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117.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109.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7.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119.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23.xml"/>
  <Override ContentType="application/vnd.openxmlformats-officedocument.presentationml.notesSlide+xml" PartName="/ppt/notesSlides/notesSlide110.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12.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120.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14.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116.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24.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108.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0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122.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118.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1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113.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21.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115.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2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13.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107.xml"/>
  <Override ContentType="application/vnd.openxmlformats-officedocument.presentationml.slide+xml" PartName="/ppt/slides/slide37.xml"/>
  <Override ContentType="application/vnd.openxmlformats-officedocument.presentationml.slide+xml" PartName="/ppt/slides/slide123.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1.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18.xml"/>
  <Override ContentType="application/vnd.openxmlformats-officedocument.presentationml.slide+xml" PartName="/ppt/slides/slide12.xml"/>
  <Override ContentType="application/vnd.openxmlformats-officedocument.presentationml.slide+xml" PartName="/ppt/slides/slide108.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116.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114.xml"/>
  <Override ContentType="application/vnd.openxmlformats-officedocument.presentationml.slide+xml" PartName="/ppt/slides/slide31.xml"/>
  <Override ContentType="application/vnd.openxmlformats-officedocument.presentationml.slide+xml" PartName="/ppt/slides/slide120.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12.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22.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110.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124.xml"/>
  <Override ContentType="application/vnd.openxmlformats-officedocument.presentationml.slide+xml" PartName="/ppt/slides/slide83.xml"/>
  <Override ContentType="application/vnd.openxmlformats-officedocument.presentationml.slide+xml" PartName="/ppt/slides/slide106.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119.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109.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117.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15.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5" r:id="rId126"/>
    <p:sldId id="376" r:id="rId127"/>
    <p:sldId id="377" r:id="rId128"/>
    <p:sldId id="378" r:id="rId129"/>
    <p:sldId id="379" r:id="rId130"/>
  </p:sldIdLst>
  <p:sldSz cy="5143500" cx="9144000"/>
  <p:notesSz cx="6858000" cy="9144000"/>
  <p:embeddedFontLst>
    <p:embeddedFont>
      <p:font typeface="Gill Sans"/>
      <p:regular r:id="rId131"/>
      <p:bold r:id="rId132"/>
    </p:embeddedFont>
    <p:embeddedFont>
      <p:font typeface="Source Sans Pro"/>
      <p:regular r:id="rId133"/>
      <p:bold r:id="rId134"/>
      <p:italic r:id="rId135"/>
      <p:boldItalic r:id="rId1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1618379-833A-4FDD-9756-2EDC572A89A1}">
  <a:tblStyle styleId="{E1618379-833A-4FDD-9756-2EDC572A89A1}"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07" Type="http://schemas.openxmlformats.org/officeDocument/2006/relationships/slide" Target="slides/slide101.xml"/><Relationship Id="rId106" Type="http://schemas.openxmlformats.org/officeDocument/2006/relationships/slide" Target="slides/slide100.xml"/><Relationship Id="rId105" Type="http://schemas.openxmlformats.org/officeDocument/2006/relationships/slide" Target="slides/slide99.xml"/><Relationship Id="rId104" Type="http://schemas.openxmlformats.org/officeDocument/2006/relationships/slide" Target="slides/slide98.xml"/><Relationship Id="rId109" Type="http://schemas.openxmlformats.org/officeDocument/2006/relationships/slide" Target="slides/slide103.xml"/><Relationship Id="rId108" Type="http://schemas.openxmlformats.org/officeDocument/2006/relationships/slide" Target="slides/slide102.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103" Type="http://schemas.openxmlformats.org/officeDocument/2006/relationships/slide" Target="slides/slide97.xml"/><Relationship Id="rId102" Type="http://schemas.openxmlformats.org/officeDocument/2006/relationships/slide" Target="slides/slide96.xml"/><Relationship Id="rId101" Type="http://schemas.openxmlformats.org/officeDocument/2006/relationships/slide" Target="slides/slide95.xml"/><Relationship Id="rId100" Type="http://schemas.openxmlformats.org/officeDocument/2006/relationships/slide" Target="slides/slide94.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29" Type="http://schemas.openxmlformats.org/officeDocument/2006/relationships/slide" Target="slides/slide123.xml"/><Relationship Id="rId128" Type="http://schemas.openxmlformats.org/officeDocument/2006/relationships/slide" Target="slides/slide122.xml"/><Relationship Id="rId127" Type="http://schemas.openxmlformats.org/officeDocument/2006/relationships/slide" Target="slides/slide121.xml"/><Relationship Id="rId126" Type="http://schemas.openxmlformats.org/officeDocument/2006/relationships/slide" Target="slides/slide120.xml"/><Relationship Id="rId26" Type="http://schemas.openxmlformats.org/officeDocument/2006/relationships/slide" Target="slides/slide20.xml"/><Relationship Id="rId121" Type="http://schemas.openxmlformats.org/officeDocument/2006/relationships/slide" Target="slides/slide115.xml"/><Relationship Id="rId25" Type="http://schemas.openxmlformats.org/officeDocument/2006/relationships/slide" Target="slides/slide19.xml"/><Relationship Id="rId120" Type="http://schemas.openxmlformats.org/officeDocument/2006/relationships/slide" Target="slides/slide114.xml"/><Relationship Id="rId28" Type="http://schemas.openxmlformats.org/officeDocument/2006/relationships/slide" Target="slides/slide22.xml"/><Relationship Id="rId27" Type="http://schemas.openxmlformats.org/officeDocument/2006/relationships/slide" Target="slides/slide21.xml"/><Relationship Id="rId125" Type="http://schemas.openxmlformats.org/officeDocument/2006/relationships/slide" Target="slides/slide119.xml"/><Relationship Id="rId29" Type="http://schemas.openxmlformats.org/officeDocument/2006/relationships/slide" Target="slides/slide23.xml"/><Relationship Id="rId124" Type="http://schemas.openxmlformats.org/officeDocument/2006/relationships/slide" Target="slides/slide118.xml"/><Relationship Id="rId123" Type="http://schemas.openxmlformats.org/officeDocument/2006/relationships/slide" Target="slides/slide117.xml"/><Relationship Id="rId122" Type="http://schemas.openxmlformats.org/officeDocument/2006/relationships/slide" Target="slides/slide116.xml"/><Relationship Id="rId95" Type="http://schemas.openxmlformats.org/officeDocument/2006/relationships/slide" Target="slides/slide89.xml"/><Relationship Id="rId94" Type="http://schemas.openxmlformats.org/officeDocument/2006/relationships/slide" Target="slides/slide88.xml"/><Relationship Id="rId97" Type="http://schemas.openxmlformats.org/officeDocument/2006/relationships/slide" Target="slides/slide91.xml"/><Relationship Id="rId96" Type="http://schemas.openxmlformats.org/officeDocument/2006/relationships/slide" Target="slides/slide90.xml"/><Relationship Id="rId11" Type="http://schemas.openxmlformats.org/officeDocument/2006/relationships/slide" Target="slides/slide5.xml"/><Relationship Id="rId99" Type="http://schemas.openxmlformats.org/officeDocument/2006/relationships/slide" Target="slides/slide93.xml"/><Relationship Id="rId10" Type="http://schemas.openxmlformats.org/officeDocument/2006/relationships/slide" Target="slides/slide4.xml"/><Relationship Id="rId98" Type="http://schemas.openxmlformats.org/officeDocument/2006/relationships/slide" Target="slides/slide92.xml"/><Relationship Id="rId13" Type="http://schemas.openxmlformats.org/officeDocument/2006/relationships/slide" Target="slides/slide7.xml"/><Relationship Id="rId12" Type="http://schemas.openxmlformats.org/officeDocument/2006/relationships/slide" Target="slides/slide6.xml"/><Relationship Id="rId91" Type="http://schemas.openxmlformats.org/officeDocument/2006/relationships/slide" Target="slides/slide85.xml"/><Relationship Id="rId90" Type="http://schemas.openxmlformats.org/officeDocument/2006/relationships/slide" Target="slides/slide84.xml"/><Relationship Id="rId93" Type="http://schemas.openxmlformats.org/officeDocument/2006/relationships/slide" Target="slides/slide87.xml"/><Relationship Id="rId92" Type="http://schemas.openxmlformats.org/officeDocument/2006/relationships/slide" Target="slides/slide86.xml"/><Relationship Id="rId118" Type="http://schemas.openxmlformats.org/officeDocument/2006/relationships/slide" Target="slides/slide112.xml"/><Relationship Id="rId117" Type="http://schemas.openxmlformats.org/officeDocument/2006/relationships/slide" Target="slides/slide111.xml"/><Relationship Id="rId116" Type="http://schemas.openxmlformats.org/officeDocument/2006/relationships/slide" Target="slides/slide110.xml"/><Relationship Id="rId115" Type="http://schemas.openxmlformats.org/officeDocument/2006/relationships/slide" Target="slides/slide109.xml"/><Relationship Id="rId119" Type="http://schemas.openxmlformats.org/officeDocument/2006/relationships/slide" Target="slides/slide113.xml"/><Relationship Id="rId15" Type="http://schemas.openxmlformats.org/officeDocument/2006/relationships/slide" Target="slides/slide9.xml"/><Relationship Id="rId110" Type="http://schemas.openxmlformats.org/officeDocument/2006/relationships/slide" Target="slides/slide104.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14" Type="http://schemas.openxmlformats.org/officeDocument/2006/relationships/slide" Target="slides/slide108.xml"/><Relationship Id="rId18" Type="http://schemas.openxmlformats.org/officeDocument/2006/relationships/slide" Target="slides/slide12.xml"/><Relationship Id="rId113" Type="http://schemas.openxmlformats.org/officeDocument/2006/relationships/slide" Target="slides/slide107.xml"/><Relationship Id="rId112" Type="http://schemas.openxmlformats.org/officeDocument/2006/relationships/slide" Target="slides/slide106.xml"/><Relationship Id="rId111" Type="http://schemas.openxmlformats.org/officeDocument/2006/relationships/slide" Target="slides/slide105.xml"/><Relationship Id="rId84" Type="http://schemas.openxmlformats.org/officeDocument/2006/relationships/slide" Target="slides/slide78.xml"/><Relationship Id="rId83" Type="http://schemas.openxmlformats.org/officeDocument/2006/relationships/slide" Target="slides/slide77.xml"/><Relationship Id="rId86" Type="http://schemas.openxmlformats.org/officeDocument/2006/relationships/slide" Target="slides/slide80.xml"/><Relationship Id="rId85" Type="http://schemas.openxmlformats.org/officeDocument/2006/relationships/slide" Target="slides/slide79.xml"/><Relationship Id="rId88" Type="http://schemas.openxmlformats.org/officeDocument/2006/relationships/slide" Target="slides/slide82.xml"/><Relationship Id="rId87" Type="http://schemas.openxmlformats.org/officeDocument/2006/relationships/slide" Target="slides/slide81.xml"/><Relationship Id="rId89" Type="http://schemas.openxmlformats.org/officeDocument/2006/relationships/slide" Target="slides/slide83.xml"/><Relationship Id="rId80" Type="http://schemas.openxmlformats.org/officeDocument/2006/relationships/slide" Target="slides/slide74.xml"/><Relationship Id="rId82" Type="http://schemas.openxmlformats.org/officeDocument/2006/relationships/slide" Target="slides/slide76.xml"/><Relationship Id="rId81" Type="http://schemas.openxmlformats.org/officeDocument/2006/relationships/slide" Target="slides/slide7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75" Type="http://schemas.openxmlformats.org/officeDocument/2006/relationships/slide" Target="slides/slide69.xml"/><Relationship Id="rId74" Type="http://schemas.openxmlformats.org/officeDocument/2006/relationships/slide" Target="slides/slide68.xml"/><Relationship Id="rId77" Type="http://schemas.openxmlformats.org/officeDocument/2006/relationships/slide" Target="slides/slide71.xml"/><Relationship Id="rId76" Type="http://schemas.openxmlformats.org/officeDocument/2006/relationships/slide" Target="slides/slide70.xml"/><Relationship Id="rId79" Type="http://schemas.openxmlformats.org/officeDocument/2006/relationships/slide" Target="slides/slide73.xml"/><Relationship Id="rId78" Type="http://schemas.openxmlformats.org/officeDocument/2006/relationships/slide" Target="slides/slide72.xml"/><Relationship Id="rId71" Type="http://schemas.openxmlformats.org/officeDocument/2006/relationships/slide" Target="slides/slide65.xml"/><Relationship Id="rId70" Type="http://schemas.openxmlformats.org/officeDocument/2006/relationships/slide" Target="slides/slide64.xml"/><Relationship Id="rId132" Type="http://schemas.openxmlformats.org/officeDocument/2006/relationships/font" Target="fonts/GillSans-bold.fntdata"/><Relationship Id="rId131" Type="http://schemas.openxmlformats.org/officeDocument/2006/relationships/font" Target="fonts/GillSans-regular.fntdata"/><Relationship Id="rId130" Type="http://schemas.openxmlformats.org/officeDocument/2006/relationships/slide" Target="slides/slide124.xml"/><Relationship Id="rId136" Type="http://schemas.openxmlformats.org/officeDocument/2006/relationships/font" Target="fonts/SourceSansPro-boldItalic.fntdata"/><Relationship Id="rId135" Type="http://schemas.openxmlformats.org/officeDocument/2006/relationships/font" Target="fonts/SourceSansPro-italic.fntdata"/><Relationship Id="rId134" Type="http://schemas.openxmlformats.org/officeDocument/2006/relationships/font" Target="fonts/SourceSansPro-bold.fntdata"/><Relationship Id="rId133" Type="http://schemas.openxmlformats.org/officeDocument/2006/relationships/font" Target="fonts/SourceSansPro-regular.fntdata"/><Relationship Id="rId62" Type="http://schemas.openxmlformats.org/officeDocument/2006/relationships/slide" Target="slides/slide56.xml"/><Relationship Id="rId61" Type="http://schemas.openxmlformats.org/officeDocument/2006/relationships/slide" Target="slides/slide55.xml"/><Relationship Id="rId64" Type="http://schemas.openxmlformats.org/officeDocument/2006/relationships/slide" Target="slides/slide58.xml"/><Relationship Id="rId63" Type="http://schemas.openxmlformats.org/officeDocument/2006/relationships/slide" Target="slides/slide57.xml"/><Relationship Id="rId66" Type="http://schemas.openxmlformats.org/officeDocument/2006/relationships/slide" Target="slides/slide60.xml"/><Relationship Id="rId65" Type="http://schemas.openxmlformats.org/officeDocument/2006/relationships/slide" Target="slides/slide59.xml"/><Relationship Id="rId68" Type="http://schemas.openxmlformats.org/officeDocument/2006/relationships/slide" Target="slides/slide62.xml"/><Relationship Id="rId67" Type="http://schemas.openxmlformats.org/officeDocument/2006/relationships/slide" Target="slides/slide61.xml"/><Relationship Id="rId60" Type="http://schemas.openxmlformats.org/officeDocument/2006/relationships/slide" Target="slides/slide54.xml"/><Relationship Id="rId69" Type="http://schemas.openxmlformats.org/officeDocument/2006/relationships/slide" Target="slides/slide6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55" Type="http://schemas.openxmlformats.org/officeDocument/2006/relationships/slide" Target="slides/slide49.xml"/><Relationship Id="rId54" Type="http://schemas.openxmlformats.org/officeDocument/2006/relationships/slide" Target="slides/slide48.xml"/><Relationship Id="rId57" Type="http://schemas.openxmlformats.org/officeDocument/2006/relationships/slide" Target="slides/slide51.xml"/><Relationship Id="rId56" Type="http://schemas.openxmlformats.org/officeDocument/2006/relationships/slide" Target="slides/slide50.xml"/><Relationship Id="rId59" Type="http://schemas.openxmlformats.org/officeDocument/2006/relationships/slide" Target="slides/slide53.xml"/><Relationship Id="rId58"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1ba51306b3_2_4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g11ba51306b3_2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e378e890df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e378e890df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8" name="Shape 668"/>
        <p:cNvGrpSpPr/>
        <p:nvPr/>
      </p:nvGrpSpPr>
      <p:grpSpPr>
        <a:xfrm>
          <a:off x="0" y="0"/>
          <a:ext cx="0" cy="0"/>
          <a:chOff x="0" y="0"/>
          <a:chExt cx="0" cy="0"/>
        </a:xfrm>
      </p:grpSpPr>
      <p:sp>
        <p:nvSpPr>
          <p:cNvPr id="669" name="Google Shape;669;g247c5d09620_0_5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0" name="Google Shape;670;g247c5d09620_0_5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4" name="Shape 674"/>
        <p:cNvGrpSpPr/>
        <p:nvPr/>
      </p:nvGrpSpPr>
      <p:grpSpPr>
        <a:xfrm>
          <a:off x="0" y="0"/>
          <a:ext cx="0" cy="0"/>
          <a:chOff x="0" y="0"/>
          <a:chExt cx="0" cy="0"/>
        </a:xfrm>
      </p:grpSpPr>
      <p:sp>
        <p:nvSpPr>
          <p:cNvPr id="675" name="Google Shape;675;g247c5d09620_0_5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6" name="Google Shape;676;g247c5d09620_0_5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g247c5d09620_0_5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2" name="Google Shape;682;g247c5d09620_0_5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7" name="Shape 687"/>
        <p:cNvGrpSpPr/>
        <p:nvPr/>
      </p:nvGrpSpPr>
      <p:grpSpPr>
        <a:xfrm>
          <a:off x="0" y="0"/>
          <a:ext cx="0" cy="0"/>
          <a:chOff x="0" y="0"/>
          <a:chExt cx="0" cy="0"/>
        </a:xfrm>
      </p:grpSpPr>
      <p:sp>
        <p:nvSpPr>
          <p:cNvPr id="688" name="Google Shape;688;g247c5d09620_0_5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9" name="Google Shape;689;g247c5d09620_0_5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4" name="Shape 694"/>
        <p:cNvGrpSpPr/>
        <p:nvPr/>
      </p:nvGrpSpPr>
      <p:grpSpPr>
        <a:xfrm>
          <a:off x="0" y="0"/>
          <a:ext cx="0" cy="0"/>
          <a:chOff x="0" y="0"/>
          <a:chExt cx="0" cy="0"/>
        </a:xfrm>
      </p:grpSpPr>
      <p:sp>
        <p:nvSpPr>
          <p:cNvPr id="695" name="Google Shape;695;g247c5d09620_0_6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6" name="Google Shape;696;g247c5d09620_0_6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0" name="Shape 700"/>
        <p:cNvGrpSpPr/>
        <p:nvPr/>
      </p:nvGrpSpPr>
      <p:grpSpPr>
        <a:xfrm>
          <a:off x="0" y="0"/>
          <a:ext cx="0" cy="0"/>
          <a:chOff x="0" y="0"/>
          <a:chExt cx="0" cy="0"/>
        </a:xfrm>
      </p:grpSpPr>
      <p:sp>
        <p:nvSpPr>
          <p:cNvPr id="701" name="Google Shape;701;g247c5d09620_0_6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2" name="Google Shape;702;g247c5d09620_0_6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6" name="Shape 706"/>
        <p:cNvGrpSpPr/>
        <p:nvPr/>
      </p:nvGrpSpPr>
      <p:grpSpPr>
        <a:xfrm>
          <a:off x="0" y="0"/>
          <a:ext cx="0" cy="0"/>
          <a:chOff x="0" y="0"/>
          <a:chExt cx="0" cy="0"/>
        </a:xfrm>
      </p:grpSpPr>
      <p:sp>
        <p:nvSpPr>
          <p:cNvPr id="707" name="Google Shape;707;g247c5d09620_0_6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8" name="Google Shape;708;g247c5d09620_0_6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2" name="Shape 712"/>
        <p:cNvGrpSpPr/>
        <p:nvPr/>
      </p:nvGrpSpPr>
      <p:grpSpPr>
        <a:xfrm>
          <a:off x="0" y="0"/>
          <a:ext cx="0" cy="0"/>
          <a:chOff x="0" y="0"/>
          <a:chExt cx="0" cy="0"/>
        </a:xfrm>
      </p:grpSpPr>
      <p:sp>
        <p:nvSpPr>
          <p:cNvPr id="713" name="Google Shape;713;g247c5d09620_0_6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4" name="Google Shape;714;g247c5d09620_0_6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8" name="Shape 718"/>
        <p:cNvGrpSpPr/>
        <p:nvPr/>
      </p:nvGrpSpPr>
      <p:grpSpPr>
        <a:xfrm>
          <a:off x="0" y="0"/>
          <a:ext cx="0" cy="0"/>
          <a:chOff x="0" y="0"/>
          <a:chExt cx="0" cy="0"/>
        </a:xfrm>
      </p:grpSpPr>
      <p:sp>
        <p:nvSpPr>
          <p:cNvPr id="719" name="Google Shape;719;g247c5d09620_0_6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0" name="Google Shape;720;g247c5d09620_0_6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4" name="Shape 724"/>
        <p:cNvGrpSpPr/>
        <p:nvPr/>
      </p:nvGrpSpPr>
      <p:grpSpPr>
        <a:xfrm>
          <a:off x="0" y="0"/>
          <a:ext cx="0" cy="0"/>
          <a:chOff x="0" y="0"/>
          <a:chExt cx="0" cy="0"/>
        </a:xfrm>
      </p:grpSpPr>
      <p:sp>
        <p:nvSpPr>
          <p:cNvPr id="725" name="Google Shape;725;g247c5d09620_0_6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6" name="Google Shape;726;g247c5d09620_0_6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e378e890df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e378e890df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0" name="Shape 730"/>
        <p:cNvGrpSpPr/>
        <p:nvPr/>
      </p:nvGrpSpPr>
      <p:grpSpPr>
        <a:xfrm>
          <a:off x="0" y="0"/>
          <a:ext cx="0" cy="0"/>
          <a:chOff x="0" y="0"/>
          <a:chExt cx="0" cy="0"/>
        </a:xfrm>
      </p:grpSpPr>
      <p:sp>
        <p:nvSpPr>
          <p:cNvPr id="731" name="Google Shape;731;g247c5d09620_0_6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2" name="Google Shape;732;g247c5d09620_0_6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6" name="Shape 736"/>
        <p:cNvGrpSpPr/>
        <p:nvPr/>
      </p:nvGrpSpPr>
      <p:grpSpPr>
        <a:xfrm>
          <a:off x="0" y="0"/>
          <a:ext cx="0" cy="0"/>
          <a:chOff x="0" y="0"/>
          <a:chExt cx="0" cy="0"/>
        </a:xfrm>
      </p:grpSpPr>
      <p:sp>
        <p:nvSpPr>
          <p:cNvPr id="737" name="Google Shape;737;g247c5d09620_0_6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8" name="Google Shape;738;g247c5d09620_0_6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2" name="Shape 742"/>
        <p:cNvGrpSpPr/>
        <p:nvPr/>
      </p:nvGrpSpPr>
      <p:grpSpPr>
        <a:xfrm>
          <a:off x="0" y="0"/>
          <a:ext cx="0" cy="0"/>
          <a:chOff x="0" y="0"/>
          <a:chExt cx="0" cy="0"/>
        </a:xfrm>
      </p:grpSpPr>
      <p:sp>
        <p:nvSpPr>
          <p:cNvPr id="743" name="Google Shape;743;g247c5d09620_0_6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4" name="Google Shape;744;g247c5d09620_0_6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8" name="Shape 748"/>
        <p:cNvGrpSpPr/>
        <p:nvPr/>
      </p:nvGrpSpPr>
      <p:grpSpPr>
        <a:xfrm>
          <a:off x="0" y="0"/>
          <a:ext cx="0" cy="0"/>
          <a:chOff x="0" y="0"/>
          <a:chExt cx="0" cy="0"/>
        </a:xfrm>
      </p:grpSpPr>
      <p:sp>
        <p:nvSpPr>
          <p:cNvPr id="749" name="Google Shape;749;g1e378e890df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0" name="Google Shape;750;g1e378e890d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4" name="Shape 754"/>
        <p:cNvGrpSpPr/>
        <p:nvPr/>
      </p:nvGrpSpPr>
      <p:grpSpPr>
        <a:xfrm>
          <a:off x="0" y="0"/>
          <a:ext cx="0" cy="0"/>
          <a:chOff x="0" y="0"/>
          <a:chExt cx="0" cy="0"/>
        </a:xfrm>
      </p:grpSpPr>
      <p:sp>
        <p:nvSpPr>
          <p:cNvPr id="755" name="Google Shape;755;g247c5d09620_0_6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6" name="Google Shape;756;g247c5d09620_0_6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0" name="Shape 760"/>
        <p:cNvGrpSpPr/>
        <p:nvPr/>
      </p:nvGrpSpPr>
      <p:grpSpPr>
        <a:xfrm>
          <a:off x="0" y="0"/>
          <a:ext cx="0" cy="0"/>
          <a:chOff x="0" y="0"/>
          <a:chExt cx="0" cy="0"/>
        </a:xfrm>
      </p:grpSpPr>
      <p:sp>
        <p:nvSpPr>
          <p:cNvPr id="761" name="Google Shape;761;g1e378e890df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2" name="Google Shape;762;g1e378e890df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6" name="Shape 766"/>
        <p:cNvGrpSpPr/>
        <p:nvPr/>
      </p:nvGrpSpPr>
      <p:grpSpPr>
        <a:xfrm>
          <a:off x="0" y="0"/>
          <a:ext cx="0" cy="0"/>
          <a:chOff x="0" y="0"/>
          <a:chExt cx="0" cy="0"/>
        </a:xfrm>
      </p:grpSpPr>
      <p:sp>
        <p:nvSpPr>
          <p:cNvPr id="767" name="Google Shape;767;g1e378e890df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8" name="Google Shape;768;g1e378e890df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2" name="Shape 772"/>
        <p:cNvGrpSpPr/>
        <p:nvPr/>
      </p:nvGrpSpPr>
      <p:grpSpPr>
        <a:xfrm>
          <a:off x="0" y="0"/>
          <a:ext cx="0" cy="0"/>
          <a:chOff x="0" y="0"/>
          <a:chExt cx="0" cy="0"/>
        </a:xfrm>
      </p:grpSpPr>
      <p:sp>
        <p:nvSpPr>
          <p:cNvPr id="773" name="Google Shape;773;g247c5d09620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4" name="Google Shape;774;g247c5d09620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8" name="Shape 778"/>
        <p:cNvGrpSpPr/>
        <p:nvPr/>
      </p:nvGrpSpPr>
      <p:grpSpPr>
        <a:xfrm>
          <a:off x="0" y="0"/>
          <a:ext cx="0" cy="0"/>
          <a:chOff x="0" y="0"/>
          <a:chExt cx="0" cy="0"/>
        </a:xfrm>
      </p:grpSpPr>
      <p:sp>
        <p:nvSpPr>
          <p:cNvPr id="779" name="Google Shape;779;g247c5d09620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0" name="Google Shape;780;g247c5d09620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4" name="Shape 784"/>
        <p:cNvGrpSpPr/>
        <p:nvPr/>
      </p:nvGrpSpPr>
      <p:grpSpPr>
        <a:xfrm>
          <a:off x="0" y="0"/>
          <a:ext cx="0" cy="0"/>
          <a:chOff x="0" y="0"/>
          <a:chExt cx="0" cy="0"/>
        </a:xfrm>
      </p:grpSpPr>
      <p:sp>
        <p:nvSpPr>
          <p:cNvPr id="785" name="Google Shape;785;g247c5d09620_0_6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6" name="Google Shape;786;g247c5d09620_0_6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47c5d09620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47c5d09620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0" name="Shape 790"/>
        <p:cNvGrpSpPr/>
        <p:nvPr/>
      </p:nvGrpSpPr>
      <p:grpSpPr>
        <a:xfrm>
          <a:off x="0" y="0"/>
          <a:ext cx="0" cy="0"/>
          <a:chOff x="0" y="0"/>
          <a:chExt cx="0" cy="0"/>
        </a:xfrm>
      </p:grpSpPr>
      <p:sp>
        <p:nvSpPr>
          <p:cNvPr id="791" name="Google Shape;791;g247c5d09620_0_6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2" name="Google Shape;792;g247c5d09620_0_6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6" name="Shape 796"/>
        <p:cNvGrpSpPr/>
        <p:nvPr/>
      </p:nvGrpSpPr>
      <p:grpSpPr>
        <a:xfrm>
          <a:off x="0" y="0"/>
          <a:ext cx="0" cy="0"/>
          <a:chOff x="0" y="0"/>
          <a:chExt cx="0" cy="0"/>
        </a:xfrm>
      </p:grpSpPr>
      <p:sp>
        <p:nvSpPr>
          <p:cNvPr id="797" name="Google Shape;797;g247c5d09620_0_6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8" name="Google Shape;798;g247c5d09620_0_6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2" name="Shape 802"/>
        <p:cNvGrpSpPr/>
        <p:nvPr/>
      </p:nvGrpSpPr>
      <p:grpSpPr>
        <a:xfrm>
          <a:off x="0" y="0"/>
          <a:ext cx="0" cy="0"/>
          <a:chOff x="0" y="0"/>
          <a:chExt cx="0" cy="0"/>
        </a:xfrm>
      </p:grpSpPr>
      <p:sp>
        <p:nvSpPr>
          <p:cNvPr id="803" name="Google Shape;803;g247c5d09620_0_7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4" name="Google Shape;804;g247c5d09620_0_7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8" name="Shape 808"/>
        <p:cNvGrpSpPr/>
        <p:nvPr/>
      </p:nvGrpSpPr>
      <p:grpSpPr>
        <a:xfrm>
          <a:off x="0" y="0"/>
          <a:ext cx="0" cy="0"/>
          <a:chOff x="0" y="0"/>
          <a:chExt cx="0" cy="0"/>
        </a:xfrm>
      </p:grpSpPr>
      <p:sp>
        <p:nvSpPr>
          <p:cNvPr id="809" name="Google Shape;809;g225dd0fa0b6_1_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10" name="Google Shape;810;g225dd0fa0b6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5" name="Shape 815"/>
        <p:cNvGrpSpPr/>
        <p:nvPr/>
      </p:nvGrpSpPr>
      <p:grpSpPr>
        <a:xfrm>
          <a:off x="0" y="0"/>
          <a:ext cx="0" cy="0"/>
          <a:chOff x="0" y="0"/>
          <a:chExt cx="0" cy="0"/>
        </a:xfrm>
      </p:grpSpPr>
      <p:sp>
        <p:nvSpPr>
          <p:cNvPr id="816" name="Google Shape;816;g225dd0fa0b6_1_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17" name="Google Shape;817;g225dd0fa0b6_1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47c5d09620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47c5d09620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47c5d0962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47c5d0962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47c5d0962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47c5d0962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47c5d0962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47c5d0962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47c5d09620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47c5d09620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e378e890df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e378e890df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e378e890df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e378e890df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110936e686_1_0: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g2110936e686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47c5d09620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47c5d09620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e378e890df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1e378e890df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47c5d09620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47c5d09620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e378e890df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e378e890df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47c5d09620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47c5d09620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e378e890df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1e378e890df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e378e890df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e378e890df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47c5d09620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247c5d09620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47c5d09620_0_1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247c5d09620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47c5d09620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247c5d09620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3962f019c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3962f019c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47c5d09620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247c5d09620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47c5d09620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47c5d09620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247c5d09620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247c5d09620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247c5d09620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247c5d09620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247c5d09620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247c5d09620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247c5d09620_0_2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247c5d09620_0_2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47c5d09620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247c5d09620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1e378e890df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1e378e890df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247c5d09620_0_2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247c5d09620_0_2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1e378e890df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1e378e890df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e378e890df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e378e890df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247c5d09620_0_2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247c5d09620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1e378e890df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1e378e890df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1e378e890df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1e378e890df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1e378e890df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1e378e890df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1e378e890df_0_2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1e378e890df_0_2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24bedace52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24bedace52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1e378e890df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1e378e890df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1e378e890df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1e378e890df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1e378e890df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1e378e890df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247c5d09620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247c5d09620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3962f019c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3962f019c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1e378e890df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1e378e890df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247c5d09620_0_3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247c5d09620_0_3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g247c5d09620_0_3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0" name="Google Shape;380;g247c5d09620_0_3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g247c5d09620_0_3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7" name="Google Shape;387;g247c5d09620_0_3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g247c5d09620_0_3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3" name="Google Shape;393;g247c5d09620_0_3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g1e378e890df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9" name="Google Shape;399;g1e378e890df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g247c5d09620_0_3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5" name="Google Shape;405;g247c5d09620_0_3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g247c5d09620_0_3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247c5d09620_0_3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g247c5d09620_0_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7" name="Google Shape;417;g247c5d09620_0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g247c5d09620_0_3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247c5d09620_0_3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3962f019c6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3962f019c6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247c5d09620_0_3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9" name="Google Shape;429;g247c5d09620_0_3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g247c5d09620_0_3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5" name="Google Shape;435;g247c5d09620_0_3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g1e378e890df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1" name="Google Shape;441;g1e378e890df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g247c5d09620_0_3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7" name="Google Shape;447;g247c5d09620_0_3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1" name="Shape 451"/>
        <p:cNvGrpSpPr/>
        <p:nvPr/>
      </p:nvGrpSpPr>
      <p:grpSpPr>
        <a:xfrm>
          <a:off x="0" y="0"/>
          <a:ext cx="0" cy="0"/>
          <a:chOff x="0" y="0"/>
          <a:chExt cx="0" cy="0"/>
        </a:xfrm>
      </p:grpSpPr>
      <p:sp>
        <p:nvSpPr>
          <p:cNvPr id="452" name="Google Shape;452;g247c5d09620_0_4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3" name="Google Shape;453;g247c5d09620_0_4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g1e378e890df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9" name="Google Shape;459;g1e378e890df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3" name="Shape 463"/>
        <p:cNvGrpSpPr/>
        <p:nvPr/>
      </p:nvGrpSpPr>
      <p:grpSpPr>
        <a:xfrm>
          <a:off x="0" y="0"/>
          <a:ext cx="0" cy="0"/>
          <a:chOff x="0" y="0"/>
          <a:chExt cx="0" cy="0"/>
        </a:xfrm>
      </p:grpSpPr>
      <p:sp>
        <p:nvSpPr>
          <p:cNvPr id="464" name="Google Shape;464;g247c5d09620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5" name="Google Shape;465;g247c5d09620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g1e378e890df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1" name="Google Shape;471;g1e378e890df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1e378e890df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6" name="Google Shape;476;g1e378e890df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g247c5d09620_0_4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2" name="Google Shape;482;g247c5d09620_0_4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3962f019c6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3962f019c6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g247c5d09620_0_4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8" name="Google Shape;488;g247c5d09620_0_4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1e378e890df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1e378e890df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g247c5d09620_0_4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0" name="Google Shape;500;g247c5d09620_0_4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g247c5d09620_0_4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6" name="Google Shape;506;g247c5d09620_0_4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g247c5d09620_0_4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2" name="Google Shape;512;g247c5d09620_0_4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g247c5d09620_0_4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8" name="Google Shape;518;g247c5d09620_0_4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g247c5d09620_0_4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4" name="Google Shape;524;g247c5d09620_0_4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8" name="Shape 528"/>
        <p:cNvGrpSpPr/>
        <p:nvPr/>
      </p:nvGrpSpPr>
      <p:grpSpPr>
        <a:xfrm>
          <a:off x="0" y="0"/>
          <a:ext cx="0" cy="0"/>
          <a:chOff x="0" y="0"/>
          <a:chExt cx="0" cy="0"/>
        </a:xfrm>
      </p:grpSpPr>
      <p:sp>
        <p:nvSpPr>
          <p:cNvPr id="529" name="Google Shape;529;g247c5d09620_0_4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0" name="Google Shape;530;g247c5d09620_0_4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g247c5d09620_0_4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6" name="Google Shape;536;g247c5d09620_0_4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g247c5d09620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2" name="Google Shape;542;g247c5d09620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3962f019c6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3962f019c6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6" name="Shape 546"/>
        <p:cNvGrpSpPr/>
        <p:nvPr/>
      </p:nvGrpSpPr>
      <p:grpSpPr>
        <a:xfrm>
          <a:off x="0" y="0"/>
          <a:ext cx="0" cy="0"/>
          <a:chOff x="0" y="0"/>
          <a:chExt cx="0" cy="0"/>
        </a:xfrm>
      </p:grpSpPr>
      <p:sp>
        <p:nvSpPr>
          <p:cNvPr id="547" name="Google Shape;547;g247c5d09620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8" name="Google Shape;548;g247c5d09620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g1e378e890df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4" name="Google Shape;554;g1e378e890d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8" name="Shape 558"/>
        <p:cNvGrpSpPr/>
        <p:nvPr/>
      </p:nvGrpSpPr>
      <p:grpSpPr>
        <a:xfrm>
          <a:off x="0" y="0"/>
          <a:ext cx="0" cy="0"/>
          <a:chOff x="0" y="0"/>
          <a:chExt cx="0" cy="0"/>
        </a:xfrm>
      </p:grpSpPr>
      <p:sp>
        <p:nvSpPr>
          <p:cNvPr id="559" name="Google Shape;559;g1e378e890df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0" name="Google Shape;560;g1e378e890df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4" name="Shape 564"/>
        <p:cNvGrpSpPr/>
        <p:nvPr/>
      </p:nvGrpSpPr>
      <p:grpSpPr>
        <a:xfrm>
          <a:off x="0" y="0"/>
          <a:ext cx="0" cy="0"/>
          <a:chOff x="0" y="0"/>
          <a:chExt cx="0" cy="0"/>
        </a:xfrm>
      </p:grpSpPr>
      <p:sp>
        <p:nvSpPr>
          <p:cNvPr id="565" name="Google Shape;565;g1e378e890df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6" name="Google Shape;566;g1e378e890df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0" name="Shape 570"/>
        <p:cNvGrpSpPr/>
        <p:nvPr/>
      </p:nvGrpSpPr>
      <p:grpSpPr>
        <a:xfrm>
          <a:off x="0" y="0"/>
          <a:ext cx="0" cy="0"/>
          <a:chOff x="0" y="0"/>
          <a:chExt cx="0" cy="0"/>
        </a:xfrm>
      </p:grpSpPr>
      <p:sp>
        <p:nvSpPr>
          <p:cNvPr id="571" name="Google Shape;571;g247c5d09620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2" name="Google Shape;572;g247c5d09620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6" name="Shape 576"/>
        <p:cNvGrpSpPr/>
        <p:nvPr/>
      </p:nvGrpSpPr>
      <p:grpSpPr>
        <a:xfrm>
          <a:off x="0" y="0"/>
          <a:ext cx="0" cy="0"/>
          <a:chOff x="0" y="0"/>
          <a:chExt cx="0" cy="0"/>
        </a:xfrm>
      </p:grpSpPr>
      <p:sp>
        <p:nvSpPr>
          <p:cNvPr id="577" name="Google Shape;577;g1e378e890df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8" name="Google Shape;578;g1e378e890df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3" name="Shape 583"/>
        <p:cNvGrpSpPr/>
        <p:nvPr/>
      </p:nvGrpSpPr>
      <p:grpSpPr>
        <a:xfrm>
          <a:off x="0" y="0"/>
          <a:ext cx="0" cy="0"/>
          <a:chOff x="0" y="0"/>
          <a:chExt cx="0" cy="0"/>
        </a:xfrm>
      </p:grpSpPr>
      <p:sp>
        <p:nvSpPr>
          <p:cNvPr id="584" name="Google Shape;584;g247c5d09620_0_4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5" name="Google Shape;585;g247c5d09620_0_4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9" name="Shape 589"/>
        <p:cNvGrpSpPr/>
        <p:nvPr/>
      </p:nvGrpSpPr>
      <p:grpSpPr>
        <a:xfrm>
          <a:off x="0" y="0"/>
          <a:ext cx="0" cy="0"/>
          <a:chOff x="0" y="0"/>
          <a:chExt cx="0" cy="0"/>
        </a:xfrm>
      </p:grpSpPr>
      <p:sp>
        <p:nvSpPr>
          <p:cNvPr id="590" name="Google Shape;590;g247c5d09620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1" name="Google Shape;591;g247c5d09620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5" name="Shape 595"/>
        <p:cNvGrpSpPr/>
        <p:nvPr/>
      </p:nvGrpSpPr>
      <p:grpSpPr>
        <a:xfrm>
          <a:off x="0" y="0"/>
          <a:ext cx="0" cy="0"/>
          <a:chOff x="0" y="0"/>
          <a:chExt cx="0" cy="0"/>
        </a:xfrm>
      </p:grpSpPr>
      <p:sp>
        <p:nvSpPr>
          <p:cNvPr id="596" name="Google Shape;596;g1e378e890df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7" name="Google Shape;597;g1e378e890df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1" name="Shape 601"/>
        <p:cNvGrpSpPr/>
        <p:nvPr/>
      </p:nvGrpSpPr>
      <p:grpSpPr>
        <a:xfrm>
          <a:off x="0" y="0"/>
          <a:ext cx="0" cy="0"/>
          <a:chOff x="0" y="0"/>
          <a:chExt cx="0" cy="0"/>
        </a:xfrm>
      </p:grpSpPr>
      <p:sp>
        <p:nvSpPr>
          <p:cNvPr id="602" name="Google Shape;602;g247c5d09620_0_4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3" name="Google Shape;603;g247c5d09620_0_4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3962f019c6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3962f019c6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6" name="Shape 606"/>
        <p:cNvGrpSpPr/>
        <p:nvPr/>
      </p:nvGrpSpPr>
      <p:grpSpPr>
        <a:xfrm>
          <a:off x="0" y="0"/>
          <a:ext cx="0" cy="0"/>
          <a:chOff x="0" y="0"/>
          <a:chExt cx="0" cy="0"/>
        </a:xfrm>
      </p:grpSpPr>
      <p:sp>
        <p:nvSpPr>
          <p:cNvPr id="607" name="Google Shape;607;g247c5d09620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8" name="Google Shape;608;g247c5d09620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2" name="Shape 612"/>
        <p:cNvGrpSpPr/>
        <p:nvPr/>
      </p:nvGrpSpPr>
      <p:grpSpPr>
        <a:xfrm>
          <a:off x="0" y="0"/>
          <a:ext cx="0" cy="0"/>
          <a:chOff x="0" y="0"/>
          <a:chExt cx="0" cy="0"/>
        </a:xfrm>
      </p:grpSpPr>
      <p:sp>
        <p:nvSpPr>
          <p:cNvPr id="613" name="Google Shape;613;g247c5d09620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4" name="Google Shape;614;g247c5d09620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8" name="Shape 618"/>
        <p:cNvGrpSpPr/>
        <p:nvPr/>
      </p:nvGrpSpPr>
      <p:grpSpPr>
        <a:xfrm>
          <a:off x="0" y="0"/>
          <a:ext cx="0" cy="0"/>
          <a:chOff x="0" y="0"/>
          <a:chExt cx="0" cy="0"/>
        </a:xfrm>
      </p:grpSpPr>
      <p:sp>
        <p:nvSpPr>
          <p:cNvPr id="619" name="Google Shape;619;g247c5d09620_0_5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0" name="Google Shape;620;g247c5d09620_0_5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4" name="Shape 624"/>
        <p:cNvGrpSpPr/>
        <p:nvPr/>
      </p:nvGrpSpPr>
      <p:grpSpPr>
        <a:xfrm>
          <a:off x="0" y="0"/>
          <a:ext cx="0" cy="0"/>
          <a:chOff x="0" y="0"/>
          <a:chExt cx="0" cy="0"/>
        </a:xfrm>
      </p:grpSpPr>
      <p:sp>
        <p:nvSpPr>
          <p:cNvPr id="625" name="Google Shape;625;g247c5d09620_0_5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6" name="Google Shape;626;g247c5d09620_0_5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0" name="Shape 630"/>
        <p:cNvGrpSpPr/>
        <p:nvPr/>
      </p:nvGrpSpPr>
      <p:grpSpPr>
        <a:xfrm>
          <a:off x="0" y="0"/>
          <a:ext cx="0" cy="0"/>
          <a:chOff x="0" y="0"/>
          <a:chExt cx="0" cy="0"/>
        </a:xfrm>
      </p:grpSpPr>
      <p:sp>
        <p:nvSpPr>
          <p:cNvPr id="631" name="Google Shape;631;g247c5d09620_0_5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2" name="Google Shape;632;g247c5d09620_0_5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6" name="Shape 636"/>
        <p:cNvGrpSpPr/>
        <p:nvPr/>
      </p:nvGrpSpPr>
      <p:grpSpPr>
        <a:xfrm>
          <a:off x="0" y="0"/>
          <a:ext cx="0" cy="0"/>
          <a:chOff x="0" y="0"/>
          <a:chExt cx="0" cy="0"/>
        </a:xfrm>
      </p:grpSpPr>
      <p:sp>
        <p:nvSpPr>
          <p:cNvPr id="637" name="Google Shape;637;g247c5d09620_0_5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8" name="Google Shape;638;g247c5d09620_0_5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2" name="Shape 642"/>
        <p:cNvGrpSpPr/>
        <p:nvPr/>
      </p:nvGrpSpPr>
      <p:grpSpPr>
        <a:xfrm>
          <a:off x="0" y="0"/>
          <a:ext cx="0" cy="0"/>
          <a:chOff x="0" y="0"/>
          <a:chExt cx="0" cy="0"/>
        </a:xfrm>
      </p:grpSpPr>
      <p:sp>
        <p:nvSpPr>
          <p:cNvPr id="643" name="Google Shape;643;g247c5d09620_0_5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4" name="Google Shape;644;g247c5d09620_0_5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8" name="Shape 648"/>
        <p:cNvGrpSpPr/>
        <p:nvPr/>
      </p:nvGrpSpPr>
      <p:grpSpPr>
        <a:xfrm>
          <a:off x="0" y="0"/>
          <a:ext cx="0" cy="0"/>
          <a:chOff x="0" y="0"/>
          <a:chExt cx="0" cy="0"/>
        </a:xfrm>
      </p:grpSpPr>
      <p:sp>
        <p:nvSpPr>
          <p:cNvPr id="649" name="Google Shape;649;g247c5d09620_0_5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0" name="Google Shape;650;g247c5d09620_0_5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4" name="Shape 654"/>
        <p:cNvGrpSpPr/>
        <p:nvPr/>
      </p:nvGrpSpPr>
      <p:grpSpPr>
        <a:xfrm>
          <a:off x="0" y="0"/>
          <a:ext cx="0" cy="0"/>
          <a:chOff x="0" y="0"/>
          <a:chExt cx="0" cy="0"/>
        </a:xfrm>
      </p:grpSpPr>
      <p:sp>
        <p:nvSpPr>
          <p:cNvPr id="655" name="Google Shape;655;g247c5d09620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6" name="Google Shape;656;g247c5d09620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1" name="Shape 661"/>
        <p:cNvGrpSpPr/>
        <p:nvPr/>
      </p:nvGrpSpPr>
      <p:grpSpPr>
        <a:xfrm>
          <a:off x="0" y="0"/>
          <a:ext cx="0" cy="0"/>
          <a:chOff x="0" y="0"/>
          <a:chExt cx="0" cy="0"/>
        </a:xfrm>
      </p:grpSpPr>
      <p:sp>
        <p:nvSpPr>
          <p:cNvPr id="662" name="Google Shape;662;g247c5d09620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3" name="Google Shape;663;g247c5d09620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 Full Blue">
  <p:cSld name="Cover - Full Blue">
    <p:bg>
      <p:bgPr>
        <a:solidFill>
          <a:srgbClr val="002F6C"/>
        </a:solidFill>
      </p:bgPr>
    </p:bg>
    <p:spTree>
      <p:nvGrpSpPr>
        <p:cNvPr id="50" name="Shape 50"/>
        <p:cNvGrpSpPr/>
        <p:nvPr/>
      </p:nvGrpSpPr>
      <p:grpSpPr>
        <a:xfrm>
          <a:off x="0" y="0"/>
          <a:ext cx="0" cy="0"/>
          <a:chOff x="0" y="0"/>
          <a:chExt cx="0" cy="0"/>
        </a:xfrm>
      </p:grpSpPr>
      <p:sp>
        <p:nvSpPr>
          <p:cNvPr id="51" name="Google Shape;51;p13"/>
          <p:cNvSpPr txBox="1"/>
          <p:nvPr>
            <p:ph idx="10" type="dt"/>
          </p:nvPr>
        </p:nvSpPr>
        <p:spPr>
          <a:xfrm>
            <a:off x="152400" y="4890701"/>
            <a:ext cx="2133600" cy="138600"/>
          </a:xfrm>
          <a:prstGeom prst="rect">
            <a:avLst/>
          </a:prstGeom>
          <a:noFill/>
          <a:ln>
            <a:noFill/>
          </a:ln>
        </p:spPr>
        <p:txBody>
          <a:bodyPr anchorCtr="0" anchor="ctr" bIns="34275" lIns="68575" spcFirstLastPara="1" rIns="68575" wrap="square" tIns="34275">
            <a:spAutoFit/>
          </a:bodyPr>
          <a:lstStyle>
            <a:lvl1pPr lvl="0" rtl="0" algn="l">
              <a:spcBef>
                <a:spcPts val="0"/>
              </a:spcBef>
              <a:spcAft>
                <a:spcPts val="0"/>
              </a:spcAft>
              <a:buSzPts val="1400"/>
              <a:buNone/>
              <a:defRPr b="0" i="0" sz="500">
                <a:solidFill>
                  <a:srgbClr val="FFFFFF"/>
                </a:solidFill>
                <a:latin typeface="Gill Sans"/>
                <a:ea typeface="Gill Sans"/>
                <a:cs typeface="Gill Sans"/>
                <a:sym typeface="Gill Sans"/>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2" name="Google Shape;52;p13"/>
          <p:cNvSpPr txBox="1"/>
          <p:nvPr>
            <p:ph idx="11" type="ftr"/>
          </p:nvPr>
        </p:nvSpPr>
        <p:spPr>
          <a:xfrm>
            <a:off x="3124200" y="4890701"/>
            <a:ext cx="2895600" cy="138600"/>
          </a:xfrm>
          <a:prstGeom prst="rect">
            <a:avLst/>
          </a:prstGeom>
          <a:noFill/>
          <a:ln>
            <a:noFill/>
          </a:ln>
        </p:spPr>
        <p:txBody>
          <a:bodyPr anchorCtr="0" anchor="ctr" bIns="34275" lIns="68575" spcFirstLastPara="1" rIns="68575" wrap="square" tIns="34275">
            <a:spAutoFit/>
          </a:bodyPr>
          <a:lstStyle>
            <a:lvl1pPr lvl="0" rtl="0" algn="ctr">
              <a:spcBef>
                <a:spcPts val="0"/>
              </a:spcBef>
              <a:spcAft>
                <a:spcPts val="0"/>
              </a:spcAft>
              <a:buSzPts val="1400"/>
              <a:buNone/>
              <a:defRPr b="0" i="0" sz="500">
                <a:solidFill>
                  <a:srgbClr val="FFFFFF"/>
                </a:solidFill>
                <a:latin typeface="Gill Sans"/>
                <a:ea typeface="Gill Sans"/>
                <a:cs typeface="Gill Sans"/>
                <a:sym typeface="Gill Sans"/>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3" name="Google Shape;53;p13"/>
          <p:cNvSpPr txBox="1"/>
          <p:nvPr>
            <p:ph idx="12" type="sldNum"/>
          </p:nvPr>
        </p:nvSpPr>
        <p:spPr>
          <a:xfrm>
            <a:off x="6858000" y="4890701"/>
            <a:ext cx="2133600" cy="146100"/>
          </a:xfrm>
          <a:prstGeom prst="rect">
            <a:avLst/>
          </a:prstGeom>
          <a:noFill/>
          <a:ln>
            <a:noFill/>
          </a:ln>
        </p:spPr>
        <p:txBody>
          <a:bodyPr anchorCtr="0" anchor="ctr" bIns="34275" lIns="68575" spcFirstLastPara="1" rIns="68575" wrap="square" tIns="34275">
            <a:spAutoFit/>
          </a:bodyPr>
          <a:lstStyle>
            <a:lvl1pPr indent="0" lvl="0" marL="0" rtl="0" algn="r">
              <a:spcBef>
                <a:spcPts val="0"/>
              </a:spcBef>
              <a:buNone/>
              <a:defRPr b="0" i="0" sz="500" u="none" cap="none" strike="noStrike">
                <a:solidFill>
                  <a:srgbClr val="FFFFFF"/>
                </a:solidFill>
                <a:latin typeface="Gill Sans"/>
                <a:ea typeface="Gill Sans"/>
                <a:cs typeface="Gill Sans"/>
                <a:sym typeface="Gill Sans"/>
              </a:defRPr>
            </a:lvl1pPr>
            <a:lvl2pPr indent="0" lvl="1" marL="0" rtl="0" algn="r">
              <a:spcBef>
                <a:spcPts val="0"/>
              </a:spcBef>
              <a:buNone/>
              <a:defRPr b="0" i="0" sz="500" u="none" cap="none" strike="noStrike">
                <a:solidFill>
                  <a:srgbClr val="FFFFFF"/>
                </a:solidFill>
                <a:latin typeface="Gill Sans"/>
                <a:ea typeface="Gill Sans"/>
                <a:cs typeface="Gill Sans"/>
                <a:sym typeface="Gill Sans"/>
              </a:defRPr>
            </a:lvl2pPr>
            <a:lvl3pPr indent="0" lvl="2" marL="0" rtl="0" algn="r">
              <a:spcBef>
                <a:spcPts val="0"/>
              </a:spcBef>
              <a:buNone/>
              <a:defRPr b="0" i="0" sz="500" u="none" cap="none" strike="noStrike">
                <a:solidFill>
                  <a:srgbClr val="FFFFFF"/>
                </a:solidFill>
                <a:latin typeface="Gill Sans"/>
                <a:ea typeface="Gill Sans"/>
                <a:cs typeface="Gill Sans"/>
                <a:sym typeface="Gill Sans"/>
              </a:defRPr>
            </a:lvl3pPr>
            <a:lvl4pPr indent="0" lvl="3" marL="0" rtl="0" algn="r">
              <a:spcBef>
                <a:spcPts val="0"/>
              </a:spcBef>
              <a:buNone/>
              <a:defRPr b="0" i="0" sz="500" u="none" cap="none" strike="noStrike">
                <a:solidFill>
                  <a:srgbClr val="FFFFFF"/>
                </a:solidFill>
                <a:latin typeface="Gill Sans"/>
                <a:ea typeface="Gill Sans"/>
                <a:cs typeface="Gill Sans"/>
                <a:sym typeface="Gill Sans"/>
              </a:defRPr>
            </a:lvl4pPr>
            <a:lvl5pPr indent="0" lvl="4" marL="0" rtl="0" algn="r">
              <a:spcBef>
                <a:spcPts val="0"/>
              </a:spcBef>
              <a:buNone/>
              <a:defRPr b="0" i="0" sz="500" u="none" cap="none" strike="noStrike">
                <a:solidFill>
                  <a:srgbClr val="FFFFFF"/>
                </a:solidFill>
                <a:latin typeface="Gill Sans"/>
                <a:ea typeface="Gill Sans"/>
                <a:cs typeface="Gill Sans"/>
                <a:sym typeface="Gill Sans"/>
              </a:defRPr>
            </a:lvl5pPr>
            <a:lvl6pPr indent="0" lvl="5" marL="0" rtl="0" algn="r">
              <a:spcBef>
                <a:spcPts val="0"/>
              </a:spcBef>
              <a:buNone/>
              <a:defRPr b="0" i="0" sz="500" u="none" cap="none" strike="noStrike">
                <a:solidFill>
                  <a:srgbClr val="FFFFFF"/>
                </a:solidFill>
                <a:latin typeface="Gill Sans"/>
                <a:ea typeface="Gill Sans"/>
                <a:cs typeface="Gill Sans"/>
                <a:sym typeface="Gill Sans"/>
              </a:defRPr>
            </a:lvl6pPr>
            <a:lvl7pPr indent="0" lvl="6" marL="0" rtl="0" algn="r">
              <a:spcBef>
                <a:spcPts val="0"/>
              </a:spcBef>
              <a:buNone/>
              <a:defRPr b="0" i="0" sz="500" u="none" cap="none" strike="noStrike">
                <a:solidFill>
                  <a:srgbClr val="FFFFFF"/>
                </a:solidFill>
                <a:latin typeface="Gill Sans"/>
                <a:ea typeface="Gill Sans"/>
                <a:cs typeface="Gill Sans"/>
                <a:sym typeface="Gill Sans"/>
              </a:defRPr>
            </a:lvl7pPr>
            <a:lvl8pPr indent="0" lvl="7" marL="0" rtl="0" algn="r">
              <a:spcBef>
                <a:spcPts val="0"/>
              </a:spcBef>
              <a:buNone/>
              <a:defRPr b="0" i="0" sz="500" u="none" cap="none" strike="noStrike">
                <a:solidFill>
                  <a:srgbClr val="FFFFFF"/>
                </a:solidFill>
                <a:latin typeface="Gill Sans"/>
                <a:ea typeface="Gill Sans"/>
                <a:cs typeface="Gill Sans"/>
                <a:sym typeface="Gill Sans"/>
              </a:defRPr>
            </a:lvl8pPr>
            <a:lvl9pPr indent="0" lvl="8" marL="0" rtl="0" algn="r">
              <a:spcBef>
                <a:spcPts val="0"/>
              </a:spcBef>
              <a:buNone/>
              <a:defRPr b="0" i="0" sz="500" u="none" cap="none" strike="noStrike">
                <a:solidFill>
                  <a:srgbClr val="FFFFFF"/>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
              <a:t>‹#›</a:t>
            </a:fld>
            <a:endParaRPr/>
          </a:p>
        </p:txBody>
      </p:sp>
      <p:sp>
        <p:nvSpPr>
          <p:cNvPr id="54" name="Google Shape;54;p13"/>
          <p:cNvSpPr txBox="1"/>
          <p:nvPr>
            <p:ph type="ctrTitle"/>
          </p:nvPr>
        </p:nvSpPr>
        <p:spPr>
          <a:xfrm>
            <a:off x="685800" y="1600200"/>
            <a:ext cx="5486400" cy="1200300"/>
          </a:xfrm>
          <a:prstGeom prst="rect">
            <a:avLst/>
          </a:prstGeom>
          <a:noFill/>
          <a:ln>
            <a:noFill/>
          </a:ln>
        </p:spPr>
        <p:txBody>
          <a:bodyPr anchorCtr="0" anchor="b" bIns="34275" lIns="68575" spcFirstLastPara="1" rIns="68575" wrap="square" tIns="34275">
            <a:normAutofit/>
          </a:bodyPr>
          <a:lstStyle>
            <a:lvl1pPr lvl="0" rtl="0" algn="l">
              <a:spcBef>
                <a:spcPts val="0"/>
              </a:spcBef>
              <a:spcAft>
                <a:spcPts val="0"/>
              </a:spcAft>
              <a:buClr>
                <a:srgbClr val="FFFFFF"/>
              </a:buClr>
              <a:buSzPts val="2400"/>
              <a:buFont typeface="Gill Sans"/>
              <a:buNone/>
              <a:defRPr sz="2400">
                <a:solidFill>
                  <a:srgbClr val="FFFFFF"/>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5" name="Google Shape;55;p13"/>
          <p:cNvSpPr txBox="1"/>
          <p:nvPr>
            <p:ph idx="1" type="subTitle"/>
          </p:nvPr>
        </p:nvSpPr>
        <p:spPr>
          <a:xfrm>
            <a:off x="685800" y="3086100"/>
            <a:ext cx="3429000" cy="1200300"/>
          </a:xfrm>
          <a:prstGeom prst="rect">
            <a:avLst/>
          </a:prstGeom>
          <a:noFill/>
          <a:ln>
            <a:noFill/>
          </a:ln>
        </p:spPr>
        <p:txBody>
          <a:bodyPr anchorCtr="0" anchor="t" bIns="34275" lIns="68575" spcFirstLastPara="1" rIns="68575" wrap="square" tIns="34275">
            <a:normAutofit/>
          </a:bodyPr>
          <a:lstStyle>
            <a:lvl1pPr lvl="0" rtl="0" algn="l">
              <a:spcBef>
                <a:spcPts val="0"/>
              </a:spcBef>
              <a:spcAft>
                <a:spcPts val="0"/>
              </a:spcAft>
              <a:buClr>
                <a:srgbClr val="FFFFFF"/>
              </a:buClr>
              <a:buSzPts val="1400"/>
              <a:buNone/>
              <a:defRPr sz="1400">
                <a:solidFill>
                  <a:srgbClr val="FFFFFF"/>
                </a:solidFill>
              </a:defRPr>
            </a:lvl1pPr>
            <a:lvl2pPr lvl="1" rtl="0" algn="ctr">
              <a:spcBef>
                <a:spcPts val="900"/>
              </a:spcBef>
              <a:spcAft>
                <a:spcPts val="0"/>
              </a:spcAft>
              <a:buClr>
                <a:srgbClr val="888888"/>
              </a:buClr>
              <a:buSzPts val="1500"/>
              <a:buNone/>
              <a:defRPr>
                <a:solidFill>
                  <a:srgbClr val="888888"/>
                </a:solidFill>
              </a:defRPr>
            </a:lvl2pPr>
            <a:lvl3pPr lvl="2" rtl="0" algn="ctr">
              <a:spcBef>
                <a:spcPts val="900"/>
              </a:spcBef>
              <a:spcAft>
                <a:spcPts val="0"/>
              </a:spcAft>
              <a:buClr>
                <a:srgbClr val="888888"/>
              </a:buClr>
              <a:buSzPts val="1400"/>
              <a:buNone/>
              <a:defRPr>
                <a:solidFill>
                  <a:srgbClr val="888888"/>
                </a:solidFill>
              </a:defRPr>
            </a:lvl3pPr>
            <a:lvl4pPr lvl="3" rtl="0" algn="ctr">
              <a:spcBef>
                <a:spcPts val="1200"/>
              </a:spcBef>
              <a:spcAft>
                <a:spcPts val="0"/>
              </a:spcAft>
              <a:buClr>
                <a:srgbClr val="888888"/>
              </a:buClr>
              <a:buSzPts val="1200"/>
              <a:buNone/>
              <a:defRPr>
                <a:solidFill>
                  <a:srgbClr val="888888"/>
                </a:solidFill>
              </a:defRPr>
            </a:lvl4pPr>
            <a:lvl5pPr lvl="4" rtl="0" algn="ctr">
              <a:spcBef>
                <a:spcPts val="1200"/>
              </a:spcBef>
              <a:spcAft>
                <a:spcPts val="0"/>
              </a:spcAft>
              <a:buClr>
                <a:srgbClr val="888888"/>
              </a:buClr>
              <a:buSzPts val="1100"/>
              <a:buNone/>
              <a:defRPr>
                <a:solidFill>
                  <a:srgbClr val="888888"/>
                </a:solidFill>
              </a:defRPr>
            </a:lvl5pPr>
            <a:lvl6pPr lvl="5" rtl="0" algn="ctr">
              <a:spcBef>
                <a:spcPts val="1200"/>
              </a:spcBef>
              <a:spcAft>
                <a:spcPts val="0"/>
              </a:spcAft>
              <a:buClr>
                <a:srgbClr val="888888"/>
              </a:buClr>
              <a:buSzPts val="1500"/>
              <a:buNone/>
              <a:defRPr>
                <a:solidFill>
                  <a:srgbClr val="888888"/>
                </a:solidFill>
              </a:defRPr>
            </a:lvl6pPr>
            <a:lvl7pPr lvl="6" rtl="0" algn="ctr">
              <a:spcBef>
                <a:spcPts val="1200"/>
              </a:spcBef>
              <a:spcAft>
                <a:spcPts val="0"/>
              </a:spcAft>
              <a:buClr>
                <a:srgbClr val="888888"/>
              </a:buClr>
              <a:buSzPts val="1500"/>
              <a:buNone/>
              <a:defRPr>
                <a:solidFill>
                  <a:srgbClr val="888888"/>
                </a:solidFill>
              </a:defRPr>
            </a:lvl7pPr>
            <a:lvl8pPr lvl="7" rtl="0" algn="ctr">
              <a:spcBef>
                <a:spcPts val="1200"/>
              </a:spcBef>
              <a:spcAft>
                <a:spcPts val="0"/>
              </a:spcAft>
              <a:buClr>
                <a:srgbClr val="888888"/>
              </a:buClr>
              <a:buSzPts val="1500"/>
              <a:buNone/>
              <a:defRPr>
                <a:solidFill>
                  <a:srgbClr val="888888"/>
                </a:solidFill>
              </a:defRPr>
            </a:lvl8pPr>
            <a:lvl9pPr lvl="8" rtl="0" algn="ctr">
              <a:spcBef>
                <a:spcPts val="1200"/>
              </a:spcBef>
              <a:spcAft>
                <a:spcPts val="1200"/>
              </a:spcAft>
              <a:buClr>
                <a:srgbClr val="888888"/>
              </a:buClr>
              <a:buSzPts val="1500"/>
              <a:buNone/>
              <a:defRPr>
                <a:solidFill>
                  <a:srgbClr val="888888"/>
                </a:solidFill>
              </a:defRPr>
            </a:lvl9pPr>
          </a:lstStyle>
          <a:p/>
        </p:txBody>
      </p:sp>
      <p:cxnSp>
        <p:nvCxnSpPr>
          <p:cNvPr id="56" name="Google Shape;56;p13"/>
          <p:cNvCxnSpPr/>
          <p:nvPr/>
        </p:nvCxnSpPr>
        <p:spPr>
          <a:xfrm>
            <a:off x="762000" y="2914650"/>
            <a:ext cx="320100" cy="0"/>
          </a:xfrm>
          <a:prstGeom prst="straightConnector1">
            <a:avLst/>
          </a:prstGeom>
          <a:noFill/>
          <a:ln cap="flat" cmpd="sng" w="19050">
            <a:solidFill>
              <a:schemeClr val="lt1"/>
            </a:solidFill>
            <a:prstDash val="solid"/>
            <a:round/>
            <a:headEnd len="sm" w="sm" type="none"/>
            <a:tailEnd len="sm" w="sm" type="none"/>
          </a:ln>
        </p:spPr>
      </p:cxnSp>
      <p:sp>
        <p:nvSpPr>
          <p:cNvPr id="57" name="Google Shape;57;p13"/>
          <p:cNvSpPr/>
          <p:nvPr/>
        </p:nvSpPr>
        <p:spPr>
          <a:xfrm>
            <a:off x="0" y="0"/>
            <a:ext cx="9144000" cy="12573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Gill Sans"/>
              <a:ea typeface="Gill Sans"/>
              <a:cs typeface="Gill Sans"/>
              <a:sym typeface="Gill Sans"/>
            </a:endParaRPr>
          </a:p>
        </p:txBody>
      </p:sp>
      <p:pic>
        <p:nvPicPr>
          <p:cNvPr descr="Logo&#10;&#10;Description automatically generated" id="58" name="Google Shape;58;p13"/>
          <p:cNvPicPr preferRelativeResize="0"/>
          <p:nvPr/>
        </p:nvPicPr>
        <p:blipFill rotWithShape="1">
          <a:blip r:embed="rId2">
            <a:alphaModFix/>
          </a:blip>
          <a:srcRect b="0" l="0" r="0" t="0"/>
          <a:stretch/>
        </p:blipFill>
        <p:spPr>
          <a:xfrm>
            <a:off x="6279990" y="280926"/>
            <a:ext cx="2159773" cy="836362"/>
          </a:xfrm>
          <a:prstGeom prst="rect">
            <a:avLst/>
          </a:prstGeom>
          <a:noFill/>
          <a:ln>
            <a:noFill/>
          </a:ln>
        </p:spPr>
      </p:pic>
      <p:pic>
        <p:nvPicPr>
          <p:cNvPr descr="A picture containing logo&#10;&#10;Description automatically generated" id="59" name="Google Shape;59;p13"/>
          <p:cNvPicPr preferRelativeResize="0"/>
          <p:nvPr/>
        </p:nvPicPr>
        <p:blipFill rotWithShape="1">
          <a:blip r:embed="rId3">
            <a:alphaModFix/>
          </a:blip>
          <a:srcRect b="0" l="0" r="0" t="0"/>
          <a:stretch/>
        </p:blipFill>
        <p:spPr>
          <a:xfrm>
            <a:off x="1017638" y="204695"/>
            <a:ext cx="1397571" cy="821671"/>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with Caption">
  <p:cSld name="1_Content with Caption">
    <p:spTree>
      <p:nvGrpSpPr>
        <p:cNvPr id="60" name="Shape 60"/>
        <p:cNvGrpSpPr/>
        <p:nvPr/>
      </p:nvGrpSpPr>
      <p:grpSpPr>
        <a:xfrm>
          <a:off x="0" y="0"/>
          <a:ext cx="0" cy="0"/>
          <a:chOff x="0" y="0"/>
          <a:chExt cx="0" cy="0"/>
        </a:xfrm>
      </p:grpSpPr>
      <p:sp>
        <p:nvSpPr>
          <p:cNvPr id="61" name="Google Shape;61;p14"/>
          <p:cNvSpPr txBox="1"/>
          <p:nvPr>
            <p:ph idx="1" type="body"/>
          </p:nvPr>
        </p:nvSpPr>
        <p:spPr>
          <a:xfrm>
            <a:off x="3887220" y="1530575"/>
            <a:ext cx="4661400" cy="3133800"/>
          </a:xfrm>
          <a:prstGeom prst="rect">
            <a:avLst/>
          </a:prstGeom>
          <a:noFill/>
          <a:ln>
            <a:noFill/>
          </a:ln>
        </p:spPr>
        <p:txBody>
          <a:bodyPr anchorCtr="0" anchor="t" bIns="34275" lIns="0" spcFirstLastPara="1" rIns="0" wrap="square" tIns="34275">
            <a:normAutofit/>
          </a:bodyPr>
          <a:lstStyle>
            <a:lvl1pPr indent="-317500" lvl="0" marL="457200" rtl="0" algn="l">
              <a:lnSpc>
                <a:spcPct val="110000"/>
              </a:lnSpc>
              <a:spcBef>
                <a:spcPts val="900"/>
              </a:spcBef>
              <a:spcAft>
                <a:spcPts val="0"/>
              </a:spcAft>
              <a:buSzPts val="1400"/>
              <a:buFont typeface="Source Sans Pro"/>
              <a:buChar char="●"/>
              <a:defRPr>
                <a:latin typeface="Source Sans Pro"/>
                <a:ea typeface="Source Sans Pro"/>
                <a:cs typeface="Source Sans Pro"/>
                <a:sym typeface="Source Sans Pro"/>
              </a:defRPr>
            </a:lvl1pPr>
            <a:lvl2pPr indent="-317500" lvl="1" marL="914400" rtl="0" algn="l">
              <a:lnSpc>
                <a:spcPct val="110000"/>
              </a:lnSpc>
              <a:spcBef>
                <a:spcPts val="200"/>
              </a:spcBef>
              <a:spcAft>
                <a:spcPts val="0"/>
              </a:spcAft>
              <a:buClr>
                <a:srgbClr val="3F3F3F"/>
              </a:buClr>
              <a:buSzPts val="1400"/>
              <a:buFont typeface="Source Sans Pro"/>
              <a:buChar char="○"/>
              <a:defRPr>
                <a:latin typeface="Source Sans Pro"/>
                <a:ea typeface="Source Sans Pro"/>
                <a:cs typeface="Source Sans Pro"/>
                <a:sym typeface="Source Sans Pro"/>
              </a:defRPr>
            </a:lvl2pPr>
            <a:lvl3pPr indent="-317500" lvl="2" marL="1371600" rtl="0" algn="l">
              <a:lnSpc>
                <a:spcPct val="110000"/>
              </a:lnSpc>
              <a:spcBef>
                <a:spcPts val="300"/>
              </a:spcBef>
              <a:spcAft>
                <a:spcPts val="0"/>
              </a:spcAft>
              <a:buClr>
                <a:srgbClr val="3F3F3F"/>
              </a:buClr>
              <a:buSzPts val="1400"/>
              <a:buFont typeface="Source Sans Pro"/>
              <a:buChar char="■"/>
              <a:defRPr>
                <a:latin typeface="Source Sans Pro"/>
                <a:ea typeface="Source Sans Pro"/>
                <a:cs typeface="Source Sans Pro"/>
                <a:sym typeface="Source Sans Pro"/>
              </a:defRPr>
            </a:lvl3pPr>
            <a:lvl4pPr indent="-317500" lvl="3" marL="1828800" rtl="0" algn="l">
              <a:lnSpc>
                <a:spcPct val="110000"/>
              </a:lnSpc>
              <a:spcBef>
                <a:spcPts val="300"/>
              </a:spcBef>
              <a:spcAft>
                <a:spcPts val="0"/>
              </a:spcAft>
              <a:buClr>
                <a:srgbClr val="3F3F3F"/>
              </a:buClr>
              <a:buSzPts val="1400"/>
              <a:buFont typeface="Source Sans Pro"/>
              <a:buChar char="●"/>
              <a:defRPr>
                <a:latin typeface="Source Sans Pro"/>
                <a:ea typeface="Source Sans Pro"/>
                <a:cs typeface="Source Sans Pro"/>
                <a:sym typeface="Source Sans Pro"/>
              </a:defRPr>
            </a:lvl4pPr>
            <a:lvl5pPr indent="-317500" lvl="4" marL="2286000" rtl="0" algn="l">
              <a:lnSpc>
                <a:spcPct val="110000"/>
              </a:lnSpc>
              <a:spcBef>
                <a:spcPts val="300"/>
              </a:spcBef>
              <a:spcAft>
                <a:spcPts val="0"/>
              </a:spcAft>
              <a:buClr>
                <a:srgbClr val="3F3F3F"/>
              </a:buClr>
              <a:buSzPts val="1400"/>
              <a:buFont typeface="Source Sans Pro"/>
              <a:buChar char="○"/>
              <a:defRPr>
                <a:latin typeface="Source Sans Pro"/>
                <a:ea typeface="Source Sans Pro"/>
                <a:cs typeface="Source Sans Pro"/>
                <a:sym typeface="Source Sans Pro"/>
              </a:defRPr>
            </a:lvl5pPr>
            <a:lvl6pPr indent="-317500" lvl="5" marL="2743200" rtl="0" algn="l">
              <a:lnSpc>
                <a:spcPct val="90000"/>
              </a:lnSpc>
              <a:spcBef>
                <a:spcPts val="300"/>
              </a:spcBef>
              <a:spcAft>
                <a:spcPts val="0"/>
              </a:spcAft>
              <a:buSzPts val="1400"/>
              <a:buFont typeface="Source Sans Pro"/>
              <a:buChar char="■"/>
              <a:defRPr>
                <a:latin typeface="Source Sans Pro"/>
                <a:ea typeface="Source Sans Pro"/>
                <a:cs typeface="Source Sans Pro"/>
                <a:sym typeface="Source Sans Pro"/>
              </a:defRPr>
            </a:lvl6pPr>
            <a:lvl7pPr indent="-317500" lvl="6" marL="3200400" rtl="0" algn="l">
              <a:lnSpc>
                <a:spcPct val="90000"/>
              </a:lnSpc>
              <a:spcBef>
                <a:spcPts val="300"/>
              </a:spcBef>
              <a:spcAft>
                <a:spcPts val="0"/>
              </a:spcAft>
              <a:buSzPts val="1400"/>
              <a:buFont typeface="Source Sans Pro"/>
              <a:buChar char="●"/>
              <a:defRPr>
                <a:latin typeface="Source Sans Pro"/>
                <a:ea typeface="Source Sans Pro"/>
                <a:cs typeface="Source Sans Pro"/>
                <a:sym typeface="Source Sans Pro"/>
              </a:defRPr>
            </a:lvl7pPr>
            <a:lvl8pPr indent="-317500" lvl="7" marL="3657600" rtl="0" algn="l">
              <a:lnSpc>
                <a:spcPct val="90000"/>
              </a:lnSpc>
              <a:spcBef>
                <a:spcPts val="300"/>
              </a:spcBef>
              <a:spcAft>
                <a:spcPts val="0"/>
              </a:spcAft>
              <a:buSzPts val="1400"/>
              <a:buFont typeface="Source Sans Pro"/>
              <a:buChar char="○"/>
              <a:defRPr>
                <a:latin typeface="Source Sans Pro"/>
                <a:ea typeface="Source Sans Pro"/>
                <a:cs typeface="Source Sans Pro"/>
                <a:sym typeface="Source Sans Pro"/>
              </a:defRPr>
            </a:lvl8pPr>
            <a:lvl9pPr indent="-317500" lvl="8" marL="4114800" rtl="0" algn="l">
              <a:lnSpc>
                <a:spcPct val="90000"/>
              </a:lnSpc>
              <a:spcBef>
                <a:spcPts val="300"/>
              </a:spcBef>
              <a:spcAft>
                <a:spcPts val="300"/>
              </a:spcAft>
              <a:buSzPts val="1400"/>
              <a:buFont typeface="Source Sans Pro"/>
              <a:buChar char="■"/>
              <a:defRPr>
                <a:latin typeface="Source Sans Pro"/>
                <a:ea typeface="Source Sans Pro"/>
                <a:cs typeface="Source Sans Pro"/>
                <a:sym typeface="Source Sans Pro"/>
              </a:defRPr>
            </a:lvl9pPr>
          </a:lstStyle>
          <a:p/>
        </p:txBody>
      </p:sp>
      <p:sp>
        <p:nvSpPr>
          <p:cNvPr id="62" name="Google Shape;62;p14"/>
          <p:cNvSpPr txBox="1"/>
          <p:nvPr>
            <p:ph idx="10" type="dt"/>
          </p:nvPr>
        </p:nvSpPr>
        <p:spPr>
          <a:xfrm>
            <a:off x="482598" y="4834892"/>
            <a:ext cx="2638200" cy="273900"/>
          </a:xfrm>
          <a:prstGeom prst="rect">
            <a:avLst/>
          </a:prstGeom>
          <a:noFill/>
          <a:ln>
            <a:noFill/>
          </a:ln>
        </p:spPr>
        <p:txBody>
          <a:bodyPr anchorCtr="0" anchor="t" bIns="34275" lIns="68575" spcFirstLastPara="1" rIns="68575" wrap="square" tIns="34275">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3" name="Google Shape;63;p14"/>
          <p:cNvSpPr txBox="1"/>
          <p:nvPr>
            <p:ph idx="11" type="ftr"/>
          </p:nvPr>
        </p:nvSpPr>
        <p:spPr>
          <a:xfrm>
            <a:off x="4094238" y="4834892"/>
            <a:ext cx="4000500" cy="273900"/>
          </a:xfrm>
          <a:prstGeom prst="rect">
            <a:avLst/>
          </a:prstGeom>
          <a:noFill/>
          <a:ln>
            <a:noFill/>
          </a:ln>
        </p:spPr>
        <p:txBody>
          <a:bodyPr anchorCtr="0" anchor="t" bIns="34275" lIns="68575" spcFirstLastPara="1" rIns="68575" wrap="square" tIns="34275">
            <a:noAutofit/>
          </a:bodyPr>
          <a:lstStyle>
            <a:lvl1pPr lvl="0" rtl="0" algn="l">
              <a:spcBef>
                <a:spcPts val="0"/>
              </a:spcBef>
              <a:spcAft>
                <a:spcPts val="0"/>
              </a:spcAft>
              <a:buSzPts val="1400"/>
              <a:buNone/>
              <a:defRPr>
                <a:solidFill>
                  <a:schemeClr val="dk2"/>
                </a:solidFill>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4" name="Google Shape;64;p14"/>
          <p:cNvSpPr txBox="1"/>
          <p:nvPr>
            <p:ph idx="12" type="sldNum"/>
          </p:nvPr>
        </p:nvSpPr>
        <p:spPr>
          <a:xfrm>
            <a:off x="8245186" y="4835130"/>
            <a:ext cx="585000" cy="273900"/>
          </a:xfrm>
          <a:prstGeom prst="rect">
            <a:avLst/>
          </a:prstGeom>
          <a:noFill/>
          <a:ln>
            <a:noFill/>
          </a:ln>
        </p:spPr>
        <p:txBody>
          <a:bodyPr anchorCtr="0" anchor="t" bIns="34275" lIns="68575" spcFirstLastPara="1" rIns="68575" wrap="square" tIns="34275">
            <a:normAutofit lnSpcReduction="10000"/>
          </a:bodyPr>
          <a:lstStyle>
            <a:lvl1pPr indent="0" lvl="0" marL="0" rtl="0" algn="l">
              <a:spcBef>
                <a:spcPts val="0"/>
              </a:spcBef>
              <a:buNone/>
              <a:defRPr sz="1400">
                <a:solidFill>
                  <a:schemeClr val="dk2"/>
                </a:solidFill>
                <a:latin typeface="Avenir"/>
                <a:ea typeface="Avenir"/>
                <a:cs typeface="Avenir"/>
                <a:sym typeface="Avenir"/>
              </a:defRPr>
            </a:lvl1pPr>
            <a:lvl2pPr indent="0" lvl="1" marL="0" rtl="0" algn="l">
              <a:spcBef>
                <a:spcPts val="0"/>
              </a:spcBef>
              <a:buNone/>
              <a:defRPr sz="1400">
                <a:solidFill>
                  <a:schemeClr val="dk2"/>
                </a:solidFill>
                <a:latin typeface="Avenir"/>
                <a:ea typeface="Avenir"/>
                <a:cs typeface="Avenir"/>
                <a:sym typeface="Avenir"/>
              </a:defRPr>
            </a:lvl2pPr>
            <a:lvl3pPr indent="0" lvl="2" marL="0" rtl="0" algn="l">
              <a:spcBef>
                <a:spcPts val="0"/>
              </a:spcBef>
              <a:buNone/>
              <a:defRPr sz="1400">
                <a:solidFill>
                  <a:schemeClr val="dk2"/>
                </a:solidFill>
                <a:latin typeface="Avenir"/>
                <a:ea typeface="Avenir"/>
                <a:cs typeface="Avenir"/>
                <a:sym typeface="Avenir"/>
              </a:defRPr>
            </a:lvl3pPr>
            <a:lvl4pPr indent="0" lvl="3" marL="0" rtl="0" algn="l">
              <a:spcBef>
                <a:spcPts val="0"/>
              </a:spcBef>
              <a:buNone/>
              <a:defRPr sz="1400">
                <a:solidFill>
                  <a:schemeClr val="dk2"/>
                </a:solidFill>
                <a:latin typeface="Avenir"/>
                <a:ea typeface="Avenir"/>
                <a:cs typeface="Avenir"/>
                <a:sym typeface="Avenir"/>
              </a:defRPr>
            </a:lvl4pPr>
            <a:lvl5pPr indent="0" lvl="4" marL="0" rtl="0" algn="l">
              <a:spcBef>
                <a:spcPts val="0"/>
              </a:spcBef>
              <a:buNone/>
              <a:defRPr sz="1400">
                <a:solidFill>
                  <a:schemeClr val="dk2"/>
                </a:solidFill>
                <a:latin typeface="Avenir"/>
                <a:ea typeface="Avenir"/>
                <a:cs typeface="Avenir"/>
                <a:sym typeface="Avenir"/>
              </a:defRPr>
            </a:lvl5pPr>
            <a:lvl6pPr indent="0" lvl="5" marL="0" rtl="0" algn="l">
              <a:spcBef>
                <a:spcPts val="0"/>
              </a:spcBef>
              <a:buNone/>
              <a:defRPr sz="1400">
                <a:solidFill>
                  <a:schemeClr val="dk2"/>
                </a:solidFill>
                <a:latin typeface="Avenir"/>
                <a:ea typeface="Avenir"/>
                <a:cs typeface="Avenir"/>
                <a:sym typeface="Avenir"/>
              </a:defRPr>
            </a:lvl6pPr>
            <a:lvl7pPr indent="0" lvl="6" marL="0" rtl="0" algn="l">
              <a:spcBef>
                <a:spcPts val="0"/>
              </a:spcBef>
              <a:buNone/>
              <a:defRPr sz="1400">
                <a:solidFill>
                  <a:schemeClr val="dk2"/>
                </a:solidFill>
                <a:latin typeface="Avenir"/>
                <a:ea typeface="Avenir"/>
                <a:cs typeface="Avenir"/>
                <a:sym typeface="Avenir"/>
              </a:defRPr>
            </a:lvl7pPr>
            <a:lvl8pPr indent="0" lvl="7" marL="0" rtl="0" algn="l">
              <a:spcBef>
                <a:spcPts val="0"/>
              </a:spcBef>
              <a:buNone/>
              <a:defRPr sz="1400">
                <a:solidFill>
                  <a:schemeClr val="dk2"/>
                </a:solidFill>
                <a:latin typeface="Avenir"/>
                <a:ea typeface="Avenir"/>
                <a:cs typeface="Avenir"/>
                <a:sym typeface="Avenir"/>
              </a:defRPr>
            </a:lvl8pPr>
            <a:lvl9pPr indent="0" lvl="8" marL="0" rtl="0" algn="l">
              <a:spcBef>
                <a:spcPts val="0"/>
              </a:spcBef>
              <a:buNone/>
              <a:defRPr sz="1400">
                <a:solidFill>
                  <a:schemeClr val="dk2"/>
                </a:solidFill>
                <a:latin typeface="Avenir"/>
                <a:ea typeface="Avenir"/>
                <a:cs typeface="Avenir"/>
                <a:sym typeface="Avenir"/>
              </a:defRPr>
            </a:lvl9pPr>
          </a:lstStyle>
          <a:p>
            <a:pPr indent="0" lvl="0" marL="0" rtl="0" algn="l">
              <a:spcBef>
                <a:spcPts val="0"/>
              </a:spcBef>
              <a:spcAft>
                <a:spcPts val="0"/>
              </a:spcAft>
              <a:buNone/>
            </a:pPr>
            <a:fld id="{00000000-1234-1234-1234-123412341234}" type="slidenum">
              <a:rPr lang="en"/>
              <a:t>‹#›</a:t>
            </a:fld>
            <a:endParaRPr/>
          </a:p>
        </p:txBody>
      </p:sp>
      <p:sp>
        <p:nvSpPr>
          <p:cNvPr id="65" name="Google Shape;65;p14"/>
          <p:cNvSpPr txBox="1"/>
          <p:nvPr>
            <p:ph type="ctrTitle"/>
          </p:nvPr>
        </p:nvSpPr>
        <p:spPr>
          <a:xfrm>
            <a:off x="3862503" y="91604"/>
            <a:ext cx="4504200" cy="10881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rgbClr val="3F3F3F"/>
              </a:buClr>
              <a:buSzPts val="1400"/>
              <a:buFont typeface="Source Sans Pro"/>
              <a:buNone/>
              <a:defRPr>
                <a:latin typeface="Source Sans Pro"/>
                <a:ea typeface="Source Sans Pro"/>
                <a:cs typeface="Source Sans Pro"/>
                <a:sym typeface="Source Sans Pro"/>
              </a:defRPr>
            </a:lvl1pPr>
            <a:lvl2pPr lvl="1" rtl="0">
              <a:spcBef>
                <a:spcPts val="0"/>
              </a:spcBef>
              <a:spcAft>
                <a:spcPts val="0"/>
              </a:spcAft>
              <a:buSzPts val="2800"/>
              <a:buFont typeface="Source Sans Pro"/>
              <a:buNone/>
              <a:defRPr>
                <a:latin typeface="Source Sans Pro"/>
                <a:ea typeface="Source Sans Pro"/>
                <a:cs typeface="Source Sans Pro"/>
                <a:sym typeface="Source Sans Pro"/>
              </a:defRPr>
            </a:lvl2pPr>
            <a:lvl3pPr lvl="2" rtl="0">
              <a:spcBef>
                <a:spcPts val="0"/>
              </a:spcBef>
              <a:spcAft>
                <a:spcPts val="0"/>
              </a:spcAft>
              <a:buSzPts val="2800"/>
              <a:buFont typeface="Source Sans Pro"/>
              <a:buNone/>
              <a:defRPr>
                <a:latin typeface="Source Sans Pro"/>
                <a:ea typeface="Source Sans Pro"/>
                <a:cs typeface="Source Sans Pro"/>
                <a:sym typeface="Source Sans Pro"/>
              </a:defRPr>
            </a:lvl3pPr>
            <a:lvl4pPr lvl="3" rtl="0">
              <a:spcBef>
                <a:spcPts val="0"/>
              </a:spcBef>
              <a:spcAft>
                <a:spcPts val="0"/>
              </a:spcAft>
              <a:buSzPts val="2800"/>
              <a:buFont typeface="Source Sans Pro"/>
              <a:buNone/>
              <a:defRPr>
                <a:latin typeface="Source Sans Pro"/>
                <a:ea typeface="Source Sans Pro"/>
                <a:cs typeface="Source Sans Pro"/>
                <a:sym typeface="Source Sans Pro"/>
              </a:defRPr>
            </a:lvl4pPr>
            <a:lvl5pPr lvl="4" rtl="0">
              <a:spcBef>
                <a:spcPts val="0"/>
              </a:spcBef>
              <a:spcAft>
                <a:spcPts val="0"/>
              </a:spcAft>
              <a:buSzPts val="2800"/>
              <a:buFont typeface="Source Sans Pro"/>
              <a:buNone/>
              <a:defRPr>
                <a:latin typeface="Source Sans Pro"/>
                <a:ea typeface="Source Sans Pro"/>
                <a:cs typeface="Source Sans Pro"/>
                <a:sym typeface="Source Sans Pro"/>
              </a:defRPr>
            </a:lvl5pPr>
            <a:lvl6pPr lvl="5" rtl="0">
              <a:spcBef>
                <a:spcPts val="0"/>
              </a:spcBef>
              <a:spcAft>
                <a:spcPts val="0"/>
              </a:spcAft>
              <a:buSzPts val="2800"/>
              <a:buFont typeface="Source Sans Pro"/>
              <a:buNone/>
              <a:defRPr>
                <a:latin typeface="Source Sans Pro"/>
                <a:ea typeface="Source Sans Pro"/>
                <a:cs typeface="Source Sans Pro"/>
                <a:sym typeface="Source Sans Pro"/>
              </a:defRPr>
            </a:lvl6pPr>
            <a:lvl7pPr lvl="6" rtl="0">
              <a:spcBef>
                <a:spcPts val="0"/>
              </a:spcBef>
              <a:spcAft>
                <a:spcPts val="0"/>
              </a:spcAft>
              <a:buSzPts val="2800"/>
              <a:buFont typeface="Source Sans Pro"/>
              <a:buNone/>
              <a:defRPr>
                <a:latin typeface="Source Sans Pro"/>
                <a:ea typeface="Source Sans Pro"/>
                <a:cs typeface="Source Sans Pro"/>
                <a:sym typeface="Source Sans Pro"/>
              </a:defRPr>
            </a:lvl7pPr>
            <a:lvl8pPr lvl="7" rtl="0">
              <a:spcBef>
                <a:spcPts val="0"/>
              </a:spcBef>
              <a:spcAft>
                <a:spcPts val="0"/>
              </a:spcAft>
              <a:buSzPts val="2800"/>
              <a:buFont typeface="Source Sans Pro"/>
              <a:buNone/>
              <a:defRPr>
                <a:latin typeface="Source Sans Pro"/>
                <a:ea typeface="Source Sans Pro"/>
                <a:cs typeface="Source Sans Pro"/>
                <a:sym typeface="Source Sans Pro"/>
              </a:defRPr>
            </a:lvl8pPr>
            <a:lvl9pPr lvl="8" rtl="0">
              <a:spcBef>
                <a:spcPts val="0"/>
              </a:spcBef>
              <a:spcAft>
                <a:spcPts val="0"/>
              </a:spcAft>
              <a:buSzPts val="2800"/>
              <a:buFont typeface="Source Sans Pro"/>
              <a:buNone/>
              <a:defRPr>
                <a:latin typeface="Source Sans Pro"/>
                <a:ea typeface="Source Sans Pro"/>
                <a:cs typeface="Source Sans Pro"/>
                <a:sym typeface="Source Sans Pro"/>
              </a:defRPr>
            </a:lvl9pPr>
          </a:lstStyle>
          <a:p/>
        </p:txBody>
      </p:sp>
      <p:cxnSp>
        <p:nvCxnSpPr>
          <p:cNvPr id="66" name="Google Shape;66;p14"/>
          <p:cNvCxnSpPr/>
          <p:nvPr/>
        </p:nvCxnSpPr>
        <p:spPr>
          <a:xfrm>
            <a:off x="3887221" y="1249646"/>
            <a:ext cx="4479600" cy="0"/>
          </a:xfrm>
          <a:prstGeom prst="straightConnector1">
            <a:avLst/>
          </a:prstGeom>
          <a:noFill/>
          <a:ln cap="flat" cmpd="sng" w="12700">
            <a:solidFill>
              <a:schemeClr val="dk1"/>
            </a:solidFill>
            <a:prstDash val="solid"/>
            <a:round/>
            <a:headEnd len="sm" w="sm" type="none"/>
            <a:tailEnd len="sm" w="sm" type="none"/>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67" name="Shape 67"/>
        <p:cNvGrpSpPr/>
        <p:nvPr/>
      </p:nvGrpSpPr>
      <p:grpSpPr>
        <a:xfrm>
          <a:off x="0" y="0"/>
          <a:ext cx="0" cy="0"/>
          <a:chOff x="0" y="0"/>
          <a:chExt cx="0" cy="0"/>
        </a:xfrm>
      </p:grpSpPr>
      <p:sp>
        <p:nvSpPr>
          <p:cNvPr id="68" name="Google Shape;68;p15"/>
          <p:cNvSpPr txBox="1"/>
          <p:nvPr>
            <p:ph type="title"/>
          </p:nvPr>
        </p:nvSpPr>
        <p:spPr>
          <a:xfrm>
            <a:off x="659675" y="1483682"/>
            <a:ext cx="7543800" cy="18963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rgbClr val="3F3F3F"/>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cxnSp>
        <p:nvCxnSpPr>
          <p:cNvPr id="69" name="Google Shape;69;p15"/>
          <p:cNvCxnSpPr/>
          <p:nvPr/>
        </p:nvCxnSpPr>
        <p:spPr>
          <a:xfrm>
            <a:off x="728254" y="3510806"/>
            <a:ext cx="7406700" cy="0"/>
          </a:xfrm>
          <a:prstGeom prst="straightConnector1">
            <a:avLst/>
          </a:prstGeom>
          <a:noFill/>
          <a:ln cap="flat" cmpd="sng" w="12700">
            <a:solidFill>
              <a:srgbClr val="3F3F3F"/>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lgn="ctr">
              <a:spcBef>
                <a:spcPts val="0"/>
              </a:spcBef>
              <a:spcAft>
                <a:spcPts val="0"/>
              </a:spcAft>
              <a:buSzPts val="2800"/>
              <a:buNone/>
              <a:defRPr b="1">
                <a:latin typeface="Source Sans Pro"/>
                <a:ea typeface="Source Sans Pro"/>
                <a:cs typeface="Source Sans Pro"/>
                <a:sym typeface="Source Sans Pro"/>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atin typeface="Source Sans Pro"/>
                <a:ea typeface="Source Sans Pro"/>
                <a:cs typeface="Source Sans Pro"/>
                <a:sym typeface="Source Sans Pro"/>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6.jpg"/><Relationship Id="rId5"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8.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3.xml"/><Relationship Id="rId3" Type="http://schemas.openxmlformats.org/officeDocument/2006/relationships/image" Target="../media/image6.jpg"/><Relationship Id="rId4" Type="http://schemas.openxmlformats.org/officeDocument/2006/relationships/image" Target="../media/image2.png"/></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4.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hyperlink" Target="https://www.intrahealth.org/board-leadership-manual" TargetMode="External"/><Relationship Id="rId6"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intrahealth.org/board-leadership-manual" TargetMode="External"/><Relationship Id="rId4" Type="http://schemas.openxmlformats.org/officeDocument/2006/relationships/image" Target="../media/image4.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 Id="rId3" Type="http://schemas.openxmlformats.org/officeDocument/2006/relationships/image" Target="../media/image10.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5.xml"/><Relationship Id="rId3" Type="http://schemas.openxmlformats.org/officeDocument/2006/relationships/hyperlink" Target="https://www2.deloitte.com/content/dam/Deloitte/uk/Documents/audit/deloitte-uk-erm-a-risk-intelligent-approach.pdf#:~:text=Risk%20Intelligence%20%28RI%29%20is%20Deloitte%E2%80%99s%20risk%20management%20philosophy,focuses%20simultaneously%20on%20value%20protection%20and%20value%20creation."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7.xml"/><Relationship Id="rId3" Type="http://schemas.openxmlformats.org/officeDocument/2006/relationships/image" Target="../media/image8.png"/></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p:nvPr/>
        </p:nvSpPr>
        <p:spPr>
          <a:xfrm>
            <a:off x="0" y="1544"/>
            <a:ext cx="9113108" cy="1186249"/>
          </a:xfrm>
          <a:prstGeom prst="rect">
            <a:avLst/>
          </a:prstGeom>
          <a:solidFill>
            <a:schemeClr val="lt1"/>
          </a:solidFill>
          <a:ln cap="flat" cmpd="sng" w="25400">
            <a:solidFill>
              <a:schemeClr val="lt1"/>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dk1"/>
              </a:solidFill>
              <a:latin typeface="Gill Sans"/>
              <a:ea typeface="Gill Sans"/>
              <a:cs typeface="Gill Sans"/>
              <a:sym typeface="Gill Sans"/>
            </a:endParaRPr>
          </a:p>
        </p:txBody>
      </p:sp>
      <p:pic>
        <p:nvPicPr>
          <p:cNvPr descr="Logo&#10;&#10;Description automatically generated" id="75" name="Google Shape;75;p16"/>
          <p:cNvPicPr preferRelativeResize="0"/>
          <p:nvPr/>
        </p:nvPicPr>
        <p:blipFill rotWithShape="1">
          <a:blip r:embed="rId3">
            <a:alphaModFix/>
          </a:blip>
          <a:srcRect b="0" l="0" r="0" t="0"/>
          <a:stretch/>
        </p:blipFill>
        <p:spPr>
          <a:xfrm>
            <a:off x="6279990" y="280926"/>
            <a:ext cx="2159773" cy="836362"/>
          </a:xfrm>
          <a:prstGeom prst="rect">
            <a:avLst/>
          </a:prstGeom>
          <a:noFill/>
          <a:ln>
            <a:noFill/>
          </a:ln>
        </p:spPr>
      </p:pic>
      <p:sp>
        <p:nvSpPr>
          <p:cNvPr id="76" name="Google Shape;76;p16"/>
          <p:cNvSpPr/>
          <p:nvPr/>
        </p:nvSpPr>
        <p:spPr>
          <a:xfrm>
            <a:off x="555089" y="2607855"/>
            <a:ext cx="685800" cy="685800"/>
          </a:xfrm>
          <a:prstGeom prst="rect">
            <a:avLst/>
          </a:prstGeom>
          <a:solidFill>
            <a:srgbClr val="002F6C"/>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dk1"/>
              </a:solidFill>
              <a:latin typeface="Gill Sans"/>
              <a:ea typeface="Gill Sans"/>
              <a:cs typeface="Gill Sans"/>
              <a:sym typeface="Gill Sans"/>
            </a:endParaRPr>
          </a:p>
        </p:txBody>
      </p:sp>
      <p:pic>
        <p:nvPicPr>
          <p:cNvPr descr="A picture containing logo&#10;&#10;Description automatically generated" id="77" name="Google Shape;77;p16"/>
          <p:cNvPicPr preferRelativeResize="0"/>
          <p:nvPr/>
        </p:nvPicPr>
        <p:blipFill rotWithShape="1">
          <a:blip r:embed="rId4">
            <a:alphaModFix/>
          </a:blip>
          <a:srcRect b="0" l="0" r="0" t="0"/>
          <a:stretch/>
        </p:blipFill>
        <p:spPr>
          <a:xfrm>
            <a:off x="1017638" y="204695"/>
            <a:ext cx="1397570" cy="821671"/>
          </a:xfrm>
          <a:prstGeom prst="rect">
            <a:avLst/>
          </a:prstGeom>
          <a:noFill/>
          <a:ln>
            <a:noFill/>
          </a:ln>
        </p:spPr>
      </p:pic>
      <p:sp>
        <p:nvSpPr>
          <p:cNvPr id="78" name="Google Shape;78;p16"/>
          <p:cNvSpPr txBox="1"/>
          <p:nvPr>
            <p:ph type="ctrTitle"/>
          </p:nvPr>
        </p:nvSpPr>
        <p:spPr>
          <a:xfrm>
            <a:off x="894000" y="3778825"/>
            <a:ext cx="7356000" cy="931500"/>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rgbClr val="FFFFFF"/>
              </a:buClr>
              <a:buSzPts val="2160"/>
              <a:buFont typeface="Gill Sans"/>
              <a:buNone/>
            </a:pPr>
            <a:r>
              <a:rPr b="1" lang="en" sz="4059">
                <a:latin typeface="Source Sans Pro"/>
                <a:ea typeface="Source Sans Pro"/>
                <a:cs typeface="Source Sans Pro"/>
                <a:sym typeface="Source Sans Pro"/>
              </a:rPr>
              <a:t>Board Leadership </a:t>
            </a:r>
            <a:br>
              <a:rPr b="1" lang="en" sz="4059">
                <a:latin typeface="Source Sans Pro"/>
                <a:ea typeface="Source Sans Pro"/>
                <a:cs typeface="Source Sans Pro"/>
                <a:sym typeface="Source Sans Pro"/>
              </a:rPr>
            </a:br>
            <a:r>
              <a:rPr lang="en" sz="4059">
                <a:latin typeface="Source Sans Pro"/>
                <a:ea typeface="Source Sans Pro"/>
                <a:cs typeface="Source Sans Pro"/>
                <a:sym typeface="Source Sans Pro"/>
              </a:rPr>
              <a:t>&amp; Governance Training</a:t>
            </a:r>
            <a:endParaRPr sz="4059">
              <a:latin typeface="Source Sans Pro"/>
              <a:ea typeface="Source Sans Pro"/>
              <a:cs typeface="Source Sans Pro"/>
              <a:sym typeface="Source Sans Pro"/>
            </a:endParaRPr>
          </a:p>
          <a:p>
            <a:pPr indent="0" lvl="0" marL="0" rtl="0" algn="l">
              <a:spcBef>
                <a:spcPts val="0"/>
              </a:spcBef>
              <a:spcAft>
                <a:spcPts val="0"/>
              </a:spcAft>
              <a:buClr>
                <a:schemeClr val="lt1"/>
              </a:buClr>
              <a:buSzPts val="2160"/>
              <a:buFont typeface="Gill Sans"/>
              <a:buNone/>
            </a:pPr>
            <a:r>
              <a:t/>
            </a:r>
            <a:endParaRPr sz="2260">
              <a:solidFill>
                <a:schemeClr val="lt1"/>
              </a:solidFill>
              <a:latin typeface="Source Sans Pro"/>
              <a:ea typeface="Source Sans Pro"/>
              <a:cs typeface="Source Sans Pro"/>
              <a:sym typeface="Source Sans Pro"/>
            </a:endParaRPr>
          </a:p>
          <a:p>
            <a:pPr indent="0" lvl="0" marL="0" rtl="0" algn="l">
              <a:spcBef>
                <a:spcPts val="0"/>
              </a:spcBef>
              <a:spcAft>
                <a:spcPts val="0"/>
              </a:spcAft>
              <a:buClr>
                <a:schemeClr val="lt1"/>
              </a:buClr>
              <a:buSzPts val="2160"/>
              <a:buFont typeface="Gill Sans"/>
              <a:buNone/>
            </a:pPr>
            <a:r>
              <a:rPr lang="en" sz="2060">
                <a:solidFill>
                  <a:schemeClr val="lt1"/>
                </a:solidFill>
                <a:latin typeface="Source Sans Pro"/>
                <a:ea typeface="Source Sans Pro"/>
                <a:cs typeface="Source Sans Pro"/>
                <a:sym typeface="Source Sans Pro"/>
              </a:rPr>
              <a:t>USAID/Accelerating Support to </a:t>
            </a:r>
            <a:br>
              <a:rPr lang="en" sz="2060">
                <a:solidFill>
                  <a:schemeClr val="lt1"/>
                </a:solidFill>
                <a:latin typeface="Source Sans Pro"/>
                <a:ea typeface="Source Sans Pro"/>
                <a:cs typeface="Source Sans Pro"/>
                <a:sym typeface="Source Sans Pro"/>
              </a:rPr>
            </a:br>
            <a:r>
              <a:rPr lang="en" sz="2060">
                <a:solidFill>
                  <a:schemeClr val="lt1"/>
                </a:solidFill>
                <a:latin typeface="Source Sans Pro"/>
                <a:ea typeface="Source Sans Pro"/>
                <a:cs typeface="Source Sans Pro"/>
                <a:sym typeface="Source Sans Pro"/>
              </a:rPr>
              <a:t>Advanced Local Partners (ASAP II)</a:t>
            </a:r>
            <a:endParaRPr sz="4260">
              <a:latin typeface="Source Sans Pro"/>
              <a:ea typeface="Source Sans Pro"/>
              <a:cs typeface="Source Sans Pro"/>
              <a:sym typeface="Source Sans Pro"/>
            </a:endParaRPr>
          </a:p>
          <a:p>
            <a:pPr indent="0" lvl="0" marL="0" rtl="0" algn="ctr">
              <a:spcBef>
                <a:spcPts val="0"/>
              </a:spcBef>
              <a:spcAft>
                <a:spcPts val="0"/>
              </a:spcAft>
              <a:buClr>
                <a:srgbClr val="FFFFFF"/>
              </a:buClr>
              <a:buSzPts val="2160"/>
              <a:buFont typeface="Gill Sans"/>
              <a:buNone/>
            </a:pPr>
            <a:br>
              <a:rPr lang="en" sz="2560">
                <a:latin typeface="Source Sans Pro"/>
                <a:ea typeface="Source Sans Pro"/>
                <a:cs typeface="Source Sans Pro"/>
                <a:sym typeface="Source Sans Pro"/>
              </a:rPr>
            </a:br>
            <a:endParaRPr sz="2560">
              <a:latin typeface="Source Sans Pro"/>
              <a:ea typeface="Source Sans Pro"/>
              <a:cs typeface="Source Sans Pro"/>
              <a:sym typeface="Source Sans Pro"/>
            </a:endParaRPr>
          </a:p>
        </p:txBody>
      </p:sp>
      <p:pic>
        <p:nvPicPr>
          <p:cNvPr id="79" name="Google Shape;79;p16"/>
          <p:cNvPicPr preferRelativeResize="0"/>
          <p:nvPr/>
        </p:nvPicPr>
        <p:blipFill rotWithShape="1">
          <a:blip r:embed="rId5">
            <a:alphaModFix/>
          </a:blip>
          <a:srcRect b="0" l="0" r="891" t="0"/>
          <a:stretch/>
        </p:blipFill>
        <p:spPr>
          <a:xfrm rot="188018">
            <a:off x="6098486" y="1500805"/>
            <a:ext cx="2500279" cy="3255464"/>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5"/>
          <p:cNvSpPr/>
          <p:nvPr/>
        </p:nvSpPr>
        <p:spPr>
          <a:xfrm>
            <a:off x="1559550" y="2163150"/>
            <a:ext cx="6024900" cy="8172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400">
                <a:solidFill>
                  <a:schemeClr val="lt1"/>
                </a:solidFill>
                <a:latin typeface="Source Sans Pro"/>
                <a:ea typeface="Source Sans Pro"/>
                <a:cs typeface="Source Sans Pro"/>
                <a:sym typeface="Source Sans Pro"/>
              </a:rPr>
              <a:t>Session 2: </a:t>
            </a:r>
            <a:r>
              <a:rPr b="1" lang="en" sz="2400">
                <a:solidFill>
                  <a:schemeClr val="lt1"/>
                </a:solidFill>
                <a:latin typeface="Source Sans Pro"/>
                <a:ea typeface="Source Sans Pro"/>
                <a:cs typeface="Source Sans Pro"/>
                <a:sym typeface="Source Sans Pro"/>
              </a:rPr>
              <a:t>Understanding the Role </a:t>
            </a:r>
            <a:br>
              <a:rPr b="1" lang="en" sz="2400">
                <a:solidFill>
                  <a:schemeClr val="lt1"/>
                </a:solidFill>
                <a:latin typeface="Source Sans Pro"/>
                <a:ea typeface="Source Sans Pro"/>
                <a:cs typeface="Source Sans Pro"/>
                <a:sym typeface="Source Sans Pro"/>
              </a:rPr>
            </a:br>
            <a:r>
              <a:rPr b="1" lang="en" sz="2400">
                <a:solidFill>
                  <a:schemeClr val="lt1"/>
                </a:solidFill>
                <a:latin typeface="Source Sans Pro"/>
                <a:ea typeface="Source Sans Pro"/>
                <a:cs typeface="Source Sans Pro"/>
                <a:sym typeface="Source Sans Pro"/>
              </a:rPr>
              <a:t>of Governance &amp; Leadership</a:t>
            </a:r>
            <a:endParaRPr sz="2000">
              <a:solidFill>
                <a:schemeClr val="lt1"/>
              </a:solidFill>
              <a:latin typeface="Source Sans Pro"/>
              <a:ea typeface="Source Sans Pro"/>
              <a:cs typeface="Source Sans Pro"/>
              <a:sym typeface="Source Sans Pro"/>
            </a:endParaRP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1" name="Shape 671"/>
        <p:cNvGrpSpPr/>
        <p:nvPr/>
      </p:nvGrpSpPr>
      <p:grpSpPr>
        <a:xfrm>
          <a:off x="0" y="0"/>
          <a:ext cx="0" cy="0"/>
          <a:chOff x="0" y="0"/>
          <a:chExt cx="0" cy="0"/>
        </a:xfrm>
      </p:grpSpPr>
      <p:sp>
        <p:nvSpPr>
          <p:cNvPr id="672" name="Google Shape;672;p1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C</a:t>
            </a:r>
            <a:r>
              <a:rPr lang="en"/>
              <a:t>onducting analysis</a:t>
            </a:r>
            <a:endParaRPr/>
          </a:p>
        </p:txBody>
      </p:sp>
      <p:sp>
        <p:nvSpPr>
          <p:cNvPr id="673" name="Google Shape;673;p115"/>
          <p:cNvSpPr txBox="1"/>
          <p:nvPr>
            <p:ph idx="1" type="body"/>
          </p:nvPr>
        </p:nvSpPr>
        <p:spPr>
          <a:xfrm>
            <a:off x="1181100" y="1257625"/>
            <a:ext cx="6913500" cy="33375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AutoNum type="arabicPeriod"/>
            </a:pPr>
            <a:r>
              <a:rPr lang="en"/>
              <a:t>Assess the likelihood and consequence of each risk by asking what the chances are of this happening.</a:t>
            </a:r>
            <a:endParaRPr/>
          </a:p>
          <a:p>
            <a:pPr indent="-342900" lvl="0" marL="457200" rtl="0" algn="l">
              <a:spcBef>
                <a:spcPts val="1000"/>
              </a:spcBef>
              <a:spcAft>
                <a:spcPts val="0"/>
              </a:spcAft>
              <a:buSzPts val="1800"/>
              <a:buAutoNum type="arabicPeriod"/>
            </a:pPr>
            <a:r>
              <a:rPr lang="en"/>
              <a:t>Determine whether the overall level of risk is low/unimportant, medium/minor, high/moderate, or major/critical. </a:t>
            </a:r>
            <a:endParaRPr/>
          </a:p>
          <a:p>
            <a:pPr indent="-342900" lvl="0" marL="457200" rtl="0" algn="l">
              <a:spcBef>
                <a:spcPts val="1000"/>
              </a:spcBef>
              <a:spcAft>
                <a:spcPts val="0"/>
              </a:spcAft>
              <a:buSzPts val="1800"/>
              <a:buAutoNum type="arabicPeriod"/>
            </a:pPr>
            <a:r>
              <a:rPr lang="en"/>
              <a:t>Discuss the use of “impact” and “likelihood.” Develop a risk profile, including the probability (chance) and consequence (importance) of a risk.</a:t>
            </a:r>
            <a:endParaRPr/>
          </a:p>
          <a:p>
            <a:pPr indent="-342900" lvl="0" marL="457200" rtl="0" algn="l">
              <a:spcBef>
                <a:spcPts val="1000"/>
              </a:spcBef>
              <a:spcAft>
                <a:spcPts val="1000"/>
              </a:spcAft>
              <a:buSzPts val="1800"/>
              <a:buAutoNum type="arabicPeriod"/>
            </a:pPr>
            <a:r>
              <a:rPr lang="en"/>
              <a:t>Assign a risk owner (i.e., a senior person to be responsible for actions and outcomes needed).</a:t>
            </a:r>
            <a:endParaRP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7" name="Shape 677"/>
        <p:cNvGrpSpPr/>
        <p:nvPr/>
      </p:nvGrpSpPr>
      <p:grpSpPr>
        <a:xfrm>
          <a:off x="0" y="0"/>
          <a:ext cx="0" cy="0"/>
          <a:chOff x="0" y="0"/>
          <a:chExt cx="0" cy="0"/>
        </a:xfrm>
      </p:grpSpPr>
      <p:sp>
        <p:nvSpPr>
          <p:cNvPr id="678" name="Google Shape;678;p1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Step 3:</a:t>
            </a:r>
            <a:r>
              <a:rPr lang="en"/>
              <a:t> Assess the impact on organizational ability. </a:t>
            </a:r>
            <a:endParaRPr/>
          </a:p>
        </p:txBody>
      </p:sp>
      <p:sp>
        <p:nvSpPr>
          <p:cNvPr id="679" name="Google Shape;679;p116"/>
          <p:cNvSpPr txBox="1"/>
          <p:nvPr>
            <p:ph idx="1" type="body"/>
          </p:nvPr>
        </p:nvSpPr>
        <p:spPr>
          <a:xfrm>
            <a:off x="1562100" y="1381075"/>
            <a:ext cx="60993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Use the heat map (rating/scoring matrix) to identify the impact and organizational vulnerability of each identified risk: </a:t>
            </a:r>
            <a:endParaRPr/>
          </a:p>
          <a:p>
            <a:pPr indent="-342900" lvl="0" marL="457200" rtl="0" algn="l">
              <a:spcBef>
                <a:spcPts val="1200"/>
              </a:spcBef>
              <a:spcAft>
                <a:spcPts val="0"/>
              </a:spcAft>
              <a:buSzPts val="1800"/>
              <a:buChar char="●"/>
            </a:pPr>
            <a:r>
              <a:rPr lang="en"/>
              <a:t>Critical</a:t>
            </a:r>
            <a:endParaRPr/>
          </a:p>
          <a:p>
            <a:pPr indent="-342900" lvl="0" marL="457200" rtl="0" algn="l">
              <a:spcBef>
                <a:spcPts val="0"/>
              </a:spcBef>
              <a:spcAft>
                <a:spcPts val="0"/>
              </a:spcAft>
              <a:buSzPts val="1800"/>
              <a:buChar char="●"/>
            </a:pPr>
            <a:r>
              <a:rPr lang="en"/>
              <a:t>High</a:t>
            </a:r>
            <a:endParaRPr/>
          </a:p>
          <a:p>
            <a:pPr indent="-342900" lvl="0" marL="457200" rtl="0" algn="l">
              <a:spcBef>
                <a:spcPts val="0"/>
              </a:spcBef>
              <a:spcAft>
                <a:spcPts val="0"/>
              </a:spcAft>
              <a:buSzPts val="1800"/>
              <a:buChar char="●"/>
            </a:pPr>
            <a:r>
              <a:rPr lang="en"/>
              <a:t>Medium</a:t>
            </a:r>
            <a:endParaRPr/>
          </a:p>
          <a:p>
            <a:pPr indent="-342900" lvl="0" marL="457200" rtl="0" algn="l">
              <a:spcBef>
                <a:spcPts val="0"/>
              </a:spcBef>
              <a:spcAft>
                <a:spcPts val="0"/>
              </a:spcAft>
              <a:buSzPts val="1800"/>
              <a:buChar char="●"/>
            </a:pPr>
            <a:r>
              <a:rPr lang="en"/>
              <a:t>Low</a:t>
            </a:r>
            <a:endParaRP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3" name="Shape 683"/>
        <p:cNvGrpSpPr/>
        <p:nvPr/>
      </p:nvGrpSpPr>
      <p:grpSpPr>
        <a:xfrm>
          <a:off x="0" y="0"/>
          <a:ext cx="0" cy="0"/>
          <a:chOff x="0" y="0"/>
          <a:chExt cx="0" cy="0"/>
        </a:xfrm>
      </p:grpSpPr>
      <p:sp>
        <p:nvSpPr>
          <p:cNvPr id="684" name="Google Shape;684;p117"/>
          <p:cNvSpPr txBox="1"/>
          <p:nvPr>
            <p:ph type="title"/>
          </p:nvPr>
        </p:nvSpPr>
        <p:spPr>
          <a:xfrm>
            <a:off x="311700" y="5974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Step 4:</a:t>
            </a:r>
            <a:r>
              <a:rPr lang="en"/>
              <a:t> Respond to Risks</a:t>
            </a:r>
            <a:endParaRPr/>
          </a:p>
        </p:txBody>
      </p:sp>
      <p:sp>
        <p:nvSpPr>
          <p:cNvPr id="685" name="Google Shape;685;p117"/>
          <p:cNvSpPr txBox="1"/>
          <p:nvPr>
            <p:ph idx="1" type="body"/>
          </p:nvPr>
        </p:nvSpPr>
        <p:spPr>
          <a:xfrm>
            <a:off x="1181100" y="10762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00"/>
              <a:t>Risk strategies and/or measures are there to prevent, deter, or detect risks; and if they are adequately implemented they ensure that the risks are effectively addressed. Refer to the table below for categories. </a:t>
            </a:r>
            <a:endParaRPr sz="1600"/>
          </a:p>
        </p:txBody>
      </p:sp>
      <p:graphicFrame>
        <p:nvGraphicFramePr>
          <p:cNvPr id="686" name="Google Shape;686;p117"/>
          <p:cNvGraphicFramePr/>
          <p:nvPr/>
        </p:nvGraphicFramePr>
        <p:xfrm>
          <a:off x="1252638" y="2232100"/>
          <a:ext cx="3000000" cy="3000000"/>
        </p:xfrm>
        <a:graphic>
          <a:graphicData uri="http://schemas.openxmlformats.org/drawingml/2006/table">
            <a:tbl>
              <a:tblPr>
                <a:noFill/>
                <a:tableStyleId>{E1618379-833A-4FDD-9756-2EDC572A89A1}</a:tableStyleId>
              </a:tblPr>
              <a:tblGrid>
                <a:gridCol w="1421700"/>
                <a:gridCol w="5420250"/>
              </a:tblGrid>
              <a:tr h="238125">
                <a:tc>
                  <a:txBody>
                    <a:bodyPr/>
                    <a:lstStyle/>
                    <a:p>
                      <a:pPr indent="0" lvl="0" marL="0" rtl="0" algn="l">
                        <a:lnSpc>
                          <a:spcPct val="115000"/>
                        </a:lnSpc>
                        <a:spcBef>
                          <a:spcPts val="0"/>
                        </a:spcBef>
                        <a:spcAft>
                          <a:spcPts val="0"/>
                        </a:spcAft>
                        <a:buNone/>
                      </a:pPr>
                      <a:r>
                        <a:rPr b="1" lang="en" sz="1500">
                          <a:latin typeface="Source Sans Pro"/>
                          <a:ea typeface="Source Sans Pro"/>
                          <a:cs typeface="Source Sans Pro"/>
                          <a:sym typeface="Source Sans Pro"/>
                        </a:rPr>
                        <a:t>Avoid Risk</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Source Sans Pro"/>
                          <a:ea typeface="Source Sans Pro"/>
                          <a:cs typeface="Source Sans Pro"/>
                          <a:sym typeface="Source Sans Pro"/>
                        </a:rPr>
                        <a:t>Stop, prevent, eliminate, or avoid the risk event</a:t>
                      </a:r>
                      <a:endParaRPr sz="12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04825">
                <a:tc>
                  <a:txBody>
                    <a:bodyPr/>
                    <a:lstStyle/>
                    <a:p>
                      <a:pPr indent="0" lvl="0" marL="0" rtl="0" algn="l">
                        <a:lnSpc>
                          <a:spcPct val="115000"/>
                        </a:lnSpc>
                        <a:spcBef>
                          <a:spcPts val="0"/>
                        </a:spcBef>
                        <a:spcAft>
                          <a:spcPts val="0"/>
                        </a:spcAft>
                        <a:buNone/>
                      </a:pPr>
                      <a:r>
                        <a:rPr b="1" lang="en" sz="1500">
                          <a:latin typeface="Source Sans Pro"/>
                          <a:ea typeface="Source Sans Pro"/>
                          <a:cs typeface="Source Sans Pro"/>
                          <a:sym typeface="Source Sans Pro"/>
                        </a:rPr>
                        <a:t>Manage Risk</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en" sz="1200">
                          <a:latin typeface="Source Sans Pro"/>
                          <a:ea typeface="Source Sans Pro"/>
                          <a:cs typeface="Source Sans Pro"/>
                          <a:sym typeface="Source Sans Pro"/>
                        </a:rPr>
                        <a:t>Reduce the risk impact, the risk vulnerability, or both, in a cost-effective manner that reduces and minimizes the risk exposure</a:t>
                      </a:r>
                      <a:endParaRPr sz="12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304800">
                <a:tc>
                  <a:txBody>
                    <a:bodyPr/>
                    <a:lstStyle/>
                    <a:p>
                      <a:pPr indent="0" lvl="0" marL="0" rtl="0" algn="l">
                        <a:lnSpc>
                          <a:spcPct val="115000"/>
                        </a:lnSpc>
                        <a:spcBef>
                          <a:spcPts val="0"/>
                        </a:spcBef>
                        <a:spcAft>
                          <a:spcPts val="0"/>
                        </a:spcAft>
                        <a:buNone/>
                      </a:pPr>
                      <a:r>
                        <a:rPr b="1" lang="en" sz="1500">
                          <a:latin typeface="Source Sans Pro"/>
                          <a:ea typeface="Source Sans Pro"/>
                          <a:cs typeface="Source Sans Pro"/>
                          <a:sym typeface="Source Sans Pro"/>
                        </a:rPr>
                        <a:t>Transfer Risk</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200">
                          <a:latin typeface="Source Sans Pro"/>
                          <a:ea typeface="Source Sans Pro"/>
                          <a:cs typeface="Source Sans Pro"/>
                          <a:sym typeface="Source Sans Pro"/>
                        </a:rPr>
                        <a:t>Reduce the likelihood or impact of a risk by transferring or sharing part of the risk</a:t>
                      </a:r>
                      <a:endParaRPr sz="12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b="1" lang="en" sz="1500">
                          <a:latin typeface="Source Sans Pro"/>
                          <a:ea typeface="Source Sans Pro"/>
                          <a:cs typeface="Source Sans Pro"/>
                          <a:sym typeface="Source Sans Pro"/>
                        </a:rPr>
                        <a:t>Accept Risk</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en" sz="1200">
                          <a:latin typeface="Source Sans Pro"/>
                          <a:ea typeface="Source Sans Pro"/>
                          <a:cs typeface="Source Sans Pro"/>
                          <a:sym typeface="Source Sans Pro"/>
                        </a:rPr>
                        <a:t>Allocate risk mitigation or management resources to cover the risk</a:t>
                      </a:r>
                      <a:endParaRPr sz="12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bl>
          </a:graphicData>
        </a:graphic>
      </p:graphicFrame>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118"/>
          <p:cNvSpPr txBox="1"/>
          <p:nvPr>
            <p:ph type="title"/>
          </p:nvPr>
        </p:nvSpPr>
        <p:spPr>
          <a:xfrm>
            <a:off x="692700" y="673625"/>
            <a:ext cx="32844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Evaluate your risks: </a:t>
            </a:r>
            <a:endParaRPr/>
          </a:p>
        </p:txBody>
      </p:sp>
      <p:sp>
        <p:nvSpPr>
          <p:cNvPr id="692" name="Google Shape;692;p118"/>
          <p:cNvSpPr txBox="1"/>
          <p:nvPr>
            <p:ph idx="1" type="body"/>
          </p:nvPr>
        </p:nvSpPr>
        <p:spPr>
          <a:xfrm>
            <a:off x="800100" y="1228675"/>
            <a:ext cx="3009600" cy="3352500"/>
          </a:xfrm>
          <a:prstGeom prst="rect">
            <a:avLst/>
          </a:prstGeom>
        </p:spPr>
        <p:txBody>
          <a:bodyPr anchorCtr="0" anchor="t" bIns="91425" lIns="91425" spcFirstLastPara="1" rIns="91425" wrap="square" tIns="91425">
            <a:normAutofit/>
          </a:bodyPr>
          <a:lstStyle/>
          <a:p>
            <a:pPr indent="-330200" lvl="0" marL="457200" rtl="0" algn="l">
              <a:lnSpc>
                <a:spcPct val="100000"/>
              </a:lnSpc>
              <a:spcBef>
                <a:spcPts val="0"/>
              </a:spcBef>
              <a:spcAft>
                <a:spcPts val="0"/>
              </a:spcAft>
              <a:buSzPts val="1600"/>
              <a:buAutoNum type="arabicPeriod"/>
            </a:pPr>
            <a:r>
              <a:rPr lang="en" sz="1600"/>
              <a:t>List your risks in order of priority.</a:t>
            </a:r>
            <a:endParaRPr sz="1600"/>
          </a:p>
          <a:p>
            <a:pPr indent="-330200" lvl="0" marL="457200" rtl="0" algn="l">
              <a:lnSpc>
                <a:spcPct val="100000"/>
              </a:lnSpc>
              <a:spcBef>
                <a:spcPts val="1000"/>
              </a:spcBef>
              <a:spcAft>
                <a:spcPts val="1000"/>
              </a:spcAft>
              <a:buSzPts val="1600"/>
              <a:buAutoNum type="arabicPeriod"/>
            </a:pPr>
            <a:r>
              <a:rPr lang="en" sz="1600"/>
              <a:t>Determine if you can manage your risks or need to escalate them to the board or key stakeholders (e.g., prime partner, donor).</a:t>
            </a:r>
            <a:endParaRPr sz="1600"/>
          </a:p>
        </p:txBody>
      </p:sp>
      <p:graphicFrame>
        <p:nvGraphicFramePr>
          <p:cNvPr id="693" name="Google Shape;693;p118"/>
          <p:cNvGraphicFramePr/>
          <p:nvPr/>
        </p:nvGraphicFramePr>
        <p:xfrm>
          <a:off x="4267200" y="753125"/>
          <a:ext cx="3000000" cy="3000000"/>
        </p:xfrm>
        <a:graphic>
          <a:graphicData uri="http://schemas.openxmlformats.org/drawingml/2006/table">
            <a:tbl>
              <a:tblPr>
                <a:noFill/>
                <a:tableStyleId>{E1618379-833A-4FDD-9756-2EDC572A89A1}</a:tableStyleId>
              </a:tblPr>
              <a:tblGrid>
                <a:gridCol w="1361100"/>
                <a:gridCol w="2710750"/>
              </a:tblGrid>
              <a:tr h="238125">
                <a:tc>
                  <a:txBody>
                    <a:bodyPr/>
                    <a:lstStyle/>
                    <a:p>
                      <a:pPr indent="0" lvl="0" marL="0" rtl="0" algn="l">
                        <a:lnSpc>
                          <a:spcPct val="115000"/>
                        </a:lnSpc>
                        <a:spcBef>
                          <a:spcPts val="1200"/>
                        </a:spcBef>
                        <a:spcAft>
                          <a:spcPts val="1200"/>
                        </a:spcAft>
                        <a:buNone/>
                      </a:pPr>
                      <a:r>
                        <a:rPr b="1" lang="en">
                          <a:solidFill>
                            <a:srgbClr val="FFFFFF"/>
                          </a:solidFill>
                        </a:rPr>
                        <a:t>RISK LEVEL</a:t>
                      </a:r>
                      <a:endParaRPr b="1">
                        <a:solidFill>
                          <a:srgbClr val="FFFFFF"/>
                        </a:solidFill>
                      </a:endParaRPr>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c>
                  <a:txBody>
                    <a:bodyPr/>
                    <a:lstStyle/>
                    <a:p>
                      <a:pPr indent="0" lvl="0" marL="0" rtl="0" algn="l">
                        <a:lnSpc>
                          <a:spcPct val="115000"/>
                        </a:lnSpc>
                        <a:spcBef>
                          <a:spcPts val="1200"/>
                        </a:spcBef>
                        <a:spcAft>
                          <a:spcPts val="1200"/>
                        </a:spcAft>
                        <a:buNone/>
                      </a:pPr>
                      <a:r>
                        <a:rPr b="1" lang="en">
                          <a:solidFill>
                            <a:srgbClr val="FFFFFF"/>
                          </a:solidFill>
                        </a:rPr>
                        <a:t>ESCALATION AND RETENTION GUIDELINES</a:t>
                      </a:r>
                      <a:endParaRPr b="1">
                        <a:solidFill>
                          <a:srgbClr val="FFFFFF"/>
                        </a:solidFill>
                      </a:endParaRPr>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r>
              <a:tr h="266700">
                <a:tc>
                  <a:txBody>
                    <a:bodyPr/>
                    <a:lstStyle/>
                    <a:p>
                      <a:pPr indent="0" lvl="0" marL="0" rtl="0" algn="l">
                        <a:lnSpc>
                          <a:spcPct val="115000"/>
                        </a:lnSpc>
                        <a:spcBef>
                          <a:spcPts val="1200"/>
                        </a:spcBef>
                        <a:spcAft>
                          <a:spcPts val="1200"/>
                        </a:spcAft>
                        <a:buNone/>
                      </a:pPr>
                      <a:r>
                        <a:rPr b="1" lang="en" sz="1300"/>
                        <a:t>Extreme</a:t>
                      </a:r>
                      <a:endParaRPr b="1"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0000"/>
                    </a:solidFill>
                  </a:tcPr>
                </a:tc>
                <a:tc>
                  <a:txBody>
                    <a:bodyPr/>
                    <a:lstStyle/>
                    <a:p>
                      <a:pPr indent="0" lvl="0" marL="0" rtl="0" algn="l">
                        <a:lnSpc>
                          <a:spcPct val="115000"/>
                        </a:lnSpc>
                        <a:spcBef>
                          <a:spcPts val="0"/>
                        </a:spcBef>
                        <a:spcAft>
                          <a:spcPts val="0"/>
                        </a:spcAft>
                        <a:buNone/>
                      </a:pPr>
                      <a:r>
                        <a:rPr lang="en" sz="1300"/>
                        <a:t>Escalate to board</a:t>
                      </a:r>
                      <a:endParaRPr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266700">
                <a:tc>
                  <a:txBody>
                    <a:bodyPr/>
                    <a:lstStyle/>
                    <a:p>
                      <a:pPr indent="0" lvl="0" marL="0" rtl="0" algn="l">
                        <a:lnSpc>
                          <a:spcPct val="115000"/>
                        </a:lnSpc>
                        <a:spcBef>
                          <a:spcPts val="1200"/>
                        </a:spcBef>
                        <a:spcAft>
                          <a:spcPts val="1200"/>
                        </a:spcAft>
                        <a:buNone/>
                      </a:pPr>
                      <a:r>
                        <a:rPr b="1" lang="en" sz="1300"/>
                        <a:t>High</a:t>
                      </a:r>
                      <a:endParaRPr b="1"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C000"/>
                    </a:solidFill>
                  </a:tcPr>
                </a:tc>
                <a:tc>
                  <a:txBody>
                    <a:bodyPr/>
                    <a:lstStyle/>
                    <a:p>
                      <a:pPr indent="0" lvl="0" marL="0" rtl="0" algn="l">
                        <a:lnSpc>
                          <a:spcPct val="115000"/>
                        </a:lnSpc>
                        <a:spcBef>
                          <a:spcPts val="0"/>
                        </a:spcBef>
                        <a:spcAft>
                          <a:spcPts val="0"/>
                        </a:spcAft>
                        <a:buNone/>
                      </a:pPr>
                      <a:r>
                        <a:rPr lang="en" sz="1300"/>
                        <a:t>Escalate to ED/Head of Operations; risk level is unacceptable</a:t>
                      </a:r>
                      <a:endParaRPr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0" lvl="0" marL="0" rtl="0" algn="l">
                        <a:lnSpc>
                          <a:spcPct val="115000"/>
                        </a:lnSpc>
                        <a:spcBef>
                          <a:spcPts val="1200"/>
                        </a:spcBef>
                        <a:spcAft>
                          <a:spcPts val="1200"/>
                        </a:spcAft>
                        <a:buNone/>
                      </a:pPr>
                      <a:r>
                        <a:rPr b="1" lang="en" sz="1300"/>
                        <a:t>Medium</a:t>
                      </a:r>
                      <a:endParaRPr b="1"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l">
                        <a:lnSpc>
                          <a:spcPct val="115000"/>
                        </a:lnSpc>
                        <a:spcBef>
                          <a:spcPts val="0"/>
                        </a:spcBef>
                        <a:spcAft>
                          <a:spcPts val="0"/>
                        </a:spcAft>
                        <a:buNone/>
                      </a:pPr>
                      <a:r>
                        <a:rPr lang="en" sz="1300"/>
                        <a:t>Escalate to relevant senior management; state actions</a:t>
                      </a:r>
                      <a:endParaRPr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266700">
                <a:tc>
                  <a:txBody>
                    <a:bodyPr/>
                    <a:lstStyle/>
                    <a:p>
                      <a:pPr indent="0" lvl="0" marL="0" rtl="0" algn="l">
                        <a:lnSpc>
                          <a:spcPct val="115000"/>
                        </a:lnSpc>
                        <a:spcBef>
                          <a:spcPts val="1200"/>
                        </a:spcBef>
                        <a:spcAft>
                          <a:spcPts val="1200"/>
                        </a:spcAft>
                        <a:buNone/>
                      </a:pPr>
                      <a:r>
                        <a:rPr b="1" lang="en" sz="1300"/>
                        <a:t>Low</a:t>
                      </a:r>
                      <a:endParaRPr b="1"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B050"/>
                    </a:solidFill>
                  </a:tcPr>
                </a:tc>
                <a:tc>
                  <a:txBody>
                    <a:bodyPr/>
                    <a:lstStyle/>
                    <a:p>
                      <a:pPr indent="0" lvl="0" marL="0" rtl="0" algn="l">
                        <a:lnSpc>
                          <a:spcPct val="115000"/>
                        </a:lnSpc>
                        <a:spcBef>
                          <a:spcPts val="0"/>
                        </a:spcBef>
                        <a:spcAft>
                          <a:spcPts val="0"/>
                        </a:spcAft>
                        <a:buNone/>
                      </a:pPr>
                      <a:r>
                        <a:rPr lang="en" sz="1300"/>
                        <a:t>Monitor and manage at a low officer level; operational level</a:t>
                      </a:r>
                      <a:endParaRPr sz="1300"/>
                    </a:p>
                  </a:txBody>
                  <a:tcPr marT="40000" marB="40000" marR="80650" marL="806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7" name="Shape 697"/>
        <p:cNvGrpSpPr/>
        <p:nvPr/>
      </p:nvGrpSpPr>
      <p:grpSpPr>
        <a:xfrm>
          <a:off x="0" y="0"/>
          <a:ext cx="0" cy="0"/>
          <a:chOff x="0" y="0"/>
          <a:chExt cx="0" cy="0"/>
        </a:xfrm>
      </p:grpSpPr>
      <p:sp>
        <p:nvSpPr>
          <p:cNvPr id="698" name="Google Shape;698;p1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b="0" lang="en"/>
              <a:t>Step 5:</a:t>
            </a:r>
            <a:r>
              <a:rPr lang="en"/>
              <a:t> Risk Treatment, Monitoring, and Evaluation</a:t>
            </a:r>
            <a:endParaRPr/>
          </a:p>
        </p:txBody>
      </p:sp>
      <p:sp>
        <p:nvSpPr>
          <p:cNvPr id="699" name="Google Shape;699;p119"/>
          <p:cNvSpPr txBox="1"/>
          <p:nvPr>
            <p:ph idx="1" type="body"/>
          </p:nvPr>
        </p:nvSpPr>
        <p:spPr>
          <a:xfrm>
            <a:off x="1181100" y="1301850"/>
            <a:ext cx="6913500" cy="3293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lphaLcPeriod"/>
            </a:pPr>
            <a:r>
              <a:rPr lang="en"/>
              <a:t>Identify and implement the most appropriate means to mitigate your risks. </a:t>
            </a:r>
            <a:endParaRPr/>
          </a:p>
          <a:p>
            <a:pPr indent="-342900" lvl="0" marL="457200" rtl="0" algn="l">
              <a:spcBef>
                <a:spcPts val="1000"/>
              </a:spcBef>
              <a:spcAft>
                <a:spcPts val="0"/>
              </a:spcAft>
              <a:buSzPts val="1800"/>
              <a:buAutoNum type="alphaLcPeriod"/>
            </a:pPr>
            <a:r>
              <a:rPr lang="en"/>
              <a:t>Identify risk treatment options (treatment refers to what you do about it). </a:t>
            </a:r>
            <a:endParaRPr/>
          </a:p>
          <a:p>
            <a:pPr indent="-342900" lvl="0" marL="457200" rtl="0" algn="l">
              <a:spcBef>
                <a:spcPts val="1000"/>
              </a:spcBef>
              <a:spcAft>
                <a:spcPts val="0"/>
              </a:spcAft>
              <a:buSzPts val="1800"/>
              <a:buAutoNum type="alphaLcPeriod"/>
            </a:pPr>
            <a:r>
              <a:rPr lang="en"/>
              <a:t>Select the most suitable option.</a:t>
            </a:r>
            <a:endParaRPr/>
          </a:p>
          <a:p>
            <a:pPr indent="-342900" lvl="0" marL="457200" rtl="0" algn="l">
              <a:spcBef>
                <a:spcPts val="1000"/>
              </a:spcBef>
              <a:spcAft>
                <a:spcPts val="0"/>
              </a:spcAft>
              <a:buSzPts val="1800"/>
              <a:buAutoNum type="alphaLcPeriod"/>
            </a:pPr>
            <a:r>
              <a:rPr lang="en"/>
              <a:t>Develop treatment plans.</a:t>
            </a:r>
            <a:endParaRPr/>
          </a:p>
          <a:p>
            <a:pPr indent="-342900" lvl="0" marL="457200" rtl="0" algn="l">
              <a:spcBef>
                <a:spcPts val="1000"/>
              </a:spcBef>
              <a:spcAft>
                <a:spcPts val="1000"/>
              </a:spcAft>
              <a:buSzPts val="1800"/>
              <a:buAutoNum type="alphaLcPeriod"/>
            </a:pPr>
            <a:r>
              <a:rPr lang="en"/>
              <a:t>Implement plans and review progress.</a:t>
            </a:r>
            <a:endParaRPr/>
          </a:p>
        </p:txBody>
      </p:sp>
    </p:spTree>
  </p:cSld>
  <p:clrMapOvr>
    <a:masterClrMapping/>
  </p:clrMapOvr>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3" name="Shape 703"/>
        <p:cNvGrpSpPr/>
        <p:nvPr/>
      </p:nvGrpSpPr>
      <p:grpSpPr>
        <a:xfrm>
          <a:off x="0" y="0"/>
          <a:ext cx="0" cy="0"/>
          <a:chOff x="0" y="0"/>
          <a:chExt cx="0" cy="0"/>
        </a:xfrm>
      </p:grpSpPr>
      <p:sp>
        <p:nvSpPr>
          <p:cNvPr id="704" name="Google Shape;704;p1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Monitoring and evaluation</a:t>
            </a:r>
            <a:endParaRPr/>
          </a:p>
        </p:txBody>
      </p:sp>
      <p:sp>
        <p:nvSpPr>
          <p:cNvPr id="705" name="Google Shape;705;p120"/>
          <p:cNvSpPr txBox="1"/>
          <p:nvPr>
            <p:ph idx="1" type="body"/>
          </p:nvPr>
        </p:nvSpPr>
        <p:spPr>
          <a:xfrm>
            <a:off x="1181100" y="1304875"/>
            <a:ext cx="69135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lphaLcPeriod"/>
            </a:pPr>
            <a:r>
              <a:rPr lang="en"/>
              <a:t>Set up an ongoing review, report, and monitoring mechanism.</a:t>
            </a:r>
            <a:endParaRPr/>
          </a:p>
          <a:p>
            <a:pPr indent="-342900" lvl="0" marL="457200" rtl="0" algn="l">
              <a:spcBef>
                <a:spcPts val="1000"/>
              </a:spcBef>
              <a:spcAft>
                <a:spcPts val="0"/>
              </a:spcAft>
              <a:buSzPts val="1800"/>
              <a:buAutoNum type="alphaLcPeriod"/>
            </a:pPr>
            <a:r>
              <a:rPr lang="en"/>
              <a:t>Include an annual review of your risk management policy, process, and alignment.</a:t>
            </a:r>
            <a:endParaRPr/>
          </a:p>
          <a:p>
            <a:pPr indent="-342900" lvl="0" marL="457200" rtl="0" algn="l">
              <a:spcBef>
                <a:spcPts val="1000"/>
              </a:spcBef>
              <a:spcAft>
                <a:spcPts val="0"/>
              </a:spcAft>
              <a:buSzPts val="1800"/>
              <a:buAutoNum type="alphaLcPeriod"/>
            </a:pPr>
            <a:r>
              <a:rPr lang="en"/>
              <a:t>Prepare a monthly or quarterly report for the board on progress with extreme and high risks.</a:t>
            </a:r>
            <a:endParaRPr/>
          </a:p>
          <a:p>
            <a:pPr indent="-342900" lvl="0" marL="457200" rtl="0" algn="l">
              <a:spcBef>
                <a:spcPts val="1000"/>
              </a:spcBef>
              <a:spcAft>
                <a:spcPts val="1000"/>
              </a:spcAft>
              <a:buSzPts val="1800"/>
              <a:buAutoNum type="alphaLcPeriod"/>
            </a:pPr>
            <a:r>
              <a:rPr lang="en"/>
              <a:t>Set up monthly or biweekly management meeting cycles.</a:t>
            </a:r>
            <a:endParaRPr/>
          </a:p>
        </p:txBody>
      </p:sp>
    </p:spTree>
  </p:cSld>
  <p:clrMapOvr>
    <a:masterClrMapping/>
  </p:clrMapOvr>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9" name="Shape 709"/>
        <p:cNvGrpSpPr/>
        <p:nvPr/>
      </p:nvGrpSpPr>
      <p:grpSpPr>
        <a:xfrm>
          <a:off x="0" y="0"/>
          <a:ext cx="0" cy="0"/>
          <a:chOff x="0" y="0"/>
          <a:chExt cx="0" cy="0"/>
        </a:xfrm>
      </p:grpSpPr>
      <p:sp>
        <p:nvSpPr>
          <p:cNvPr id="710" name="Google Shape;710;p1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Board’s role in managing the risk process</a:t>
            </a:r>
            <a:endParaRPr/>
          </a:p>
        </p:txBody>
      </p:sp>
      <p:sp>
        <p:nvSpPr>
          <p:cNvPr id="711" name="Google Shape;711;p121"/>
          <p:cNvSpPr txBox="1"/>
          <p:nvPr>
            <p:ph idx="1" type="body"/>
          </p:nvPr>
        </p:nvSpPr>
        <p:spPr>
          <a:xfrm>
            <a:off x="1485900" y="1095500"/>
            <a:ext cx="6913500" cy="3499500"/>
          </a:xfrm>
          <a:prstGeom prst="rect">
            <a:avLst/>
          </a:prstGeom>
        </p:spPr>
        <p:txBody>
          <a:bodyPr anchorCtr="0" anchor="t" bIns="91425" lIns="91425" spcFirstLastPara="1" rIns="91425" wrap="square" tIns="91425">
            <a:normAutofit lnSpcReduction="20000"/>
          </a:bodyPr>
          <a:lstStyle/>
          <a:p>
            <a:pPr indent="-342900" lvl="0" marL="457200" rtl="0" algn="l">
              <a:lnSpc>
                <a:spcPct val="100000"/>
              </a:lnSpc>
              <a:spcBef>
                <a:spcPts val="0"/>
              </a:spcBef>
              <a:spcAft>
                <a:spcPts val="0"/>
              </a:spcAft>
              <a:buSzPts val="1800"/>
              <a:buChar char="●"/>
            </a:pPr>
            <a:r>
              <a:rPr lang="en"/>
              <a:t>Sets the tone at the top in establishing transparency and consistency. </a:t>
            </a:r>
            <a:endParaRPr/>
          </a:p>
          <a:p>
            <a:pPr indent="-342900" lvl="0" marL="457200" rtl="0" algn="l">
              <a:lnSpc>
                <a:spcPct val="100000"/>
              </a:lnSpc>
              <a:spcBef>
                <a:spcPts val="1000"/>
              </a:spcBef>
              <a:spcAft>
                <a:spcPts val="0"/>
              </a:spcAft>
              <a:buSzPts val="1800"/>
              <a:buChar char="●"/>
            </a:pPr>
            <a:r>
              <a:rPr lang="en"/>
              <a:t>Communicates its vision and commitment to risk oversight. </a:t>
            </a:r>
            <a:endParaRPr/>
          </a:p>
          <a:p>
            <a:pPr indent="-342900" lvl="0" marL="457200" rtl="0" algn="l">
              <a:lnSpc>
                <a:spcPct val="100000"/>
              </a:lnSpc>
              <a:spcBef>
                <a:spcPts val="1000"/>
              </a:spcBef>
              <a:spcAft>
                <a:spcPts val="0"/>
              </a:spcAft>
              <a:buSzPts val="1800"/>
              <a:buChar char="●"/>
            </a:pPr>
            <a:r>
              <a:rPr lang="en"/>
              <a:t>Defines the board’s risk oversight role.</a:t>
            </a:r>
            <a:endParaRPr/>
          </a:p>
          <a:p>
            <a:pPr indent="-342900" lvl="0" marL="457200" rtl="0" algn="l">
              <a:lnSpc>
                <a:spcPct val="100000"/>
              </a:lnSpc>
              <a:spcBef>
                <a:spcPts val="1000"/>
              </a:spcBef>
              <a:spcAft>
                <a:spcPts val="0"/>
              </a:spcAft>
              <a:buSzPts val="1800"/>
              <a:buChar char="●"/>
            </a:pPr>
            <a:r>
              <a:rPr lang="en"/>
              <a:t>Fosters a risk-intelligent culture. </a:t>
            </a:r>
            <a:endParaRPr/>
          </a:p>
          <a:p>
            <a:pPr indent="-342900" lvl="0" marL="457200" rtl="0" algn="l">
              <a:lnSpc>
                <a:spcPct val="100000"/>
              </a:lnSpc>
              <a:spcBef>
                <a:spcPts val="1000"/>
              </a:spcBef>
              <a:spcAft>
                <a:spcPts val="0"/>
              </a:spcAft>
              <a:buSzPts val="1800"/>
              <a:buChar char="●"/>
            </a:pPr>
            <a:r>
              <a:rPr lang="en"/>
              <a:t>Helps management incorporate risk management into overall strategy.</a:t>
            </a:r>
            <a:endParaRPr/>
          </a:p>
          <a:p>
            <a:pPr indent="-342900" lvl="0" marL="457200" rtl="0" algn="l">
              <a:lnSpc>
                <a:spcPct val="100000"/>
              </a:lnSpc>
              <a:spcBef>
                <a:spcPts val="1000"/>
              </a:spcBef>
              <a:spcAft>
                <a:spcPts val="0"/>
              </a:spcAft>
              <a:buSzPts val="1800"/>
              <a:buChar char="●"/>
            </a:pPr>
            <a:r>
              <a:rPr lang="en"/>
              <a:t>Helps define the organization’s willingness to accept risk. </a:t>
            </a:r>
            <a:endParaRPr/>
          </a:p>
          <a:p>
            <a:pPr indent="-342900" lvl="0" marL="457200" rtl="0" algn="l">
              <a:lnSpc>
                <a:spcPct val="100000"/>
              </a:lnSpc>
              <a:spcBef>
                <a:spcPts val="1000"/>
              </a:spcBef>
              <a:spcAft>
                <a:spcPts val="0"/>
              </a:spcAft>
              <a:buSzPts val="1800"/>
              <a:buChar char="●"/>
            </a:pPr>
            <a:r>
              <a:rPr lang="en"/>
              <a:t>Executes the risk management process.</a:t>
            </a:r>
            <a:endParaRPr/>
          </a:p>
          <a:p>
            <a:pPr indent="-342900" lvl="0" marL="457200" rtl="0" algn="l">
              <a:lnSpc>
                <a:spcPct val="100000"/>
              </a:lnSpc>
              <a:spcBef>
                <a:spcPts val="1000"/>
              </a:spcBef>
              <a:spcAft>
                <a:spcPts val="1000"/>
              </a:spcAft>
              <a:buSzPts val="1800"/>
              <a:buChar char="●"/>
            </a:pPr>
            <a:r>
              <a:rPr lang="en"/>
              <a:t>Benchmarks and evaluates the risk management processes</a:t>
            </a:r>
            <a:r>
              <a:rPr lang="en"/>
              <a:t>.</a:t>
            </a:r>
            <a:endParaRPr/>
          </a:p>
        </p:txBody>
      </p:sp>
    </p:spTree>
  </p:cSld>
  <p:clrMapOvr>
    <a:masterClrMapping/>
  </p:clrMapOvr>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5" name="Shape 715"/>
        <p:cNvGrpSpPr/>
        <p:nvPr/>
      </p:nvGrpSpPr>
      <p:grpSpPr>
        <a:xfrm>
          <a:off x="0" y="0"/>
          <a:ext cx="0" cy="0"/>
          <a:chOff x="0" y="0"/>
          <a:chExt cx="0" cy="0"/>
        </a:xfrm>
      </p:grpSpPr>
      <p:sp>
        <p:nvSpPr>
          <p:cNvPr id="716" name="Google Shape;716;p1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Risk Register </a:t>
            </a:r>
            <a:endParaRPr/>
          </a:p>
        </p:txBody>
      </p:sp>
      <p:sp>
        <p:nvSpPr>
          <p:cNvPr id="717" name="Google Shape;717;p122"/>
          <p:cNvSpPr txBox="1"/>
          <p:nvPr>
            <p:ph idx="1" type="body"/>
          </p:nvPr>
        </p:nvSpPr>
        <p:spPr>
          <a:xfrm>
            <a:off x="1181100" y="1228150"/>
            <a:ext cx="6913500" cy="3366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 Risk Register or log is a project management tool created to help managers document, track, and address risks through preventative controls and corrective actions. </a:t>
            </a:r>
            <a:endParaRPr/>
          </a:p>
          <a:p>
            <a:pPr indent="-342900" lvl="0" marL="457200" rtl="0" algn="l">
              <a:spcBef>
                <a:spcPts val="1000"/>
              </a:spcBef>
              <a:spcAft>
                <a:spcPts val="0"/>
              </a:spcAft>
              <a:buSzPts val="1800"/>
              <a:buChar char="●"/>
            </a:pPr>
            <a:r>
              <a:rPr lang="en"/>
              <a:t>This register is normally created before a project officially begins and is regularly reviewed “and updated throughout the life of a project through deliberate risk monitoring and control.” </a:t>
            </a:r>
            <a:endParaRPr/>
          </a:p>
          <a:p>
            <a:pPr indent="-342900" lvl="0" marL="457200" rtl="0" algn="l">
              <a:spcBef>
                <a:spcPts val="1000"/>
              </a:spcBef>
              <a:spcAft>
                <a:spcPts val="1000"/>
              </a:spcAft>
              <a:buSzPts val="1800"/>
              <a:buChar char="●"/>
            </a:pPr>
            <a:r>
              <a:rPr lang="en"/>
              <a:t>Local partners should treat risk management as an integral component that affects how the organization measures and rewards its success.</a:t>
            </a:r>
            <a:endParaRPr/>
          </a:p>
        </p:txBody>
      </p:sp>
    </p:spTree>
  </p:cSld>
  <p:clrMapOvr>
    <a:masterClrMapping/>
  </p:clrMapOvr>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1" name="Shape 721"/>
        <p:cNvGrpSpPr/>
        <p:nvPr/>
      </p:nvGrpSpPr>
      <p:grpSpPr>
        <a:xfrm>
          <a:off x="0" y="0"/>
          <a:ext cx="0" cy="0"/>
          <a:chOff x="0" y="0"/>
          <a:chExt cx="0" cy="0"/>
        </a:xfrm>
      </p:grpSpPr>
      <p:sp>
        <p:nvSpPr>
          <p:cNvPr id="722" name="Google Shape;722;p123"/>
          <p:cNvSpPr txBox="1"/>
          <p:nvPr>
            <p:ph type="title"/>
          </p:nvPr>
        </p:nvSpPr>
        <p:spPr>
          <a:xfrm>
            <a:off x="311700" y="2926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Risk management considerations:</a:t>
            </a:r>
            <a:endParaRPr/>
          </a:p>
        </p:txBody>
      </p:sp>
      <p:sp>
        <p:nvSpPr>
          <p:cNvPr id="723" name="Google Shape;723;p123"/>
          <p:cNvSpPr txBox="1"/>
          <p:nvPr>
            <p:ph idx="1" type="body"/>
          </p:nvPr>
        </p:nvSpPr>
        <p:spPr>
          <a:xfrm>
            <a:off x="1181100" y="957850"/>
            <a:ext cx="6913500" cy="3769800"/>
          </a:xfrm>
          <a:prstGeom prst="rect">
            <a:avLst/>
          </a:prstGeom>
        </p:spPr>
        <p:txBody>
          <a:bodyPr anchorCtr="0" anchor="t" bIns="91425" lIns="91425" spcFirstLastPara="1" rIns="91425" wrap="square" tIns="91425">
            <a:normAutofit fontScale="92500" lnSpcReduction="20000"/>
          </a:bodyPr>
          <a:lstStyle/>
          <a:p>
            <a:pPr indent="-334327" lvl="0" marL="457200" rtl="0" algn="l">
              <a:lnSpc>
                <a:spcPct val="100000"/>
              </a:lnSpc>
              <a:spcBef>
                <a:spcPts val="0"/>
              </a:spcBef>
              <a:spcAft>
                <a:spcPts val="0"/>
              </a:spcAft>
              <a:buSzPct val="100000"/>
              <a:buChar char="●"/>
            </a:pPr>
            <a:r>
              <a:rPr lang="en"/>
              <a:t>Customize your risk management approach to suit your organization’s particular needs. </a:t>
            </a:r>
            <a:endParaRPr/>
          </a:p>
          <a:p>
            <a:pPr indent="-334327" lvl="0" marL="457200" rtl="0" algn="l">
              <a:lnSpc>
                <a:spcPct val="100000"/>
              </a:lnSpc>
              <a:spcBef>
                <a:spcPts val="1000"/>
              </a:spcBef>
              <a:spcAft>
                <a:spcPts val="0"/>
              </a:spcAft>
              <a:buSzPct val="100000"/>
              <a:buChar char="●"/>
            </a:pPr>
            <a:r>
              <a:rPr lang="en"/>
              <a:t>Designate a senior manager with accountability and authority to manage your risks and open discussion with others in the organization.</a:t>
            </a:r>
            <a:endParaRPr/>
          </a:p>
          <a:p>
            <a:pPr indent="-334327" lvl="0" marL="457200" rtl="0" algn="l">
              <a:lnSpc>
                <a:spcPct val="100000"/>
              </a:lnSpc>
              <a:spcBef>
                <a:spcPts val="1000"/>
              </a:spcBef>
              <a:spcAft>
                <a:spcPts val="0"/>
              </a:spcAft>
              <a:buSzPct val="100000"/>
              <a:buChar char="●"/>
            </a:pPr>
            <a:r>
              <a:rPr lang="en"/>
              <a:t>Develop a Risk Register: Identify your risks, keep a record, and have a plan to manage the risks.</a:t>
            </a:r>
            <a:endParaRPr/>
          </a:p>
          <a:p>
            <a:pPr indent="-334327" lvl="0" marL="457200" rtl="0" algn="l">
              <a:lnSpc>
                <a:spcPct val="100000"/>
              </a:lnSpc>
              <a:spcBef>
                <a:spcPts val="1000"/>
              </a:spcBef>
              <a:spcAft>
                <a:spcPts val="0"/>
              </a:spcAft>
              <a:buSzPct val="100000"/>
              <a:buChar char="●"/>
            </a:pPr>
            <a:r>
              <a:rPr lang="en"/>
              <a:t>Examine some of the core risk-management issues unique to you.</a:t>
            </a:r>
            <a:endParaRPr/>
          </a:p>
          <a:p>
            <a:pPr indent="-334327" lvl="0" marL="457200" rtl="0" algn="l">
              <a:lnSpc>
                <a:spcPct val="100000"/>
              </a:lnSpc>
              <a:spcBef>
                <a:spcPts val="1000"/>
              </a:spcBef>
              <a:spcAft>
                <a:spcPts val="0"/>
              </a:spcAft>
              <a:buSzPct val="100000"/>
              <a:buChar char="●"/>
            </a:pPr>
            <a:r>
              <a:rPr lang="en"/>
              <a:t>Use a “lessons learned” approach to address risk management in a non-threatening way.</a:t>
            </a:r>
            <a:endParaRPr/>
          </a:p>
          <a:p>
            <a:pPr indent="-334327" lvl="0" marL="457200" rtl="0" algn="l">
              <a:lnSpc>
                <a:spcPct val="100000"/>
              </a:lnSpc>
              <a:spcBef>
                <a:spcPts val="1000"/>
              </a:spcBef>
              <a:spcAft>
                <a:spcPts val="0"/>
              </a:spcAft>
              <a:buSzPct val="100000"/>
              <a:buChar char="●"/>
            </a:pPr>
            <a:r>
              <a:rPr lang="en"/>
              <a:t>Explore available opportunities to improve how you manage risk.</a:t>
            </a:r>
            <a:endParaRPr/>
          </a:p>
          <a:p>
            <a:pPr indent="-334327" lvl="0" marL="457200" rtl="0" algn="l">
              <a:lnSpc>
                <a:spcPct val="100000"/>
              </a:lnSpc>
              <a:spcBef>
                <a:spcPts val="1000"/>
              </a:spcBef>
              <a:spcAft>
                <a:spcPts val="1000"/>
              </a:spcAft>
              <a:buSzPct val="100000"/>
              <a:buChar char="●"/>
            </a:pPr>
            <a:r>
              <a:rPr lang="en"/>
              <a:t>Connect and network with other local partner board members and senior management working on risk management issues; build synergies for improvement action plans that will yield results for all.</a:t>
            </a:r>
            <a:endParaRPr/>
          </a:p>
        </p:txBody>
      </p:sp>
    </p:spTree>
  </p:cSld>
  <p:clrMapOvr>
    <a:masterClrMapping/>
  </p:clrMapOvr>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7" name="Shape 727"/>
        <p:cNvGrpSpPr/>
        <p:nvPr/>
      </p:nvGrpSpPr>
      <p:grpSpPr>
        <a:xfrm>
          <a:off x="0" y="0"/>
          <a:ext cx="0" cy="0"/>
          <a:chOff x="0" y="0"/>
          <a:chExt cx="0" cy="0"/>
        </a:xfrm>
      </p:grpSpPr>
      <p:sp>
        <p:nvSpPr>
          <p:cNvPr id="728" name="Google Shape;728;p1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Areas for the board to watch:</a:t>
            </a:r>
            <a:endParaRPr/>
          </a:p>
        </p:txBody>
      </p:sp>
      <p:sp>
        <p:nvSpPr>
          <p:cNvPr id="729" name="Google Shape;729;p124"/>
          <p:cNvSpPr txBox="1"/>
          <p:nvPr>
            <p:ph idx="1" type="body"/>
          </p:nvPr>
        </p:nvSpPr>
        <p:spPr>
          <a:xfrm>
            <a:off x="1181100" y="1183950"/>
            <a:ext cx="6913500" cy="3411000"/>
          </a:xfrm>
          <a:prstGeom prst="rect">
            <a:avLst/>
          </a:prstGeom>
        </p:spPr>
        <p:txBody>
          <a:bodyPr anchorCtr="0" anchor="t" bIns="91425" lIns="91425" spcFirstLastPara="1" rIns="91425" wrap="square" tIns="91425">
            <a:normAutofit lnSpcReduction="20000"/>
          </a:bodyPr>
          <a:lstStyle/>
          <a:p>
            <a:pPr indent="-342900" lvl="0" marL="457200" rtl="0" algn="l">
              <a:spcBef>
                <a:spcPts val="1000"/>
              </a:spcBef>
              <a:spcAft>
                <a:spcPts val="0"/>
              </a:spcAft>
              <a:buSzPts val="1800"/>
              <a:buChar char="●"/>
            </a:pPr>
            <a:r>
              <a:rPr lang="en"/>
              <a:t>If management does not understand their role in risk management and the role of internal auditors.</a:t>
            </a:r>
            <a:endParaRPr/>
          </a:p>
          <a:p>
            <a:pPr indent="-342900" lvl="0" marL="457200" rtl="0" algn="l">
              <a:spcBef>
                <a:spcPts val="1200"/>
              </a:spcBef>
              <a:spcAft>
                <a:spcPts val="0"/>
              </a:spcAft>
              <a:buSzPts val="1800"/>
              <a:buChar char="●"/>
            </a:pPr>
            <a:r>
              <a:rPr lang="en"/>
              <a:t>If management is not covering the key risks in the strategic plan.</a:t>
            </a:r>
            <a:endParaRPr/>
          </a:p>
          <a:p>
            <a:pPr indent="-342900" lvl="0" marL="457200" rtl="0" algn="l">
              <a:spcBef>
                <a:spcPts val="1000"/>
              </a:spcBef>
              <a:spcAft>
                <a:spcPts val="0"/>
              </a:spcAft>
              <a:buSzPts val="1800"/>
              <a:buChar char="●"/>
            </a:pPr>
            <a:r>
              <a:rPr lang="en"/>
              <a:t>If management has not employed the right people with the right skills to carry out risk assessments and deploy risk management strategies within the various organizational areas. </a:t>
            </a:r>
            <a:endParaRPr/>
          </a:p>
          <a:p>
            <a:pPr indent="-342900" lvl="0" marL="457200" rtl="0" algn="l">
              <a:spcBef>
                <a:spcPts val="1000"/>
              </a:spcBef>
              <a:spcAft>
                <a:spcPts val="0"/>
              </a:spcAft>
              <a:buSzPts val="1800"/>
              <a:buChar char="●"/>
            </a:pPr>
            <a:r>
              <a:rPr lang="en"/>
              <a:t>If management and staff are insufficiently trained in risk management and internal audit efforts.</a:t>
            </a:r>
            <a:endParaRPr/>
          </a:p>
          <a:p>
            <a:pPr indent="-342900" lvl="0" marL="457200" rtl="0" algn="l">
              <a:spcBef>
                <a:spcPts val="1000"/>
              </a:spcBef>
              <a:spcAft>
                <a:spcPts val="1200"/>
              </a:spcAft>
              <a:buSzPts val="1800"/>
              <a:buChar char="●"/>
            </a:pPr>
            <a:r>
              <a:rPr lang="en"/>
              <a:t>If the organization fails to keep up with changes in the outside world and the risks posed by those changes.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6"/>
          <p:cNvSpPr txBox="1"/>
          <p:nvPr>
            <p:ph idx="1" type="body"/>
          </p:nvPr>
        </p:nvSpPr>
        <p:spPr>
          <a:xfrm>
            <a:off x="2063300" y="1838275"/>
            <a:ext cx="4893000" cy="1217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000"/>
              <a:t>What key areas of the organization must board members pay attention to?</a:t>
            </a:r>
            <a:r>
              <a:rPr lang="en" sz="2000">
                <a:latin typeface="Source Sans Pro"/>
                <a:ea typeface="Source Sans Pro"/>
                <a:cs typeface="Source Sans Pro"/>
                <a:sym typeface="Source Sans Pro"/>
              </a:rPr>
              <a:t> </a:t>
            </a:r>
            <a:endParaRPr b="1" sz="2000"/>
          </a:p>
        </p:txBody>
      </p:sp>
      <p:sp>
        <p:nvSpPr>
          <p:cNvPr id="140" name="Google Shape;140;p26"/>
          <p:cNvSpPr/>
          <p:nvPr/>
        </p:nvSpPr>
        <p:spPr>
          <a:xfrm>
            <a:off x="3544500" y="889175"/>
            <a:ext cx="20550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3" name="Shape 733"/>
        <p:cNvGrpSpPr/>
        <p:nvPr/>
      </p:nvGrpSpPr>
      <p:grpSpPr>
        <a:xfrm>
          <a:off x="0" y="0"/>
          <a:ext cx="0" cy="0"/>
          <a:chOff x="0" y="0"/>
          <a:chExt cx="0" cy="0"/>
        </a:xfrm>
      </p:grpSpPr>
      <p:sp>
        <p:nvSpPr>
          <p:cNvPr id="734" name="Google Shape;734;p1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Common Challenges in the Risk </a:t>
            </a:r>
            <a:r>
              <a:rPr lang="en"/>
              <a:t>Management</a:t>
            </a:r>
            <a:r>
              <a:rPr lang="en"/>
              <a:t> Process</a:t>
            </a:r>
            <a:endParaRPr/>
          </a:p>
        </p:txBody>
      </p:sp>
      <p:sp>
        <p:nvSpPr>
          <p:cNvPr id="735" name="Google Shape;735;p125"/>
          <p:cNvSpPr txBox="1"/>
          <p:nvPr>
            <p:ph idx="1" type="body"/>
          </p:nvPr>
        </p:nvSpPr>
        <p:spPr>
          <a:xfrm>
            <a:off x="1181100" y="1257625"/>
            <a:ext cx="6913500" cy="33375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Lack of a proper risk management program and appropriate organizational structures for risk management.</a:t>
            </a:r>
            <a:endParaRPr/>
          </a:p>
          <a:p>
            <a:pPr indent="-342900" lvl="0" marL="457200" rtl="0" algn="l">
              <a:spcBef>
                <a:spcPts val="1000"/>
              </a:spcBef>
              <a:spcAft>
                <a:spcPts val="0"/>
              </a:spcAft>
              <a:buSzPts val="1800"/>
              <a:buChar char="●"/>
            </a:pPr>
            <a:r>
              <a:rPr lang="en"/>
              <a:t>Failure by the persons charged with managing the organizational risk process and understanding their roles and responsibilities in risk management.</a:t>
            </a:r>
            <a:endParaRPr/>
          </a:p>
          <a:p>
            <a:pPr indent="-342900" lvl="0" marL="457200" rtl="0" algn="l">
              <a:spcBef>
                <a:spcPts val="1000"/>
              </a:spcBef>
              <a:spcAft>
                <a:spcPts val="0"/>
              </a:spcAft>
              <a:buSzPts val="1800"/>
              <a:buChar char="●"/>
            </a:pPr>
            <a:r>
              <a:rPr lang="en"/>
              <a:t>Failure by other staff members to understand their roles and responsibilities in risk management.</a:t>
            </a:r>
            <a:endParaRPr/>
          </a:p>
          <a:p>
            <a:pPr indent="-342900" lvl="0" marL="457200" rtl="0" algn="l">
              <a:spcBef>
                <a:spcPts val="1000"/>
              </a:spcBef>
              <a:spcAft>
                <a:spcPts val="1000"/>
              </a:spcAft>
              <a:buSzPts val="1800"/>
              <a:buChar char="●"/>
            </a:pPr>
            <a:r>
              <a:rPr lang="en"/>
              <a:t>Lack of support by the board of directors and senior management for proper risk management programs in the organization.</a:t>
            </a:r>
            <a:endParaRPr/>
          </a:p>
        </p:txBody>
      </p:sp>
    </p:spTree>
  </p:cSld>
  <p:clrMapOvr>
    <a:masterClrMapping/>
  </p:clrMapOvr>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9" name="Shape 739"/>
        <p:cNvGrpSpPr/>
        <p:nvPr/>
      </p:nvGrpSpPr>
      <p:grpSpPr>
        <a:xfrm>
          <a:off x="0" y="0"/>
          <a:ext cx="0" cy="0"/>
          <a:chOff x="0" y="0"/>
          <a:chExt cx="0" cy="0"/>
        </a:xfrm>
      </p:grpSpPr>
      <p:sp>
        <p:nvSpPr>
          <p:cNvPr id="740" name="Google Shape;740;p1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Example of a risk management structure: </a:t>
            </a:r>
            <a:endParaRPr/>
          </a:p>
        </p:txBody>
      </p:sp>
      <p:graphicFrame>
        <p:nvGraphicFramePr>
          <p:cNvPr id="741" name="Google Shape;741;p126"/>
          <p:cNvGraphicFramePr/>
          <p:nvPr/>
        </p:nvGraphicFramePr>
        <p:xfrm>
          <a:off x="1591038" y="1238775"/>
          <a:ext cx="3000000" cy="3000000"/>
        </p:xfrm>
        <a:graphic>
          <a:graphicData uri="http://schemas.openxmlformats.org/drawingml/2006/table">
            <a:tbl>
              <a:tblPr>
                <a:noFill/>
                <a:tableStyleId>{E1618379-833A-4FDD-9756-2EDC572A89A1}</a:tableStyleId>
              </a:tblPr>
              <a:tblGrid>
                <a:gridCol w="2485475"/>
                <a:gridCol w="3476450"/>
              </a:tblGrid>
              <a:tr h="304800">
                <a:tc gridSpan="2">
                  <a:txBody>
                    <a:bodyPr/>
                    <a:lstStyle/>
                    <a:p>
                      <a:pPr indent="0" lvl="0" marL="0" rtl="0" algn="ctr">
                        <a:lnSpc>
                          <a:spcPct val="115000"/>
                        </a:lnSpc>
                        <a:spcBef>
                          <a:spcPts val="0"/>
                        </a:spcBef>
                        <a:spcAft>
                          <a:spcPts val="0"/>
                        </a:spcAft>
                        <a:buNone/>
                      </a:pPr>
                      <a:r>
                        <a:rPr b="1" lang="en" sz="1900">
                          <a:solidFill>
                            <a:srgbClr val="FFFFFF"/>
                          </a:solidFill>
                          <a:latin typeface="Source Sans Pro"/>
                          <a:ea typeface="Source Sans Pro"/>
                          <a:cs typeface="Source Sans Pro"/>
                          <a:sym typeface="Source Sans Pro"/>
                        </a:rPr>
                        <a:t>TECHNOLOGY</a:t>
                      </a:r>
                      <a:endParaRPr b="1" sz="1900">
                        <a:solidFill>
                          <a:srgbClr val="FFFFFF"/>
                        </a:solidFill>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c hMerge="1"/>
              </a:tr>
              <a:tr h="542925">
                <a:tc>
                  <a:txBody>
                    <a:bodyPr/>
                    <a:lstStyle/>
                    <a:p>
                      <a:pPr indent="0" lvl="0" marL="457200" rtl="0" algn="l">
                        <a:lnSpc>
                          <a:spcPct val="115000"/>
                        </a:lnSpc>
                        <a:spcBef>
                          <a:spcPts val="1200"/>
                        </a:spcBef>
                        <a:spcAft>
                          <a:spcPts val="1200"/>
                        </a:spcAft>
                        <a:buNone/>
                      </a:pPr>
                      <a:r>
                        <a:rPr b="1" lang="en" sz="1500">
                          <a:latin typeface="Source Sans Pro"/>
                          <a:ea typeface="Source Sans Pro"/>
                          <a:cs typeface="Source Sans Pro"/>
                          <a:sym typeface="Source Sans Pro"/>
                        </a:rPr>
                        <a:t>Risk governance</a:t>
                      </a:r>
                      <a:endParaRPr b="1" sz="15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241300" rtl="0" algn="l">
                        <a:lnSpc>
                          <a:spcPct val="115000"/>
                        </a:lnSpc>
                        <a:spcBef>
                          <a:spcPts val="400"/>
                        </a:spcBef>
                        <a:spcAft>
                          <a:spcPts val="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Board of Directors</a:t>
                      </a:r>
                      <a:endParaRPr sz="1100">
                        <a:latin typeface="Source Sans Pro"/>
                        <a:ea typeface="Source Sans Pro"/>
                        <a:cs typeface="Source Sans Pro"/>
                        <a:sym typeface="Source Sans Pro"/>
                      </a:endParaRPr>
                    </a:p>
                    <a:p>
                      <a:pPr indent="0" lvl="0" marL="241300" rtl="0" algn="l">
                        <a:lnSpc>
                          <a:spcPct val="115000"/>
                        </a:lnSpc>
                        <a:spcBef>
                          <a:spcPts val="400"/>
                        </a:spcBef>
                        <a:spcAft>
                          <a:spcPts val="40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Board Committees</a:t>
                      </a:r>
                      <a:endParaRPr sz="11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990600">
                <a:tc>
                  <a:txBody>
                    <a:bodyPr/>
                    <a:lstStyle/>
                    <a:p>
                      <a:pPr indent="0" lvl="0" marL="457200" rtl="0" algn="l">
                        <a:lnSpc>
                          <a:spcPct val="115000"/>
                        </a:lnSpc>
                        <a:spcBef>
                          <a:spcPts val="1200"/>
                        </a:spcBef>
                        <a:spcAft>
                          <a:spcPts val="1200"/>
                        </a:spcAft>
                        <a:buNone/>
                      </a:pPr>
                      <a:r>
                        <a:rPr b="1" lang="en" sz="1500">
                          <a:latin typeface="Source Sans Pro"/>
                          <a:ea typeface="Source Sans Pro"/>
                          <a:cs typeface="Source Sans Pro"/>
                          <a:sym typeface="Source Sans Pro"/>
                        </a:rPr>
                        <a:t>Risk infrastructure and management</a:t>
                      </a:r>
                      <a:endParaRPr b="1" sz="15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241300" rtl="0" algn="l">
                        <a:lnSpc>
                          <a:spcPct val="115000"/>
                        </a:lnSpc>
                        <a:spcBef>
                          <a:spcPts val="400"/>
                        </a:spcBef>
                        <a:spcAft>
                          <a:spcPts val="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Executive Management</a:t>
                      </a:r>
                      <a:endParaRPr sz="1100">
                        <a:latin typeface="Source Sans Pro"/>
                        <a:ea typeface="Source Sans Pro"/>
                        <a:cs typeface="Source Sans Pro"/>
                        <a:sym typeface="Source Sans Pro"/>
                      </a:endParaRPr>
                    </a:p>
                    <a:p>
                      <a:pPr indent="0" lvl="0" marL="241300" rtl="0" algn="l">
                        <a:lnSpc>
                          <a:spcPct val="115000"/>
                        </a:lnSpc>
                        <a:spcBef>
                          <a:spcPts val="400"/>
                        </a:spcBef>
                        <a:spcAft>
                          <a:spcPts val="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Heads of Departments</a:t>
                      </a:r>
                      <a:endParaRPr sz="1100">
                        <a:latin typeface="Source Sans Pro"/>
                        <a:ea typeface="Source Sans Pro"/>
                        <a:cs typeface="Source Sans Pro"/>
                        <a:sym typeface="Source Sans Pro"/>
                      </a:endParaRPr>
                    </a:p>
                    <a:p>
                      <a:pPr indent="0" lvl="0" marL="241300" rtl="0" algn="l">
                        <a:lnSpc>
                          <a:spcPct val="115000"/>
                        </a:lnSpc>
                        <a:spcBef>
                          <a:spcPts val="400"/>
                        </a:spcBef>
                        <a:spcAft>
                          <a:spcPts val="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Internal Audit</a:t>
                      </a:r>
                      <a:endParaRPr sz="1100">
                        <a:latin typeface="Source Sans Pro"/>
                        <a:ea typeface="Source Sans Pro"/>
                        <a:cs typeface="Source Sans Pro"/>
                        <a:sym typeface="Source Sans Pro"/>
                      </a:endParaRPr>
                    </a:p>
                    <a:p>
                      <a:pPr indent="0" lvl="0" marL="241300" rtl="0" algn="l">
                        <a:lnSpc>
                          <a:spcPct val="115000"/>
                        </a:lnSpc>
                        <a:spcBef>
                          <a:spcPts val="400"/>
                        </a:spcBef>
                        <a:spcAft>
                          <a:spcPts val="40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Risk Management</a:t>
                      </a:r>
                      <a:endParaRPr sz="11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3875">
                <a:tc>
                  <a:txBody>
                    <a:bodyPr/>
                    <a:lstStyle/>
                    <a:p>
                      <a:pPr indent="0" lvl="0" marL="457200" rtl="0" algn="l">
                        <a:lnSpc>
                          <a:spcPct val="115000"/>
                        </a:lnSpc>
                        <a:spcBef>
                          <a:spcPts val="1200"/>
                        </a:spcBef>
                        <a:spcAft>
                          <a:spcPts val="1200"/>
                        </a:spcAft>
                        <a:buNone/>
                      </a:pPr>
                      <a:r>
                        <a:rPr b="1" lang="en" sz="1500">
                          <a:latin typeface="Source Sans Pro"/>
                          <a:ea typeface="Source Sans Pro"/>
                          <a:cs typeface="Source Sans Pro"/>
                          <a:sym typeface="Source Sans Pro"/>
                        </a:rPr>
                        <a:t>Risk ownership</a:t>
                      </a:r>
                      <a:endParaRPr b="1" sz="15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241300" rtl="0" algn="l">
                        <a:lnSpc>
                          <a:spcPct val="115000"/>
                        </a:lnSpc>
                        <a:spcBef>
                          <a:spcPts val="400"/>
                        </a:spcBef>
                        <a:spcAft>
                          <a:spcPts val="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Departments</a:t>
                      </a:r>
                      <a:endParaRPr sz="1100">
                        <a:latin typeface="Source Sans Pro"/>
                        <a:ea typeface="Source Sans Pro"/>
                        <a:cs typeface="Source Sans Pro"/>
                        <a:sym typeface="Source Sans Pro"/>
                      </a:endParaRPr>
                    </a:p>
                    <a:p>
                      <a:pPr indent="0" lvl="0" marL="241300" rtl="0" algn="l">
                        <a:lnSpc>
                          <a:spcPct val="115000"/>
                        </a:lnSpc>
                        <a:spcBef>
                          <a:spcPts val="400"/>
                        </a:spcBef>
                        <a:spcAft>
                          <a:spcPts val="400"/>
                        </a:spcAft>
                        <a:buNone/>
                      </a:pPr>
                      <a:r>
                        <a:rPr lang="en" sz="1100">
                          <a:latin typeface="Source Sans Pro"/>
                          <a:ea typeface="Source Sans Pro"/>
                          <a:cs typeface="Source Sans Pro"/>
                          <a:sym typeface="Source Sans Pro"/>
                        </a:rPr>
                        <a:t>·</a:t>
                      </a:r>
                      <a:r>
                        <a:rPr lang="en" sz="700">
                          <a:latin typeface="Source Sans Pro"/>
                          <a:ea typeface="Source Sans Pro"/>
                          <a:cs typeface="Source Sans Pro"/>
                          <a:sym typeface="Source Sans Pro"/>
                        </a:rPr>
                        <a:t>   </a:t>
                      </a:r>
                      <a:r>
                        <a:rPr lang="en" sz="1100">
                          <a:latin typeface="Source Sans Pro"/>
                          <a:ea typeface="Source Sans Pro"/>
                          <a:cs typeface="Source Sans Pro"/>
                          <a:sym typeface="Source Sans Pro"/>
                        </a:rPr>
                        <a:t>Supporting Functions</a:t>
                      </a:r>
                      <a:endParaRPr sz="11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bl>
          </a:graphicData>
        </a:graphic>
      </p:graphicFrame>
    </p:spTree>
  </p:cSld>
  <p:clrMapOvr>
    <a:masterClrMapping/>
  </p:clrMapOvr>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5" name="Shape 745"/>
        <p:cNvGrpSpPr/>
        <p:nvPr/>
      </p:nvGrpSpPr>
      <p:grpSpPr>
        <a:xfrm>
          <a:off x="0" y="0"/>
          <a:ext cx="0" cy="0"/>
          <a:chOff x="0" y="0"/>
          <a:chExt cx="0" cy="0"/>
        </a:xfrm>
      </p:grpSpPr>
      <p:sp>
        <p:nvSpPr>
          <p:cNvPr id="746" name="Google Shape;746;p1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Summary</a:t>
            </a:r>
            <a:endParaRPr/>
          </a:p>
        </p:txBody>
      </p:sp>
      <p:sp>
        <p:nvSpPr>
          <p:cNvPr id="747" name="Google Shape;747;p127"/>
          <p:cNvSpPr txBox="1"/>
          <p:nvPr>
            <p:ph idx="1" type="body"/>
          </p:nvPr>
        </p:nvSpPr>
        <p:spPr>
          <a:xfrm>
            <a:off x="1181100" y="1304875"/>
            <a:ext cx="6913500" cy="28329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Help identify risks within your departments and or area of work.</a:t>
            </a:r>
            <a:endParaRPr/>
          </a:p>
          <a:p>
            <a:pPr indent="-342900" lvl="0" marL="457200" rtl="0" algn="l">
              <a:spcBef>
                <a:spcPts val="1000"/>
              </a:spcBef>
              <a:spcAft>
                <a:spcPts val="0"/>
              </a:spcAft>
              <a:buSzPts val="1800"/>
              <a:buChar char="●"/>
            </a:pPr>
            <a:r>
              <a:rPr lang="en"/>
              <a:t>Help identify risks in other sections. </a:t>
            </a:r>
            <a:endParaRPr/>
          </a:p>
          <a:p>
            <a:pPr indent="-342900" lvl="0" marL="457200" rtl="0" algn="l">
              <a:spcBef>
                <a:spcPts val="1000"/>
              </a:spcBef>
              <a:spcAft>
                <a:spcPts val="0"/>
              </a:spcAft>
              <a:buSzPts val="1800"/>
              <a:buChar char="●"/>
            </a:pPr>
            <a:r>
              <a:rPr lang="en"/>
              <a:t>Be proactive and report identified risks to the senior manager or the correct board/management committee.</a:t>
            </a:r>
            <a:endParaRPr/>
          </a:p>
          <a:p>
            <a:pPr indent="-342900" lvl="0" marL="457200" rtl="0" algn="l">
              <a:spcBef>
                <a:spcPts val="1000"/>
              </a:spcBef>
              <a:spcAft>
                <a:spcPts val="0"/>
              </a:spcAft>
              <a:buSzPts val="1800"/>
              <a:buChar char="●"/>
            </a:pPr>
            <a:r>
              <a:rPr lang="en"/>
              <a:t>Propose mitigation measures to address the risks.</a:t>
            </a:r>
            <a:endParaRPr/>
          </a:p>
          <a:p>
            <a:pPr indent="-342900" lvl="0" marL="457200" rtl="0" algn="l">
              <a:spcBef>
                <a:spcPts val="1000"/>
              </a:spcBef>
              <a:spcAft>
                <a:spcPts val="1000"/>
              </a:spcAft>
              <a:buSzPts val="1800"/>
              <a:buChar char="●"/>
            </a:pPr>
            <a:r>
              <a:rPr lang="en"/>
              <a:t>Follow these instructions according to the organization’s policies and procedures.</a:t>
            </a:r>
            <a:endParaRPr/>
          </a:p>
        </p:txBody>
      </p:sp>
    </p:spTree>
  </p:cSld>
  <p:clrMapOvr>
    <a:masterClrMapping/>
  </p:clrMapOvr>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1" name="Shape 751"/>
        <p:cNvGrpSpPr/>
        <p:nvPr/>
      </p:nvGrpSpPr>
      <p:grpSpPr>
        <a:xfrm>
          <a:off x="0" y="0"/>
          <a:ext cx="0" cy="0"/>
          <a:chOff x="0" y="0"/>
          <a:chExt cx="0" cy="0"/>
        </a:xfrm>
      </p:grpSpPr>
      <p:sp>
        <p:nvSpPr>
          <p:cNvPr id="752" name="Google Shape;752;p128"/>
          <p:cNvSpPr txBox="1"/>
          <p:nvPr>
            <p:ph type="title"/>
          </p:nvPr>
        </p:nvSpPr>
        <p:spPr>
          <a:xfrm>
            <a:off x="311700" y="2303250"/>
            <a:ext cx="8520600" cy="11367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Source Sans Pro"/>
                <a:ea typeface="Source Sans Pro"/>
                <a:cs typeface="Source Sans Pro"/>
                <a:sym typeface="Source Sans Pro"/>
              </a:rPr>
              <a:t>Board Performance Management</a:t>
            </a:r>
            <a:endParaRPr>
              <a:latin typeface="Source Sans Pro"/>
              <a:ea typeface="Source Sans Pro"/>
              <a:cs typeface="Source Sans Pro"/>
              <a:sym typeface="Source Sans Pro"/>
            </a:endParaRPr>
          </a:p>
        </p:txBody>
      </p:sp>
      <p:sp>
        <p:nvSpPr>
          <p:cNvPr id="753" name="Google Shape;753;p128"/>
          <p:cNvSpPr/>
          <p:nvPr/>
        </p:nvSpPr>
        <p:spPr>
          <a:xfrm>
            <a:off x="2360850" y="1486050"/>
            <a:ext cx="4422300" cy="817200"/>
          </a:xfrm>
          <a:prstGeom prst="rect">
            <a:avLst/>
          </a:prstGeom>
          <a:solidFill>
            <a:srgbClr val="BA0C2F"/>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4100">
                <a:solidFill>
                  <a:schemeClr val="lt1"/>
                </a:solidFill>
                <a:latin typeface="Source Sans Pro"/>
                <a:ea typeface="Source Sans Pro"/>
                <a:cs typeface="Source Sans Pro"/>
                <a:sym typeface="Source Sans Pro"/>
              </a:rPr>
              <a:t>MODULE FOUR</a:t>
            </a:r>
            <a:endParaRPr sz="3700">
              <a:solidFill>
                <a:schemeClr val="lt1"/>
              </a:solidFill>
              <a:latin typeface="Source Sans Pro"/>
              <a:ea typeface="Source Sans Pro"/>
              <a:cs typeface="Source Sans Pro"/>
              <a:sym typeface="Source Sans Pro"/>
            </a:endParaRPr>
          </a:p>
        </p:txBody>
      </p:sp>
    </p:spTree>
  </p:cSld>
  <p:clrMapOvr>
    <a:masterClrMapping/>
  </p:clrMapOvr>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7" name="Shape 757"/>
        <p:cNvGrpSpPr/>
        <p:nvPr/>
      </p:nvGrpSpPr>
      <p:grpSpPr>
        <a:xfrm>
          <a:off x="0" y="0"/>
          <a:ext cx="0" cy="0"/>
          <a:chOff x="0" y="0"/>
          <a:chExt cx="0" cy="0"/>
        </a:xfrm>
      </p:grpSpPr>
      <p:sp>
        <p:nvSpPr>
          <p:cNvPr id="758" name="Google Shape;758;p129"/>
          <p:cNvSpPr txBox="1"/>
          <p:nvPr>
            <p:ph idx="1" type="body"/>
          </p:nvPr>
        </p:nvSpPr>
        <p:spPr>
          <a:xfrm>
            <a:off x="1181100" y="1304875"/>
            <a:ext cx="6913500" cy="2832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Introduce key areas for the organization to enhance its performance of board governance. </a:t>
            </a:r>
            <a:endParaRPr/>
          </a:p>
          <a:p>
            <a:pPr indent="-342900" lvl="0" marL="457200" rtl="0" algn="l">
              <a:spcBef>
                <a:spcPts val="1000"/>
              </a:spcBef>
              <a:spcAft>
                <a:spcPts val="0"/>
              </a:spcAft>
              <a:buSzPts val="1800"/>
              <a:buChar char="●"/>
            </a:pPr>
            <a:r>
              <a:rPr lang="en"/>
              <a:t>Establish clear roles and responsibilities for transforming the organization’s governance.</a:t>
            </a:r>
            <a:endParaRPr/>
          </a:p>
          <a:p>
            <a:pPr indent="-342900" lvl="0" marL="457200" rtl="0" algn="l">
              <a:spcBef>
                <a:spcPts val="1000"/>
              </a:spcBef>
              <a:spcAft>
                <a:spcPts val="0"/>
              </a:spcAft>
              <a:buSzPts val="1800"/>
              <a:buChar char="●"/>
            </a:pPr>
            <a:r>
              <a:rPr lang="en"/>
              <a:t>Explore how the board will maintain visibility, processes, and reporting mechanisms.</a:t>
            </a:r>
            <a:endParaRPr/>
          </a:p>
          <a:p>
            <a:pPr indent="-342900" lvl="0" marL="457200" rtl="0" algn="l">
              <a:spcBef>
                <a:spcPts val="1000"/>
              </a:spcBef>
              <a:spcAft>
                <a:spcPts val="1000"/>
              </a:spcAft>
              <a:buSzPts val="1800"/>
              <a:buChar char="●"/>
            </a:pPr>
            <a:r>
              <a:rPr lang="en"/>
              <a:t>Monitor and evaluate the organization’s activities to ensure effectiveness.  </a:t>
            </a:r>
            <a:endParaRPr/>
          </a:p>
        </p:txBody>
      </p:sp>
      <p:sp>
        <p:nvSpPr>
          <p:cNvPr id="759" name="Google Shape;759;p129"/>
          <p:cNvSpPr txBox="1"/>
          <p:nvPr>
            <p:ph type="title"/>
          </p:nvPr>
        </p:nvSpPr>
        <p:spPr>
          <a:xfrm>
            <a:off x="311700" y="4072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Objectives</a:t>
            </a:r>
            <a:endParaRPr/>
          </a:p>
        </p:txBody>
      </p:sp>
    </p:spTree>
  </p:cSld>
  <p:clrMapOvr>
    <a:masterClrMapping/>
  </p:clrMapOvr>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3" name="Shape 763"/>
        <p:cNvGrpSpPr/>
        <p:nvPr/>
      </p:nvGrpSpPr>
      <p:grpSpPr>
        <a:xfrm>
          <a:off x="0" y="0"/>
          <a:ext cx="0" cy="0"/>
          <a:chOff x="0" y="0"/>
          <a:chExt cx="0" cy="0"/>
        </a:xfrm>
      </p:grpSpPr>
      <p:sp>
        <p:nvSpPr>
          <p:cNvPr id="764" name="Google Shape;764;p130"/>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As a board and executive management, how are you going to improve your organizational processes covered in this training?</a:t>
            </a:r>
            <a:r>
              <a:rPr lang="en" sz="2000"/>
              <a:t> </a:t>
            </a:r>
            <a:endParaRPr sz="2000"/>
          </a:p>
        </p:txBody>
      </p:sp>
      <p:sp>
        <p:nvSpPr>
          <p:cNvPr id="765" name="Google Shape;765;p130"/>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9" name="Shape 769"/>
        <p:cNvGrpSpPr/>
        <p:nvPr/>
      </p:nvGrpSpPr>
      <p:grpSpPr>
        <a:xfrm>
          <a:off x="0" y="0"/>
          <a:ext cx="0" cy="0"/>
          <a:chOff x="0" y="0"/>
          <a:chExt cx="0" cy="0"/>
        </a:xfrm>
      </p:grpSpPr>
      <p:sp>
        <p:nvSpPr>
          <p:cNvPr id="770" name="Google Shape;770;p131"/>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This session presents the board framework tool that will take you through the key performance and governance areas. This allows the board of directors to look at their organization holistically and examine all areas where they can improve on areas of weakness. </a:t>
            </a:r>
            <a:endParaRPr/>
          </a:p>
          <a:p>
            <a:pPr indent="-342900" lvl="0" marL="457200" rtl="0" algn="l">
              <a:spcBef>
                <a:spcPts val="1000"/>
              </a:spcBef>
              <a:spcAft>
                <a:spcPts val="1000"/>
              </a:spcAft>
              <a:buSzPts val="1800"/>
              <a:buChar char="●"/>
            </a:pPr>
            <a:r>
              <a:rPr lang="en"/>
              <a:t>The framework facilitates avoidance of risks in performance, people management, and in all performance management areas and bottlenecks. </a:t>
            </a:r>
            <a:endParaRPr/>
          </a:p>
        </p:txBody>
      </p:sp>
      <p:sp>
        <p:nvSpPr>
          <p:cNvPr id="771" name="Google Shape;771;p131"/>
          <p:cNvSpPr/>
          <p:nvPr/>
        </p:nvSpPr>
        <p:spPr>
          <a:xfrm>
            <a:off x="798600" y="640075"/>
            <a:ext cx="7546800" cy="941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1: </a:t>
            </a:r>
            <a:r>
              <a:rPr b="1" lang="en" sz="2700">
                <a:solidFill>
                  <a:schemeClr val="lt1"/>
                </a:solidFill>
                <a:latin typeface="Source Sans Pro"/>
                <a:ea typeface="Source Sans Pro"/>
                <a:cs typeface="Source Sans Pro"/>
                <a:sym typeface="Source Sans Pro"/>
              </a:rPr>
              <a:t>Board Governance Framework</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5" name="Shape 775"/>
        <p:cNvGrpSpPr/>
        <p:nvPr/>
      </p:nvGrpSpPr>
      <p:grpSpPr>
        <a:xfrm>
          <a:off x="0" y="0"/>
          <a:ext cx="0" cy="0"/>
          <a:chOff x="0" y="0"/>
          <a:chExt cx="0" cy="0"/>
        </a:xfrm>
      </p:grpSpPr>
      <p:sp>
        <p:nvSpPr>
          <p:cNvPr id="776" name="Google Shape;776;p1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Governance Framework </a:t>
            </a:r>
            <a:endParaRPr/>
          </a:p>
        </p:txBody>
      </p:sp>
      <p:sp>
        <p:nvSpPr>
          <p:cNvPr id="777" name="Google Shape;777;p132"/>
          <p:cNvSpPr txBox="1"/>
          <p:nvPr>
            <p:ph idx="1" type="body"/>
          </p:nvPr>
        </p:nvSpPr>
        <p:spPr>
          <a:xfrm>
            <a:off x="1181100" y="1152475"/>
            <a:ext cx="6913500" cy="2832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Enables the board and executive leadership to have a focus, </a:t>
            </a:r>
            <a:endParaRPr/>
          </a:p>
          <a:p>
            <a:pPr indent="-342900" lvl="0" marL="457200" rtl="0" algn="l">
              <a:spcBef>
                <a:spcPts val="1000"/>
              </a:spcBef>
              <a:spcAft>
                <a:spcPts val="0"/>
              </a:spcAft>
              <a:buSzPts val="1800"/>
              <a:buChar char="●"/>
            </a:pPr>
            <a:r>
              <a:rPr lang="en"/>
              <a:t>Allows everyone to fulfill their roles, </a:t>
            </a:r>
            <a:endParaRPr/>
          </a:p>
          <a:p>
            <a:pPr indent="-342900" lvl="0" marL="457200" rtl="0" algn="l">
              <a:spcBef>
                <a:spcPts val="1000"/>
              </a:spcBef>
              <a:spcAft>
                <a:spcPts val="0"/>
              </a:spcAft>
              <a:buSzPts val="1800"/>
              <a:buChar char="●"/>
            </a:pPr>
            <a:r>
              <a:rPr lang="en"/>
              <a:t>Gives the board an opportunity to test out the effectiveness of its governance structure, and the mechanisms by which governance is implemented, </a:t>
            </a:r>
            <a:endParaRPr/>
          </a:p>
          <a:p>
            <a:pPr indent="-342900" lvl="0" marL="457200" rtl="0" algn="l">
              <a:spcBef>
                <a:spcPts val="1000"/>
              </a:spcBef>
              <a:spcAft>
                <a:spcPts val="1000"/>
              </a:spcAft>
              <a:buSzPts val="1800"/>
              <a:buChar char="●"/>
            </a:pPr>
            <a:r>
              <a:rPr lang="en"/>
              <a:t>Ensures that board members explore any inconsistencies, overlaps, and gaps that may lead to failure to enact governance policies that the board and management have put in place.</a:t>
            </a:r>
            <a:endParaRPr/>
          </a:p>
        </p:txBody>
      </p:sp>
    </p:spTree>
  </p:cSld>
  <p:clrMapOvr>
    <a:masterClrMapping/>
  </p:clrMapOvr>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1" name="Shape 781"/>
        <p:cNvGrpSpPr/>
        <p:nvPr/>
      </p:nvGrpSpPr>
      <p:grpSpPr>
        <a:xfrm>
          <a:off x="0" y="0"/>
          <a:ext cx="0" cy="0"/>
          <a:chOff x="0" y="0"/>
          <a:chExt cx="0" cy="0"/>
        </a:xfrm>
      </p:grpSpPr>
      <p:sp>
        <p:nvSpPr>
          <p:cNvPr id="782" name="Google Shape;782;p1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Roles and areas for board focus</a:t>
            </a:r>
            <a:endParaRPr/>
          </a:p>
        </p:txBody>
      </p:sp>
      <p:sp>
        <p:nvSpPr>
          <p:cNvPr id="783" name="Google Shape;783;p133"/>
          <p:cNvSpPr txBox="1"/>
          <p:nvPr>
            <p:ph idx="1" type="body"/>
          </p:nvPr>
        </p:nvSpPr>
        <p:spPr>
          <a:xfrm>
            <a:off x="1181100" y="1381075"/>
            <a:ext cx="6913500" cy="2832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Board oversight and responsibilities</a:t>
            </a:r>
            <a:endParaRPr/>
          </a:p>
          <a:p>
            <a:pPr indent="-342900" lvl="0" marL="457200" rtl="0" algn="l">
              <a:spcBef>
                <a:spcPts val="1000"/>
              </a:spcBef>
              <a:spcAft>
                <a:spcPts val="0"/>
              </a:spcAft>
              <a:buSzPts val="1800"/>
              <a:buChar char="●"/>
            </a:pPr>
            <a:r>
              <a:rPr lang="en"/>
              <a:t>Determine the skills and knowledge that the board requires and compare to its </a:t>
            </a:r>
            <a:endParaRPr/>
          </a:p>
          <a:p>
            <a:pPr indent="-342900" lvl="0" marL="457200" rtl="0" algn="l">
              <a:spcBef>
                <a:spcPts val="1000"/>
              </a:spcBef>
              <a:spcAft>
                <a:spcPts val="0"/>
              </a:spcAft>
              <a:buSzPts val="1800"/>
              <a:buChar char="●"/>
            </a:pPr>
            <a:r>
              <a:rPr lang="en"/>
              <a:t>current composition</a:t>
            </a:r>
            <a:endParaRPr/>
          </a:p>
          <a:p>
            <a:pPr indent="-342900" lvl="0" marL="457200" rtl="0" algn="l">
              <a:spcBef>
                <a:spcPts val="1000"/>
              </a:spcBef>
              <a:spcAft>
                <a:spcPts val="0"/>
              </a:spcAft>
              <a:buSzPts val="1800"/>
              <a:buChar char="●"/>
            </a:pPr>
            <a:r>
              <a:rPr lang="en"/>
              <a:t>Engage management in providing the information that the board requires to exercise governance and risk oversight</a:t>
            </a:r>
            <a:endParaRPr/>
          </a:p>
          <a:p>
            <a:pPr indent="-342900" lvl="0" marL="457200" rtl="0" algn="l">
              <a:spcBef>
                <a:spcPts val="1000"/>
              </a:spcBef>
              <a:spcAft>
                <a:spcPts val="1000"/>
              </a:spcAft>
              <a:buSzPts val="1800"/>
              <a:buChar char="●"/>
            </a:pPr>
            <a:r>
              <a:rPr lang="en"/>
              <a:t>Advise management on policies that ultimately influence how governance is conducted</a:t>
            </a:r>
            <a:endParaRPr/>
          </a:p>
        </p:txBody>
      </p:sp>
    </p:spTree>
  </p:cSld>
  <p:clrMapOvr>
    <a:masterClrMapping/>
  </p:clrMapOvr>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7" name="Shape 787"/>
        <p:cNvGrpSpPr/>
        <p:nvPr/>
      </p:nvGrpSpPr>
      <p:grpSpPr>
        <a:xfrm>
          <a:off x="0" y="0"/>
          <a:ext cx="0" cy="0"/>
          <a:chOff x="0" y="0"/>
          <a:chExt cx="0" cy="0"/>
        </a:xfrm>
      </p:grpSpPr>
      <p:sp>
        <p:nvSpPr>
          <p:cNvPr id="788" name="Google Shape;788;p1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I</a:t>
            </a:r>
            <a:r>
              <a:rPr lang="en"/>
              <a:t>mportant questions to consider</a:t>
            </a:r>
            <a:endParaRPr/>
          </a:p>
        </p:txBody>
      </p:sp>
      <p:sp>
        <p:nvSpPr>
          <p:cNvPr id="789" name="Google Shape;789;p134"/>
          <p:cNvSpPr txBox="1"/>
          <p:nvPr>
            <p:ph idx="1" type="body"/>
          </p:nvPr>
        </p:nvSpPr>
        <p:spPr>
          <a:xfrm>
            <a:off x="952500" y="1124975"/>
            <a:ext cx="7651200" cy="3470100"/>
          </a:xfrm>
          <a:prstGeom prst="rect">
            <a:avLst/>
          </a:prstGeom>
        </p:spPr>
        <p:txBody>
          <a:bodyPr anchorCtr="0" anchor="t" bIns="91425" lIns="91425" spcFirstLastPara="1" rIns="91425" wrap="square" tIns="91425">
            <a:normAutofit fontScale="77500"/>
          </a:bodyPr>
          <a:lstStyle/>
          <a:p>
            <a:pPr indent="-317182" lvl="0" marL="457200" rtl="0" algn="l">
              <a:spcBef>
                <a:spcPts val="0"/>
              </a:spcBef>
              <a:spcAft>
                <a:spcPts val="0"/>
              </a:spcAft>
              <a:buSzPct val="100000"/>
              <a:buAutoNum type="arabicPeriod"/>
            </a:pPr>
            <a:r>
              <a:rPr lang="en"/>
              <a:t>What areas should we be spending time on?</a:t>
            </a:r>
            <a:endParaRPr/>
          </a:p>
          <a:p>
            <a:pPr indent="-317182" lvl="0" marL="457200" rtl="0" algn="l">
              <a:spcBef>
                <a:spcPts val="1000"/>
              </a:spcBef>
              <a:spcAft>
                <a:spcPts val="0"/>
              </a:spcAft>
              <a:buSzPct val="100000"/>
              <a:buAutoNum type="arabicPeriod"/>
            </a:pPr>
            <a:r>
              <a:rPr lang="en"/>
              <a:t>How do we align the board and management on priorities?</a:t>
            </a:r>
            <a:endParaRPr/>
          </a:p>
          <a:p>
            <a:pPr indent="-317182" lvl="0" marL="457200" rtl="0" algn="l">
              <a:spcBef>
                <a:spcPts val="1000"/>
              </a:spcBef>
              <a:spcAft>
                <a:spcPts val="0"/>
              </a:spcAft>
              <a:buSzPct val="100000"/>
              <a:buAutoNum type="arabicPeriod"/>
            </a:pPr>
            <a:r>
              <a:rPr lang="en"/>
              <a:t>How do we make decisions?</a:t>
            </a:r>
            <a:endParaRPr/>
          </a:p>
          <a:p>
            <a:pPr indent="-317182" lvl="0" marL="457200" rtl="0" algn="l">
              <a:spcBef>
                <a:spcPts val="1000"/>
              </a:spcBef>
              <a:spcAft>
                <a:spcPts val="0"/>
              </a:spcAft>
              <a:buSzPct val="100000"/>
              <a:buAutoNum type="arabicPeriod"/>
            </a:pPr>
            <a:r>
              <a:rPr lang="en"/>
              <a:t>How do we communicate decisions?</a:t>
            </a:r>
            <a:endParaRPr/>
          </a:p>
          <a:p>
            <a:pPr indent="-317182" lvl="0" marL="457200" rtl="0" algn="l">
              <a:spcBef>
                <a:spcPts val="1000"/>
              </a:spcBef>
              <a:spcAft>
                <a:spcPts val="0"/>
              </a:spcAft>
              <a:buSzPct val="100000"/>
              <a:buAutoNum type="arabicPeriod"/>
            </a:pPr>
            <a:r>
              <a:rPr lang="en"/>
              <a:t>How do we ensure that decisions are followed up or escalated to the board?</a:t>
            </a:r>
            <a:endParaRPr/>
          </a:p>
          <a:p>
            <a:pPr indent="-317182" lvl="0" marL="457200" rtl="0" algn="l">
              <a:spcBef>
                <a:spcPts val="1000"/>
              </a:spcBef>
              <a:spcAft>
                <a:spcPts val="0"/>
              </a:spcAft>
              <a:buSzPct val="100000"/>
              <a:buAutoNum type="arabicPeriod"/>
            </a:pPr>
            <a:r>
              <a:rPr lang="en"/>
              <a:t>How do we mitigate risk in everything that happens in the organization?</a:t>
            </a:r>
            <a:endParaRPr/>
          </a:p>
          <a:p>
            <a:pPr indent="-317182" lvl="0" marL="457200" rtl="0" algn="l">
              <a:spcBef>
                <a:spcPts val="1000"/>
              </a:spcBef>
              <a:spcAft>
                <a:spcPts val="0"/>
              </a:spcAft>
              <a:buSzPct val="100000"/>
              <a:buAutoNum type="arabicPeriod"/>
            </a:pPr>
            <a:r>
              <a:rPr lang="en"/>
              <a:t>How do we position the board as a strategic partner with management?</a:t>
            </a:r>
            <a:endParaRPr/>
          </a:p>
          <a:p>
            <a:pPr indent="-317182" lvl="0" marL="457200" rtl="0" algn="l">
              <a:spcBef>
                <a:spcPts val="1000"/>
              </a:spcBef>
              <a:spcAft>
                <a:spcPts val="0"/>
              </a:spcAft>
              <a:buSzPct val="100000"/>
              <a:buAutoNum type="arabicPeriod"/>
            </a:pPr>
            <a:r>
              <a:rPr lang="en"/>
              <a:t>What should we specifically be doing in the critical areas of oversight, such as strategy and risk?</a:t>
            </a:r>
            <a:endParaRPr/>
          </a:p>
          <a:p>
            <a:pPr indent="-317182" lvl="0" marL="457200" rtl="0" algn="l">
              <a:spcBef>
                <a:spcPts val="1000"/>
              </a:spcBef>
              <a:spcAft>
                <a:spcPts val="1000"/>
              </a:spcAft>
              <a:buSzPct val="100000"/>
              <a:buAutoNum type="arabicPeriod"/>
            </a:pPr>
            <a:r>
              <a:rPr lang="en"/>
              <a:t>How does the work of the committees relate to and differ from the work of the full board?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Legal Obligations</a:t>
            </a:r>
            <a:endParaRPr/>
          </a:p>
        </p:txBody>
      </p:sp>
      <p:sp>
        <p:nvSpPr>
          <p:cNvPr id="146" name="Google Shape;146;p27"/>
          <p:cNvSpPr txBox="1"/>
          <p:nvPr>
            <p:ph idx="1" type="body"/>
          </p:nvPr>
        </p:nvSpPr>
        <p:spPr>
          <a:xfrm>
            <a:off x="1115250" y="1154350"/>
            <a:ext cx="7047000" cy="3336600"/>
          </a:xfrm>
          <a:prstGeom prst="rect">
            <a:avLst/>
          </a:prstGeom>
        </p:spPr>
        <p:txBody>
          <a:bodyPr anchorCtr="0" anchor="t" bIns="91425" lIns="91425" spcFirstLastPara="1" rIns="91425" wrap="square" tIns="91425">
            <a:noAutofit/>
          </a:bodyPr>
          <a:lstStyle/>
          <a:p>
            <a:pPr indent="-330200" lvl="0" marL="457200" rtl="0" algn="l">
              <a:lnSpc>
                <a:spcPct val="95000"/>
              </a:lnSpc>
              <a:spcBef>
                <a:spcPts val="0"/>
              </a:spcBef>
              <a:spcAft>
                <a:spcPts val="0"/>
              </a:spcAft>
              <a:buSzPts val="1600"/>
              <a:buChar char="●"/>
            </a:pPr>
            <a:r>
              <a:rPr lang="en" sz="1600"/>
              <a:t>Ensuring clarity of vision, ethos (i.e., values that distinguish you from other entities), and </a:t>
            </a:r>
            <a:r>
              <a:rPr b="1" lang="en" sz="1600"/>
              <a:t>strategic direction</a:t>
            </a:r>
            <a:r>
              <a:rPr lang="en" sz="1600"/>
              <a:t>. The board should exercise strategic thinking and function at a macro level. It should ask key questions, such as where are we, where are we going, and how are we going to get there?</a:t>
            </a:r>
            <a:endParaRPr sz="1600"/>
          </a:p>
          <a:p>
            <a:pPr indent="-330200" lvl="0" marL="457200" rtl="0" algn="l">
              <a:lnSpc>
                <a:spcPct val="95000"/>
              </a:lnSpc>
              <a:spcBef>
                <a:spcPts val="1000"/>
              </a:spcBef>
              <a:spcAft>
                <a:spcPts val="0"/>
              </a:spcAft>
              <a:buSzPts val="1600"/>
              <a:buChar char="●"/>
            </a:pPr>
            <a:r>
              <a:rPr lang="en" sz="1600"/>
              <a:t>Focusing on the </a:t>
            </a:r>
            <a:r>
              <a:rPr b="1" lang="en" sz="1600"/>
              <a:t>mission of the organization</a:t>
            </a:r>
            <a:r>
              <a:rPr lang="en" sz="1600"/>
              <a:t>, the beneficiaries to be served, and awareness of the environment and any factors of importance.</a:t>
            </a:r>
            <a:endParaRPr sz="1600"/>
          </a:p>
          <a:p>
            <a:pPr indent="-330200" lvl="0" marL="457200" rtl="0" algn="l">
              <a:lnSpc>
                <a:spcPct val="95000"/>
              </a:lnSpc>
              <a:spcBef>
                <a:spcPts val="1000"/>
              </a:spcBef>
              <a:spcAft>
                <a:spcPts val="0"/>
              </a:spcAft>
              <a:buSzPts val="1600"/>
              <a:buChar char="●"/>
            </a:pPr>
            <a:r>
              <a:rPr b="1" lang="en" sz="1600"/>
              <a:t>Holding executive leaders to account</a:t>
            </a:r>
            <a:r>
              <a:rPr lang="en" sz="1600"/>
              <a:t> for the organization’s performance.</a:t>
            </a:r>
            <a:endParaRPr sz="1600"/>
          </a:p>
          <a:p>
            <a:pPr indent="-330200" lvl="0" marL="457200" rtl="0" algn="l">
              <a:lnSpc>
                <a:spcPct val="95000"/>
              </a:lnSpc>
              <a:spcBef>
                <a:spcPts val="1000"/>
              </a:spcBef>
              <a:spcAft>
                <a:spcPts val="0"/>
              </a:spcAft>
              <a:buSzPts val="1600"/>
              <a:buChar char="●"/>
            </a:pPr>
            <a:r>
              <a:rPr b="1" lang="en" sz="1600"/>
              <a:t>Monitoring organizational performance and management </a:t>
            </a:r>
            <a:r>
              <a:rPr lang="en" sz="1600"/>
              <a:t>of staff to ensure successful delivery outcomes.</a:t>
            </a:r>
            <a:endParaRPr sz="1600"/>
          </a:p>
          <a:p>
            <a:pPr indent="-330200" lvl="0" marL="457200" rtl="0" algn="l">
              <a:lnSpc>
                <a:spcPct val="95000"/>
              </a:lnSpc>
              <a:spcBef>
                <a:spcPts val="1000"/>
              </a:spcBef>
              <a:spcAft>
                <a:spcPts val="1000"/>
              </a:spcAft>
              <a:buSzPts val="1600"/>
              <a:buChar char="●"/>
            </a:pPr>
            <a:r>
              <a:rPr b="1" lang="en" sz="1600"/>
              <a:t>Overseeing the organization’s financial performance</a:t>
            </a:r>
            <a:r>
              <a:rPr lang="en" sz="1600"/>
              <a:t> and ensuring that money is well spent. </a:t>
            </a:r>
            <a:endParaRPr sz="1600"/>
          </a:p>
        </p:txBody>
      </p:sp>
    </p:spTree>
  </p:cSld>
  <p:clrMapOvr>
    <a:masterClrMapping/>
  </p:clrMapOvr>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3" name="Shape 793"/>
        <p:cNvGrpSpPr/>
        <p:nvPr/>
      </p:nvGrpSpPr>
      <p:grpSpPr>
        <a:xfrm>
          <a:off x="0" y="0"/>
          <a:ext cx="0" cy="0"/>
          <a:chOff x="0" y="0"/>
          <a:chExt cx="0" cy="0"/>
        </a:xfrm>
      </p:grpSpPr>
      <p:sp>
        <p:nvSpPr>
          <p:cNvPr id="794" name="Google Shape;794;p1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governance performance areas</a:t>
            </a:r>
            <a:endParaRPr/>
          </a:p>
        </p:txBody>
      </p:sp>
      <p:graphicFrame>
        <p:nvGraphicFramePr>
          <p:cNvPr id="795" name="Google Shape;795;p135"/>
          <p:cNvGraphicFramePr/>
          <p:nvPr/>
        </p:nvGraphicFramePr>
        <p:xfrm>
          <a:off x="1026475" y="1108150"/>
          <a:ext cx="3000000" cy="3000000"/>
        </p:xfrm>
        <a:graphic>
          <a:graphicData uri="http://schemas.openxmlformats.org/drawingml/2006/table">
            <a:tbl>
              <a:tblPr>
                <a:noFill/>
                <a:tableStyleId>{E1618379-833A-4FDD-9756-2EDC572A89A1}</a:tableStyleId>
              </a:tblPr>
              <a:tblGrid>
                <a:gridCol w="2445800"/>
                <a:gridCol w="4812725"/>
              </a:tblGrid>
              <a:tr h="452525">
                <a:tc>
                  <a:txBody>
                    <a:bodyPr/>
                    <a:lstStyle/>
                    <a:p>
                      <a:pPr indent="0" lvl="0" marL="0" rtl="0" algn="l">
                        <a:lnSpc>
                          <a:spcPct val="115000"/>
                        </a:lnSpc>
                        <a:spcBef>
                          <a:spcPts val="0"/>
                        </a:spcBef>
                        <a:spcAft>
                          <a:spcPts val="0"/>
                        </a:spcAft>
                        <a:buNone/>
                      </a:pPr>
                      <a:r>
                        <a:rPr b="1" lang="en" sz="1100">
                          <a:latin typeface="Source Sans Pro"/>
                          <a:ea typeface="Source Sans Pro"/>
                          <a:cs typeface="Source Sans Pro"/>
                          <a:sym typeface="Source Sans Pro"/>
                        </a:rPr>
                        <a:t>High level focus areas</a:t>
                      </a:r>
                      <a:endParaRPr b="1"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These areas are very important to consider regarding governance, performance, strategy, integrity, and any people issues.</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666666"/>
                      </a:solidFill>
                      <a:prstDash val="solid"/>
                      <a:round/>
                      <a:headEnd len="sm" w="sm" type="none"/>
                      <a:tailEnd len="sm" w="sm" type="none"/>
                    </a:lnB>
                  </a:tcPr>
                </a:tc>
              </a:tr>
              <a:tr h="918375">
                <a:tc>
                  <a:txBody>
                    <a:bodyPr/>
                    <a:lstStyle/>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Governance</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Performance</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Strategy</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Integrity</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People</a:t>
                      </a:r>
                      <a:endParaRPr b="1" sz="11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How can we improve?</a:t>
                      </a:r>
                      <a:endParaRPr sz="1100">
                        <a:latin typeface="Source Sans Pro"/>
                        <a:ea typeface="Source Sans Pro"/>
                        <a:cs typeface="Source Sans Pro"/>
                        <a:sym typeface="Source Sans Pro"/>
                      </a:endParaRPr>
                    </a:p>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Does everything look as it should?</a:t>
                      </a:r>
                      <a:endParaRPr sz="1100">
                        <a:latin typeface="Source Sans Pro"/>
                        <a:ea typeface="Source Sans Pro"/>
                        <a:cs typeface="Source Sans Pro"/>
                        <a:sym typeface="Source Sans Pro"/>
                      </a:endParaRPr>
                    </a:p>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Who is responsible?</a:t>
                      </a:r>
                      <a:endParaRPr sz="1100">
                        <a:latin typeface="Source Sans Pro"/>
                        <a:ea typeface="Source Sans Pro"/>
                        <a:cs typeface="Source Sans Pro"/>
                        <a:sym typeface="Source Sans Pro"/>
                      </a:endParaRPr>
                    </a:p>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Who needs to be informed and act on it?</a:t>
                      </a:r>
                      <a:endParaRPr sz="11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813675">
                <a:tc>
                  <a:txBody>
                    <a:bodyPr/>
                    <a:lstStyle/>
                    <a:p>
                      <a:pPr indent="0" lvl="0" marL="0" rtl="0" algn="l">
                        <a:lnSpc>
                          <a:spcPct val="115000"/>
                        </a:lnSpc>
                        <a:spcBef>
                          <a:spcPts val="0"/>
                        </a:spcBef>
                        <a:spcAft>
                          <a:spcPts val="0"/>
                        </a:spcAft>
                        <a:buNone/>
                      </a:pPr>
                      <a:r>
                        <a:rPr b="1" lang="en" sz="1100">
                          <a:latin typeface="Source Sans Pro"/>
                          <a:ea typeface="Source Sans Pro"/>
                          <a:cs typeface="Source Sans Pro"/>
                          <a:sym typeface="Source Sans Pro"/>
                        </a:rPr>
                        <a:t>Board monitoring of executive management operations and delivery areas</a:t>
                      </a:r>
                      <a:endParaRPr b="1"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The board should regularly check with executive management about planning, operations, reporting, culture, and risks faced by the organization.</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07925">
                <a:tc>
                  <a:txBody>
                    <a:bodyPr/>
                    <a:lstStyle/>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Planning</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Operations</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Reporting</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Culture</a:t>
                      </a:r>
                      <a:endParaRPr b="1" sz="11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b="1" lang="en" sz="1100">
                          <a:latin typeface="Source Sans Pro"/>
                          <a:ea typeface="Source Sans Pro"/>
                          <a:cs typeface="Source Sans Pro"/>
                          <a:sym typeface="Source Sans Pro"/>
                        </a:rPr>
                        <a:t>Risk</a:t>
                      </a:r>
                      <a:endParaRPr b="1"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Why are we doing this?</a:t>
                      </a:r>
                      <a:endParaRPr sz="1100">
                        <a:latin typeface="Source Sans Pro"/>
                        <a:ea typeface="Source Sans Pro"/>
                        <a:cs typeface="Source Sans Pro"/>
                        <a:sym typeface="Source Sans Pro"/>
                      </a:endParaRPr>
                    </a:p>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This will help ensure that every tactic leads to improved performance.</a:t>
                      </a:r>
                      <a:endParaRPr sz="1100">
                        <a:latin typeface="Source Sans Pro"/>
                        <a:ea typeface="Source Sans Pro"/>
                        <a:cs typeface="Source Sans Pro"/>
                        <a:sym typeface="Source Sans Pro"/>
                      </a:endParaRPr>
                    </a:p>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Make a list of the key priority improvement areas.</a:t>
                      </a:r>
                      <a:endParaRPr sz="1100">
                        <a:latin typeface="Source Sans Pro"/>
                        <a:ea typeface="Source Sans Pro"/>
                        <a:cs typeface="Source Sans Pro"/>
                        <a:sym typeface="Source Sans Pro"/>
                      </a:endParaRPr>
                    </a:p>
                    <a:p>
                      <a:pPr indent="0" lvl="0" marL="215900" rtl="0" algn="l">
                        <a:lnSpc>
                          <a:spcPct val="115000"/>
                        </a:lnSpc>
                        <a:spcBef>
                          <a:spcPts val="0"/>
                        </a:spcBef>
                        <a:spcAft>
                          <a:spcPts val="0"/>
                        </a:spcAft>
                        <a:buNone/>
                      </a:pPr>
                      <a:r>
                        <a:rPr lang="en" sz="1100">
                          <a:latin typeface="Source Sans Pro"/>
                          <a:ea typeface="Source Sans Pro"/>
                          <a:cs typeface="Source Sans Pro"/>
                          <a:sym typeface="Source Sans Pro"/>
                        </a:rPr>
                        <a:t>·</a:t>
                      </a:r>
                      <a:r>
                        <a:rPr lang="en" sz="900">
                          <a:latin typeface="Source Sans Pro"/>
                          <a:ea typeface="Source Sans Pro"/>
                          <a:cs typeface="Source Sans Pro"/>
                          <a:sym typeface="Source Sans Pro"/>
                        </a:rPr>
                        <a:t>   	</a:t>
                      </a:r>
                      <a:r>
                        <a:rPr lang="en" sz="1100">
                          <a:latin typeface="Source Sans Pro"/>
                          <a:ea typeface="Source Sans Pro"/>
                          <a:cs typeface="Source Sans Pro"/>
                          <a:sym typeface="Source Sans Pro"/>
                        </a:rPr>
                        <a:t>Any other areas?</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bl>
          </a:graphicData>
        </a:graphic>
      </p:graphicFrame>
    </p:spTree>
  </p:cSld>
  <p:clrMapOvr>
    <a:masterClrMapping/>
  </p:clrMapOvr>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9" name="Shape 799"/>
        <p:cNvGrpSpPr/>
        <p:nvPr/>
      </p:nvGrpSpPr>
      <p:grpSpPr>
        <a:xfrm>
          <a:off x="0" y="0"/>
          <a:ext cx="0" cy="0"/>
          <a:chOff x="0" y="0"/>
          <a:chExt cx="0" cy="0"/>
        </a:xfrm>
      </p:grpSpPr>
      <p:sp>
        <p:nvSpPr>
          <p:cNvPr id="800" name="Google Shape;800;p1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Next steps for managing board performance </a:t>
            </a:r>
            <a:endParaRPr/>
          </a:p>
        </p:txBody>
      </p:sp>
      <p:sp>
        <p:nvSpPr>
          <p:cNvPr id="801" name="Google Shape;801;p136"/>
          <p:cNvSpPr txBox="1"/>
          <p:nvPr>
            <p:ph idx="1" type="body"/>
          </p:nvPr>
        </p:nvSpPr>
        <p:spPr>
          <a:xfrm>
            <a:off x="1181100" y="1080775"/>
            <a:ext cx="6913500" cy="3758100"/>
          </a:xfrm>
          <a:prstGeom prst="rect">
            <a:avLst/>
          </a:prstGeom>
        </p:spPr>
        <p:txBody>
          <a:bodyPr anchorCtr="0" anchor="t" bIns="91425" lIns="91425" spcFirstLastPara="1" rIns="91425" wrap="square" tIns="91425">
            <a:normAutofit fontScale="70000" lnSpcReduction="20000"/>
          </a:bodyPr>
          <a:lstStyle/>
          <a:p>
            <a:pPr indent="-308610" lvl="0" marL="457200" rtl="0" algn="l">
              <a:spcBef>
                <a:spcPts val="0"/>
              </a:spcBef>
              <a:spcAft>
                <a:spcPts val="0"/>
              </a:spcAft>
              <a:buSzPct val="100000"/>
              <a:buAutoNum type="arabicPeriod"/>
            </a:pPr>
            <a:r>
              <a:rPr lang="en"/>
              <a:t>Avoid a one-time process approach; ongoing processes are more effective.</a:t>
            </a:r>
            <a:endParaRPr/>
          </a:p>
          <a:p>
            <a:pPr indent="-308610" lvl="0" marL="457200" rtl="0" algn="l">
              <a:spcBef>
                <a:spcPts val="1000"/>
              </a:spcBef>
              <a:spcAft>
                <a:spcPts val="0"/>
              </a:spcAft>
              <a:buSzPct val="100000"/>
              <a:buAutoNum type="arabicPeriod"/>
            </a:pPr>
            <a:r>
              <a:rPr lang="en"/>
              <a:t>Collaborate with senior leadership to introduce a variety of solutions at each stage of the focus area and consider individual skills and experience.</a:t>
            </a:r>
            <a:endParaRPr/>
          </a:p>
          <a:p>
            <a:pPr indent="-308610" lvl="0" marL="457200" rtl="0" algn="l">
              <a:spcBef>
                <a:spcPts val="1000"/>
              </a:spcBef>
              <a:spcAft>
                <a:spcPts val="0"/>
              </a:spcAft>
              <a:buSzPct val="100000"/>
              <a:buAutoNum type="arabicPeriod"/>
            </a:pPr>
            <a:r>
              <a:rPr lang="en"/>
              <a:t>Decide what the board should look like (e.g., composition, diversity, gender mix).</a:t>
            </a:r>
            <a:endParaRPr/>
          </a:p>
          <a:p>
            <a:pPr indent="-308610" lvl="0" marL="457200" rtl="0" algn="l">
              <a:spcBef>
                <a:spcPts val="1000"/>
              </a:spcBef>
              <a:spcAft>
                <a:spcPts val="0"/>
              </a:spcAft>
              <a:buSzPct val="100000"/>
              <a:buAutoNum type="arabicPeriod"/>
            </a:pPr>
            <a:r>
              <a:rPr lang="en"/>
              <a:t>Consider whether the board and organization represent and reflect the social and cultural diversity of your community. </a:t>
            </a:r>
            <a:endParaRPr/>
          </a:p>
          <a:p>
            <a:pPr indent="-308610" lvl="0" marL="457200" rtl="0" algn="l">
              <a:spcBef>
                <a:spcPts val="1000"/>
              </a:spcBef>
              <a:spcAft>
                <a:spcPts val="0"/>
              </a:spcAft>
              <a:buSzPct val="100000"/>
              <a:buAutoNum type="arabicPeriod"/>
            </a:pPr>
            <a:r>
              <a:rPr lang="en"/>
              <a:t>Determine how well the board currently measures up.in terms of diversity.</a:t>
            </a:r>
            <a:endParaRPr/>
          </a:p>
          <a:p>
            <a:pPr indent="-308610" lvl="0" marL="457200" rtl="0" algn="l">
              <a:spcBef>
                <a:spcPts val="1000"/>
              </a:spcBef>
              <a:spcAft>
                <a:spcPts val="0"/>
              </a:spcAft>
              <a:buSzPct val="100000"/>
              <a:buAutoNum type="arabicPeriod"/>
            </a:pPr>
            <a:r>
              <a:rPr lang="en"/>
              <a:t>Conduct open, honest, and ongoing discussions about the makeup of the board and the extent to which it meets the organization’s defined needs. </a:t>
            </a:r>
            <a:endParaRPr/>
          </a:p>
          <a:p>
            <a:pPr indent="-308610" lvl="0" marL="457200" rtl="0" algn="l">
              <a:spcBef>
                <a:spcPts val="1000"/>
              </a:spcBef>
              <a:spcAft>
                <a:spcPts val="0"/>
              </a:spcAft>
              <a:buSzPct val="100000"/>
              <a:buAutoNum type="arabicPeriod"/>
            </a:pPr>
            <a:r>
              <a:rPr lang="en"/>
              <a:t>Finalize a bylaw/charter stating how long each board member should serve.</a:t>
            </a:r>
            <a:endParaRPr/>
          </a:p>
          <a:p>
            <a:pPr indent="-308610" lvl="0" marL="457200" rtl="0" algn="l">
              <a:spcBef>
                <a:spcPts val="1000"/>
              </a:spcBef>
              <a:spcAft>
                <a:spcPts val="0"/>
              </a:spcAft>
              <a:buSzPct val="100000"/>
              <a:buAutoNum type="arabicPeriod"/>
            </a:pPr>
            <a:r>
              <a:rPr lang="en"/>
              <a:t>Evaluate each member of the board annually to determine if they have performed to expectations (See Board Evaluation Sample Form in appendices).</a:t>
            </a:r>
            <a:endParaRPr/>
          </a:p>
          <a:p>
            <a:pPr indent="-308610" lvl="0" marL="457200" rtl="0" algn="l">
              <a:spcBef>
                <a:spcPts val="1000"/>
              </a:spcBef>
              <a:spcAft>
                <a:spcPts val="1000"/>
              </a:spcAft>
              <a:buSzPct val="100000"/>
              <a:buAutoNum type="arabicPeriod"/>
            </a:pPr>
            <a:r>
              <a:rPr lang="en"/>
              <a:t>Identify the skills and capabilities you need on your board. (See the Board Skills Matrix)</a:t>
            </a:r>
            <a:endParaRPr/>
          </a:p>
        </p:txBody>
      </p:sp>
    </p:spTree>
  </p:cSld>
  <p:clrMapOvr>
    <a:masterClrMapping/>
  </p:clrMapOvr>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5" name="Shape 805"/>
        <p:cNvGrpSpPr/>
        <p:nvPr/>
      </p:nvGrpSpPr>
      <p:grpSpPr>
        <a:xfrm>
          <a:off x="0" y="0"/>
          <a:ext cx="0" cy="0"/>
          <a:chOff x="0" y="0"/>
          <a:chExt cx="0" cy="0"/>
        </a:xfrm>
      </p:grpSpPr>
      <p:sp>
        <p:nvSpPr>
          <p:cNvPr id="806" name="Google Shape;806;p137"/>
          <p:cNvSpPr txBox="1"/>
          <p:nvPr>
            <p:ph type="title"/>
          </p:nvPr>
        </p:nvSpPr>
        <p:spPr>
          <a:xfrm>
            <a:off x="311700" y="3688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Key Points</a:t>
            </a:r>
            <a:endParaRPr/>
          </a:p>
        </p:txBody>
      </p:sp>
      <p:sp>
        <p:nvSpPr>
          <p:cNvPr id="807" name="Google Shape;807;p137"/>
          <p:cNvSpPr txBox="1"/>
          <p:nvPr>
            <p:ph idx="1" type="body"/>
          </p:nvPr>
        </p:nvSpPr>
        <p:spPr>
          <a:xfrm>
            <a:off x="1181100" y="972575"/>
            <a:ext cx="6913500" cy="3846600"/>
          </a:xfrm>
          <a:prstGeom prst="rect">
            <a:avLst/>
          </a:prstGeom>
        </p:spPr>
        <p:txBody>
          <a:bodyPr anchorCtr="0" anchor="t" bIns="91425" lIns="91425" spcFirstLastPara="1" rIns="91425" wrap="square" tIns="91425">
            <a:normAutofit fontScale="85000" lnSpcReduction="10000"/>
          </a:bodyPr>
          <a:lstStyle/>
          <a:p>
            <a:pPr indent="-325755" lvl="0" marL="457200" rtl="0" algn="l">
              <a:lnSpc>
                <a:spcPct val="100000"/>
              </a:lnSpc>
              <a:spcBef>
                <a:spcPts val="0"/>
              </a:spcBef>
              <a:spcAft>
                <a:spcPts val="0"/>
              </a:spcAft>
              <a:buSzPct val="100000"/>
              <a:buChar char="●"/>
            </a:pPr>
            <a:r>
              <a:rPr b="1" lang="en"/>
              <a:t>Accountability</a:t>
            </a:r>
            <a:r>
              <a:rPr lang="en"/>
              <a:t>: Great board members hold themselves and the organization accountable for advancing the mission.</a:t>
            </a:r>
            <a:endParaRPr/>
          </a:p>
          <a:p>
            <a:pPr indent="-325755" lvl="0" marL="457200" rtl="0" algn="l">
              <a:lnSpc>
                <a:spcPct val="100000"/>
              </a:lnSpc>
              <a:spcBef>
                <a:spcPts val="1000"/>
              </a:spcBef>
              <a:spcAft>
                <a:spcPts val="0"/>
              </a:spcAft>
              <a:buSzPct val="100000"/>
              <a:buChar char="●"/>
            </a:pPr>
            <a:r>
              <a:rPr b="1" lang="en"/>
              <a:t>Passion for the mission: </a:t>
            </a:r>
            <a:r>
              <a:rPr lang="en"/>
              <a:t>The board’s passion is sincere and contagious, helping to promote others’ enthusiasm about the mission.</a:t>
            </a:r>
            <a:endParaRPr/>
          </a:p>
          <a:p>
            <a:pPr indent="-325755" lvl="0" marL="457200" rtl="0" algn="l">
              <a:lnSpc>
                <a:spcPct val="100000"/>
              </a:lnSpc>
              <a:spcBef>
                <a:spcPts val="1000"/>
              </a:spcBef>
              <a:spcAft>
                <a:spcPts val="0"/>
              </a:spcAft>
              <a:buSzPct val="100000"/>
              <a:buChar char="●"/>
            </a:pPr>
            <a:r>
              <a:rPr b="1" lang="en"/>
              <a:t>Financial commitment:</a:t>
            </a:r>
            <a:r>
              <a:rPr lang="en"/>
              <a:t> Great board members demonstrate a financial commitment to the organization and provide access to others who can do the same.</a:t>
            </a:r>
            <a:endParaRPr/>
          </a:p>
          <a:p>
            <a:pPr indent="-325755" lvl="0" marL="457200" rtl="0" algn="l">
              <a:lnSpc>
                <a:spcPct val="100000"/>
              </a:lnSpc>
              <a:spcBef>
                <a:spcPts val="1000"/>
              </a:spcBef>
              <a:spcAft>
                <a:spcPts val="0"/>
              </a:spcAft>
              <a:buSzPct val="100000"/>
              <a:buChar char="●"/>
            </a:pPr>
            <a:r>
              <a:rPr b="1" lang="en"/>
              <a:t>Big picture:</a:t>
            </a:r>
            <a:r>
              <a:rPr lang="en"/>
              <a:t> Great board members view the mission with a strategic, big picture lens.</a:t>
            </a:r>
            <a:endParaRPr/>
          </a:p>
          <a:p>
            <a:pPr indent="-325755" lvl="0" marL="457200" rtl="0" algn="l">
              <a:lnSpc>
                <a:spcPct val="100000"/>
              </a:lnSpc>
              <a:spcBef>
                <a:spcPts val="1000"/>
              </a:spcBef>
              <a:spcAft>
                <a:spcPts val="0"/>
              </a:spcAft>
              <a:buSzPct val="100000"/>
              <a:buChar char="●"/>
            </a:pPr>
            <a:r>
              <a:rPr b="1" lang="en"/>
              <a:t>Inquisitive nature:</a:t>
            </a:r>
            <a:r>
              <a:rPr lang="en"/>
              <a:t> Great board members are not afraid to ask hard or frequent questions in striving toward progress.</a:t>
            </a:r>
            <a:endParaRPr/>
          </a:p>
          <a:p>
            <a:pPr indent="-325755" lvl="0" marL="457200" rtl="0" algn="l">
              <a:lnSpc>
                <a:spcPct val="100000"/>
              </a:lnSpc>
              <a:spcBef>
                <a:spcPts val="1000"/>
              </a:spcBef>
              <a:spcAft>
                <a:spcPts val="1000"/>
              </a:spcAft>
              <a:buSzPct val="100000"/>
              <a:buChar char="●"/>
            </a:pPr>
            <a:r>
              <a:rPr b="1" lang="en"/>
              <a:t>Board Committees:</a:t>
            </a:r>
            <a:r>
              <a:rPr lang="en"/>
              <a:t> Great boards set up committees </a:t>
            </a:r>
            <a:r>
              <a:rPr b="1" lang="en"/>
              <a:t>to deal with specific performance issues that require specialized areas of expertise (e.g., finance and audit, human resources, resource mobilization).</a:t>
            </a:r>
            <a:endParaRPr b="1"/>
          </a:p>
        </p:txBody>
      </p:sp>
    </p:spTree>
  </p:cSld>
  <p:clrMapOvr>
    <a:masterClrMapping/>
  </p:clrMapOvr>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1" name="Shape 811"/>
        <p:cNvGrpSpPr/>
        <p:nvPr/>
      </p:nvGrpSpPr>
      <p:grpSpPr>
        <a:xfrm>
          <a:off x="0" y="0"/>
          <a:ext cx="0" cy="0"/>
          <a:chOff x="0" y="0"/>
          <a:chExt cx="0" cy="0"/>
        </a:xfrm>
      </p:grpSpPr>
      <p:sp>
        <p:nvSpPr>
          <p:cNvPr id="812" name="Google Shape;812;p138"/>
          <p:cNvSpPr txBox="1"/>
          <p:nvPr>
            <p:ph type="title"/>
          </p:nvPr>
        </p:nvSpPr>
        <p:spPr>
          <a:xfrm>
            <a:off x="707571" y="2352294"/>
            <a:ext cx="7495800" cy="8907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rgbClr val="3F3F3F"/>
              </a:buClr>
              <a:buSzPts val="6800"/>
              <a:buFont typeface="Avenir"/>
              <a:buNone/>
            </a:pPr>
            <a:r>
              <a:rPr lang="en" sz="6800">
                <a:latin typeface="Source Sans Pro"/>
                <a:ea typeface="Source Sans Pro"/>
                <a:cs typeface="Source Sans Pro"/>
                <a:sym typeface="Source Sans Pro"/>
              </a:rPr>
              <a:t>QUESTIONS?</a:t>
            </a:r>
            <a:endParaRPr>
              <a:latin typeface="Source Sans Pro"/>
              <a:ea typeface="Source Sans Pro"/>
              <a:cs typeface="Source Sans Pro"/>
              <a:sym typeface="Source Sans Pro"/>
            </a:endParaRPr>
          </a:p>
        </p:txBody>
      </p:sp>
      <p:pic>
        <p:nvPicPr>
          <p:cNvPr descr="A picture containing logo&#10;&#10;Description automatically generated" id="813" name="Google Shape;813;p138"/>
          <p:cNvPicPr preferRelativeResize="0"/>
          <p:nvPr/>
        </p:nvPicPr>
        <p:blipFill rotWithShape="1">
          <a:blip r:embed="rId3">
            <a:alphaModFix/>
          </a:blip>
          <a:srcRect b="0" l="0" r="0" t="0"/>
          <a:stretch/>
        </p:blipFill>
        <p:spPr>
          <a:xfrm>
            <a:off x="4391127" y="3520996"/>
            <a:ext cx="1579066" cy="929540"/>
          </a:xfrm>
          <a:prstGeom prst="rect">
            <a:avLst/>
          </a:prstGeom>
          <a:noFill/>
          <a:ln>
            <a:noFill/>
          </a:ln>
        </p:spPr>
      </p:pic>
      <p:pic>
        <p:nvPicPr>
          <p:cNvPr descr="Logo&#10;&#10;Description automatically generated" id="814" name="Google Shape;814;p138"/>
          <p:cNvPicPr preferRelativeResize="0"/>
          <p:nvPr/>
        </p:nvPicPr>
        <p:blipFill rotWithShape="1">
          <a:blip r:embed="rId4">
            <a:alphaModFix/>
          </a:blip>
          <a:srcRect b="0" l="0" r="0" t="0"/>
          <a:stretch/>
        </p:blipFill>
        <p:spPr>
          <a:xfrm>
            <a:off x="5823305" y="3586983"/>
            <a:ext cx="2474823" cy="956988"/>
          </a:xfrm>
          <a:prstGeom prst="rect">
            <a:avLst/>
          </a:prstGeom>
          <a:noFill/>
          <a:ln>
            <a:noFill/>
          </a:ln>
        </p:spPr>
      </p:pic>
    </p:spTree>
  </p:cSld>
  <p:clrMapOvr>
    <a:masterClrMapping/>
  </p:clrMapOvr>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8" name="Shape 818"/>
        <p:cNvGrpSpPr/>
        <p:nvPr/>
      </p:nvGrpSpPr>
      <p:grpSpPr>
        <a:xfrm>
          <a:off x="0" y="0"/>
          <a:ext cx="0" cy="0"/>
          <a:chOff x="0" y="0"/>
          <a:chExt cx="0" cy="0"/>
        </a:xfrm>
      </p:grpSpPr>
      <p:sp>
        <p:nvSpPr>
          <p:cNvPr id="819" name="Google Shape;819;p139"/>
          <p:cNvSpPr txBox="1"/>
          <p:nvPr>
            <p:ph type="title"/>
          </p:nvPr>
        </p:nvSpPr>
        <p:spPr>
          <a:xfrm>
            <a:off x="707571" y="1718631"/>
            <a:ext cx="7495800" cy="1661400"/>
          </a:xfrm>
          <a:prstGeom prst="rect">
            <a:avLst/>
          </a:prstGeom>
          <a:noFill/>
          <a:ln>
            <a:noFill/>
          </a:ln>
        </p:spPr>
        <p:txBody>
          <a:bodyPr anchorCtr="0" anchor="t"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100000"/>
              <a:buFont typeface="Avenir"/>
              <a:buNone/>
            </a:pPr>
            <a:r>
              <a:rPr lang="en" sz="6000">
                <a:latin typeface="Source Sans Pro"/>
                <a:ea typeface="Source Sans Pro"/>
                <a:cs typeface="Source Sans Pro"/>
                <a:sym typeface="Source Sans Pro"/>
              </a:rPr>
              <a:t>THANK YOU</a:t>
            </a:r>
            <a:br>
              <a:rPr lang="en" sz="6000">
                <a:latin typeface="Source Sans Pro"/>
                <a:ea typeface="Source Sans Pro"/>
                <a:cs typeface="Source Sans Pro"/>
                <a:sym typeface="Source Sans Pro"/>
              </a:rPr>
            </a:br>
            <a:r>
              <a:rPr lang="en" sz="6000">
                <a:latin typeface="Source Sans Pro"/>
                <a:ea typeface="Source Sans Pro"/>
                <a:cs typeface="Source Sans Pro"/>
                <a:sym typeface="Source Sans Pro"/>
              </a:rPr>
              <a:t>FOR ATTENDING.</a:t>
            </a:r>
            <a:endParaRPr>
              <a:latin typeface="Source Sans Pro"/>
              <a:ea typeface="Source Sans Pro"/>
              <a:cs typeface="Source Sans Pro"/>
              <a:sym typeface="Source Sans Pro"/>
            </a:endParaRPr>
          </a:p>
        </p:txBody>
      </p:sp>
      <p:pic>
        <p:nvPicPr>
          <p:cNvPr descr="A picture containing logo&#10;&#10;Description automatically generated" id="820" name="Google Shape;820;p139"/>
          <p:cNvPicPr preferRelativeResize="0"/>
          <p:nvPr/>
        </p:nvPicPr>
        <p:blipFill rotWithShape="1">
          <a:blip r:embed="rId3">
            <a:alphaModFix/>
          </a:blip>
          <a:srcRect b="0" l="0" r="0" t="0"/>
          <a:stretch/>
        </p:blipFill>
        <p:spPr>
          <a:xfrm>
            <a:off x="4391127" y="3520996"/>
            <a:ext cx="1579066" cy="929540"/>
          </a:xfrm>
          <a:prstGeom prst="rect">
            <a:avLst/>
          </a:prstGeom>
          <a:noFill/>
          <a:ln>
            <a:noFill/>
          </a:ln>
        </p:spPr>
      </p:pic>
      <p:pic>
        <p:nvPicPr>
          <p:cNvPr descr="Logo&#10;&#10;Description automatically generated" id="821" name="Google Shape;821;p139"/>
          <p:cNvPicPr preferRelativeResize="0"/>
          <p:nvPr/>
        </p:nvPicPr>
        <p:blipFill rotWithShape="1">
          <a:blip r:embed="rId4">
            <a:alphaModFix/>
          </a:blip>
          <a:srcRect b="0" l="0" r="0" t="0"/>
          <a:stretch/>
        </p:blipFill>
        <p:spPr>
          <a:xfrm>
            <a:off x="5823305" y="3586983"/>
            <a:ext cx="2474823" cy="956988"/>
          </a:xfrm>
          <a:prstGeom prst="rect">
            <a:avLst/>
          </a:prstGeom>
          <a:noFill/>
          <a:ln>
            <a:noFill/>
          </a:ln>
        </p:spPr>
      </p:pic>
      <p:sp>
        <p:nvSpPr>
          <p:cNvPr id="822" name="Google Shape;822;p139"/>
          <p:cNvSpPr txBox="1"/>
          <p:nvPr>
            <p:ph type="title"/>
          </p:nvPr>
        </p:nvSpPr>
        <p:spPr>
          <a:xfrm>
            <a:off x="3412900" y="1003475"/>
            <a:ext cx="3947100" cy="258000"/>
          </a:xfrm>
          <a:prstGeom prst="rect">
            <a:avLst/>
          </a:prstGeom>
        </p:spPr>
        <p:txBody>
          <a:bodyPr anchorCtr="0" anchor="b" bIns="34275" lIns="68575" spcFirstLastPara="1" rIns="68575" wrap="square" tIns="34275">
            <a:noAutofit/>
          </a:bodyPr>
          <a:lstStyle/>
          <a:p>
            <a:pPr indent="0" lvl="0" marL="0" rtl="0" algn="l">
              <a:spcBef>
                <a:spcPts val="0"/>
              </a:spcBef>
              <a:spcAft>
                <a:spcPts val="0"/>
              </a:spcAft>
              <a:buSzPts val="802"/>
              <a:buNone/>
            </a:pPr>
            <a:r>
              <a:rPr b="1" lang="en" sz="1739">
                <a:latin typeface="Source Sans Pro"/>
                <a:ea typeface="Source Sans Pro"/>
                <a:cs typeface="Source Sans Pro"/>
                <a:sym typeface="Source Sans Pro"/>
              </a:rPr>
              <a:t>Click on cover </a:t>
            </a:r>
            <a:r>
              <a:rPr lang="en" sz="1739">
                <a:latin typeface="Source Sans Pro"/>
                <a:ea typeface="Source Sans Pro"/>
                <a:cs typeface="Source Sans Pro"/>
                <a:sym typeface="Source Sans Pro"/>
              </a:rPr>
              <a:t>to view manual.</a:t>
            </a:r>
            <a:endParaRPr sz="1739">
              <a:latin typeface="Source Sans Pro"/>
              <a:ea typeface="Source Sans Pro"/>
              <a:cs typeface="Source Sans Pro"/>
              <a:sym typeface="Source Sans Pro"/>
            </a:endParaRPr>
          </a:p>
        </p:txBody>
      </p:sp>
      <p:sp>
        <p:nvSpPr>
          <p:cNvPr id="823" name="Google Shape;823;p139"/>
          <p:cNvSpPr/>
          <p:nvPr/>
        </p:nvSpPr>
        <p:spPr>
          <a:xfrm>
            <a:off x="3277725" y="400075"/>
            <a:ext cx="5020500" cy="479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200">
                <a:solidFill>
                  <a:schemeClr val="lt1"/>
                </a:solidFill>
                <a:latin typeface="Source Sans Pro"/>
                <a:ea typeface="Source Sans Pro"/>
                <a:cs typeface="Source Sans Pro"/>
                <a:sym typeface="Source Sans Pro"/>
              </a:rPr>
              <a:t>TRAINING MANUAL AVAILABLE ONLINE</a:t>
            </a:r>
            <a:endParaRPr sz="1800">
              <a:solidFill>
                <a:schemeClr val="lt1"/>
              </a:solidFill>
              <a:latin typeface="Source Sans Pro"/>
              <a:ea typeface="Source Sans Pro"/>
              <a:cs typeface="Source Sans Pro"/>
              <a:sym typeface="Source Sans Pro"/>
            </a:endParaRPr>
          </a:p>
        </p:txBody>
      </p:sp>
      <p:pic>
        <p:nvPicPr>
          <p:cNvPr id="824" name="Google Shape;824;p139">
            <a:hlinkClick r:id="rId5"/>
          </p:cNvPr>
          <p:cNvPicPr preferRelativeResize="0"/>
          <p:nvPr/>
        </p:nvPicPr>
        <p:blipFill>
          <a:blip r:embed="rId6">
            <a:alphaModFix/>
          </a:blip>
          <a:stretch>
            <a:fillRect/>
          </a:stretch>
        </p:blipFill>
        <p:spPr>
          <a:xfrm rot="355938">
            <a:off x="6433049" y="1051581"/>
            <a:ext cx="1560137" cy="2013186"/>
          </a:xfrm>
          <a:prstGeom prst="rect">
            <a:avLst/>
          </a:prstGeom>
          <a:noFill/>
          <a:ln>
            <a:noFill/>
          </a:ln>
          <a:effectLst>
            <a:outerShdw blurRad="57150" rotWithShape="0" algn="bl" dir="5400000" dist="38100">
              <a:srgbClr val="000000">
                <a:alpha val="50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Important Areas of Governance</a:t>
            </a:r>
            <a:endParaRPr/>
          </a:p>
        </p:txBody>
      </p:sp>
      <p:sp>
        <p:nvSpPr>
          <p:cNvPr id="152" name="Google Shape;152;p28"/>
          <p:cNvSpPr txBox="1"/>
          <p:nvPr>
            <p:ph idx="1" type="body"/>
          </p:nvPr>
        </p:nvSpPr>
        <p:spPr>
          <a:xfrm>
            <a:off x="1777350" y="1317450"/>
            <a:ext cx="55893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Governance</a:t>
            </a:r>
            <a:r>
              <a:rPr lang="en"/>
              <a:t> accountability</a:t>
            </a:r>
            <a:endParaRPr/>
          </a:p>
          <a:p>
            <a:pPr indent="-342900" lvl="0" marL="457200" rtl="0" algn="l">
              <a:spcBef>
                <a:spcPts val="1000"/>
              </a:spcBef>
              <a:spcAft>
                <a:spcPts val="0"/>
              </a:spcAft>
              <a:buSzPts val="1800"/>
              <a:buChar char="●"/>
            </a:pPr>
            <a:r>
              <a:rPr lang="en"/>
              <a:t>Board oversight and compliance</a:t>
            </a:r>
            <a:endParaRPr/>
          </a:p>
          <a:p>
            <a:pPr indent="-342900" lvl="0" marL="457200" rtl="0" algn="l">
              <a:spcBef>
                <a:spcPts val="1000"/>
              </a:spcBef>
              <a:spcAft>
                <a:spcPts val="0"/>
              </a:spcAft>
              <a:buSzPts val="1800"/>
              <a:buChar char="●"/>
            </a:pPr>
            <a:r>
              <a:rPr lang="en"/>
              <a:t>Board loyalty</a:t>
            </a:r>
            <a:endParaRPr/>
          </a:p>
          <a:p>
            <a:pPr indent="-342900" lvl="0" marL="457200" rtl="0" algn="l">
              <a:spcBef>
                <a:spcPts val="1000"/>
              </a:spcBef>
              <a:spcAft>
                <a:spcPts val="1000"/>
              </a:spcAft>
              <a:buSzPts val="1800"/>
              <a:buChar char="●"/>
            </a:pPr>
            <a:r>
              <a:rPr lang="en"/>
              <a:t>Board commitment to the role of governance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Governance Accountability</a:t>
            </a:r>
            <a:endParaRPr/>
          </a:p>
        </p:txBody>
      </p:sp>
      <p:sp>
        <p:nvSpPr>
          <p:cNvPr id="158" name="Google Shape;158;p29"/>
          <p:cNvSpPr txBox="1"/>
          <p:nvPr>
            <p:ph idx="1" type="body"/>
          </p:nvPr>
        </p:nvSpPr>
        <p:spPr>
          <a:xfrm>
            <a:off x="1195825" y="1290450"/>
            <a:ext cx="6913500" cy="3239100"/>
          </a:xfrm>
          <a:prstGeom prst="rect">
            <a:avLst/>
          </a:prstGeom>
        </p:spPr>
        <p:txBody>
          <a:bodyPr anchorCtr="0" anchor="t" bIns="91425" lIns="91425" spcFirstLastPara="1" rIns="91425" wrap="square" tIns="91425">
            <a:normAutofit fontScale="92500" lnSpcReduction="10000"/>
          </a:bodyPr>
          <a:lstStyle/>
          <a:p>
            <a:pPr indent="-341237" lvl="0" marL="457200" rtl="0" algn="l">
              <a:spcBef>
                <a:spcPts val="0"/>
              </a:spcBef>
              <a:spcAft>
                <a:spcPts val="0"/>
              </a:spcAft>
              <a:buSzPct val="100000"/>
              <a:buChar char="●"/>
            </a:pPr>
            <a:r>
              <a:rPr lang="en" sz="1917"/>
              <a:t>Accountability is key, especially for the decision-making authority that organizes who is responsible for making key decisions.</a:t>
            </a:r>
            <a:endParaRPr sz="1917"/>
          </a:p>
          <a:p>
            <a:pPr indent="-341237" lvl="0" marL="457200" rtl="0" algn="l">
              <a:spcBef>
                <a:spcPts val="1000"/>
              </a:spcBef>
              <a:spcAft>
                <a:spcPts val="0"/>
              </a:spcAft>
              <a:buSzPct val="100000"/>
              <a:buChar char="●"/>
            </a:pPr>
            <a:r>
              <a:rPr lang="en" sz="1917"/>
              <a:t>Organizational structures are needed that define and clarify responsibilities for operational, internal controls, and reporting processes. </a:t>
            </a:r>
            <a:endParaRPr sz="1917"/>
          </a:p>
          <a:p>
            <a:pPr indent="-341237" lvl="0" marL="457200" rtl="0" algn="l">
              <a:spcBef>
                <a:spcPts val="1000"/>
              </a:spcBef>
              <a:spcAft>
                <a:spcPts val="0"/>
              </a:spcAft>
              <a:buSzPct val="100000"/>
              <a:buChar char="●"/>
            </a:pPr>
            <a:r>
              <a:rPr lang="en" sz="1917"/>
              <a:t>Organizational design/strategy that is understood by managers, employees, and external stakeholders.</a:t>
            </a:r>
            <a:endParaRPr sz="1917"/>
          </a:p>
          <a:p>
            <a:pPr indent="-341237" lvl="0" marL="457200" rtl="0" algn="l">
              <a:spcBef>
                <a:spcPts val="1000"/>
              </a:spcBef>
              <a:spcAft>
                <a:spcPts val="1000"/>
              </a:spcAft>
              <a:buSzPct val="100000"/>
              <a:buChar char="●"/>
            </a:pPr>
            <a:r>
              <a:rPr lang="en" sz="1917"/>
              <a:t>Accountability cannot be enforced without transparency and in accordance with the rule of law.</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0"/>
          <p:cNvSpPr txBox="1"/>
          <p:nvPr>
            <p:ph type="title"/>
          </p:nvPr>
        </p:nvSpPr>
        <p:spPr>
          <a:xfrm>
            <a:off x="311700" y="5974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oversight and compliance</a:t>
            </a:r>
            <a:endParaRPr/>
          </a:p>
          <a:p>
            <a:pPr indent="0" lvl="0" marL="0" rtl="0" algn="ctr">
              <a:spcBef>
                <a:spcPts val="0"/>
              </a:spcBef>
              <a:spcAft>
                <a:spcPts val="0"/>
              </a:spcAft>
              <a:buNone/>
            </a:pPr>
            <a:r>
              <a:t/>
            </a:r>
            <a:endParaRPr/>
          </a:p>
        </p:txBody>
      </p:sp>
      <p:sp>
        <p:nvSpPr>
          <p:cNvPr id="164" name="Google Shape;164;p30"/>
          <p:cNvSpPr txBox="1"/>
          <p:nvPr>
            <p:ph idx="1" type="body"/>
          </p:nvPr>
        </p:nvSpPr>
        <p:spPr>
          <a:xfrm>
            <a:off x="876300" y="1348575"/>
            <a:ext cx="7749900" cy="33225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Oversee the performance of senior management. </a:t>
            </a:r>
            <a:endParaRPr/>
          </a:p>
          <a:p>
            <a:pPr indent="-342900" lvl="0" marL="457200" rtl="0" algn="l">
              <a:spcBef>
                <a:spcPts val="1000"/>
              </a:spcBef>
              <a:spcAft>
                <a:spcPts val="0"/>
              </a:spcAft>
              <a:buSzPts val="1800"/>
              <a:buChar char="●"/>
            </a:pPr>
            <a:r>
              <a:rPr lang="en"/>
              <a:t>Ensure individual accountability for regulatory compliance and risk management.</a:t>
            </a:r>
            <a:endParaRPr/>
          </a:p>
          <a:p>
            <a:pPr indent="-342900" lvl="0" marL="457200" rtl="0" algn="l">
              <a:spcBef>
                <a:spcPts val="1000"/>
              </a:spcBef>
              <a:spcAft>
                <a:spcPts val="0"/>
              </a:spcAft>
              <a:buSzPts val="1800"/>
              <a:buChar char="●"/>
            </a:pPr>
            <a:r>
              <a:rPr lang="en"/>
              <a:t>Have sufficient visibility into the organization’s operations and processes.</a:t>
            </a:r>
            <a:endParaRPr/>
          </a:p>
          <a:p>
            <a:pPr indent="-342900" lvl="0" marL="457200" rtl="0" algn="l">
              <a:spcBef>
                <a:spcPts val="1000"/>
              </a:spcBef>
              <a:spcAft>
                <a:spcPts val="0"/>
              </a:spcAft>
              <a:buSzPts val="1800"/>
              <a:buChar char="●"/>
            </a:pPr>
            <a:r>
              <a:rPr lang="en"/>
              <a:t>Understand risks and ensure that risk management is taking place.</a:t>
            </a:r>
            <a:endParaRPr/>
          </a:p>
          <a:p>
            <a:pPr indent="-342900" lvl="0" marL="457200" rtl="0" algn="l">
              <a:spcBef>
                <a:spcPts val="1000"/>
              </a:spcBef>
              <a:spcAft>
                <a:spcPts val="1000"/>
              </a:spcAft>
              <a:buSzPts val="1800"/>
              <a:buChar char="●"/>
            </a:pPr>
            <a:r>
              <a:rPr lang="en"/>
              <a:t>Ensure that actions are consistent with the laws of the country.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loyalty</a:t>
            </a:r>
            <a:endParaRPr/>
          </a:p>
          <a:p>
            <a:pPr indent="0" lvl="0" marL="0" rtl="0" algn="ctr">
              <a:spcBef>
                <a:spcPts val="0"/>
              </a:spcBef>
              <a:spcAft>
                <a:spcPts val="0"/>
              </a:spcAft>
              <a:buNone/>
            </a:pPr>
            <a:r>
              <a:t/>
            </a:r>
            <a:endParaRPr/>
          </a:p>
        </p:txBody>
      </p:sp>
      <p:sp>
        <p:nvSpPr>
          <p:cNvPr id="170" name="Google Shape;170;p31"/>
          <p:cNvSpPr txBox="1"/>
          <p:nvPr>
            <p:ph idx="1" type="body"/>
          </p:nvPr>
        </p:nvSpPr>
        <p:spPr>
          <a:xfrm>
            <a:off x="1419150" y="1108575"/>
            <a:ext cx="6305700" cy="3401100"/>
          </a:xfrm>
          <a:prstGeom prst="rect">
            <a:avLst/>
          </a:prstGeom>
        </p:spPr>
        <p:txBody>
          <a:bodyPr anchorCtr="0" anchor="t" bIns="91425" lIns="91425" spcFirstLastPara="1" rIns="91425" wrap="square" tIns="91425">
            <a:normAutofit lnSpcReduction="20000"/>
          </a:bodyPr>
          <a:lstStyle/>
          <a:p>
            <a:pPr indent="-350370" lvl="0" marL="457200" rtl="0" algn="l">
              <a:spcBef>
                <a:spcPts val="0"/>
              </a:spcBef>
              <a:spcAft>
                <a:spcPts val="0"/>
              </a:spcAft>
              <a:buSzPts val="1918"/>
              <a:buChar char="●"/>
            </a:pPr>
            <a:r>
              <a:rPr lang="en" sz="1917"/>
              <a:t>Avoid conflicts of interest and commit to disclose and correctly deal with any that arise.</a:t>
            </a:r>
            <a:endParaRPr sz="1917"/>
          </a:p>
          <a:p>
            <a:pPr indent="-350370" lvl="0" marL="457200" rtl="0" algn="l">
              <a:spcBef>
                <a:spcPts val="1000"/>
              </a:spcBef>
              <a:spcAft>
                <a:spcPts val="0"/>
              </a:spcAft>
              <a:buSzPts val="1918"/>
              <a:buChar char="●"/>
            </a:pPr>
            <a:r>
              <a:rPr lang="en" sz="1917"/>
              <a:t>Steer the organization toward activities that contribute to its overall objectives. </a:t>
            </a:r>
            <a:endParaRPr sz="1917"/>
          </a:p>
          <a:p>
            <a:pPr indent="-350370" lvl="0" marL="457200" rtl="0" algn="l">
              <a:spcBef>
                <a:spcPts val="1000"/>
              </a:spcBef>
              <a:spcAft>
                <a:spcPts val="0"/>
              </a:spcAft>
              <a:buSzPts val="1918"/>
              <a:buChar char="●"/>
            </a:pPr>
            <a:r>
              <a:rPr lang="en" sz="1917"/>
              <a:t>Ensure effective use of resources.</a:t>
            </a:r>
            <a:endParaRPr sz="1917"/>
          </a:p>
          <a:p>
            <a:pPr indent="-350370" lvl="0" marL="457200" rtl="0" algn="l">
              <a:spcBef>
                <a:spcPts val="1000"/>
              </a:spcBef>
              <a:spcAft>
                <a:spcPts val="0"/>
              </a:spcAft>
              <a:buSzPts val="1918"/>
              <a:buChar char="●"/>
            </a:pPr>
            <a:r>
              <a:rPr lang="en" sz="1917"/>
              <a:t>Ensure that the organization is managed in the best interests of its stakeholders.</a:t>
            </a:r>
            <a:endParaRPr sz="1917"/>
          </a:p>
          <a:p>
            <a:pPr indent="-350370" lvl="0" marL="457200" rtl="0" algn="l">
              <a:spcBef>
                <a:spcPts val="1000"/>
              </a:spcBef>
              <a:spcAft>
                <a:spcPts val="1000"/>
              </a:spcAft>
              <a:buSzPts val="1918"/>
              <a:buChar char="●"/>
            </a:pPr>
            <a:r>
              <a:rPr lang="en" sz="1917"/>
              <a:t>Ensure that clear procurement and contracting policies are established and followed.</a:t>
            </a:r>
            <a:endParaRPr sz="1917"/>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Summary</a:t>
            </a:r>
            <a:endParaRPr/>
          </a:p>
        </p:txBody>
      </p:sp>
      <p:sp>
        <p:nvSpPr>
          <p:cNvPr id="176" name="Google Shape;176;p32"/>
          <p:cNvSpPr txBox="1"/>
          <p:nvPr>
            <p:ph idx="1" type="body"/>
          </p:nvPr>
        </p:nvSpPr>
        <p:spPr>
          <a:xfrm>
            <a:off x="1181100" y="12286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a:t>
            </a:r>
            <a:r>
              <a:rPr lang="en"/>
              <a:t>he board serves as the legal and moral custodian of the organization, so it must pay attention to the organization’s financial health and ask itself ‘do we have enough money to deliver our strategic plan?’ </a:t>
            </a:r>
            <a:endParaRPr/>
          </a:p>
          <a:p>
            <a:pPr indent="0" lvl="0" marL="0" rtl="0" algn="l">
              <a:spcBef>
                <a:spcPts val="1200"/>
              </a:spcBef>
              <a:spcAft>
                <a:spcPts val="1200"/>
              </a:spcAft>
              <a:buNone/>
            </a:pPr>
            <a:r>
              <a:rPr lang="en"/>
              <a:t>The board must make sure that financial resources are available to carry out the programs and services in the organization’s portfolio and assure its stakeholders that financial management is in good hands.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3"/>
          <p:cNvSpPr/>
          <p:nvPr/>
        </p:nvSpPr>
        <p:spPr>
          <a:xfrm>
            <a:off x="1559550" y="2163150"/>
            <a:ext cx="6024900" cy="8172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400">
                <a:solidFill>
                  <a:schemeClr val="lt1"/>
                </a:solidFill>
                <a:latin typeface="Source Sans Pro"/>
                <a:ea typeface="Source Sans Pro"/>
                <a:cs typeface="Source Sans Pro"/>
                <a:sym typeface="Source Sans Pro"/>
              </a:rPr>
              <a:t>Session 3: </a:t>
            </a:r>
            <a:r>
              <a:rPr b="1" lang="en" sz="2400">
                <a:solidFill>
                  <a:schemeClr val="lt1"/>
                </a:solidFill>
                <a:latin typeface="Source Sans Pro"/>
                <a:ea typeface="Source Sans Pro"/>
                <a:cs typeface="Source Sans Pro"/>
                <a:sym typeface="Source Sans Pro"/>
              </a:rPr>
              <a:t>Board of Directors </a:t>
            </a:r>
            <a:br>
              <a:rPr b="1" lang="en" sz="2400">
                <a:solidFill>
                  <a:schemeClr val="lt1"/>
                </a:solidFill>
                <a:latin typeface="Source Sans Pro"/>
                <a:ea typeface="Source Sans Pro"/>
                <a:cs typeface="Source Sans Pro"/>
                <a:sym typeface="Source Sans Pro"/>
              </a:rPr>
            </a:br>
            <a:r>
              <a:rPr b="1" lang="en" sz="2400">
                <a:solidFill>
                  <a:schemeClr val="lt1"/>
                </a:solidFill>
                <a:latin typeface="Source Sans Pro"/>
                <a:ea typeface="Source Sans Pro"/>
                <a:cs typeface="Source Sans Pro"/>
                <a:sym typeface="Source Sans Pro"/>
              </a:rPr>
              <a:t>Roles &amp; Responsibilities</a:t>
            </a:r>
            <a:endParaRPr sz="2000">
              <a:solidFill>
                <a:schemeClr val="lt1"/>
              </a:solidFill>
              <a:latin typeface="Source Sans Pro"/>
              <a:ea typeface="Source Sans Pro"/>
              <a:cs typeface="Source Sans Pro"/>
              <a:sym typeface="Source Sans Pr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4"/>
          <p:cNvSpPr txBox="1"/>
          <p:nvPr>
            <p:ph idx="1" type="body"/>
          </p:nvPr>
        </p:nvSpPr>
        <p:spPr>
          <a:xfrm>
            <a:off x="1798100" y="1838275"/>
            <a:ext cx="5423400" cy="1217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000"/>
              <a:t>What are the key roles of the board of directors?</a:t>
            </a:r>
            <a:endParaRPr sz="2000"/>
          </a:p>
        </p:txBody>
      </p:sp>
      <p:sp>
        <p:nvSpPr>
          <p:cNvPr id="187" name="Google Shape;187;p34"/>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 #1</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nvSpPr>
        <p:spPr>
          <a:xfrm>
            <a:off x="1603225" y="743850"/>
            <a:ext cx="6281400" cy="3655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b="1" lang="en" sz="2700">
                <a:solidFill>
                  <a:schemeClr val="dk1"/>
                </a:solidFill>
                <a:latin typeface="Source Sans Pro"/>
                <a:ea typeface="Source Sans Pro"/>
                <a:cs typeface="Source Sans Pro"/>
                <a:sym typeface="Source Sans Pro"/>
              </a:rPr>
              <a:t>Agenda</a:t>
            </a:r>
            <a:endParaRPr b="1" sz="2700">
              <a:solidFill>
                <a:schemeClr val="dk1"/>
              </a:solidFill>
              <a:latin typeface="Source Sans Pro"/>
              <a:ea typeface="Source Sans Pro"/>
              <a:cs typeface="Source Sans Pro"/>
              <a:sym typeface="Source Sans Pro"/>
            </a:endParaRPr>
          </a:p>
          <a:p>
            <a:pPr indent="0" lvl="0" marL="0" rtl="0" algn="l">
              <a:lnSpc>
                <a:spcPct val="150000"/>
              </a:lnSpc>
              <a:spcBef>
                <a:spcPts val="0"/>
              </a:spcBef>
              <a:spcAft>
                <a:spcPts val="0"/>
              </a:spcAft>
              <a:buNone/>
            </a:pPr>
            <a:r>
              <a:rPr lang="en" sz="2000">
                <a:solidFill>
                  <a:schemeClr val="dk1"/>
                </a:solidFill>
                <a:latin typeface="Source Sans Pro"/>
                <a:ea typeface="Source Sans Pro"/>
                <a:cs typeface="Source Sans Pro"/>
                <a:sym typeface="Source Sans Pro"/>
              </a:rPr>
              <a:t>Welcome and Introductions</a:t>
            </a:r>
            <a:endParaRPr sz="2000">
              <a:solidFill>
                <a:schemeClr val="dk1"/>
              </a:solidFill>
              <a:latin typeface="Source Sans Pro"/>
              <a:ea typeface="Source Sans Pro"/>
              <a:cs typeface="Source Sans Pro"/>
              <a:sym typeface="Source Sans Pro"/>
            </a:endParaRPr>
          </a:p>
          <a:p>
            <a:pPr indent="0" lvl="0" marL="0" rtl="0" algn="l">
              <a:lnSpc>
                <a:spcPct val="150000"/>
              </a:lnSpc>
              <a:spcBef>
                <a:spcPts val="0"/>
              </a:spcBef>
              <a:spcAft>
                <a:spcPts val="0"/>
              </a:spcAft>
              <a:buNone/>
            </a:pPr>
            <a:r>
              <a:rPr b="1" lang="en" sz="2000">
                <a:solidFill>
                  <a:schemeClr val="dk1"/>
                </a:solidFill>
                <a:latin typeface="Source Sans Pro"/>
                <a:ea typeface="Source Sans Pro"/>
                <a:cs typeface="Source Sans Pro"/>
                <a:sym typeface="Source Sans Pro"/>
              </a:rPr>
              <a:t>Module 1: </a:t>
            </a:r>
            <a:r>
              <a:rPr lang="en" sz="2000">
                <a:solidFill>
                  <a:schemeClr val="dk1"/>
                </a:solidFill>
                <a:latin typeface="Source Sans Pro"/>
                <a:ea typeface="Source Sans Pro"/>
                <a:cs typeface="Source Sans Pro"/>
                <a:sym typeface="Source Sans Pro"/>
              </a:rPr>
              <a:t>Board Governance, Roles, and Responsibilities</a:t>
            </a:r>
            <a:endParaRPr sz="2000">
              <a:solidFill>
                <a:schemeClr val="dk1"/>
              </a:solidFill>
              <a:latin typeface="Source Sans Pro"/>
              <a:ea typeface="Source Sans Pro"/>
              <a:cs typeface="Source Sans Pro"/>
              <a:sym typeface="Source Sans Pro"/>
            </a:endParaRPr>
          </a:p>
          <a:p>
            <a:pPr indent="0" lvl="0" marL="0" rtl="0" algn="l">
              <a:lnSpc>
                <a:spcPct val="150000"/>
              </a:lnSpc>
              <a:spcBef>
                <a:spcPts val="0"/>
              </a:spcBef>
              <a:spcAft>
                <a:spcPts val="0"/>
              </a:spcAft>
              <a:buNone/>
            </a:pPr>
            <a:r>
              <a:rPr b="1" lang="en" sz="2000">
                <a:solidFill>
                  <a:schemeClr val="dk1"/>
                </a:solidFill>
                <a:latin typeface="Source Sans Pro"/>
                <a:ea typeface="Source Sans Pro"/>
                <a:cs typeface="Source Sans Pro"/>
                <a:sym typeface="Source Sans Pro"/>
              </a:rPr>
              <a:t>Module 2: </a:t>
            </a:r>
            <a:r>
              <a:rPr lang="en" sz="2000">
                <a:solidFill>
                  <a:schemeClr val="dk1"/>
                </a:solidFill>
                <a:latin typeface="Source Sans Pro"/>
                <a:ea typeface="Source Sans Pro"/>
                <a:cs typeface="Source Sans Pro"/>
                <a:sym typeface="Source Sans Pro"/>
              </a:rPr>
              <a:t>Fully Functioning Boards</a:t>
            </a:r>
            <a:endParaRPr sz="2000">
              <a:solidFill>
                <a:schemeClr val="dk1"/>
              </a:solidFill>
              <a:latin typeface="Source Sans Pro"/>
              <a:ea typeface="Source Sans Pro"/>
              <a:cs typeface="Source Sans Pro"/>
              <a:sym typeface="Source Sans Pro"/>
            </a:endParaRPr>
          </a:p>
          <a:p>
            <a:pPr indent="0" lvl="0" marL="0" rtl="0" algn="l">
              <a:lnSpc>
                <a:spcPct val="150000"/>
              </a:lnSpc>
              <a:spcBef>
                <a:spcPts val="0"/>
              </a:spcBef>
              <a:spcAft>
                <a:spcPts val="0"/>
              </a:spcAft>
              <a:buNone/>
            </a:pPr>
            <a:r>
              <a:rPr b="1" lang="en" sz="2000">
                <a:solidFill>
                  <a:schemeClr val="dk1"/>
                </a:solidFill>
                <a:latin typeface="Source Sans Pro"/>
                <a:ea typeface="Source Sans Pro"/>
                <a:cs typeface="Source Sans Pro"/>
                <a:sym typeface="Source Sans Pro"/>
              </a:rPr>
              <a:t>Module 3: </a:t>
            </a:r>
            <a:r>
              <a:rPr lang="en" sz="2000">
                <a:solidFill>
                  <a:schemeClr val="dk1"/>
                </a:solidFill>
                <a:latin typeface="Source Sans Pro"/>
                <a:ea typeface="Source Sans Pro"/>
                <a:cs typeface="Source Sans Pro"/>
                <a:sym typeface="Source Sans Pro"/>
              </a:rPr>
              <a:t>Board Risk Management</a:t>
            </a:r>
            <a:endParaRPr sz="2000">
              <a:solidFill>
                <a:schemeClr val="dk1"/>
              </a:solidFill>
              <a:latin typeface="Source Sans Pro"/>
              <a:ea typeface="Source Sans Pro"/>
              <a:cs typeface="Source Sans Pro"/>
              <a:sym typeface="Source Sans Pro"/>
            </a:endParaRPr>
          </a:p>
          <a:p>
            <a:pPr indent="0" lvl="0" marL="0" rtl="0" algn="l">
              <a:lnSpc>
                <a:spcPct val="150000"/>
              </a:lnSpc>
              <a:spcBef>
                <a:spcPts val="0"/>
              </a:spcBef>
              <a:spcAft>
                <a:spcPts val="0"/>
              </a:spcAft>
              <a:buNone/>
            </a:pPr>
            <a:r>
              <a:rPr b="1" lang="en" sz="2000">
                <a:solidFill>
                  <a:schemeClr val="dk1"/>
                </a:solidFill>
                <a:latin typeface="Source Sans Pro"/>
                <a:ea typeface="Source Sans Pro"/>
                <a:cs typeface="Source Sans Pro"/>
                <a:sym typeface="Source Sans Pro"/>
              </a:rPr>
              <a:t>Module 4:</a:t>
            </a:r>
            <a:r>
              <a:rPr lang="en" sz="2000">
                <a:solidFill>
                  <a:schemeClr val="dk1"/>
                </a:solidFill>
                <a:latin typeface="Source Sans Pro"/>
                <a:ea typeface="Source Sans Pro"/>
                <a:cs typeface="Source Sans Pro"/>
                <a:sym typeface="Source Sans Pro"/>
              </a:rPr>
              <a:t> Board Performance Management</a:t>
            </a:r>
            <a:endParaRPr sz="2000">
              <a:solidFill>
                <a:schemeClr val="dk1"/>
              </a:solidFill>
              <a:latin typeface="Source Sans Pro"/>
              <a:ea typeface="Source Sans Pro"/>
              <a:cs typeface="Source Sans Pro"/>
              <a:sym typeface="Source Sans Pro"/>
            </a:endParaRPr>
          </a:p>
          <a:p>
            <a:pPr indent="0" lvl="0" marL="0" rtl="0" algn="ctr">
              <a:lnSpc>
                <a:spcPct val="150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139700" rtl="0" algn="ctr">
              <a:lnSpc>
                <a:spcPct val="150000"/>
              </a:lnSpc>
              <a:spcBef>
                <a:spcPts val="0"/>
              </a:spcBef>
              <a:spcAft>
                <a:spcPts val="0"/>
              </a:spcAft>
              <a:buNone/>
            </a:pPr>
            <a:r>
              <a:t/>
            </a:r>
            <a:endParaRPr>
              <a:solidFill>
                <a:schemeClr val="dk1"/>
              </a:solidFill>
              <a:latin typeface="Source Sans Pro"/>
              <a:ea typeface="Source Sans Pro"/>
              <a:cs typeface="Source Sans Pro"/>
              <a:sym typeface="Source Sans Pro"/>
            </a:endParaRPr>
          </a:p>
        </p:txBody>
      </p:sp>
      <p:sp>
        <p:nvSpPr>
          <p:cNvPr id="85" name="Google Shape;85;p17"/>
          <p:cNvSpPr txBox="1"/>
          <p:nvPr/>
        </p:nvSpPr>
        <p:spPr>
          <a:xfrm>
            <a:off x="939150" y="4399650"/>
            <a:ext cx="7265700" cy="661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000"/>
              <a:t>This publication is made possible by the support of the American people through the United States Agency for International Development (USAID) and the President’s Emergency Plan for AIDS Relief (PEPFAR). The contents are the sole responsibility of IntraHealth International and do not necessarily reflect the views of USAID or the United States Government</a:t>
            </a:r>
            <a:r>
              <a:rPr i="1" lang="en" sz="1100"/>
              <a:t>.</a:t>
            </a:r>
            <a:endParaRPr i="1" sz="11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Key roles of the board of directors</a:t>
            </a:r>
            <a:endParaRPr/>
          </a:p>
        </p:txBody>
      </p:sp>
      <p:sp>
        <p:nvSpPr>
          <p:cNvPr id="193" name="Google Shape;193;p35"/>
          <p:cNvSpPr txBox="1"/>
          <p:nvPr>
            <p:ph idx="1" type="body"/>
          </p:nvPr>
        </p:nvSpPr>
        <p:spPr>
          <a:xfrm>
            <a:off x="1181100" y="1152475"/>
            <a:ext cx="69135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Establishing the strategic direction of the organization.</a:t>
            </a:r>
            <a:endParaRPr/>
          </a:p>
          <a:p>
            <a:pPr indent="-342900" lvl="0" marL="457200" rtl="0" algn="l">
              <a:spcBef>
                <a:spcPts val="0"/>
              </a:spcBef>
              <a:spcAft>
                <a:spcPts val="0"/>
              </a:spcAft>
              <a:buSzPts val="1800"/>
              <a:buChar char="●"/>
            </a:pPr>
            <a:r>
              <a:rPr lang="en"/>
              <a:t>Ensuring that the organization has financial resources.</a:t>
            </a:r>
            <a:endParaRPr/>
          </a:p>
          <a:p>
            <a:pPr indent="-342900" lvl="0" marL="457200" rtl="0" algn="l">
              <a:spcBef>
                <a:spcPts val="0"/>
              </a:spcBef>
              <a:spcAft>
                <a:spcPts val="0"/>
              </a:spcAft>
              <a:buSzPts val="1800"/>
              <a:buChar char="●"/>
            </a:pPr>
            <a:r>
              <a:rPr lang="en"/>
              <a:t>Providing </a:t>
            </a:r>
            <a:r>
              <a:rPr b="1" lang="en"/>
              <a:t>oversight and accountability. </a:t>
            </a:r>
            <a:endParaRPr/>
          </a:p>
          <a:p>
            <a:pPr indent="0" lvl="0" marL="0" rtl="0" algn="l">
              <a:spcBef>
                <a:spcPts val="1200"/>
              </a:spcBef>
              <a:spcAft>
                <a:spcPts val="1200"/>
              </a:spcAft>
              <a:buNone/>
            </a:pPr>
            <a:r>
              <a:rPr lang="en"/>
              <a:t>In these three areas, the board ensures that policies are in place to guide staff and processes. The oversight role of the board and key staff involves strategic, future-oriented thinking.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6"/>
          <p:cNvSpPr txBox="1"/>
          <p:nvPr>
            <p:ph idx="1" type="body"/>
          </p:nvPr>
        </p:nvSpPr>
        <p:spPr>
          <a:xfrm>
            <a:off x="1127275" y="1838275"/>
            <a:ext cx="7221600" cy="1217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t>What are examples of policies for which the board is responsible? </a:t>
            </a:r>
            <a:endParaRPr sz="2000"/>
          </a:p>
          <a:p>
            <a:pPr indent="0" lvl="0" marL="0" rtl="0" algn="l">
              <a:spcBef>
                <a:spcPts val="1200"/>
              </a:spcBef>
              <a:spcAft>
                <a:spcPts val="1200"/>
              </a:spcAft>
              <a:buNone/>
            </a:pPr>
            <a:r>
              <a:rPr lang="en" sz="2000"/>
              <a:t>Identify some G&amp;L policies that should be in place.</a:t>
            </a:r>
            <a:endParaRPr sz="2000"/>
          </a:p>
        </p:txBody>
      </p:sp>
      <p:sp>
        <p:nvSpPr>
          <p:cNvPr id="199" name="Google Shape;199;p36"/>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 #2</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a:t>
            </a:r>
            <a:r>
              <a:rPr lang="en"/>
              <a:t>responsibilities</a:t>
            </a:r>
            <a:r>
              <a:rPr lang="en"/>
              <a:t> </a:t>
            </a:r>
            <a:endParaRPr/>
          </a:p>
        </p:txBody>
      </p:sp>
      <p:sp>
        <p:nvSpPr>
          <p:cNvPr id="205" name="Google Shape;205;p37"/>
          <p:cNvSpPr txBox="1"/>
          <p:nvPr>
            <p:ph idx="1" type="body"/>
          </p:nvPr>
        </p:nvSpPr>
        <p:spPr>
          <a:xfrm>
            <a:off x="1115250" y="1305200"/>
            <a:ext cx="6913500" cy="2832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The board delegates responsibility for implementing organizational policies to the executive director. </a:t>
            </a:r>
            <a:endParaRPr/>
          </a:p>
          <a:p>
            <a:pPr indent="-342900" lvl="0" marL="457200" rtl="0" algn="l">
              <a:spcBef>
                <a:spcPts val="1000"/>
              </a:spcBef>
              <a:spcAft>
                <a:spcPts val="0"/>
              </a:spcAft>
              <a:buSzPts val="1800"/>
              <a:buChar char="●"/>
            </a:pPr>
            <a:r>
              <a:rPr lang="en"/>
              <a:t>The executive director is accountable to the board. </a:t>
            </a:r>
            <a:endParaRPr/>
          </a:p>
          <a:p>
            <a:pPr indent="-342900" lvl="0" marL="457200" rtl="0" algn="l">
              <a:spcBef>
                <a:spcPts val="1000"/>
              </a:spcBef>
              <a:spcAft>
                <a:spcPts val="0"/>
              </a:spcAft>
              <a:buSzPts val="1800"/>
              <a:buChar char="●"/>
            </a:pPr>
            <a:r>
              <a:rPr lang="en"/>
              <a:t>The executive director will hold other staff accountable for operating within the guidelines established by the board. </a:t>
            </a:r>
            <a:endParaRPr/>
          </a:p>
          <a:p>
            <a:pPr indent="-342900" lvl="0" marL="457200" rtl="0" algn="l">
              <a:spcBef>
                <a:spcPts val="1000"/>
              </a:spcBef>
              <a:spcAft>
                <a:spcPts val="1000"/>
              </a:spcAft>
              <a:buSzPts val="1800"/>
              <a:buChar char="●"/>
            </a:pPr>
            <a:r>
              <a:rPr lang="en"/>
              <a:t>The executive director and other managers can establish policies for specific areas of the LIP’s activities that align with the policies established by the board.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8"/>
          <p:cNvSpPr txBox="1"/>
          <p:nvPr>
            <p:ph idx="1" type="body"/>
          </p:nvPr>
        </p:nvSpPr>
        <p:spPr>
          <a:xfrm>
            <a:off x="1584475" y="1838275"/>
            <a:ext cx="5932200" cy="1217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000"/>
              <a:t>Can you think of examples of policies that the executive director or other senior staff may develop?</a:t>
            </a:r>
            <a:endParaRPr sz="2000"/>
          </a:p>
        </p:txBody>
      </p:sp>
      <p:sp>
        <p:nvSpPr>
          <p:cNvPr id="211" name="Google Shape;211;p38"/>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 #3</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Key Priorities and Policies</a:t>
            </a:r>
            <a:endParaRPr/>
          </a:p>
        </p:txBody>
      </p:sp>
      <p:sp>
        <p:nvSpPr>
          <p:cNvPr id="217" name="Google Shape;217;p39"/>
          <p:cNvSpPr txBox="1"/>
          <p:nvPr>
            <p:ph idx="1" type="body"/>
          </p:nvPr>
        </p:nvSpPr>
        <p:spPr>
          <a:xfrm>
            <a:off x="1181100" y="1017725"/>
            <a:ext cx="6913500" cy="380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Font typeface="Source Sans Pro"/>
              <a:buChar char="●"/>
            </a:pPr>
            <a:r>
              <a:rPr lang="en"/>
              <a:t>A key priority for the board and executive director is anticipating possible threats to the organization’s assets and establishing risk management policies to mitigate them. </a:t>
            </a:r>
            <a:endParaRPr/>
          </a:p>
          <a:p>
            <a:pPr indent="-334327" lvl="0" marL="457200" rtl="0" algn="l">
              <a:spcBef>
                <a:spcPts val="1000"/>
              </a:spcBef>
              <a:spcAft>
                <a:spcPts val="0"/>
              </a:spcAft>
              <a:buSzPct val="100000"/>
              <a:buFont typeface="Source Sans Pro"/>
              <a:buChar char="●"/>
            </a:pPr>
            <a:r>
              <a:rPr lang="en"/>
              <a:t>Other key policies include identifying who can make decisions, who has the authority to act on behalf of the organization and is accountable for how the organization and its people behave and perform, and who is authorized to make large purchases.  </a:t>
            </a:r>
            <a:endParaRPr/>
          </a:p>
          <a:p>
            <a:pPr indent="-334327" lvl="0" marL="457200" rtl="0" algn="l">
              <a:spcBef>
                <a:spcPts val="1000"/>
              </a:spcBef>
              <a:spcAft>
                <a:spcPts val="0"/>
              </a:spcAft>
              <a:buSzPct val="100000"/>
              <a:buFont typeface="Source Sans Pro"/>
              <a:buChar char="●"/>
            </a:pPr>
            <a:r>
              <a:rPr lang="en"/>
              <a:t>List of Policies:</a:t>
            </a:r>
            <a:endParaRPr/>
          </a:p>
          <a:p>
            <a:pPr indent="-316706" lvl="1" marL="914400" rtl="0" algn="l">
              <a:lnSpc>
                <a:spcPct val="115000"/>
              </a:lnSpc>
              <a:spcBef>
                <a:spcPts val="0"/>
              </a:spcBef>
              <a:spcAft>
                <a:spcPts val="0"/>
              </a:spcAft>
              <a:buSzPct val="100000"/>
              <a:buFont typeface="Source Sans Pro"/>
              <a:buAutoNum type="arabicPeriod"/>
            </a:pPr>
            <a:r>
              <a:rPr i="1" lang="en" sz="1500">
                <a:latin typeface="Source Sans Pro"/>
                <a:ea typeface="Source Sans Pro"/>
                <a:cs typeface="Source Sans Pro"/>
                <a:sym typeface="Source Sans Pro"/>
              </a:rPr>
              <a:t>Risk Management Policy</a:t>
            </a:r>
            <a:endParaRPr i="1" sz="1500">
              <a:latin typeface="Source Sans Pro"/>
              <a:ea typeface="Source Sans Pro"/>
              <a:cs typeface="Source Sans Pro"/>
              <a:sym typeface="Source Sans Pro"/>
            </a:endParaRPr>
          </a:p>
          <a:p>
            <a:pPr indent="-316706" lvl="1" marL="914400" rtl="0" algn="l">
              <a:lnSpc>
                <a:spcPct val="115000"/>
              </a:lnSpc>
              <a:spcBef>
                <a:spcPts val="0"/>
              </a:spcBef>
              <a:spcAft>
                <a:spcPts val="0"/>
              </a:spcAft>
              <a:buSzPct val="100000"/>
              <a:buFont typeface="Source Sans Pro"/>
              <a:buAutoNum type="arabicPeriod"/>
            </a:pPr>
            <a:r>
              <a:rPr i="1" lang="en" sz="1500">
                <a:latin typeface="Source Sans Pro"/>
                <a:ea typeface="Source Sans Pro"/>
                <a:cs typeface="Source Sans Pro"/>
                <a:sym typeface="Source Sans Pro"/>
              </a:rPr>
              <a:t>Delegation of Authority Policy</a:t>
            </a:r>
            <a:endParaRPr i="1" sz="1500">
              <a:latin typeface="Source Sans Pro"/>
              <a:ea typeface="Source Sans Pro"/>
              <a:cs typeface="Source Sans Pro"/>
              <a:sym typeface="Source Sans Pro"/>
            </a:endParaRPr>
          </a:p>
          <a:p>
            <a:pPr indent="-316706" lvl="1" marL="914400" rtl="0" algn="l">
              <a:lnSpc>
                <a:spcPct val="115000"/>
              </a:lnSpc>
              <a:spcBef>
                <a:spcPts val="0"/>
              </a:spcBef>
              <a:spcAft>
                <a:spcPts val="0"/>
              </a:spcAft>
              <a:buSzPct val="100000"/>
              <a:buFont typeface="Source Sans Pro"/>
              <a:buAutoNum type="arabicPeriod"/>
            </a:pPr>
            <a:r>
              <a:rPr i="1" lang="en" sz="1500">
                <a:latin typeface="Source Sans Pro"/>
                <a:ea typeface="Source Sans Pro"/>
                <a:cs typeface="Source Sans Pro"/>
                <a:sym typeface="Source Sans Pro"/>
              </a:rPr>
              <a:t>Conflict of Interest Policy</a:t>
            </a:r>
            <a:endParaRPr i="1" sz="1500">
              <a:latin typeface="Source Sans Pro"/>
              <a:ea typeface="Source Sans Pro"/>
              <a:cs typeface="Source Sans Pro"/>
              <a:sym typeface="Source Sans Pro"/>
            </a:endParaRPr>
          </a:p>
          <a:p>
            <a:pPr indent="-316706" lvl="1" marL="914400" rtl="0" algn="l">
              <a:lnSpc>
                <a:spcPct val="115000"/>
              </a:lnSpc>
              <a:spcBef>
                <a:spcPts val="0"/>
              </a:spcBef>
              <a:spcAft>
                <a:spcPts val="0"/>
              </a:spcAft>
              <a:buSzPct val="100000"/>
              <a:buFont typeface="Source Sans Pro"/>
              <a:buAutoNum type="arabicPeriod"/>
            </a:pPr>
            <a:r>
              <a:rPr i="1" lang="en" sz="1500">
                <a:latin typeface="Source Sans Pro"/>
                <a:ea typeface="Source Sans Pro"/>
                <a:cs typeface="Source Sans Pro"/>
                <a:sym typeface="Source Sans Pro"/>
              </a:rPr>
              <a:t>Code of Conduct Policy</a:t>
            </a:r>
            <a:endParaRPr i="1" sz="1500">
              <a:latin typeface="Source Sans Pro"/>
              <a:ea typeface="Source Sans Pro"/>
              <a:cs typeface="Source Sans Pro"/>
              <a:sym typeface="Source Sans Pro"/>
            </a:endParaRPr>
          </a:p>
          <a:p>
            <a:pPr indent="-316706" lvl="1" marL="914400" rtl="0" algn="l">
              <a:lnSpc>
                <a:spcPct val="115000"/>
              </a:lnSpc>
              <a:spcBef>
                <a:spcPts val="0"/>
              </a:spcBef>
              <a:spcAft>
                <a:spcPts val="0"/>
              </a:spcAft>
              <a:buSzPct val="100000"/>
              <a:buFont typeface="Source Sans Pro"/>
              <a:buAutoNum type="arabicPeriod"/>
            </a:pPr>
            <a:r>
              <a:rPr i="1" lang="en" sz="1500">
                <a:latin typeface="Source Sans Pro"/>
                <a:ea typeface="Source Sans Pro"/>
                <a:cs typeface="Source Sans Pro"/>
                <a:sym typeface="Source Sans Pro"/>
              </a:rPr>
              <a:t>Succession Policy</a:t>
            </a:r>
            <a:endParaRPr i="1" sz="1500">
              <a:latin typeface="Source Sans Pro"/>
              <a:ea typeface="Source Sans Pro"/>
              <a:cs typeface="Source Sans Pro"/>
              <a:sym typeface="Source Sans Pro"/>
            </a:endParaRPr>
          </a:p>
          <a:p>
            <a:pPr indent="-316706" lvl="1" marL="914400" rtl="0" algn="l">
              <a:lnSpc>
                <a:spcPct val="115000"/>
              </a:lnSpc>
              <a:spcBef>
                <a:spcPts val="0"/>
              </a:spcBef>
              <a:spcAft>
                <a:spcPts val="0"/>
              </a:spcAft>
              <a:buSzPct val="100000"/>
              <a:buFont typeface="Source Sans Pro"/>
              <a:buAutoNum type="arabicPeriod"/>
            </a:pPr>
            <a:r>
              <a:rPr i="1" lang="en" sz="1500">
                <a:latin typeface="Source Sans Pro"/>
                <a:ea typeface="Source Sans Pro"/>
                <a:cs typeface="Source Sans Pro"/>
                <a:sym typeface="Source Sans Pro"/>
              </a:rPr>
              <a:t>Whistleblower Policy</a:t>
            </a:r>
            <a:endParaRPr i="1" sz="1500">
              <a:latin typeface="Source Sans Pro"/>
              <a:ea typeface="Source Sans Pro"/>
              <a:cs typeface="Source Sans Pro"/>
              <a:sym typeface="Source Sans Pr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0"/>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Font typeface="Source Sans Pro"/>
              <a:buChar char="●"/>
            </a:pPr>
            <a:r>
              <a:rPr lang="en"/>
              <a:t>The term good governance may not always be understood in all governance contexts. Good governance enables management and the board to achieve their purpose by running their organizations legally, ethically, sustainably, and successfully for the benefit of key stakeholders, including donors, staff, clients and/or beneficiaries of its service, and for the good of the wider society.</a:t>
            </a:r>
            <a:endParaRPr/>
          </a:p>
          <a:p>
            <a:pPr indent="-334327" lvl="0" marL="457200" rtl="0" algn="l">
              <a:spcBef>
                <a:spcPts val="1000"/>
              </a:spcBef>
              <a:spcAft>
                <a:spcPts val="1000"/>
              </a:spcAft>
              <a:buSzPct val="100000"/>
              <a:buFont typeface="Source Sans Pro"/>
              <a:buChar char="●"/>
            </a:pPr>
            <a:r>
              <a:rPr lang="en"/>
              <a:t>There are two aspects of governance: a practical aspect, consisting of what and how to carry out tasks, and a procedural aspect that informs how decisions are made and who makes them. To make the governance approach work, it is important to follow these principles.</a:t>
            </a:r>
            <a:endParaRPr/>
          </a:p>
        </p:txBody>
      </p:sp>
      <p:sp>
        <p:nvSpPr>
          <p:cNvPr id="223" name="Google Shape;223;p40"/>
          <p:cNvSpPr/>
          <p:nvPr/>
        </p:nvSpPr>
        <p:spPr>
          <a:xfrm>
            <a:off x="798600" y="640075"/>
            <a:ext cx="7546800" cy="8172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4: </a:t>
            </a:r>
            <a:r>
              <a:rPr b="1" lang="en" sz="2700">
                <a:solidFill>
                  <a:schemeClr val="lt1"/>
                </a:solidFill>
                <a:latin typeface="Source Sans Pro"/>
                <a:ea typeface="Source Sans Pro"/>
                <a:cs typeface="Source Sans Pro"/>
                <a:sym typeface="Source Sans Pro"/>
              </a:rPr>
              <a:t>Principles of Good Governance</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1"/>
          <p:cNvSpPr txBox="1"/>
          <p:nvPr>
            <p:ph idx="1" type="body"/>
          </p:nvPr>
        </p:nvSpPr>
        <p:spPr>
          <a:xfrm>
            <a:off x="1584475" y="1838275"/>
            <a:ext cx="59322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000"/>
              <a:t>What do we mean by</a:t>
            </a:r>
            <a:r>
              <a:rPr i="1" lang="en" sz="2000"/>
              <a:t> good</a:t>
            </a:r>
            <a:r>
              <a:rPr lang="en" sz="2000"/>
              <a:t> governance? </a:t>
            </a:r>
            <a:endParaRPr sz="2000"/>
          </a:p>
          <a:p>
            <a:pPr indent="0" lvl="0" marL="0" rtl="0" algn="ctr">
              <a:spcBef>
                <a:spcPts val="1200"/>
              </a:spcBef>
              <a:spcAft>
                <a:spcPts val="1200"/>
              </a:spcAft>
              <a:buNone/>
            </a:pPr>
            <a:r>
              <a:rPr lang="en" sz="2000"/>
              <a:t>Provide some examples.</a:t>
            </a:r>
            <a:endParaRPr sz="2000"/>
          </a:p>
        </p:txBody>
      </p:sp>
      <p:sp>
        <p:nvSpPr>
          <p:cNvPr id="229" name="Google Shape;229;p41"/>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The board of directors should always: </a:t>
            </a:r>
            <a:endParaRPr/>
          </a:p>
        </p:txBody>
      </p:sp>
      <p:sp>
        <p:nvSpPr>
          <p:cNvPr id="235" name="Google Shape;235;p42"/>
          <p:cNvSpPr txBox="1"/>
          <p:nvPr>
            <p:ph idx="1" type="body"/>
          </p:nvPr>
        </p:nvSpPr>
        <p:spPr>
          <a:xfrm>
            <a:off x="1181100" y="1154475"/>
            <a:ext cx="6913500" cy="3440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Act in the best interest of their organization. </a:t>
            </a:r>
            <a:endParaRPr/>
          </a:p>
          <a:p>
            <a:pPr indent="-334327" lvl="0" marL="457200" rtl="0" algn="l">
              <a:spcBef>
                <a:spcPts val="1000"/>
              </a:spcBef>
              <a:spcAft>
                <a:spcPts val="0"/>
              </a:spcAft>
              <a:buSzPct val="100000"/>
              <a:buChar char="●"/>
            </a:pPr>
            <a:r>
              <a:rPr lang="en"/>
              <a:t>Operate with openness, transparency, and with a good conscience </a:t>
            </a:r>
            <a:br>
              <a:rPr lang="en"/>
            </a:br>
            <a:r>
              <a:rPr lang="en"/>
              <a:t>— exercising no ulterior motives.</a:t>
            </a:r>
            <a:endParaRPr/>
          </a:p>
          <a:p>
            <a:pPr indent="-334327" lvl="0" marL="457200" rtl="0" algn="l">
              <a:spcBef>
                <a:spcPts val="1000"/>
              </a:spcBef>
              <a:spcAft>
                <a:spcPts val="0"/>
              </a:spcAft>
              <a:buSzPct val="100000"/>
              <a:buChar char="●"/>
            </a:pPr>
            <a:r>
              <a:rPr lang="en"/>
              <a:t>Apply care, due diligence, thoroughness, and good judgement, with a sound understanding of the organization’s business and work.</a:t>
            </a:r>
            <a:endParaRPr/>
          </a:p>
          <a:p>
            <a:pPr indent="-334327" lvl="0" marL="457200" rtl="0" algn="l">
              <a:spcBef>
                <a:spcPts val="1000"/>
              </a:spcBef>
              <a:spcAft>
                <a:spcPts val="0"/>
              </a:spcAft>
              <a:buSzPct val="100000"/>
              <a:buChar char="●"/>
            </a:pPr>
            <a:r>
              <a:rPr lang="en"/>
              <a:t>Separate from any conflicts of interest.</a:t>
            </a:r>
            <a:endParaRPr/>
          </a:p>
          <a:p>
            <a:pPr indent="-334327" lvl="0" marL="457200" rtl="0" algn="l">
              <a:spcBef>
                <a:spcPts val="1000"/>
              </a:spcBef>
              <a:spcAft>
                <a:spcPts val="0"/>
              </a:spcAft>
              <a:buSzPct val="100000"/>
              <a:buChar char="●"/>
            </a:pPr>
            <a:r>
              <a:rPr lang="en"/>
              <a:t>Conform to applicable country legislation and regulations.</a:t>
            </a:r>
            <a:endParaRPr/>
          </a:p>
          <a:p>
            <a:pPr indent="0" lvl="0" marL="0" rtl="0" algn="l">
              <a:spcBef>
                <a:spcPts val="1000"/>
              </a:spcBef>
              <a:spcAft>
                <a:spcPts val="1000"/>
              </a:spcAft>
              <a:buNone/>
            </a:pPr>
            <a:r>
              <a:rPr lang="en"/>
              <a:t>The board of directors and executives who follow these basic governance principles will meet their fiduciary and individual duties and responsibilities. This is why the board holds a legal and ethical position of trust.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Why is good governance important? </a:t>
            </a:r>
            <a:endParaRPr/>
          </a:p>
        </p:txBody>
      </p:sp>
      <p:sp>
        <p:nvSpPr>
          <p:cNvPr id="241" name="Google Shape;241;p43"/>
          <p:cNvSpPr txBox="1"/>
          <p:nvPr>
            <p:ph idx="1" type="body"/>
          </p:nvPr>
        </p:nvSpPr>
        <p:spPr>
          <a:xfrm>
            <a:off x="1181100" y="1169200"/>
            <a:ext cx="6913500" cy="35076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It provides stakeholders with the confidence that their interests will be preserved and increases their trust in the organization. </a:t>
            </a:r>
            <a:endParaRPr/>
          </a:p>
          <a:p>
            <a:pPr indent="-342900" lvl="0" marL="457200" rtl="0" algn="l">
              <a:spcBef>
                <a:spcPts val="1000"/>
              </a:spcBef>
              <a:spcAft>
                <a:spcPts val="0"/>
              </a:spcAft>
              <a:buSzPts val="1800"/>
              <a:buChar char="●"/>
            </a:pPr>
            <a:r>
              <a:rPr lang="en"/>
              <a:t>It provides a strong framework and capacity for a high-performing organization to deliver on its vision, mission, and strategic goals with skilled capable staff who can plan, monitor, and implement sustainable outcomes.</a:t>
            </a:r>
            <a:endParaRPr/>
          </a:p>
          <a:p>
            <a:pPr indent="-342900" lvl="0" marL="457200" rtl="0" algn="l">
              <a:spcBef>
                <a:spcPts val="1000"/>
              </a:spcBef>
              <a:spcAft>
                <a:spcPts val="1000"/>
              </a:spcAft>
              <a:buSzPts val="1800"/>
              <a:buChar char="●"/>
            </a:pPr>
            <a:r>
              <a:rPr lang="en"/>
              <a:t>It ensures that the board is informed about the external environmental factors that affect the organization. In particular, the board’s governance role is to ensure that robust strategies, systems, and processes are in place, including installation of the right leadership and resources to sustain delivery of programs.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Principles of good board governance  </a:t>
            </a:r>
            <a:endParaRPr/>
          </a:p>
        </p:txBody>
      </p:sp>
      <p:sp>
        <p:nvSpPr>
          <p:cNvPr id="247" name="Google Shape;247;p44"/>
          <p:cNvSpPr txBox="1"/>
          <p:nvPr>
            <p:ph idx="1" type="body"/>
          </p:nvPr>
        </p:nvSpPr>
        <p:spPr>
          <a:xfrm>
            <a:off x="1181100" y="12286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Principles of good governance are designed to guide the board of directors in their role of oversight, as advisors to the executive management, and in ensuring that the organization runs efficiently. The principles can be used to ensure that the various areas of its L&amp;G systems are robust and in alignment. Principles are also useful for enhancing the knowledge of new directors who may be less experienced in governance.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2095625" y="1460675"/>
            <a:ext cx="4935000" cy="11946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SzPts val="990"/>
              <a:buNone/>
            </a:pPr>
            <a:r>
              <a:rPr b="1" lang="en" sz="2740">
                <a:latin typeface="Source Sans Pro"/>
                <a:ea typeface="Source Sans Pro"/>
                <a:cs typeface="Source Sans Pro"/>
                <a:sym typeface="Source Sans Pro"/>
              </a:rPr>
              <a:t>Click on cover </a:t>
            </a:r>
            <a:br>
              <a:rPr b="1" lang="en" sz="2740">
                <a:latin typeface="Source Sans Pro"/>
                <a:ea typeface="Source Sans Pro"/>
                <a:cs typeface="Source Sans Pro"/>
                <a:sym typeface="Source Sans Pro"/>
              </a:rPr>
            </a:br>
            <a:r>
              <a:rPr lang="en" sz="2740">
                <a:latin typeface="Source Sans Pro"/>
                <a:ea typeface="Source Sans Pro"/>
                <a:cs typeface="Source Sans Pro"/>
                <a:sym typeface="Source Sans Pro"/>
              </a:rPr>
              <a:t>to view manual.</a:t>
            </a:r>
            <a:endParaRPr sz="2740">
              <a:latin typeface="Source Sans Pro"/>
              <a:ea typeface="Source Sans Pro"/>
              <a:cs typeface="Source Sans Pro"/>
              <a:sym typeface="Source Sans Pro"/>
            </a:endParaRPr>
          </a:p>
        </p:txBody>
      </p:sp>
      <p:sp>
        <p:nvSpPr>
          <p:cNvPr id="91" name="Google Shape;91;p18"/>
          <p:cNvSpPr/>
          <p:nvPr/>
        </p:nvSpPr>
        <p:spPr>
          <a:xfrm>
            <a:off x="1590925" y="601800"/>
            <a:ext cx="5466600" cy="8172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4100">
                <a:solidFill>
                  <a:schemeClr val="lt1"/>
                </a:solidFill>
                <a:latin typeface="Source Sans Pro"/>
                <a:ea typeface="Source Sans Pro"/>
                <a:cs typeface="Source Sans Pro"/>
                <a:sym typeface="Source Sans Pro"/>
              </a:rPr>
              <a:t>TRAINING MANUAL</a:t>
            </a:r>
            <a:endParaRPr sz="3700">
              <a:solidFill>
                <a:schemeClr val="lt1"/>
              </a:solidFill>
              <a:latin typeface="Source Sans Pro"/>
              <a:ea typeface="Source Sans Pro"/>
              <a:cs typeface="Source Sans Pro"/>
              <a:sym typeface="Source Sans Pro"/>
            </a:endParaRPr>
          </a:p>
        </p:txBody>
      </p:sp>
      <p:pic>
        <p:nvPicPr>
          <p:cNvPr id="92" name="Google Shape;92;p18">
            <a:hlinkClick r:id="rId3"/>
          </p:cNvPr>
          <p:cNvPicPr preferRelativeResize="0"/>
          <p:nvPr/>
        </p:nvPicPr>
        <p:blipFill>
          <a:blip r:embed="rId4">
            <a:alphaModFix/>
          </a:blip>
          <a:stretch>
            <a:fillRect/>
          </a:stretch>
        </p:blipFill>
        <p:spPr>
          <a:xfrm rot="355938">
            <a:off x="4780412" y="1451003"/>
            <a:ext cx="2522850" cy="3255450"/>
          </a:xfrm>
          <a:prstGeom prst="rect">
            <a:avLst/>
          </a:prstGeom>
          <a:noFill/>
          <a:ln>
            <a:noFill/>
          </a:ln>
          <a:effectLst>
            <a:outerShdw blurRad="57150" rotWithShape="0" algn="bl" dir="5400000" dist="38100">
              <a:srgbClr val="000000">
                <a:alpha val="50000"/>
              </a:srgbClr>
            </a:outerShdw>
          </a:effectLst>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Principle 1: </a:t>
            </a:r>
            <a:r>
              <a:rPr lang="en"/>
              <a:t>Understand the board’s role.</a:t>
            </a:r>
            <a:endParaRPr/>
          </a:p>
        </p:txBody>
      </p:sp>
      <p:sp>
        <p:nvSpPr>
          <p:cNvPr id="253" name="Google Shape;253;p45"/>
          <p:cNvSpPr txBox="1"/>
          <p:nvPr>
            <p:ph idx="1" type="body"/>
          </p:nvPr>
        </p:nvSpPr>
        <p:spPr>
          <a:xfrm>
            <a:off x="1444300" y="1319925"/>
            <a:ext cx="6072000" cy="2832900"/>
          </a:xfrm>
          <a:prstGeom prst="rect">
            <a:avLst/>
          </a:prstGeom>
        </p:spPr>
        <p:txBody>
          <a:bodyPr anchorCtr="0" anchor="t" bIns="91425" lIns="91425" spcFirstLastPara="1" rIns="91425" wrap="square" tIns="91425">
            <a:normAutofit/>
          </a:bodyPr>
          <a:lstStyle/>
          <a:p>
            <a:pPr indent="-342900" lvl="0" marL="457200" rtl="0" algn="l">
              <a:lnSpc>
                <a:spcPct val="100000"/>
              </a:lnSpc>
              <a:spcBef>
                <a:spcPts val="0"/>
              </a:spcBef>
              <a:spcAft>
                <a:spcPts val="0"/>
              </a:spcAft>
              <a:buSzPts val="1800"/>
              <a:buAutoNum type="arabicPeriod"/>
            </a:pPr>
            <a:r>
              <a:rPr lang="en"/>
              <a:t>Be clear about what they are there to achieve.</a:t>
            </a:r>
            <a:endParaRPr/>
          </a:p>
          <a:p>
            <a:pPr indent="-342900" lvl="0" marL="457200" rtl="0" algn="l">
              <a:lnSpc>
                <a:spcPct val="100000"/>
              </a:lnSpc>
              <a:spcBef>
                <a:spcPts val="1000"/>
              </a:spcBef>
              <a:spcAft>
                <a:spcPts val="0"/>
              </a:spcAft>
              <a:buSzPts val="1800"/>
              <a:buAutoNum type="arabicPeriod"/>
            </a:pPr>
            <a:r>
              <a:rPr lang="en"/>
              <a:t>Safeguard the assets of the organization.</a:t>
            </a:r>
            <a:endParaRPr/>
          </a:p>
          <a:p>
            <a:pPr indent="-342900" lvl="0" marL="457200" rtl="0" algn="l">
              <a:lnSpc>
                <a:spcPct val="100000"/>
              </a:lnSpc>
              <a:spcBef>
                <a:spcPts val="1000"/>
              </a:spcBef>
              <a:spcAft>
                <a:spcPts val="0"/>
              </a:spcAft>
              <a:buSzPts val="1800"/>
              <a:buAutoNum type="arabicPeriod"/>
            </a:pPr>
            <a:r>
              <a:rPr lang="en"/>
              <a:t>Ensure the existence of governing documents with terms of reference (ToR).</a:t>
            </a:r>
            <a:endParaRPr/>
          </a:p>
          <a:p>
            <a:pPr indent="-342900" lvl="0" marL="457200" rtl="0" algn="l">
              <a:lnSpc>
                <a:spcPct val="100000"/>
              </a:lnSpc>
              <a:spcBef>
                <a:spcPts val="1000"/>
              </a:spcBef>
              <a:spcAft>
                <a:spcPts val="0"/>
              </a:spcAft>
              <a:buSzPts val="1800"/>
              <a:buAutoNum type="arabicPeriod"/>
            </a:pPr>
            <a:r>
              <a:rPr lang="en"/>
              <a:t>Schedule matters reserved for board consideration.</a:t>
            </a:r>
            <a:endParaRPr/>
          </a:p>
          <a:p>
            <a:pPr indent="-342900" lvl="0" marL="457200" rtl="0" algn="l">
              <a:lnSpc>
                <a:spcPct val="100000"/>
              </a:lnSpc>
              <a:spcBef>
                <a:spcPts val="1000"/>
              </a:spcBef>
              <a:spcAft>
                <a:spcPts val="0"/>
              </a:spcAft>
              <a:buSzPts val="1800"/>
              <a:buAutoNum type="arabicPeriod"/>
            </a:pPr>
            <a:r>
              <a:rPr lang="en"/>
              <a:t>Oversee the organization’s financial performance.</a:t>
            </a:r>
            <a:endParaRPr/>
          </a:p>
          <a:p>
            <a:pPr indent="-342900" lvl="0" marL="457200" rtl="0" algn="l">
              <a:lnSpc>
                <a:spcPct val="100000"/>
              </a:lnSpc>
              <a:spcBef>
                <a:spcPts val="1000"/>
              </a:spcBef>
              <a:spcAft>
                <a:spcPts val="1000"/>
              </a:spcAft>
              <a:buSzPts val="1800"/>
              <a:buAutoNum type="arabicPeriod"/>
            </a:pPr>
            <a:r>
              <a:rPr lang="en"/>
              <a:t>Manage, advise, and support staff and volunteers.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Principle 2: </a:t>
            </a:r>
            <a:r>
              <a:rPr lang="en"/>
              <a:t>Deliver the roadmap of the organization.</a:t>
            </a:r>
            <a:endParaRPr/>
          </a:p>
        </p:txBody>
      </p:sp>
      <p:sp>
        <p:nvSpPr>
          <p:cNvPr id="259" name="Google Shape;259;p46"/>
          <p:cNvSpPr txBox="1"/>
          <p:nvPr>
            <p:ph idx="1" type="body"/>
          </p:nvPr>
        </p:nvSpPr>
        <p:spPr>
          <a:xfrm>
            <a:off x="1115250" y="1349400"/>
            <a:ext cx="69135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startAt="7"/>
            </a:pPr>
            <a:r>
              <a:rPr lang="en"/>
              <a:t>Ensure that the strategy remains relevant and valid.</a:t>
            </a:r>
            <a:endParaRPr/>
          </a:p>
          <a:p>
            <a:pPr indent="-342900" lvl="0" marL="457200" rtl="0" algn="l">
              <a:spcBef>
                <a:spcPts val="1000"/>
              </a:spcBef>
              <a:spcAft>
                <a:spcPts val="0"/>
              </a:spcAft>
              <a:buSzPts val="1800"/>
              <a:buAutoNum type="arabicPeriod" startAt="7"/>
            </a:pPr>
            <a:r>
              <a:rPr lang="en"/>
              <a:t>Develop and agree upon a long-term strategy.</a:t>
            </a:r>
            <a:endParaRPr/>
          </a:p>
          <a:p>
            <a:pPr indent="-342900" lvl="0" marL="457200" rtl="0" algn="l">
              <a:spcBef>
                <a:spcPts val="1000"/>
              </a:spcBef>
              <a:spcAft>
                <a:spcPts val="0"/>
              </a:spcAft>
              <a:buSzPts val="1800"/>
              <a:buAutoNum type="arabicPeriod" startAt="7"/>
            </a:pPr>
            <a:r>
              <a:rPr lang="en"/>
              <a:t>Agree on operational plans and budgets.</a:t>
            </a:r>
            <a:endParaRPr/>
          </a:p>
          <a:p>
            <a:pPr indent="-342900" lvl="0" marL="457200" rtl="0" algn="l">
              <a:spcBef>
                <a:spcPts val="1000"/>
              </a:spcBef>
              <a:spcAft>
                <a:spcPts val="0"/>
              </a:spcAft>
              <a:buSzPts val="1800"/>
              <a:buAutoNum type="arabicPeriod" startAt="7"/>
            </a:pPr>
            <a:r>
              <a:rPr lang="en"/>
              <a:t>Monitor progress against plans and budgets.</a:t>
            </a:r>
            <a:endParaRPr/>
          </a:p>
          <a:p>
            <a:pPr indent="-342900" lvl="0" marL="457200" rtl="0" algn="l">
              <a:spcBef>
                <a:spcPts val="1000"/>
              </a:spcBef>
              <a:spcAft>
                <a:spcPts val="1000"/>
              </a:spcAft>
              <a:buSzPts val="1800"/>
              <a:buAutoNum type="arabicPeriod" startAt="7"/>
            </a:pPr>
            <a:r>
              <a:rPr lang="en"/>
              <a:t>Evaluate results and outcomes.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Principle 3: </a:t>
            </a:r>
            <a:r>
              <a:rPr lang="en"/>
              <a:t>Be effective.</a:t>
            </a:r>
            <a:endParaRPr/>
          </a:p>
        </p:txBody>
      </p:sp>
      <p:sp>
        <p:nvSpPr>
          <p:cNvPr id="265" name="Google Shape;265;p47"/>
          <p:cNvSpPr txBox="1"/>
          <p:nvPr>
            <p:ph idx="1" type="body"/>
          </p:nvPr>
        </p:nvSpPr>
        <p:spPr>
          <a:xfrm>
            <a:off x="1503250" y="1169200"/>
            <a:ext cx="6396300" cy="3425700"/>
          </a:xfrm>
          <a:prstGeom prst="rect">
            <a:avLst/>
          </a:prstGeom>
        </p:spPr>
        <p:txBody>
          <a:bodyPr anchorCtr="0" anchor="t" bIns="91425" lIns="91425" spcFirstLastPara="1" rIns="91425" wrap="square" tIns="91425">
            <a:normAutofit lnSpcReduction="10000"/>
          </a:bodyPr>
          <a:lstStyle/>
          <a:p>
            <a:pPr indent="-342900" lvl="0" marL="457200" rtl="0" algn="l">
              <a:lnSpc>
                <a:spcPct val="100000"/>
              </a:lnSpc>
              <a:spcBef>
                <a:spcPts val="0"/>
              </a:spcBef>
              <a:spcAft>
                <a:spcPts val="0"/>
              </a:spcAft>
              <a:buSzPts val="1800"/>
              <a:buAutoNum type="arabicPeriod" startAt="12"/>
            </a:pPr>
            <a:r>
              <a:rPr lang="en"/>
              <a:t>Ensure that the board receives accurate and timely information from management.</a:t>
            </a:r>
            <a:endParaRPr/>
          </a:p>
          <a:p>
            <a:pPr indent="-342900" lvl="0" marL="457200" rtl="0" algn="l">
              <a:lnSpc>
                <a:spcPct val="100000"/>
              </a:lnSpc>
              <a:spcBef>
                <a:spcPts val="1000"/>
              </a:spcBef>
              <a:spcAft>
                <a:spcPts val="0"/>
              </a:spcAft>
              <a:buSzPts val="1800"/>
              <a:buAutoNum type="arabicPeriod" startAt="12"/>
            </a:pPr>
            <a:r>
              <a:rPr lang="en"/>
              <a:t>Ensure that policies, attitudes, and behaviors help the board and staff work effectively. </a:t>
            </a:r>
            <a:endParaRPr/>
          </a:p>
          <a:p>
            <a:pPr indent="-342900" lvl="0" marL="457200" rtl="0" algn="l">
              <a:lnSpc>
                <a:spcPct val="100000"/>
              </a:lnSpc>
              <a:spcBef>
                <a:spcPts val="1000"/>
              </a:spcBef>
              <a:spcAft>
                <a:spcPts val="0"/>
              </a:spcAft>
              <a:buSzPts val="1800"/>
              <a:buAutoNum type="arabicPeriod" startAt="12"/>
            </a:pPr>
            <a:r>
              <a:rPr lang="en"/>
              <a:t>Recruit board members with diverse skills, experience, and expertise. </a:t>
            </a:r>
            <a:endParaRPr/>
          </a:p>
          <a:p>
            <a:pPr indent="-342900" lvl="0" marL="457200" rtl="0" algn="l">
              <a:lnSpc>
                <a:spcPct val="100000"/>
              </a:lnSpc>
              <a:spcBef>
                <a:spcPts val="1000"/>
              </a:spcBef>
              <a:spcAft>
                <a:spcPts val="0"/>
              </a:spcAft>
              <a:buSzPts val="1800"/>
              <a:buAutoNum type="arabicPeriod" startAt="12"/>
            </a:pPr>
            <a:r>
              <a:rPr lang="en"/>
              <a:t>Develop an induction program for new board members.</a:t>
            </a:r>
            <a:endParaRPr/>
          </a:p>
          <a:p>
            <a:pPr indent="-342900" lvl="0" marL="457200" rtl="0" algn="l">
              <a:lnSpc>
                <a:spcPct val="100000"/>
              </a:lnSpc>
              <a:spcBef>
                <a:spcPts val="1000"/>
              </a:spcBef>
              <a:spcAft>
                <a:spcPts val="0"/>
              </a:spcAft>
              <a:buSzPts val="1800"/>
              <a:buAutoNum type="arabicPeriod" startAt="12"/>
            </a:pPr>
            <a:r>
              <a:rPr lang="en"/>
              <a:t>Provide training opportunities for board members. </a:t>
            </a:r>
            <a:endParaRPr/>
          </a:p>
          <a:p>
            <a:pPr indent="-342900" lvl="0" marL="457200" rtl="0" algn="l">
              <a:lnSpc>
                <a:spcPct val="100000"/>
              </a:lnSpc>
              <a:spcBef>
                <a:spcPts val="1000"/>
              </a:spcBef>
              <a:spcAft>
                <a:spcPts val="1000"/>
              </a:spcAft>
              <a:buSzPts val="1800"/>
              <a:buAutoNum type="arabicPeriod" startAt="12"/>
            </a:pPr>
            <a:r>
              <a:rPr lang="en"/>
              <a:t>Perform ongoing self-evaluation of the board, individually and collectively.</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Principle 4:</a:t>
            </a:r>
            <a:r>
              <a:rPr lang="en"/>
              <a:t> Exercise control.</a:t>
            </a:r>
            <a:endParaRPr/>
          </a:p>
        </p:txBody>
      </p:sp>
      <p:sp>
        <p:nvSpPr>
          <p:cNvPr id="271" name="Google Shape;271;p48"/>
          <p:cNvSpPr txBox="1"/>
          <p:nvPr>
            <p:ph idx="1" type="body"/>
          </p:nvPr>
        </p:nvSpPr>
        <p:spPr>
          <a:xfrm>
            <a:off x="1181100" y="1154475"/>
            <a:ext cx="6913500" cy="3440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startAt="18"/>
            </a:pPr>
            <a:r>
              <a:rPr lang="en"/>
              <a:t>Ensure compliance with all regulatory and legal requirements.</a:t>
            </a:r>
            <a:endParaRPr/>
          </a:p>
          <a:p>
            <a:pPr indent="-342900" lvl="0" marL="457200" rtl="0" algn="l">
              <a:spcBef>
                <a:spcPts val="1000"/>
              </a:spcBef>
              <a:spcAft>
                <a:spcPts val="0"/>
              </a:spcAft>
              <a:buSzPts val="1800"/>
              <a:buAutoNum type="arabicPeriod" startAt="18"/>
            </a:pPr>
            <a:r>
              <a:rPr lang="en"/>
              <a:t>Ensure good internal management and financial control systems.</a:t>
            </a:r>
            <a:endParaRPr/>
          </a:p>
          <a:p>
            <a:pPr indent="-342900" lvl="0" marL="457200" rtl="0" algn="l">
              <a:spcBef>
                <a:spcPts val="1000"/>
              </a:spcBef>
              <a:spcAft>
                <a:spcPts val="0"/>
              </a:spcAft>
              <a:buSzPts val="1800"/>
              <a:buAutoNum type="arabicPeriod" startAt="18"/>
            </a:pPr>
            <a:r>
              <a:rPr lang="en"/>
              <a:t>Identify risks and have systems in place to manage them.</a:t>
            </a:r>
            <a:endParaRPr/>
          </a:p>
          <a:p>
            <a:pPr indent="-342900" lvl="0" marL="457200" rtl="0" algn="l">
              <a:spcBef>
                <a:spcPts val="1000"/>
              </a:spcBef>
              <a:spcAft>
                <a:spcPts val="0"/>
              </a:spcAft>
              <a:buSzPts val="1800"/>
              <a:buAutoNum type="arabicPeriod" startAt="18"/>
            </a:pPr>
            <a:r>
              <a:rPr lang="en"/>
              <a:t>Present a delegation of authority (DoA) policy and matrix.</a:t>
            </a:r>
            <a:endParaRPr/>
          </a:p>
          <a:p>
            <a:pPr indent="-342900" lvl="0" marL="457200" rtl="0" algn="l">
              <a:spcBef>
                <a:spcPts val="1000"/>
              </a:spcBef>
              <a:spcAft>
                <a:spcPts val="1000"/>
              </a:spcAft>
              <a:buSzPts val="1800"/>
              <a:buAutoNum type="arabicPeriod" startAt="18"/>
            </a:pPr>
            <a:r>
              <a:rPr lang="en"/>
              <a:t>Escalate the review process of fundamental issues to the board.</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49"/>
          <p:cNvSpPr txBox="1"/>
          <p:nvPr>
            <p:ph type="title"/>
          </p:nvPr>
        </p:nvSpPr>
        <p:spPr>
          <a:xfrm>
            <a:off x="1031650" y="445025"/>
            <a:ext cx="71922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Principle 5: </a:t>
            </a:r>
            <a:r>
              <a:rPr lang="en"/>
              <a:t>Behave with integrity as an emotionally intelligent board.</a:t>
            </a:r>
            <a:endParaRPr/>
          </a:p>
        </p:txBody>
      </p:sp>
      <p:sp>
        <p:nvSpPr>
          <p:cNvPr id="277" name="Google Shape;277;p49"/>
          <p:cNvSpPr txBox="1"/>
          <p:nvPr>
            <p:ph idx="1" type="body"/>
          </p:nvPr>
        </p:nvSpPr>
        <p:spPr>
          <a:xfrm>
            <a:off x="1341150" y="1611325"/>
            <a:ext cx="7491000" cy="31335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startAt="23"/>
            </a:pPr>
            <a:r>
              <a:rPr lang="en"/>
              <a:t>Safeguard and promote the organization’s reputation. </a:t>
            </a:r>
            <a:endParaRPr/>
          </a:p>
          <a:p>
            <a:pPr indent="-342900" lvl="0" marL="457200" rtl="0" algn="l">
              <a:spcBef>
                <a:spcPts val="1000"/>
              </a:spcBef>
              <a:spcAft>
                <a:spcPts val="0"/>
              </a:spcAft>
              <a:buSzPts val="1800"/>
              <a:buAutoNum type="arabicPeriod" startAt="23"/>
            </a:pPr>
            <a:r>
              <a:rPr lang="en"/>
              <a:t>Act according to high ethical standards.</a:t>
            </a:r>
            <a:endParaRPr/>
          </a:p>
          <a:p>
            <a:pPr indent="-342900" lvl="0" marL="457200" rtl="0" algn="l">
              <a:spcBef>
                <a:spcPts val="1000"/>
              </a:spcBef>
              <a:spcAft>
                <a:spcPts val="0"/>
              </a:spcAft>
              <a:buSzPts val="1800"/>
              <a:buAutoNum type="arabicPeriod" startAt="23"/>
            </a:pPr>
            <a:r>
              <a:rPr lang="en"/>
              <a:t>Manage conflicts of interest and loyalty.</a:t>
            </a:r>
            <a:endParaRPr/>
          </a:p>
          <a:p>
            <a:pPr indent="-342900" lvl="0" marL="457200" rtl="0" algn="l">
              <a:spcBef>
                <a:spcPts val="1000"/>
              </a:spcBef>
              <a:spcAft>
                <a:spcPts val="0"/>
              </a:spcAft>
              <a:buSzPts val="1800"/>
              <a:buAutoNum type="arabicPeriod" startAt="23"/>
            </a:pPr>
            <a:r>
              <a:rPr lang="en"/>
              <a:t>Maintain independent decision-making.</a:t>
            </a:r>
            <a:endParaRPr/>
          </a:p>
          <a:p>
            <a:pPr indent="-342900" lvl="0" marL="457200" rtl="0" algn="l">
              <a:spcBef>
                <a:spcPts val="1000"/>
              </a:spcBef>
              <a:spcAft>
                <a:spcPts val="1000"/>
              </a:spcAft>
              <a:buSzPts val="1800"/>
              <a:buAutoNum type="arabicPeriod" startAt="23"/>
            </a:pPr>
            <a:r>
              <a:rPr lang="en"/>
              <a:t>Practice emotional intelligence, individually and as a team.</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Principle 6:</a:t>
            </a:r>
            <a:r>
              <a:rPr lang="en"/>
              <a:t> Be open and accountable. </a:t>
            </a:r>
            <a:endParaRPr/>
          </a:p>
        </p:txBody>
      </p:sp>
      <p:sp>
        <p:nvSpPr>
          <p:cNvPr id="283" name="Google Shape;283;p50"/>
          <p:cNvSpPr txBox="1"/>
          <p:nvPr>
            <p:ph idx="1" type="body"/>
          </p:nvPr>
        </p:nvSpPr>
        <p:spPr>
          <a:xfrm>
            <a:off x="1181100" y="1346050"/>
            <a:ext cx="6913500" cy="324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startAt="28"/>
            </a:pPr>
            <a:r>
              <a:rPr lang="en"/>
              <a:t>Demonstrate open communication in sharing information about the organization’s work.</a:t>
            </a:r>
            <a:endParaRPr/>
          </a:p>
          <a:p>
            <a:pPr indent="-342900" lvl="0" marL="457200" rtl="0" algn="l">
              <a:spcBef>
                <a:spcPts val="1000"/>
              </a:spcBef>
              <a:spcAft>
                <a:spcPts val="0"/>
              </a:spcAft>
              <a:buSzPts val="1800"/>
              <a:buAutoNum type="arabicPeriod" startAt="28"/>
            </a:pPr>
            <a:r>
              <a:rPr lang="en"/>
              <a:t>Consult people appropriately.</a:t>
            </a:r>
            <a:endParaRPr/>
          </a:p>
          <a:p>
            <a:pPr indent="-342900" lvl="0" marL="457200" rtl="0" algn="l">
              <a:spcBef>
                <a:spcPts val="1000"/>
              </a:spcBef>
              <a:spcAft>
                <a:spcPts val="0"/>
              </a:spcAft>
              <a:buSzPts val="1800"/>
              <a:buAutoNum type="arabicPeriod" startAt="28"/>
            </a:pPr>
            <a:r>
              <a:rPr lang="en"/>
              <a:t>Listen and respond to all stakeholders.</a:t>
            </a:r>
            <a:endParaRPr/>
          </a:p>
          <a:p>
            <a:pPr indent="-342900" lvl="0" marL="457200" rtl="0" algn="l">
              <a:spcBef>
                <a:spcPts val="1000"/>
              </a:spcBef>
              <a:spcAft>
                <a:spcPts val="1000"/>
              </a:spcAft>
              <a:buSzPts val="1800"/>
              <a:buAutoNum type="arabicPeriod" startAt="28"/>
            </a:pPr>
            <a:r>
              <a:rPr lang="en"/>
              <a:t>Handle complaints constructively, impartially, and effectively.</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Summary</a:t>
            </a:r>
            <a:endParaRPr/>
          </a:p>
        </p:txBody>
      </p:sp>
      <p:sp>
        <p:nvSpPr>
          <p:cNvPr id="289" name="Google Shape;289;p51"/>
          <p:cNvSpPr txBox="1"/>
          <p:nvPr>
            <p:ph idx="1" type="body"/>
          </p:nvPr>
        </p:nvSpPr>
        <p:spPr>
          <a:xfrm>
            <a:off x="976950" y="1319950"/>
            <a:ext cx="71901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It is important to stress the meaning of “key stakeholder” in good governance because it is the duty of board members to remain focused on stakeholder needs (e.g., program recipients and funders), whose interest will be to see you deliver good outcomes. Programs often fail because senior management often forgets the importance of the program funders, whose interest is to see you deliver good outcomes.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52"/>
          <p:cNvSpPr txBox="1"/>
          <p:nvPr>
            <p:ph idx="1" type="body"/>
          </p:nvPr>
        </p:nvSpPr>
        <p:spPr>
          <a:xfrm>
            <a:off x="1432075" y="1838275"/>
            <a:ext cx="62118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000"/>
              <a:t>What is </a:t>
            </a:r>
            <a:r>
              <a:rPr i="1" lang="en" sz="2000"/>
              <a:t>bad</a:t>
            </a:r>
            <a:r>
              <a:rPr lang="en" sz="2000"/>
              <a:t> governance? </a:t>
            </a:r>
            <a:endParaRPr sz="2000"/>
          </a:p>
          <a:p>
            <a:pPr indent="0" lvl="0" marL="0" rtl="0" algn="ctr">
              <a:spcBef>
                <a:spcPts val="1200"/>
              </a:spcBef>
              <a:spcAft>
                <a:spcPts val="1200"/>
              </a:spcAft>
              <a:buNone/>
            </a:pPr>
            <a:r>
              <a:rPr lang="en" sz="2000"/>
              <a:t>What are the challenges faced by the board of directors?</a:t>
            </a:r>
            <a:endParaRPr sz="2000"/>
          </a:p>
        </p:txBody>
      </p:sp>
      <p:sp>
        <p:nvSpPr>
          <p:cNvPr id="295" name="Google Shape;295;p52"/>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graphicFrame>
        <p:nvGraphicFramePr>
          <p:cNvPr id="300" name="Google Shape;300;p53"/>
          <p:cNvGraphicFramePr/>
          <p:nvPr/>
        </p:nvGraphicFramePr>
        <p:xfrm>
          <a:off x="472038" y="493325"/>
          <a:ext cx="3000000" cy="3000000"/>
        </p:xfrm>
        <a:graphic>
          <a:graphicData uri="http://schemas.openxmlformats.org/drawingml/2006/table">
            <a:tbl>
              <a:tblPr>
                <a:noFill/>
                <a:tableStyleId>{E1618379-833A-4FDD-9756-2EDC572A89A1}</a:tableStyleId>
              </a:tblPr>
              <a:tblGrid>
                <a:gridCol w="4054900"/>
                <a:gridCol w="4145025"/>
              </a:tblGrid>
              <a:tr h="508675">
                <a:tc>
                  <a:txBody>
                    <a:bodyPr/>
                    <a:lstStyle/>
                    <a:p>
                      <a:pPr indent="0" lvl="0" marL="0" rtl="0" algn="l">
                        <a:lnSpc>
                          <a:spcPct val="115000"/>
                        </a:lnSpc>
                        <a:spcBef>
                          <a:spcPts val="0"/>
                        </a:spcBef>
                        <a:spcAft>
                          <a:spcPts val="0"/>
                        </a:spcAft>
                        <a:buNone/>
                      </a:pPr>
                      <a:r>
                        <a:rPr b="1" lang="en" sz="1600">
                          <a:solidFill>
                            <a:srgbClr val="FFFFFF"/>
                          </a:solidFill>
                          <a:latin typeface="Source Sans Pro"/>
                          <a:ea typeface="Source Sans Pro"/>
                          <a:cs typeface="Source Sans Pro"/>
                          <a:sym typeface="Source Sans Pro"/>
                        </a:rPr>
                        <a:t>CHALLENGE</a:t>
                      </a:r>
                      <a:endParaRPr b="1" sz="1600">
                        <a:solidFill>
                          <a:srgbClr val="FFFFFF"/>
                        </a:solidFill>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c>
                  <a:txBody>
                    <a:bodyPr/>
                    <a:lstStyle/>
                    <a:p>
                      <a:pPr indent="0" lvl="0" marL="0" rtl="0" algn="l">
                        <a:lnSpc>
                          <a:spcPct val="115000"/>
                        </a:lnSpc>
                        <a:spcBef>
                          <a:spcPts val="0"/>
                        </a:spcBef>
                        <a:spcAft>
                          <a:spcPts val="0"/>
                        </a:spcAft>
                        <a:buNone/>
                      </a:pPr>
                      <a:r>
                        <a:rPr b="1" lang="en" sz="1600">
                          <a:solidFill>
                            <a:srgbClr val="FFFFFF"/>
                          </a:solidFill>
                          <a:latin typeface="Source Sans Pro"/>
                          <a:ea typeface="Source Sans Pro"/>
                          <a:cs typeface="Source Sans Pro"/>
                          <a:sym typeface="Source Sans Pro"/>
                        </a:rPr>
                        <a:t>SOLUTION</a:t>
                      </a:r>
                      <a:endParaRPr b="1" sz="1600">
                        <a:solidFill>
                          <a:srgbClr val="FFFFFF"/>
                        </a:solidFill>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r>
              <a:tr h="691525">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Conflict of interest: Erode trust in board members</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Ensure that you can verify all transactions for any conflict.    	</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508675">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Governance standards: Have rules and policies.</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Have an enforcement mechanism in place.</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91525">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Short-termism: Short terms can rob the board</a:t>
                      </a:r>
                      <a:br>
                        <a:rPr lang="en">
                          <a:latin typeface="Source Sans Pro"/>
                          <a:ea typeface="Source Sans Pro"/>
                          <a:cs typeface="Source Sans Pro"/>
                          <a:sym typeface="Source Sans Pro"/>
                        </a:rPr>
                      </a:br>
                      <a:r>
                        <a:rPr lang="en">
                          <a:latin typeface="Source Sans Pro"/>
                          <a:ea typeface="Source Sans Pro"/>
                          <a:cs typeface="Source Sans Pro"/>
                          <a:sym typeface="Source Sans Pro"/>
                        </a:rPr>
                        <a:t> of long-term oversight and critical expertise.</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Focus on long-term sustainable plans and outputs.</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508675">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Board directors: Serving for too long</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tcPr>
                </a:tc>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Ask yourself if they can remain independent.</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tcPr>
                </a:tc>
              </a:tr>
              <a:tr h="691525">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Composition of the board: Not having a proper mix of members</a:t>
                      </a:r>
                      <a:endParaRPr>
                        <a:latin typeface="Source Sans Pro"/>
                        <a:ea typeface="Source Sans Pro"/>
                        <a:cs typeface="Source Sans Pro"/>
                        <a:sym typeface="Source Sans Pro"/>
                      </a:endParaRPr>
                    </a:p>
                  </a:txBody>
                  <a:tcPr marT="34300" marB="34300" marR="68575" marL="68575">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Ensure that the board includes a mix of skills, age, race, and genders.</a:t>
                      </a:r>
                      <a:endParaRPr>
                        <a:latin typeface="Source Sans Pro"/>
                        <a:ea typeface="Source Sans Pro"/>
                        <a:cs typeface="Source Sans Pro"/>
                        <a:sym typeface="Source Sans Pro"/>
                      </a:endParaRPr>
                    </a:p>
                  </a:txBody>
                  <a:tcPr marT="34300" marB="34300" marR="68575" marL="68575">
                    <a:lnB cap="flat" cmpd="sng" w="12700">
                      <a:solidFill>
                        <a:srgbClr val="000000"/>
                      </a:solidFill>
                      <a:prstDash val="solid"/>
                      <a:round/>
                      <a:headEnd len="sm" w="sm" type="none"/>
                      <a:tailEnd len="sm" w="sm" type="none"/>
                    </a:lnB>
                    <a:solidFill>
                      <a:srgbClr val="F2F2F2"/>
                    </a:solidFill>
                  </a:tcPr>
                </a:tc>
              </a:tr>
              <a:tr h="691525">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Accountability issues: Lack of role clarity about who is responsible for what</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a:latin typeface="Source Sans Pro"/>
                          <a:ea typeface="Source Sans Pro"/>
                          <a:cs typeface="Source Sans Pro"/>
                          <a:sym typeface="Source Sans Pro"/>
                        </a:rPr>
                        <a:t>Always protect the interests of stakeholders.</a:t>
                      </a:r>
                      <a:endParaRPr>
                        <a:latin typeface="Source Sans Pro"/>
                        <a:ea typeface="Source Sans Pro"/>
                        <a:cs typeface="Source Sans Pro"/>
                        <a:sym typeface="Source Sans Pro"/>
                      </a:endParaRPr>
                    </a:p>
                  </a:txBody>
                  <a:tcPr marT="34300" marB="3430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4"/>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Can you think of challenges that are missing from the list above? </a:t>
            </a:r>
            <a:endParaRPr sz="2000"/>
          </a:p>
        </p:txBody>
      </p:sp>
      <p:sp>
        <p:nvSpPr>
          <p:cNvPr id="306" name="Google Shape;306;p54"/>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2303250"/>
            <a:ext cx="8520600" cy="11367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latin typeface="Source Sans Pro"/>
                <a:ea typeface="Source Sans Pro"/>
                <a:cs typeface="Source Sans Pro"/>
                <a:sym typeface="Source Sans Pro"/>
              </a:rPr>
              <a:t>Board Governance, </a:t>
            </a:r>
            <a:br>
              <a:rPr lang="en">
                <a:latin typeface="Source Sans Pro"/>
                <a:ea typeface="Source Sans Pro"/>
                <a:cs typeface="Source Sans Pro"/>
                <a:sym typeface="Source Sans Pro"/>
              </a:rPr>
            </a:br>
            <a:r>
              <a:rPr lang="en">
                <a:latin typeface="Source Sans Pro"/>
                <a:ea typeface="Source Sans Pro"/>
                <a:cs typeface="Source Sans Pro"/>
                <a:sym typeface="Source Sans Pro"/>
              </a:rPr>
              <a:t>Roles and Responsibilities</a:t>
            </a:r>
            <a:endParaRPr>
              <a:latin typeface="Source Sans Pro"/>
              <a:ea typeface="Source Sans Pro"/>
              <a:cs typeface="Source Sans Pro"/>
              <a:sym typeface="Source Sans Pro"/>
            </a:endParaRPr>
          </a:p>
        </p:txBody>
      </p:sp>
      <p:sp>
        <p:nvSpPr>
          <p:cNvPr id="98" name="Google Shape;98;p19"/>
          <p:cNvSpPr/>
          <p:nvPr/>
        </p:nvSpPr>
        <p:spPr>
          <a:xfrm>
            <a:off x="2491800" y="1486050"/>
            <a:ext cx="4160400" cy="817200"/>
          </a:xfrm>
          <a:prstGeom prst="rect">
            <a:avLst/>
          </a:prstGeom>
          <a:solidFill>
            <a:srgbClr val="BA0C2F"/>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4100">
                <a:solidFill>
                  <a:schemeClr val="lt1"/>
                </a:solidFill>
                <a:latin typeface="Source Sans Pro"/>
                <a:ea typeface="Source Sans Pro"/>
                <a:cs typeface="Source Sans Pro"/>
                <a:sym typeface="Source Sans Pro"/>
              </a:rPr>
              <a:t>MODULE ONE</a:t>
            </a:r>
            <a:endParaRPr sz="3700">
              <a:solidFill>
                <a:schemeClr val="lt1"/>
              </a:solidFill>
              <a:latin typeface="Source Sans Pro"/>
              <a:ea typeface="Source Sans Pro"/>
              <a:cs typeface="Source Sans Pro"/>
              <a:sym typeface="Source Sans Pro"/>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Summary</a:t>
            </a:r>
            <a:endParaRPr/>
          </a:p>
        </p:txBody>
      </p:sp>
      <p:sp>
        <p:nvSpPr>
          <p:cNvPr id="312" name="Google Shape;312;p55"/>
          <p:cNvSpPr txBox="1"/>
          <p:nvPr>
            <p:ph idx="1" type="body"/>
          </p:nvPr>
        </p:nvSpPr>
        <p:spPr>
          <a:xfrm>
            <a:off x="1181100" y="1139725"/>
            <a:ext cx="6913500" cy="3455400"/>
          </a:xfrm>
          <a:prstGeom prst="rect">
            <a:avLst/>
          </a:prstGeom>
        </p:spPr>
        <p:txBody>
          <a:bodyPr anchorCtr="0" anchor="t" bIns="91425" lIns="91425" spcFirstLastPara="1" rIns="91425" wrap="square" tIns="91425">
            <a:normAutofit fontScale="92500" lnSpcReduction="20000"/>
          </a:bodyPr>
          <a:lstStyle/>
          <a:p>
            <a:pPr indent="-334327" lvl="0" marL="457200" rtl="0" algn="l">
              <a:lnSpc>
                <a:spcPct val="100000"/>
              </a:lnSpc>
              <a:spcBef>
                <a:spcPts val="0"/>
              </a:spcBef>
              <a:spcAft>
                <a:spcPts val="0"/>
              </a:spcAft>
              <a:buSzPct val="100000"/>
              <a:buChar char="●"/>
            </a:pPr>
            <a:r>
              <a:rPr lang="en"/>
              <a:t>The executive director is dominant and does not reassure the board that all is well in the organization; you are not sure if the board is strengthening its performance over time.</a:t>
            </a:r>
            <a:endParaRPr/>
          </a:p>
          <a:p>
            <a:pPr indent="-334327" lvl="0" marL="457200" rtl="0" algn="l">
              <a:lnSpc>
                <a:spcPct val="100000"/>
              </a:lnSpc>
              <a:spcBef>
                <a:spcPts val="1000"/>
              </a:spcBef>
              <a:spcAft>
                <a:spcPts val="0"/>
              </a:spcAft>
              <a:buSzPct val="100000"/>
              <a:buChar char="●"/>
            </a:pPr>
            <a:r>
              <a:rPr lang="en"/>
              <a:t>T</a:t>
            </a:r>
            <a:r>
              <a:rPr lang="en"/>
              <a:t>he board is not active, and meetings are not scheduled regularly.</a:t>
            </a:r>
            <a:endParaRPr/>
          </a:p>
          <a:p>
            <a:pPr indent="-334327" lvl="0" marL="457200" rtl="0" algn="l">
              <a:lnSpc>
                <a:spcPct val="100000"/>
              </a:lnSpc>
              <a:spcBef>
                <a:spcPts val="1000"/>
              </a:spcBef>
              <a:spcAft>
                <a:spcPts val="0"/>
              </a:spcAft>
              <a:buSzPct val="100000"/>
              <a:buChar char="●"/>
            </a:pPr>
            <a:r>
              <a:rPr lang="en"/>
              <a:t>Board members are not sure of their role and responsibilities and are not fully engaged.</a:t>
            </a:r>
            <a:endParaRPr/>
          </a:p>
          <a:p>
            <a:pPr indent="-334327" lvl="0" marL="457200" rtl="0" algn="l">
              <a:lnSpc>
                <a:spcPct val="100000"/>
              </a:lnSpc>
              <a:spcBef>
                <a:spcPts val="1000"/>
              </a:spcBef>
              <a:spcAft>
                <a:spcPts val="0"/>
              </a:spcAft>
              <a:buSzPct val="100000"/>
              <a:buChar char="●"/>
            </a:pPr>
            <a:r>
              <a:rPr lang="en"/>
              <a:t>The board is not working in partnership with the executive director and is not overseeing the executive director through the Chair.</a:t>
            </a:r>
            <a:endParaRPr/>
          </a:p>
          <a:p>
            <a:pPr indent="-334327" lvl="0" marL="457200" rtl="0" algn="l">
              <a:lnSpc>
                <a:spcPct val="100000"/>
              </a:lnSpc>
              <a:spcBef>
                <a:spcPts val="1000"/>
              </a:spcBef>
              <a:spcAft>
                <a:spcPts val="0"/>
              </a:spcAft>
              <a:buSzPct val="100000"/>
              <a:buChar char="●"/>
            </a:pPr>
            <a:r>
              <a:rPr lang="en"/>
              <a:t>The board does not demonstrate commitment to donors, funders, and community members. </a:t>
            </a:r>
            <a:endParaRPr/>
          </a:p>
          <a:p>
            <a:pPr indent="-334327" lvl="0" marL="457200" rtl="0" algn="l">
              <a:lnSpc>
                <a:spcPct val="100000"/>
              </a:lnSpc>
              <a:spcBef>
                <a:spcPts val="1000"/>
              </a:spcBef>
              <a:spcAft>
                <a:spcPts val="1000"/>
              </a:spcAft>
              <a:buSzPct val="100000"/>
              <a:buChar char="●"/>
            </a:pPr>
            <a:r>
              <a:rPr lang="en"/>
              <a:t>The board is not assessing its performance and is not prioritizing strategic planning processes.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56"/>
          <p:cNvSpPr/>
          <p:nvPr/>
        </p:nvSpPr>
        <p:spPr>
          <a:xfrm>
            <a:off x="1559550" y="2093550"/>
            <a:ext cx="6024900" cy="9564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400">
                <a:solidFill>
                  <a:schemeClr val="lt1"/>
                </a:solidFill>
                <a:latin typeface="Source Sans Pro"/>
                <a:ea typeface="Source Sans Pro"/>
                <a:cs typeface="Source Sans Pro"/>
                <a:sym typeface="Source Sans Pro"/>
              </a:rPr>
              <a:t>Session 5: </a:t>
            </a:r>
            <a:r>
              <a:rPr b="1" lang="en" sz="2400">
                <a:solidFill>
                  <a:schemeClr val="lt1"/>
                </a:solidFill>
                <a:latin typeface="Source Sans Pro"/>
                <a:ea typeface="Source Sans Pro"/>
                <a:cs typeface="Source Sans Pro"/>
                <a:sym typeface="Source Sans Pro"/>
              </a:rPr>
              <a:t>Critical Board Activities, </a:t>
            </a:r>
            <a:br>
              <a:rPr b="1" lang="en" sz="2400">
                <a:solidFill>
                  <a:schemeClr val="lt1"/>
                </a:solidFill>
                <a:latin typeface="Source Sans Pro"/>
                <a:ea typeface="Source Sans Pro"/>
                <a:cs typeface="Source Sans Pro"/>
                <a:sym typeface="Source Sans Pro"/>
              </a:rPr>
            </a:br>
            <a:r>
              <a:rPr b="1" lang="en" sz="2400">
                <a:solidFill>
                  <a:schemeClr val="lt1"/>
                </a:solidFill>
                <a:latin typeface="Source Sans Pro"/>
                <a:ea typeface="Source Sans Pro"/>
                <a:cs typeface="Source Sans Pro"/>
                <a:sym typeface="Source Sans Pro"/>
              </a:rPr>
              <a:t>Policies, and Procedures</a:t>
            </a:r>
            <a:endParaRPr sz="2000">
              <a:solidFill>
                <a:schemeClr val="lt1"/>
              </a:solidFill>
              <a:latin typeface="Source Sans Pro"/>
              <a:ea typeface="Source Sans Pro"/>
              <a:cs typeface="Source Sans Pro"/>
              <a:sym typeface="Source Sans Pro"/>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57"/>
          <p:cNvSpPr txBox="1"/>
          <p:nvPr>
            <p:ph type="title"/>
          </p:nvPr>
        </p:nvSpPr>
        <p:spPr>
          <a:xfrm>
            <a:off x="223675" y="2578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areas of focus should include:</a:t>
            </a:r>
            <a:r>
              <a:rPr lang="en"/>
              <a:t> </a:t>
            </a:r>
            <a:endParaRPr/>
          </a:p>
        </p:txBody>
      </p:sp>
      <p:graphicFrame>
        <p:nvGraphicFramePr>
          <p:cNvPr id="323" name="Google Shape;323;p57"/>
          <p:cNvGraphicFramePr/>
          <p:nvPr/>
        </p:nvGraphicFramePr>
        <p:xfrm>
          <a:off x="760438" y="931225"/>
          <a:ext cx="3000000" cy="3000000"/>
        </p:xfrm>
        <a:graphic>
          <a:graphicData uri="http://schemas.openxmlformats.org/drawingml/2006/table">
            <a:tbl>
              <a:tblPr>
                <a:noFill/>
                <a:tableStyleId>{E1618379-833A-4FDD-9756-2EDC572A89A1}</a:tableStyleId>
              </a:tblPr>
              <a:tblGrid>
                <a:gridCol w="2511950"/>
                <a:gridCol w="5087525"/>
              </a:tblGrid>
              <a:tr h="474300">
                <a:tc>
                  <a:txBody>
                    <a:bodyPr/>
                    <a:lstStyle/>
                    <a:p>
                      <a:pPr indent="0" lvl="0" marL="0" rtl="0" algn="l">
                        <a:lnSpc>
                          <a:spcPct val="100000"/>
                        </a:lnSpc>
                        <a:spcBef>
                          <a:spcPts val="0"/>
                        </a:spcBef>
                        <a:spcAft>
                          <a:spcPts val="400"/>
                        </a:spcAft>
                        <a:buNone/>
                      </a:pPr>
                      <a:r>
                        <a:rPr b="1" lang="en" sz="1600">
                          <a:solidFill>
                            <a:srgbClr val="FFFFFF"/>
                          </a:solidFill>
                          <a:latin typeface="Source Sans Pro"/>
                          <a:ea typeface="Source Sans Pro"/>
                          <a:cs typeface="Source Sans Pro"/>
                          <a:sym typeface="Source Sans Pro"/>
                        </a:rPr>
                        <a:t>BOARD AREA</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c>
                  <a:txBody>
                    <a:bodyPr/>
                    <a:lstStyle/>
                    <a:p>
                      <a:pPr indent="0" lvl="0" marL="0" rtl="0" algn="l">
                        <a:lnSpc>
                          <a:spcPct val="100000"/>
                        </a:lnSpc>
                        <a:spcBef>
                          <a:spcPts val="0"/>
                        </a:spcBef>
                        <a:spcAft>
                          <a:spcPts val="400"/>
                        </a:spcAft>
                        <a:buNone/>
                      </a:pPr>
                      <a:r>
                        <a:rPr b="1" lang="en" sz="1600">
                          <a:solidFill>
                            <a:srgbClr val="FFFFFF"/>
                          </a:solidFill>
                          <a:latin typeface="Source Sans Pro"/>
                          <a:ea typeface="Source Sans Pro"/>
                          <a:cs typeface="Source Sans Pro"/>
                          <a:sym typeface="Source Sans Pro"/>
                        </a:rPr>
                        <a:t>WHAT NEEDS TO BE IN PLACE</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r>
              <a:tr h="611025">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Strategy environment</a:t>
                      </a:r>
                      <a:endParaRPr b="1" sz="15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000">
                          <a:latin typeface="Source Sans Pro"/>
                          <a:ea typeface="Source Sans Pro"/>
                          <a:cs typeface="Source Sans Pro"/>
                          <a:sym typeface="Source Sans Pro"/>
                        </a:rPr>
                        <a:t>Existence of a clear roadmap: vision, mission, goals, and strategic actions</a:t>
                      </a:r>
                      <a:endParaRPr sz="10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000">
                          <a:latin typeface="Source Sans Pro"/>
                          <a:ea typeface="Source Sans Pro"/>
                          <a:cs typeface="Source Sans Pro"/>
                          <a:sym typeface="Source Sans Pro"/>
                        </a:rPr>
                        <a:t>Communication of the strategy to staff and stakeholders.</a:t>
                      </a:r>
                      <a:endParaRPr sz="10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886750">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Leadership and</a:t>
                      </a:r>
                      <a:br>
                        <a:rPr b="1" lang="en" sz="1500">
                          <a:latin typeface="Source Sans Pro"/>
                          <a:ea typeface="Source Sans Pro"/>
                          <a:cs typeface="Source Sans Pro"/>
                          <a:sym typeface="Source Sans Pro"/>
                        </a:rPr>
                      </a:br>
                      <a:r>
                        <a:rPr b="1" lang="en" sz="1500">
                          <a:latin typeface="Source Sans Pro"/>
                          <a:ea typeface="Source Sans Pro"/>
                          <a:cs typeface="Source Sans Pro"/>
                          <a:sym typeface="Source Sans Pro"/>
                        </a:rPr>
                        <a:t> decision-making</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sz="1100">
                          <a:latin typeface="Source Sans Pro"/>
                          <a:ea typeface="Source Sans Pro"/>
                          <a:cs typeface="Source Sans Pro"/>
                          <a:sym typeface="Source Sans Pro"/>
                        </a:rPr>
                        <a:t>Clear structures for decision-making, communication, and ownership of decisions</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A functional governance system compliant with governance structures</a:t>
                      </a:r>
                      <a:endParaRPr sz="11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100">
                          <a:latin typeface="Source Sans Pro"/>
                          <a:ea typeface="Source Sans Pro"/>
                          <a:cs typeface="Source Sans Pro"/>
                          <a:sym typeface="Source Sans Pro"/>
                        </a:rPr>
                        <a:t>Evidence of mentoring and nurturing by leadership.</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60825">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Organizational structures</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100">
                          <a:latin typeface="Source Sans Pro"/>
                          <a:ea typeface="Source Sans Pro"/>
                          <a:cs typeface="Source Sans Pro"/>
                          <a:sym typeface="Source Sans Pro"/>
                        </a:rPr>
                        <a:t>A structure aligned with the strategy.</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Adequate structure to fulfill organizational needs.</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Clarity of roles and responsibilities</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Effectiveness of the chain of command</a:t>
                      </a:r>
                      <a:endParaRPr sz="11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100">
                          <a:latin typeface="Source Sans Pro"/>
                          <a:ea typeface="Source Sans Pro"/>
                          <a:cs typeface="Source Sans Pro"/>
                          <a:sym typeface="Source Sans Pro"/>
                        </a:rPr>
                        <a:t>Interdepartmental relationships.</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649725">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Organizational culture</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sz="1100">
                          <a:latin typeface="Source Sans Pro"/>
                          <a:ea typeface="Source Sans Pro"/>
                          <a:cs typeface="Source Sans Pro"/>
                          <a:sym typeface="Source Sans Pro"/>
                        </a:rPr>
                        <a:t>Values and behaviors that hold the organization together.</a:t>
                      </a:r>
                      <a:endParaRPr sz="11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100">
                          <a:latin typeface="Source Sans Pro"/>
                          <a:ea typeface="Source Sans Pro"/>
                          <a:cs typeface="Source Sans Pro"/>
                          <a:sym typeface="Source Sans Pro"/>
                        </a:rPr>
                        <a:t>Impact of current performance culture and sustainability of good performance.</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58"/>
          <p:cNvSpPr txBox="1"/>
          <p:nvPr>
            <p:ph type="title"/>
          </p:nvPr>
        </p:nvSpPr>
        <p:spPr>
          <a:xfrm>
            <a:off x="223675" y="3340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areas of focus should include:</a:t>
            </a:r>
            <a:r>
              <a:rPr lang="en"/>
              <a:t> </a:t>
            </a:r>
            <a:endParaRPr/>
          </a:p>
        </p:txBody>
      </p:sp>
      <p:graphicFrame>
        <p:nvGraphicFramePr>
          <p:cNvPr id="329" name="Google Shape;329;p58"/>
          <p:cNvGraphicFramePr/>
          <p:nvPr/>
        </p:nvGraphicFramePr>
        <p:xfrm>
          <a:off x="1212450" y="1017125"/>
          <a:ext cx="3000000" cy="3000000"/>
        </p:xfrm>
        <a:graphic>
          <a:graphicData uri="http://schemas.openxmlformats.org/drawingml/2006/table">
            <a:tbl>
              <a:tblPr>
                <a:noFill/>
                <a:tableStyleId>{E1618379-833A-4FDD-9756-2EDC572A89A1}</a:tableStyleId>
              </a:tblPr>
              <a:tblGrid>
                <a:gridCol w="2621400"/>
                <a:gridCol w="4226450"/>
              </a:tblGrid>
              <a:tr h="474300">
                <a:tc>
                  <a:txBody>
                    <a:bodyPr/>
                    <a:lstStyle/>
                    <a:p>
                      <a:pPr indent="0" lvl="0" marL="0" rtl="0" algn="l">
                        <a:lnSpc>
                          <a:spcPct val="100000"/>
                        </a:lnSpc>
                        <a:spcBef>
                          <a:spcPts val="0"/>
                        </a:spcBef>
                        <a:spcAft>
                          <a:spcPts val="400"/>
                        </a:spcAft>
                        <a:buNone/>
                      </a:pPr>
                      <a:r>
                        <a:rPr b="1" lang="en" sz="1600">
                          <a:solidFill>
                            <a:srgbClr val="FFFFFF"/>
                          </a:solidFill>
                          <a:latin typeface="Source Sans Pro"/>
                          <a:ea typeface="Source Sans Pro"/>
                          <a:cs typeface="Source Sans Pro"/>
                          <a:sym typeface="Source Sans Pro"/>
                        </a:rPr>
                        <a:t>BOARD AREA</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c>
                  <a:txBody>
                    <a:bodyPr/>
                    <a:lstStyle/>
                    <a:p>
                      <a:pPr indent="0" lvl="0" marL="0" rtl="0" algn="l">
                        <a:lnSpc>
                          <a:spcPct val="100000"/>
                        </a:lnSpc>
                        <a:spcBef>
                          <a:spcPts val="0"/>
                        </a:spcBef>
                        <a:spcAft>
                          <a:spcPts val="400"/>
                        </a:spcAft>
                        <a:buNone/>
                      </a:pPr>
                      <a:r>
                        <a:rPr b="1" lang="en" sz="1600">
                          <a:solidFill>
                            <a:srgbClr val="FFFFFF"/>
                          </a:solidFill>
                          <a:latin typeface="Source Sans Pro"/>
                          <a:ea typeface="Source Sans Pro"/>
                          <a:cs typeface="Source Sans Pro"/>
                          <a:sym typeface="Source Sans Pro"/>
                        </a:rPr>
                        <a:t>WHAT NEEDS TO BE IN PLACE</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r>
              <a:tr h="719450">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People, talent, and skills</a:t>
                      </a:r>
                      <a:endParaRPr b="1" sz="15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100">
                          <a:latin typeface="Source Sans Pro"/>
                          <a:ea typeface="Source Sans Pro"/>
                          <a:cs typeface="Source Sans Pro"/>
                          <a:sym typeface="Source Sans Pro"/>
                        </a:rPr>
                        <a:t>Staff with the right skills relevant to your organization</a:t>
                      </a:r>
                      <a:endParaRPr sz="11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100">
                          <a:latin typeface="Source Sans Pro"/>
                          <a:ea typeface="Source Sans Pro"/>
                          <a:cs typeface="Source Sans Pro"/>
                          <a:sym typeface="Source Sans Pro"/>
                        </a:rPr>
                        <a:t>People who can deal with change.</a:t>
                      </a:r>
                      <a:endParaRPr sz="11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886750">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Performance and</a:t>
                      </a:r>
                      <a:br>
                        <a:rPr b="1" lang="en" sz="1500">
                          <a:latin typeface="Source Sans Pro"/>
                          <a:ea typeface="Source Sans Pro"/>
                          <a:cs typeface="Source Sans Pro"/>
                          <a:sym typeface="Source Sans Pro"/>
                        </a:rPr>
                      </a:br>
                      <a:r>
                        <a:rPr b="1" lang="en" sz="1500">
                          <a:latin typeface="Source Sans Pro"/>
                          <a:ea typeface="Source Sans Pro"/>
                          <a:cs typeface="Source Sans Pro"/>
                          <a:sym typeface="Source Sans Pro"/>
                        </a:rPr>
                        <a:t> results management</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sz="1100">
                          <a:latin typeface="Source Sans Pro"/>
                          <a:ea typeface="Source Sans Pro"/>
                          <a:cs typeface="Source Sans Pro"/>
                          <a:sym typeface="Source Sans Pro"/>
                        </a:rPr>
                        <a:t>Individual and organizational performance management plans</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Setting of clear targets</a:t>
                      </a:r>
                      <a:endParaRPr sz="11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100">
                          <a:latin typeface="Source Sans Pro"/>
                          <a:ea typeface="Source Sans Pro"/>
                          <a:cs typeface="Source Sans Pro"/>
                          <a:sym typeface="Source Sans Pro"/>
                        </a:rPr>
                        <a:t>Appraisal of performance system.</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30550">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Financial management</a:t>
                      </a:r>
                      <a:br>
                        <a:rPr b="1" lang="en" sz="1500">
                          <a:latin typeface="Source Sans Pro"/>
                          <a:ea typeface="Source Sans Pro"/>
                          <a:cs typeface="Source Sans Pro"/>
                          <a:sym typeface="Source Sans Pro"/>
                        </a:rPr>
                      </a:br>
                      <a:r>
                        <a:rPr b="1" lang="en" sz="1500">
                          <a:latin typeface="Source Sans Pro"/>
                          <a:ea typeface="Source Sans Pro"/>
                          <a:cs typeface="Source Sans Pro"/>
                          <a:sym typeface="Source Sans Pro"/>
                        </a:rPr>
                        <a:t> and sustainability</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100">
                          <a:latin typeface="Source Sans Pro"/>
                          <a:ea typeface="Source Sans Pro"/>
                          <a:cs typeface="Source Sans Pro"/>
                          <a:sym typeface="Source Sans Pro"/>
                        </a:rPr>
                        <a:t>Planning, budgeting, and implementation</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Internal controls and risk management</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Financial reporting</a:t>
                      </a:r>
                      <a:endParaRPr sz="11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100">
                          <a:latin typeface="Source Sans Pro"/>
                          <a:ea typeface="Source Sans Pro"/>
                          <a:cs typeface="Source Sans Pro"/>
                          <a:sym typeface="Source Sans Pro"/>
                        </a:rPr>
                        <a:t>Knowledge of available financial resources to deliver programs.</a:t>
                      </a:r>
                      <a:endParaRPr sz="11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100">
                          <a:latin typeface="Source Sans Pro"/>
                          <a:ea typeface="Source Sans Pro"/>
                          <a:cs typeface="Source Sans Pro"/>
                          <a:sym typeface="Source Sans Pro"/>
                        </a:rPr>
                        <a:t>Resource mobilization strategies.</a:t>
                      </a:r>
                      <a:endParaRPr sz="11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59"/>
          <p:cNvSpPr txBox="1"/>
          <p:nvPr>
            <p:ph type="title"/>
          </p:nvPr>
        </p:nvSpPr>
        <p:spPr>
          <a:xfrm>
            <a:off x="223675" y="4102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areas of focus should include:</a:t>
            </a:r>
            <a:r>
              <a:rPr lang="en"/>
              <a:t> </a:t>
            </a:r>
            <a:endParaRPr/>
          </a:p>
        </p:txBody>
      </p:sp>
      <p:graphicFrame>
        <p:nvGraphicFramePr>
          <p:cNvPr id="335" name="Google Shape;335;p59"/>
          <p:cNvGraphicFramePr/>
          <p:nvPr/>
        </p:nvGraphicFramePr>
        <p:xfrm>
          <a:off x="978588" y="1120300"/>
          <a:ext cx="3000000" cy="3000000"/>
        </p:xfrm>
        <a:graphic>
          <a:graphicData uri="http://schemas.openxmlformats.org/drawingml/2006/table">
            <a:tbl>
              <a:tblPr>
                <a:noFill/>
                <a:tableStyleId>{E1618379-833A-4FDD-9756-2EDC572A89A1}</a:tableStyleId>
              </a:tblPr>
              <a:tblGrid>
                <a:gridCol w="2577550"/>
                <a:gridCol w="4609275"/>
              </a:tblGrid>
              <a:tr h="474300">
                <a:tc>
                  <a:txBody>
                    <a:bodyPr/>
                    <a:lstStyle/>
                    <a:p>
                      <a:pPr indent="0" lvl="0" marL="0" rtl="0" algn="l">
                        <a:lnSpc>
                          <a:spcPct val="100000"/>
                        </a:lnSpc>
                        <a:spcBef>
                          <a:spcPts val="0"/>
                        </a:spcBef>
                        <a:spcAft>
                          <a:spcPts val="400"/>
                        </a:spcAft>
                        <a:buNone/>
                      </a:pPr>
                      <a:r>
                        <a:rPr b="1" lang="en" sz="1600">
                          <a:solidFill>
                            <a:srgbClr val="FFFFFF"/>
                          </a:solidFill>
                          <a:latin typeface="Source Sans Pro"/>
                          <a:ea typeface="Source Sans Pro"/>
                          <a:cs typeface="Source Sans Pro"/>
                          <a:sym typeface="Source Sans Pro"/>
                        </a:rPr>
                        <a:t>BOARD AREA</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c>
                  <a:txBody>
                    <a:bodyPr/>
                    <a:lstStyle/>
                    <a:p>
                      <a:pPr indent="0" lvl="0" marL="0" rtl="0" algn="l">
                        <a:lnSpc>
                          <a:spcPct val="100000"/>
                        </a:lnSpc>
                        <a:spcBef>
                          <a:spcPts val="0"/>
                        </a:spcBef>
                        <a:spcAft>
                          <a:spcPts val="400"/>
                        </a:spcAft>
                        <a:buNone/>
                      </a:pPr>
                      <a:r>
                        <a:rPr b="1" lang="en" sz="1600">
                          <a:solidFill>
                            <a:srgbClr val="FFFFFF"/>
                          </a:solidFill>
                          <a:latin typeface="Source Sans Pro"/>
                          <a:ea typeface="Source Sans Pro"/>
                          <a:cs typeface="Source Sans Pro"/>
                          <a:sym typeface="Source Sans Pro"/>
                        </a:rPr>
                        <a:t>WHAT NEEDS TO BE IN PLACE</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r>
              <a:tr h="886750">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Processes, policies, and procedures</a:t>
                      </a:r>
                      <a:endParaRPr b="1" sz="15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sz="1000">
                          <a:latin typeface="Source Sans Pro"/>
                          <a:ea typeface="Source Sans Pro"/>
                          <a:cs typeface="Source Sans Pro"/>
                          <a:sym typeface="Source Sans Pro"/>
                        </a:rPr>
                        <a:t>Applicable policies, processes, and procedures</a:t>
                      </a:r>
                      <a:endParaRPr sz="10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000">
                          <a:latin typeface="Source Sans Pro"/>
                          <a:ea typeface="Source Sans Pro"/>
                          <a:cs typeface="Source Sans Pro"/>
                          <a:sym typeface="Source Sans Pro"/>
                        </a:rPr>
                        <a:t>Alignment of each policy/process/procedure to the strategy, mission, and vision</a:t>
                      </a:r>
                      <a:endParaRPr sz="10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000">
                          <a:latin typeface="Source Sans Pro"/>
                          <a:ea typeface="Source Sans Pro"/>
                          <a:cs typeface="Source Sans Pro"/>
                          <a:sym typeface="Source Sans Pro"/>
                        </a:rPr>
                        <a:t>Compliance with existing policies.</a:t>
                      </a:r>
                      <a:endParaRPr sz="10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tcPr>
                </a:tc>
              </a:tr>
              <a:tr h="1123800">
                <a:tc>
                  <a:txBody>
                    <a:bodyPr/>
                    <a:lstStyle/>
                    <a:p>
                      <a:pPr indent="0" lvl="0" marL="0" rtl="0" algn="l">
                        <a:lnSpc>
                          <a:spcPct val="100000"/>
                        </a:lnSpc>
                        <a:spcBef>
                          <a:spcPts val="0"/>
                        </a:spcBef>
                        <a:spcAft>
                          <a:spcPts val="400"/>
                        </a:spcAft>
                        <a:buNone/>
                      </a:pPr>
                      <a:r>
                        <a:rPr b="1" lang="en" sz="1500">
                          <a:latin typeface="Source Sans Pro"/>
                          <a:ea typeface="Source Sans Pro"/>
                          <a:cs typeface="Source Sans Pro"/>
                          <a:sym typeface="Source Sans Pro"/>
                        </a:rPr>
                        <a:t>Information communication technology</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000">
                          <a:latin typeface="Source Sans Pro"/>
                          <a:ea typeface="Source Sans Pro"/>
                          <a:cs typeface="Source Sans Pro"/>
                          <a:sym typeface="Source Sans Pro"/>
                        </a:rPr>
                        <a:t>Use of technology</a:t>
                      </a:r>
                      <a:endParaRPr sz="10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000">
                          <a:latin typeface="Source Sans Pro"/>
                          <a:ea typeface="Source Sans Pro"/>
                          <a:cs typeface="Source Sans Pro"/>
                          <a:sym typeface="Source Sans Pro"/>
                        </a:rPr>
                        <a:t>Infrastructure – software, systems, and hardware</a:t>
                      </a:r>
                      <a:endParaRPr sz="1000">
                        <a:latin typeface="Source Sans Pro"/>
                        <a:ea typeface="Source Sans Pro"/>
                        <a:cs typeface="Source Sans Pro"/>
                        <a:sym typeface="Source Sans Pro"/>
                      </a:endParaRPr>
                    </a:p>
                    <a:p>
                      <a:pPr indent="0" lvl="0" marL="0" rtl="0" algn="l">
                        <a:lnSpc>
                          <a:spcPct val="100000"/>
                        </a:lnSpc>
                        <a:spcBef>
                          <a:spcPts val="400"/>
                        </a:spcBef>
                        <a:spcAft>
                          <a:spcPts val="0"/>
                        </a:spcAft>
                        <a:buNone/>
                      </a:pPr>
                      <a:r>
                        <a:rPr lang="en" sz="1000">
                          <a:latin typeface="Source Sans Pro"/>
                          <a:ea typeface="Source Sans Pro"/>
                          <a:cs typeface="Source Sans Pro"/>
                          <a:sym typeface="Source Sans Pro"/>
                        </a:rPr>
                        <a:t>IT skills available</a:t>
                      </a:r>
                      <a:endParaRPr sz="1000">
                        <a:latin typeface="Source Sans Pro"/>
                        <a:ea typeface="Source Sans Pro"/>
                        <a:cs typeface="Source Sans Pro"/>
                        <a:sym typeface="Source Sans Pro"/>
                      </a:endParaRPr>
                    </a:p>
                    <a:p>
                      <a:pPr indent="0" lvl="0" marL="0" rtl="0" algn="l">
                        <a:lnSpc>
                          <a:spcPct val="100000"/>
                        </a:lnSpc>
                        <a:spcBef>
                          <a:spcPts val="400"/>
                        </a:spcBef>
                        <a:spcAft>
                          <a:spcPts val="400"/>
                        </a:spcAft>
                        <a:buNone/>
                      </a:pPr>
                      <a:r>
                        <a:rPr lang="en" sz="1000">
                          <a:latin typeface="Source Sans Pro"/>
                          <a:ea typeface="Source Sans Pro"/>
                          <a:cs typeface="Source Sans Pro"/>
                          <a:sym typeface="Source Sans Pro"/>
                        </a:rPr>
                        <a:t>Knowledge management.</a:t>
                      </a:r>
                      <a:endParaRPr sz="10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60"/>
          <p:cNvSpPr txBox="1"/>
          <p:nvPr>
            <p:ph type="title"/>
          </p:nvPr>
        </p:nvSpPr>
        <p:spPr>
          <a:xfrm>
            <a:off x="223675" y="4102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Principles of Good Governance</a:t>
            </a:r>
            <a:endParaRPr/>
          </a:p>
        </p:txBody>
      </p:sp>
      <p:graphicFrame>
        <p:nvGraphicFramePr>
          <p:cNvPr id="341" name="Google Shape;341;p60"/>
          <p:cNvGraphicFramePr/>
          <p:nvPr/>
        </p:nvGraphicFramePr>
        <p:xfrm>
          <a:off x="919025" y="1034175"/>
          <a:ext cx="3000000" cy="3000000"/>
        </p:xfrm>
        <a:graphic>
          <a:graphicData uri="http://schemas.openxmlformats.org/drawingml/2006/table">
            <a:tbl>
              <a:tblPr>
                <a:noFill/>
                <a:tableStyleId>{E1618379-833A-4FDD-9756-2EDC572A89A1}</a:tableStyleId>
              </a:tblPr>
              <a:tblGrid>
                <a:gridCol w="1316500"/>
                <a:gridCol w="6097275"/>
              </a:tblGrid>
              <a:tr h="1000125">
                <a:tc>
                  <a:txBody>
                    <a:bodyPr/>
                    <a:lstStyle/>
                    <a:p>
                      <a:pPr indent="0" lvl="0" marL="0" rtl="0" algn="l">
                        <a:lnSpc>
                          <a:spcPct val="115000"/>
                        </a:lnSpc>
                        <a:spcBef>
                          <a:spcPts val="0"/>
                        </a:spcBef>
                        <a:spcAft>
                          <a:spcPts val="0"/>
                        </a:spcAft>
                        <a:buNone/>
                      </a:pPr>
                      <a:r>
                        <a:rPr b="1" lang="en">
                          <a:latin typeface="Source Sans Pro"/>
                          <a:ea typeface="Source Sans Pro"/>
                          <a:cs typeface="Source Sans Pro"/>
                          <a:sym typeface="Source Sans Pro"/>
                        </a:rPr>
                        <a:t>Accountability</a:t>
                      </a:r>
                      <a:endParaRPr b="1">
                        <a:latin typeface="Source Sans Pro"/>
                        <a:ea typeface="Source Sans Pro"/>
                        <a:cs typeface="Source Sans Pro"/>
                        <a:sym typeface="Source Sans Pro"/>
                      </a:endParaRPr>
                    </a:p>
                  </a:txBody>
                  <a:tcPr marT="91425" marB="91425"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Management is accountable to the board.</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The board is accountable to stakeholders.</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Organization is  accountable for actions and use of resources to donors, legal authorities, and employees</a:t>
                      </a:r>
                      <a:endParaRPr sz="12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47725">
                <a:tc>
                  <a:txBody>
                    <a:bodyPr/>
                    <a:lstStyle/>
                    <a:p>
                      <a:pPr indent="0" lvl="0" marL="0" rtl="0" algn="l">
                        <a:lnSpc>
                          <a:spcPct val="115000"/>
                        </a:lnSpc>
                        <a:spcBef>
                          <a:spcPts val="0"/>
                        </a:spcBef>
                        <a:spcAft>
                          <a:spcPts val="0"/>
                        </a:spcAft>
                        <a:buNone/>
                      </a:pPr>
                      <a:r>
                        <a:rPr b="1" lang="en">
                          <a:latin typeface="Source Sans Pro"/>
                          <a:ea typeface="Source Sans Pro"/>
                          <a:cs typeface="Source Sans Pro"/>
                          <a:sym typeface="Source Sans Pro"/>
                        </a:rPr>
                        <a:t>Fairness</a:t>
                      </a:r>
                      <a:endParaRPr b="1">
                        <a:latin typeface="Source Sans Pro"/>
                        <a:ea typeface="Source Sans Pro"/>
                        <a:cs typeface="Source Sans Pro"/>
                        <a:sym typeface="Source Sans Pro"/>
                      </a:endParaRPr>
                    </a:p>
                  </a:txBody>
                  <a:tcPr marT="91425" marB="91425"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Protection of stakeholders’ rights and interests</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Equitable treatment of all stakeholders </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Redress provided for any violations</a:t>
                      </a:r>
                      <a:endParaRPr sz="12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88775">
                <a:tc>
                  <a:txBody>
                    <a:bodyPr/>
                    <a:lstStyle/>
                    <a:p>
                      <a:pPr indent="0" lvl="0" marL="0" rtl="0" algn="l">
                        <a:lnSpc>
                          <a:spcPct val="115000"/>
                        </a:lnSpc>
                        <a:spcBef>
                          <a:spcPts val="0"/>
                        </a:spcBef>
                        <a:spcAft>
                          <a:spcPts val="0"/>
                        </a:spcAft>
                        <a:buNone/>
                      </a:pPr>
                      <a:r>
                        <a:rPr b="1" lang="en">
                          <a:latin typeface="Source Sans Pro"/>
                          <a:ea typeface="Source Sans Pro"/>
                          <a:cs typeface="Source Sans Pro"/>
                          <a:sym typeface="Source Sans Pro"/>
                        </a:rPr>
                        <a:t>Transparency</a:t>
                      </a:r>
                      <a:endParaRPr b="1">
                        <a:latin typeface="Source Sans Pro"/>
                        <a:ea typeface="Source Sans Pro"/>
                        <a:cs typeface="Source Sans Pro"/>
                        <a:sym typeface="Source Sans Pro"/>
                      </a:endParaRPr>
                    </a:p>
                  </a:txBody>
                  <a:tcPr marT="91425" marB="91425"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O</a:t>
                      </a:r>
                      <a:r>
                        <a:rPr lang="en" sz="1200">
                          <a:latin typeface="Source Sans Pro"/>
                          <a:ea typeface="Source Sans Pro"/>
                          <a:cs typeface="Source Sans Pro"/>
                          <a:sym typeface="Source Sans Pro"/>
                        </a:rPr>
                        <a:t>pen leadership provided.</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Timely and accurate disclosure on financial situation, performance, stewardship, and governance are ensured</a:t>
                      </a:r>
                      <a:endParaRPr sz="12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22400">
                <a:tc>
                  <a:txBody>
                    <a:bodyPr/>
                    <a:lstStyle/>
                    <a:p>
                      <a:pPr indent="0" lvl="0" marL="0" rtl="0" algn="l">
                        <a:lnSpc>
                          <a:spcPct val="115000"/>
                        </a:lnSpc>
                        <a:spcBef>
                          <a:spcPts val="0"/>
                        </a:spcBef>
                        <a:spcAft>
                          <a:spcPts val="0"/>
                        </a:spcAft>
                        <a:buNone/>
                      </a:pPr>
                      <a:r>
                        <a:rPr b="1" lang="en">
                          <a:latin typeface="Source Sans Pro"/>
                          <a:ea typeface="Source Sans Pro"/>
                          <a:cs typeface="Source Sans Pro"/>
                          <a:sym typeface="Source Sans Pro"/>
                        </a:rPr>
                        <a:t>Recognition</a:t>
                      </a:r>
                      <a:br>
                        <a:rPr b="1" lang="en">
                          <a:latin typeface="Source Sans Pro"/>
                          <a:ea typeface="Source Sans Pro"/>
                          <a:cs typeface="Source Sans Pro"/>
                          <a:sym typeface="Source Sans Pro"/>
                        </a:rPr>
                      </a:br>
                      <a:r>
                        <a:rPr b="1" lang="en">
                          <a:latin typeface="Source Sans Pro"/>
                          <a:ea typeface="Source Sans Pro"/>
                          <a:cs typeface="Source Sans Pro"/>
                          <a:sym typeface="Source Sans Pro"/>
                        </a:rPr>
                        <a:t>&amp; Awareness</a:t>
                      </a:r>
                      <a:endParaRPr b="1">
                        <a:latin typeface="Source Sans Pro"/>
                        <a:ea typeface="Source Sans Pro"/>
                        <a:cs typeface="Source Sans Pro"/>
                        <a:sym typeface="Source Sans Pro"/>
                      </a:endParaRPr>
                    </a:p>
                  </a:txBody>
                  <a:tcPr marT="91425" marB="91425"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Stakeholders’ rights are recognized.</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Cooperation in meeting goals is encouraged.</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Leadership is ensured that is capable, responsible, representative, and conscious of its obligations.  </a:t>
                      </a:r>
                      <a:endParaRPr sz="1200">
                        <a:latin typeface="Source Sans Pro"/>
                        <a:ea typeface="Source Sans Pro"/>
                        <a:cs typeface="Source Sans Pro"/>
                        <a:sym typeface="Source Sans Pro"/>
                      </a:endParaRPr>
                    </a:p>
                    <a:p>
                      <a:pPr indent="-304800" lvl="0" marL="457200" rtl="0" algn="l">
                        <a:lnSpc>
                          <a:spcPct val="115000"/>
                        </a:lnSpc>
                        <a:spcBef>
                          <a:spcPts val="0"/>
                        </a:spcBef>
                        <a:spcAft>
                          <a:spcPts val="0"/>
                        </a:spcAft>
                        <a:buSzPts val="1200"/>
                        <a:buFont typeface="Source Sans Pro"/>
                        <a:buChar char="●"/>
                      </a:pPr>
                      <a:r>
                        <a:rPr lang="en" sz="1200">
                          <a:latin typeface="Source Sans Pro"/>
                          <a:ea typeface="Source Sans Pro"/>
                          <a:cs typeface="Source Sans Pro"/>
                          <a:sym typeface="Source Sans Pro"/>
                        </a:rPr>
                        <a:t>Effectiveness and efficiency are ensured in the use of resources and in getting results.</a:t>
                      </a:r>
                      <a:endParaRPr sz="12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61"/>
          <p:cNvSpPr txBox="1"/>
          <p:nvPr>
            <p:ph type="title"/>
          </p:nvPr>
        </p:nvSpPr>
        <p:spPr>
          <a:xfrm>
            <a:off x="311700" y="2303250"/>
            <a:ext cx="8520600" cy="11367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Source Sans Pro"/>
                <a:ea typeface="Source Sans Pro"/>
                <a:cs typeface="Source Sans Pro"/>
                <a:sym typeface="Source Sans Pro"/>
              </a:rPr>
              <a:t>Fully Functioning Boards</a:t>
            </a:r>
            <a:endParaRPr>
              <a:latin typeface="Source Sans Pro"/>
              <a:ea typeface="Source Sans Pro"/>
              <a:cs typeface="Source Sans Pro"/>
              <a:sym typeface="Source Sans Pro"/>
            </a:endParaRPr>
          </a:p>
        </p:txBody>
      </p:sp>
      <p:sp>
        <p:nvSpPr>
          <p:cNvPr id="347" name="Google Shape;347;p61"/>
          <p:cNvSpPr/>
          <p:nvPr/>
        </p:nvSpPr>
        <p:spPr>
          <a:xfrm>
            <a:off x="2491800" y="1486050"/>
            <a:ext cx="4160400" cy="817200"/>
          </a:xfrm>
          <a:prstGeom prst="rect">
            <a:avLst/>
          </a:prstGeom>
          <a:solidFill>
            <a:srgbClr val="BA0C2F"/>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4100">
                <a:solidFill>
                  <a:schemeClr val="lt1"/>
                </a:solidFill>
                <a:latin typeface="Source Sans Pro"/>
                <a:ea typeface="Source Sans Pro"/>
                <a:cs typeface="Source Sans Pro"/>
                <a:sym typeface="Source Sans Pro"/>
              </a:rPr>
              <a:t>MODULE TWO</a:t>
            </a:r>
            <a:endParaRPr sz="3700">
              <a:solidFill>
                <a:schemeClr val="lt1"/>
              </a:solidFill>
              <a:latin typeface="Source Sans Pro"/>
              <a:ea typeface="Source Sans Pro"/>
              <a:cs typeface="Source Sans Pro"/>
              <a:sym typeface="Source Sans Pro"/>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62"/>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000"/>
              </a:spcAft>
              <a:buNone/>
            </a:pPr>
            <a:r>
              <a:rPr lang="en"/>
              <a:t>The board’s responsibility is to ensure that the organization has capable and committed leadership, both at the staff level and at the level of board governance. It is essential for the board to be balanced </a:t>
            </a:r>
            <a:br>
              <a:rPr lang="en"/>
            </a:br>
            <a:r>
              <a:rPr lang="en"/>
              <a:t>– maintain focus, review regularly, and ensure that its good governance principles always prevail.</a:t>
            </a:r>
            <a:endParaRPr/>
          </a:p>
        </p:txBody>
      </p:sp>
      <p:sp>
        <p:nvSpPr>
          <p:cNvPr id="353" name="Google Shape;353;p62"/>
          <p:cNvSpPr/>
          <p:nvPr/>
        </p:nvSpPr>
        <p:spPr>
          <a:xfrm>
            <a:off x="798600" y="640075"/>
            <a:ext cx="7546800" cy="8172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a:t>
            </a:r>
            <a:r>
              <a:rPr lang="en" sz="2700">
                <a:solidFill>
                  <a:schemeClr val="lt1"/>
                </a:solidFill>
                <a:latin typeface="Source Sans Pro"/>
                <a:ea typeface="Source Sans Pro"/>
                <a:cs typeface="Source Sans Pro"/>
                <a:sym typeface="Source Sans Pro"/>
              </a:rPr>
              <a:t>ession 1: </a:t>
            </a:r>
            <a:r>
              <a:rPr b="1" lang="en" sz="2700">
                <a:solidFill>
                  <a:schemeClr val="lt1"/>
                </a:solidFill>
                <a:latin typeface="Source Sans Pro"/>
                <a:ea typeface="Source Sans Pro"/>
                <a:cs typeface="Source Sans Pro"/>
                <a:sym typeface="Source Sans Pro"/>
              </a:rPr>
              <a:t>Components of a Balanced Board</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63"/>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Why do you think the size of the board matters?</a:t>
            </a:r>
            <a:endParaRPr sz="2000"/>
          </a:p>
        </p:txBody>
      </p:sp>
      <p:sp>
        <p:nvSpPr>
          <p:cNvPr id="359" name="Google Shape;359;p63"/>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6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a:t>
            </a:r>
            <a:r>
              <a:rPr lang="en"/>
              <a:t>he ideal size of a board depends on several factors:</a:t>
            </a:r>
            <a:endParaRPr/>
          </a:p>
        </p:txBody>
      </p:sp>
      <p:sp>
        <p:nvSpPr>
          <p:cNvPr id="365" name="Google Shape;365;p64"/>
          <p:cNvSpPr txBox="1"/>
          <p:nvPr>
            <p:ph idx="1" type="body"/>
          </p:nvPr>
        </p:nvSpPr>
        <p:spPr>
          <a:xfrm>
            <a:off x="1181100" y="1139725"/>
            <a:ext cx="7145700" cy="3455400"/>
          </a:xfrm>
          <a:prstGeom prst="rect">
            <a:avLst/>
          </a:prstGeom>
        </p:spPr>
        <p:txBody>
          <a:bodyPr anchorCtr="0" anchor="t" bIns="91425" lIns="91425" spcFirstLastPara="1" rIns="91425" wrap="square" tIns="91425">
            <a:normAutofit fontScale="92500"/>
          </a:bodyPr>
          <a:lstStyle/>
          <a:p>
            <a:pPr indent="-334327" lvl="0" marL="457200" rtl="0" algn="l">
              <a:lnSpc>
                <a:spcPct val="100000"/>
              </a:lnSpc>
              <a:spcBef>
                <a:spcPts val="0"/>
              </a:spcBef>
              <a:spcAft>
                <a:spcPts val="0"/>
              </a:spcAft>
              <a:buSzPct val="100000"/>
              <a:buChar char="●"/>
            </a:pPr>
            <a:r>
              <a:rPr lang="en"/>
              <a:t>The right mix of backgrounds, skills, and expertise.</a:t>
            </a:r>
            <a:endParaRPr/>
          </a:p>
          <a:p>
            <a:pPr indent="-334327" lvl="0" marL="457200" rtl="0" algn="l">
              <a:lnSpc>
                <a:spcPct val="100000"/>
              </a:lnSpc>
              <a:spcBef>
                <a:spcPts val="1000"/>
              </a:spcBef>
              <a:spcAft>
                <a:spcPts val="0"/>
              </a:spcAft>
              <a:buSzPct val="100000"/>
              <a:buChar char="●"/>
            </a:pPr>
            <a:r>
              <a:rPr lang="en"/>
              <a:t>Financial expertise: it is always prudent to have a very experienced board member who can advise the board on fiduciary management issues.</a:t>
            </a:r>
            <a:endParaRPr/>
          </a:p>
          <a:p>
            <a:pPr indent="-334327" lvl="0" marL="457200" rtl="0" algn="l">
              <a:lnSpc>
                <a:spcPct val="100000"/>
              </a:lnSpc>
              <a:spcBef>
                <a:spcPts val="1000"/>
              </a:spcBef>
              <a:spcAft>
                <a:spcPts val="0"/>
              </a:spcAft>
              <a:buSzPct val="100000"/>
              <a:buChar char="●"/>
            </a:pPr>
            <a:r>
              <a:rPr lang="en"/>
              <a:t>Relevant program development experience, particularly for LIP boards.</a:t>
            </a:r>
            <a:endParaRPr/>
          </a:p>
          <a:p>
            <a:pPr indent="-334327" lvl="0" marL="457200" rtl="0" algn="l">
              <a:lnSpc>
                <a:spcPct val="100000"/>
              </a:lnSpc>
              <a:spcBef>
                <a:spcPts val="1000"/>
              </a:spcBef>
              <a:spcAft>
                <a:spcPts val="0"/>
              </a:spcAft>
              <a:buSzPct val="100000"/>
              <a:buChar char="●"/>
            </a:pPr>
            <a:r>
              <a:rPr lang="en"/>
              <a:t>Human resources experience.</a:t>
            </a:r>
            <a:endParaRPr/>
          </a:p>
          <a:p>
            <a:pPr indent="-334327" lvl="0" marL="457200" rtl="0" algn="l">
              <a:lnSpc>
                <a:spcPct val="100000"/>
              </a:lnSpc>
              <a:spcBef>
                <a:spcPts val="1000"/>
              </a:spcBef>
              <a:spcAft>
                <a:spcPts val="0"/>
              </a:spcAft>
              <a:buSzPct val="100000"/>
              <a:buChar char="●"/>
            </a:pPr>
            <a:r>
              <a:rPr lang="en"/>
              <a:t>Legal expertise.</a:t>
            </a:r>
            <a:endParaRPr/>
          </a:p>
          <a:p>
            <a:pPr indent="-334327" lvl="0" marL="457200" rtl="0" algn="l">
              <a:lnSpc>
                <a:spcPct val="100000"/>
              </a:lnSpc>
              <a:spcBef>
                <a:spcPts val="1000"/>
              </a:spcBef>
              <a:spcAft>
                <a:spcPts val="0"/>
              </a:spcAft>
              <a:buSzPct val="100000"/>
              <a:buChar char="●"/>
            </a:pPr>
            <a:r>
              <a:rPr lang="en"/>
              <a:t>Representatives of key stakeholders.</a:t>
            </a:r>
            <a:endParaRPr/>
          </a:p>
          <a:p>
            <a:pPr indent="-334327" lvl="0" marL="457200" rtl="0" algn="l">
              <a:lnSpc>
                <a:spcPct val="100000"/>
              </a:lnSpc>
              <a:spcBef>
                <a:spcPts val="1000"/>
              </a:spcBef>
              <a:spcAft>
                <a:spcPts val="0"/>
              </a:spcAft>
              <a:buSzPct val="100000"/>
              <a:buChar char="●"/>
            </a:pPr>
            <a:r>
              <a:rPr lang="en"/>
              <a:t>Honesty and integrity – ability to rely on them.</a:t>
            </a:r>
            <a:endParaRPr/>
          </a:p>
          <a:p>
            <a:pPr indent="-334327" lvl="0" marL="457200" rtl="0" algn="l">
              <a:lnSpc>
                <a:spcPct val="100000"/>
              </a:lnSpc>
              <a:spcBef>
                <a:spcPts val="1000"/>
              </a:spcBef>
              <a:spcAft>
                <a:spcPts val="1000"/>
              </a:spcAft>
              <a:buSzPct val="100000"/>
              <a:buChar char="●"/>
            </a:pPr>
            <a:r>
              <a:rPr lang="en"/>
              <a:t>Diversity, including gender and age distribution.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sz="2100"/>
              <a:t>Objectives: </a:t>
            </a:r>
            <a:endParaRPr b="1" sz="1400">
              <a:solidFill>
                <a:schemeClr val="dk1"/>
              </a:solidFill>
            </a:endParaRPr>
          </a:p>
          <a:p>
            <a:pPr indent="-342900" lvl="0" marL="457200" rtl="0" algn="l">
              <a:spcBef>
                <a:spcPts val="1200"/>
              </a:spcBef>
              <a:spcAft>
                <a:spcPts val="0"/>
              </a:spcAft>
              <a:buSzPts val="1800"/>
              <a:buFont typeface="Source Sans Pro"/>
              <a:buChar char="●"/>
            </a:pPr>
            <a:r>
              <a:rPr lang="en"/>
              <a:t>To understand board governance and leadership</a:t>
            </a:r>
            <a:endParaRPr/>
          </a:p>
          <a:p>
            <a:pPr indent="-342900" lvl="0" marL="457200" rtl="0" algn="l">
              <a:spcBef>
                <a:spcPts val="1000"/>
              </a:spcBef>
              <a:spcAft>
                <a:spcPts val="0"/>
              </a:spcAft>
              <a:buSzPts val="1800"/>
              <a:buFont typeface="Source Sans Pro"/>
              <a:buChar char="●"/>
            </a:pPr>
            <a:r>
              <a:rPr lang="en"/>
              <a:t>To explain the role of governance and leadership responsibilities of board members</a:t>
            </a:r>
            <a:endParaRPr/>
          </a:p>
          <a:p>
            <a:pPr indent="-342900" lvl="0" marL="457200" rtl="0" algn="l">
              <a:spcBef>
                <a:spcPts val="1000"/>
              </a:spcBef>
              <a:spcAft>
                <a:spcPts val="0"/>
              </a:spcAft>
              <a:buSzPts val="1800"/>
              <a:buFont typeface="Source Sans Pro"/>
              <a:buChar char="●"/>
            </a:pPr>
            <a:r>
              <a:rPr lang="en"/>
              <a:t>To promote effective board leadership and oversight, critical activities, policies, and procedures.</a:t>
            </a:r>
            <a:endParaRPr/>
          </a:p>
          <a:p>
            <a:pPr indent="0" lvl="0" marL="0" rtl="0" algn="l">
              <a:spcBef>
                <a:spcPts val="1000"/>
              </a:spcBef>
              <a:spcAft>
                <a:spcPts val="1200"/>
              </a:spcAft>
              <a:buNone/>
            </a:pPr>
            <a:r>
              <a:t/>
            </a:r>
            <a:endParaRPr/>
          </a:p>
        </p:txBody>
      </p:sp>
      <p:sp>
        <p:nvSpPr>
          <p:cNvPr id="104" name="Google Shape;104;p20"/>
          <p:cNvSpPr/>
          <p:nvPr/>
        </p:nvSpPr>
        <p:spPr>
          <a:xfrm>
            <a:off x="798600" y="640075"/>
            <a:ext cx="7546800" cy="8172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1: </a:t>
            </a:r>
            <a:r>
              <a:rPr b="1" lang="en" sz="2700">
                <a:solidFill>
                  <a:schemeClr val="lt1"/>
                </a:solidFill>
                <a:latin typeface="Source Sans Pro"/>
                <a:ea typeface="Source Sans Pro"/>
                <a:cs typeface="Source Sans Pro"/>
                <a:sym typeface="Source Sans Pro"/>
              </a:rPr>
              <a:t>Understanding Board Governance</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65"/>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How many directors should a board have?</a:t>
            </a:r>
            <a:endParaRPr sz="2000"/>
          </a:p>
        </p:txBody>
      </p:sp>
      <p:sp>
        <p:nvSpPr>
          <p:cNvPr id="371" name="Google Shape;371;p65"/>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0" lang="en" sz="2020"/>
              <a:t>A</a:t>
            </a:r>
            <a:r>
              <a:rPr b="0" lang="en" sz="2020"/>
              <a:t>lthough boards will vary in size by organization, </a:t>
            </a:r>
            <a:br>
              <a:rPr b="0" lang="en" sz="2020"/>
            </a:br>
            <a:r>
              <a:rPr b="0" lang="en" sz="2020"/>
              <a:t>the average board has seven to ten members, and its size should: </a:t>
            </a:r>
            <a:endParaRPr b="0" sz="2020"/>
          </a:p>
        </p:txBody>
      </p:sp>
      <p:sp>
        <p:nvSpPr>
          <p:cNvPr id="377" name="Google Shape;377;p66"/>
          <p:cNvSpPr txBox="1"/>
          <p:nvPr>
            <p:ph idx="1" type="body"/>
          </p:nvPr>
        </p:nvSpPr>
        <p:spPr>
          <a:xfrm>
            <a:off x="1002175" y="1454600"/>
            <a:ext cx="7339500" cy="3114300"/>
          </a:xfrm>
          <a:prstGeom prst="rect">
            <a:avLst/>
          </a:prstGeom>
        </p:spPr>
        <p:txBody>
          <a:bodyPr anchorCtr="0" anchor="t" bIns="91425" lIns="91425" spcFirstLastPara="1" rIns="91425" wrap="square" tIns="91425">
            <a:normAutofit/>
          </a:bodyPr>
          <a:lstStyle/>
          <a:p>
            <a:pPr indent="-342900" lvl="0" marL="457200" rtl="0" algn="l">
              <a:lnSpc>
                <a:spcPct val="100000"/>
              </a:lnSpc>
              <a:spcBef>
                <a:spcPts val="0"/>
              </a:spcBef>
              <a:spcAft>
                <a:spcPts val="0"/>
              </a:spcAft>
              <a:buSzPts val="1800"/>
              <a:buChar char="●"/>
            </a:pPr>
            <a:r>
              <a:rPr lang="en"/>
              <a:t>Enable productive and beneficial discussions and the ability to make prompt, rational decisions,</a:t>
            </a:r>
            <a:endParaRPr/>
          </a:p>
          <a:p>
            <a:pPr indent="-342900" lvl="0" marL="457200" rtl="0" algn="l">
              <a:lnSpc>
                <a:spcPct val="100000"/>
              </a:lnSpc>
              <a:spcBef>
                <a:spcPts val="1000"/>
              </a:spcBef>
              <a:spcAft>
                <a:spcPts val="0"/>
              </a:spcAft>
              <a:buSzPts val="1800"/>
              <a:buChar char="●"/>
            </a:pPr>
            <a:r>
              <a:rPr lang="en"/>
              <a:t>Allow efficient organization of the work of board committees,</a:t>
            </a:r>
            <a:endParaRPr/>
          </a:p>
          <a:p>
            <a:pPr indent="-342900" lvl="0" marL="457200" rtl="0" algn="l">
              <a:lnSpc>
                <a:spcPct val="100000"/>
              </a:lnSpc>
              <a:spcBef>
                <a:spcPts val="1000"/>
              </a:spcBef>
              <a:spcAft>
                <a:spcPts val="0"/>
              </a:spcAft>
              <a:buSzPts val="1800"/>
              <a:buChar char="●"/>
            </a:pPr>
            <a:r>
              <a:rPr lang="en"/>
              <a:t>Allow effective voting, without any conflict-of-interest issues (whereby an arrangement might benefit a board member or an employee on a personal level).</a:t>
            </a:r>
            <a:endParaRPr/>
          </a:p>
          <a:p>
            <a:pPr indent="0" lvl="0" marL="0" rtl="0" algn="l">
              <a:spcBef>
                <a:spcPts val="1000"/>
              </a:spcBef>
              <a:spcAft>
                <a:spcPts val="1200"/>
              </a:spcAft>
              <a:buNone/>
            </a:pPr>
            <a:r>
              <a:rPr lang="en"/>
              <a:t>Be sure to refer to your board’s Articles of Association for further clarity</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6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Board Member Characteristics</a:t>
            </a:r>
            <a:endParaRPr/>
          </a:p>
        </p:txBody>
      </p:sp>
      <p:sp>
        <p:nvSpPr>
          <p:cNvPr id="383" name="Google Shape;383;p67"/>
          <p:cNvSpPr txBox="1"/>
          <p:nvPr>
            <p:ph idx="1" type="body"/>
          </p:nvPr>
        </p:nvSpPr>
        <p:spPr>
          <a:xfrm>
            <a:off x="1181100" y="11524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To recruit the right members with the right skills to support governance, the board will need to consider the following qualities that each potential board member should have:</a:t>
            </a:r>
            <a:endParaRPr/>
          </a:p>
        </p:txBody>
      </p:sp>
      <p:sp>
        <p:nvSpPr>
          <p:cNvPr id="384" name="Google Shape;384;p67"/>
          <p:cNvSpPr txBox="1"/>
          <p:nvPr>
            <p:ph idx="1" type="body"/>
          </p:nvPr>
        </p:nvSpPr>
        <p:spPr>
          <a:xfrm>
            <a:off x="1104900" y="2376775"/>
            <a:ext cx="6618300" cy="2035200"/>
          </a:xfrm>
          <a:prstGeom prst="rect">
            <a:avLst/>
          </a:prstGeom>
        </p:spPr>
        <p:txBody>
          <a:bodyPr anchorCtr="0" anchor="t" bIns="91425" lIns="91425" spcFirstLastPara="1" rIns="91425" wrap="square" tIns="91425">
            <a:normAutofit/>
          </a:bodyPr>
          <a:lstStyle/>
          <a:p>
            <a:pPr indent="-342900" lvl="0" marL="457200" rtl="0" algn="l">
              <a:lnSpc>
                <a:spcPct val="100000"/>
              </a:lnSpc>
              <a:spcBef>
                <a:spcPts val="0"/>
              </a:spcBef>
              <a:spcAft>
                <a:spcPts val="0"/>
              </a:spcAft>
              <a:buSzPts val="1800"/>
              <a:buChar char="●"/>
            </a:pPr>
            <a:r>
              <a:rPr b="1" lang="en"/>
              <a:t>An understanding of the organization’s agenda and issues:</a:t>
            </a:r>
            <a:r>
              <a:rPr lang="en"/>
              <a:t> an understanding of the economic and professional environment in which the organization operates.</a:t>
            </a:r>
            <a:endParaRPr/>
          </a:p>
          <a:p>
            <a:pPr indent="-342900" lvl="0" marL="457200" rtl="0" algn="l">
              <a:lnSpc>
                <a:spcPct val="100000"/>
              </a:lnSpc>
              <a:spcBef>
                <a:spcPts val="800"/>
              </a:spcBef>
              <a:spcAft>
                <a:spcPts val="800"/>
              </a:spcAft>
              <a:buSzPts val="1800"/>
              <a:buChar char="●"/>
            </a:pPr>
            <a:r>
              <a:rPr b="1" lang="en"/>
              <a:t>Knowledge that is unique and will help the board:</a:t>
            </a:r>
            <a:r>
              <a:rPr lang="en"/>
              <a:t> someone who will ask the right questions, can interpret information, and can accomplish specific tasks.</a:t>
            </a:r>
            <a:r>
              <a:rPr lang="en">
                <a:latin typeface="Source Sans Pro"/>
                <a:ea typeface="Source Sans Pro"/>
                <a:cs typeface="Source Sans Pro"/>
                <a:sym typeface="Source Sans Pro"/>
              </a:rPr>
              <a:t>.</a:t>
            </a:r>
            <a:endParaRPr>
              <a:latin typeface="Source Sans Pro"/>
              <a:ea typeface="Source Sans Pro"/>
              <a:cs typeface="Source Sans Pro"/>
              <a:sym typeface="Source Sans Pro"/>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sp>
        <p:nvSpPr>
          <p:cNvPr id="389" name="Google Shape;389;p68"/>
          <p:cNvSpPr txBox="1"/>
          <p:nvPr>
            <p:ph idx="1" type="body"/>
          </p:nvPr>
        </p:nvSpPr>
        <p:spPr>
          <a:xfrm>
            <a:off x="862325" y="1072200"/>
            <a:ext cx="7619400" cy="42588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Source Sans Pro"/>
              <a:buChar char="●"/>
            </a:pPr>
            <a:r>
              <a:rPr b="1" lang="en"/>
              <a:t>Skills that will facilitate the board’s work, including:</a:t>
            </a:r>
            <a:endParaRPr b="1"/>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Good communication skills,</a:t>
            </a:r>
            <a:endParaRPr>
              <a:latin typeface="Source Sans Pro"/>
              <a:ea typeface="Source Sans Pro"/>
              <a:cs typeface="Source Sans Pro"/>
              <a:sym typeface="Source Sans Pro"/>
            </a:endParaRPr>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Ability to chair meetings,</a:t>
            </a:r>
            <a:endParaRPr>
              <a:latin typeface="Source Sans Pro"/>
              <a:ea typeface="Source Sans Pro"/>
              <a:cs typeface="Source Sans Pro"/>
              <a:sym typeface="Source Sans Pro"/>
            </a:endParaRPr>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Sound planning skills. </a:t>
            </a:r>
            <a:endParaRPr>
              <a:latin typeface="Source Sans Pro"/>
              <a:ea typeface="Source Sans Pro"/>
              <a:cs typeface="Source Sans Pro"/>
              <a:sym typeface="Source Sans Pro"/>
            </a:endParaRPr>
          </a:p>
          <a:p>
            <a:pPr indent="-342900" lvl="0" marL="457200" rtl="0" algn="l">
              <a:spcBef>
                <a:spcPts val="1000"/>
              </a:spcBef>
              <a:spcAft>
                <a:spcPts val="0"/>
              </a:spcAft>
              <a:buSzPts val="1800"/>
              <a:buFont typeface="Source Sans Pro"/>
              <a:buChar char="●"/>
            </a:pPr>
            <a:r>
              <a:rPr b="1" lang="en"/>
              <a:t>A strong network, connections, and/or influence in the community:</a:t>
            </a:r>
            <a:endParaRPr b="1"/>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Within political, business, professional, or religious networks</a:t>
            </a:r>
            <a:endParaRPr>
              <a:latin typeface="Source Sans Pro"/>
              <a:ea typeface="Source Sans Pro"/>
              <a:cs typeface="Source Sans Pro"/>
              <a:sym typeface="Source Sans Pro"/>
            </a:endParaRPr>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With potential funding sources.</a:t>
            </a:r>
            <a:endParaRPr>
              <a:latin typeface="Source Sans Pro"/>
              <a:ea typeface="Source Sans Pro"/>
              <a:cs typeface="Source Sans Pro"/>
              <a:sym typeface="Source Sans Pro"/>
            </a:endParaRPr>
          </a:p>
          <a:p>
            <a:pPr indent="-342900" lvl="0" marL="457200" rtl="0" algn="l">
              <a:spcBef>
                <a:spcPts val="1000"/>
              </a:spcBef>
              <a:spcAft>
                <a:spcPts val="0"/>
              </a:spcAft>
              <a:buSzPts val="1800"/>
              <a:buFont typeface="Source Sans Pro"/>
              <a:buChar char="●"/>
            </a:pPr>
            <a:r>
              <a:rPr b="1" lang="en"/>
              <a:t>A personality that will enhance the board as a team, including:</a:t>
            </a:r>
            <a:endParaRPr b="1"/>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A vision </a:t>
            </a:r>
            <a:endParaRPr>
              <a:latin typeface="Source Sans Pro"/>
              <a:ea typeface="Source Sans Pro"/>
              <a:cs typeface="Source Sans Pro"/>
              <a:sym typeface="Source Sans Pro"/>
            </a:endParaRPr>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Ability to build consensus among board members </a:t>
            </a:r>
            <a:endParaRPr>
              <a:latin typeface="Source Sans Pro"/>
              <a:ea typeface="Source Sans Pro"/>
              <a:cs typeface="Source Sans Pro"/>
              <a:sym typeface="Source Sans Pro"/>
            </a:endParaRPr>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Strategizing skills and big-picture thinking</a:t>
            </a:r>
            <a:endParaRPr>
              <a:latin typeface="Source Sans Pro"/>
              <a:ea typeface="Source Sans Pro"/>
              <a:cs typeface="Source Sans Pro"/>
              <a:sym typeface="Source Sans Pro"/>
            </a:endParaRPr>
          </a:p>
          <a:p>
            <a:pPr indent="-317500" lvl="1" marL="914400" rtl="0" algn="l">
              <a:spcBef>
                <a:spcPts val="0"/>
              </a:spcBef>
              <a:spcAft>
                <a:spcPts val="0"/>
              </a:spcAft>
              <a:buSzPts val="1400"/>
              <a:buFont typeface="Source Sans Pro"/>
              <a:buChar char="○"/>
            </a:pPr>
            <a:r>
              <a:rPr lang="en">
                <a:latin typeface="Source Sans Pro"/>
                <a:ea typeface="Source Sans Pro"/>
                <a:cs typeface="Source Sans Pro"/>
                <a:sym typeface="Source Sans Pro"/>
              </a:rPr>
              <a:t>Ability to challenge others professionally.</a:t>
            </a:r>
            <a:endParaRPr>
              <a:latin typeface="Source Sans Pro"/>
              <a:ea typeface="Source Sans Pro"/>
              <a:cs typeface="Source Sans Pro"/>
              <a:sym typeface="Source Sans Pro"/>
            </a:endParaRPr>
          </a:p>
        </p:txBody>
      </p:sp>
      <p:sp>
        <p:nvSpPr>
          <p:cNvPr id="390" name="Google Shape;390;p6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Board Member Characteristics </a:t>
            </a:r>
            <a:r>
              <a:rPr i="1" lang="en"/>
              <a:t>(cont.)</a:t>
            </a:r>
            <a:endParaRPr i="1"/>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6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Summary</a:t>
            </a:r>
            <a:endParaRPr/>
          </a:p>
        </p:txBody>
      </p:sp>
      <p:sp>
        <p:nvSpPr>
          <p:cNvPr id="396" name="Google Shape;396;p69"/>
          <p:cNvSpPr txBox="1"/>
          <p:nvPr>
            <p:ph idx="1" type="body"/>
          </p:nvPr>
        </p:nvSpPr>
        <p:spPr>
          <a:xfrm>
            <a:off x="1503250" y="1228675"/>
            <a:ext cx="6322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A balanced board is mindful of the dysfunctions that can cause problems and works hard to remove them. Failures can include an absence of trust, inattention to results, lack of commitment, avoidance of accountability, and fear of conflict.</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sp>
        <p:nvSpPr>
          <p:cNvPr id="401" name="Google Shape;401;p70"/>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000"/>
              </a:spcAft>
              <a:buNone/>
            </a:pPr>
            <a:r>
              <a:rPr lang="en"/>
              <a:t>A successful board chair and executive management relationship functions as a partnership where the two parties have different roles but are mutually independent. A successful relationship between the chairperson and executive management depends on the clarity of expectations about how to work together, with the CEO taking direction from the board, not from individual members. </a:t>
            </a:r>
            <a:endParaRPr/>
          </a:p>
        </p:txBody>
      </p:sp>
      <p:sp>
        <p:nvSpPr>
          <p:cNvPr id="402" name="Google Shape;402;p70"/>
          <p:cNvSpPr/>
          <p:nvPr/>
        </p:nvSpPr>
        <p:spPr>
          <a:xfrm>
            <a:off x="798600" y="640075"/>
            <a:ext cx="7546800" cy="941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2: </a:t>
            </a:r>
            <a:r>
              <a:rPr b="1" lang="en" sz="2700">
                <a:solidFill>
                  <a:schemeClr val="lt1"/>
                </a:solidFill>
                <a:latin typeface="Source Sans Pro"/>
                <a:ea typeface="Source Sans Pro"/>
                <a:cs typeface="Source Sans Pro"/>
                <a:sym typeface="Source Sans Pro"/>
              </a:rPr>
              <a:t>The Board Chair and </a:t>
            </a:r>
            <a:br>
              <a:rPr b="1" lang="en" sz="2700">
                <a:solidFill>
                  <a:schemeClr val="lt1"/>
                </a:solidFill>
                <a:latin typeface="Source Sans Pro"/>
                <a:ea typeface="Source Sans Pro"/>
                <a:cs typeface="Source Sans Pro"/>
                <a:sym typeface="Source Sans Pro"/>
              </a:rPr>
            </a:br>
            <a:r>
              <a:rPr b="1" lang="en" sz="2700">
                <a:solidFill>
                  <a:schemeClr val="lt1"/>
                </a:solidFill>
                <a:latin typeface="Source Sans Pro"/>
                <a:ea typeface="Source Sans Pro"/>
                <a:cs typeface="Source Sans Pro"/>
                <a:sym typeface="Source Sans Pro"/>
              </a:rPr>
              <a:t>Executive Director Relationship</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7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Role of the Board Chair</a:t>
            </a:r>
            <a:endParaRPr/>
          </a:p>
        </p:txBody>
      </p:sp>
      <p:pic>
        <p:nvPicPr>
          <p:cNvPr id="408" name="Google Shape;408;p71"/>
          <p:cNvPicPr preferRelativeResize="0"/>
          <p:nvPr/>
        </p:nvPicPr>
        <p:blipFill>
          <a:blip r:embed="rId3">
            <a:alphaModFix/>
          </a:blip>
          <a:stretch>
            <a:fillRect/>
          </a:stretch>
        </p:blipFill>
        <p:spPr>
          <a:xfrm>
            <a:off x="764400" y="1070975"/>
            <a:ext cx="7616750" cy="3874275"/>
          </a:xfrm>
          <a:prstGeom prst="rect">
            <a:avLst/>
          </a:prstGeom>
          <a:noFill/>
          <a:ln>
            <a:noFill/>
          </a:ln>
        </p:spPr>
      </p:pic>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7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The board chair and management roles </a:t>
            </a:r>
            <a:br>
              <a:rPr lang="en"/>
            </a:br>
            <a:r>
              <a:rPr lang="en"/>
              <a:t>are clearly separated:</a:t>
            </a:r>
            <a:endParaRPr/>
          </a:p>
        </p:txBody>
      </p:sp>
      <p:sp>
        <p:nvSpPr>
          <p:cNvPr id="414" name="Google Shape;414;p72"/>
          <p:cNvSpPr txBox="1"/>
          <p:nvPr>
            <p:ph idx="1" type="body"/>
          </p:nvPr>
        </p:nvSpPr>
        <p:spPr>
          <a:xfrm>
            <a:off x="1319200" y="1518975"/>
            <a:ext cx="6661500" cy="3202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board governs and the staff manages,</a:t>
            </a:r>
            <a:endParaRPr/>
          </a:p>
          <a:p>
            <a:pPr indent="-342900" lvl="0" marL="457200" rtl="0" algn="l">
              <a:spcBef>
                <a:spcPts val="1000"/>
              </a:spcBef>
              <a:spcAft>
                <a:spcPts val="0"/>
              </a:spcAft>
              <a:buSzPts val="1800"/>
              <a:buChar char="●"/>
            </a:pPr>
            <a:r>
              <a:rPr lang="en"/>
              <a:t>The board delegates responsibility to the executive director,</a:t>
            </a:r>
            <a:endParaRPr/>
          </a:p>
          <a:p>
            <a:pPr indent="-342900" lvl="0" marL="457200" rtl="0" algn="l">
              <a:spcBef>
                <a:spcPts val="1000"/>
              </a:spcBef>
              <a:spcAft>
                <a:spcPts val="0"/>
              </a:spcAft>
              <a:buSzPts val="1800"/>
              <a:buChar char="●"/>
            </a:pPr>
            <a:r>
              <a:rPr lang="en"/>
              <a:t>The board and executive director work in partnership,</a:t>
            </a:r>
            <a:endParaRPr/>
          </a:p>
          <a:p>
            <a:pPr indent="-342900" lvl="0" marL="457200" rtl="0" algn="l">
              <a:spcBef>
                <a:spcPts val="1000"/>
              </a:spcBef>
              <a:spcAft>
                <a:spcPts val="0"/>
              </a:spcAft>
              <a:buSzPts val="1800"/>
              <a:buChar char="●"/>
            </a:pPr>
            <a:r>
              <a:rPr lang="en"/>
              <a:t>The board regularly evaluates the executive director, </a:t>
            </a:r>
            <a:endParaRPr/>
          </a:p>
          <a:p>
            <a:pPr indent="-342900" lvl="0" marL="457200" rtl="0" algn="l">
              <a:spcBef>
                <a:spcPts val="1000"/>
              </a:spcBef>
              <a:spcAft>
                <a:spcPts val="1000"/>
              </a:spcAft>
              <a:buSzPts val="1800"/>
              <a:buChar char="●"/>
            </a:pPr>
            <a:r>
              <a:rPr lang="en"/>
              <a:t>The board plans for succession of the executive director. </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7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The role of the board chair is to: </a:t>
            </a:r>
            <a:endParaRPr/>
          </a:p>
        </p:txBody>
      </p:sp>
      <p:sp>
        <p:nvSpPr>
          <p:cNvPr id="420" name="Google Shape;420;p73"/>
          <p:cNvSpPr txBox="1"/>
          <p:nvPr>
            <p:ph idx="1" type="body"/>
          </p:nvPr>
        </p:nvSpPr>
        <p:spPr>
          <a:xfrm>
            <a:off x="1181100" y="1139725"/>
            <a:ext cx="6913500" cy="3455400"/>
          </a:xfrm>
          <a:prstGeom prst="rect">
            <a:avLst/>
          </a:prstGeom>
        </p:spPr>
        <p:txBody>
          <a:bodyPr anchorCtr="0" anchor="t" bIns="91425" lIns="91425" spcFirstLastPara="1" rIns="91425" wrap="square" tIns="91425">
            <a:normAutofit fontScale="92500" lnSpcReduction="10000"/>
          </a:bodyPr>
          <a:lstStyle/>
          <a:p>
            <a:pPr indent="-334327" lvl="0" marL="457200" rtl="0" algn="l">
              <a:spcBef>
                <a:spcPts val="0"/>
              </a:spcBef>
              <a:spcAft>
                <a:spcPts val="0"/>
              </a:spcAft>
              <a:buSzPct val="100000"/>
              <a:buChar char="●"/>
            </a:pPr>
            <a:r>
              <a:rPr lang="en"/>
              <a:t>Shape the culture in the boardroom,</a:t>
            </a:r>
            <a:endParaRPr/>
          </a:p>
          <a:p>
            <a:pPr indent="-334327" lvl="0" marL="457200" rtl="0" algn="l">
              <a:spcBef>
                <a:spcPts val="1000"/>
              </a:spcBef>
              <a:spcAft>
                <a:spcPts val="0"/>
              </a:spcAft>
              <a:buSzPct val="100000"/>
              <a:buChar char="●"/>
            </a:pPr>
            <a:r>
              <a:rPr lang="en"/>
              <a:t>Encourage all board members to engage in board and committee meetings by using their skills, experience, and knowledge,</a:t>
            </a:r>
            <a:endParaRPr/>
          </a:p>
          <a:p>
            <a:pPr indent="-334327" lvl="0" marL="457200" rtl="0" algn="l">
              <a:spcBef>
                <a:spcPts val="1000"/>
              </a:spcBef>
              <a:spcAft>
                <a:spcPts val="0"/>
              </a:spcAft>
              <a:buSzPct val="100000"/>
              <a:buChar char="●"/>
            </a:pPr>
            <a:r>
              <a:rPr lang="en"/>
              <a:t>Ensure that relationships are based on trust, mutual respect, and open communication, both inside and outside the boardroom,</a:t>
            </a:r>
            <a:endParaRPr/>
          </a:p>
          <a:p>
            <a:pPr indent="-334327" lvl="0" marL="457200" rtl="0" algn="l">
              <a:spcBef>
                <a:spcPts val="1000"/>
              </a:spcBef>
              <a:spcAft>
                <a:spcPts val="0"/>
              </a:spcAft>
              <a:buSzPct val="100000"/>
              <a:buChar char="●"/>
            </a:pPr>
            <a:r>
              <a:rPr lang="en"/>
              <a:t>Develop a productive working relationship with the executive director, </a:t>
            </a:r>
            <a:endParaRPr/>
          </a:p>
          <a:p>
            <a:pPr indent="-334327" lvl="0" marL="457200" rtl="0" algn="l">
              <a:spcBef>
                <a:spcPts val="1000"/>
              </a:spcBef>
              <a:spcAft>
                <a:spcPts val="0"/>
              </a:spcAft>
              <a:buSzPct val="100000"/>
              <a:buChar char="●"/>
            </a:pPr>
            <a:r>
              <a:rPr lang="en"/>
              <a:t>Serve as a guide and mentor to new directors,</a:t>
            </a:r>
            <a:endParaRPr/>
          </a:p>
          <a:p>
            <a:pPr indent="-334327" lvl="0" marL="457200" rtl="0" algn="l">
              <a:spcBef>
                <a:spcPts val="1000"/>
              </a:spcBef>
              <a:spcAft>
                <a:spcPts val="0"/>
              </a:spcAft>
              <a:buSzPct val="100000"/>
              <a:buChar char="●"/>
            </a:pPr>
            <a:r>
              <a:rPr lang="en"/>
              <a:t>Lead annual board evaluations and act on the results, </a:t>
            </a:r>
            <a:endParaRPr/>
          </a:p>
          <a:p>
            <a:pPr indent="-334327" lvl="0" marL="457200" rtl="0" algn="l">
              <a:spcBef>
                <a:spcPts val="1000"/>
              </a:spcBef>
              <a:spcAft>
                <a:spcPts val="1000"/>
              </a:spcAft>
              <a:buSzPct val="100000"/>
              <a:buChar char="●"/>
            </a:pPr>
            <a:r>
              <a:rPr lang="en"/>
              <a:t>Organize regular, externally facilitated board evaluations.</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7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Responsibilities of board and executive management</a:t>
            </a:r>
            <a:endParaRPr/>
          </a:p>
        </p:txBody>
      </p:sp>
      <p:graphicFrame>
        <p:nvGraphicFramePr>
          <p:cNvPr id="426" name="Google Shape;426;p74"/>
          <p:cNvGraphicFramePr/>
          <p:nvPr/>
        </p:nvGraphicFramePr>
        <p:xfrm>
          <a:off x="672538" y="1208750"/>
          <a:ext cx="3000000" cy="3000000"/>
        </p:xfrm>
        <a:graphic>
          <a:graphicData uri="http://schemas.openxmlformats.org/drawingml/2006/table">
            <a:tbl>
              <a:tblPr>
                <a:noFill/>
                <a:tableStyleId>{E1618379-833A-4FDD-9756-2EDC572A89A1}</a:tableStyleId>
              </a:tblPr>
              <a:tblGrid>
                <a:gridCol w="4128350"/>
                <a:gridCol w="3957950"/>
              </a:tblGrid>
              <a:tr h="323850">
                <a:tc>
                  <a:txBody>
                    <a:bodyPr/>
                    <a:lstStyle/>
                    <a:p>
                      <a:pPr indent="0" lvl="0" marL="0" rtl="0" algn="l">
                        <a:lnSpc>
                          <a:spcPct val="100000"/>
                        </a:lnSpc>
                        <a:spcBef>
                          <a:spcPts val="0"/>
                        </a:spcBef>
                        <a:spcAft>
                          <a:spcPts val="0"/>
                        </a:spcAft>
                        <a:buNone/>
                      </a:pPr>
                      <a:r>
                        <a:rPr b="1" lang="en" sz="1500">
                          <a:solidFill>
                            <a:srgbClr val="FFFFFF"/>
                          </a:solidFill>
                          <a:latin typeface="Source Sans Pro"/>
                          <a:ea typeface="Source Sans Pro"/>
                          <a:cs typeface="Source Sans Pro"/>
                          <a:sym typeface="Source Sans Pro"/>
                        </a:rPr>
                        <a:t>BOARD LED BY THE CHAIRPERSON</a:t>
                      </a:r>
                      <a:endParaRPr b="1" sz="15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c>
                  <a:txBody>
                    <a:bodyPr/>
                    <a:lstStyle/>
                    <a:p>
                      <a:pPr indent="0" lvl="0" marL="0" rtl="0" algn="l">
                        <a:lnSpc>
                          <a:spcPct val="100000"/>
                        </a:lnSpc>
                        <a:spcBef>
                          <a:spcPts val="0"/>
                        </a:spcBef>
                        <a:spcAft>
                          <a:spcPts val="0"/>
                        </a:spcAft>
                        <a:buNone/>
                      </a:pPr>
                      <a:r>
                        <a:rPr b="1" lang="en" sz="1500">
                          <a:solidFill>
                            <a:srgbClr val="FFFFFF"/>
                          </a:solidFill>
                          <a:latin typeface="Source Sans Pro"/>
                          <a:ea typeface="Source Sans Pro"/>
                          <a:cs typeface="Source Sans Pro"/>
                          <a:sym typeface="Source Sans Pro"/>
                        </a:rPr>
                        <a:t>MANAGEMENT LED BY EXECUTIVE DIRECTOR</a:t>
                      </a:r>
                      <a:endParaRPr b="1" sz="15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r>
              <a:tr h="2390775">
                <a:tc>
                  <a:txBody>
                    <a:bodyPr/>
                    <a:lstStyle/>
                    <a:p>
                      <a:pPr indent="0" lvl="0" marL="0" rtl="0" algn="l">
                        <a:lnSpc>
                          <a:spcPct val="115000"/>
                        </a:lnSpc>
                        <a:spcBef>
                          <a:spcPts val="1200"/>
                        </a:spcBef>
                        <a:spcAft>
                          <a:spcPts val="0"/>
                        </a:spcAft>
                        <a:buNone/>
                      </a:pPr>
                      <a:r>
                        <a:rPr i="1" lang="en" sz="1300">
                          <a:latin typeface="Source Sans Pro"/>
                          <a:ea typeface="Source Sans Pro"/>
                          <a:cs typeface="Source Sans Pro"/>
                          <a:sym typeface="Source Sans Pro"/>
                        </a:rPr>
                        <a:t>  Defines expectations for the organization:</a:t>
                      </a:r>
                      <a:endParaRPr i="1" sz="1300">
                        <a:latin typeface="Source Sans Pro"/>
                        <a:ea typeface="Source Sans Pro"/>
                        <a:cs typeface="Source Sans Pro"/>
                        <a:sym typeface="Source Sans Pro"/>
                      </a:endParaRPr>
                    </a:p>
                    <a:p>
                      <a:pPr indent="-311150" lvl="0" marL="457200" rtl="0" algn="l">
                        <a:lnSpc>
                          <a:spcPct val="115000"/>
                        </a:lnSpc>
                        <a:spcBef>
                          <a:spcPts val="1200"/>
                        </a:spcBef>
                        <a:spcAft>
                          <a:spcPts val="0"/>
                        </a:spcAft>
                        <a:buSzPts val="1300"/>
                        <a:buFont typeface="Source Sans Pro"/>
                        <a:buChar char="●"/>
                      </a:pPr>
                      <a:r>
                        <a:rPr lang="en" sz="1300">
                          <a:latin typeface="Source Sans Pro"/>
                          <a:ea typeface="Source Sans Pro"/>
                          <a:cs typeface="Source Sans Pro"/>
                          <a:sym typeface="Source Sans Pro"/>
                        </a:rPr>
                        <a:t>Develops strategy (strategic plan)</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0"/>
                        </a:spcAft>
                        <a:buSzPts val="1300"/>
                        <a:buFont typeface="Source Sans Pro"/>
                        <a:buChar char="●"/>
                      </a:pPr>
                      <a:r>
                        <a:rPr lang="en" sz="1300">
                          <a:latin typeface="Source Sans Pro"/>
                          <a:ea typeface="Source Sans Pro"/>
                          <a:cs typeface="Source Sans Pro"/>
                          <a:sym typeface="Source Sans Pro"/>
                        </a:rPr>
                        <a:t>Grants power</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0"/>
                        </a:spcAft>
                        <a:buSzPts val="1300"/>
                        <a:buFont typeface="Source Sans Pro"/>
                        <a:buChar char="●"/>
                      </a:pPr>
                      <a:r>
                        <a:rPr lang="en" sz="1300">
                          <a:latin typeface="Source Sans Pro"/>
                          <a:ea typeface="Source Sans Pro"/>
                          <a:cs typeface="Source Sans Pro"/>
                          <a:sym typeface="Source Sans Pro"/>
                        </a:rPr>
                        <a:t>Verifies performance</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0"/>
                        </a:spcAft>
                        <a:buSzPts val="1300"/>
                        <a:buFont typeface="Source Sans Pro"/>
                        <a:buChar char="●"/>
                      </a:pPr>
                      <a:r>
                        <a:rPr lang="en" sz="1300">
                          <a:latin typeface="Source Sans Pro"/>
                          <a:ea typeface="Source Sans Pro"/>
                          <a:cs typeface="Source Sans Pro"/>
                          <a:sym typeface="Source Sans Pro"/>
                        </a:rPr>
                        <a:t>Ensures compliance with governing documents (e.g., a charter)</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0"/>
                        </a:spcAft>
                        <a:buSzPts val="1300"/>
                        <a:buFont typeface="Source Sans Pro"/>
                        <a:buChar char="●"/>
                      </a:pPr>
                      <a:r>
                        <a:rPr lang="en" sz="1300">
                          <a:latin typeface="Source Sans Pro"/>
                          <a:ea typeface="Source Sans Pro"/>
                          <a:cs typeface="Source Sans Pro"/>
                          <a:sym typeface="Source Sans Pro"/>
                        </a:rPr>
                        <a:t>Ensures accountability and compliance with laws and regulation </a:t>
                      </a:r>
                      <a:r>
                        <a:rPr lang="en" sz="1300">
                          <a:latin typeface="Source Sans Pro"/>
                          <a:ea typeface="Source Sans Pro"/>
                          <a:cs typeface="Source Sans Pro"/>
                          <a:sym typeface="Source Sans Pro"/>
                        </a:rPr>
                        <a:t>      </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600"/>
                        </a:spcAft>
                        <a:buSzPts val="1300"/>
                        <a:buFont typeface="Source Sans Pro"/>
                        <a:buChar char="●"/>
                      </a:pPr>
                      <a:r>
                        <a:rPr lang="en" sz="1300">
                          <a:latin typeface="Source Sans Pro"/>
                          <a:ea typeface="Source Sans Pro"/>
                          <a:cs typeface="Source Sans Pro"/>
                          <a:sym typeface="Source Sans Pro"/>
                        </a:rPr>
                        <a:t>Maintains proper fiscal oversight.</a:t>
                      </a:r>
                      <a:endParaRPr sz="13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i="1" lang="en" sz="1300">
                          <a:latin typeface="Source Sans Pro"/>
                          <a:ea typeface="Source Sans Pro"/>
                          <a:cs typeface="Source Sans Pro"/>
                          <a:sym typeface="Source Sans Pro"/>
                        </a:rPr>
                        <a:t>  Takes direction from the board:</a:t>
                      </a:r>
                      <a:endParaRPr i="1" sz="1300">
                        <a:latin typeface="Source Sans Pro"/>
                        <a:ea typeface="Source Sans Pro"/>
                        <a:cs typeface="Source Sans Pro"/>
                        <a:sym typeface="Source Sans Pro"/>
                      </a:endParaRPr>
                    </a:p>
                    <a:p>
                      <a:pPr indent="-311150" lvl="0" marL="457200" rtl="0" algn="l">
                        <a:lnSpc>
                          <a:spcPct val="115000"/>
                        </a:lnSpc>
                        <a:spcBef>
                          <a:spcPts val="1200"/>
                        </a:spcBef>
                        <a:spcAft>
                          <a:spcPts val="0"/>
                        </a:spcAft>
                        <a:buSzPts val="1300"/>
                        <a:buFont typeface="Source Sans Pro"/>
                        <a:buChar char="●"/>
                      </a:pPr>
                      <a:r>
                        <a:rPr lang="en" sz="1300">
                          <a:latin typeface="Source Sans Pro"/>
                          <a:ea typeface="Source Sans Pro"/>
                          <a:cs typeface="Source Sans Pro"/>
                          <a:sym typeface="Source Sans Pro"/>
                        </a:rPr>
                        <a:t>Communicates expectations</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0"/>
                        </a:spcAft>
                        <a:buSzPts val="1300"/>
                        <a:buFont typeface="Source Sans Pro"/>
                        <a:buChar char="●"/>
                      </a:pPr>
                      <a:r>
                        <a:rPr lang="en" sz="1300">
                          <a:latin typeface="Source Sans Pro"/>
                          <a:ea typeface="Source Sans Pro"/>
                          <a:cs typeface="Source Sans Pro"/>
                          <a:sym typeface="Source Sans Pro"/>
                        </a:rPr>
                        <a:t>Implements strategy and policies</a:t>
                      </a:r>
                      <a:br>
                        <a:rPr lang="en" sz="1300">
                          <a:latin typeface="Source Sans Pro"/>
                          <a:ea typeface="Source Sans Pro"/>
                          <a:cs typeface="Source Sans Pro"/>
                          <a:sym typeface="Source Sans Pro"/>
                        </a:rPr>
                      </a:br>
                      <a:r>
                        <a:rPr lang="en" sz="1300">
                          <a:latin typeface="Source Sans Pro"/>
                          <a:ea typeface="Source Sans Pro"/>
                          <a:cs typeface="Source Sans Pro"/>
                          <a:sym typeface="Source Sans Pro"/>
                        </a:rPr>
                        <a:t> (short term plans)</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0"/>
                        </a:spcAft>
                        <a:buSzPts val="1300"/>
                        <a:buFont typeface="Source Sans Pro"/>
                        <a:buChar char="●"/>
                      </a:pPr>
                      <a:r>
                        <a:rPr lang="en" sz="1300">
                          <a:latin typeface="Source Sans Pro"/>
                          <a:ea typeface="Source Sans Pro"/>
                          <a:cs typeface="Source Sans Pro"/>
                          <a:sym typeface="Source Sans Pro"/>
                        </a:rPr>
                        <a:t>Manages day-to-day operations</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0"/>
                        </a:spcAft>
                        <a:buSzPts val="1300"/>
                        <a:buFont typeface="Source Sans Pro"/>
                        <a:buChar char="●"/>
                      </a:pPr>
                      <a:r>
                        <a:rPr lang="en" sz="1300">
                          <a:latin typeface="Source Sans Pro"/>
                          <a:ea typeface="Source Sans Pro"/>
                          <a:cs typeface="Source Sans Pro"/>
                          <a:sym typeface="Source Sans Pro"/>
                        </a:rPr>
                        <a:t>Manages program implementation to fulfill the expectations</a:t>
                      </a:r>
                      <a:endParaRPr sz="1300">
                        <a:latin typeface="Source Sans Pro"/>
                        <a:ea typeface="Source Sans Pro"/>
                        <a:cs typeface="Source Sans Pro"/>
                        <a:sym typeface="Source Sans Pro"/>
                      </a:endParaRPr>
                    </a:p>
                    <a:p>
                      <a:pPr indent="-311150" lvl="0" marL="457200" rtl="0" algn="l">
                        <a:lnSpc>
                          <a:spcPct val="115000"/>
                        </a:lnSpc>
                        <a:spcBef>
                          <a:spcPts val="600"/>
                        </a:spcBef>
                        <a:spcAft>
                          <a:spcPts val="600"/>
                        </a:spcAft>
                        <a:buSzPts val="1300"/>
                        <a:buFont typeface="Source Sans Pro"/>
                        <a:buChar char="●"/>
                      </a:pPr>
                      <a:r>
                        <a:rPr lang="en" sz="1300">
                          <a:latin typeface="Source Sans Pro"/>
                          <a:ea typeface="Source Sans Pro"/>
                          <a:cs typeface="Source Sans Pro"/>
                          <a:sym typeface="Source Sans Pro"/>
                        </a:rPr>
                        <a:t>Reports results to the board.</a:t>
                      </a:r>
                      <a:endParaRPr sz="13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idx="1" type="body"/>
          </p:nvPr>
        </p:nvSpPr>
        <p:spPr>
          <a:xfrm>
            <a:off x="2063300" y="1838275"/>
            <a:ext cx="48930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latin typeface="Source Sans Pro"/>
                <a:ea typeface="Source Sans Pro"/>
                <a:cs typeface="Source Sans Pro"/>
                <a:sym typeface="Source Sans Pro"/>
              </a:rPr>
              <a:t>The board of directors of an organization is responsible for organizational governance. </a:t>
            </a:r>
            <a:endParaRPr sz="2000">
              <a:latin typeface="Source Sans Pro"/>
              <a:ea typeface="Source Sans Pro"/>
              <a:cs typeface="Source Sans Pro"/>
              <a:sym typeface="Source Sans Pro"/>
            </a:endParaRPr>
          </a:p>
          <a:p>
            <a:pPr indent="0" lvl="0" marL="0" rtl="0" algn="l">
              <a:spcBef>
                <a:spcPts val="1200"/>
              </a:spcBef>
              <a:spcAft>
                <a:spcPts val="1200"/>
              </a:spcAft>
              <a:buNone/>
            </a:pPr>
            <a:r>
              <a:rPr b="1" lang="en" sz="2000"/>
              <a:t>What does “governance” mean to you?</a:t>
            </a:r>
            <a:endParaRPr b="1" sz="2000"/>
          </a:p>
        </p:txBody>
      </p:sp>
      <p:sp>
        <p:nvSpPr>
          <p:cNvPr id="110" name="Google Shape;110;p21"/>
          <p:cNvSpPr/>
          <p:nvPr/>
        </p:nvSpPr>
        <p:spPr>
          <a:xfrm>
            <a:off x="3544500" y="889175"/>
            <a:ext cx="20550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7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C</a:t>
            </a:r>
            <a:r>
              <a:rPr lang="en"/>
              <a:t>haracteristics of bad governance </a:t>
            </a:r>
            <a:endParaRPr/>
          </a:p>
        </p:txBody>
      </p:sp>
      <p:sp>
        <p:nvSpPr>
          <p:cNvPr id="432" name="Google Shape;432;p75"/>
          <p:cNvSpPr txBox="1"/>
          <p:nvPr>
            <p:ph idx="1" type="body"/>
          </p:nvPr>
        </p:nvSpPr>
        <p:spPr>
          <a:xfrm>
            <a:off x="1115250" y="1155300"/>
            <a:ext cx="6913500" cy="3492000"/>
          </a:xfrm>
          <a:prstGeom prst="rect">
            <a:avLst/>
          </a:prstGeom>
        </p:spPr>
        <p:txBody>
          <a:bodyPr anchorCtr="0" anchor="t" bIns="91425" lIns="91425" spcFirstLastPara="1" rIns="91425" wrap="square" tIns="91425">
            <a:normAutofit lnSpcReduction="20000"/>
          </a:bodyPr>
          <a:lstStyle/>
          <a:p>
            <a:pPr indent="-342900" lvl="0" marL="457200" rtl="0" algn="l">
              <a:lnSpc>
                <a:spcPct val="100000"/>
              </a:lnSpc>
              <a:spcBef>
                <a:spcPts val="0"/>
              </a:spcBef>
              <a:spcAft>
                <a:spcPts val="0"/>
              </a:spcAft>
              <a:buSzPts val="1800"/>
              <a:buChar char="●"/>
            </a:pPr>
            <a:r>
              <a:rPr lang="en"/>
              <a:t>A non-independent chair</a:t>
            </a:r>
            <a:endParaRPr/>
          </a:p>
          <a:p>
            <a:pPr indent="-342900" lvl="0" marL="457200" rtl="0" algn="l">
              <a:lnSpc>
                <a:spcPct val="100000"/>
              </a:lnSpc>
              <a:spcBef>
                <a:spcPts val="1000"/>
              </a:spcBef>
              <a:spcAft>
                <a:spcPts val="0"/>
              </a:spcAft>
              <a:buSzPts val="1800"/>
              <a:buChar char="●"/>
            </a:pPr>
            <a:r>
              <a:rPr lang="en"/>
              <a:t>Most of the board of directors are not independent</a:t>
            </a:r>
            <a:endParaRPr/>
          </a:p>
          <a:p>
            <a:pPr indent="-342900" lvl="0" marL="457200" rtl="0" algn="l">
              <a:lnSpc>
                <a:spcPct val="100000"/>
              </a:lnSpc>
              <a:spcBef>
                <a:spcPts val="1000"/>
              </a:spcBef>
              <a:spcAft>
                <a:spcPts val="0"/>
              </a:spcAft>
              <a:buSzPts val="1800"/>
              <a:buChar char="●"/>
            </a:pPr>
            <a:r>
              <a:rPr lang="en"/>
              <a:t>Presence of considerable conflicts of interest </a:t>
            </a:r>
            <a:endParaRPr/>
          </a:p>
          <a:p>
            <a:pPr indent="-342900" lvl="0" marL="457200" rtl="0" algn="l">
              <a:lnSpc>
                <a:spcPct val="100000"/>
              </a:lnSpc>
              <a:spcBef>
                <a:spcPts val="1000"/>
              </a:spcBef>
              <a:spcAft>
                <a:spcPts val="0"/>
              </a:spcAft>
              <a:buSzPts val="1800"/>
              <a:buChar char="●"/>
            </a:pPr>
            <a:r>
              <a:rPr lang="en"/>
              <a:t>Board members are friends or previously affiliated and collude in abuse of power and influencing decision making.</a:t>
            </a:r>
            <a:endParaRPr/>
          </a:p>
          <a:p>
            <a:pPr indent="-342900" lvl="0" marL="457200" rtl="0" algn="l">
              <a:lnSpc>
                <a:spcPct val="100000"/>
              </a:lnSpc>
              <a:spcBef>
                <a:spcPts val="1000"/>
              </a:spcBef>
              <a:spcAft>
                <a:spcPts val="0"/>
              </a:spcAft>
              <a:buSzPts val="1800"/>
              <a:buChar char="●"/>
            </a:pPr>
            <a:r>
              <a:rPr lang="en"/>
              <a:t>Key indicators of executive director performance are not in place </a:t>
            </a:r>
            <a:endParaRPr/>
          </a:p>
          <a:p>
            <a:pPr indent="-342900" lvl="0" marL="457200" rtl="0" algn="l">
              <a:lnSpc>
                <a:spcPct val="100000"/>
              </a:lnSpc>
              <a:spcBef>
                <a:spcPts val="1000"/>
              </a:spcBef>
              <a:spcAft>
                <a:spcPts val="0"/>
              </a:spcAft>
              <a:buSzPts val="1800"/>
              <a:buChar char="●"/>
            </a:pPr>
            <a:r>
              <a:rPr lang="en"/>
              <a:t>No formal executive director annual review process</a:t>
            </a:r>
            <a:endParaRPr/>
          </a:p>
          <a:p>
            <a:pPr indent="-342900" lvl="0" marL="457200" rtl="0" algn="l">
              <a:lnSpc>
                <a:spcPct val="100000"/>
              </a:lnSpc>
              <a:spcBef>
                <a:spcPts val="1000"/>
              </a:spcBef>
              <a:spcAft>
                <a:spcPts val="0"/>
              </a:spcAft>
              <a:buSzPts val="1800"/>
              <a:buChar char="●"/>
            </a:pPr>
            <a:r>
              <a:rPr lang="en"/>
              <a:t>Board meetings focus more on operations than strategic thinking or development</a:t>
            </a:r>
            <a:endParaRPr/>
          </a:p>
          <a:p>
            <a:pPr indent="-342900" lvl="0" marL="457200" rtl="0" algn="l">
              <a:lnSpc>
                <a:spcPct val="100000"/>
              </a:lnSpc>
              <a:spcBef>
                <a:spcPts val="1000"/>
              </a:spcBef>
              <a:spcAft>
                <a:spcPts val="1000"/>
              </a:spcAft>
              <a:buSzPts val="1800"/>
              <a:buChar char="●"/>
            </a:pPr>
            <a:r>
              <a:rPr lang="en"/>
              <a:t>No agreement between the board and management on the organization’s risks.</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7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L</a:t>
            </a:r>
            <a:r>
              <a:rPr lang="en"/>
              <a:t>ooking out for bad governance:</a:t>
            </a:r>
            <a:endParaRPr/>
          </a:p>
        </p:txBody>
      </p:sp>
      <p:sp>
        <p:nvSpPr>
          <p:cNvPr id="438" name="Google Shape;438;p76"/>
          <p:cNvSpPr txBox="1"/>
          <p:nvPr>
            <p:ph idx="1" type="body"/>
          </p:nvPr>
        </p:nvSpPr>
        <p:spPr>
          <a:xfrm>
            <a:off x="1635900" y="1139725"/>
            <a:ext cx="6458700" cy="3455400"/>
          </a:xfrm>
          <a:prstGeom prst="rect">
            <a:avLst/>
          </a:prstGeom>
        </p:spPr>
        <p:txBody>
          <a:bodyPr anchorCtr="0" anchor="t" bIns="91425" lIns="91425" spcFirstLastPara="1" rIns="91425" wrap="square" tIns="91425">
            <a:normAutofit fontScale="92500" lnSpcReduction="20000"/>
          </a:bodyPr>
          <a:lstStyle/>
          <a:p>
            <a:pPr indent="-334327" lvl="0" marL="457200" rtl="0" algn="l">
              <a:lnSpc>
                <a:spcPct val="100000"/>
              </a:lnSpc>
              <a:spcBef>
                <a:spcPts val="0"/>
              </a:spcBef>
              <a:spcAft>
                <a:spcPts val="0"/>
              </a:spcAft>
              <a:buSzPct val="100000"/>
              <a:buChar char="●"/>
            </a:pPr>
            <a:r>
              <a:rPr lang="en"/>
              <a:t>Non-ethical decision-making </a:t>
            </a:r>
            <a:endParaRPr/>
          </a:p>
          <a:p>
            <a:pPr indent="-334327" lvl="0" marL="457200" rtl="0" algn="l">
              <a:lnSpc>
                <a:spcPct val="100000"/>
              </a:lnSpc>
              <a:spcBef>
                <a:spcPts val="1000"/>
              </a:spcBef>
              <a:spcAft>
                <a:spcPts val="0"/>
              </a:spcAft>
              <a:buSzPct val="100000"/>
              <a:buChar char="●"/>
            </a:pPr>
            <a:r>
              <a:rPr lang="en"/>
              <a:t>Negative media reports of a dysfunctional board</a:t>
            </a:r>
            <a:endParaRPr/>
          </a:p>
          <a:p>
            <a:pPr indent="-334327" lvl="0" marL="457200" rtl="0" algn="l">
              <a:lnSpc>
                <a:spcPct val="100000"/>
              </a:lnSpc>
              <a:spcBef>
                <a:spcPts val="1000"/>
              </a:spcBef>
              <a:spcAft>
                <a:spcPts val="0"/>
              </a:spcAft>
              <a:buSzPct val="100000"/>
              <a:buChar char="●"/>
            </a:pPr>
            <a:r>
              <a:rPr lang="en"/>
              <a:t>Informal board reviews conducted by the Chair as one-on-one, friendly side chats</a:t>
            </a:r>
            <a:endParaRPr/>
          </a:p>
          <a:p>
            <a:pPr indent="-334327" lvl="0" marL="457200" rtl="0" algn="l">
              <a:lnSpc>
                <a:spcPct val="100000"/>
              </a:lnSpc>
              <a:spcBef>
                <a:spcPts val="1000"/>
              </a:spcBef>
              <a:spcAft>
                <a:spcPts val="0"/>
              </a:spcAft>
              <a:buSzPct val="100000"/>
              <a:buChar char="●"/>
            </a:pPr>
            <a:r>
              <a:rPr lang="en"/>
              <a:t>Regular negative talk about the organization</a:t>
            </a:r>
            <a:endParaRPr/>
          </a:p>
          <a:p>
            <a:pPr indent="-334327" lvl="0" marL="457200" rtl="0" algn="l">
              <a:lnSpc>
                <a:spcPct val="100000"/>
              </a:lnSpc>
              <a:spcBef>
                <a:spcPts val="1000"/>
              </a:spcBef>
              <a:spcAft>
                <a:spcPts val="0"/>
              </a:spcAft>
              <a:buSzPct val="100000"/>
              <a:buChar char="●"/>
            </a:pPr>
            <a:r>
              <a:rPr lang="en"/>
              <a:t>Presence of corruption at all levels</a:t>
            </a:r>
            <a:endParaRPr/>
          </a:p>
          <a:p>
            <a:pPr indent="-334327" lvl="0" marL="457200" rtl="0" algn="l">
              <a:lnSpc>
                <a:spcPct val="100000"/>
              </a:lnSpc>
              <a:spcBef>
                <a:spcPts val="1000"/>
              </a:spcBef>
              <a:spcAft>
                <a:spcPts val="0"/>
              </a:spcAft>
              <a:buSzPct val="100000"/>
              <a:buChar char="●"/>
            </a:pPr>
            <a:r>
              <a:rPr lang="en"/>
              <a:t>Centralization of power and authority</a:t>
            </a:r>
            <a:endParaRPr/>
          </a:p>
          <a:p>
            <a:pPr indent="-334327" lvl="0" marL="457200" rtl="0" algn="l">
              <a:lnSpc>
                <a:spcPct val="100000"/>
              </a:lnSpc>
              <a:spcBef>
                <a:spcPts val="1000"/>
              </a:spcBef>
              <a:spcAft>
                <a:spcPts val="0"/>
              </a:spcAft>
              <a:buSzPct val="100000"/>
              <a:buChar char="●"/>
            </a:pPr>
            <a:r>
              <a:rPr lang="en"/>
              <a:t>Political criminalization </a:t>
            </a:r>
            <a:endParaRPr/>
          </a:p>
          <a:p>
            <a:pPr indent="-334327" lvl="0" marL="457200" rtl="0" algn="l">
              <a:lnSpc>
                <a:spcPct val="100000"/>
              </a:lnSpc>
              <a:spcBef>
                <a:spcPts val="1000"/>
              </a:spcBef>
              <a:spcAft>
                <a:spcPts val="0"/>
              </a:spcAft>
              <a:buSzPct val="100000"/>
              <a:buChar char="●"/>
            </a:pPr>
            <a:r>
              <a:rPr lang="en"/>
              <a:t>Poor knowledge about development issues</a:t>
            </a:r>
            <a:endParaRPr/>
          </a:p>
          <a:p>
            <a:pPr indent="-334327" lvl="0" marL="457200" rtl="0" algn="l">
              <a:lnSpc>
                <a:spcPct val="100000"/>
              </a:lnSpc>
              <a:spcBef>
                <a:spcPts val="1000"/>
              </a:spcBef>
              <a:spcAft>
                <a:spcPts val="1000"/>
              </a:spcAft>
              <a:buSzPct val="100000"/>
              <a:buChar char="●"/>
            </a:pPr>
            <a:r>
              <a:rPr lang="en"/>
              <a:t>Low level of board member education; unable to contribute effectively.</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p77"/>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When does the board get involved </a:t>
            </a:r>
            <a:br>
              <a:rPr lang="en" sz="2000"/>
            </a:br>
            <a:r>
              <a:rPr lang="en" sz="2000"/>
              <a:t>with running of the organization? </a:t>
            </a:r>
            <a:endParaRPr sz="2000"/>
          </a:p>
        </p:txBody>
      </p:sp>
      <p:sp>
        <p:nvSpPr>
          <p:cNvPr id="444" name="Google Shape;444;p77"/>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8" name="Shape 448"/>
        <p:cNvGrpSpPr/>
        <p:nvPr/>
      </p:nvGrpSpPr>
      <p:grpSpPr>
        <a:xfrm>
          <a:off x="0" y="0"/>
          <a:ext cx="0" cy="0"/>
          <a:chOff x="0" y="0"/>
          <a:chExt cx="0" cy="0"/>
        </a:xfrm>
      </p:grpSpPr>
      <p:sp>
        <p:nvSpPr>
          <p:cNvPr id="449" name="Google Shape;449;p7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When does the board get </a:t>
            </a:r>
            <a:r>
              <a:rPr lang="en"/>
              <a:t>involved</a:t>
            </a:r>
            <a:r>
              <a:rPr lang="en"/>
              <a:t>?  </a:t>
            </a:r>
            <a:endParaRPr/>
          </a:p>
        </p:txBody>
      </p:sp>
      <p:sp>
        <p:nvSpPr>
          <p:cNvPr id="450" name="Google Shape;450;p78"/>
          <p:cNvSpPr txBox="1"/>
          <p:nvPr>
            <p:ph idx="1" type="body"/>
          </p:nvPr>
        </p:nvSpPr>
        <p:spPr>
          <a:xfrm>
            <a:off x="952500" y="1122475"/>
            <a:ext cx="7248900" cy="3396300"/>
          </a:xfrm>
          <a:prstGeom prst="rect">
            <a:avLst/>
          </a:prstGeom>
        </p:spPr>
        <p:txBody>
          <a:bodyPr anchorCtr="0" anchor="t" bIns="91425" lIns="91425" spcFirstLastPara="1" rIns="91425" wrap="square" tIns="91425">
            <a:noAutofit/>
          </a:bodyPr>
          <a:lstStyle/>
          <a:p>
            <a:pPr indent="-332105" lvl="0" marL="457200" rtl="0" algn="l">
              <a:lnSpc>
                <a:spcPct val="95000"/>
              </a:lnSpc>
              <a:spcBef>
                <a:spcPts val="0"/>
              </a:spcBef>
              <a:spcAft>
                <a:spcPts val="0"/>
              </a:spcAft>
              <a:buSzPts val="1630"/>
              <a:buChar char="●"/>
            </a:pPr>
            <a:r>
              <a:rPr b="1" lang="en" sz="1629"/>
              <a:t>Big decisions: </a:t>
            </a:r>
            <a:r>
              <a:rPr lang="en" sz="1629"/>
              <a:t>When any issue may have a negative impact or strong financial stakes are involved.</a:t>
            </a:r>
            <a:endParaRPr sz="1629"/>
          </a:p>
          <a:p>
            <a:pPr indent="-332105" lvl="0" marL="457200" rtl="0" algn="l">
              <a:lnSpc>
                <a:spcPct val="95000"/>
              </a:lnSpc>
              <a:spcBef>
                <a:spcPts val="1000"/>
              </a:spcBef>
              <a:spcAft>
                <a:spcPts val="0"/>
              </a:spcAft>
              <a:buSzPts val="1630"/>
              <a:buChar char="●"/>
            </a:pPr>
            <a:r>
              <a:rPr b="1" lang="en" sz="1629"/>
              <a:t>On future focus: </a:t>
            </a:r>
            <a:r>
              <a:rPr lang="en" sz="1629"/>
              <a:t>The organization’s long-term vision.</a:t>
            </a:r>
            <a:endParaRPr sz="1629"/>
          </a:p>
          <a:p>
            <a:pPr indent="-332105" lvl="0" marL="457200" rtl="0" algn="l">
              <a:lnSpc>
                <a:spcPct val="95000"/>
              </a:lnSpc>
              <a:spcBef>
                <a:spcPts val="1000"/>
              </a:spcBef>
              <a:spcAft>
                <a:spcPts val="0"/>
              </a:spcAft>
              <a:buSzPts val="1630"/>
              <a:buChar char="●"/>
            </a:pPr>
            <a:r>
              <a:rPr b="1" lang="en" sz="1629"/>
              <a:t>Relevance:</a:t>
            </a:r>
            <a:r>
              <a:rPr lang="en" sz="1629"/>
              <a:t> To help the organization focus on what is currently important. </a:t>
            </a:r>
            <a:endParaRPr sz="1629"/>
          </a:p>
          <a:p>
            <a:pPr indent="-332105" lvl="0" marL="457200" rtl="0" algn="l">
              <a:lnSpc>
                <a:spcPct val="95000"/>
              </a:lnSpc>
              <a:spcBef>
                <a:spcPts val="1000"/>
              </a:spcBef>
              <a:spcAft>
                <a:spcPts val="0"/>
              </a:spcAft>
              <a:buSzPts val="1630"/>
              <a:buChar char="●"/>
            </a:pPr>
            <a:r>
              <a:rPr b="1" lang="en" sz="1629"/>
              <a:t>High-level policy decisions:</a:t>
            </a:r>
            <a:r>
              <a:rPr lang="en" sz="1629"/>
              <a:t> These include big purchases, future direction, executive director evaluation, and legal matters. </a:t>
            </a:r>
            <a:endParaRPr sz="1629"/>
          </a:p>
          <a:p>
            <a:pPr indent="-332105" lvl="0" marL="457200" rtl="0" algn="l">
              <a:lnSpc>
                <a:spcPct val="95000"/>
              </a:lnSpc>
              <a:spcBef>
                <a:spcPts val="1000"/>
              </a:spcBef>
              <a:spcAft>
                <a:spcPts val="0"/>
              </a:spcAft>
              <a:buSzPts val="1630"/>
              <a:buChar char="●"/>
            </a:pPr>
            <a:r>
              <a:rPr b="1" lang="en" sz="1629"/>
              <a:t>Overseeing trends: </a:t>
            </a:r>
            <a:r>
              <a:rPr lang="en" sz="1629"/>
              <a:t>Review of negative and positive trends (e.g., low performance, unethical issues, or continual poor performance).</a:t>
            </a:r>
            <a:endParaRPr sz="1629"/>
          </a:p>
          <a:p>
            <a:pPr indent="-332105" lvl="0" marL="457200" rtl="0" algn="l">
              <a:lnSpc>
                <a:spcPct val="95000"/>
              </a:lnSpc>
              <a:spcBef>
                <a:spcPts val="1000"/>
              </a:spcBef>
              <a:spcAft>
                <a:spcPts val="0"/>
              </a:spcAft>
              <a:buSzPts val="1630"/>
              <a:buChar char="●"/>
            </a:pPr>
            <a:r>
              <a:rPr b="1" lang="en" sz="1629"/>
              <a:t>Legal and media issues:</a:t>
            </a:r>
            <a:r>
              <a:rPr lang="en" sz="1629"/>
              <a:t> Tax issues, government relations, etc.</a:t>
            </a:r>
            <a:endParaRPr sz="1629"/>
          </a:p>
          <a:p>
            <a:pPr indent="-332105" lvl="0" marL="457200" rtl="0" algn="l">
              <a:lnSpc>
                <a:spcPct val="95000"/>
              </a:lnSpc>
              <a:spcBef>
                <a:spcPts val="1000"/>
              </a:spcBef>
              <a:spcAft>
                <a:spcPts val="1000"/>
              </a:spcAft>
              <a:buSzPts val="1630"/>
              <a:buChar char="●"/>
            </a:pPr>
            <a:r>
              <a:rPr b="1" lang="en" sz="1629"/>
              <a:t>Support of the executive director: </a:t>
            </a:r>
            <a:r>
              <a:rPr lang="en" sz="1629"/>
              <a:t>To implement board decisions (such as reduction of organizational costs)..</a:t>
            </a:r>
            <a:endParaRPr sz="1629"/>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sp>
        <p:nvSpPr>
          <p:cNvPr id="455" name="Google Shape;455;p79"/>
          <p:cNvSpPr txBox="1"/>
          <p:nvPr>
            <p:ph idx="1" type="body"/>
          </p:nvPr>
        </p:nvSpPr>
        <p:spPr>
          <a:xfrm>
            <a:off x="1631200" y="1413050"/>
            <a:ext cx="5983500" cy="20880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How does the board ensure that you are aware of any serious problems in your organization?</a:t>
            </a:r>
            <a:endParaRPr/>
          </a:p>
          <a:p>
            <a:pPr indent="-342900" lvl="0" marL="457200" rtl="0" algn="l">
              <a:spcBef>
                <a:spcPts val="1000"/>
              </a:spcBef>
              <a:spcAft>
                <a:spcPts val="0"/>
              </a:spcAft>
              <a:buSzPts val="1800"/>
              <a:buChar char="●"/>
            </a:pPr>
            <a:r>
              <a:rPr lang="en"/>
              <a:t>Does the board receive and utilize adequate information to support your oversight responsibilities?</a:t>
            </a:r>
            <a:endParaRPr/>
          </a:p>
          <a:p>
            <a:pPr indent="-342900" lvl="0" marL="457200" rtl="0" algn="l">
              <a:spcBef>
                <a:spcPts val="1000"/>
              </a:spcBef>
              <a:spcAft>
                <a:spcPts val="1000"/>
              </a:spcAft>
              <a:buSzPts val="1800"/>
              <a:buChar char="●"/>
            </a:pPr>
            <a:r>
              <a:rPr lang="en"/>
              <a:t>What documents does your board use to guide delivery of its role?</a:t>
            </a:r>
            <a:endParaRPr/>
          </a:p>
        </p:txBody>
      </p:sp>
      <p:sp>
        <p:nvSpPr>
          <p:cNvPr id="456" name="Google Shape;456;p7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Ask yourself:</a:t>
            </a:r>
            <a:r>
              <a:rPr lang="en"/>
              <a:t>  </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80"/>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What are the signs of a board and management </a:t>
            </a:r>
            <a:br>
              <a:rPr lang="en" sz="2000"/>
            </a:br>
            <a:r>
              <a:rPr lang="en" sz="2000"/>
              <a:t>that work well together?</a:t>
            </a:r>
            <a:r>
              <a:rPr lang="en" sz="2000"/>
              <a:t> </a:t>
            </a:r>
            <a:endParaRPr sz="2000"/>
          </a:p>
        </p:txBody>
      </p:sp>
      <p:sp>
        <p:nvSpPr>
          <p:cNvPr id="462" name="Google Shape;462;p80"/>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8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Summary</a:t>
            </a:r>
            <a:endParaRPr/>
          </a:p>
        </p:txBody>
      </p:sp>
      <p:sp>
        <p:nvSpPr>
          <p:cNvPr id="468" name="Google Shape;468;p81"/>
          <p:cNvSpPr txBox="1"/>
          <p:nvPr>
            <p:ph idx="1" type="body"/>
          </p:nvPr>
        </p:nvSpPr>
        <p:spPr>
          <a:xfrm>
            <a:off x="1181100" y="1095500"/>
            <a:ext cx="7086900" cy="3499500"/>
          </a:xfrm>
          <a:prstGeom prst="rect">
            <a:avLst/>
          </a:prstGeom>
        </p:spPr>
        <p:txBody>
          <a:bodyPr anchorCtr="0" anchor="t" bIns="91425" lIns="91425" spcFirstLastPara="1" rIns="91425" wrap="square" tIns="91425">
            <a:normAutofit fontScale="92500" lnSpcReduction="20000"/>
          </a:bodyPr>
          <a:lstStyle/>
          <a:p>
            <a:pPr indent="-334327" lvl="0" marL="457200" rtl="0" algn="l">
              <a:lnSpc>
                <a:spcPct val="100000"/>
              </a:lnSpc>
              <a:spcBef>
                <a:spcPts val="0"/>
              </a:spcBef>
              <a:spcAft>
                <a:spcPts val="0"/>
              </a:spcAft>
              <a:buSzPct val="100000"/>
              <a:buChar char="●"/>
            </a:pPr>
            <a:r>
              <a:rPr lang="en"/>
              <a:t>The composition of the board works well,</a:t>
            </a:r>
            <a:endParaRPr/>
          </a:p>
          <a:p>
            <a:pPr indent="-334327" lvl="0" marL="457200" rtl="0" algn="l">
              <a:lnSpc>
                <a:spcPct val="100000"/>
              </a:lnSpc>
              <a:spcBef>
                <a:spcPts val="600"/>
              </a:spcBef>
              <a:spcAft>
                <a:spcPts val="0"/>
              </a:spcAft>
              <a:buSzPct val="100000"/>
              <a:buChar char="●"/>
            </a:pPr>
            <a:r>
              <a:rPr lang="en"/>
              <a:t>There is respect and trust among all board members,</a:t>
            </a:r>
            <a:endParaRPr/>
          </a:p>
          <a:p>
            <a:pPr indent="-334327" lvl="0" marL="457200" rtl="0" algn="l">
              <a:lnSpc>
                <a:spcPct val="100000"/>
              </a:lnSpc>
              <a:spcBef>
                <a:spcPts val="600"/>
              </a:spcBef>
              <a:spcAft>
                <a:spcPts val="0"/>
              </a:spcAft>
              <a:buSzPct val="100000"/>
              <a:buChar char="●"/>
            </a:pPr>
            <a:r>
              <a:rPr lang="en"/>
              <a:t>A strong team spirit exists,</a:t>
            </a:r>
            <a:endParaRPr/>
          </a:p>
          <a:p>
            <a:pPr indent="-334327" lvl="0" marL="457200" rtl="0" algn="l">
              <a:lnSpc>
                <a:spcPct val="100000"/>
              </a:lnSpc>
              <a:spcBef>
                <a:spcPts val="600"/>
              </a:spcBef>
              <a:spcAft>
                <a:spcPts val="0"/>
              </a:spcAft>
              <a:buSzPct val="100000"/>
              <a:buChar char="●"/>
            </a:pPr>
            <a:r>
              <a:rPr lang="en"/>
              <a:t>Emotional intelligence exists among board members, </a:t>
            </a:r>
            <a:endParaRPr/>
          </a:p>
          <a:p>
            <a:pPr indent="-334327" lvl="0" marL="457200" rtl="0" algn="l">
              <a:lnSpc>
                <a:spcPct val="100000"/>
              </a:lnSpc>
              <a:spcBef>
                <a:spcPts val="600"/>
              </a:spcBef>
              <a:spcAft>
                <a:spcPts val="0"/>
              </a:spcAft>
              <a:buSzPct val="100000"/>
              <a:buChar char="●"/>
            </a:pPr>
            <a:r>
              <a:rPr lang="en"/>
              <a:t>The board spends time building quality relationships with individual members, board, and senior leadership,</a:t>
            </a:r>
            <a:endParaRPr/>
          </a:p>
          <a:p>
            <a:pPr indent="-334327" lvl="0" marL="457200" rtl="0" algn="l">
              <a:lnSpc>
                <a:spcPct val="100000"/>
              </a:lnSpc>
              <a:spcBef>
                <a:spcPts val="600"/>
              </a:spcBef>
              <a:spcAft>
                <a:spcPts val="0"/>
              </a:spcAft>
              <a:buSzPct val="100000"/>
              <a:buChar char="●"/>
            </a:pPr>
            <a:r>
              <a:rPr lang="en"/>
              <a:t>The board always cheers on the CEO and staff when progress is made,</a:t>
            </a:r>
            <a:endParaRPr/>
          </a:p>
          <a:p>
            <a:pPr indent="-334327" lvl="0" marL="457200" rtl="0" algn="l">
              <a:lnSpc>
                <a:spcPct val="100000"/>
              </a:lnSpc>
              <a:spcBef>
                <a:spcPts val="600"/>
              </a:spcBef>
              <a:spcAft>
                <a:spcPts val="0"/>
              </a:spcAft>
              <a:buSzPct val="100000"/>
              <a:buChar char="●"/>
            </a:pPr>
            <a:r>
              <a:rPr lang="en"/>
              <a:t>The board is an ally, a sounding board, and a trusted advisor for the CEO,</a:t>
            </a:r>
            <a:endParaRPr/>
          </a:p>
          <a:p>
            <a:pPr indent="-334327" lvl="0" marL="457200" rtl="0" algn="l">
              <a:lnSpc>
                <a:spcPct val="100000"/>
              </a:lnSpc>
              <a:spcBef>
                <a:spcPts val="600"/>
              </a:spcBef>
              <a:spcAft>
                <a:spcPts val="0"/>
              </a:spcAft>
              <a:buSzPct val="100000"/>
              <a:buChar char="●"/>
            </a:pPr>
            <a:r>
              <a:rPr lang="en"/>
              <a:t>The board focuses on addressing areas of dysfunction that can impact board performance,</a:t>
            </a:r>
            <a:endParaRPr/>
          </a:p>
          <a:p>
            <a:pPr indent="-334327" lvl="0" marL="457200" rtl="0" algn="l">
              <a:lnSpc>
                <a:spcPct val="100000"/>
              </a:lnSpc>
              <a:spcBef>
                <a:spcPts val="600"/>
              </a:spcBef>
              <a:spcAft>
                <a:spcPts val="600"/>
              </a:spcAft>
              <a:buSzPct val="100000"/>
              <a:buChar char="●"/>
            </a:pPr>
            <a:r>
              <a:rPr lang="en"/>
              <a:t>The chair and CEO continually invest in developing a good relationship to benefit the future of the organization.</a:t>
            </a: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2" name="Shape 472"/>
        <p:cNvGrpSpPr/>
        <p:nvPr/>
      </p:nvGrpSpPr>
      <p:grpSpPr>
        <a:xfrm>
          <a:off x="0" y="0"/>
          <a:ext cx="0" cy="0"/>
          <a:chOff x="0" y="0"/>
          <a:chExt cx="0" cy="0"/>
        </a:xfrm>
      </p:grpSpPr>
      <p:sp>
        <p:nvSpPr>
          <p:cNvPr id="473" name="Google Shape;473;p82"/>
          <p:cNvSpPr/>
          <p:nvPr/>
        </p:nvSpPr>
        <p:spPr>
          <a:xfrm>
            <a:off x="1559550" y="1941150"/>
            <a:ext cx="6024900" cy="9564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400">
                <a:solidFill>
                  <a:schemeClr val="lt1"/>
                </a:solidFill>
                <a:latin typeface="Source Sans Pro"/>
                <a:ea typeface="Source Sans Pro"/>
                <a:cs typeface="Source Sans Pro"/>
                <a:sym typeface="Source Sans Pro"/>
              </a:rPr>
              <a:t>Session 3: </a:t>
            </a:r>
            <a:r>
              <a:rPr b="1" lang="en" sz="2400">
                <a:solidFill>
                  <a:schemeClr val="lt1"/>
                </a:solidFill>
                <a:latin typeface="Source Sans Pro"/>
                <a:ea typeface="Source Sans Pro"/>
                <a:cs typeface="Source Sans Pro"/>
                <a:sym typeface="Source Sans Pro"/>
              </a:rPr>
              <a:t>Board Charter or Constitution </a:t>
            </a:r>
            <a:endParaRPr b="1" sz="2400">
              <a:solidFill>
                <a:schemeClr val="lt1"/>
              </a:solidFill>
              <a:latin typeface="Source Sans Pro"/>
              <a:ea typeface="Source Sans Pro"/>
              <a:cs typeface="Source Sans Pro"/>
              <a:sym typeface="Source Sans Pro"/>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83"/>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What is a Board Charter of Constitution?</a:t>
            </a:r>
            <a:r>
              <a:rPr lang="en" sz="2000"/>
              <a:t> </a:t>
            </a:r>
            <a:endParaRPr sz="2000"/>
          </a:p>
        </p:txBody>
      </p:sp>
      <p:sp>
        <p:nvSpPr>
          <p:cNvPr id="479" name="Google Shape;479;p83"/>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8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Board Charter</a:t>
            </a:r>
            <a:endParaRPr/>
          </a:p>
        </p:txBody>
      </p:sp>
      <p:sp>
        <p:nvSpPr>
          <p:cNvPr id="485" name="Google Shape;485;p84"/>
          <p:cNvSpPr txBox="1"/>
          <p:nvPr>
            <p:ph idx="1" type="body"/>
          </p:nvPr>
        </p:nvSpPr>
        <p:spPr>
          <a:xfrm>
            <a:off x="1181100" y="1124975"/>
            <a:ext cx="6913500" cy="3699300"/>
          </a:xfrm>
          <a:prstGeom prst="rect">
            <a:avLst/>
          </a:prstGeom>
        </p:spPr>
        <p:txBody>
          <a:bodyPr anchorCtr="0" anchor="t" bIns="91425" lIns="91425" spcFirstLastPara="1" rIns="91425" wrap="square" tIns="91425">
            <a:normAutofit fontScale="85000" lnSpcReduction="10000"/>
          </a:bodyPr>
          <a:lstStyle/>
          <a:p>
            <a:pPr indent="-325755" lvl="0" marL="457200" rtl="0" algn="l">
              <a:lnSpc>
                <a:spcPct val="105000"/>
              </a:lnSpc>
              <a:spcBef>
                <a:spcPts val="0"/>
              </a:spcBef>
              <a:spcAft>
                <a:spcPts val="0"/>
              </a:spcAft>
              <a:buSzPct val="100000"/>
              <a:buChar char="●"/>
            </a:pPr>
            <a:r>
              <a:rPr lang="en"/>
              <a:t>A charter is a written policy that clearly defines the roles, responsibilities, and authorities of the board of directors, both individually and collectively; board members must be willing to fulfill the responsibilities set by the organization.</a:t>
            </a:r>
            <a:endParaRPr/>
          </a:p>
          <a:p>
            <a:pPr indent="-325755" lvl="0" marL="457200" rtl="0" algn="l">
              <a:lnSpc>
                <a:spcPct val="105000"/>
              </a:lnSpc>
              <a:spcBef>
                <a:spcPts val="600"/>
              </a:spcBef>
              <a:spcAft>
                <a:spcPts val="0"/>
              </a:spcAft>
              <a:buSzPct val="100000"/>
              <a:buChar char="●"/>
            </a:pPr>
            <a:r>
              <a:rPr lang="en"/>
              <a:t>A charter is important for delivering effective governance; the expectation is that board members will be committed to the mission of the organization.</a:t>
            </a:r>
            <a:endParaRPr/>
          </a:p>
          <a:p>
            <a:pPr indent="-325755" lvl="0" marL="457200" rtl="0" algn="l">
              <a:lnSpc>
                <a:spcPct val="105000"/>
              </a:lnSpc>
              <a:spcBef>
                <a:spcPts val="600"/>
              </a:spcBef>
              <a:spcAft>
                <a:spcPts val="0"/>
              </a:spcAft>
              <a:buSzPct val="100000"/>
              <a:buChar char="●"/>
            </a:pPr>
            <a:r>
              <a:rPr lang="en"/>
              <a:t>The charter encourages boards to focus on continuous improvement of their governance processes for the benefit of the organization; boards of directors should care about their organization’s work and be willing to volunteer to support it.</a:t>
            </a:r>
            <a:endParaRPr/>
          </a:p>
          <a:p>
            <a:pPr indent="-325755" lvl="0" marL="457200" rtl="0" algn="l">
              <a:lnSpc>
                <a:spcPct val="105000"/>
              </a:lnSpc>
              <a:spcBef>
                <a:spcPts val="600"/>
              </a:spcBef>
              <a:spcAft>
                <a:spcPts val="0"/>
              </a:spcAft>
              <a:buSzPct val="100000"/>
              <a:buChar char="●"/>
            </a:pPr>
            <a:r>
              <a:rPr lang="en"/>
              <a:t>The charter provides a forum for discussing “hard-to-mention” governance issues.</a:t>
            </a:r>
            <a:endParaRPr/>
          </a:p>
          <a:p>
            <a:pPr indent="-325755" lvl="0" marL="457200" rtl="0" algn="l">
              <a:lnSpc>
                <a:spcPct val="105000"/>
              </a:lnSpc>
              <a:spcBef>
                <a:spcPts val="600"/>
              </a:spcBef>
              <a:spcAft>
                <a:spcPts val="0"/>
              </a:spcAft>
              <a:buSzPct val="100000"/>
              <a:buChar char="●"/>
            </a:pPr>
            <a:r>
              <a:rPr lang="en"/>
              <a:t>The charter creates a foundation for the board of directors and executive management to self-evaluate.</a:t>
            </a:r>
            <a:endParaRPr/>
          </a:p>
          <a:p>
            <a:pPr indent="-325755" lvl="0" marL="457200" rtl="0" algn="l">
              <a:lnSpc>
                <a:spcPct val="105000"/>
              </a:lnSpc>
              <a:spcBef>
                <a:spcPts val="600"/>
              </a:spcBef>
              <a:spcAft>
                <a:spcPts val="600"/>
              </a:spcAft>
              <a:buSzPct val="100000"/>
              <a:buChar char="●"/>
            </a:pPr>
            <a:r>
              <a:rPr lang="en"/>
              <a:t>The charter assists with checks and balances to prevent fraudulent activities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505925" y="445025"/>
            <a:ext cx="83265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What is Governance?</a:t>
            </a:r>
            <a:endParaRPr/>
          </a:p>
        </p:txBody>
      </p:sp>
      <p:sp>
        <p:nvSpPr>
          <p:cNvPr id="116" name="Google Shape;116;p22"/>
          <p:cNvSpPr txBox="1"/>
          <p:nvPr>
            <p:ph idx="1" type="body"/>
          </p:nvPr>
        </p:nvSpPr>
        <p:spPr>
          <a:xfrm>
            <a:off x="311700" y="1152475"/>
            <a:ext cx="47604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Governance refers to the authority and power bestowed on the board of directors to make decisions on behalf of an organization. </a:t>
            </a:r>
            <a:endParaRPr/>
          </a:p>
          <a:p>
            <a:pPr indent="-342900" lvl="0" marL="457200" rtl="0" algn="l">
              <a:spcBef>
                <a:spcPts val="1000"/>
              </a:spcBef>
              <a:spcAft>
                <a:spcPts val="0"/>
              </a:spcAft>
              <a:buSzPts val="1800"/>
              <a:buChar char="●"/>
            </a:pPr>
            <a:r>
              <a:rPr lang="en"/>
              <a:t>“Governance is the systems and processes concerned with ensuring the overall direction, effectiveness, supervision, and accountability of an organization.”  </a:t>
            </a:r>
            <a:endParaRPr/>
          </a:p>
          <a:p>
            <a:pPr indent="-342900" lvl="0" marL="457200" rtl="0" algn="l">
              <a:spcBef>
                <a:spcPts val="1000"/>
              </a:spcBef>
              <a:spcAft>
                <a:spcPts val="1000"/>
              </a:spcAft>
              <a:buSzPts val="1800"/>
              <a:buChar char="●"/>
            </a:pPr>
            <a:r>
              <a:rPr lang="en"/>
              <a:t>The board of directors, management, and stakeholders are all key players in governance systems</a:t>
            </a:r>
            <a:endParaRPr/>
          </a:p>
        </p:txBody>
      </p:sp>
      <p:pic>
        <p:nvPicPr>
          <p:cNvPr id="117" name="Google Shape;117;p22"/>
          <p:cNvPicPr preferRelativeResize="0"/>
          <p:nvPr/>
        </p:nvPicPr>
        <p:blipFill>
          <a:blip r:embed="rId3">
            <a:alphaModFix/>
          </a:blip>
          <a:stretch>
            <a:fillRect/>
          </a:stretch>
        </p:blipFill>
        <p:spPr>
          <a:xfrm>
            <a:off x="5250375" y="800675"/>
            <a:ext cx="3722851" cy="3249400"/>
          </a:xfrm>
          <a:prstGeom prst="rect">
            <a:avLst/>
          </a:prstGeom>
          <a:noFill/>
          <a:ln>
            <a:noFill/>
          </a:ln>
        </p:spPr>
      </p:pic>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9" name="Shape 489"/>
        <p:cNvGrpSpPr/>
        <p:nvPr/>
      </p:nvGrpSpPr>
      <p:grpSpPr>
        <a:xfrm>
          <a:off x="0" y="0"/>
          <a:ext cx="0" cy="0"/>
          <a:chOff x="0" y="0"/>
          <a:chExt cx="0" cy="0"/>
        </a:xfrm>
      </p:grpSpPr>
      <p:graphicFrame>
        <p:nvGraphicFramePr>
          <p:cNvPr id="490" name="Google Shape;490;p85"/>
          <p:cNvGraphicFramePr/>
          <p:nvPr/>
        </p:nvGraphicFramePr>
        <p:xfrm>
          <a:off x="729525" y="1273750"/>
          <a:ext cx="3000000" cy="3000000"/>
        </p:xfrm>
        <a:graphic>
          <a:graphicData uri="http://schemas.openxmlformats.org/drawingml/2006/table">
            <a:tbl>
              <a:tblPr>
                <a:noFill/>
                <a:tableStyleId>{E1618379-833A-4FDD-9756-2EDC572A89A1}</a:tableStyleId>
              </a:tblPr>
              <a:tblGrid>
                <a:gridCol w="2064475"/>
                <a:gridCol w="2012400"/>
                <a:gridCol w="1890425"/>
                <a:gridCol w="1951275"/>
              </a:tblGrid>
              <a:tr h="756225">
                <a:tc>
                  <a:txBody>
                    <a:bodyPr/>
                    <a:lstStyle/>
                    <a:p>
                      <a:pPr indent="0" lvl="0" marL="0" rtl="0" algn="ctr">
                        <a:lnSpc>
                          <a:spcPct val="115000"/>
                        </a:lnSpc>
                        <a:spcBef>
                          <a:spcPts val="1200"/>
                        </a:spcBef>
                        <a:spcAft>
                          <a:spcPts val="1200"/>
                        </a:spcAft>
                        <a:buNone/>
                      </a:pPr>
                      <a:r>
                        <a:rPr b="1" lang="en" sz="1300">
                          <a:solidFill>
                            <a:srgbClr val="FFFFFF"/>
                          </a:solidFill>
                          <a:latin typeface="Source Sans Pro"/>
                          <a:ea typeface="Source Sans Pro"/>
                          <a:cs typeface="Source Sans Pro"/>
                          <a:sym typeface="Source Sans Pro"/>
                        </a:rPr>
                        <a:t>DEFINING GOVERNANCE</a:t>
                      </a:r>
                      <a:br>
                        <a:rPr b="1" lang="en" sz="1300">
                          <a:solidFill>
                            <a:srgbClr val="FFFFFF"/>
                          </a:solidFill>
                          <a:latin typeface="Source Sans Pro"/>
                          <a:ea typeface="Source Sans Pro"/>
                          <a:cs typeface="Source Sans Pro"/>
                          <a:sym typeface="Source Sans Pro"/>
                        </a:rPr>
                      </a:br>
                      <a:r>
                        <a:rPr b="1" lang="en" sz="1300">
                          <a:solidFill>
                            <a:srgbClr val="FFFFFF"/>
                          </a:solidFill>
                          <a:latin typeface="Source Sans Pro"/>
                          <a:ea typeface="Source Sans Pro"/>
                          <a:cs typeface="Source Sans Pro"/>
                          <a:sym typeface="Source Sans Pro"/>
                        </a:rPr>
                        <a:t> KEY ROLES</a:t>
                      </a:r>
                      <a:endParaRPr b="1" sz="1300">
                        <a:solidFill>
                          <a:srgbClr val="FFFFFF"/>
                        </a:solidFill>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c>
                  <a:txBody>
                    <a:bodyPr/>
                    <a:lstStyle/>
                    <a:p>
                      <a:pPr indent="0" lvl="0" marL="0" rtl="0" algn="ctr">
                        <a:lnSpc>
                          <a:spcPct val="115000"/>
                        </a:lnSpc>
                        <a:spcBef>
                          <a:spcPts val="1200"/>
                        </a:spcBef>
                        <a:spcAft>
                          <a:spcPts val="1200"/>
                        </a:spcAft>
                        <a:buNone/>
                      </a:pPr>
                      <a:r>
                        <a:rPr b="1" lang="en" sz="1300">
                          <a:solidFill>
                            <a:srgbClr val="FFFFFF"/>
                          </a:solidFill>
                          <a:latin typeface="Source Sans Pro"/>
                          <a:ea typeface="Source Sans Pro"/>
                          <a:cs typeface="Source Sans Pro"/>
                          <a:sym typeface="Source Sans Pro"/>
                        </a:rPr>
                        <a:t>KEY BOARD FUNCTIONS</a:t>
                      </a:r>
                      <a:endParaRPr b="1" sz="1300">
                        <a:solidFill>
                          <a:srgbClr val="FFFFFF"/>
                        </a:solidFill>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c>
                  <a:txBody>
                    <a:bodyPr/>
                    <a:lstStyle/>
                    <a:p>
                      <a:pPr indent="0" lvl="0" marL="0" rtl="0" algn="ctr">
                        <a:lnSpc>
                          <a:spcPct val="115000"/>
                        </a:lnSpc>
                        <a:spcBef>
                          <a:spcPts val="1200"/>
                        </a:spcBef>
                        <a:spcAft>
                          <a:spcPts val="1200"/>
                        </a:spcAft>
                        <a:buNone/>
                      </a:pPr>
                      <a:r>
                        <a:rPr b="1" lang="en" sz="1300">
                          <a:solidFill>
                            <a:srgbClr val="FFFFFF"/>
                          </a:solidFill>
                          <a:latin typeface="Source Sans Pro"/>
                          <a:ea typeface="Source Sans Pro"/>
                          <a:cs typeface="Source Sans Pro"/>
                          <a:sym typeface="Source Sans Pro"/>
                        </a:rPr>
                        <a:t>IMPROVING</a:t>
                      </a:r>
                      <a:br>
                        <a:rPr b="1" lang="en" sz="1300">
                          <a:solidFill>
                            <a:srgbClr val="FFFFFF"/>
                          </a:solidFill>
                          <a:latin typeface="Source Sans Pro"/>
                          <a:ea typeface="Source Sans Pro"/>
                          <a:cs typeface="Source Sans Pro"/>
                          <a:sym typeface="Source Sans Pro"/>
                        </a:rPr>
                      </a:br>
                      <a:r>
                        <a:rPr b="1" lang="en" sz="1300">
                          <a:solidFill>
                            <a:srgbClr val="FFFFFF"/>
                          </a:solidFill>
                          <a:latin typeface="Source Sans Pro"/>
                          <a:ea typeface="Source Sans Pro"/>
                          <a:cs typeface="Source Sans Pro"/>
                          <a:sym typeface="Source Sans Pro"/>
                        </a:rPr>
                        <a:t> BOARD PROCESSES</a:t>
                      </a:r>
                      <a:endParaRPr b="1" sz="1300">
                        <a:solidFill>
                          <a:srgbClr val="FFFFFF"/>
                        </a:solidFill>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c>
                  <a:txBody>
                    <a:bodyPr/>
                    <a:lstStyle/>
                    <a:p>
                      <a:pPr indent="0" lvl="0" marL="0" rtl="0" algn="ctr">
                        <a:lnSpc>
                          <a:spcPct val="115000"/>
                        </a:lnSpc>
                        <a:spcBef>
                          <a:spcPts val="1200"/>
                        </a:spcBef>
                        <a:spcAft>
                          <a:spcPts val="1200"/>
                        </a:spcAft>
                        <a:buNone/>
                      </a:pPr>
                      <a:r>
                        <a:rPr b="1" lang="en" sz="1300">
                          <a:solidFill>
                            <a:srgbClr val="FFFFFF"/>
                          </a:solidFill>
                          <a:latin typeface="Source Sans Pro"/>
                          <a:ea typeface="Source Sans Pro"/>
                          <a:cs typeface="Source Sans Pro"/>
                          <a:sym typeface="Source Sans Pro"/>
                        </a:rPr>
                        <a:t>BOARD EFFECTIVENESS</a:t>
                      </a:r>
                      <a:endParaRPr b="1" sz="1300">
                        <a:solidFill>
                          <a:srgbClr val="FFFFFF"/>
                        </a:solidFill>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808080"/>
                    </a:solidFill>
                  </a:tcPr>
                </a:tc>
              </a:tr>
              <a:tr h="2320375">
                <a:tc>
                  <a:txBody>
                    <a:bodyPr/>
                    <a:lstStyle/>
                    <a:p>
                      <a:pPr indent="-317500" lvl="0" marL="457200" rtl="0" algn="l">
                        <a:lnSpc>
                          <a:spcPct val="100000"/>
                        </a:lnSpc>
                        <a:spcBef>
                          <a:spcPts val="400"/>
                        </a:spcBef>
                        <a:spcAft>
                          <a:spcPts val="0"/>
                        </a:spcAft>
                        <a:buSzPts val="1400"/>
                        <a:buFont typeface="Source Sans Pro"/>
                        <a:buChar char="●"/>
                      </a:pPr>
                      <a:r>
                        <a:rPr lang="en" sz="1100">
                          <a:latin typeface="Source Sans Pro"/>
                          <a:ea typeface="Source Sans Pro"/>
                          <a:cs typeface="Source Sans Pro"/>
                          <a:sym typeface="Source Sans Pro"/>
                        </a:rPr>
                        <a:t>Board composition</a:t>
                      </a:r>
                      <a:endParaRPr sz="1100">
                        <a:latin typeface="Source Sans Pro"/>
                        <a:ea typeface="Source Sans Pro"/>
                        <a:cs typeface="Source Sans Pro"/>
                        <a:sym typeface="Source Sans Pro"/>
                      </a:endParaRPr>
                    </a:p>
                    <a:p>
                      <a:pPr indent="-317500" lvl="0" marL="457200" rtl="0" algn="l">
                        <a:lnSpc>
                          <a:spcPct val="100000"/>
                        </a:lnSpc>
                        <a:spcBef>
                          <a:spcPts val="0"/>
                        </a:spcBef>
                        <a:spcAft>
                          <a:spcPts val="0"/>
                        </a:spcAft>
                        <a:buSzPts val="1400"/>
                        <a:buFont typeface="Source Sans Pro"/>
                        <a:buChar char="●"/>
                      </a:pPr>
                      <a:r>
                        <a:rPr lang="en" sz="1100">
                          <a:latin typeface="Source Sans Pro"/>
                          <a:ea typeface="Source Sans Pro"/>
                          <a:cs typeface="Source Sans Pro"/>
                          <a:sym typeface="Source Sans Pro"/>
                        </a:rPr>
                        <a:t>Role of the board</a:t>
                      </a:r>
                      <a:endParaRPr sz="1100">
                        <a:latin typeface="Source Sans Pro"/>
                        <a:ea typeface="Source Sans Pro"/>
                        <a:cs typeface="Source Sans Pro"/>
                        <a:sym typeface="Source Sans Pro"/>
                      </a:endParaRPr>
                    </a:p>
                    <a:p>
                      <a:pPr indent="-317500" lvl="0" marL="457200" rtl="0" algn="l">
                        <a:lnSpc>
                          <a:spcPct val="100000"/>
                        </a:lnSpc>
                        <a:spcBef>
                          <a:spcPts val="0"/>
                        </a:spcBef>
                        <a:spcAft>
                          <a:spcPts val="0"/>
                        </a:spcAft>
                        <a:buSzPts val="1400"/>
                        <a:buFont typeface="Source Sans Pro"/>
                        <a:buChar char="●"/>
                      </a:pPr>
                      <a:r>
                        <a:rPr lang="en" sz="1100">
                          <a:latin typeface="Source Sans Pro"/>
                          <a:ea typeface="Source Sans Pro"/>
                          <a:cs typeface="Source Sans Pro"/>
                          <a:sym typeface="Source Sans Pro"/>
                        </a:rPr>
                        <a:t>Role of the chair</a:t>
                      </a:r>
                      <a:endParaRPr sz="1100">
                        <a:latin typeface="Source Sans Pro"/>
                        <a:ea typeface="Source Sans Pro"/>
                        <a:cs typeface="Source Sans Pro"/>
                        <a:sym typeface="Source Sans Pro"/>
                      </a:endParaRPr>
                    </a:p>
                    <a:p>
                      <a:pPr indent="-317500" lvl="0" marL="457200" rtl="0" algn="l">
                        <a:lnSpc>
                          <a:spcPct val="100000"/>
                        </a:lnSpc>
                        <a:spcBef>
                          <a:spcPts val="0"/>
                        </a:spcBef>
                        <a:spcAft>
                          <a:spcPts val="0"/>
                        </a:spcAft>
                        <a:buSzPts val="1400"/>
                        <a:buFont typeface="Source Sans Pro"/>
                        <a:buChar char="●"/>
                      </a:pPr>
                      <a:r>
                        <a:rPr lang="en" sz="1100">
                          <a:latin typeface="Source Sans Pro"/>
                          <a:ea typeface="Source Sans Pro"/>
                          <a:cs typeface="Source Sans Pro"/>
                          <a:sym typeface="Source Sans Pro"/>
                        </a:rPr>
                        <a:t>Role of individual directors</a:t>
                      </a:r>
                      <a:endParaRPr sz="1100">
                        <a:latin typeface="Source Sans Pro"/>
                        <a:ea typeface="Source Sans Pro"/>
                        <a:cs typeface="Source Sans Pro"/>
                        <a:sym typeface="Source Sans Pro"/>
                      </a:endParaRPr>
                    </a:p>
                    <a:p>
                      <a:pPr indent="-317500" lvl="0" marL="457200" rtl="0" algn="l">
                        <a:lnSpc>
                          <a:spcPct val="100000"/>
                        </a:lnSpc>
                        <a:spcBef>
                          <a:spcPts val="0"/>
                        </a:spcBef>
                        <a:spcAft>
                          <a:spcPts val="0"/>
                        </a:spcAft>
                        <a:buSzPts val="1400"/>
                        <a:buFont typeface="Source Sans Pro"/>
                        <a:buChar char="●"/>
                      </a:pPr>
                      <a:r>
                        <a:rPr lang="en" sz="1100">
                          <a:latin typeface="Source Sans Pro"/>
                          <a:ea typeface="Source Sans Pro"/>
                          <a:cs typeface="Source Sans Pro"/>
                          <a:sym typeface="Source Sans Pro"/>
                        </a:rPr>
                        <a:t>Role of the CEO</a:t>
                      </a:r>
                      <a:endParaRPr sz="1100">
                        <a:latin typeface="Source Sans Pro"/>
                        <a:ea typeface="Source Sans Pro"/>
                        <a:cs typeface="Source Sans Pro"/>
                        <a:sym typeface="Source Sans Pro"/>
                      </a:endParaRPr>
                    </a:p>
                    <a:p>
                      <a:pPr indent="-317500" lvl="0" marL="457200" rtl="0" algn="l">
                        <a:lnSpc>
                          <a:spcPct val="100000"/>
                        </a:lnSpc>
                        <a:spcBef>
                          <a:spcPts val="0"/>
                        </a:spcBef>
                        <a:spcAft>
                          <a:spcPts val="0"/>
                        </a:spcAft>
                        <a:buSzPts val="1400"/>
                        <a:buFont typeface="Source Sans Pro"/>
                        <a:buChar char="●"/>
                      </a:pPr>
                      <a:r>
                        <a:rPr lang="en" sz="1100">
                          <a:latin typeface="Source Sans Pro"/>
                          <a:ea typeface="Source Sans Pro"/>
                          <a:cs typeface="Source Sans Pro"/>
                          <a:sym typeface="Source Sans Pro"/>
                        </a:rPr>
                        <a:t>Role of the company      secretary</a:t>
                      </a:r>
                      <a:endParaRPr sz="1100">
                        <a:latin typeface="Source Sans Pro"/>
                        <a:ea typeface="Source Sans Pro"/>
                        <a:cs typeface="Source Sans Pro"/>
                        <a:sym typeface="Source Sans Pro"/>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17500" lvl="0" marL="457200" rtl="0" algn="l">
                        <a:lnSpc>
                          <a:spcPct val="100000"/>
                        </a:lnSpc>
                        <a:spcBef>
                          <a:spcPts val="400"/>
                        </a:spcBef>
                        <a:spcAft>
                          <a:spcPts val="0"/>
                        </a:spcAft>
                        <a:buSzPts val="1400"/>
                        <a:buChar char="●"/>
                      </a:pPr>
                      <a:r>
                        <a:rPr lang="en" sz="1100"/>
                        <a:t>Strategic Planning</a:t>
                      </a:r>
                      <a:endParaRPr sz="1100"/>
                    </a:p>
                    <a:p>
                      <a:pPr indent="-317500" lvl="0" marL="457200" rtl="0" algn="l">
                        <a:lnSpc>
                          <a:spcPct val="100000"/>
                        </a:lnSpc>
                        <a:spcBef>
                          <a:spcPts val="0"/>
                        </a:spcBef>
                        <a:spcAft>
                          <a:spcPts val="0"/>
                        </a:spcAft>
                        <a:buSzPts val="1400"/>
                        <a:buChar char="●"/>
                      </a:pPr>
                      <a:r>
                        <a:rPr lang="en" sz="1100"/>
                        <a:t>Monitoring</a:t>
                      </a:r>
                      <a:endParaRPr sz="1100"/>
                    </a:p>
                    <a:p>
                      <a:pPr indent="-317500" lvl="0" marL="457200" rtl="0" algn="l">
                        <a:lnSpc>
                          <a:spcPct val="100000"/>
                        </a:lnSpc>
                        <a:spcBef>
                          <a:spcPts val="0"/>
                        </a:spcBef>
                        <a:spcAft>
                          <a:spcPts val="0"/>
                        </a:spcAft>
                        <a:buSzPts val="1400"/>
                        <a:buChar char="●"/>
                      </a:pPr>
                      <a:r>
                        <a:rPr lang="en" sz="1100"/>
                        <a:t>Risk management</a:t>
                      </a:r>
                      <a:endParaRPr sz="1100"/>
                    </a:p>
                    <a:p>
                      <a:pPr indent="-317500" lvl="0" marL="457200" rtl="0" algn="l">
                        <a:lnSpc>
                          <a:spcPct val="100000"/>
                        </a:lnSpc>
                        <a:spcBef>
                          <a:spcPts val="0"/>
                        </a:spcBef>
                        <a:spcAft>
                          <a:spcPts val="0"/>
                        </a:spcAft>
                        <a:buSzPts val="1400"/>
                        <a:buChar char="●"/>
                      </a:pPr>
                      <a:r>
                        <a:rPr lang="en" sz="1100"/>
                        <a:t>Compliance</a:t>
                      </a:r>
                      <a:endParaRPr sz="1100"/>
                    </a:p>
                    <a:p>
                      <a:pPr indent="-317500" lvl="0" marL="457200" rtl="0" algn="l">
                        <a:lnSpc>
                          <a:spcPct val="100000"/>
                        </a:lnSpc>
                        <a:spcBef>
                          <a:spcPts val="0"/>
                        </a:spcBef>
                        <a:spcAft>
                          <a:spcPts val="0"/>
                        </a:spcAft>
                        <a:buSzPts val="1400"/>
                        <a:buChar char="●"/>
                      </a:pPr>
                      <a:r>
                        <a:rPr lang="en" sz="1100"/>
                        <a:t>Policy framework</a:t>
                      </a:r>
                      <a:endParaRPr sz="1100"/>
                    </a:p>
                    <a:p>
                      <a:pPr indent="-317500" lvl="0" marL="457200" rtl="0" algn="l">
                        <a:lnSpc>
                          <a:spcPct val="100000"/>
                        </a:lnSpc>
                        <a:spcBef>
                          <a:spcPts val="0"/>
                        </a:spcBef>
                        <a:spcAft>
                          <a:spcPts val="0"/>
                        </a:spcAft>
                        <a:buSzPts val="1400"/>
                        <a:buChar char="●"/>
                      </a:pPr>
                      <a:r>
                        <a:rPr lang="en" sz="1100"/>
                        <a:t>Networking</a:t>
                      </a:r>
                      <a:endParaRPr sz="1100"/>
                    </a:p>
                    <a:p>
                      <a:pPr indent="-317500" lvl="0" marL="457200" rtl="0" algn="l">
                        <a:lnSpc>
                          <a:spcPct val="100000"/>
                        </a:lnSpc>
                        <a:spcBef>
                          <a:spcPts val="0"/>
                        </a:spcBef>
                        <a:spcAft>
                          <a:spcPts val="0"/>
                        </a:spcAft>
                        <a:buSzPts val="1400"/>
                        <a:buChar char="●"/>
                      </a:pPr>
                      <a:r>
                        <a:rPr lang="en" sz="1100"/>
                        <a:t>Stakeholder communication</a:t>
                      </a:r>
                      <a:endParaRPr sz="1100"/>
                    </a:p>
                    <a:p>
                      <a:pPr indent="-317500" lvl="0" marL="457200" rtl="0" algn="l">
                        <a:lnSpc>
                          <a:spcPct val="100000"/>
                        </a:lnSpc>
                        <a:spcBef>
                          <a:spcPts val="0"/>
                        </a:spcBef>
                        <a:spcAft>
                          <a:spcPts val="0"/>
                        </a:spcAft>
                        <a:buSzPts val="1400"/>
                        <a:buChar char="●"/>
                      </a:pPr>
                      <a:r>
                        <a:rPr lang="en" sz="1100"/>
                        <a:t>Decision-making</a:t>
                      </a:r>
                      <a:endParaRPr sz="11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17500" lvl="0" marL="457200" rtl="0" algn="l">
                        <a:lnSpc>
                          <a:spcPct val="100000"/>
                        </a:lnSpc>
                        <a:spcBef>
                          <a:spcPts val="400"/>
                        </a:spcBef>
                        <a:spcAft>
                          <a:spcPts val="0"/>
                        </a:spcAft>
                        <a:buSzPts val="1400"/>
                        <a:buChar char="●"/>
                      </a:pPr>
                      <a:r>
                        <a:rPr lang="en" sz="1100"/>
                        <a:t>Board meetings</a:t>
                      </a:r>
                      <a:endParaRPr sz="1100"/>
                    </a:p>
                    <a:p>
                      <a:pPr indent="-317500" lvl="0" marL="457200" rtl="0" algn="l">
                        <a:lnSpc>
                          <a:spcPct val="100000"/>
                        </a:lnSpc>
                        <a:spcBef>
                          <a:spcPts val="0"/>
                        </a:spcBef>
                        <a:spcAft>
                          <a:spcPts val="0"/>
                        </a:spcAft>
                        <a:buSzPts val="1400"/>
                        <a:buChar char="●"/>
                      </a:pPr>
                      <a:r>
                        <a:rPr lang="en" sz="1100"/>
                        <a:t>Board meeting agenda</a:t>
                      </a:r>
                      <a:endParaRPr sz="1100"/>
                    </a:p>
                    <a:p>
                      <a:pPr indent="-317500" lvl="0" marL="457200" rtl="0" algn="l">
                        <a:lnSpc>
                          <a:spcPct val="100000"/>
                        </a:lnSpc>
                        <a:spcBef>
                          <a:spcPts val="0"/>
                        </a:spcBef>
                        <a:spcAft>
                          <a:spcPts val="0"/>
                        </a:spcAft>
                        <a:buSzPts val="1400"/>
                        <a:buChar char="●"/>
                      </a:pPr>
                      <a:r>
                        <a:rPr lang="en" sz="1100"/>
                        <a:t>Board paper</a:t>
                      </a:r>
                      <a:endParaRPr sz="1100"/>
                    </a:p>
                    <a:p>
                      <a:pPr indent="-317500" lvl="0" marL="457200" rtl="0" algn="l">
                        <a:lnSpc>
                          <a:spcPct val="100000"/>
                        </a:lnSpc>
                        <a:spcBef>
                          <a:spcPts val="0"/>
                        </a:spcBef>
                        <a:spcAft>
                          <a:spcPts val="0"/>
                        </a:spcAft>
                        <a:buSzPts val="1400"/>
                        <a:buChar char="●"/>
                      </a:pPr>
                      <a:r>
                        <a:rPr lang="en" sz="1100"/>
                        <a:t>Board calendar</a:t>
                      </a:r>
                      <a:endParaRPr sz="1100"/>
                    </a:p>
                    <a:p>
                      <a:pPr indent="-317500" lvl="0" marL="457200" rtl="0" algn="l">
                        <a:lnSpc>
                          <a:spcPct val="100000"/>
                        </a:lnSpc>
                        <a:spcBef>
                          <a:spcPts val="0"/>
                        </a:spcBef>
                        <a:spcAft>
                          <a:spcPts val="0"/>
                        </a:spcAft>
                        <a:buSzPts val="1400"/>
                        <a:buChar char="●"/>
                      </a:pPr>
                      <a:r>
                        <a:rPr lang="en" sz="1100"/>
                        <a:t>Committees</a:t>
                      </a:r>
                      <a:endParaRPr sz="11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17500" lvl="0" marL="457200" rtl="0" algn="l">
                        <a:lnSpc>
                          <a:spcPct val="100000"/>
                        </a:lnSpc>
                        <a:spcBef>
                          <a:spcPts val="400"/>
                        </a:spcBef>
                        <a:spcAft>
                          <a:spcPts val="0"/>
                        </a:spcAft>
                        <a:buSzPts val="1400"/>
                        <a:buChar char="●"/>
                      </a:pPr>
                      <a:r>
                        <a:rPr lang="en" sz="1100"/>
                        <a:t>Director protection</a:t>
                      </a:r>
                      <a:endParaRPr sz="1100"/>
                    </a:p>
                    <a:p>
                      <a:pPr indent="-317500" lvl="0" marL="457200" rtl="0" algn="l">
                        <a:lnSpc>
                          <a:spcPct val="100000"/>
                        </a:lnSpc>
                        <a:spcBef>
                          <a:spcPts val="0"/>
                        </a:spcBef>
                        <a:spcAft>
                          <a:spcPts val="0"/>
                        </a:spcAft>
                        <a:buSzPts val="1400"/>
                        <a:buChar char="●"/>
                      </a:pPr>
                      <a:r>
                        <a:rPr lang="en" sz="1100"/>
                        <a:t>Board evaluation</a:t>
                      </a:r>
                      <a:endParaRPr sz="1100"/>
                    </a:p>
                    <a:p>
                      <a:pPr indent="-317500" lvl="0" marL="457200" rtl="0" algn="l">
                        <a:lnSpc>
                          <a:spcPct val="100000"/>
                        </a:lnSpc>
                        <a:spcBef>
                          <a:spcPts val="0"/>
                        </a:spcBef>
                        <a:spcAft>
                          <a:spcPts val="0"/>
                        </a:spcAft>
                        <a:buSzPts val="1400"/>
                        <a:buChar char="●"/>
                      </a:pPr>
                      <a:r>
                        <a:rPr lang="en" sz="1100"/>
                        <a:t>Director remuneration</a:t>
                      </a:r>
                      <a:endParaRPr sz="1100"/>
                    </a:p>
                    <a:p>
                      <a:pPr indent="-317500" lvl="0" marL="457200" rtl="0" algn="l">
                        <a:lnSpc>
                          <a:spcPct val="100000"/>
                        </a:lnSpc>
                        <a:spcBef>
                          <a:spcPts val="0"/>
                        </a:spcBef>
                        <a:spcAft>
                          <a:spcPts val="0"/>
                        </a:spcAft>
                        <a:buSzPts val="1400"/>
                        <a:buChar char="●"/>
                      </a:pPr>
                      <a:r>
                        <a:rPr lang="en" sz="1100"/>
                        <a:t>Director selection</a:t>
                      </a:r>
                      <a:endParaRPr sz="1100"/>
                    </a:p>
                    <a:p>
                      <a:pPr indent="-317500" lvl="0" marL="457200" rtl="0" algn="l">
                        <a:lnSpc>
                          <a:spcPct val="100000"/>
                        </a:lnSpc>
                        <a:spcBef>
                          <a:spcPts val="0"/>
                        </a:spcBef>
                        <a:spcAft>
                          <a:spcPts val="0"/>
                        </a:spcAft>
                        <a:buSzPts val="1400"/>
                        <a:buChar char="●"/>
                      </a:pPr>
                      <a:r>
                        <a:rPr lang="en" sz="1100"/>
                        <a:t>Director onboarding</a:t>
                      </a:r>
                      <a:endParaRPr sz="1100"/>
                    </a:p>
                    <a:p>
                      <a:pPr indent="-317500" lvl="0" marL="457200" rtl="0" algn="l">
                        <a:lnSpc>
                          <a:spcPct val="100000"/>
                        </a:lnSpc>
                        <a:spcBef>
                          <a:spcPts val="0"/>
                        </a:spcBef>
                        <a:spcAft>
                          <a:spcPts val="0"/>
                        </a:spcAft>
                        <a:buSzPts val="1400"/>
                        <a:buChar char="●"/>
                      </a:pPr>
                      <a:r>
                        <a:rPr lang="en" sz="1100"/>
                        <a:t>Director development</a:t>
                      </a:r>
                      <a:endParaRPr sz="11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491" name="Google Shape;491;p8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Charter Outline</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86"/>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000"/>
              </a:spcAft>
              <a:buNone/>
            </a:pPr>
            <a:r>
              <a:rPr lang="en"/>
              <a:t>The board’s oversight role is usually implemented by Board committees that address specific organizational issues and report back to the entire Board. </a:t>
            </a:r>
            <a:endParaRPr/>
          </a:p>
        </p:txBody>
      </p:sp>
      <p:sp>
        <p:nvSpPr>
          <p:cNvPr id="497" name="Google Shape;497;p86"/>
          <p:cNvSpPr/>
          <p:nvPr/>
        </p:nvSpPr>
        <p:spPr>
          <a:xfrm>
            <a:off x="798600" y="640075"/>
            <a:ext cx="7546800" cy="941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4: </a:t>
            </a:r>
            <a:r>
              <a:rPr b="1" lang="en" sz="2700">
                <a:solidFill>
                  <a:schemeClr val="lt1"/>
                </a:solidFill>
                <a:latin typeface="Source Sans Pro"/>
                <a:ea typeface="Source Sans Pro"/>
                <a:cs typeface="Source Sans Pro"/>
                <a:sym typeface="Source Sans Pro"/>
              </a:rPr>
              <a:t>Board Committees</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87"/>
          <p:cNvSpPr txBox="1"/>
          <p:nvPr>
            <p:ph type="title"/>
          </p:nvPr>
        </p:nvSpPr>
        <p:spPr>
          <a:xfrm>
            <a:off x="311700" y="2926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Functions of a Board Committee</a:t>
            </a:r>
            <a:endParaRPr/>
          </a:p>
        </p:txBody>
      </p:sp>
      <p:sp>
        <p:nvSpPr>
          <p:cNvPr id="503" name="Google Shape;503;p87"/>
          <p:cNvSpPr txBox="1"/>
          <p:nvPr>
            <p:ph idx="1" type="body"/>
          </p:nvPr>
        </p:nvSpPr>
        <p:spPr>
          <a:xfrm>
            <a:off x="1043875" y="865325"/>
            <a:ext cx="7368900" cy="4033500"/>
          </a:xfrm>
          <a:prstGeom prst="rect">
            <a:avLst/>
          </a:prstGeom>
        </p:spPr>
        <p:txBody>
          <a:bodyPr anchorCtr="0" anchor="t" bIns="91425" lIns="91425" spcFirstLastPara="1" rIns="91425" wrap="square" tIns="91425">
            <a:normAutofit fontScale="62500"/>
          </a:bodyPr>
          <a:lstStyle/>
          <a:p>
            <a:pPr indent="-300037" lvl="0" marL="457200" rtl="0" algn="l">
              <a:lnSpc>
                <a:spcPct val="100000"/>
              </a:lnSpc>
              <a:spcBef>
                <a:spcPts val="0"/>
              </a:spcBef>
              <a:spcAft>
                <a:spcPts val="0"/>
              </a:spcAft>
              <a:buSzPct val="100000"/>
              <a:buChar char="●"/>
            </a:pPr>
            <a:r>
              <a:rPr lang="en"/>
              <a:t>Board committees are appointed by the board to focus on specifically designated areas of interest and make informed decisions within the delegated authority of the board.</a:t>
            </a:r>
            <a:endParaRPr/>
          </a:p>
          <a:p>
            <a:pPr indent="-300037" lvl="0" marL="457200" rtl="0" algn="l">
              <a:lnSpc>
                <a:spcPct val="100000"/>
              </a:lnSpc>
              <a:spcBef>
                <a:spcPts val="1000"/>
              </a:spcBef>
              <a:spcAft>
                <a:spcPts val="0"/>
              </a:spcAft>
              <a:buSzPct val="100000"/>
              <a:buChar char="●"/>
            </a:pPr>
            <a:r>
              <a:rPr lang="en"/>
              <a:t>Committees offer a platform for boards to deal with specific issues that require specialized areas of expertise.</a:t>
            </a:r>
            <a:endParaRPr/>
          </a:p>
          <a:p>
            <a:pPr indent="-300037" lvl="0" marL="457200" rtl="0" algn="l">
              <a:lnSpc>
                <a:spcPct val="100000"/>
              </a:lnSpc>
              <a:spcBef>
                <a:spcPts val="1000"/>
              </a:spcBef>
              <a:spcAft>
                <a:spcPts val="0"/>
              </a:spcAft>
              <a:buSzPct val="100000"/>
              <a:buChar char="●"/>
            </a:pPr>
            <a:r>
              <a:rPr lang="en"/>
              <a:t>Each committee has a special responsibility (e.g., human resources, auditing, fundraising), and reports its progress regularly to the main board or makes specific recommendations on matters pertaining to their areas. </a:t>
            </a:r>
            <a:endParaRPr/>
          </a:p>
          <a:p>
            <a:pPr indent="-300037" lvl="0" marL="457200" rtl="0" algn="l">
              <a:lnSpc>
                <a:spcPct val="100000"/>
              </a:lnSpc>
              <a:spcBef>
                <a:spcPts val="1000"/>
              </a:spcBef>
              <a:spcAft>
                <a:spcPts val="0"/>
              </a:spcAft>
              <a:buSzPct val="100000"/>
              <a:buChar char="●"/>
            </a:pPr>
            <a:r>
              <a:rPr lang="en"/>
              <a:t>Each committee is chaired by a board director  and presents decisions and recommendations to the main board at each board meeting, for information or approval.</a:t>
            </a:r>
            <a:endParaRPr/>
          </a:p>
          <a:p>
            <a:pPr indent="-300037" lvl="0" marL="457200" rtl="0" algn="l">
              <a:lnSpc>
                <a:spcPct val="100000"/>
              </a:lnSpc>
              <a:spcBef>
                <a:spcPts val="1000"/>
              </a:spcBef>
              <a:spcAft>
                <a:spcPts val="0"/>
              </a:spcAft>
              <a:buSzPct val="100000"/>
              <a:buChar char="●"/>
            </a:pPr>
            <a:r>
              <a:rPr lang="en"/>
              <a:t>Board committees operate at the board level, not at the staff level.</a:t>
            </a:r>
            <a:endParaRPr/>
          </a:p>
          <a:p>
            <a:pPr indent="-300037" lvl="0" marL="457200" rtl="0" algn="l">
              <a:lnSpc>
                <a:spcPct val="100000"/>
              </a:lnSpc>
              <a:spcBef>
                <a:spcPts val="1000"/>
              </a:spcBef>
              <a:spcAft>
                <a:spcPts val="0"/>
              </a:spcAft>
              <a:buSzPct val="100000"/>
              <a:buChar char="●"/>
            </a:pPr>
            <a:r>
              <a:rPr lang="en"/>
              <a:t>It is vital to diversify the board members and make sure that the same board member is not active in several committees, as this can be a conflict of interest.</a:t>
            </a:r>
            <a:endParaRPr/>
          </a:p>
          <a:p>
            <a:pPr indent="-300037" lvl="0" marL="457200" rtl="0" algn="l">
              <a:lnSpc>
                <a:spcPct val="100000"/>
              </a:lnSpc>
              <a:spcBef>
                <a:spcPts val="1000"/>
              </a:spcBef>
              <a:spcAft>
                <a:spcPts val="0"/>
              </a:spcAft>
              <a:buSzPct val="100000"/>
              <a:buChar char="●"/>
            </a:pPr>
            <a:r>
              <a:rPr lang="en"/>
              <a:t>Committee chairs report at each board meeting on the committee's work since the previous board meeting.</a:t>
            </a:r>
            <a:endParaRPr/>
          </a:p>
          <a:p>
            <a:pPr indent="-300037" lvl="0" marL="457200" rtl="0" algn="l">
              <a:lnSpc>
                <a:spcPct val="100000"/>
              </a:lnSpc>
              <a:spcBef>
                <a:spcPts val="1000"/>
              </a:spcBef>
              <a:spcAft>
                <a:spcPts val="0"/>
              </a:spcAft>
              <a:buSzPct val="100000"/>
              <a:buChar char="●"/>
            </a:pPr>
            <a:r>
              <a:rPr lang="en"/>
              <a:t>All committees must abide by the requirements of the bylaws. </a:t>
            </a:r>
            <a:endParaRPr/>
          </a:p>
          <a:p>
            <a:pPr indent="-300037" lvl="0" marL="457200" rtl="0" algn="l">
              <a:lnSpc>
                <a:spcPct val="100000"/>
              </a:lnSpc>
              <a:spcBef>
                <a:spcPts val="1000"/>
              </a:spcBef>
              <a:spcAft>
                <a:spcPts val="0"/>
              </a:spcAft>
              <a:buSzPct val="100000"/>
              <a:buChar char="●"/>
            </a:pPr>
            <a:r>
              <a:rPr lang="en"/>
              <a:t>Board members must be willing to take on extra duties.</a:t>
            </a:r>
            <a:endParaRPr/>
          </a:p>
          <a:p>
            <a:pPr indent="-300037" lvl="0" marL="457200" rtl="0" algn="l">
              <a:lnSpc>
                <a:spcPct val="100000"/>
              </a:lnSpc>
              <a:spcBef>
                <a:spcPts val="1000"/>
              </a:spcBef>
              <a:spcAft>
                <a:spcPts val="0"/>
              </a:spcAft>
              <a:buSzPct val="100000"/>
              <a:buChar char="●"/>
            </a:pPr>
            <a:r>
              <a:rPr lang="en"/>
              <a:t>Each board should set up a clear structure for how the board and management will interact. </a:t>
            </a:r>
            <a:endParaRPr/>
          </a:p>
          <a:p>
            <a:pPr indent="-300037" lvl="0" marL="457200" rtl="0" algn="l">
              <a:lnSpc>
                <a:spcPct val="100000"/>
              </a:lnSpc>
              <a:spcBef>
                <a:spcPts val="1000"/>
              </a:spcBef>
              <a:spcAft>
                <a:spcPts val="1000"/>
              </a:spcAft>
              <a:buSzPct val="100000"/>
              <a:buChar char="●"/>
            </a:pPr>
            <a:r>
              <a:rPr lang="en"/>
              <a:t>The organization needs to determine a mechanism for board committees to escalate critical issues.</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8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Examples of Typical Board Committees</a:t>
            </a:r>
            <a:endParaRPr/>
          </a:p>
        </p:txBody>
      </p:sp>
      <p:graphicFrame>
        <p:nvGraphicFramePr>
          <p:cNvPr id="509" name="Google Shape;509;p88"/>
          <p:cNvGraphicFramePr/>
          <p:nvPr/>
        </p:nvGraphicFramePr>
        <p:xfrm>
          <a:off x="765225" y="1428825"/>
          <a:ext cx="3000000" cy="3000000"/>
        </p:xfrm>
        <a:graphic>
          <a:graphicData uri="http://schemas.openxmlformats.org/drawingml/2006/table">
            <a:tbl>
              <a:tblPr>
                <a:noFill/>
                <a:tableStyleId>{E1618379-833A-4FDD-9756-2EDC572A89A1}</a:tableStyleId>
              </a:tblPr>
              <a:tblGrid>
                <a:gridCol w="1740050"/>
                <a:gridCol w="5873500"/>
              </a:tblGrid>
              <a:tr h="333375">
                <a:tc>
                  <a:txBody>
                    <a:bodyPr/>
                    <a:lstStyle/>
                    <a:p>
                      <a:pPr indent="0" lvl="0" marL="0" rtl="0" algn="l">
                        <a:lnSpc>
                          <a:spcPct val="100000"/>
                        </a:lnSpc>
                        <a:spcBef>
                          <a:spcPts val="0"/>
                        </a:spcBef>
                        <a:spcAft>
                          <a:spcPts val="0"/>
                        </a:spcAft>
                        <a:buNone/>
                      </a:pPr>
                      <a:r>
                        <a:rPr b="1" lang="en" sz="1500">
                          <a:latin typeface="Source Sans Pro"/>
                          <a:ea typeface="Source Sans Pro"/>
                          <a:cs typeface="Source Sans Pro"/>
                          <a:sym typeface="Source Sans Pro"/>
                        </a:rPr>
                        <a:t>Finance</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666666"/>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sz="1300">
                          <a:latin typeface="Source Sans Pro"/>
                          <a:ea typeface="Source Sans Pro"/>
                          <a:cs typeface="Source Sans Pro"/>
                          <a:sym typeface="Source Sans Pro"/>
                        </a:rPr>
                        <a:t>Oversees the budget; ensures accurate tracking, monitoring, and accountability</a:t>
                      </a:r>
                      <a:br>
                        <a:rPr lang="en" sz="1300">
                          <a:latin typeface="Source Sans Pro"/>
                          <a:ea typeface="Source Sans Pro"/>
                          <a:cs typeface="Source Sans Pro"/>
                          <a:sym typeface="Source Sans Pro"/>
                        </a:rPr>
                      </a:br>
                      <a:r>
                        <a:rPr lang="en" sz="1300">
                          <a:latin typeface="Source Sans Pro"/>
                          <a:ea typeface="Source Sans Pro"/>
                          <a:cs typeface="Source Sans Pro"/>
                          <a:sym typeface="Source Sans Pro"/>
                        </a:rPr>
                        <a:t> of funds; and ensures that adequate financial controls are in place</a:t>
                      </a:r>
                      <a:endParaRPr sz="13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666666"/>
                      </a:solidFill>
                      <a:prstDash val="solid"/>
                      <a:round/>
                      <a:headEnd len="sm" w="sm" type="none"/>
                      <a:tailEnd len="sm" w="sm" type="none"/>
                    </a:lnB>
                  </a:tcPr>
                </a:tc>
              </a:tr>
              <a:tr h="295275">
                <a:tc>
                  <a:txBody>
                    <a:bodyPr/>
                    <a:lstStyle/>
                    <a:p>
                      <a:pPr indent="0" lvl="0" marL="0" rtl="0" algn="l">
                        <a:lnSpc>
                          <a:spcPct val="100000"/>
                        </a:lnSpc>
                        <a:spcBef>
                          <a:spcPts val="0"/>
                        </a:spcBef>
                        <a:spcAft>
                          <a:spcPts val="0"/>
                        </a:spcAft>
                        <a:buNone/>
                      </a:pPr>
                      <a:r>
                        <a:rPr b="1" lang="en" sz="1500">
                          <a:latin typeface="Source Sans Pro"/>
                          <a:ea typeface="Source Sans Pro"/>
                          <a:cs typeface="Source Sans Pro"/>
                          <a:sym typeface="Source Sans Pro"/>
                        </a:rPr>
                        <a:t>Audit</a:t>
                      </a:r>
                      <a:endParaRPr b="1" sz="15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300">
                          <a:latin typeface="Source Sans Pro"/>
                          <a:ea typeface="Source Sans Pro"/>
                          <a:cs typeface="Source Sans Pro"/>
                          <a:sym typeface="Source Sans Pro"/>
                        </a:rPr>
                        <a:t>Plans and supports audit of major functions</a:t>
                      </a:r>
                      <a:r>
                        <a:rPr i="1" lang="en" sz="1300">
                          <a:latin typeface="Source Sans Pro"/>
                          <a:ea typeface="Source Sans Pro"/>
                          <a:cs typeface="Source Sans Pro"/>
                          <a:sym typeface="Source Sans Pro"/>
                        </a:rPr>
                        <a:t> (</a:t>
                      </a:r>
                      <a:r>
                        <a:rPr lang="en" sz="1300">
                          <a:latin typeface="Source Sans Pro"/>
                          <a:ea typeface="Source Sans Pro"/>
                          <a:cs typeface="Source Sans Pro"/>
                          <a:sym typeface="Source Sans Pro"/>
                        </a:rPr>
                        <a:t>e.g., finances, programs, etc.)</a:t>
                      </a:r>
                      <a:endParaRPr sz="13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390525">
                <a:tc>
                  <a:txBody>
                    <a:bodyPr/>
                    <a:lstStyle/>
                    <a:p>
                      <a:pPr indent="0" lvl="0" marL="0" rtl="0" algn="l">
                        <a:lnSpc>
                          <a:spcPct val="100000"/>
                        </a:lnSpc>
                        <a:spcBef>
                          <a:spcPts val="0"/>
                        </a:spcBef>
                        <a:spcAft>
                          <a:spcPts val="0"/>
                        </a:spcAft>
                        <a:buNone/>
                      </a:pPr>
                      <a:r>
                        <a:rPr b="1" lang="en" sz="1500">
                          <a:latin typeface="Source Sans Pro"/>
                          <a:ea typeface="Source Sans Pro"/>
                          <a:cs typeface="Source Sans Pro"/>
                          <a:sym typeface="Source Sans Pro"/>
                        </a:rPr>
                        <a:t>Public Relations</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sz="1300">
                          <a:latin typeface="Source Sans Pro"/>
                          <a:ea typeface="Source Sans Pro"/>
                          <a:cs typeface="Source Sans Pro"/>
                          <a:sym typeface="Source Sans Pro"/>
                        </a:rPr>
                        <a:t>Represents the organization in the community and enhances the organization’s image, including any communication with the press</a:t>
                      </a:r>
                      <a:endParaRPr sz="13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47675">
                <a:tc>
                  <a:txBody>
                    <a:bodyPr/>
                    <a:lstStyle/>
                    <a:p>
                      <a:pPr indent="0" lvl="0" marL="0" rtl="0" algn="l">
                        <a:lnSpc>
                          <a:spcPct val="100000"/>
                        </a:lnSpc>
                        <a:spcBef>
                          <a:spcPts val="0"/>
                        </a:spcBef>
                        <a:spcAft>
                          <a:spcPts val="0"/>
                        </a:spcAft>
                        <a:buNone/>
                      </a:pPr>
                      <a:r>
                        <a:rPr b="1" lang="en" sz="1500">
                          <a:latin typeface="Source Sans Pro"/>
                          <a:ea typeface="Source Sans Pro"/>
                          <a:cs typeface="Source Sans Pro"/>
                          <a:sym typeface="Source Sans Pro"/>
                        </a:rPr>
                        <a:t>Human Resources</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300">
                          <a:latin typeface="Source Sans Pro"/>
                          <a:ea typeface="Source Sans Pro"/>
                          <a:cs typeface="Source Sans Pro"/>
                          <a:sym typeface="Source Sans Pro"/>
                        </a:rPr>
                        <a:t>Deals with human capital issues, including HR policies and procedures,</a:t>
                      </a:r>
                      <a:br>
                        <a:rPr lang="en" sz="1300">
                          <a:latin typeface="Source Sans Pro"/>
                          <a:ea typeface="Source Sans Pro"/>
                          <a:cs typeface="Source Sans Pro"/>
                          <a:sym typeface="Source Sans Pro"/>
                        </a:rPr>
                      </a:br>
                      <a:r>
                        <a:rPr lang="en" sz="1300">
                          <a:latin typeface="Source Sans Pro"/>
                          <a:ea typeface="Source Sans Pro"/>
                          <a:cs typeface="Source Sans Pro"/>
                          <a:sym typeface="Source Sans Pro"/>
                        </a:rPr>
                        <a:t> contracts, and recruitment processes; and supports board evaluation of the Executive Director</a:t>
                      </a:r>
                      <a:endParaRPr sz="13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276225">
                <a:tc>
                  <a:txBody>
                    <a:bodyPr/>
                    <a:lstStyle/>
                    <a:p>
                      <a:pPr indent="0" lvl="0" marL="0" rtl="0" algn="l">
                        <a:lnSpc>
                          <a:spcPct val="100000"/>
                        </a:lnSpc>
                        <a:spcBef>
                          <a:spcPts val="0"/>
                        </a:spcBef>
                        <a:spcAft>
                          <a:spcPts val="0"/>
                        </a:spcAft>
                        <a:buNone/>
                      </a:pPr>
                      <a:r>
                        <a:rPr b="1" lang="en" sz="1500">
                          <a:latin typeface="Source Sans Pro"/>
                          <a:ea typeface="Source Sans Pro"/>
                          <a:cs typeface="Source Sans Pro"/>
                          <a:sym typeface="Source Sans Pro"/>
                        </a:rPr>
                        <a:t>Fundraising</a:t>
                      </a:r>
                      <a:endParaRPr b="1" sz="15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00000"/>
                        </a:lnSpc>
                        <a:spcBef>
                          <a:spcPts val="0"/>
                        </a:spcBef>
                        <a:spcAft>
                          <a:spcPts val="0"/>
                        </a:spcAft>
                        <a:buNone/>
                      </a:pPr>
                      <a:r>
                        <a:rPr lang="en" sz="1300">
                          <a:latin typeface="Source Sans Pro"/>
                          <a:ea typeface="Source Sans Pro"/>
                          <a:cs typeface="Source Sans Pro"/>
                          <a:sym typeface="Source Sans Pro"/>
                        </a:rPr>
                        <a:t>Oversees the development plan for raising funds for the organization</a:t>
                      </a:r>
                      <a:endParaRPr sz="13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sp>
        <p:nvSpPr>
          <p:cNvPr id="514" name="Google Shape;514;p8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committee considerations</a:t>
            </a:r>
            <a:endParaRPr/>
          </a:p>
        </p:txBody>
      </p:sp>
      <p:sp>
        <p:nvSpPr>
          <p:cNvPr id="515" name="Google Shape;515;p89"/>
          <p:cNvSpPr txBox="1"/>
          <p:nvPr>
            <p:ph idx="1" type="body"/>
          </p:nvPr>
        </p:nvSpPr>
        <p:spPr>
          <a:xfrm>
            <a:off x="1181100" y="1154475"/>
            <a:ext cx="6913500" cy="3440400"/>
          </a:xfrm>
          <a:prstGeom prst="rect">
            <a:avLst/>
          </a:prstGeom>
        </p:spPr>
        <p:txBody>
          <a:bodyPr anchorCtr="0" anchor="t" bIns="91425" lIns="91425" spcFirstLastPara="1" rIns="91425" wrap="square" tIns="91425">
            <a:normAutofit/>
          </a:bodyPr>
          <a:lstStyle/>
          <a:p>
            <a:pPr indent="-342900" lvl="0" marL="457200" rtl="0" algn="l">
              <a:lnSpc>
                <a:spcPct val="100000"/>
              </a:lnSpc>
              <a:spcBef>
                <a:spcPts val="0"/>
              </a:spcBef>
              <a:spcAft>
                <a:spcPts val="0"/>
              </a:spcAft>
              <a:buSzPts val="1800"/>
              <a:buChar char="●"/>
            </a:pPr>
            <a:r>
              <a:rPr lang="en"/>
              <a:t>Define the </a:t>
            </a:r>
            <a:r>
              <a:rPr b="1" lang="en"/>
              <a:t>committee's responsibilities</a:t>
            </a:r>
            <a:r>
              <a:rPr lang="en"/>
              <a:t> and address linkages between the committee, the broader executive management team, and the board of directors.</a:t>
            </a:r>
            <a:endParaRPr/>
          </a:p>
          <a:p>
            <a:pPr indent="-342900" lvl="0" marL="457200" rtl="0" algn="l">
              <a:lnSpc>
                <a:spcPct val="100000"/>
              </a:lnSpc>
              <a:spcBef>
                <a:spcPts val="1000"/>
              </a:spcBef>
              <a:spcAft>
                <a:spcPts val="0"/>
              </a:spcAft>
              <a:buSzPts val="1800"/>
              <a:buChar char="●"/>
            </a:pPr>
            <a:r>
              <a:rPr lang="en"/>
              <a:t>Define the </a:t>
            </a:r>
            <a:r>
              <a:rPr b="1" lang="en"/>
              <a:t>types of decisions</a:t>
            </a:r>
            <a:r>
              <a:rPr lang="en"/>
              <a:t> committee members can make, including events, risks, and other items that should come to the committee’s attention. </a:t>
            </a:r>
            <a:endParaRPr/>
          </a:p>
          <a:p>
            <a:pPr indent="-342900" lvl="0" marL="457200" rtl="0" algn="l">
              <a:lnSpc>
                <a:spcPct val="100000"/>
              </a:lnSpc>
              <a:spcBef>
                <a:spcPts val="1000"/>
              </a:spcBef>
              <a:spcAft>
                <a:spcPts val="0"/>
              </a:spcAft>
              <a:buSzPts val="1800"/>
              <a:buChar char="●"/>
            </a:pPr>
            <a:r>
              <a:rPr lang="en"/>
              <a:t>Be clear about the </a:t>
            </a:r>
            <a:r>
              <a:rPr b="1" lang="en"/>
              <a:t>methods of escalating and reporting</a:t>
            </a:r>
            <a:r>
              <a:rPr lang="en"/>
              <a:t> significant matters to the appropriate board or committee.</a:t>
            </a:r>
            <a:endParaRPr/>
          </a:p>
          <a:p>
            <a:pPr indent="-342900" lvl="0" marL="457200" rtl="0" algn="l">
              <a:lnSpc>
                <a:spcPct val="100000"/>
              </a:lnSpc>
              <a:spcBef>
                <a:spcPts val="1000"/>
              </a:spcBef>
              <a:spcAft>
                <a:spcPts val="1000"/>
              </a:spcAft>
              <a:buSzPts val="1800"/>
              <a:buChar char="●"/>
            </a:pPr>
            <a:r>
              <a:rPr lang="en"/>
              <a:t>“Establish the </a:t>
            </a:r>
            <a:r>
              <a:rPr b="1" lang="en"/>
              <a:t>independence and authority</a:t>
            </a:r>
            <a:r>
              <a:rPr lang="en"/>
              <a:t> of the control functions of compliance, risk, legal, finance, and audit”</a:t>
            </a:r>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9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The LIP board secretary or equivalent legal role</a:t>
            </a:r>
            <a:endParaRPr/>
          </a:p>
        </p:txBody>
      </p:sp>
      <p:sp>
        <p:nvSpPr>
          <p:cNvPr id="521" name="Google Shape;521;p90"/>
          <p:cNvSpPr txBox="1"/>
          <p:nvPr>
            <p:ph idx="1" type="body"/>
          </p:nvPr>
        </p:nvSpPr>
        <p:spPr>
          <a:xfrm>
            <a:off x="1257300" y="1183950"/>
            <a:ext cx="6913500" cy="3404400"/>
          </a:xfrm>
          <a:prstGeom prst="rect">
            <a:avLst/>
          </a:prstGeom>
        </p:spPr>
        <p:txBody>
          <a:bodyPr anchorCtr="0" anchor="t" bIns="91425" lIns="91425" spcFirstLastPara="1" rIns="91425" wrap="square" tIns="91425">
            <a:normAutofit lnSpcReduction="20000"/>
          </a:bodyPr>
          <a:lstStyle/>
          <a:p>
            <a:pPr indent="0" lvl="0" marL="0" rtl="0" algn="l">
              <a:lnSpc>
                <a:spcPct val="100000"/>
              </a:lnSpc>
              <a:spcBef>
                <a:spcPts val="1000"/>
              </a:spcBef>
              <a:spcAft>
                <a:spcPts val="0"/>
              </a:spcAft>
              <a:buNone/>
            </a:pPr>
            <a:r>
              <a:rPr b="1" lang="en"/>
              <a:t>The board secretary is your go-to as a board member and:</a:t>
            </a:r>
            <a:endParaRPr b="1"/>
          </a:p>
          <a:p>
            <a:pPr indent="-342900" lvl="0" marL="457200" rtl="0" algn="l">
              <a:lnSpc>
                <a:spcPct val="100000"/>
              </a:lnSpc>
              <a:spcBef>
                <a:spcPts val="1200"/>
              </a:spcBef>
              <a:spcAft>
                <a:spcPts val="0"/>
              </a:spcAft>
              <a:buSzPts val="1800"/>
              <a:buChar char="●"/>
            </a:pPr>
            <a:r>
              <a:rPr lang="en"/>
              <a:t>Reports directly to the chairperson, </a:t>
            </a:r>
            <a:endParaRPr/>
          </a:p>
          <a:p>
            <a:pPr indent="-342900" lvl="0" marL="457200" rtl="0" algn="l">
              <a:lnSpc>
                <a:spcPct val="100000"/>
              </a:lnSpc>
              <a:spcBef>
                <a:spcPts val="1200"/>
              </a:spcBef>
              <a:spcAft>
                <a:spcPts val="0"/>
              </a:spcAft>
              <a:buSzPts val="1800"/>
              <a:buChar char="●"/>
            </a:pPr>
            <a:r>
              <a:rPr lang="en"/>
              <a:t>Assists you with legal and regulatory know-how,</a:t>
            </a:r>
            <a:endParaRPr/>
          </a:p>
          <a:p>
            <a:pPr indent="-342900" lvl="0" marL="457200" rtl="0" algn="l">
              <a:lnSpc>
                <a:spcPct val="100000"/>
              </a:lnSpc>
              <a:spcBef>
                <a:spcPts val="1000"/>
              </a:spcBef>
              <a:spcAft>
                <a:spcPts val="0"/>
              </a:spcAft>
              <a:buSzPts val="1800"/>
              <a:buChar char="●"/>
            </a:pPr>
            <a:r>
              <a:rPr lang="en"/>
              <a:t>Must have both direct and informal access to board members,</a:t>
            </a:r>
            <a:endParaRPr/>
          </a:p>
          <a:p>
            <a:pPr indent="-342900" lvl="0" marL="457200" rtl="0" algn="l">
              <a:lnSpc>
                <a:spcPct val="100000"/>
              </a:lnSpc>
              <a:spcBef>
                <a:spcPts val="1000"/>
              </a:spcBef>
              <a:spcAft>
                <a:spcPts val="0"/>
              </a:spcAft>
              <a:buSzPts val="1800"/>
              <a:buChar char="●"/>
            </a:pPr>
            <a:r>
              <a:rPr lang="en"/>
              <a:t>Maintains the complex, and occasionally strained, relationships between </a:t>
            </a:r>
            <a:endParaRPr/>
          </a:p>
          <a:p>
            <a:pPr indent="-342900" lvl="0" marL="457200" rtl="0" algn="l">
              <a:lnSpc>
                <a:spcPct val="100000"/>
              </a:lnSpc>
              <a:spcBef>
                <a:spcPts val="1000"/>
              </a:spcBef>
              <a:spcAft>
                <a:spcPts val="0"/>
              </a:spcAft>
              <a:buSzPts val="1800"/>
              <a:buChar char="●"/>
            </a:pPr>
            <a:r>
              <a:rPr lang="en"/>
              <a:t>executive directors, chairs, and their boards,</a:t>
            </a:r>
            <a:endParaRPr/>
          </a:p>
          <a:p>
            <a:pPr indent="-342900" lvl="0" marL="457200" rtl="0" algn="l">
              <a:lnSpc>
                <a:spcPct val="100000"/>
              </a:lnSpc>
              <a:spcBef>
                <a:spcPts val="1000"/>
              </a:spcBef>
              <a:spcAft>
                <a:spcPts val="0"/>
              </a:spcAft>
              <a:buSzPts val="1800"/>
              <a:buChar char="●"/>
            </a:pPr>
            <a:r>
              <a:rPr lang="en"/>
              <a:t>Maintains custody of important board corporate documents and minutes,</a:t>
            </a:r>
            <a:endParaRPr/>
          </a:p>
          <a:p>
            <a:pPr indent="-342900" lvl="0" marL="457200" rtl="0" algn="l">
              <a:lnSpc>
                <a:spcPct val="100000"/>
              </a:lnSpc>
              <a:spcBef>
                <a:spcPts val="1000"/>
              </a:spcBef>
              <a:spcAft>
                <a:spcPts val="1200"/>
              </a:spcAft>
              <a:buSzPts val="1800"/>
              <a:buChar char="●"/>
            </a:pPr>
            <a:r>
              <a:rPr lang="en"/>
              <a:t>Should structure their role to the needs of the organization. </a:t>
            </a:r>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sp>
        <p:nvSpPr>
          <p:cNvPr id="526" name="Google Shape;526;p9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B</a:t>
            </a:r>
            <a:r>
              <a:rPr lang="en"/>
              <a:t>oard system of checks and balances</a:t>
            </a:r>
            <a:endParaRPr/>
          </a:p>
        </p:txBody>
      </p:sp>
      <p:sp>
        <p:nvSpPr>
          <p:cNvPr id="527" name="Google Shape;527;p91"/>
          <p:cNvSpPr txBox="1"/>
          <p:nvPr>
            <p:ph idx="1" type="body"/>
          </p:nvPr>
        </p:nvSpPr>
        <p:spPr>
          <a:xfrm>
            <a:off x="1210575" y="1290450"/>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What if an individual board member or executive director exerts their authority and oversteps, assuming powers beyond their limit? How would this be managed? </a:t>
            </a:r>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1" name="Shape 531"/>
        <p:cNvGrpSpPr/>
        <p:nvPr/>
      </p:nvGrpSpPr>
      <p:grpSpPr>
        <a:xfrm>
          <a:off x="0" y="0"/>
          <a:ext cx="0" cy="0"/>
          <a:chOff x="0" y="0"/>
          <a:chExt cx="0" cy="0"/>
        </a:xfrm>
      </p:grpSpPr>
      <p:sp>
        <p:nvSpPr>
          <p:cNvPr id="532" name="Google Shape;532;p9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Checks and Balances</a:t>
            </a:r>
            <a:endParaRPr/>
          </a:p>
        </p:txBody>
      </p:sp>
      <p:sp>
        <p:nvSpPr>
          <p:cNvPr id="533" name="Google Shape;533;p92"/>
          <p:cNvSpPr txBox="1"/>
          <p:nvPr>
            <p:ph idx="1" type="body"/>
          </p:nvPr>
        </p:nvSpPr>
        <p:spPr>
          <a:xfrm>
            <a:off x="1195850" y="1290450"/>
            <a:ext cx="6913500" cy="3180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The board needs a system of checks and balances in place to avoid any untoward incidents in the organization. “Checks and balances” refers to a system in which departments or divisions of an organization have control over one another;       e.g., each cannot proceed with a transaction or payment activity without authorization by a third party. </a:t>
            </a:r>
            <a:endParaRPr/>
          </a:p>
          <a:p>
            <a:pPr indent="0" lvl="0" marL="0" rtl="0" algn="l">
              <a:spcBef>
                <a:spcPts val="1200"/>
              </a:spcBef>
              <a:spcAft>
                <a:spcPts val="1200"/>
              </a:spcAft>
              <a:buNone/>
            </a:pPr>
            <a:r>
              <a:rPr lang="en"/>
              <a:t>This reduces mistakes and prevents improper behavior in organizations, including situations where one individual, or a group of people, have too much centralized control. It is especially important to have checks and balances in place in large organizations where individuals such as department heads make decisions that can have a profound effect on the entire organization.” </a:t>
            </a:r>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sp>
        <p:nvSpPr>
          <p:cNvPr id="538" name="Google Shape;538;p9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Questions a board should ask itself</a:t>
            </a:r>
            <a:endParaRPr/>
          </a:p>
        </p:txBody>
      </p:sp>
      <p:sp>
        <p:nvSpPr>
          <p:cNvPr id="539" name="Google Shape;539;p93"/>
          <p:cNvSpPr txBox="1"/>
          <p:nvPr>
            <p:ph idx="1" type="body"/>
          </p:nvPr>
        </p:nvSpPr>
        <p:spPr>
          <a:xfrm>
            <a:off x="1181100" y="1287100"/>
            <a:ext cx="6913500" cy="33078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Who authorizes your checks? </a:t>
            </a:r>
            <a:endParaRPr/>
          </a:p>
          <a:p>
            <a:pPr indent="-342900" lvl="0" marL="457200" rtl="0" algn="l">
              <a:spcBef>
                <a:spcPts val="1000"/>
              </a:spcBef>
              <a:spcAft>
                <a:spcPts val="0"/>
              </a:spcAft>
              <a:buSzPts val="1800"/>
              <a:buChar char="●"/>
            </a:pPr>
            <a:r>
              <a:rPr lang="en"/>
              <a:t>How do we, as a board, ensure that one department does not exceed its boundaries? </a:t>
            </a:r>
            <a:endParaRPr/>
          </a:p>
          <a:p>
            <a:pPr indent="-342900" lvl="0" marL="457200" rtl="0" algn="l">
              <a:spcBef>
                <a:spcPts val="1000"/>
              </a:spcBef>
              <a:spcAft>
                <a:spcPts val="0"/>
              </a:spcAft>
              <a:buSzPts val="1800"/>
              <a:buChar char="●"/>
            </a:pPr>
            <a:r>
              <a:rPr lang="en"/>
              <a:t>How do you guard against errors or fraud?</a:t>
            </a:r>
            <a:endParaRPr/>
          </a:p>
          <a:p>
            <a:pPr indent="-342900" lvl="0" marL="457200" rtl="0" algn="l">
              <a:spcBef>
                <a:spcPts val="1000"/>
              </a:spcBef>
              <a:spcAft>
                <a:spcPts val="1000"/>
              </a:spcAft>
              <a:buSzPts val="1800"/>
              <a:buChar char="●"/>
            </a:pPr>
            <a:r>
              <a:rPr lang="en"/>
              <a:t>How much do we know about the organization’s donor-funded programs’ performance and outcomes?</a:t>
            </a:r>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sp>
        <p:nvSpPr>
          <p:cNvPr id="544" name="Google Shape;544;p9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 </a:t>
            </a:r>
            <a:r>
              <a:rPr lang="en"/>
              <a:t>Areas to always reflect on as a board:</a:t>
            </a:r>
            <a:endParaRPr/>
          </a:p>
        </p:txBody>
      </p:sp>
      <p:sp>
        <p:nvSpPr>
          <p:cNvPr id="545" name="Google Shape;545;p94"/>
          <p:cNvSpPr txBox="1"/>
          <p:nvPr>
            <p:ph idx="1" type="body"/>
          </p:nvPr>
        </p:nvSpPr>
        <p:spPr>
          <a:xfrm>
            <a:off x="1028700" y="1213425"/>
            <a:ext cx="7460400" cy="3551700"/>
          </a:xfrm>
          <a:prstGeom prst="rect">
            <a:avLst/>
          </a:prstGeom>
        </p:spPr>
        <p:txBody>
          <a:bodyPr anchorCtr="0" anchor="t" bIns="91425" lIns="91425" spcFirstLastPara="1" rIns="91425" wrap="square" tIns="91425">
            <a:normAutofit/>
          </a:bodyPr>
          <a:lstStyle/>
          <a:p>
            <a:pPr indent="-330200" lvl="0" marL="457200" rtl="0" algn="l">
              <a:lnSpc>
                <a:spcPct val="100000"/>
              </a:lnSpc>
              <a:spcBef>
                <a:spcPts val="0"/>
              </a:spcBef>
              <a:spcAft>
                <a:spcPts val="0"/>
              </a:spcAft>
              <a:buSzPts val="1600"/>
              <a:buAutoNum type="arabicPeriod"/>
            </a:pPr>
            <a:r>
              <a:rPr lang="en" sz="1600"/>
              <a:t>Clear separation of board and management roles—a requirement,</a:t>
            </a:r>
            <a:endParaRPr sz="1600"/>
          </a:p>
          <a:p>
            <a:pPr indent="-330200" lvl="0" marL="457200" rtl="0" algn="l">
              <a:lnSpc>
                <a:spcPct val="100000"/>
              </a:lnSpc>
              <a:spcBef>
                <a:spcPts val="1000"/>
              </a:spcBef>
              <a:spcAft>
                <a:spcPts val="0"/>
              </a:spcAft>
              <a:buSzPts val="1600"/>
              <a:buAutoNum type="arabicPeriod"/>
            </a:pPr>
            <a:r>
              <a:rPr lang="en" sz="1600"/>
              <a:t>Clarity of board members about their role, </a:t>
            </a:r>
            <a:endParaRPr sz="1600"/>
          </a:p>
          <a:p>
            <a:pPr indent="-330200" lvl="0" marL="457200" rtl="0" algn="l">
              <a:lnSpc>
                <a:spcPct val="100000"/>
              </a:lnSpc>
              <a:spcBef>
                <a:spcPts val="1000"/>
              </a:spcBef>
              <a:spcAft>
                <a:spcPts val="0"/>
              </a:spcAft>
              <a:buSzPts val="1600"/>
              <a:buAutoNum type="arabicPeriod"/>
            </a:pPr>
            <a:r>
              <a:rPr lang="en" sz="1600"/>
              <a:t>Adherence to values, especially commitment to a high level of accountability,</a:t>
            </a:r>
            <a:endParaRPr sz="1600"/>
          </a:p>
          <a:p>
            <a:pPr indent="-330200" lvl="0" marL="457200" rtl="0" algn="l">
              <a:lnSpc>
                <a:spcPct val="100000"/>
              </a:lnSpc>
              <a:spcBef>
                <a:spcPts val="1000"/>
              </a:spcBef>
              <a:spcAft>
                <a:spcPts val="0"/>
              </a:spcAft>
              <a:buSzPts val="1600"/>
              <a:buAutoNum type="arabicPeriod"/>
            </a:pPr>
            <a:r>
              <a:rPr lang="en" sz="1600"/>
              <a:t>Existence of a good governing structure,</a:t>
            </a:r>
            <a:endParaRPr sz="1600"/>
          </a:p>
          <a:p>
            <a:pPr indent="-330200" lvl="0" marL="457200" rtl="0" algn="l">
              <a:lnSpc>
                <a:spcPct val="100000"/>
              </a:lnSpc>
              <a:spcBef>
                <a:spcPts val="1000"/>
              </a:spcBef>
              <a:spcAft>
                <a:spcPts val="0"/>
              </a:spcAft>
              <a:buSzPts val="1600"/>
              <a:buAutoNum type="arabicPeriod"/>
            </a:pPr>
            <a:r>
              <a:rPr lang="en" sz="1600"/>
              <a:t>Promotion of the highest professional and ethical standards in the organization,</a:t>
            </a:r>
            <a:endParaRPr sz="1600"/>
          </a:p>
          <a:p>
            <a:pPr indent="-330200" lvl="0" marL="457200" rtl="0" algn="l">
              <a:lnSpc>
                <a:spcPct val="100000"/>
              </a:lnSpc>
              <a:spcBef>
                <a:spcPts val="1000"/>
              </a:spcBef>
              <a:spcAft>
                <a:spcPts val="0"/>
              </a:spcAft>
              <a:buSzPts val="1600"/>
              <a:buAutoNum type="arabicPeriod"/>
            </a:pPr>
            <a:r>
              <a:rPr lang="en" sz="1600"/>
              <a:t>Board committees that speak to the board, not for the board,</a:t>
            </a:r>
            <a:endParaRPr sz="1600"/>
          </a:p>
          <a:p>
            <a:pPr indent="-330200" lvl="0" marL="457200" rtl="0" algn="l">
              <a:lnSpc>
                <a:spcPct val="100000"/>
              </a:lnSpc>
              <a:spcBef>
                <a:spcPts val="1000"/>
              </a:spcBef>
              <a:spcAft>
                <a:spcPts val="0"/>
              </a:spcAft>
              <a:buSzPts val="1600"/>
              <a:buAutoNum type="arabicPeriod"/>
            </a:pPr>
            <a:r>
              <a:rPr lang="en" sz="1600"/>
              <a:t>A plan to ensure that board members are selected well and oriented to their new role and the organization,</a:t>
            </a:r>
            <a:endParaRPr sz="1600"/>
          </a:p>
          <a:p>
            <a:pPr indent="-330200" lvl="0" marL="457200" rtl="0" algn="l">
              <a:lnSpc>
                <a:spcPct val="100000"/>
              </a:lnSpc>
              <a:spcBef>
                <a:spcPts val="1000"/>
              </a:spcBef>
              <a:spcAft>
                <a:spcPts val="1000"/>
              </a:spcAft>
              <a:buSzPts val="1600"/>
              <a:buAutoNum type="arabicPeriod"/>
            </a:pPr>
            <a:r>
              <a:rPr lang="en" sz="1600"/>
              <a:t>Assurance that the board accepts responsibility for constantly improving itself. </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The Role of the Board</a:t>
            </a:r>
            <a:endParaRPr/>
          </a:p>
        </p:txBody>
      </p:sp>
      <p:sp>
        <p:nvSpPr>
          <p:cNvPr id="123" name="Google Shape;123;p23"/>
          <p:cNvSpPr txBox="1"/>
          <p:nvPr>
            <p:ph idx="1" type="body"/>
          </p:nvPr>
        </p:nvSpPr>
        <p:spPr>
          <a:xfrm>
            <a:off x="1115250" y="1334675"/>
            <a:ext cx="6913500" cy="2832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The board is responsible for providing confident and strong strategic leadership, while assuring the current and future direction of the organization.</a:t>
            </a:r>
            <a:endParaRPr/>
          </a:p>
          <a:p>
            <a:pPr indent="-342900" lvl="0" marL="457200" rtl="0" algn="l">
              <a:lnSpc>
                <a:spcPct val="115000"/>
              </a:lnSpc>
              <a:spcBef>
                <a:spcPts val="1000"/>
              </a:spcBef>
              <a:spcAft>
                <a:spcPts val="0"/>
              </a:spcAft>
              <a:buSzPts val="1800"/>
              <a:buChar char="●"/>
            </a:pPr>
            <a:r>
              <a:rPr lang="en"/>
              <a:t>Not only does the board have the ultimate authority to act for the organization—it is also accountable for the outcome of any decisions, as well as for the process by which they were made.</a:t>
            </a:r>
            <a:endParaRPr/>
          </a:p>
          <a:p>
            <a:pPr indent="-342900" lvl="0" marL="457200" rtl="0" algn="l">
              <a:spcBef>
                <a:spcPts val="1000"/>
              </a:spcBef>
              <a:spcAft>
                <a:spcPts val="1000"/>
              </a:spcAft>
              <a:buSzPts val="1800"/>
              <a:buChar char="●"/>
            </a:pPr>
            <a:r>
              <a:rPr lang="en"/>
              <a:t>Board leadership requires a commitment by its members to work together to ensure robust accountability, oversight, and assurance for excellent organizational and financial performance</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9" name="Shape 549"/>
        <p:cNvGrpSpPr/>
        <p:nvPr/>
      </p:nvGrpSpPr>
      <p:grpSpPr>
        <a:xfrm>
          <a:off x="0" y="0"/>
          <a:ext cx="0" cy="0"/>
          <a:chOff x="0" y="0"/>
          <a:chExt cx="0" cy="0"/>
        </a:xfrm>
      </p:grpSpPr>
      <p:sp>
        <p:nvSpPr>
          <p:cNvPr id="550" name="Google Shape;550;p9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Some takeaways</a:t>
            </a:r>
            <a:endParaRPr/>
          </a:p>
        </p:txBody>
      </p:sp>
      <p:sp>
        <p:nvSpPr>
          <p:cNvPr id="551" name="Google Shape;551;p95"/>
          <p:cNvSpPr txBox="1"/>
          <p:nvPr>
            <p:ph idx="1" type="body"/>
          </p:nvPr>
        </p:nvSpPr>
        <p:spPr>
          <a:xfrm>
            <a:off x="1181100" y="1080775"/>
            <a:ext cx="6913500" cy="38319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SzPct val="100000"/>
              <a:buChar char="●"/>
            </a:pPr>
            <a:r>
              <a:rPr lang="en"/>
              <a:t>Make board appointments wisely; they are a long-term investment.</a:t>
            </a:r>
            <a:endParaRPr/>
          </a:p>
          <a:p>
            <a:pPr indent="-325755" lvl="0" marL="457200" rtl="0" algn="l">
              <a:spcBef>
                <a:spcPts val="1000"/>
              </a:spcBef>
              <a:spcAft>
                <a:spcPts val="0"/>
              </a:spcAft>
              <a:buSzPct val="100000"/>
              <a:buChar char="●"/>
            </a:pPr>
            <a:r>
              <a:rPr lang="en"/>
              <a:t>Always plan; new appointments create new opportunities.</a:t>
            </a:r>
            <a:endParaRPr/>
          </a:p>
          <a:p>
            <a:pPr indent="-325755" lvl="0" marL="457200" rtl="0" algn="l">
              <a:spcBef>
                <a:spcPts val="1000"/>
              </a:spcBef>
              <a:spcAft>
                <a:spcPts val="0"/>
              </a:spcAft>
              <a:buSzPct val="100000"/>
              <a:buChar char="●"/>
            </a:pPr>
            <a:r>
              <a:rPr lang="en"/>
              <a:t>Carefully consider the skills and expertise of board members; what do your board and organization need to transform?</a:t>
            </a:r>
            <a:endParaRPr/>
          </a:p>
          <a:p>
            <a:pPr indent="-325755" lvl="0" marL="457200" rtl="0" algn="l">
              <a:spcBef>
                <a:spcPts val="1000"/>
              </a:spcBef>
              <a:spcAft>
                <a:spcPts val="0"/>
              </a:spcAft>
              <a:buSzPct val="100000"/>
              <a:buChar char="●"/>
            </a:pPr>
            <a:r>
              <a:rPr lang="en"/>
              <a:t>Build skills and expertise into the development plans for future leaders.</a:t>
            </a:r>
            <a:endParaRPr/>
          </a:p>
          <a:p>
            <a:pPr indent="-325755" lvl="0" marL="457200" rtl="0" algn="l">
              <a:spcBef>
                <a:spcPts val="1000"/>
              </a:spcBef>
              <a:spcAft>
                <a:spcPts val="0"/>
              </a:spcAft>
              <a:buSzPct val="100000"/>
              <a:buChar char="●"/>
            </a:pPr>
            <a:r>
              <a:rPr lang="en"/>
              <a:t>Provide on-boarding support for new board roles; it is important for all appointees.</a:t>
            </a:r>
            <a:endParaRPr/>
          </a:p>
          <a:p>
            <a:pPr indent="-325755" lvl="0" marL="457200" rtl="0" algn="l">
              <a:spcBef>
                <a:spcPts val="1000"/>
              </a:spcBef>
              <a:spcAft>
                <a:spcPts val="0"/>
              </a:spcAft>
              <a:buSzPct val="100000"/>
              <a:buChar char="●"/>
            </a:pPr>
            <a:r>
              <a:rPr lang="en"/>
              <a:t>Be sure to receive a diverse board candidate list when you recruit.</a:t>
            </a:r>
            <a:endParaRPr/>
          </a:p>
          <a:p>
            <a:pPr indent="-325755" lvl="0" marL="457200" rtl="0" algn="l">
              <a:spcBef>
                <a:spcPts val="1000"/>
              </a:spcBef>
              <a:spcAft>
                <a:spcPts val="0"/>
              </a:spcAft>
              <a:buSzPct val="100000"/>
              <a:buChar char="●"/>
            </a:pPr>
            <a:r>
              <a:rPr lang="en"/>
              <a:t>Monitor the diversity of your organization’s succession planning; this is your talent pipeline, and the more diverse, the more successful you will be.</a:t>
            </a:r>
            <a:endParaRPr/>
          </a:p>
          <a:p>
            <a:pPr indent="-325755" lvl="0" marL="457200" rtl="0" algn="l">
              <a:spcBef>
                <a:spcPts val="1000"/>
              </a:spcBef>
              <a:spcAft>
                <a:spcPts val="1000"/>
              </a:spcAft>
              <a:buSzPct val="100000"/>
              <a:buChar char="●"/>
            </a:pPr>
            <a:r>
              <a:rPr lang="en"/>
              <a:t>Be aware of groupthink, hiring by type (e.g., about advocacy only), and comments about “fit” with the culture.</a:t>
            </a:r>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96"/>
          <p:cNvSpPr txBox="1"/>
          <p:nvPr>
            <p:ph type="title"/>
          </p:nvPr>
        </p:nvSpPr>
        <p:spPr>
          <a:xfrm>
            <a:off x="311700" y="2303250"/>
            <a:ext cx="8520600" cy="11367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Source Sans Pro"/>
                <a:ea typeface="Source Sans Pro"/>
                <a:cs typeface="Source Sans Pro"/>
                <a:sym typeface="Source Sans Pro"/>
              </a:rPr>
              <a:t>Board Risk Management</a:t>
            </a:r>
            <a:endParaRPr>
              <a:latin typeface="Source Sans Pro"/>
              <a:ea typeface="Source Sans Pro"/>
              <a:cs typeface="Source Sans Pro"/>
              <a:sym typeface="Source Sans Pro"/>
            </a:endParaRPr>
          </a:p>
        </p:txBody>
      </p:sp>
      <p:sp>
        <p:nvSpPr>
          <p:cNvPr id="557" name="Google Shape;557;p96"/>
          <p:cNvSpPr/>
          <p:nvPr/>
        </p:nvSpPr>
        <p:spPr>
          <a:xfrm>
            <a:off x="2360850" y="1486050"/>
            <a:ext cx="4422300" cy="817200"/>
          </a:xfrm>
          <a:prstGeom prst="rect">
            <a:avLst/>
          </a:prstGeom>
          <a:solidFill>
            <a:srgbClr val="BA0C2F"/>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4100">
                <a:solidFill>
                  <a:schemeClr val="lt1"/>
                </a:solidFill>
                <a:latin typeface="Source Sans Pro"/>
                <a:ea typeface="Source Sans Pro"/>
                <a:cs typeface="Source Sans Pro"/>
                <a:sym typeface="Source Sans Pro"/>
              </a:rPr>
              <a:t>MODULE THREE</a:t>
            </a:r>
            <a:endParaRPr sz="3700">
              <a:solidFill>
                <a:schemeClr val="lt1"/>
              </a:solidFill>
              <a:latin typeface="Source Sans Pro"/>
              <a:ea typeface="Source Sans Pro"/>
              <a:cs typeface="Source Sans Pro"/>
              <a:sym typeface="Source Sans Pro"/>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1" name="Shape 561"/>
        <p:cNvGrpSpPr/>
        <p:nvPr/>
      </p:nvGrpSpPr>
      <p:grpSpPr>
        <a:xfrm>
          <a:off x="0" y="0"/>
          <a:ext cx="0" cy="0"/>
          <a:chOff x="0" y="0"/>
          <a:chExt cx="0" cy="0"/>
        </a:xfrm>
      </p:grpSpPr>
      <p:sp>
        <p:nvSpPr>
          <p:cNvPr id="562" name="Google Shape;562;p97"/>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What is risk?</a:t>
            </a:r>
            <a:endParaRPr/>
          </a:p>
          <a:p>
            <a:pPr indent="-342900" lvl="0" marL="457200" rtl="0" algn="l">
              <a:spcBef>
                <a:spcPts val="1000"/>
              </a:spcBef>
              <a:spcAft>
                <a:spcPts val="0"/>
              </a:spcAft>
              <a:buSzPts val="1800"/>
              <a:buChar char="●"/>
            </a:pPr>
            <a:r>
              <a:rPr lang="en"/>
              <a:t>The distinction between risk oversight and risk management </a:t>
            </a:r>
            <a:endParaRPr/>
          </a:p>
          <a:p>
            <a:pPr indent="-342900" lvl="0" marL="457200" rtl="0" algn="l">
              <a:spcBef>
                <a:spcPts val="1000"/>
              </a:spcBef>
              <a:spcAft>
                <a:spcPts val="0"/>
              </a:spcAft>
              <a:buSzPts val="1800"/>
              <a:buChar char="●"/>
            </a:pPr>
            <a:r>
              <a:rPr lang="en"/>
              <a:t>Identification of risks</a:t>
            </a:r>
            <a:endParaRPr/>
          </a:p>
          <a:p>
            <a:pPr indent="-342900" lvl="0" marL="457200" rtl="0" algn="l">
              <a:spcBef>
                <a:spcPts val="1000"/>
              </a:spcBef>
              <a:spcAft>
                <a:spcPts val="0"/>
              </a:spcAft>
              <a:buSzPts val="1800"/>
              <a:buChar char="●"/>
            </a:pPr>
            <a:r>
              <a:rPr lang="en"/>
              <a:t>Measurement of risks</a:t>
            </a:r>
            <a:endParaRPr/>
          </a:p>
          <a:p>
            <a:pPr indent="-342900" lvl="0" marL="457200" rtl="0" algn="l">
              <a:spcBef>
                <a:spcPts val="1000"/>
              </a:spcBef>
              <a:spcAft>
                <a:spcPts val="0"/>
              </a:spcAft>
              <a:buSzPts val="1800"/>
              <a:buChar char="●"/>
            </a:pPr>
            <a:r>
              <a:rPr lang="en"/>
              <a:t>Roles and responsibilities in risk management</a:t>
            </a:r>
            <a:endParaRPr/>
          </a:p>
          <a:p>
            <a:pPr indent="-342900" lvl="0" marL="457200" rtl="0" algn="l">
              <a:spcBef>
                <a:spcPts val="1000"/>
              </a:spcBef>
              <a:spcAft>
                <a:spcPts val="1000"/>
              </a:spcAft>
              <a:buSzPts val="1800"/>
              <a:buChar char="●"/>
            </a:pPr>
            <a:r>
              <a:rPr lang="en"/>
              <a:t>Specific recommendations for implementing risk management.</a:t>
            </a:r>
            <a:endParaRPr/>
          </a:p>
        </p:txBody>
      </p:sp>
      <p:sp>
        <p:nvSpPr>
          <p:cNvPr id="563" name="Google Shape;563;p97"/>
          <p:cNvSpPr/>
          <p:nvPr/>
        </p:nvSpPr>
        <p:spPr>
          <a:xfrm>
            <a:off x="798600" y="640075"/>
            <a:ext cx="7546800" cy="941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1: </a:t>
            </a:r>
            <a:r>
              <a:rPr b="1" lang="en" sz="2700">
                <a:solidFill>
                  <a:schemeClr val="lt1"/>
                </a:solidFill>
                <a:latin typeface="Source Sans Pro"/>
                <a:ea typeface="Source Sans Pro"/>
                <a:cs typeface="Source Sans Pro"/>
                <a:sym typeface="Source Sans Pro"/>
              </a:rPr>
              <a:t>Overview of Risks</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7" name="Shape 567"/>
        <p:cNvGrpSpPr/>
        <p:nvPr/>
      </p:nvGrpSpPr>
      <p:grpSpPr>
        <a:xfrm>
          <a:off x="0" y="0"/>
          <a:ext cx="0" cy="0"/>
          <a:chOff x="0" y="0"/>
          <a:chExt cx="0" cy="0"/>
        </a:xfrm>
      </p:grpSpPr>
      <p:sp>
        <p:nvSpPr>
          <p:cNvPr id="568" name="Google Shape;568;p98"/>
          <p:cNvSpPr txBox="1"/>
          <p:nvPr>
            <p:ph idx="1" type="body"/>
          </p:nvPr>
        </p:nvSpPr>
        <p:spPr>
          <a:xfrm>
            <a:off x="1014000" y="1838275"/>
            <a:ext cx="7116000" cy="1217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What is risk? Why is it important in board governance? </a:t>
            </a:r>
            <a:br>
              <a:rPr lang="en" sz="2000"/>
            </a:br>
            <a:r>
              <a:rPr lang="en" sz="2000"/>
              <a:t>What risks do you face when coming to this workshop?</a:t>
            </a:r>
            <a:r>
              <a:rPr lang="en" sz="2000"/>
              <a:t> </a:t>
            </a:r>
            <a:endParaRPr sz="2000"/>
          </a:p>
        </p:txBody>
      </p:sp>
      <p:sp>
        <p:nvSpPr>
          <p:cNvPr id="569" name="Google Shape;569;p98"/>
          <p:cNvSpPr/>
          <p:nvPr/>
        </p:nvSpPr>
        <p:spPr>
          <a:xfrm>
            <a:off x="3334550" y="918650"/>
            <a:ext cx="2350500" cy="6357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b="1" lang="en" sz="2700">
                <a:solidFill>
                  <a:schemeClr val="lt1"/>
                </a:solidFill>
                <a:latin typeface="Source Sans Pro"/>
                <a:ea typeface="Source Sans Pro"/>
                <a:cs typeface="Source Sans Pro"/>
                <a:sym typeface="Source Sans Pro"/>
              </a:rPr>
              <a:t>EXERCISE</a:t>
            </a:r>
            <a:endParaRPr b="1" sz="2300">
              <a:solidFill>
                <a:schemeClr val="lt1"/>
              </a:solidFill>
              <a:latin typeface="Source Sans Pro"/>
              <a:ea typeface="Source Sans Pro"/>
              <a:cs typeface="Source Sans Pro"/>
              <a:sym typeface="Source Sans Pro"/>
            </a:endParaRP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3" name="Shape 573"/>
        <p:cNvGrpSpPr/>
        <p:nvPr/>
      </p:nvGrpSpPr>
      <p:grpSpPr>
        <a:xfrm>
          <a:off x="0" y="0"/>
          <a:ext cx="0" cy="0"/>
          <a:chOff x="0" y="0"/>
          <a:chExt cx="0" cy="0"/>
        </a:xfrm>
      </p:grpSpPr>
      <p:sp>
        <p:nvSpPr>
          <p:cNvPr id="574" name="Google Shape;574;p9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Board Risk</a:t>
            </a:r>
            <a:endParaRPr/>
          </a:p>
        </p:txBody>
      </p:sp>
      <p:sp>
        <p:nvSpPr>
          <p:cNvPr id="575" name="Google Shape;575;p99"/>
          <p:cNvSpPr txBox="1"/>
          <p:nvPr>
            <p:ph idx="1" type="body"/>
          </p:nvPr>
        </p:nvSpPr>
        <p:spPr>
          <a:xfrm>
            <a:off x="1714500" y="1152475"/>
            <a:ext cx="6291000" cy="3200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t>Definition</a:t>
            </a:r>
            <a:r>
              <a:rPr lang="en"/>
              <a:t>: Board risk creates and suggests a hazard or uncertainty and can include a likelihood or threat of:</a:t>
            </a:r>
            <a:endParaRPr/>
          </a:p>
          <a:p>
            <a:pPr indent="-342900" lvl="0" marL="457200" rtl="0" algn="l">
              <a:lnSpc>
                <a:spcPct val="100000"/>
              </a:lnSpc>
              <a:spcBef>
                <a:spcPts val="1200"/>
              </a:spcBef>
              <a:spcAft>
                <a:spcPts val="0"/>
              </a:spcAft>
              <a:buSzPts val="1800"/>
              <a:buChar char="●"/>
            </a:pPr>
            <a:r>
              <a:rPr lang="en"/>
              <a:t>Damage</a:t>
            </a:r>
            <a:endParaRPr/>
          </a:p>
          <a:p>
            <a:pPr indent="-342900" lvl="0" marL="457200" rtl="0" algn="l">
              <a:lnSpc>
                <a:spcPct val="100000"/>
              </a:lnSpc>
              <a:spcBef>
                <a:spcPts val="1000"/>
              </a:spcBef>
              <a:spcAft>
                <a:spcPts val="0"/>
              </a:spcAft>
              <a:buSzPts val="1800"/>
              <a:buChar char="●"/>
            </a:pPr>
            <a:r>
              <a:rPr lang="en"/>
              <a:t>Injury</a:t>
            </a:r>
            <a:endParaRPr/>
          </a:p>
          <a:p>
            <a:pPr indent="-342900" lvl="0" marL="457200" rtl="0" algn="l">
              <a:lnSpc>
                <a:spcPct val="100000"/>
              </a:lnSpc>
              <a:spcBef>
                <a:spcPts val="1000"/>
              </a:spcBef>
              <a:spcAft>
                <a:spcPts val="0"/>
              </a:spcAft>
              <a:buSzPts val="1800"/>
              <a:buChar char="●"/>
            </a:pPr>
            <a:r>
              <a:rPr lang="en"/>
              <a:t>Liability</a:t>
            </a:r>
            <a:endParaRPr/>
          </a:p>
          <a:p>
            <a:pPr indent="-342900" lvl="0" marL="457200" rtl="0" algn="l">
              <a:lnSpc>
                <a:spcPct val="100000"/>
              </a:lnSpc>
              <a:spcBef>
                <a:spcPts val="1000"/>
              </a:spcBef>
              <a:spcAft>
                <a:spcPts val="0"/>
              </a:spcAft>
              <a:buSzPts val="1800"/>
              <a:buChar char="●"/>
            </a:pPr>
            <a:r>
              <a:rPr lang="en"/>
              <a:t>Loss</a:t>
            </a:r>
            <a:endParaRPr/>
          </a:p>
          <a:p>
            <a:pPr indent="-342900" lvl="0" marL="457200" rtl="0" algn="l">
              <a:lnSpc>
                <a:spcPct val="100000"/>
              </a:lnSpc>
              <a:spcBef>
                <a:spcPts val="1000"/>
              </a:spcBef>
              <a:spcAft>
                <a:spcPts val="1000"/>
              </a:spcAft>
              <a:buSzPts val="1800"/>
              <a:buChar char="●"/>
            </a:pPr>
            <a:r>
              <a:rPr lang="en"/>
              <a:t>Any other negative occurrence caused by external or internal weakness or exposures that may be avoided through proactive action. </a:t>
            </a:r>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9" name="Shape 579"/>
        <p:cNvGrpSpPr/>
        <p:nvPr/>
      </p:nvGrpSpPr>
      <p:grpSpPr>
        <a:xfrm>
          <a:off x="0" y="0"/>
          <a:ext cx="0" cy="0"/>
          <a:chOff x="0" y="0"/>
          <a:chExt cx="0" cy="0"/>
        </a:xfrm>
      </p:grpSpPr>
      <p:sp>
        <p:nvSpPr>
          <p:cNvPr id="580" name="Google Shape;580;p100"/>
          <p:cNvSpPr txBox="1"/>
          <p:nvPr>
            <p:ph idx="1" type="body"/>
          </p:nvPr>
        </p:nvSpPr>
        <p:spPr>
          <a:xfrm>
            <a:off x="1181100" y="1609675"/>
            <a:ext cx="6913500" cy="2832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“Risk management is a process of coordinated activities that serves as an effective mechanism to control or reduce risks. It stabilizes the organization by enabling the identification, prioritization, mitigation, and measurement of the implications of each risk that the organization faces.”*</a:t>
            </a:r>
            <a:endParaRPr/>
          </a:p>
          <a:p>
            <a:pPr indent="-342900" lvl="0" marL="457200" rtl="0" algn="l">
              <a:spcBef>
                <a:spcPts val="1000"/>
              </a:spcBef>
              <a:spcAft>
                <a:spcPts val="1000"/>
              </a:spcAft>
              <a:buSzPts val="1800"/>
              <a:buChar char="●"/>
            </a:pPr>
            <a:r>
              <a:rPr lang="en"/>
              <a:t>Risk management is a top governance priority for anyone investing in an institution. People and entities increasingly push for more meaningful and transparent disclosures on board activities and performance, with respect to risk oversight.</a:t>
            </a:r>
            <a:endParaRPr/>
          </a:p>
        </p:txBody>
      </p:sp>
      <p:sp>
        <p:nvSpPr>
          <p:cNvPr id="581" name="Google Shape;581;p100"/>
          <p:cNvSpPr/>
          <p:nvPr/>
        </p:nvSpPr>
        <p:spPr>
          <a:xfrm>
            <a:off x="798600" y="640075"/>
            <a:ext cx="7546800" cy="7650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2: </a:t>
            </a:r>
            <a:r>
              <a:rPr b="1" lang="en" sz="2700">
                <a:solidFill>
                  <a:schemeClr val="lt1"/>
                </a:solidFill>
                <a:latin typeface="Source Sans Pro"/>
                <a:ea typeface="Source Sans Pro"/>
                <a:cs typeface="Source Sans Pro"/>
                <a:sym typeface="Source Sans Pro"/>
              </a:rPr>
              <a:t>Risk Management</a:t>
            </a:r>
            <a:endParaRPr sz="2300">
              <a:solidFill>
                <a:schemeClr val="lt1"/>
              </a:solidFill>
              <a:latin typeface="Source Sans Pro"/>
              <a:ea typeface="Source Sans Pro"/>
              <a:cs typeface="Source Sans Pro"/>
              <a:sym typeface="Source Sans Pro"/>
            </a:endParaRPr>
          </a:p>
        </p:txBody>
      </p:sp>
      <p:sp>
        <p:nvSpPr>
          <p:cNvPr id="582" name="Google Shape;582;p100">
            <a:hlinkClick r:id="rId3"/>
          </p:cNvPr>
          <p:cNvSpPr txBox="1"/>
          <p:nvPr/>
        </p:nvSpPr>
        <p:spPr>
          <a:xfrm>
            <a:off x="1109375" y="4628025"/>
            <a:ext cx="64209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i="1" lang="en" sz="1000"/>
              <a:t>*Enterprise Risk Management “A Risk Intelligent Approach, Deloitte 2015</a:t>
            </a:r>
            <a:endParaRPr i="1" sz="1000"/>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6" name="Shape 586"/>
        <p:cNvGrpSpPr/>
        <p:nvPr/>
      </p:nvGrpSpPr>
      <p:grpSpPr>
        <a:xfrm>
          <a:off x="0" y="0"/>
          <a:ext cx="0" cy="0"/>
          <a:chOff x="0" y="0"/>
          <a:chExt cx="0" cy="0"/>
        </a:xfrm>
      </p:grpSpPr>
      <p:sp>
        <p:nvSpPr>
          <p:cNvPr id="587" name="Google Shape;587;p10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Risk Management:</a:t>
            </a:r>
            <a:endParaRPr/>
          </a:p>
        </p:txBody>
      </p:sp>
      <p:sp>
        <p:nvSpPr>
          <p:cNvPr id="588" name="Google Shape;588;p101"/>
          <p:cNvSpPr txBox="1"/>
          <p:nvPr>
            <p:ph idx="1" type="body"/>
          </p:nvPr>
        </p:nvSpPr>
        <p:spPr>
          <a:xfrm>
            <a:off x="1181100" y="1228675"/>
            <a:ext cx="6913500" cy="3345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Risk management helps the board be proactive and understand the risks that may impact them. Such management contributes to improvements in organizational performance through:</a:t>
            </a:r>
            <a:endParaRPr/>
          </a:p>
          <a:p>
            <a:pPr indent="-342900" lvl="0" marL="457200" rtl="0" algn="l">
              <a:spcBef>
                <a:spcPts val="1200"/>
              </a:spcBef>
              <a:spcAft>
                <a:spcPts val="0"/>
              </a:spcAft>
              <a:buSzPts val="1800"/>
              <a:buChar char="●"/>
            </a:pPr>
            <a:r>
              <a:rPr lang="en"/>
              <a:t>Risk reduction that enhances service delivery</a:t>
            </a:r>
            <a:endParaRPr/>
          </a:p>
          <a:p>
            <a:pPr indent="-342900" lvl="0" marL="457200" rtl="0" algn="l">
              <a:spcBef>
                <a:spcPts val="1000"/>
              </a:spcBef>
              <a:spcAft>
                <a:spcPts val="0"/>
              </a:spcAft>
              <a:buSzPts val="1800"/>
              <a:buChar char="●"/>
            </a:pPr>
            <a:r>
              <a:rPr lang="en"/>
              <a:t>Enhancing and protecting finances </a:t>
            </a:r>
            <a:endParaRPr/>
          </a:p>
          <a:p>
            <a:pPr indent="-342900" lvl="0" marL="457200" rtl="0" algn="l">
              <a:spcBef>
                <a:spcPts val="1000"/>
              </a:spcBef>
              <a:spcAft>
                <a:spcPts val="0"/>
              </a:spcAft>
              <a:buSzPts val="1800"/>
              <a:buChar char="●"/>
            </a:pPr>
            <a:r>
              <a:rPr lang="en"/>
              <a:t>Proper management and efficient use of resources</a:t>
            </a:r>
            <a:endParaRPr/>
          </a:p>
          <a:p>
            <a:pPr indent="-342900" lvl="0" marL="457200" rtl="0" algn="l">
              <a:spcBef>
                <a:spcPts val="1000"/>
              </a:spcBef>
              <a:spcAft>
                <a:spcPts val="0"/>
              </a:spcAft>
              <a:buSzPts val="1800"/>
              <a:buChar char="●"/>
            </a:pPr>
            <a:r>
              <a:rPr lang="en"/>
              <a:t>Increased performance</a:t>
            </a:r>
            <a:endParaRPr/>
          </a:p>
          <a:p>
            <a:pPr indent="-342900" lvl="0" marL="457200" rtl="0" algn="l">
              <a:spcBef>
                <a:spcPts val="1000"/>
              </a:spcBef>
              <a:spcAft>
                <a:spcPts val="1000"/>
              </a:spcAft>
              <a:buSzPts val="1800"/>
              <a:buChar char="●"/>
            </a:pPr>
            <a:r>
              <a:rPr lang="en"/>
              <a:t>Minimizing harm to staff and beneficiaries.</a:t>
            </a:r>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2" name="Shape 592"/>
        <p:cNvGrpSpPr/>
        <p:nvPr/>
      </p:nvGrpSpPr>
      <p:grpSpPr>
        <a:xfrm>
          <a:off x="0" y="0"/>
          <a:ext cx="0" cy="0"/>
          <a:chOff x="0" y="0"/>
          <a:chExt cx="0" cy="0"/>
        </a:xfrm>
      </p:grpSpPr>
      <p:sp>
        <p:nvSpPr>
          <p:cNvPr id="593" name="Google Shape;593;p10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A good risk management program will:</a:t>
            </a:r>
            <a:endParaRPr/>
          </a:p>
        </p:txBody>
      </p:sp>
      <p:sp>
        <p:nvSpPr>
          <p:cNvPr id="594" name="Google Shape;594;p102"/>
          <p:cNvSpPr txBox="1"/>
          <p:nvPr>
            <p:ph idx="1" type="body"/>
          </p:nvPr>
        </p:nvSpPr>
        <p:spPr>
          <a:xfrm>
            <a:off x="1181100" y="1017725"/>
            <a:ext cx="6913500" cy="38457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Bring in good governance principles: accountability, transparency, responsibility, disclosure practices, and effective relationships.</a:t>
            </a:r>
            <a:endParaRPr/>
          </a:p>
          <a:p>
            <a:pPr indent="-334327" lvl="0" marL="457200" rtl="0" algn="l">
              <a:spcBef>
                <a:spcPts val="1000"/>
              </a:spcBef>
              <a:spcAft>
                <a:spcPts val="0"/>
              </a:spcAft>
              <a:buSzPct val="100000"/>
              <a:buChar char="●"/>
            </a:pPr>
            <a:r>
              <a:rPr lang="en"/>
              <a:t>Contribute to operational efficiency in the organization. </a:t>
            </a:r>
            <a:endParaRPr/>
          </a:p>
          <a:p>
            <a:pPr indent="-334327" lvl="0" marL="457200" rtl="0" algn="l">
              <a:spcBef>
                <a:spcPts val="1000"/>
              </a:spcBef>
              <a:spcAft>
                <a:spcPts val="0"/>
              </a:spcAft>
              <a:buSzPct val="100000"/>
              <a:buChar char="●"/>
            </a:pPr>
            <a:r>
              <a:rPr lang="en"/>
              <a:t>Create a culture of compliance with laws and regulations.</a:t>
            </a:r>
            <a:endParaRPr/>
          </a:p>
          <a:p>
            <a:pPr indent="-334327" lvl="0" marL="457200" rtl="0" algn="l">
              <a:spcBef>
                <a:spcPts val="1000"/>
              </a:spcBef>
              <a:spcAft>
                <a:spcPts val="0"/>
              </a:spcAft>
              <a:buSzPct val="100000"/>
              <a:buChar char="●"/>
            </a:pPr>
            <a:r>
              <a:rPr lang="en"/>
              <a:t>Improve stakeholders’ confidence in your organization’s ability to drive and achieve its mandate.</a:t>
            </a:r>
            <a:endParaRPr/>
          </a:p>
          <a:p>
            <a:pPr indent="-334327" lvl="0" marL="457200" rtl="0" algn="l">
              <a:spcBef>
                <a:spcPts val="1000"/>
              </a:spcBef>
              <a:spcAft>
                <a:spcPts val="0"/>
              </a:spcAft>
              <a:buSzPct val="100000"/>
              <a:buChar char="●"/>
            </a:pPr>
            <a:r>
              <a:rPr lang="en"/>
              <a:t>Allow for identification of waste and lead to significant organizational savings. </a:t>
            </a:r>
            <a:endParaRPr/>
          </a:p>
          <a:p>
            <a:pPr indent="-334327" lvl="0" marL="457200" rtl="0" algn="l">
              <a:spcBef>
                <a:spcPts val="1000"/>
              </a:spcBef>
              <a:spcAft>
                <a:spcPts val="0"/>
              </a:spcAft>
              <a:buSzPct val="100000"/>
              <a:buChar char="●"/>
            </a:pPr>
            <a:r>
              <a:rPr lang="en"/>
              <a:t>Reduce cases of corruption, bribery, and other unethical acts.</a:t>
            </a:r>
            <a:endParaRPr/>
          </a:p>
          <a:p>
            <a:pPr indent="-334327" lvl="0" marL="457200" rtl="0" algn="l">
              <a:spcBef>
                <a:spcPts val="1000"/>
              </a:spcBef>
              <a:spcAft>
                <a:spcPts val="1000"/>
              </a:spcAft>
              <a:buSzPct val="100000"/>
              <a:buChar char="●"/>
            </a:pPr>
            <a:r>
              <a:rPr lang="en"/>
              <a:t>Support the organization’s growth strategy and give it a competitive edge with its peers.</a:t>
            </a:r>
            <a:endParaRP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8" name="Shape 598"/>
        <p:cNvGrpSpPr/>
        <p:nvPr/>
      </p:nvGrpSpPr>
      <p:grpSpPr>
        <a:xfrm>
          <a:off x="0" y="0"/>
          <a:ext cx="0" cy="0"/>
          <a:chOff x="0" y="0"/>
          <a:chExt cx="0" cy="0"/>
        </a:xfrm>
      </p:grpSpPr>
      <p:sp>
        <p:nvSpPr>
          <p:cNvPr id="599" name="Google Shape;599;p103"/>
          <p:cNvSpPr txBox="1"/>
          <p:nvPr>
            <p:ph idx="1" type="body"/>
          </p:nvPr>
        </p:nvSpPr>
        <p:spPr>
          <a:xfrm>
            <a:off x="1181100" y="1762075"/>
            <a:ext cx="69135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All risks can result in reputational risk in the form of negative publicity, public perception, or uncontrollable events, causing an adverse impact. Reputational risk can impact without warning and may well shift your operational landscape.</a:t>
            </a:r>
            <a:endParaRPr/>
          </a:p>
        </p:txBody>
      </p:sp>
      <p:sp>
        <p:nvSpPr>
          <p:cNvPr id="600" name="Google Shape;600;p103"/>
          <p:cNvSpPr/>
          <p:nvPr/>
        </p:nvSpPr>
        <p:spPr>
          <a:xfrm>
            <a:off x="798600" y="640075"/>
            <a:ext cx="7546800" cy="7650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700">
                <a:solidFill>
                  <a:schemeClr val="lt1"/>
                </a:solidFill>
                <a:latin typeface="Source Sans Pro"/>
                <a:ea typeface="Source Sans Pro"/>
                <a:cs typeface="Source Sans Pro"/>
                <a:sym typeface="Source Sans Pro"/>
              </a:rPr>
              <a:t>Session 3: </a:t>
            </a:r>
            <a:r>
              <a:rPr b="1" lang="en" sz="2700">
                <a:solidFill>
                  <a:schemeClr val="lt1"/>
                </a:solidFill>
                <a:latin typeface="Source Sans Pro"/>
                <a:ea typeface="Source Sans Pro"/>
                <a:cs typeface="Source Sans Pro"/>
                <a:sym typeface="Source Sans Pro"/>
              </a:rPr>
              <a:t>Types of Risk</a:t>
            </a:r>
            <a:endParaRPr sz="2300">
              <a:solidFill>
                <a:schemeClr val="lt1"/>
              </a:solidFill>
              <a:latin typeface="Source Sans Pro"/>
              <a:ea typeface="Source Sans Pro"/>
              <a:cs typeface="Source Sans Pro"/>
              <a:sym typeface="Source Sans Pro"/>
            </a:endParaRP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4" name="Shape 604"/>
        <p:cNvGrpSpPr/>
        <p:nvPr/>
      </p:nvGrpSpPr>
      <p:grpSpPr>
        <a:xfrm>
          <a:off x="0" y="0"/>
          <a:ext cx="0" cy="0"/>
          <a:chOff x="0" y="0"/>
          <a:chExt cx="0" cy="0"/>
        </a:xfrm>
      </p:grpSpPr>
      <p:graphicFrame>
        <p:nvGraphicFramePr>
          <p:cNvPr id="605" name="Google Shape;605;p104"/>
          <p:cNvGraphicFramePr/>
          <p:nvPr/>
        </p:nvGraphicFramePr>
        <p:xfrm>
          <a:off x="515038" y="671925"/>
          <a:ext cx="3000000" cy="3000000"/>
        </p:xfrm>
        <a:graphic>
          <a:graphicData uri="http://schemas.openxmlformats.org/drawingml/2006/table">
            <a:tbl>
              <a:tblPr>
                <a:noFill/>
                <a:tableStyleId>{E1618379-833A-4FDD-9756-2EDC572A89A1}</a:tableStyleId>
              </a:tblPr>
              <a:tblGrid>
                <a:gridCol w="2748850"/>
                <a:gridCol w="2748850"/>
                <a:gridCol w="2748850"/>
              </a:tblGrid>
              <a:tr h="736100">
                <a:tc>
                  <a:txBody>
                    <a:bodyPr/>
                    <a:lstStyle/>
                    <a:p>
                      <a:pPr indent="0" lvl="0" marL="0" rtl="0" algn="ctr">
                        <a:lnSpc>
                          <a:spcPct val="115000"/>
                        </a:lnSpc>
                        <a:spcBef>
                          <a:spcPts val="1200"/>
                        </a:spcBef>
                        <a:spcAft>
                          <a:spcPts val="1200"/>
                        </a:spcAft>
                        <a:buNone/>
                      </a:pPr>
                      <a:r>
                        <a:rPr b="1" lang="en" sz="1600">
                          <a:solidFill>
                            <a:srgbClr val="FFFFFF"/>
                          </a:solidFill>
                          <a:latin typeface="Source Sans Pro"/>
                          <a:ea typeface="Source Sans Pro"/>
                          <a:cs typeface="Source Sans Pro"/>
                          <a:sym typeface="Source Sans Pro"/>
                        </a:rPr>
                        <a:t>CONTEXTUAL RISKS</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000000"/>
                      </a:solidFill>
                      <a:prstDash val="solid"/>
                      <a:round/>
                      <a:headEnd len="sm" w="sm" type="none"/>
                      <a:tailEnd len="sm" w="sm" type="none"/>
                    </a:lnB>
                    <a:solidFill>
                      <a:srgbClr val="808080"/>
                    </a:solidFill>
                  </a:tcPr>
                </a:tc>
                <a:tc>
                  <a:txBody>
                    <a:bodyPr/>
                    <a:lstStyle/>
                    <a:p>
                      <a:pPr indent="0" lvl="0" marL="0" rtl="0" algn="ctr">
                        <a:lnSpc>
                          <a:spcPct val="115000"/>
                        </a:lnSpc>
                        <a:spcBef>
                          <a:spcPts val="1200"/>
                        </a:spcBef>
                        <a:spcAft>
                          <a:spcPts val="1200"/>
                        </a:spcAft>
                        <a:buNone/>
                      </a:pPr>
                      <a:r>
                        <a:rPr b="1" lang="en" sz="1600">
                          <a:solidFill>
                            <a:srgbClr val="FFFFFF"/>
                          </a:solidFill>
                          <a:latin typeface="Source Sans Pro"/>
                          <a:ea typeface="Source Sans Pro"/>
                          <a:cs typeface="Source Sans Pro"/>
                          <a:sym typeface="Source Sans Pro"/>
                        </a:rPr>
                        <a:t>PROGRAMMATIC RISKS</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000000"/>
                      </a:solidFill>
                      <a:prstDash val="solid"/>
                      <a:round/>
                      <a:headEnd len="sm" w="sm" type="none"/>
                      <a:tailEnd len="sm" w="sm" type="none"/>
                    </a:lnB>
                    <a:solidFill>
                      <a:srgbClr val="808080"/>
                    </a:solidFill>
                  </a:tcPr>
                </a:tc>
                <a:tc>
                  <a:txBody>
                    <a:bodyPr/>
                    <a:lstStyle/>
                    <a:p>
                      <a:pPr indent="0" lvl="0" marL="0" rtl="0" algn="ctr">
                        <a:lnSpc>
                          <a:spcPct val="115000"/>
                        </a:lnSpc>
                        <a:spcBef>
                          <a:spcPts val="1200"/>
                        </a:spcBef>
                        <a:spcAft>
                          <a:spcPts val="1200"/>
                        </a:spcAft>
                        <a:buNone/>
                      </a:pPr>
                      <a:r>
                        <a:rPr b="1" lang="en" sz="1600">
                          <a:solidFill>
                            <a:srgbClr val="FFFFFF"/>
                          </a:solidFill>
                          <a:latin typeface="Source Sans Pro"/>
                          <a:ea typeface="Source Sans Pro"/>
                          <a:cs typeface="Source Sans Pro"/>
                          <a:sym typeface="Source Sans Pro"/>
                        </a:rPr>
                        <a:t>ORGANIZATIONAL RISKS</a:t>
                      </a:r>
                      <a:endParaRPr b="1" sz="16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000000"/>
                      </a:solidFill>
                      <a:prstDash val="solid"/>
                      <a:round/>
                      <a:headEnd len="sm" w="sm" type="none"/>
                      <a:tailEnd len="sm" w="sm" type="none"/>
                    </a:lnB>
                    <a:solidFill>
                      <a:srgbClr val="808080"/>
                    </a:solidFill>
                  </a:tcPr>
                </a:tc>
              </a:tr>
              <a:tr h="2830100">
                <a:tc>
                  <a:txBody>
                    <a:bodyPr/>
                    <a:lstStyle/>
                    <a:p>
                      <a:pPr indent="-317500" lvl="0" marL="457200" rtl="0" algn="l">
                        <a:lnSpc>
                          <a:spcPct val="115000"/>
                        </a:lnSpc>
                        <a:spcBef>
                          <a:spcPts val="1200"/>
                        </a:spcBef>
                        <a:spcAft>
                          <a:spcPts val="0"/>
                        </a:spcAft>
                        <a:buSzPts val="1400"/>
                        <a:buFont typeface="Source Sans Pro"/>
                        <a:buChar char="●"/>
                      </a:pPr>
                      <a:r>
                        <a:rPr lang="en">
                          <a:latin typeface="Source Sans Pro"/>
                          <a:ea typeface="Source Sans Pro"/>
                          <a:cs typeface="Source Sans Pro"/>
                          <a:sym typeface="Source Sans Pro"/>
                        </a:rPr>
                        <a:t>Natural disasters</a:t>
                      </a:r>
                      <a:endParaRPr>
                        <a:latin typeface="Source Sans Pro"/>
                        <a:ea typeface="Source Sans Pro"/>
                        <a:cs typeface="Source Sans Pro"/>
                        <a:sym typeface="Source Sans Pro"/>
                      </a:endParaRPr>
                    </a:p>
                    <a:p>
                      <a:pPr indent="-317500" lvl="0" marL="457200" rtl="0" algn="l">
                        <a:lnSpc>
                          <a:spcPct val="115000"/>
                        </a:lnSpc>
                        <a:spcBef>
                          <a:spcPts val="1000"/>
                        </a:spcBef>
                        <a:spcAft>
                          <a:spcPts val="0"/>
                        </a:spcAft>
                        <a:buSzPts val="1400"/>
                        <a:buFont typeface="Source Sans Pro"/>
                        <a:buChar char="●"/>
                      </a:pPr>
                      <a:r>
                        <a:rPr lang="en">
                          <a:latin typeface="Source Sans Pro"/>
                          <a:ea typeface="Source Sans Pro"/>
                          <a:cs typeface="Source Sans Pro"/>
                          <a:sym typeface="Source Sans Pro"/>
                        </a:rPr>
                        <a:t>Terrorist activities</a:t>
                      </a:r>
                      <a:endParaRPr>
                        <a:latin typeface="Source Sans Pro"/>
                        <a:ea typeface="Source Sans Pro"/>
                        <a:cs typeface="Source Sans Pro"/>
                        <a:sym typeface="Source Sans Pro"/>
                      </a:endParaRPr>
                    </a:p>
                    <a:p>
                      <a:pPr indent="-317500" lvl="0" marL="457200" rtl="0" algn="l">
                        <a:lnSpc>
                          <a:spcPct val="115000"/>
                        </a:lnSpc>
                        <a:spcBef>
                          <a:spcPts val="1000"/>
                        </a:spcBef>
                        <a:spcAft>
                          <a:spcPts val="0"/>
                        </a:spcAft>
                        <a:buSzPts val="1400"/>
                        <a:buFont typeface="Source Sans Pro"/>
                        <a:buChar char="●"/>
                      </a:pPr>
                      <a:r>
                        <a:rPr lang="en">
                          <a:latin typeface="Source Sans Pro"/>
                          <a:ea typeface="Source Sans Pro"/>
                          <a:cs typeface="Source Sans Pro"/>
                          <a:sym typeface="Source Sans Pro"/>
                        </a:rPr>
                        <a:t>Lack of public infrastructure</a:t>
                      </a:r>
                      <a:endParaRPr>
                        <a:latin typeface="Source Sans Pro"/>
                        <a:ea typeface="Source Sans Pro"/>
                        <a:cs typeface="Source Sans Pro"/>
                        <a:sym typeface="Source Sans Pro"/>
                      </a:endParaRPr>
                    </a:p>
                    <a:p>
                      <a:pPr indent="-317500" lvl="0" marL="457200" rtl="0" algn="l">
                        <a:lnSpc>
                          <a:spcPct val="115000"/>
                        </a:lnSpc>
                        <a:spcBef>
                          <a:spcPts val="1200"/>
                        </a:spcBef>
                        <a:spcAft>
                          <a:spcPts val="1000"/>
                        </a:spcAft>
                        <a:buSzPts val="1400"/>
                        <a:buFont typeface="Source Sans Pro"/>
                        <a:buChar char="●"/>
                      </a:pPr>
                      <a:r>
                        <a:rPr lang="en">
                          <a:latin typeface="Source Sans Pro"/>
                          <a:ea typeface="Source Sans Pro"/>
                          <a:cs typeface="Source Sans Pro"/>
                          <a:sym typeface="Source Sans Pro"/>
                        </a:rPr>
                        <a:t>Political instability</a:t>
                      </a:r>
                      <a:endParaRPr>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317500" lvl="0" marL="457200" rtl="0" algn="l">
                        <a:lnSpc>
                          <a:spcPct val="100000"/>
                        </a:lnSpc>
                        <a:spcBef>
                          <a:spcPts val="1200"/>
                        </a:spcBef>
                        <a:spcAft>
                          <a:spcPts val="0"/>
                        </a:spcAft>
                        <a:buSzPts val="1400"/>
                        <a:buFont typeface="Source Sans Pro"/>
                        <a:buChar char="●"/>
                      </a:pPr>
                      <a:r>
                        <a:rPr lang="en">
                          <a:latin typeface="Source Sans Pro"/>
                          <a:ea typeface="Source Sans Pro"/>
                          <a:cs typeface="Source Sans Pro"/>
                          <a:sym typeface="Source Sans Pro"/>
                        </a:rPr>
                        <a:t>Diversion</a:t>
                      </a:r>
                      <a:endParaRPr>
                        <a:latin typeface="Source Sans Pro"/>
                        <a:ea typeface="Source Sans Pro"/>
                        <a:cs typeface="Source Sans Pro"/>
                        <a:sym typeface="Source Sans Pro"/>
                      </a:endParaRPr>
                    </a:p>
                    <a:p>
                      <a:pPr indent="-317500" lvl="0" marL="457200" rtl="0" algn="l">
                        <a:lnSpc>
                          <a:spcPct val="100000"/>
                        </a:lnSpc>
                        <a:spcBef>
                          <a:spcPts val="1000"/>
                        </a:spcBef>
                        <a:spcAft>
                          <a:spcPts val="0"/>
                        </a:spcAft>
                        <a:buSzPts val="1400"/>
                        <a:buFont typeface="Source Sans Pro"/>
                        <a:buChar char="●"/>
                      </a:pPr>
                      <a:r>
                        <a:rPr lang="en">
                          <a:latin typeface="Source Sans Pro"/>
                          <a:ea typeface="Source Sans Pro"/>
                          <a:cs typeface="Source Sans Pro"/>
                          <a:sym typeface="Source Sans Pro"/>
                        </a:rPr>
                        <a:t>Lack of program delivery capacity</a:t>
                      </a:r>
                      <a:endParaRPr>
                        <a:latin typeface="Source Sans Pro"/>
                        <a:ea typeface="Source Sans Pro"/>
                        <a:cs typeface="Source Sans Pro"/>
                        <a:sym typeface="Source Sans Pro"/>
                      </a:endParaRPr>
                    </a:p>
                    <a:p>
                      <a:pPr indent="-317500" lvl="0" marL="457200" rtl="0" algn="l">
                        <a:lnSpc>
                          <a:spcPct val="100000"/>
                        </a:lnSpc>
                        <a:spcBef>
                          <a:spcPts val="1200"/>
                        </a:spcBef>
                        <a:spcAft>
                          <a:spcPts val="0"/>
                        </a:spcAft>
                        <a:buSzPts val="1400"/>
                        <a:buFont typeface="Source Sans Pro"/>
                        <a:buChar char="●"/>
                      </a:pPr>
                      <a:r>
                        <a:rPr lang="en">
                          <a:latin typeface="Source Sans Pro"/>
                          <a:ea typeface="Source Sans Pro"/>
                          <a:cs typeface="Source Sans Pro"/>
                          <a:sym typeface="Source Sans Pro"/>
                        </a:rPr>
                        <a:t>Poor service delivery outcomes</a:t>
                      </a:r>
                      <a:endParaRPr>
                        <a:latin typeface="Source Sans Pro"/>
                        <a:ea typeface="Source Sans Pro"/>
                        <a:cs typeface="Source Sans Pro"/>
                        <a:sym typeface="Source Sans Pro"/>
                      </a:endParaRPr>
                    </a:p>
                    <a:p>
                      <a:pPr indent="-317500" lvl="0" marL="457200" rtl="0" algn="l">
                        <a:lnSpc>
                          <a:spcPct val="100000"/>
                        </a:lnSpc>
                        <a:spcBef>
                          <a:spcPts val="1200"/>
                        </a:spcBef>
                        <a:spcAft>
                          <a:spcPts val="1000"/>
                        </a:spcAft>
                        <a:buSzPts val="1400"/>
                        <a:buFont typeface="Source Sans Pro"/>
                        <a:buChar char="●"/>
                      </a:pPr>
                      <a:r>
                        <a:rPr lang="en">
                          <a:latin typeface="Source Sans Pro"/>
                          <a:ea typeface="Source Sans Pro"/>
                          <a:cs typeface="Source Sans Pro"/>
                          <a:sym typeface="Source Sans Pro"/>
                        </a:rPr>
                        <a:t>Lack of program efficiency and effectiveness</a:t>
                      </a:r>
                      <a:endParaRPr>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317500" lvl="0" marL="457200" rtl="0" algn="l">
                        <a:lnSpc>
                          <a:spcPct val="100000"/>
                        </a:lnSpc>
                        <a:spcBef>
                          <a:spcPts val="1200"/>
                        </a:spcBef>
                        <a:spcAft>
                          <a:spcPts val="0"/>
                        </a:spcAft>
                        <a:buSzPts val="1400"/>
                        <a:buFont typeface="Source Sans Pro"/>
                        <a:buChar char="●"/>
                      </a:pPr>
                      <a:r>
                        <a:rPr lang="en">
                          <a:latin typeface="Source Sans Pro"/>
                          <a:ea typeface="Source Sans Pro"/>
                          <a:cs typeface="Source Sans Pro"/>
                          <a:sym typeface="Source Sans Pro"/>
                        </a:rPr>
                        <a:t>Human resources</a:t>
                      </a:r>
                      <a:endParaRPr>
                        <a:latin typeface="Source Sans Pro"/>
                        <a:ea typeface="Source Sans Pro"/>
                        <a:cs typeface="Source Sans Pro"/>
                        <a:sym typeface="Source Sans Pro"/>
                      </a:endParaRPr>
                    </a:p>
                    <a:p>
                      <a:pPr indent="-317500" lvl="0" marL="457200" rtl="0" algn="l">
                        <a:lnSpc>
                          <a:spcPct val="100000"/>
                        </a:lnSpc>
                        <a:spcBef>
                          <a:spcPts val="1000"/>
                        </a:spcBef>
                        <a:spcAft>
                          <a:spcPts val="0"/>
                        </a:spcAft>
                        <a:buSzPts val="1400"/>
                        <a:buFont typeface="Source Sans Pro"/>
                        <a:buChar char="●"/>
                      </a:pPr>
                      <a:r>
                        <a:rPr lang="en">
                          <a:latin typeface="Source Sans Pro"/>
                          <a:ea typeface="Source Sans Pro"/>
                          <a:cs typeface="Source Sans Pro"/>
                          <a:sym typeface="Source Sans Pro"/>
                        </a:rPr>
                        <a:t>Fraud</a:t>
                      </a:r>
                      <a:endParaRPr>
                        <a:latin typeface="Source Sans Pro"/>
                        <a:ea typeface="Source Sans Pro"/>
                        <a:cs typeface="Source Sans Pro"/>
                        <a:sym typeface="Source Sans Pro"/>
                      </a:endParaRPr>
                    </a:p>
                    <a:p>
                      <a:pPr indent="-317500" lvl="0" marL="457200" rtl="0" algn="l">
                        <a:lnSpc>
                          <a:spcPct val="100000"/>
                        </a:lnSpc>
                        <a:spcBef>
                          <a:spcPts val="1000"/>
                        </a:spcBef>
                        <a:spcAft>
                          <a:spcPts val="0"/>
                        </a:spcAft>
                        <a:buSzPts val="1400"/>
                        <a:buFont typeface="Source Sans Pro"/>
                        <a:buChar char="●"/>
                      </a:pPr>
                      <a:r>
                        <a:rPr lang="en">
                          <a:latin typeface="Source Sans Pro"/>
                          <a:ea typeface="Source Sans Pro"/>
                          <a:cs typeface="Source Sans Pro"/>
                          <a:sym typeface="Source Sans Pro"/>
                        </a:rPr>
                        <a:t>Financial management</a:t>
                      </a:r>
                      <a:endParaRPr>
                        <a:latin typeface="Source Sans Pro"/>
                        <a:ea typeface="Source Sans Pro"/>
                        <a:cs typeface="Source Sans Pro"/>
                        <a:sym typeface="Source Sans Pro"/>
                      </a:endParaRPr>
                    </a:p>
                    <a:p>
                      <a:pPr indent="-317500" lvl="0" marL="457200" rtl="0" algn="l">
                        <a:lnSpc>
                          <a:spcPct val="100000"/>
                        </a:lnSpc>
                        <a:spcBef>
                          <a:spcPts val="1000"/>
                        </a:spcBef>
                        <a:spcAft>
                          <a:spcPts val="0"/>
                        </a:spcAft>
                        <a:buSzPts val="1400"/>
                        <a:buFont typeface="Source Sans Pro"/>
                        <a:buChar char="●"/>
                      </a:pPr>
                      <a:r>
                        <a:rPr lang="en">
                          <a:latin typeface="Source Sans Pro"/>
                          <a:ea typeface="Source Sans Pro"/>
                          <a:cs typeface="Source Sans Pro"/>
                          <a:sym typeface="Source Sans Pro"/>
                        </a:rPr>
                        <a:t>Lack of capable human capital</a:t>
                      </a:r>
                      <a:endParaRPr>
                        <a:latin typeface="Source Sans Pro"/>
                        <a:ea typeface="Source Sans Pro"/>
                        <a:cs typeface="Source Sans Pro"/>
                        <a:sym typeface="Source Sans Pro"/>
                      </a:endParaRPr>
                    </a:p>
                    <a:p>
                      <a:pPr indent="-317500" lvl="0" marL="457200" rtl="0" algn="l">
                        <a:lnSpc>
                          <a:spcPct val="100000"/>
                        </a:lnSpc>
                        <a:spcBef>
                          <a:spcPts val="1000"/>
                        </a:spcBef>
                        <a:spcAft>
                          <a:spcPts val="0"/>
                        </a:spcAft>
                        <a:buSzPts val="1400"/>
                        <a:buFont typeface="Source Sans Pro"/>
                        <a:buChar char="●"/>
                      </a:pPr>
                      <a:r>
                        <a:rPr lang="en">
                          <a:latin typeface="Source Sans Pro"/>
                          <a:ea typeface="Source Sans Pro"/>
                          <a:cs typeface="Source Sans Pro"/>
                          <a:sym typeface="Source Sans Pro"/>
                        </a:rPr>
                        <a:t>High staff turnover</a:t>
                      </a:r>
                      <a:endParaRPr>
                        <a:latin typeface="Source Sans Pro"/>
                        <a:ea typeface="Source Sans Pro"/>
                        <a:cs typeface="Source Sans Pro"/>
                        <a:sym typeface="Source Sans Pro"/>
                      </a:endParaRPr>
                    </a:p>
                    <a:p>
                      <a:pPr indent="-317500" lvl="0" marL="457200" rtl="0" algn="l">
                        <a:lnSpc>
                          <a:spcPct val="100000"/>
                        </a:lnSpc>
                        <a:spcBef>
                          <a:spcPts val="1200"/>
                        </a:spcBef>
                        <a:spcAft>
                          <a:spcPts val="1000"/>
                        </a:spcAft>
                        <a:buSzPts val="1400"/>
                        <a:buFont typeface="Source Sans Pro"/>
                        <a:buChar char="●"/>
                      </a:pPr>
                      <a:r>
                        <a:rPr lang="en">
                          <a:latin typeface="Source Sans Pro"/>
                          <a:ea typeface="Source Sans Pro"/>
                          <a:cs typeface="Source Sans Pro"/>
                          <a:sym typeface="Source Sans Pro"/>
                        </a:rPr>
                        <a:t>Negative culture</a:t>
                      </a:r>
                      <a:endParaRPr>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Summary</a:t>
            </a:r>
            <a:endParaRPr/>
          </a:p>
        </p:txBody>
      </p:sp>
      <p:sp>
        <p:nvSpPr>
          <p:cNvPr id="129" name="Google Shape;129;p24"/>
          <p:cNvSpPr txBox="1"/>
          <p:nvPr>
            <p:ph idx="1" type="body"/>
          </p:nvPr>
        </p:nvSpPr>
        <p:spPr>
          <a:xfrm>
            <a:off x="1357950" y="1452575"/>
            <a:ext cx="6630000" cy="2832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a:t>
            </a:r>
            <a:r>
              <a:rPr lang="en"/>
              <a:t>he first step in good governance and leadership practice is understanding what governing is and what each organization needs to have in place and why.</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9" name="Shape 609"/>
        <p:cNvGrpSpPr/>
        <p:nvPr/>
      </p:nvGrpSpPr>
      <p:grpSpPr>
        <a:xfrm>
          <a:off x="0" y="0"/>
          <a:ext cx="0" cy="0"/>
          <a:chOff x="0" y="0"/>
          <a:chExt cx="0" cy="0"/>
        </a:xfrm>
      </p:grpSpPr>
      <p:sp>
        <p:nvSpPr>
          <p:cNvPr id="610" name="Google Shape;610;p10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Human Resources Risks</a:t>
            </a:r>
            <a:endParaRPr/>
          </a:p>
        </p:txBody>
      </p:sp>
      <p:sp>
        <p:nvSpPr>
          <p:cNvPr id="611" name="Google Shape;611;p105"/>
          <p:cNvSpPr txBox="1"/>
          <p:nvPr>
            <p:ph idx="1" type="body"/>
          </p:nvPr>
        </p:nvSpPr>
        <p:spPr>
          <a:xfrm>
            <a:off x="1181100" y="1017725"/>
            <a:ext cx="6913500" cy="3747600"/>
          </a:xfrm>
          <a:prstGeom prst="rect">
            <a:avLst/>
          </a:prstGeom>
        </p:spPr>
        <p:txBody>
          <a:bodyPr anchorCtr="0" anchor="t" bIns="91425" lIns="91425" spcFirstLastPara="1" rIns="91425" wrap="square" tIns="91425">
            <a:normAutofit fontScale="92500" lnSpcReduction="20000"/>
          </a:bodyPr>
          <a:lstStyle/>
          <a:p>
            <a:pPr indent="-334327" lvl="0" marL="457200" rtl="0" algn="l">
              <a:lnSpc>
                <a:spcPct val="100000"/>
              </a:lnSpc>
              <a:spcBef>
                <a:spcPts val="0"/>
              </a:spcBef>
              <a:spcAft>
                <a:spcPts val="0"/>
              </a:spcAft>
              <a:buSzPct val="100000"/>
              <a:buChar char="●"/>
            </a:pPr>
            <a:r>
              <a:rPr lang="en"/>
              <a:t>Risks incurred by failure to conduct a thorough security screening of new employees and volunteers on police records, tax clearance, etc. Classic HR concerns are sexual harassment, hiring, disciplinary, and termination procedures.</a:t>
            </a:r>
            <a:endParaRPr/>
          </a:p>
          <a:p>
            <a:pPr indent="-334327" lvl="0" marL="457200" rtl="0" algn="l">
              <a:lnSpc>
                <a:spcPct val="100000"/>
              </a:lnSpc>
              <a:spcBef>
                <a:spcPts val="1000"/>
              </a:spcBef>
              <a:spcAft>
                <a:spcPts val="0"/>
              </a:spcAft>
              <a:buSzPct val="100000"/>
              <a:buChar char="●"/>
            </a:pPr>
            <a:r>
              <a:rPr lang="en"/>
              <a:t>Risks introduced by recruiting volunteers—bringing in people who pretend to have good intentions but may cause harm to the reputation of the organization. Be mindful of who they are, how they function, and what role you give them.</a:t>
            </a:r>
            <a:endParaRPr/>
          </a:p>
          <a:p>
            <a:pPr indent="-334327" lvl="0" marL="457200" rtl="0" algn="l">
              <a:lnSpc>
                <a:spcPct val="100000"/>
              </a:lnSpc>
              <a:spcBef>
                <a:spcPts val="1000"/>
              </a:spcBef>
              <a:spcAft>
                <a:spcPts val="0"/>
              </a:spcAft>
              <a:buSzPct val="100000"/>
              <a:buChar char="●"/>
            </a:pPr>
            <a:r>
              <a:rPr lang="en"/>
              <a:t>Risk of property theft due to insufficient purchase, storage, and monitoring procedures.</a:t>
            </a:r>
            <a:endParaRPr/>
          </a:p>
          <a:p>
            <a:pPr indent="-334327" lvl="0" marL="457200" rtl="0" algn="l">
              <a:lnSpc>
                <a:spcPct val="100000"/>
              </a:lnSpc>
              <a:spcBef>
                <a:spcPts val="1000"/>
              </a:spcBef>
              <a:spcAft>
                <a:spcPts val="0"/>
              </a:spcAft>
              <a:buSzPct val="100000"/>
              <a:buChar char="●"/>
            </a:pPr>
            <a:r>
              <a:rPr lang="en"/>
              <a:t>Risk of losing or damaging the organization’s reputation.</a:t>
            </a:r>
            <a:endParaRPr/>
          </a:p>
          <a:p>
            <a:pPr indent="-334327" lvl="0" marL="457200" rtl="0" algn="l">
              <a:lnSpc>
                <a:spcPct val="100000"/>
              </a:lnSpc>
              <a:spcBef>
                <a:spcPts val="1000"/>
              </a:spcBef>
              <a:spcAft>
                <a:spcPts val="1000"/>
              </a:spcAft>
              <a:buSzPct val="100000"/>
              <a:buChar char="●"/>
            </a:pPr>
            <a:r>
              <a:rPr lang="en"/>
              <a:t>Risks because of management attitudes and policies, which directly impact employee and volunteer behavior and mitigate or increase the potential for peril. </a:t>
            </a:r>
            <a:endParaRP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5" name="Shape 615"/>
        <p:cNvGrpSpPr/>
        <p:nvPr/>
      </p:nvGrpSpPr>
      <p:grpSpPr>
        <a:xfrm>
          <a:off x="0" y="0"/>
          <a:ext cx="0" cy="0"/>
          <a:chOff x="0" y="0"/>
          <a:chExt cx="0" cy="0"/>
        </a:xfrm>
      </p:grpSpPr>
      <p:sp>
        <p:nvSpPr>
          <p:cNvPr id="616" name="Google Shape;616;p10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Legal risks</a:t>
            </a:r>
            <a:endParaRPr/>
          </a:p>
        </p:txBody>
      </p:sp>
      <p:sp>
        <p:nvSpPr>
          <p:cNvPr id="617" name="Google Shape;617;p106"/>
          <p:cNvSpPr txBox="1"/>
          <p:nvPr>
            <p:ph idx="1" type="body"/>
          </p:nvPr>
        </p:nvSpPr>
        <p:spPr>
          <a:xfrm>
            <a:off x="1181100" y="1257625"/>
            <a:ext cx="6913500" cy="3337500"/>
          </a:xfrm>
          <a:prstGeom prst="rect">
            <a:avLst/>
          </a:prstGeom>
        </p:spPr>
        <p:txBody>
          <a:bodyPr anchorCtr="0" anchor="t" bIns="91425" lIns="91425" spcFirstLastPara="1" rIns="91425" wrap="square" tIns="91425">
            <a:normAutofit/>
          </a:bodyPr>
          <a:lstStyle/>
          <a:p>
            <a:pPr indent="-342900" lvl="0" marL="457200" rtl="0" algn="l">
              <a:lnSpc>
                <a:spcPct val="100000"/>
              </a:lnSpc>
              <a:spcBef>
                <a:spcPts val="0"/>
              </a:spcBef>
              <a:spcAft>
                <a:spcPts val="0"/>
              </a:spcAft>
              <a:buSzPts val="1800"/>
              <a:buChar char="●"/>
            </a:pPr>
            <a:r>
              <a:rPr lang="en"/>
              <a:t>Non-compliance with applicable state and local rules and regulations.</a:t>
            </a:r>
            <a:endParaRPr/>
          </a:p>
          <a:p>
            <a:pPr indent="-342900" lvl="0" marL="457200" rtl="0" algn="l">
              <a:lnSpc>
                <a:spcPct val="100000"/>
              </a:lnSpc>
              <a:spcBef>
                <a:spcPts val="1000"/>
              </a:spcBef>
              <a:spcAft>
                <a:spcPts val="0"/>
              </a:spcAft>
              <a:buSzPts val="1800"/>
              <a:buChar char="●"/>
            </a:pPr>
            <a:r>
              <a:rPr lang="en"/>
              <a:t>Failure to follow proper registration guidelines.</a:t>
            </a:r>
            <a:endParaRPr/>
          </a:p>
          <a:p>
            <a:pPr indent="-342900" lvl="0" marL="457200" rtl="0" algn="l">
              <a:lnSpc>
                <a:spcPct val="100000"/>
              </a:lnSpc>
              <a:spcBef>
                <a:spcPts val="1000"/>
              </a:spcBef>
              <a:spcAft>
                <a:spcPts val="0"/>
              </a:spcAft>
              <a:buSzPts val="1800"/>
              <a:buChar char="●"/>
            </a:pPr>
            <a:r>
              <a:rPr lang="en"/>
              <a:t>Delinquent tax payments (or lack of payment).</a:t>
            </a:r>
            <a:endParaRPr/>
          </a:p>
          <a:p>
            <a:pPr indent="-342900" lvl="0" marL="457200" rtl="0" algn="l">
              <a:lnSpc>
                <a:spcPct val="100000"/>
              </a:lnSpc>
              <a:spcBef>
                <a:spcPts val="1000"/>
              </a:spcBef>
              <a:spcAft>
                <a:spcPts val="0"/>
              </a:spcAft>
              <a:buSzPts val="1800"/>
              <a:buChar char="●"/>
            </a:pPr>
            <a:r>
              <a:rPr lang="en"/>
              <a:t>Failure to produce annual reports, particularly when donor funds are being utilized. </a:t>
            </a:r>
            <a:endParaRPr/>
          </a:p>
          <a:p>
            <a:pPr indent="-342900" lvl="0" marL="457200" rtl="0" algn="l">
              <a:lnSpc>
                <a:spcPct val="100000"/>
              </a:lnSpc>
              <a:spcBef>
                <a:spcPts val="1000"/>
              </a:spcBef>
              <a:spcAft>
                <a:spcPts val="0"/>
              </a:spcAft>
              <a:buSzPts val="1800"/>
              <a:buChar char="●"/>
            </a:pPr>
            <a:r>
              <a:rPr lang="en"/>
              <a:t>Financial impropriety, whether intentional or due to negligence.</a:t>
            </a:r>
            <a:endParaRPr/>
          </a:p>
          <a:p>
            <a:pPr indent="-342900" lvl="0" marL="457200" rtl="0" algn="l">
              <a:lnSpc>
                <a:spcPct val="100000"/>
              </a:lnSpc>
              <a:spcBef>
                <a:spcPts val="1000"/>
              </a:spcBef>
              <a:spcAft>
                <a:spcPts val="1000"/>
              </a:spcAft>
              <a:buSzPts val="1800"/>
              <a:buChar char="●"/>
            </a:pPr>
            <a:r>
              <a:rPr lang="en"/>
              <a:t>Fraud and embezzlement.</a:t>
            </a:r>
            <a:endParaRP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1" name="Shape 621"/>
        <p:cNvGrpSpPr/>
        <p:nvPr/>
      </p:nvGrpSpPr>
      <p:grpSpPr>
        <a:xfrm>
          <a:off x="0" y="0"/>
          <a:ext cx="0" cy="0"/>
          <a:chOff x="0" y="0"/>
          <a:chExt cx="0" cy="0"/>
        </a:xfrm>
      </p:grpSpPr>
      <p:sp>
        <p:nvSpPr>
          <p:cNvPr id="622" name="Google Shape;622;p10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Financial risks</a:t>
            </a:r>
            <a:endParaRPr/>
          </a:p>
        </p:txBody>
      </p:sp>
      <p:sp>
        <p:nvSpPr>
          <p:cNvPr id="623" name="Google Shape;623;p107"/>
          <p:cNvSpPr txBox="1"/>
          <p:nvPr>
            <p:ph idx="1" type="body"/>
          </p:nvPr>
        </p:nvSpPr>
        <p:spPr>
          <a:xfrm>
            <a:off x="1181100" y="1304875"/>
            <a:ext cx="69135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Risks related to revenue, income streams, expenses, allocation of expenses, and monitoring and management of expenses. </a:t>
            </a:r>
            <a:endParaRPr/>
          </a:p>
          <a:p>
            <a:pPr indent="-342900" lvl="0" marL="457200" rtl="0" algn="l">
              <a:spcBef>
                <a:spcPts val="1000"/>
              </a:spcBef>
              <a:spcAft>
                <a:spcPts val="1000"/>
              </a:spcAft>
              <a:buSzPts val="1800"/>
              <a:buChar char="●"/>
            </a:pPr>
            <a:r>
              <a:rPr lang="en"/>
              <a:t>Risk that the organization runs out of money. Negligence is all it takes for this to occur. </a:t>
            </a:r>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7" name="Shape 627"/>
        <p:cNvGrpSpPr/>
        <p:nvPr/>
      </p:nvGrpSpPr>
      <p:grpSpPr>
        <a:xfrm>
          <a:off x="0" y="0"/>
          <a:ext cx="0" cy="0"/>
          <a:chOff x="0" y="0"/>
          <a:chExt cx="0" cy="0"/>
        </a:xfrm>
      </p:grpSpPr>
      <p:sp>
        <p:nvSpPr>
          <p:cNvPr id="628" name="Google Shape;628;p10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Stakeholder goodwill risks</a:t>
            </a:r>
            <a:endParaRPr/>
          </a:p>
        </p:txBody>
      </p:sp>
      <p:sp>
        <p:nvSpPr>
          <p:cNvPr id="629" name="Google Shape;629;p108"/>
          <p:cNvSpPr txBox="1"/>
          <p:nvPr>
            <p:ph idx="1" type="body"/>
          </p:nvPr>
        </p:nvSpPr>
        <p:spPr>
          <a:xfrm>
            <a:off x="1181100" y="1381075"/>
            <a:ext cx="6913500" cy="2832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Legal risks can negatively impact stakeholder goodwill toward the organization, as legal problems are rarely good public relations. </a:t>
            </a:r>
            <a:endParaRPr/>
          </a:p>
          <a:p>
            <a:pPr indent="-342900" lvl="0" marL="457200" rtl="0" algn="l">
              <a:spcBef>
                <a:spcPts val="1000"/>
              </a:spcBef>
              <a:spcAft>
                <a:spcPts val="1000"/>
              </a:spcAft>
              <a:buSzPts val="1800"/>
              <a:buChar char="●"/>
            </a:pPr>
            <a:r>
              <a:rPr lang="en"/>
              <a:t>The reputation of executives and directors can be affected by being known as the leaders who failed the organization.</a:t>
            </a:r>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3" name="Shape 633"/>
        <p:cNvGrpSpPr/>
        <p:nvPr/>
      </p:nvGrpSpPr>
      <p:grpSpPr>
        <a:xfrm>
          <a:off x="0" y="0"/>
          <a:ext cx="0" cy="0"/>
          <a:chOff x="0" y="0"/>
          <a:chExt cx="0" cy="0"/>
        </a:xfrm>
      </p:grpSpPr>
      <p:sp>
        <p:nvSpPr>
          <p:cNvPr id="634" name="Google Shape;634;p10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Operational risks</a:t>
            </a:r>
            <a:endParaRPr/>
          </a:p>
        </p:txBody>
      </p:sp>
      <p:sp>
        <p:nvSpPr>
          <p:cNvPr id="635" name="Google Shape;635;p109"/>
          <p:cNvSpPr txBox="1"/>
          <p:nvPr>
            <p:ph idx="1" type="body"/>
          </p:nvPr>
        </p:nvSpPr>
        <p:spPr>
          <a:xfrm>
            <a:off x="1181100" y="1198675"/>
            <a:ext cx="6913500" cy="3396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In implementing the organization’s day-to-day activities.</a:t>
            </a:r>
            <a:endParaRPr/>
          </a:p>
          <a:p>
            <a:pPr indent="-342900" lvl="0" marL="457200" rtl="0" algn="l">
              <a:spcBef>
                <a:spcPts val="1000"/>
              </a:spcBef>
              <a:spcAft>
                <a:spcPts val="0"/>
              </a:spcAft>
              <a:buSzPts val="1800"/>
              <a:buChar char="●"/>
            </a:pPr>
            <a:r>
              <a:rPr lang="en"/>
              <a:t>In securing organizational assets (e.g., securing offices and assets after hours and during interactions with third parties, vendors, suppliers). </a:t>
            </a:r>
            <a:endParaRPr/>
          </a:p>
          <a:p>
            <a:pPr indent="-342900" lvl="0" marL="457200" rtl="0" algn="l">
              <a:spcBef>
                <a:spcPts val="1000"/>
              </a:spcBef>
              <a:spcAft>
                <a:spcPts val="0"/>
              </a:spcAft>
              <a:buSzPts val="1800"/>
              <a:buChar char="●"/>
            </a:pPr>
            <a:r>
              <a:rPr lang="en"/>
              <a:t>In having inefficient operations (via-a-vis the timeliness, accuracy, authorization, and completeness of activities in question).</a:t>
            </a:r>
            <a:endParaRPr/>
          </a:p>
          <a:p>
            <a:pPr indent="-342900" lvl="0" marL="457200" rtl="0" algn="l">
              <a:spcBef>
                <a:spcPts val="1000"/>
              </a:spcBef>
              <a:spcAft>
                <a:spcPts val="1000"/>
              </a:spcAft>
              <a:buSzPts val="1800"/>
              <a:buChar char="●"/>
            </a:pPr>
            <a:r>
              <a:rPr lang="en"/>
              <a:t>In assessing whether services pose a risk—either in their transport or their operation—to employees, volunteers, or third parties; managers must determine. </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9" name="Shape 639"/>
        <p:cNvGrpSpPr/>
        <p:nvPr/>
      </p:nvGrpSpPr>
      <p:grpSpPr>
        <a:xfrm>
          <a:off x="0" y="0"/>
          <a:ext cx="0" cy="0"/>
          <a:chOff x="0" y="0"/>
          <a:chExt cx="0" cy="0"/>
        </a:xfrm>
      </p:grpSpPr>
      <p:sp>
        <p:nvSpPr>
          <p:cNvPr id="640" name="Google Shape;640;p11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Fundraising risks</a:t>
            </a:r>
            <a:endParaRPr/>
          </a:p>
        </p:txBody>
      </p:sp>
      <p:sp>
        <p:nvSpPr>
          <p:cNvPr id="641" name="Google Shape;641;p110"/>
          <p:cNvSpPr txBox="1"/>
          <p:nvPr>
            <p:ph idx="1" type="body"/>
          </p:nvPr>
        </p:nvSpPr>
        <p:spPr>
          <a:xfrm>
            <a:off x="1181100" y="1198675"/>
            <a:ext cx="6913500" cy="33963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Impersonation of a nonprofit organization by corrupt parties to host fundraising events and keep the profits. </a:t>
            </a:r>
            <a:endParaRPr/>
          </a:p>
          <a:p>
            <a:pPr indent="-342900" lvl="0" marL="457200" rtl="0" algn="l">
              <a:spcBef>
                <a:spcPts val="1000"/>
              </a:spcBef>
              <a:spcAft>
                <a:spcPts val="0"/>
              </a:spcAft>
              <a:buSzPts val="1800"/>
              <a:buChar char="●"/>
            </a:pPr>
            <a:r>
              <a:rPr lang="en"/>
              <a:t>Potential loss of donors “if fraud is discovered; the organization risks losing donors’ trust and could be held liable for the losses incurred by those who donated to the fake fundraiser” </a:t>
            </a:r>
            <a:endParaRPr/>
          </a:p>
          <a:p>
            <a:pPr indent="-342900" lvl="0" marL="457200" rtl="0" algn="l">
              <a:spcBef>
                <a:spcPts val="1000"/>
              </a:spcBef>
              <a:spcAft>
                <a:spcPts val="0"/>
              </a:spcAft>
              <a:buSzPts val="1800"/>
              <a:buChar char="●"/>
            </a:pPr>
            <a:r>
              <a:rPr lang="en"/>
              <a:t>Failure to fulfill the obligation of nonprofits to protect their brand and logo.</a:t>
            </a:r>
            <a:endParaRPr/>
          </a:p>
          <a:p>
            <a:pPr indent="-342900" lvl="0" marL="457200" rtl="0" algn="l">
              <a:spcBef>
                <a:spcPts val="1000"/>
              </a:spcBef>
              <a:spcAft>
                <a:spcPts val="0"/>
              </a:spcAft>
              <a:buSzPts val="1800"/>
              <a:buChar char="●"/>
            </a:pPr>
            <a:r>
              <a:rPr lang="en"/>
              <a:t>Need to monitor for any misuse of funds and prosecute any impersonators to deter future instances of fraud.</a:t>
            </a:r>
            <a:endParaRPr/>
          </a:p>
          <a:p>
            <a:pPr indent="-342900" lvl="0" marL="457200" rtl="0" algn="l">
              <a:spcBef>
                <a:spcPts val="1000"/>
              </a:spcBef>
              <a:spcAft>
                <a:spcPts val="1000"/>
              </a:spcAft>
              <a:buSzPts val="1800"/>
              <a:buChar char="●"/>
            </a:pPr>
            <a:r>
              <a:rPr lang="en"/>
              <a:t>Need to process elements, authorization of per diems, claims, etc.</a:t>
            </a:r>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5" name="Shape 645"/>
        <p:cNvGrpSpPr/>
        <p:nvPr/>
      </p:nvGrpSpPr>
      <p:grpSpPr>
        <a:xfrm>
          <a:off x="0" y="0"/>
          <a:ext cx="0" cy="0"/>
          <a:chOff x="0" y="0"/>
          <a:chExt cx="0" cy="0"/>
        </a:xfrm>
      </p:grpSpPr>
      <p:sp>
        <p:nvSpPr>
          <p:cNvPr id="646" name="Google Shape;646;p11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Theft risks</a:t>
            </a:r>
            <a:endParaRPr/>
          </a:p>
        </p:txBody>
      </p:sp>
      <p:sp>
        <p:nvSpPr>
          <p:cNvPr id="647" name="Google Shape;647;p111"/>
          <p:cNvSpPr txBox="1"/>
          <p:nvPr>
            <p:ph idx="1" type="body"/>
          </p:nvPr>
        </p:nvSpPr>
        <p:spPr>
          <a:xfrm>
            <a:off x="1181100" y="1257625"/>
            <a:ext cx="6913500" cy="33375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Theft can be perpetrated by an employee, a third-party vendor, or even a client.</a:t>
            </a:r>
            <a:endParaRPr/>
          </a:p>
          <a:p>
            <a:pPr indent="-342900" lvl="0" marL="457200" rtl="0" algn="l">
              <a:spcBef>
                <a:spcPts val="1000"/>
              </a:spcBef>
              <a:spcAft>
                <a:spcPts val="1000"/>
              </a:spcAft>
              <a:buSzPts val="1800"/>
              <a:buChar char="●"/>
            </a:pPr>
            <a:r>
              <a:rPr lang="en"/>
              <a:t>Any financial loss may impair an organization’s ability to deliver services or otherwise fulfill its core functions, especially if the organization has limited resources and liquidity. </a:t>
            </a:r>
            <a:endParaRP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1" name="Shape 651"/>
        <p:cNvGrpSpPr/>
        <p:nvPr/>
      </p:nvGrpSpPr>
      <p:grpSpPr>
        <a:xfrm>
          <a:off x="0" y="0"/>
          <a:ext cx="0" cy="0"/>
          <a:chOff x="0" y="0"/>
          <a:chExt cx="0" cy="0"/>
        </a:xfrm>
      </p:grpSpPr>
      <p:pic>
        <p:nvPicPr>
          <p:cNvPr id="652" name="Google Shape;652;p112"/>
          <p:cNvPicPr preferRelativeResize="0"/>
          <p:nvPr/>
        </p:nvPicPr>
        <p:blipFill rotWithShape="1">
          <a:blip r:embed="rId3">
            <a:alphaModFix/>
          </a:blip>
          <a:srcRect b="4758" l="20308" r="15866" t="6471"/>
          <a:stretch/>
        </p:blipFill>
        <p:spPr>
          <a:xfrm>
            <a:off x="1730363" y="864750"/>
            <a:ext cx="5836175" cy="4156050"/>
          </a:xfrm>
          <a:prstGeom prst="rect">
            <a:avLst/>
          </a:prstGeom>
          <a:noFill/>
          <a:ln>
            <a:noFill/>
          </a:ln>
        </p:spPr>
      </p:pic>
      <p:sp>
        <p:nvSpPr>
          <p:cNvPr id="653" name="Google Shape;653;p112"/>
          <p:cNvSpPr/>
          <p:nvPr/>
        </p:nvSpPr>
        <p:spPr>
          <a:xfrm>
            <a:off x="1544800" y="266050"/>
            <a:ext cx="6207300" cy="534600"/>
          </a:xfrm>
          <a:prstGeom prst="rect">
            <a:avLst/>
          </a:prstGeom>
          <a:solidFill>
            <a:srgbClr val="002F6C"/>
          </a:solidFill>
          <a:ln>
            <a:noFill/>
          </a:ln>
        </p:spPr>
        <p:txBody>
          <a:bodyPr anchorCtr="0" anchor="ctr" bIns="34275" lIns="68575" spcFirstLastPara="1" rIns="68575" wrap="square" tIns="34275">
            <a:noAutofit/>
          </a:bodyPr>
          <a:lstStyle/>
          <a:p>
            <a:pPr indent="0" lvl="0" marL="0" rtl="0" algn="ctr">
              <a:spcBef>
                <a:spcPts val="0"/>
              </a:spcBef>
              <a:spcAft>
                <a:spcPts val="0"/>
              </a:spcAft>
              <a:buClr>
                <a:schemeClr val="dk1"/>
              </a:buClr>
              <a:buSzPts val="1100"/>
              <a:buFont typeface="Arial"/>
              <a:buNone/>
            </a:pPr>
            <a:r>
              <a:rPr lang="en" sz="2400">
                <a:solidFill>
                  <a:schemeClr val="lt1"/>
                </a:solidFill>
                <a:latin typeface="Source Sans Pro"/>
                <a:ea typeface="Source Sans Pro"/>
                <a:cs typeface="Source Sans Pro"/>
                <a:sym typeface="Source Sans Pro"/>
              </a:rPr>
              <a:t>Session 4: </a:t>
            </a:r>
            <a:r>
              <a:rPr b="1" lang="en" sz="2400">
                <a:solidFill>
                  <a:schemeClr val="lt1"/>
                </a:solidFill>
                <a:latin typeface="Source Sans Pro"/>
                <a:ea typeface="Source Sans Pro"/>
                <a:cs typeface="Source Sans Pro"/>
                <a:sym typeface="Source Sans Pro"/>
              </a:rPr>
              <a:t>Risk Management Process</a:t>
            </a:r>
            <a:endParaRPr b="1" sz="2400">
              <a:solidFill>
                <a:schemeClr val="lt1"/>
              </a:solidFill>
              <a:latin typeface="Source Sans Pro"/>
              <a:ea typeface="Source Sans Pro"/>
              <a:cs typeface="Source Sans Pro"/>
              <a:sym typeface="Source Sans Pro"/>
            </a:endParaRP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7" name="Shape 657"/>
        <p:cNvGrpSpPr/>
        <p:nvPr/>
      </p:nvGrpSpPr>
      <p:grpSpPr>
        <a:xfrm>
          <a:off x="0" y="0"/>
          <a:ext cx="0" cy="0"/>
          <a:chOff x="0" y="0"/>
          <a:chExt cx="0" cy="0"/>
        </a:xfrm>
      </p:grpSpPr>
      <p:sp>
        <p:nvSpPr>
          <p:cNvPr id="658" name="Google Shape;658;p11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0" lang="en"/>
              <a:t>Step 1:</a:t>
            </a:r>
            <a:r>
              <a:rPr lang="en"/>
              <a:t> Identify Risks </a:t>
            </a:r>
            <a:endParaRPr/>
          </a:p>
        </p:txBody>
      </p:sp>
      <p:sp>
        <p:nvSpPr>
          <p:cNvPr id="659" name="Google Shape;659;p113"/>
          <p:cNvSpPr txBox="1"/>
          <p:nvPr>
            <p:ph idx="1" type="body"/>
          </p:nvPr>
        </p:nvSpPr>
        <p:spPr>
          <a:xfrm>
            <a:off x="885750" y="1017725"/>
            <a:ext cx="7372500" cy="1207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00"/>
              <a:t>Identify risks through one-on-one interviews or group work in your organization. Once you have identified them, use your handout copy of the table below to </a:t>
            </a:r>
            <a:r>
              <a:rPr b="1" lang="en" sz="1600"/>
              <a:t>categorize </a:t>
            </a:r>
            <a:r>
              <a:rPr lang="en" sz="1600"/>
              <a:t>them (e.g., insufficient resources, lack of compliance, lack of skills).</a:t>
            </a:r>
            <a:endParaRPr sz="1600"/>
          </a:p>
        </p:txBody>
      </p:sp>
      <p:graphicFrame>
        <p:nvGraphicFramePr>
          <p:cNvPr id="660" name="Google Shape;660;p113"/>
          <p:cNvGraphicFramePr/>
          <p:nvPr/>
        </p:nvGraphicFramePr>
        <p:xfrm>
          <a:off x="794725" y="2225225"/>
          <a:ext cx="3000000" cy="3000000"/>
        </p:xfrm>
        <a:graphic>
          <a:graphicData uri="http://schemas.openxmlformats.org/drawingml/2006/table">
            <a:tbl>
              <a:tblPr>
                <a:noFill/>
                <a:tableStyleId>{E1618379-833A-4FDD-9756-2EDC572A89A1}</a:tableStyleId>
              </a:tblPr>
              <a:tblGrid>
                <a:gridCol w="2190825"/>
                <a:gridCol w="2568550"/>
                <a:gridCol w="2795175"/>
              </a:tblGrid>
              <a:tr h="304800">
                <a:tc>
                  <a:txBody>
                    <a:bodyPr/>
                    <a:lstStyle/>
                    <a:p>
                      <a:pPr indent="0" lvl="0" marL="0" rtl="0" algn="ctr">
                        <a:lnSpc>
                          <a:spcPct val="100000"/>
                        </a:lnSpc>
                        <a:spcBef>
                          <a:spcPts val="0"/>
                        </a:spcBef>
                        <a:spcAft>
                          <a:spcPts val="0"/>
                        </a:spcAft>
                        <a:buNone/>
                      </a:pPr>
                      <a:r>
                        <a:rPr b="1" lang="en" sz="1500">
                          <a:solidFill>
                            <a:srgbClr val="FFFFFF"/>
                          </a:solidFill>
                          <a:latin typeface="Source Sans Pro"/>
                          <a:ea typeface="Source Sans Pro"/>
                          <a:cs typeface="Source Sans Pro"/>
                          <a:sym typeface="Source Sans Pro"/>
                        </a:rPr>
                        <a:t>RISK CATEGORY</a:t>
                      </a:r>
                      <a:endParaRPr b="1" sz="15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c>
                  <a:txBody>
                    <a:bodyPr/>
                    <a:lstStyle/>
                    <a:p>
                      <a:pPr indent="0" lvl="0" marL="0" rtl="0" algn="ctr">
                        <a:lnSpc>
                          <a:spcPct val="100000"/>
                        </a:lnSpc>
                        <a:spcBef>
                          <a:spcPts val="0"/>
                        </a:spcBef>
                        <a:spcAft>
                          <a:spcPts val="0"/>
                        </a:spcAft>
                        <a:buNone/>
                      </a:pPr>
                      <a:r>
                        <a:rPr b="1" lang="en" sz="1500">
                          <a:solidFill>
                            <a:srgbClr val="FFFFFF"/>
                          </a:solidFill>
                          <a:latin typeface="Source Sans Pro"/>
                          <a:ea typeface="Source Sans Pro"/>
                          <a:cs typeface="Source Sans Pro"/>
                          <a:sym typeface="Source Sans Pro"/>
                        </a:rPr>
                        <a:t>RISK FACTOR/CAUSE</a:t>
                      </a:r>
                      <a:endParaRPr b="1" sz="15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c>
                  <a:txBody>
                    <a:bodyPr/>
                    <a:lstStyle/>
                    <a:p>
                      <a:pPr indent="0" lvl="0" marL="0" rtl="0" algn="ctr">
                        <a:lnSpc>
                          <a:spcPct val="100000"/>
                        </a:lnSpc>
                        <a:spcBef>
                          <a:spcPts val="0"/>
                        </a:spcBef>
                        <a:spcAft>
                          <a:spcPts val="0"/>
                        </a:spcAft>
                        <a:buNone/>
                      </a:pPr>
                      <a:r>
                        <a:rPr b="1" lang="en" sz="1500">
                          <a:solidFill>
                            <a:srgbClr val="FFFFFF"/>
                          </a:solidFill>
                          <a:latin typeface="Source Sans Pro"/>
                          <a:ea typeface="Source Sans Pro"/>
                          <a:cs typeface="Source Sans Pro"/>
                          <a:sym typeface="Source Sans Pro"/>
                        </a:rPr>
                        <a:t>RISK DESCRIPTION</a:t>
                      </a:r>
                      <a:endParaRPr b="1" sz="1500">
                        <a:solidFill>
                          <a:srgbClr val="FFFFFF"/>
                        </a:solidFill>
                        <a:latin typeface="Source Sans Pro"/>
                        <a:ea typeface="Source Sans Pro"/>
                        <a:cs typeface="Source Sans Pro"/>
                        <a:sym typeface="Source Sans Pro"/>
                      </a:endParaRPr>
                    </a:p>
                  </a:txBody>
                  <a:tcPr marT="91425" marB="91425" marR="68575" marL="68575">
                    <a:lnB cap="flat" cmpd="sng" w="12700">
                      <a:solidFill>
                        <a:srgbClr val="666666"/>
                      </a:solidFill>
                      <a:prstDash val="solid"/>
                      <a:round/>
                      <a:headEnd len="sm" w="sm" type="none"/>
                      <a:tailEnd len="sm" w="sm" type="none"/>
                    </a:lnB>
                    <a:solidFill>
                      <a:srgbClr val="808080"/>
                    </a:solidFill>
                  </a:tcPr>
                </a:tc>
              </a:tr>
              <a:tr h="409575">
                <a:tc>
                  <a:txBody>
                    <a:bodyPr/>
                    <a:lstStyle/>
                    <a:p>
                      <a:pPr indent="0" lvl="0" marL="0" rtl="0" algn="l">
                        <a:lnSpc>
                          <a:spcPct val="100000"/>
                        </a:lnSpc>
                        <a:spcBef>
                          <a:spcPts val="0"/>
                        </a:spcBef>
                        <a:spcAft>
                          <a:spcPts val="0"/>
                        </a:spcAft>
                        <a:buNone/>
                      </a:pPr>
                      <a:r>
                        <a:rPr b="1" lang="en">
                          <a:latin typeface="Source Sans Pro"/>
                          <a:ea typeface="Source Sans Pro"/>
                          <a:cs typeface="Source Sans Pro"/>
                          <a:sym typeface="Source Sans Pro"/>
                        </a:rPr>
                        <a:t>Compliance/statutory</a:t>
                      </a:r>
                      <a:endParaRPr b="1">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200">
                          <a:latin typeface="Source Sans Pro"/>
                          <a:ea typeface="Source Sans Pro"/>
                          <a:cs typeface="Source Sans Pro"/>
                          <a:sym typeface="Source Sans Pro"/>
                        </a:rPr>
                        <a:t>Exposure of the organization to stakeholders/donors</a:t>
                      </a:r>
                      <a:endParaRPr sz="12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rtl="0" algn="l">
                        <a:lnSpc>
                          <a:spcPct val="100000"/>
                        </a:lnSpc>
                        <a:spcBef>
                          <a:spcPts val="0"/>
                        </a:spcBef>
                        <a:spcAft>
                          <a:spcPts val="0"/>
                        </a:spcAft>
                        <a:buNone/>
                      </a:pPr>
                      <a:r>
                        <a:rPr lang="en" sz="1200">
                          <a:latin typeface="Source Sans Pro"/>
                          <a:ea typeface="Source Sans Pro"/>
                          <a:cs typeface="Source Sans Pro"/>
                          <a:sym typeface="Source Sans Pro"/>
                        </a:rPr>
                        <a:t>Inadequate compliance systems in place, which may result in loss of donor trust</a:t>
                      </a:r>
                      <a:endParaRPr sz="1200">
                        <a:latin typeface="Source Sans Pro"/>
                        <a:ea typeface="Source Sans Pro"/>
                        <a:cs typeface="Source Sans Pro"/>
                        <a:sym typeface="Source Sans Pro"/>
                      </a:endParaRPr>
                    </a:p>
                  </a:txBody>
                  <a:tcPr marT="91425" marB="91425" marR="68575" marL="68575">
                    <a:lnT cap="flat" cmpd="sng" w="12700">
                      <a:solidFill>
                        <a:srgbClr val="666666"/>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723900">
                <a:tc>
                  <a:txBody>
                    <a:bodyPr/>
                    <a:lstStyle/>
                    <a:p>
                      <a:pPr indent="0" lvl="0" marL="0" rtl="0" algn="l">
                        <a:lnSpc>
                          <a:spcPct val="100000"/>
                        </a:lnSpc>
                        <a:spcBef>
                          <a:spcPts val="0"/>
                        </a:spcBef>
                        <a:spcAft>
                          <a:spcPts val="0"/>
                        </a:spcAft>
                        <a:buNone/>
                      </a:pPr>
                      <a:r>
                        <a:rPr b="1" lang="en">
                          <a:latin typeface="Source Sans Pro"/>
                          <a:ea typeface="Source Sans Pro"/>
                          <a:cs typeface="Source Sans Pro"/>
                          <a:sym typeface="Source Sans Pro"/>
                        </a:rPr>
                        <a:t>Financial/funding</a:t>
                      </a:r>
                      <a:endParaRPr b="1">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17500" lvl="0" marL="457200" rtl="0" algn="l">
                        <a:lnSpc>
                          <a:spcPct val="100000"/>
                        </a:lnSpc>
                        <a:spcBef>
                          <a:spcPts val="0"/>
                        </a:spcBef>
                        <a:spcAft>
                          <a:spcPts val="0"/>
                        </a:spcAft>
                        <a:buSzPts val="1400"/>
                        <a:buFont typeface="Source Sans Pro"/>
                        <a:buChar char="●"/>
                      </a:pPr>
                      <a:r>
                        <a:rPr lang="en" sz="1200">
                          <a:latin typeface="Source Sans Pro"/>
                          <a:ea typeface="Source Sans Pro"/>
                          <a:cs typeface="Source Sans Pro"/>
                          <a:sym typeface="Source Sans Pro"/>
                        </a:rPr>
                        <a:t>Inadequate revenue collection</a:t>
                      </a:r>
                      <a:endParaRPr sz="1200">
                        <a:latin typeface="Source Sans Pro"/>
                        <a:ea typeface="Source Sans Pro"/>
                        <a:cs typeface="Source Sans Pro"/>
                        <a:sym typeface="Source Sans Pro"/>
                      </a:endParaRPr>
                    </a:p>
                    <a:p>
                      <a:pPr indent="-317500" lvl="0" marL="457200" rtl="0" algn="l">
                        <a:lnSpc>
                          <a:spcPct val="100000"/>
                        </a:lnSpc>
                        <a:spcBef>
                          <a:spcPts val="1000"/>
                        </a:spcBef>
                        <a:spcAft>
                          <a:spcPts val="1000"/>
                        </a:spcAft>
                        <a:buSzPts val="1400"/>
                        <a:buFont typeface="Source Sans Pro"/>
                        <a:buChar char="●"/>
                      </a:pPr>
                      <a:r>
                        <a:rPr lang="en" sz="1200">
                          <a:latin typeface="Source Sans Pro"/>
                          <a:ea typeface="Source Sans Pro"/>
                          <a:cs typeface="Source Sans Pro"/>
                          <a:sym typeface="Source Sans Pro"/>
                        </a:rPr>
                        <a:t>Lack of control procedures</a:t>
                      </a:r>
                      <a:endParaRPr sz="12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17500" lvl="0" marL="457200" rtl="0" algn="l">
                        <a:lnSpc>
                          <a:spcPct val="100000"/>
                        </a:lnSpc>
                        <a:spcBef>
                          <a:spcPts val="0"/>
                        </a:spcBef>
                        <a:spcAft>
                          <a:spcPts val="0"/>
                        </a:spcAft>
                        <a:buSzPts val="1400"/>
                        <a:buFont typeface="Source Sans Pro"/>
                        <a:buChar char="●"/>
                      </a:pPr>
                      <a:r>
                        <a:rPr lang="en" sz="1200">
                          <a:latin typeface="Source Sans Pro"/>
                          <a:ea typeface="Source Sans Pro"/>
                          <a:cs typeface="Source Sans Pro"/>
                          <a:sym typeface="Source Sans Pro"/>
                        </a:rPr>
                        <a:t>Theft of money</a:t>
                      </a:r>
                      <a:endParaRPr sz="1200">
                        <a:latin typeface="Source Sans Pro"/>
                        <a:ea typeface="Source Sans Pro"/>
                        <a:cs typeface="Source Sans Pro"/>
                        <a:sym typeface="Source Sans Pro"/>
                      </a:endParaRPr>
                    </a:p>
                    <a:p>
                      <a:pPr indent="-317500" lvl="0" marL="457200" rtl="0" algn="l">
                        <a:lnSpc>
                          <a:spcPct val="100000"/>
                        </a:lnSpc>
                        <a:spcBef>
                          <a:spcPts val="1000"/>
                        </a:spcBef>
                        <a:spcAft>
                          <a:spcPts val="1000"/>
                        </a:spcAft>
                        <a:buSzPts val="1400"/>
                        <a:buFont typeface="Source Sans Pro"/>
                        <a:buChar char="●"/>
                      </a:pPr>
                      <a:r>
                        <a:rPr lang="en" sz="1200">
                          <a:latin typeface="Source Sans Pro"/>
                          <a:ea typeface="Source Sans Pro"/>
                          <a:cs typeface="Source Sans Pro"/>
                          <a:sym typeface="Source Sans Pro"/>
                        </a:rPr>
                        <a:t>Failure to effectively manage the organization’s resources, which may result in financial loss</a:t>
                      </a:r>
                      <a:endParaRPr sz="1200">
                        <a:latin typeface="Source Sans Pro"/>
                        <a:ea typeface="Source Sans Pro"/>
                        <a:cs typeface="Source Sans Pro"/>
                        <a:sym typeface="Source Sans Pro"/>
                      </a:endParaRPr>
                    </a:p>
                  </a:txBody>
                  <a:tcPr marT="91425" marB="91425"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4" name="Shape 664"/>
        <p:cNvGrpSpPr/>
        <p:nvPr/>
      </p:nvGrpSpPr>
      <p:grpSpPr>
        <a:xfrm>
          <a:off x="0" y="0"/>
          <a:ext cx="0" cy="0"/>
          <a:chOff x="0" y="0"/>
          <a:chExt cx="0" cy="0"/>
        </a:xfrm>
      </p:grpSpPr>
      <p:sp>
        <p:nvSpPr>
          <p:cNvPr id="665" name="Google Shape;665;p114"/>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b="0" lang="en"/>
              <a:t>Step 2:</a:t>
            </a:r>
            <a:r>
              <a:rPr lang="en"/>
              <a:t> Analyze and Evaluate Risks </a:t>
            </a:r>
            <a:endParaRPr/>
          </a:p>
          <a:p>
            <a:pPr indent="0" lvl="0" marL="0" rtl="0" algn="ctr">
              <a:spcBef>
                <a:spcPts val="0"/>
              </a:spcBef>
              <a:spcAft>
                <a:spcPts val="0"/>
              </a:spcAft>
              <a:buClr>
                <a:schemeClr val="dk1"/>
              </a:buClr>
              <a:buSzPct val="39285"/>
              <a:buFont typeface="Arial"/>
              <a:buNone/>
            </a:pPr>
            <a:r>
              <a:t/>
            </a:r>
            <a:endParaRPr/>
          </a:p>
          <a:p>
            <a:pPr indent="0" lvl="0" marL="0" rtl="0" algn="ctr">
              <a:spcBef>
                <a:spcPts val="0"/>
              </a:spcBef>
              <a:spcAft>
                <a:spcPts val="0"/>
              </a:spcAft>
              <a:buNone/>
            </a:pPr>
            <a:r>
              <a:t/>
            </a:r>
            <a:endParaRPr/>
          </a:p>
        </p:txBody>
      </p:sp>
      <p:sp>
        <p:nvSpPr>
          <p:cNvPr id="666" name="Google Shape;666;p114"/>
          <p:cNvSpPr txBox="1"/>
          <p:nvPr>
            <p:ph idx="1" type="body"/>
          </p:nvPr>
        </p:nvSpPr>
        <p:spPr>
          <a:xfrm>
            <a:off x="1164275" y="673725"/>
            <a:ext cx="7442700" cy="780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400"/>
              <a:t>After identifying the risks, assess, measure, and plot their severity using the heat map below.  </a:t>
            </a:r>
            <a:endParaRPr sz="1400"/>
          </a:p>
        </p:txBody>
      </p:sp>
      <p:graphicFrame>
        <p:nvGraphicFramePr>
          <p:cNvPr id="667" name="Google Shape;667;p114"/>
          <p:cNvGraphicFramePr/>
          <p:nvPr/>
        </p:nvGraphicFramePr>
        <p:xfrm>
          <a:off x="618950" y="1377525"/>
          <a:ext cx="3000000" cy="3000000"/>
        </p:xfrm>
        <a:graphic>
          <a:graphicData uri="http://schemas.openxmlformats.org/drawingml/2006/table">
            <a:tbl>
              <a:tblPr>
                <a:noFill/>
                <a:tableStyleId>{E1618379-833A-4FDD-9756-2EDC572A89A1}</a:tableStyleId>
              </a:tblPr>
              <a:tblGrid>
                <a:gridCol w="1571475"/>
                <a:gridCol w="1266925"/>
                <a:gridCol w="1266925"/>
                <a:gridCol w="1266925"/>
                <a:gridCol w="1266925"/>
                <a:gridCol w="1266925"/>
              </a:tblGrid>
              <a:tr h="395275">
                <a:tc rowSpan="6">
                  <a:txBody>
                    <a:bodyPr/>
                    <a:lstStyle/>
                    <a:p>
                      <a:pPr indent="0" lvl="0" marL="76200" marR="76200" rtl="0" algn="ctr">
                        <a:lnSpc>
                          <a:spcPct val="115000"/>
                        </a:lnSpc>
                        <a:spcBef>
                          <a:spcPts val="800"/>
                        </a:spcBef>
                        <a:spcAft>
                          <a:spcPts val="0"/>
                        </a:spcAft>
                        <a:buNone/>
                      </a:pPr>
                      <a:r>
                        <a:rPr b="1" lang="en" sz="1200"/>
                        <a:t>Impact on the Organization</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solidFill>
                            <a:srgbClr val="FFFFFF"/>
                          </a:solidFill>
                        </a:rPr>
                        <a:t>High</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D7D31"/>
                    </a:solidFill>
                  </a:tcPr>
                </a:tc>
                <a:tc>
                  <a:txBody>
                    <a:bodyPr/>
                    <a:lstStyle/>
                    <a:p>
                      <a:pPr indent="0" lvl="0" marL="0" rtl="0" algn="ctr">
                        <a:lnSpc>
                          <a:spcPct val="100000"/>
                        </a:lnSpc>
                        <a:spcBef>
                          <a:spcPts val="400"/>
                        </a:spcBef>
                        <a:spcAft>
                          <a:spcPts val="400"/>
                        </a:spcAft>
                        <a:buNone/>
                      </a:pPr>
                      <a:r>
                        <a:rPr b="1" lang="en" sz="1200">
                          <a:solidFill>
                            <a:srgbClr val="FFFFFF"/>
                          </a:solidFill>
                        </a:rPr>
                        <a:t>Critical</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0000"/>
                    </a:solidFill>
                  </a:tcPr>
                </a:tc>
                <a:tc>
                  <a:txBody>
                    <a:bodyPr/>
                    <a:lstStyle/>
                    <a:p>
                      <a:pPr indent="0" lvl="0" marL="0" rtl="0" algn="ctr">
                        <a:lnSpc>
                          <a:spcPct val="100000"/>
                        </a:lnSpc>
                        <a:spcBef>
                          <a:spcPts val="400"/>
                        </a:spcBef>
                        <a:spcAft>
                          <a:spcPts val="400"/>
                        </a:spcAft>
                        <a:buNone/>
                      </a:pPr>
                      <a:r>
                        <a:rPr b="1" lang="en" sz="1200">
                          <a:solidFill>
                            <a:srgbClr val="FFFFFF"/>
                          </a:solidFill>
                        </a:rPr>
                        <a:t>Critical</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0000"/>
                    </a:solidFill>
                  </a:tcPr>
                </a:tc>
              </a:tr>
              <a:tr h="395275">
                <a:tc vMerge="1"/>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solidFill>
                            <a:srgbClr val="FFFFFF"/>
                          </a:solidFill>
                        </a:rPr>
                        <a:t>High</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D7D31"/>
                    </a:solidFill>
                  </a:tcPr>
                </a:tc>
                <a:tc>
                  <a:txBody>
                    <a:bodyPr/>
                    <a:lstStyle/>
                    <a:p>
                      <a:pPr indent="0" lvl="0" marL="0" rtl="0" algn="ctr">
                        <a:lnSpc>
                          <a:spcPct val="100000"/>
                        </a:lnSpc>
                        <a:spcBef>
                          <a:spcPts val="400"/>
                        </a:spcBef>
                        <a:spcAft>
                          <a:spcPts val="400"/>
                        </a:spcAft>
                        <a:buNone/>
                      </a:pPr>
                      <a:r>
                        <a:rPr b="1" lang="en" sz="1200">
                          <a:solidFill>
                            <a:srgbClr val="FFFFFF"/>
                          </a:solidFill>
                        </a:rPr>
                        <a:t>Critical</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0000"/>
                    </a:solidFill>
                  </a:tcPr>
                </a:tc>
              </a:tr>
              <a:tr h="395275">
                <a:tc vMerge="1"/>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solidFill>
                            <a:srgbClr val="FFFFFF"/>
                          </a:solidFill>
                        </a:rPr>
                        <a:t>High</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D7D31"/>
                    </a:solidFill>
                  </a:tcPr>
                </a:tc>
              </a:tr>
              <a:tr h="395275">
                <a:tc vMerge="1"/>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r>
              <a:tr h="395275">
                <a:tc vMerge="1"/>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r>
              <a:tr h="395275">
                <a:tc vMerge="1"/>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solidFill>
                            <a:srgbClr val="FFFFFF"/>
                          </a:solidFill>
                        </a:rPr>
                        <a:t>Low</a:t>
                      </a:r>
                      <a:endParaRPr b="1" sz="1200">
                        <a:solidFill>
                          <a:srgbClr val="FFFFFF"/>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0AD47"/>
                    </a:solidFill>
                  </a:tcPr>
                </a:tc>
                <a:tc>
                  <a:txBody>
                    <a:bodyPr/>
                    <a:lstStyle/>
                    <a:p>
                      <a:pPr indent="0" lvl="0" marL="0" rtl="0" algn="ctr">
                        <a:lnSpc>
                          <a:spcPct val="100000"/>
                        </a:lnSpc>
                        <a:spcBef>
                          <a:spcPts val="400"/>
                        </a:spcBef>
                        <a:spcAft>
                          <a:spcPts val="400"/>
                        </a:spcAft>
                        <a:buNone/>
                      </a:pPr>
                      <a:r>
                        <a:rPr b="1" lang="en" sz="1200"/>
                        <a:t>Medium</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00"/>
                    </a:solidFill>
                  </a:tcPr>
                </a:tc>
              </a:tr>
              <a:tr h="395275">
                <a:tc gridSpan="6">
                  <a:txBody>
                    <a:bodyPr/>
                    <a:lstStyle/>
                    <a:p>
                      <a:pPr indent="0" lvl="0" marL="0" rtl="0" algn="ctr">
                        <a:lnSpc>
                          <a:spcPct val="115000"/>
                        </a:lnSpc>
                        <a:spcBef>
                          <a:spcPts val="0"/>
                        </a:spcBef>
                        <a:spcAft>
                          <a:spcPts val="0"/>
                        </a:spcAft>
                        <a:buNone/>
                      </a:pPr>
                      <a:r>
                        <a:rPr b="1" lang="en" sz="1200"/>
                        <a:t>Likelihood of Occurrence</a:t>
                      </a:r>
                      <a:endParaRPr b="1" sz="1200"/>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