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8" r:id="rId5"/>
  </p:sldMasterIdLst>
  <p:notesMasterIdLst>
    <p:notesMasterId r:id="rId262"/>
  </p:notesMasterIdLst>
  <p:sldIdLst>
    <p:sldId id="2147471946" r:id="rId6"/>
    <p:sldId id="2147471725" r:id="rId7"/>
    <p:sldId id="2147471732" r:id="rId8"/>
    <p:sldId id="259" r:id="rId9"/>
    <p:sldId id="260" r:id="rId10"/>
    <p:sldId id="261" r:id="rId11"/>
    <p:sldId id="262" r:id="rId12"/>
    <p:sldId id="2147471728" r:id="rId13"/>
    <p:sldId id="2147471729" r:id="rId14"/>
    <p:sldId id="2147471771" r:id="rId15"/>
    <p:sldId id="4351" r:id="rId16"/>
    <p:sldId id="4352" r:id="rId17"/>
    <p:sldId id="4354" r:id="rId18"/>
    <p:sldId id="4324" r:id="rId19"/>
    <p:sldId id="2147471731" r:id="rId20"/>
    <p:sldId id="2147471726" r:id="rId21"/>
    <p:sldId id="266" r:id="rId22"/>
    <p:sldId id="2147471733" r:id="rId23"/>
    <p:sldId id="267" r:id="rId24"/>
    <p:sldId id="268" r:id="rId25"/>
    <p:sldId id="2147471891" r:id="rId26"/>
    <p:sldId id="270" r:id="rId27"/>
    <p:sldId id="271" r:id="rId28"/>
    <p:sldId id="272" r:id="rId29"/>
    <p:sldId id="273" r:id="rId30"/>
    <p:sldId id="274" r:id="rId31"/>
    <p:sldId id="275" r:id="rId32"/>
    <p:sldId id="276" r:id="rId33"/>
    <p:sldId id="2147471892" r:id="rId34"/>
    <p:sldId id="2147471893" r:id="rId35"/>
    <p:sldId id="4420" r:id="rId36"/>
    <p:sldId id="280" r:id="rId37"/>
    <p:sldId id="2147471734" r:id="rId38"/>
    <p:sldId id="282" r:id="rId39"/>
    <p:sldId id="283" r:id="rId40"/>
    <p:sldId id="284" r:id="rId41"/>
    <p:sldId id="286" r:id="rId42"/>
    <p:sldId id="287" r:id="rId43"/>
    <p:sldId id="288" r:id="rId44"/>
    <p:sldId id="290" r:id="rId45"/>
    <p:sldId id="2147471766" r:id="rId46"/>
    <p:sldId id="293" r:id="rId47"/>
    <p:sldId id="294" r:id="rId48"/>
    <p:sldId id="2147471838" r:id="rId49"/>
    <p:sldId id="296" r:id="rId50"/>
    <p:sldId id="2147471841" r:id="rId51"/>
    <p:sldId id="2147471944" r:id="rId52"/>
    <p:sldId id="2147471842" r:id="rId53"/>
    <p:sldId id="302" r:id="rId54"/>
    <p:sldId id="305" r:id="rId55"/>
    <p:sldId id="2147471934" r:id="rId56"/>
    <p:sldId id="2147471839" r:id="rId57"/>
    <p:sldId id="2147471767" r:id="rId58"/>
    <p:sldId id="306" r:id="rId59"/>
    <p:sldId id="307" r:id="rId60"/>
    <p:sldId id="2147471835" r:id="rId61"/>
    <p:sldId id="2147471940" r:id="rId62"/>
    <p:sldId id="2147471844" r:id="rId63"/>
    <p:sldId id="2147471941" r:id="rId64"/>
    <p:sldId id="2147471939" r:id="rId65"/>
    <p:sldId id="2147471845" r:id="rId66"/>
    <p:sldId id="2147471846" r:id="rId67"/>
    <p:sldId id="2147471847" r:id="rId68"/>
    <p:sldId id="2147471935" r:id="rId69"/>
    <p:sldId id="312" r:id="rId70"/>
    <p:sldId id="314" r:id="rId71"/>
    <p:sldId id="2147471933" r:id="rId72"/>
    <p:sldId id="2147471836" r:id="rId73"/>
    <p:sldId id="2147471769" r:id="rId74"/>
    <p:sldId id="330" r:id="rId75"/>
    <p:sldId id="331" r:id="rId76"/>
    <p:sldId id="2147471831" r:id="rId77"/>
    <p:sldId id="2147471784" r:id="rId78"/>
    <p:sldId id="335" r:id="rId79"/>
    <p:sldId id="336" r:id="rId80"/>
    <p:sldId id="2147471932" r:id="rId81"/>
    <p:sldId id="2147471832" r:id="rId82"/>
    <p:sldId id="2147471833" r:id="rId83"/>
    <p:sldId id="2147471770" r:id="rId84"/>
    <p:sldId id="315" r:id="rId85"/>
    <p:sldId id="316" r:id="rId86"/>
    <p:sldId id="2147471828" r:id="rId87"/>
    <p:sldId id="317" r:id="rId88"/>
    <p:sldId id="2147471848" r:id="rId89"/>
    <p:sldId id="2147471936" r:id="rId90"/>
    <p:sldId id="320" r:id="rId91"/>
    <p:sldId id="2147471931" r:id="rId92"/>
    <p:sldId id="2147471829" r:id="rId93"/>
    <p:sldId id="2147471849" r:id="rId94"/>
    <p:sldId id="2147471850" r:id="rId95"/>
    <p:sldId id="2147471825" r:id="rId96"/>
    <p:sldId id="2147471851" r:id="rId97"/>
    <p:sldId id="2147471852" r:id="rId98"/>
    <p:sldId id="2147471930" r:id="rId99"/>
    <p:sldId id="2147471826" r:id="rId100"/>
    <p:sldId id="2147471853" r:id="rId101"/>
    <p:sldId id="345" r:id="rId102"/>
    <p:sldId id="346" r:id="rId103"/>
    <p:sldId id="2147471822" r:id="rId104"/>
    <p:sldId id="2147471855" r:id="rId105"/>
    <p:sldId id="2147471856" r:id="rId106"/>
    <p:sldId id="2147471857" r:id="rId107"/>
    <p:sldId id="354" r:id="rId108"/>
    <p:sldId id="348" r:id="rId109"/>
    <p:sldId id="2147471823" r:id="rId110"/>
    <p:sldId id="2147471840" r:id="rId111"/>
    <p:sldId id="2147471854" r:id="rId112"/>
    <p:sldId id="2147471865" r:id="rId113"/>
    <p:sldId id="2147471866" r:id="rId114"/>
    <p:sldId id="2147471858" r:id="rId115"/>
    <p:sldId id="2147471818" r:id="rId116"/>
    <p:sldId id="2147471945" r:id="rId117"/>
    <p:sldId id="2147471859" r:id="rId118"/>
    <p:sldId id="2147471860" r:id="rId119"/>
    <p:sldId id="2147471861" r:id="rId120"/>
    <p:sldId id="2147471863" r:id="rId121"/>
    <p:sldId id="2147471862" r:id="rId122"/>
    <p:sldId id="2147471937" r:id="rId123"/>
    <p:sldId id="326" r:id="rId124"/>
    <p:sldId id="329" r:id="rId125"/>
    <p:sldId id="2147471929" r:id="rId126"/>
    <p:sldId id="2147471819" r:id="rId127"/>
    <p:sldId id="2147471864" r:id="rId128"/>
    <p:sldId id="2147471867" r:id="rId129"/>
    <p:sldId id="362" r:id="rId130"/>
    <p:sldId id="363" r:id="rId131"/>
    <p:sldId id="2147471815" r:id="rId132"/>
    <p:sldId id="365" r:id="rId133"/>
    <p:sldId id="2147471869" r:id="rId134"/>
    <p:sldId id="2147471868" r:id="rId135"/>
    <p:sldId id="2147471870" r:id="rId136"/>
    <p:sldId id="2147471889" r:id="rId137"/>
    <p:sldId id="2147471890" r:id="rId138"/>
    <p:sldId id="367" r:id="rId139"/>
    <p:sldId id="2147471816" r:id="rId140"/>
    <p:sldId id="2147471876" r:id="rId141"/>
    <p:sldId id="2147471877" r:id="rId142"/>
    <p:sldId id="376" r:id="rId143"/>
    <p:sldId id="2147471812" r:id="rId144"/>
    <p:sldId id="2147471878" r:id="rId145"/>
    <p:sldId id="2147471879" r:id="rId146"/>
    <p:sldId id="2147471880" r:id="rId147"/>
    <p:sldId id="381" r:id="rId148"/>
    <p:sldId id="2147471810" r:id="rId149"/>
    <p:sldId id="2147471881" r:id="rId150"/>
    <p:sldId id="2147471882" r:id="rId151"/>
    <p:sldId id="2147471809" r:id="rId152"/>
    <p:sldId id="2147471883" r:id="rId153"/>
    <p:sldId id="2147471884" r:id="rId154"/>
    <p:sldId id="2147471886" r:id="rId155"/>
    <p:sldId id="2147471885" r:id="rId156"/>
    <p:sldId id="2147471820" r:id="rId157"/>
    <p:sldId id="2147471735" r:id="rId158"/>
    <p:sldId id="2147471736" r:id="rId159"/>
    <p:sldId id="2147471894" r:id="rId160"/>
    <p:sldId id="2147471942" r:id="rId161"/>
    <p:sldId id="2147471738" r:id="rId162"/>
    <p:sldId id="2147471739" r:id="rId163"/>
    <p:sldId id="2147471938" r:id="rId164"/>
    <p:sldId id="2147471928" r:id="rId165"/>
    <p:sldId id="2147471740" r:id="rId166"/>
    <p:sldId id="2147471741" r:id="rId167"/>
    <p:sldId id="2147471895" r:id="rId168"/>
    <p:sldId id="2147471743" r:id="rId169"/>
    <p:sldId id="2147471927" r:id="rId170"/>
    <p:sldId id="2147471744" r:id="rId171"/>
    <p:sldId id="2147471745" r:id="rId172"/>
    <p:sldId id="2147471779" r:id="rId173"/>
    <p:sldId id="2147471896" r:id="rId174"/>
    <p:sldId id="2147471749" r:id="rId175"/>
    <p:sldId id="2147471897" r:id="rId176"/>
    <p:sldId id="2147471898" r:id="rId177"/>
    <p:sldId id="2147471926" r:id="rId178"/>
    <p:sldId id="2147471751" r:id="rId179"/>
    <p:sldId id="2147471752" r:id="rId180"/>
    <p:sldId id="2147471807" r:id="rId181"/>
    <p:sldId id="2147471899" r:id="rId182"/>
    <p:sldId id="2147471925" r:id="rId183"/>
    <p:sldId id="2147471806" r:id="rId184"/>
    <p:sldId id="2147471754" r:id="rId185"/>
    <p:sldId id="2147471755" r:id="rId186"/>
    <p:sldId id="2147471900" r:id="rId187"/>
    <p:sldId id="2147471901" r:id="rId188"/>
    <p:sldId id="2147471902" r:id="rId189"/>
    <p:sldId id="2147471924" r:id="rId190"/>
    <p:sldId id="2147471760" r:id="rId191"/>
    <p:sldId id="2147471761" r:id="rId192"/>
    <p:sldId id="2147471772" r:id="rId193"/>
    <p:sldId id="2147471783" r:id="rId194"/>
    <p:sldId id="2147471762" r:id="rId195"/>
    <p:sldId id="2147471903" r:id="rId196"/>
    <p:sldId id="2147471904" r:id="rId197"/>
    <p:sldId id="2147471888" r:id="rId198"/>
    <p:sldId id="2147471923" r:id="rId199"/>
    <p:sldId id="2147471805" r:id="rId200"/>
    <p:sldId id="2147471773" r:id="rId201"/>
    <p:sldId id="2147471774" r:id="rId202"/>
    <p:sldId id="2147471788" r:id="rId203"/>
    <p:sldId id="2147471785" r:id="rId204"/>
    <p:sldId id="2147471905" r:id="rId205"/>
    <p:sldId id="2147471906" r:id="rId206"/>
    <p:sldId id="2147471908" r:id="rId207"/>
    <p:sldId id="2147471907" r:id="rId208"/>
    <p:sldId id="2147471909" r:id="rId209"/>
    <p:sldId id="2147471910" r:id="rId210"/>
    <p:sldId id="2147471922" r:id="rId211"/>
    <p:sldId id="2147471803" r:id="rId212"/>
    <p:sldId id="2147471790" r:id="rId213"/>
    <p:sldId id="2147471791" r:id="rId214"/>
    <p:sldId id="2147471793" r:id="rId215"/>
    <p:sldId id="2147471792" r:id="rId216"/>
    <p:sldId id="2147471911" r:id="rId217"/>
    <p:sldId id="2147471912" r:id="rId218"/>
    <p:sldId id="2147471913" r:id="rId219"/>
    <p:sldId id="2147471921" r:id="rId220"/>
    <p:sldId id="2147471794" r:id="rId221"/>
    <p:sldId id="2147471797" r:id="rId222"/>
    <p:sldId id="2147471798" r:id="rId223"/>
    <p:sldId id="2147471800" r:id="rId224"/>
    <p:sldId id="2147471799" r:id="rId225"/>
    <p:sldId id="2147471920" r:id="rId226"/>
    <p:sldId id="2147471804" r:id="rId227"/>
    <p:sldId id="383" r:id="rId228"/>
    <p:sldId id="384" r:id="rId229"/>
    <p:sldId id="385" r:id="rId230"/>
    <p:sldId id="386" r:id="rId231"/>
    <p:sldId id="387" r:id="rId232"/>
    <p:sldId id="2147471914" r:id="rId233"/>
    <p:sldId id="390" r:id="rId234"/>
    <p:sldId id="392" r:id="rId235"/>
    <p:sldId id="393" r:id="rId236"/>
    <p:sldId id="394" r:id="rId237"/>
    <p:sldId id="2147471915" r:id="rId238"/>
    <p:sldId id="2147471916" r:id="rId239"/>
    <p:sldId id="400" r:id="rId240"/>
    <p:sldId id="401" r:id="rId241"/>
    <p:sldId id="2147471917" r:id="rId242"/>
    <p:sldId id="403" r:id="rId243"/>
    <p:sldId id="404" r:id="rId244"/>
    <p:sldId id="405" r:id="rId245"/>
    <p:sldId id="406" r:id="rId246"/>
    <p:sldId id="407" r:id="rId247"/>
    <p:sldId id="408" r:id="rId248"/>
    <p:sldId id="409" r:id="rId249"/>
    <p:sldId id="2147471918" r:id="rId250"/>
    <p:sldId id="411" r:id="rId251"/>
    <p:sldId id="412" r:id="rId252"/>
    <p:sldId id="413" r:id="rId253"/>
    <p:sldId id="414" r:id="rId254"/>
    <p:sldId id="415" r:id="rId255"/>
    <p:sldId id="416" r:id="rId256"/>
    <p:sldId id="417" r:id="rId257"/>
    <p:sldId id="418" r:id="rId258"/>
    <p:sldId id="419" r:id="rId259"/>
    <p:sldId id="436" r:id="rId260"/>
    <p:sldId id="2147471919" r:id="rId261"/>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880">
          <p15:clr>
            <a:srgbClr val="A4A3A4"/>
          </p15:clr>
        </p15:guide>
        <p15:guide id="2"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9E3C507-185F-52EF-4425-E7CB0FCA9D14}" name="Nicholas Matsiko" initials="NM" userId="S::nmatsiko@intrahealth.org::0fce716f-2d9f-4e00-b111-efda19c9345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002E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575" autoAdjust="0"/>
  </p:normalViewPr>
  <p:slideViewPr>
    <p:cSldViewPr snapToGrid="0">
      <p:cViewPr>
        <p:scale>
          <a:sx n="91" d="100"/>
          <a:sy n="91" d="100"/>
        </p:scale>
        <p:origin x="-341" y="86"/>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slide" Target="slides/slide154.xml"/><Relationship Id="rId170" Type="http://schemas.openxmlformats.org/officeDocument/2006/relationships/slide" Target="slides/slide165.xml"/><Relationship Id="rId191" Type="http://schemas.openxmlformats.org/officeDocument/2006/relationships/slide" Target="slides/slide186.xml"/><Relationship Id="rId205" Type="http://schemas.openxmlformats.org/officeDocument/2006/relationships/slide" Target="slides/slide200.xml"/><Relationship Id="rId226" Type="http://schemas.openxmlformats.org/officeDocument/2006/relationships/slide" Target="slides/slide221.xml"/><Relationship Id="rId247" Type="http://schemas.openxmlformats.org/officeDocument/2006/relationships/slide" Target="slides/slide242.xml"/><Relationship Id="rId107" Type="http://schemas.openxmlformats.org/officeDocument/2006/relationships/slide" Target="slides/slide102.xml"/><Relationship Id="rId268" Type="http://schemas.microsoft.com/office/2018/10/relationships/authors" Target="authors.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2.xml"/><Relationship Id="rId95" Type="http://schemas.openxmlformats.org/officeDocument/2006/relationships/slide" Target="slides/slide90.xml"/><Relationship Id="rId160" Type="http://schemas.openxmlformats.org/officeDocument/2006/relationships/slide" Target="slides/slide155.xml"/><Relationship Id="rId181" Type="http://schemas.openxmlformats.org/officeDocument/2006/relationships/slide" Target="slides/slide176.xml"/><Relationship Id="rId216" Type="http://schemas.openxmlformats.org/officeDocument/2006/relationships/slide" Target="slides/slide211.xml"/><Relationship Id="rId237" Type="http://schemas.openxmlformats.org/officeDocument/2006/relationships/slide" Target="slides/slide232.xml"/><Relationship Id="rId258" Type="http://schemas.openxmlformats.org/officeDocument/2006/relationships/slide" Target="slides/slide253.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71" Type="http://schemas.openxmlformats.org/officeDocument/2006/relationships/slide" Target="slides/slide166.xml"/><Relationship Id="rId192" Type="http://schemas.openxmlformats.org/officeDocument/2006/relationships/slide" Target="slides/slide187.xml"/><Relationship Id="rId206" Type="http://schemas.openxmlformats.org/officeDocument/2006/relationships/slide" Target="slides/slide201.xml"/><Relationship Id="rId227" Type="http://schemas.openxmlformats.org/officeDocument/2006/relationships/slide" Target="slides/slide222.xml"/><Relationship Id="rId248" Type="http://schemas.openxmlformats.org/officeDocument/2006/relationships/slide" Target="slides/slide243.xml"/><Relationship Id="rId12" Type="http://schemas.openxmlformats.org/officeDocument/2006/relationships/slide" Target="slides/slide7.xml"/><Relationship Id="rId33" Type="http://schemas.openxmlformats.org/officeDocument/2006/relationships/slide" Target="slides/slide28.xml"/><Relationship Id="rId108" Type="http://schemas.openxmlformats.org/officeDocument/2006/relationships/slide" Target="slides/slide103.xml"/><Relationship Id="rId129" Type="http://schemas.openxmlformats.org/officeDocument/2006/relationships/slide" Target="slides/slide124.xml"/><Relationship Id="rId54" Type="http://schemas.openxmlformats.org/officeDocument/2006/relationships/slide" Target="slides/slide49.xml"/><Relationship Id="rId75" Type="http://schemas.openxmlformats.org/officeDocument/2006/relationships/slide" Target="slides/slide70.xml"/><Relationship Id="rId96" Type="http://schemas.openxmlformats.org/officeDocument/2006/relationships/slide" Target="slides/slide91.xml"/><Relationship Id="rId140" Type="http://schemas.openxmlformats.org/officeDocument/2006/relationships/slide" Target="slides/slide135.xml"/><Relationship Id="rId161" Type="http://schemas.openxmlformats.org/officeDocument/2006/relationships/slide" Target="slides/slide156.xml"/><Relationship Id="rId182" Type="http://schemas.openxmlformats.org/officeDocument/2006/relationships/slide" Target="slides/slide177.xml"/><Relationship Id="rId217" Type="http://schemas.openxmlformats.org/officeDocument/2006/relationships/slide" Target="slides/slide212.xml"/><Relationship Id="rId6" Type="http://schemas.openxmlformats.org/officeDocument/2006/relationships/slide" Target="slides/slide1.xml"/><Relationship Id="rId238" Type="http://schemas.openxmlformats.org/officeDocument/2006/relationships/slide" Target="slides/slide233.xml"/><Relationship Id="rId259" Type="http://schemas.openxmlformats.org/officeDocument/2006/relationships/slide" Target="slides/slide254.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slide" Target="slides/slide146.xml"/><Relationship Id="rId156" Type="http://schemas.openxmlformats.org/officeDocument/2006/relationships/slide" Target="slides/slide151.xml"/><Relationship Id="rId177" Type="http://schemas.openxmlformats.org/officeDocument/2006/relationships/slide" Target="slides/slide172.xml"/><Relationship Id="rId198" Type="http://schemas.openxmlformats.org/officeDocument/2006/relationships/slide" Target="slides/slide193.xml"/><Relationship Id="rId172" Type="http://schemas.openxmlformats.org/officeDocument/2006/relationships/slide" Target="slides/slide167.xml"/><Relationship Id="rId193" Type="http://schemas.openxmlformats.org/officeDocument/2006/relationships/slide" Target="slides/slide188.xml"/><Relationship Id="rId202" Type="http://schemas.openxmlformats.org/officeDocument/2006/relationships/slide" Target="slides/slide197.xml"/><Relationship Id="rId207" Type="http://schemas.openxmlformats.org/officeDocument/2006/relationships/slide" Target="slides/slide202.xml"/><Relationship Id="rId223" Type="http://schemas.openxmlformats.org/officeDocument/2006/relationships/slide" Target="slides/slide218.xml"/><Relationship Id="rId228" Type="http://schemas.openxmlformats.org/officeDocument/2006/relationships/slide" Target="slides/slide223.xml"/><Relationship Id="rId244" Type="http://schemas.openxmlformats.org/officeDocument/2006/relationships/slide" Target="slides/slide239.xml"/><Relationship Id="rId249" Type="http://schemas.openxmlformats.org/officeDocument/2006/relationships/slide" Target="slides/slide24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260" Type="http://schemas.openxmlformats.org/officeDocument/2006/relationships/slide" Target="slides/slide255.xml"/><Relationship Id="rId265" Type="http://schemas.openxmlformats.org/officeDocument/2006/relationships/theme" Target="theme/theme1.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slide" Target="slides/slide183.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slide" Target="slides/slide157.xml"/><Relationship Id="rId183" Type="http://schemas.openxmlformats.org/officeDocument/2006/relationships/slide" Target="slides/slide178.xml"/><Relationship Id="rId213" Type="http://schemas.openxmlformats.org/officeDocument/2006/relationships/slide" Target="slides/slide208.xml"/><Relationship Id="rId218" Type="http://schemas.openxmlformats.org/officeDocument/2006/relationships/slide" Target="slides/slide213.xml"/><Relationship Id="rId234" Type="http://schemas.openxmlformats.org/officeDocument/2006/relationships/slide" Target="slides/slide229.xml"/><Relationship Id="rId239" Type="http://schemas.openxmlformats.org/officeDocument/2006/relationships/slide" Target="slides/slide234.xml"/><Relationship Id="rId2" Type="http://schemas.openxmlformats.org/officeDocument/2006/relationships/customXml" Target="../customXml/item2.xml"/><Relationship Id="rId29" Type="http://schemas.openxmlformats.org/officeDocument/2006/relationships/slide" Target="slides/slide24.xml"/><Relationship Id="rId250" Type="http://schemas.openxmlformats.org/officeDocument/2006/relationships/slide" Target="slides/slide245.xml"/><Relationship Id="rId255" Type="http://schemas.openxmlformats.org/officeDocument/2006/relationships/slide" Target="slides/slide250.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73" Type="http://schemas.openxmlformats.org/officeDocument/2006/relationships/slide" Target="slides/slide168.xml"/><Relationship Id="rId194" Type="http://schemas.openxmlformats.org/officeDocument/2006/relationships/slide" Target="slides/slide189.xml"/><Relationship Id="rId199" Type="http://schemas.openxmlformats.org/officeDocument/2006/relationships/slide" Target="slides/slide194.xml"/><Relationship Id="rId203" Type="http://schemas.openxmlformats.org/officeDocument/2006/relationships/slide" Target="slides/slide198.xml"/><Relationship Id="rId208" Type="http://schemas.openxmlformats.org/officeDocument/2006/relationships/slide" Target="slides/slide203.xml"/><Relationship Id="rId229" Type="http://schemas.openxmlformats.org/officeDocument/2006/relationships/slide" Target="slides/slide224.xml"/><Relationship Id="rId19" Type="http://schemas.openxmlformats.org/officeDocument/2006/relationships/slide" Target="slides/slide14.xml"/><Relationship Id="rId224" Type="http://schemas.openxmlformats.org/officeDocument/2006/relationships/slide" Target="slides/slide219.xml"/><Relationship Id="rId240" Type="http://schemas.openxmlformats.org/officeDocument/2006/relationships/slide" Target="slides/slide235.xml"/><Relationship Id="rId245" Type="http://schemas.openxmlformats.org/officeDocument/2006/relationships/slide" Target="slides/slide240.xml"/><Relationship Id="rId261" Type="http://schemas.openxmlformats.org/officeDocument/2006/relationships/slide" Target="slides/slide256.xml"/><Relationship Id="rId266" Type="http://schemas.openxmlformats.org/officeDocument/2006/relationships/tableStyles" Target="tableStyles.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slide" Target="slides/slide179.xml"/><Relationship Id="rId189" Type="http://schemas.openxmlformats.org/officeDocument/2006/relationships/slide" Target="slides/slide184.xml"/><Relationship Id="rId219" Type="http://schemas.openxmlformats.org/officeDocument/2006/relationships/slide" Target="slides/slide214.xml"/><Relationship Id="rId3" Type="http://schemas.openxmlformats.org/officeDocument/2006/relationships/customXml" Target="../customXml/item3.xml"/><Relationship Id="rId214" Type="http://schemas.openxmlformats.org/officeDocument/2006/relationships/slide" Target="slides/slide209.xml"/><Relationship Id="rId230" Type="http://schemas.openxmlformats.org/officeDocument/2006/relationships/slide" Target="slides/slide225.xml"/><Relationship Id="rId235" Type="http://schemas.openxmlformats.org/officeDocument/2006/relationships/slide" Target="slides/slide230.xml"/><Relationship Id="rId251" Type="http://schemas.openxmlformats.org/officeDocument/2006/relationships/slide" Target="slides/slide246.xml"/><Relationship Id="rId256" Type="http://schemas.openxmlformats.org/officeDocument/2006/relationships/slide" Target="slides/slide251.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79" Type="http://schemas.openxmlformats.org/officeDocument/2006/relationships/slide" Target="slides/slide174.xml"/><Relationship Id="rId195" Type="http://schemas.openxmlformats.org/officeDocument/2006/relationships/slide" Target="slides/slide190.xml"/><Relationship Id="rId209" Type="http://schemas.openxmlformats.org/officeDocument/2006/relationships/slide" Target="slides/slide204.xml"/><Relationship Id="rId190" Type="http://schemas.openxmlformats.org/officeDocument/2006/relationships/slide" Target="slides/slide185.xml"/><Relationship Id="rId204" Type="http://schemas.openxmlformats.org/officeDocument/2006/relationships/slide" Target="slides/slide199.xml"/><Relationship Id="rId220" Type="http://schemas.openxmlformats.org/officeDocument/2006/relationships/slide" Target="slides/slide215.xml"/><Relationship Id="rId225" Type="http://schemas.openxmlformats.org/officeDocument/2006/relationships/slide" Target="slides/slide220.xml"/><Relationship Id="rId241" Type="http://schemas.openxmlformats.org/officeDocument/2006/relationships/slide" Target="slides/slide236.xml"/><Relationship Id="rId246" Type="http://schemas.openxmlformats.org/officeDocument/2006/relationships/slide" Target="slides/slide241.xml"/><Relationship Id="rId267" Type="http://schemas.microsoft.com/office/2016/11/relationships/changesInfo" Target="changesInfos/changesInfo1.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262" Type="http://schemas.openxmlformats.org/officeDocument/2006/relationships/notesMaster" Target="notesMasters/notesMaster1.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slide" Target="slides/slide164.xml"/><Relationship Id="rId185" Type="http://schemas.openxmlformats.org/officeDocument/2006/relationships/slide" Target="slides/slide180.xml"/><Relationship Id="rId4" Type="http://schemas.openxmlformats.org/officeDocument/2006/relationships/slideMaster" Target="slideMasters/slideMaster1.xml"/><Relationship Id="rId9" Type="http://schemas.openxmlformats.org/officeDocument/2006/relationships/slide" Target="slides/slide4.xml"/><Relationship Id="rId180" Type="http://schemas.openxmlformats.org/officeDocument/2006/relationships/slide" Target="slides/slide175.xml"/><Relationship Id="rId210" Type="http://schemas.openxmlformats.org/officeDocument/2006/relationships/slide" Target="slides/slide205.xml"/><Relationship Id="rId215" Type="http://schemas.openxmlformats.org/officeDocument/2006/relationships/slide" Target="slides/slide210.xml"/><Relationship Id="rId236" Type="http://schemas.openxmlformats.org/officeDocument/2006/relationships/slide" Target="slides/slide231.xml"/><Relationship Id="rId257" Type="http://schemas.openxmlformats.org/officeDocument/2006/relationships/slide" Target="slides/slide252.xml"/><Relationship Id="rId26" Type="http://schemas.openxmlformats.org/officeDocument/2006/relationships/slide" Target="slides/slide21.xml"/><Relationship Id="rId231" Type="http://schemas.openxmlformats.org/officeDocument/2006/relationships/slide" Target="slides/slide226.xml"/><Relationship Id="rId252" Type="http://schemas.openxmlformats.org/officeDocument/2006/relationships/slide" Target="slides/slide247.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196" Type="http://schemas.openxmlformats.org/officeDocument/2006/relationships/slide" Target="slides/slide191.xml"/><Relationship Id="rId200" Type="http://schemas.openxmlformats.org/officeDocument/2006/relationships/slide" Target="slides/slide195.xml"/><Relationship Id="rId16" Type="http://schemas.openxmlformats.org/officeDocument/2006/relationships/slide" Target="slides/slide11.xml"/><Relationship Id="rId221" Type="http://schemas.openxmlformats.org/officeDocument/2006/relationships/slide" Target="slides/slide216.xml"/><Relationship Id="rId242" Type="http://schemas.openxmlformats.org/officeDocument/2006/relationships/slide" Target="slides/slide237.xml"/><Relationship Id="rId263" Type="http://schemas.openxmlformats.org/officeDocument/2006/relationships/presProps" Target="presProps.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slide" Target="slides/slide160.xml"/><Relationship Id="rId186" Type="http://schemas.openxmlformats.org/officeDocument/2006/relationships/slide" Target="slides/slide181.xml"/><Relationship Id="rId211" Type="http://schemas.openxmlformats.org/officeDocument/2006/relationships/slide" Target="slides/slide206.xml"/><Relationship Id="rId232" Type="http://schemas.openxmlformats.org/officeDocument/2006/relationships/slide" Target="slides/slide227.xml"/><Relationship Id="rId253" Type="http://schemas.openxmlformats.org/officeDocument/2006/relationships/slide" Target="slides/slide248.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 Id="rId176" Type="http://schemas.openxmlformats.org/officeDocument/2006/relationships/slide" Target="slides/slide171.xml"/><Relationship Id="rId197" Type="http://schemas.openxmlformats.org/officeDocument/2006/relationships/slide" Target="slides/slide192.xml"/><Relationship Id="rId201" Type="http://schemas.openxmlformats.org/officeDocument/2006/relationships/slide" Target="slides/slide196.xml"/><Relationship Id="rId222" Type="http://schemas.openxmlformats.org/officeDocument/2006/relationships/slide" Target="slides/slide217.xml"/><Relationship Id="rId243" Type="http://schemas.openxmlformats.org/officeDocument/2006/relationships/slide" Target="slides/slide238.xml"/><Relationship Id="rId264" Type="http://schemas.openxmlformats.org/officeDocument/2006/relationships/viewProps" Target="viewProps.xml"/><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 Id="rId70" Type="http://schemas.openxmlformats.org/officeDocument/2006/relationships/slide" Target="slides/slide65.xml"/><Relationship Id="rId91" Type="http://schemas.openxmlformats.org/officeDocument/2006/relationships/slide" Target="slides/slide86.xml"/><Relationship Id="rId145" Type="http://schemas.openxmlformats.org/officeDocument/2006/relationships/slide" Target="slides/slide140.xml"/><Relationship Id="rId166" Type="http://schemas.openxmlformats.org/officeDocument/2006/relationships/slide" Target="slides/slide161.xml"/><Relationship Id="rId187" Type="http://schemas.openxmlformats.org/officeDocument/2006/relationships/slide" Target="slides/slide182.xml"/><Relationship Id="rId1" Type="http://schemas.openxmlformats.org/officeDocument/2006/relationships/customXml" Target="../customXml/item1.xml"/><Relationship Id="rId212" Type="http://schemas.openxmlformats.org/officeDocument/2006/relationships/slide" Target="slides/slide207.xml"/><Relationship Id="rId233" Type="http://schemas.openxmlformats.org/officeDocument/2006/relationships/slide" Target="slides/slide228.xml"/><Relationship Id="rId254" Type="http://schemas.openxmlformats.org/officeDocument/2006/relationships/slide" Target="slides/slide24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y Gastinger" userId="fa6fee6a-aa19-4f2b-91a7-4346cd7d953e" providerId="ADAL" clId="{0C1BEA1C-B899-430A-AD28-EFB39DAA3A07}"/>
    <pc:docChg chg="delSld modSld">
      <pc:chgData name="Amy Gastinger" userId="fa6fee6a-aa19-4f2b-91a7-4346cd7d953e" providerId="ADAL" clId="{0C1BEA1C-B899-430A-AD28-EFB39DAA3A07}" dt="2024-06-12T23:27:13.673" v="2" actId="20577"/>
      <pc:docMkLst>
        <pc:docMk/>
      </pc:docMkLst>
      <pc:sldChg chg="del">
        <pc:chgData name="Amy Gastinger" userId="fa6fee6a-aa19-4f2b-91a7-4346cd7d953e" providerId="ADAL" clId="{0C1BEA1C-B899-430A-AD28-EFB39DAA3A07}" dt="2024-06-12T23:26:15.961" v="0" actId="47"/>
        <pc:sldMkLst>
          <pc:docMk/>
          <pc:sldMk cId="0" sldId="257"/>
        </pc:sldMkLst>
      </pc:sldChg>
      <pc:sldChg chg="del">
        <pc:chgData name="Amy Gastinger" userId="fa6fee6a-aa19-4f2b-91a7-4346cd7d953e" providerId="ADAL" clId="{0C1BEA1C-B899-430A-AD28-EFB39DAA3A07}" dt="2024-06-12T23:26:19.611" v="1" actId="47"/>
        <pc:sldMkLst>
          <pc:docMk/>
          <pc:sldMk cId="0" sldId="258"/>
        </pc:sldMkLst>
      </pc:sldChg>
      <pc:sldChg chg="modSp mod">
        <pc:chgData name="Amy Gastinger" userId="fa6fee6a-aa19-4f2b-91a7-4346cd7d953e" providerId="ADAL" clId="{0C1BEA1C-B899-430A-AD28-EFB39DAA3A07}" dt="2024-06-12T23:27:13.673" v="2" actId="20577"/>
        <pc:sldMkLst>
          <pc:docMk/>
          <pc:sldMk cId="0" sldId="2147471725"/>
        </pc:sldMkLst>
        <pc:spChg chg="mod">
          <ac:chgData name="Amy Gastinger" userId="fa6fee6a-aa19-4f2b-91a7-4346cd7d953e" providerId="ADAL" clId="{0C1BEA1C-B899-430A-AD28-EFB39DAA3A07}" dt="2024-06-12T23:27:13.673" v="2" actId="20577"/>
          <ac:spMkLst>
            <pc:docMk/>
            <pc:sldMk cId="0" sldId="2147471725"/>
            <ac:spMk id="78"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D9830E29-A010-404B-8BEB-B92CEED28943}" type="datetimeFigureOut">
              <a:rPr lang="en-US" smtClean="0"/>
              <a:t>8/8/2024</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94978328-182C-4D35-9945-30698DC557DE}" type="slidenum">
              <a:rPr lang="en-US" smtClean="0"/>
              <a:t>‹#›</a:t>
            </a:fld>
            <a:endParaRPr lang="en-US"/>
          </a:p>
        </p:txBody>
      </p:sp>
    </p:spTree>
    <p:extLst>
      <p:ext uri="{BB962C8B-B14F-4D97-AF65-F5344CB8AC3E}">
        <p14:creationId xmlns:p14="http://schemas.microsoft.com/office/powerpoint/2010/main" val="2740885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1223703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CFD50544-90DE-0547-6F74-937A3EC6DA94}"/>
            </a:ext>
          </a:extLst>
        </p:cNvPr>
        <p:cNvGrpSpPr/>
        <p:nvPr/>
      </p:nvGrpSpPr>
      <p:grpSpPr>
        <a:xfrm>
          <a:off x="0" y="0"/>
          <a:ext cx="0" cy="0"/>
          <a:chOff x="0" y="0"/>
          <a:chExt cx="0" cy="0"/>
        </a:xfrm>
      </p:grpSpPr>
      <p:sp>
        <p:nvSpPr>
          <p:cNvPr id="2" name="Slide Image Placeholder 1">
            <a:extLst>
              <a:ext uri="{FF2B5EF4-FFF2-40B4-BE49-F238E27FC236}">
                <a16:creationId xmlns="" xmlns:a16="http://schemas.microsoft.com/office/drawing/2014/main" id="{5E663EA0-29C3-31A4-3866-D368B198A498}"/>
              </a:ext>
            </a:extLst>
          </p:cNvPr>
          <p:cNvSpPr>
            <a:spLocks noGrp="1" noRot="1" noChangeAspect="1"/>
          </p:cNvSpPr>
          <p:nvPr>
            <p:ph type="sldImg"/>
          </p:nvPr>
        </p:nvSpPr>
        <p:spPr/>
      </p:sp>
      <p:sp>
        <p:nvSpPr>
          <p:cNvPr id="3" name="Notes Placeholder 2">
            <a:extLst>
              <a:ext uri="{FF2B5EF4-FFF2-40B4-BE49-F238E27FC236}">
                <a16:creationId xmlns="" xmlns:a16="http://schemas.microsoft.com/office/drawing/2014/main" id="{B8C1B817-033F-039A-EE1B-1E065053B9AD}"/>
              </a:ext>
            </a:extLst>
          </p:cNvPr>
          <p:cNvSpPr>
            <a:spLocks noGrp="1"/>
          </p:cNvSpPr>
          <p:nvPr>
            <p:ph type="body" idx="1"/>
          </p:nvPr>
        </p:nvSpPr>
        <p:spPr/>
        <p:txBody>
          <a:bodyPr/>
          <a:lstStyle/>
          <a:p>
            <a:r>
              <a:rPr lang="en-US" b="1" dirty="0"/>
              <a:t>ASAP II  Observations:</a:t>
            </a:r>
          </a:p>
          <a:p>
            <a:pPr marL="342900" indent="-342900">
              <a:buFont typeface="+mj-lt"/>
              <a:buAutoNum type="arabicPeriod"/>
            </a:pPr>
            <a:r>
              <a:rPr lang="fr-FR" sz="1800" dirty="0">
                <a:effectLst/>
                <a:latin typeface="Segoe UI" panose="020B0502040204020203" pitchFamily="34" charset="0"/>
                <a:ea typeface="MS Mincho" panose="02020609040205080304" pitchFamily="49" charset="-128"/>
              </a:rPr>
              <a:t>Bien que la majorité des partenaires locaux soutenus par ASAP démontrent une capacité adéquate à solide dans le domaine des achats, plusieurs sous-domaines présentent des marges d'amélioration qui pourraient encore réduire l'exposition au risque de l'USAID à mesure que l'agence progresse dans sa stratégie de localisation.</a:t>
            </a:r>
          </a:p>
          <a:p>
            <a:pPr marL="342900" indent="-342900">
              <a:buFont typeface="+mj-lt"/>
              <a:buAutoNum type="arabicPeriod"/>
            </a:pPr>
            <a:endParaRPr lang="fr-FR" sz="1800" dirty="0">
              <a:effectLst/>
              <a:latin typeface="Segoe UI" panose="020B0502040204020203" pitchFamily="34" charset="0"/>
              <a:ea typeface="MS Mincho" panose="02020609040205080304" pitchFamily="49" charset="-128"/>
            </a:endParaRPr>
          </a:p>
          <a:p>
            <a:pPr marL="342900" indent="-342900">
              <a:buFont typeface="+mj-lt"/>
              <a:buAutoNum type="arabicPeriod"/>
            </a:pPr>
            <a:r>
              <a:rPr lang="fr-FR" sz="1800" dirty="0">
                <a:effectLst/>
                <a:latin typeface="Segoe UI" panose="020B0502040204020203" pitchFamily="34" charset="0"/>
                <a:ea typeface="MS Mincho" panose="02020609040205080304" pitchFamily="49" charset="-128"/>
              </a:rPr>
              <a:t>Les pratiques d'approvisionnement insuffisantes au sein des organisations partenaires locales constituent une base propice à une fraude systémique non contrôlée.  </a:t>
            </a:r>
          </a:p>
          <a:p>
            <a:pPr marL="342900" indent="-342900">
              <a:buFont typeface="+mj-lt"/>
              <a:buAutoNum type="arabicPeriod"/>
            </a:pPr>
            <a:r>
              <a:rPr lang="fr-FR" sz="1800" dirty="0">
                <a:effectLst/>
                <a:latin typeface="Segoe UI" panose="020B0502040204020203" pitchFamily="34" charset="0"/>
                <a:ea typeface="MS Mincho" panose="02020609040205080304" pitchFamily="49" charset="-128"/>
              </a:rPr>
              <a:t>Les évaluations ont révélé que 68% des partenaires ne réalisaient pas de manière adéquate les vérifications de financement du terrorisme, une exigence de conformité importante pour les subventions financées par l'USAID et le PEPFAR.</a:t>
            </a:r>
            <a:endParaRPr lang="en-US" sz="1800" dirty="0">
              <a:effectLst/>
              <a:latin typeface="Segoe UI" panose="020B0502040204020203" pitchFamily="34" charset="0"/>
              <a:ea typeface="MS Mincho" panose="02020609040205080304" pitchFamily="49" charset="-128"/>
            </a:endParaRPr>
          </a:p>
        </p:txBody>
      </p:sp>
      <p:sp>
        <p:nvSpPr>
          <p:cNvPr id="4" name="Slide Number Placeholder 3">
            <a:extLst>
              <a:ext uri="{FF2B5EF4-FFF2-40B4-BE49-F238E27FC236}">
                <a16:creationId xmlns="" xmlns:a16="http://schemas.microsoft.com/office/drawing/2014/main" id="{7E90C0EE-9B4A-E693-74E4-CB6E62E67525}"/>
              </a:ext>
            </a:extLst>
          </p:cNvPr>
          <p:cNvSpPr>
            <a:spLocks noGrp="1"/>
          </p:cNvSpPr>
          <p:nvPr>
            <p:ph type="sldNum" sz="quarter" idx="5"/>
          </p:nvPr>
        </p:nvSpPr>
        <p:spPr/>
        <p:txBody>
          <a:bodyPr/>
          <a:lstStyle/>
          <a:p>
            <a:fld id="{94978328-182C-4D35-9945-30698DC557DE}" type="slidenum">
              <a:rPr lang="en-US" smtClean="0"/>
              <a:t>88</a:t>
            </a:fld>
            <a:endParaRPr lang="en-US"/>
          </a:p>
        </p:txBody>
      </p:sp>
    </p:spTree>
    <p:extLst>
      <p:ext uri="{BB962C8B-B14F-4D97-AF65-F5344CB8AC3E}">
        <p14:creationId xmlns:p14="http://schemas.microsoft.com/office/powerpoint/2010/main" val="16182787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BF12F239-4DE1-A42F-3669-54B979F81750}"/>
            </a:ext>
          </a:extLst>
        </p:cNvPr>
        <p:cNvGrpSpPr/>
        <p:nvPr/>
      </p:nvGrpSpPr>
      <p:grpSpPr>
        <a:xfrm>
          <a:off x="0" y="0"/>
          <a:ext cx="0" cy="0"/>
          <a:chOff x="0" y="0"/>
          <a:chExt cx="0" cy="0"/>
        </a:xfrm>
      </p:grpSpPr>
      <p:sp>
        <p:nvSpPr>
          <p:cNvPr id="2" name="Slide Image Placeholder 1">
            <a:extLst>
              <a:ext uri="{FF2B5EF4-FFF2-40B4-BE49-F238E27FC236}">
                <a16:creationId xmlns="" xmlns:a16="http://schemas.microsoft.com/office/drawing/2014/main" id="{076A98C4-E6D4-26BE-3C50-CF90F63CFAC7}"/>
              </a:ext>
            </a:extLst>
          </p:cNvPr>
          <p:cNvSpPr>
            <a:spLocks noGrp="1" noRot="1" noChangeAspect="1"/>
          </p:cNvSpPr>
          <p:nvPr>
            <p:ph type="sldImg"/>
          </p:nvPr>
        </p:nvSpPr>
        <p:spPr/>
      </p:sp>
      <p:sp>
        <p:nvSpPr>
          <p:cNvPr id="3" name="Notes Placeholder 2">
            <a:extLst>
              <a:ext uri="{FF2B5EF4-FFF2-40B4-BE49-F238E27FC236}">
                <a16:creationId xmlns="" xmlns:a16="http://schemas.microsoft.com/office/drawing/2014/main" id="{DA25D11F-9C1A-4750-FFA3-C2430BE635C7}"/>
              </a:ext>
            </a:extLst>
          </p:cNvPr>
          <p:cNvSpPr>
            <a:spLocks noGrp="1"/>
          </p:cNvSpPr>
          <p:nvPr>
            <p:ph type="body" idx="1"/>
          </p:nvPr>
        </p:nvSpPr>
        <p:spPr/>
        <p:txBody>
          <a:bodyPr/>
          <a:lstStyle/>
          <a:p>
            <a:r>
              <a:rPr lang="en-US" b="1" dirty="0"/>
              <a:t>ASAP II  Observations:</a:t>
            </a:r>
          </a:p>
          <a:p>
            <a:pPr marL="342900" indent="-342900">
              <a:buFont typeface="+mj-lt"/>
              <a:buAutoNum type="arabicPeriod"/>
            </a:pPr>
            <a:r>
              <a:rPr lang="fr-FR" sz="1800" dirty="0">
                <a:effectLst/>
                <a:latin typeface="Segoe UI" panose="020B0502040204020203" pitchFamily="34" charset="0"/>
                <a:ea typeface="MS Mincho" panose="02020609040205080304" pitchFamily="49" charset="-128"/>
              </a:rPr>
              <a:t>Bien que les partenaires utilisent des espaces de stockage sécurisés pour protéger leurs biens, les registres d'inventaire sont rarement mis à jour, 50% des partenaires ne remplissant pas adéquatement cette exigence.</a:t>
            </a:r>
          </a:p>
          <a:p>
            <a:pPr marL="342900" indent="-342900">
              <a:buFont typeface="+mj-lt"/>
              <a:buAutoNum type="arabicPeriod"/>
            </a:pPr>
            <a:endParaRPr lang="fr-FR" sz="1800" dirty="0">
              <a:effectLst/>
              <a:latin typeface="Segoe UI" panose="020B0502040204020203" pitchFamily="34" charset="0"/>
              <a:ea typeface="MS Mincho" panose="02020609040205080304" pitchFamily="49" charset="-128"/>
            </a:endParaRPr>
          </a:p>
          <a:p>
            <a:pPr marL="342900" indent="-342900">
              <a:buFont typeface="+mj-lt"/>
              <a:buAutoNum type="arabicPeriod"/>
            </a:pPr>
            <a:r>
              <a:rPr lang="fr-FR" sz="1800" dirty="0">
                <a:effectLst/>
                <a:latin typeface="Segoe UI" panose="020B0502040204020203" pitchFamily="34" charset="0"/>
                <a:ea typeface="MS Mincho" panose="02020609040205080304" pitchFamily="49" charset="-128"/>
              </a:rPr>
              <a:t>44% des partenaires évalués manquaient de systèmes de suivi des actifs, et 38% n'avaient pas de procédures ni de politiques en place pour assurer une élimination appropriée des biens.  </a:t>
            </a:r>
          </a:p>
          <a:p>
            <a:pPr marL="342900" indent="-342900">
              <a:buFont typeface="+mj-lt"/>
              <a:buAutoNum type="arabicPeriod"/>
            </a:pPr>
            <a:r>
              <a:rPr lang="fr-FR" sz="1800" dirty="0">
                <a:effectLst/>
                <a:latin typeface="Segoe UI" panose="020B0502040204020203" pitchFamily="34" charset="0"/>
                <a:ea typeface="MS Mincho" panose="02020609040205080304" pitchFamily="49" charset="-128"/>
              </a:rPr>
              <a:t>Les partenaires locaux manquent de personnel ayant les connaissances et compétences nécessaires pour maintenir un registre des actifs.  </a:t>
            </a:r>
          </a:p>
          <a:p>
            <a:pPr marL="342900" indent="-342900">
              <a:buFont typeface="+mj-lt"/>
              <a:buAutoNum type="arabicPeriod"/>
            </a:pPr>
            <a:r>
              <a:rPr lang="fr-FR" sz="1800" dirty="0">
                <a:effectLst/>
                <a:latin typeface="Segoe UI" panose="020B0502040204020203" pitchFamily="34" charset="0"/>
                <a:ea typeface="MS Mincho" panose="02020609040205080304" pitchFamily="49" charset="-128"/>
              </a:rPr>
              <a:t>Certains partenaires locaux présentent des registres d'immobilisations avec des informations manquantes, telles que la valeur des actifs. De plus, les partenaires locaux et leurs sous-traitants ont une compréhension très limitée de la gestion des actifs conformément aux normes requises en matière de biens.</a:t>
            </a:r>
            <a:endParaRPr lang="en-US" sz="1800" dirty="0">
              <a:effectLst/>
              <a:latin typeface="Segoe UI" panose="020B0502040204020203" pitchFamily="34" charset="0"/>
              <a:ea typeface="MS Mincho" panose="02020609040205080304" pitchFamily="49" charset="-128"/>
            </a:endParaRPr>
          </a:p>
        </p:txBody>
      </p:sp>
      <p:sp>
        <p:nvSpPr>
          <p:cNvPr id="4" name="Slide Number Placeholder 3">
            <a:extLst>
              <a:ext uri="{FF2B5EF4-FFF2-40B4-BE49-F238E27FC236}">
                <a16:creationId xmlns="" xmlns:a16="http://schemas.microsoft.com/office/drawing/2014/main" id="{C1474B78-27FE-BC71-5602-79CA0F8C2845}"/>
              </a:ext>
            </a:extLst>
          </p:cNvPr>
          <p:cNvSpPr>
            <a:spLocks noGrp="1"/>
          </p:cNvSpPr>
          <p:nvPr>
            <p:ph type="sldNum" sz="quarter" idx="5"/>
          </p:nvPr>
        </p:nvSpPr>
        <p:spPr/>
        <p:txBody>
          <a:bodyPr/>
          <a:lstStyle/>
          <a:p>
            <a:fld id="{94978328-182C-4D35-9945-30698DC557DE}" type="slidenum">
              <a:rPr lang="en-US" smtClean="0"/>
              <a:t>95</a:t>
            </a:fld>
            <a:endParaRPr lang="en-US"/>
          </a:p>
        </p:txBody>
      </p:sp>
    </p:spTree>
    <p:extLst>
      <p:ext uri="{BB962C8B-B14F-4D97-AF65-F5344CB8AC3E}">
        <p14:creationId xmlns:p14="http://schemas.microsoft.com/office/powerpoint/2010/main" val="4147519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157F3A05-3D62-46C5-55D2-4A60C4AAEC9A}"/>
            </a:ext>
          </a:extLst>
        </p:cNvPr>
        <p:cNvGrpSpPr/>
        <p:nvPr/>
      </p:nvGrpSpPr>
      <p:grpSpPr>
        <a:xfrm>
          <a:off x="0" y="0"/>
          <a:ext cx="0" cy="0"/>
          <a:chOff x="0" y="0"/>
          <a:chExt cx="0" cy="0"/>
        </a:xfrm>
      </p:grpSpPr>
      <p:sp>
        <p:nvSpPr>
          <p:cNvPr id="2" name="Slide Image Placeholder 1">
            <a:extLst>
              <a:ext uri="{FF2B5EF4-FFF2-40B4-BE49-F238E27FC236}">
                <a16:creationId xmlns="" xmlns:a16="http://schemas.microsoft.com/office/drawing/2014/main" id="{EBC5952F-7A43-5816-D98E-8727037AAAC9}"/>
              </a:ext>
            </a:extLst>
          </p:cNvPr>
          <p:cNvSpPr>
            <a:spLocks noGrp="1" noRot="1" noChangeAspect="1"/>
          </p:cNvSpPr>
          <p:nvPr>
            <p:ph type="sldImg"/>
          </p:nvPr>
        </p:nvSpPr>
        <p:spPr/>
      </p:sp>
      <p:sp>
        <p:nvSpPr>
          <p:cNvPr id="3" name="Notes Placeholder 2">
            <a:extLst>
              <a:ext uri="{FF2B5EF4-FFF2-40B4-BE49-F238E27FC236}">
                <a16:creationId xmlns="" xmlns:a16="http://schemas.microsoft.com/office/drawing/2014/main" id="{8C25B83B-8182-8462-B969-83C3AE71E900}"/>
              </a:ext>
            </a:extLst>
          </p:cNvPr>
          <p:cNvSpPr>
            <a:spLocks noGrp="1"/>
          </p:cNvSpPr>
          <p:nvPr>
            <p:ph type="body" idx="1"/>
          </p:nvPr>
        </p:nvSpPr>
        <p:spPr/>
        <p:txBody>
          <a:bodyPr/>
          <a:lstStyle/>
          <a:p>
            <a:r>
              <a:rPr lang="en-US" b="1" dirty="0"/>
              <a:t>ASAP II  Observations:</a:t>
            </a:r>
          </a:p>
          <a:p>
            <a:pPr marL="342900" indent="-342900">
              <a:buFont typeface="+mj-lt"/>
              <a:buAutoNum type="arabicPeriod"/>
            </a:pPr>
            <a:r>
              <a:rPr lang="fr-FR" sz="1800" dirty="0">
                <a:effectLst/>
                <a:latin typeface="Segoe UI" panose="020B0502040204020203" pitchFamily="34" charset="0"/>
                <a:ea typeface="MS Mincho" panose="02020609040205080304" pitchFamily="49" charset="-128"/>
              </a:rPr>
              <a:t>Les technologies de l'information (TI) jouent un rôle de plus en plus important dans le fonctionnement et la durabilité des organisations locales à travers le continent africain. Les préoccupations liées aux TI touchent presque tous les autres domaines évalués, notamment la gestion financière, les ressources humaines, la collecte, l'analyse et la sécurité des données, ainsi que le développement des affaires.</a:t>
            </a:r>
          </a:p>
          <a:p>
            <a:pPr marL="342900" indent="-342900">
              <a:buFont typeface="+mj-lt"/>
              <a:buAutoNum type="arabicPeriod"/>
            </a:pPr>
            <a:endParaRPr lang="fr-FR" sz="1800" dirty="0">
              <a:effectLst/>
              <a:latin typeface="Segoe UI" panose="020B0502040204020203" pitchFamily="34" charset="0"/>
              <a:ea typeface="MS Mincho" panose="02020609040205080304" pitchFamily="49" charset="-128"/>
            </a:endParaRPr>
          </a:p>
          <a:p>
            <a:pPr marL="342900" indent="-342900">
              <a:buFont typeface="+mj-lt"/>
              <a:buAutoNum type="arabicPeriod"/>
            </a:pPr>
            <a:r>
              <a:rPr lang="fr-FR" sz="1800" dirty="0">
                <a:effectLst/>
                <a:latin typeface="Segoe UI" panose="020B0502040204020203" pitchFamily="34" charset="0"/>
                <a:ea typeface="MS Mincho" panose="02020609040205080304" pitchFamily="49" charset="-128"/>
              </a:rPr>
              <a:t>De nombreuses organisations locales peinent à mettre en place des systèmes et procédures informatiques, ce qui les expose à des risques de cybersécurité susceptibles de compromettre les projets et les organisations elles-mêmes.  </a:t>
            </a:r>
          </a:p>
          <a:p>
            <a:pPr marL="342900" indent="-342900">
              <a:buFont typeface="+mj-lt"/>
              <a:buAutoNum type="arabicPeriod"/>
            </a:pPr>
            <a:r>
              <a:rPr lang="fr-FR" sz="1800" dirty="0">
                <a:effectLst/>
                <a:latin typeface="Segoe UI" panose="020B0502040204020203" pitchFamily="34" charset="0"/>
                <a:ea typeface="MS Mincho" panose="02020609040205080304" pitchFamily="49" charset="-128"/>
              </a:rPr>
              <a:t>50% des partenaires n'ont pas de procédures ni de ressources de sauvegarde, ce qui expose l'organisation et leurs projets au risque de perte de données.  </a:t>
            </a:r>
          </a:p>
          <a:p>
            <a:pPr marL="342900" indent="-342900">
              <a:buFont typeface="+mj-lt"/>
              <a:buAutoNum type="arabicPeriod"/>
            </a:pPr>
            <a:r>
              <a:rPr lang="fr-FR" sz="1800" dirty="0">
                <a:effectLst/>
                <a:latin typeface="Segoe UI" panose="020B0502040204020203" pitchFamily="34" charset="0"/>
                <a:ea typeface="MS Mincho" panose="02020609040205080304" pitchFamily="49" charset="-128"/>
              </a:rPr>
              <a:t>De plus, 81% des partenaires n'ont pas de plans fonctionnels de reprise après sinistre, et 74% manquent de plans de mitigation des risques informatiques, ce qui aggrave encore le risque de perte de données et de violations de la sécurité des données.</a:t>
            </a:r>
            <a:endParaRPr lang="en-US" sz="1800" dirty="0">
              <a:effectLst/>
              <a:latin typeface="Segoe UI" panose="020B0502040204020203" pitchFamily="34" charset="0"/>
              <a:ea typeface="MS Mincho" panose="02020609040205080304" pitchFamily="49" charset="-128"/>
            </a:endParaRPr>
          </a:p>
        </p:txBody>
      </p:sp>
      <p:sp>
        <p:nvSpPr>
          <p:cNvPr id="4" name="Slide Number Placeholder 3">
            <a:extLst>
              <a:ext uri="{FF2B5EF4-FFF2-40B4-BE49-F238E27FC236}">
                <a16:creationId xmlns="" xmlns:a16="http://schemas.microsoft.com/office/drawing/2014/main" id="{5502F7A1-C72D-207B-5410-2AC0DDB5FD7F}"/>
              </a:ext>
            </a:extLst>
          </p:cNvPr>
          <p:cNvSpPr>
            <a:spLocks noGrp="1"/>
          </p:cNvSpPr>
          <p:nvPr>
            <p:ph type="sldNum" sz="quarter" idx="5"/>
          </p:nvPr>
        </p:nvSpPr>
        <p:spPr/>
        <p:txBody>
          <a:bodyPr/>
          <a:lstStyle/>
          <a:p>
            <a:fld id="{94978328-182C-4D35-9945-30698DC557DE}" type="slidenum">
              <a:rPr lang="en-US" smtClean="0"/>
              <a:t>105</a:t>
            </a:fld>
            <a:endParaRPr lang="en-US"/>
          </a:p>
        </p:txBody>
      </p:sp>
    </p:spTree>
    <p:extLst>
      <p:ext uri="{BB962C8B-B14F-4D97-AF65-F5344CB8AC3E}">
        <p14:creationId xmlns:p14="http://schemas.microsoft.com/office/powerpoint/2010/main" val="27333437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45774B24-E06B-586F-5F53-0D5A6EE59DF3}"/>
            </a:ext>
          </a:extLst>
        </p:cNvPr>
        <p:cNvGrpSpPr/>
        <p:nvPr/>
      </p:nvGrpSpPr>
      <p:grpSpPr>
        <a:xfrm>
          <a:off x="0" y="0"/>
          <a:ext cx="0" cy="0"/>
          <a:chOff x="0" y="0"/>
          <a:chExt cx="0" cy="0"/>
        </a:xfrm>
      </p:grpSpPr>
      <p:sp>
        <p:nvSpPr>
          <p:cNvPr id="2" name="Slide Image Placeholder 1">
            <a:extLst>
              <a:ext uri="{FF2B5EF4-FFF2-40B4-BE49-F238E27FC236}">
                <a16:creationId xmlns="" xmlns:a16="http://schemas.microsoft.com/office/drawing/2014/main" id="{A091C3D0-7293-166B-426D-E57BEE53B6C3}"/>
              </a:ext>
            </a:extLst>
          </p:cNvPr>
          <p:cNvSpPr>
            <a:spLocks noGrp="1" noRot="1" noChangeAspect="1"/>
          </p:cNvSpPr>
          <p:nvPr>
            <p:ph type="sldImg"/>
          </p:nvPr>
        </p:nvSpPr>
        <p:spPr/>
      </p:sp>
      <p:sp>
        <p:nvSpPr>
          <p:cNvPr id="3" name="Notes Placeholder 2">
            <a:extLst>
              <a:ext uri="{FF2B5EF4-FFF2-40B4-BE49-F238E27FC236}">
                <a16:creationId xmlns="" xmlns:a16="http://schemas.microsoft.com/office/drawing/2014/main" id="{9E22663A-182A-7FF5-3BC6-0545FAAE4BAC}"/>
              </a:ext>
            </a:extLst>
          </p:cNvPr>
          <p:cNvSpPr>
            <a:spLocks noGrp="1"/>
          </p:cNvSpPr>
          <p:nvPr>
            <p:ph type="body" idx="1"/>
          </p:nvPr>
        </p:nvSpPr>
        <p:spPr/>
        <p:txBody>
          <a:bodyPr/>
          <a:lstStyle/>
          <a:p>
            <a:r>
              <a:rPr lang="en-US" b="1" dirty="0"/>
              <a:t>ASAP II  Observations:</a:t>
            </a:r>
          </a:p>
          <a:p>
            <a:pPr marL="342900" indent="-342900">
              <a:buFont typeface="+mj-lt"/>
              <a:buAutoNum type="arabicPeriod"/>
            </a:pPr>
            <a:r>
              <a:rPr lang="fr-FR" sz="1800" dirty="0">
                <a:effectLst/>
                <a:latin typeface="Segoe UI" panose="020B0502040204020203" pitchFamily="34" charset="0"/>
                <a:ea typeface="MS Mincho" panose="02020609040205080304" pitchFamily="49" charset="-128"/>
              </a:rPr>
              <a:t>Les technologies de l'information (TI) jouent un rôle de plus en plus important dans le fonctionnement et la durabilité des organisations locales à travers le continent africain. Les préoccupations liées aux TI touchent presque tous les autres domaines évalués, notamment la gestion financière, les ressources humaines, la collecte, l'analyse et la sécurité des données, ainsi que le développement des affaires.</a:t>
            </a:r>
          </a:p>
          <a:p>
            <a:pPr marL="342900" indent="-342900">
              <a:buFont typeface="+mj-lt"/>
              <a:buAutoNum type="arabicPeriod"/>
            </a:pPr>
            <a:endParaRPr lang="fr-FR" sz="1800" dirty="0">
              <a:effectLst/>
              <a:latin typeface="Segoe UI" panose="020B0502040204020203" pitchFamily="34" charset="0"/>
              <a:ea typeface="MS Mincho" panose="02020609040205080304" pitchFamily="49" charset="-128"/>
            </a:endParaRPr>
          </a:p>
          <a:p>
            <a:pPr marL="342900" indent="-342900">
              <a:buFont typeface="+mj-lt"/>
              <a:buAutoNum type="arabicPeriod"/>
            </a:pPr>
            <a:r>
              <a:rPr lang="fr-FR" sz="1800" dirty="0">
                <a:effectLst/>
                <a:latin typeface="Segoe UI" panose="020B0502040204020203" pitchFamily="34" charset="0"/>
                <a:ea typeface="MS Mincho" panose="02020609040205080304" pitchFamily="49" charset="-128"/>
              </a:rPr>
              <a:t>De nombreuses organisations locales peinent à mettre en place des systèmes et procédures informatiques, ce qui les expose à des risques de cybersécurité susceptibles de compromettre les projets et les organisations elles-mêmes.  </a:t>
            </a:r>
          </a:p>
          <a:p>
            <a:pPr marL="342900" indent="-342900">
              <a:buFont typeface="+mj-lt"/>
              <a:buAutoNum type="arabicPeriod"/>
            </a:pPr>
            <a:r>
              <a:rPr lang="fr-FR" sz="1800" dirty="0">
                <a:effectLst/>
                <a:latin typeface="Segoe UI" panose="020B0502040204020203" pitchFamily="34" charset="0"/>
                <a:ea typeface="MS Mincho" panose="02020609040205080304" pitchFamily="49" charset="-128"/>
              </a:rPr>
              <a:t>50% des partenaires n'ont pas de procédures ni de ressources de sauvegarde, ce qui expose l'organisation et leurs projets au risque de perte de données.  </a:t>
            </a:r>
          </a:p>
          <a:p>
            <a:pPr marL="342900" indent="-342900">
              <a:buFont typeface="+mj-lt"/>
              <a:buAutoNum type="arabicPeriod"/>
            </a:pPr>
            <a:r>
              <a:rPr lang="fr-FR" sz="1800" dirty="0">
                <a:effectLst/>
                <a:latin typeface="Segoe UI" panose="020B0502040204020203" pitchFamily="34" charset="0"/>
                <a:ea typeface="MS Mincho" panose="02020609040205080304" pitchFamily="49" charset="-128"/>
              </a:rPr>
              <a:t>De plus, 81% des partenaires n'ont pas de plans fonctionnels de reprise après sinistre, et 74% manquent de plans de mitigation des risques informatiques, ce qui aggrave encore le risque de perte de données et de violations de la sécurité des données.</a:t>
            </a:r>
            <a:endParaRPr lang="en-US" sz="1800" dirty="0">
              <a:effectLst/>
              <a:latin typeface="Segoe UI" panose="020B0502040204020203" pitchFamily="34" charset="0"/>
              <a:ea typeface="MS Mincho" panose="02020609040205080304" pitchFamily="49" charset="-128"/>
            </a:endParaRPr>
          </a:p>
        </p:txBody>
      </p:sp>
      <p:sp>
        <p:nvSpPr>
          <p:cNvPr id="4" name="Slide Number Placeholder 3">
            <a:extLst>
              <a:ext uri="{FF2B5EF4-FFF2-40B4-BE49-F238E27FC236}">
                <a16:creationId xmlns="" xmlns:a16="http://schemas.microsoft.com/office/drawing/2014/main" id="{4AAF3526-22BC-6975-BF45-DDC0FCE90572}"/>
              </a:ext>
            </a:extLst>
          </p:cNvPr>
          <p:cNvSpPr>
            <a:spLocks noGrp="1"/>
          </p:cNvSpPr>
          <p:nvPr>
            <p:ph type="sldNum" sz="quarter" idx="5"/>
          </p:nvPr>
        </p:nvSpPr>
        <p:spPr/>
        <p:txBody>
          <a:bodyPr/>
          <a:lstStyle/>
          <a:p>
            <a:fld id="{94978328-182C-4D35-9945-30698DC557DE}" type="slidenum">
              <a:rPr lang="en-US" smtClean="0"/>
              <a:t>106</a:t>
            </a:fld>
            <a:endParaRPr lang="en-US"/>
          </a:p>
        </p:txBody>
      </p:sp>
    </p:spTree>
    <p:extLst>
      <p:ext uri="{BB962C8B-B14F-4D97-AF65-F5344CB8AC3E}">
        <p14:creationId xmlns:p14="http://schemas.microsoft.com/office/powerpoint/2010/main" val="35016315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2E9293D8-5E62-E174-D4C0-67DEBB1607AB}"/>
            </a:ext>
          </a:extLst>
        </p:cNvPr>
        <p:cNvGrpSpPr/>
        <p:nvPr/>
      </p:nvGrpSpPr>
      <p:grpSpPr>
        <a:xfrm>
          <a:off x="0" y="0"/>
          <a:ext cx="0" cy="0"/>
          <a:chOff x="0" y="0"/>
          <a:chExt cx="0" cy="0"/>
        </a:xfrm>
      </p:grpSpPr>
      <p:sp>
        <p:nvSpPr>
          <p:cNvPr id="2" name="Slide Image Placeholder 1">
            <a:extLst>
              <a:ext uri="{FF2B5EF4-FFF2-40B4-BE49-F238E27FC236}">
                <a16:creationId xmlns="" xmlns:a16="http://schemas.microsoft.com/office/drawing/2014/main" id="{19507824-4F4B-6980-F03C-F35612D5698A}"/>
              </a:ext>
            </a:extLst>
          </p:cNvPr>
          <p:cNvSpPr>
            <a:spLocks noGrp="1" noRot="1" noChangeAspect="1"/>
          </p:cNvSpPr>
          <p:nvPr>
            <p:ph type="sldImg"/>
          </p:nvPr>
        </p:nvSpPr>
        <p:spPr/>
      </p:sp>
      <p:sp>
        <p:nvSpPr>
          <p:cNvPr id="3" name="Notes Placeholder 2">
            <a:extLst>
              <a:ext uri="{FF2B5EF4-FFF2-40B4-BE49-F238E27FC236}">
                <a16:creationId xmlns="" xmlns:a16="http://schemas.microsoft.com/office/drawing/2014/main" id="{C509EA8A-CD2F-54D0-D4AE-AA9790BAEB37}"/>
              </a:ext>
            </a:extLst>
          </p:cNvPr>
          <p:cNvSpPr>
            <a:spLocks noGrp="1"/>
          </p:cNvSpPr>
          <p:nvPr>
            <p:ph type="body" idx="1"/>
          </p:nvPr>
        </p:nvSpPr>
        <p:spPr/>
        <p:txBody>
          <a:bodyPr/>
          <a:lstStyle/>
          <a:p>
            <a:r>
              <a:rPr lang="en-US" b="1" dirty="0"/>
              <a:t>ASAP II  Observations:</a:t>
            </a:r>
          </a:p>
          <a:p>
            <a:pPr marL="342900" indent="-342900">
              <a:buFont typeface="+mj-lt"/>
              <a:buAutoNum type="arabicPeriod"/>
            </a:pPr>
            <a:r>
              <a:rPr lang="fr-FR" sz="1800" dirty="0">
                <a:effectLst/>
                <a:latin typeface="Segoe UI" panose="020B0502040204020203" pitchFamily="34" charset="0"/>
                <a:ea typeface="MS Mincho" panose="02020609040205080304" pitchFamily="49" charset="-128"/>
              </a:rPr>
              <a:t>Le plus grand défi pour la plupart des Partenaires de Mise en Œuvre (PMO) est leur incapacité à attirer et à retenir du personnel technique et exécutif qualifié, en particulier à des postes de haut niveau, principalement en raison d'une faible rémunération causée par des contraintes budgétaires.</a:t>
            </a:r>
          </a:p>
          <a:p>
            <a:pPr marL="342900" indent="-342900">
              <a:buFont typeface="+mj-lt"/>
              <a:buAutoNum type="arabicPeriod"/>
            </a:pPr>
            <a:endParaRPr lang="fr-FR" sz="1800" dirty="0">
              <a:effectLst/>
              <a:latin typeface="Segoe UI" panose="020B0502040204020203" pitchFamily="34" charset="0"/>
              <a:ea typeface="MS Mincho" panose="02020609040205080304" pitchFamily="49" charset="-128"/>
            </a:endParaRPr>
          </a:p>
          <a:p>
            <a:pPr marL="342900" indent="-342900">
              <a:buFont typeface="+mj-lt"/>
              <a:buAutoNum type="arabicPeriod"/>
            </a:pPr>
            <a:r>
              <a:rPr lang="fr-FR" sz="1800" dirty="0">
                <a:effectLst/>
                <a:latin typeface="Segoe UI" panose="020B0502040204020203" pitchFamily="34" charset="0"/>
                <a:ea typeface="MS Mincho" panose="02020609040205080304" pitchFamily="49" charset="-128"/>
              </a:rPr>
              <a:t>Les organigrammes des organisations manquent de postes clés.  </a:t>
            </a:r>
          </a:p>
          <a:p>
            <a:pPr marL="342900" indent="-342900">
              <a:buFont typeface="+mj-lt"/>
              <a:buAutoNum type="arabicPeriod"/>
            </a:pPr>
            <a:r>
              <a:rPr lang="fr-FR" sz="1800" dirty="0">
                <a:effectLst/>
                <a:latin typeface="Segoe UI" panose="020B0502040204020203" pitchFamily="34" charset="0"/>
                <a:ea typeface="MS Mincho" panose="02020609040205080304" pitchFamily="49" charset="-128"/>
              </a:rPr>
              <a:t>Des problèmes de compréhension et de conformité aux lois du travail locales, notamment en ce qui concerne les indemnités de départ et les paiements connexes, sont également présents.</a:t>
            </a:r>
            <a:endParaRPr lang="en-US" sz="1800" dirty="0">
              <a:effectLst/>
              <a:latin typeface="Segoe UI" panose="020B0502040204020203" pitchFamily="34" charset="0"/>
              <a:ea typeface="MS Mincho" panose="02020609040205080304" pitchFamily="49" charset="-128"/>
            </a:endParaRPr>
          </a:p>
        </p:txBody>
      </p:sp>
      <p:sp>
        <p:nvSpPr>
          <p:cNvPr id="4" name="Slide Number Placeholder 3">
            <a:extLst>
              <a:ext uri="{FF2B5EF4-FFF2-40B4-BE49-F238E27FC236}">
                <a16:creationId xmlns="" xmlns:a16="http://schemas.microsoft.com/office/drawing/2014/main" id="{5A0B09B4-78ED-A4B9-03CE-209D3912FCAC}"/>
              </a:ext>
            </a:extLst>
          </p:cNvPr>
          <p:cNvSpPr>
            <a:spLocks noGrp="1"/>
          </p:cNvSpPr>
          <p:nvPr>
            <p:ph type="sldNum" sz="quarter" idx="5"/>
          </p:nvPr>
        </p:nvSpPr>
        <p:spPr/>
        <p:txBody>
          <a:bodyPr/>
          <a:lstStyle/>
          <a:p>
            <a:fld id="{94978328-182C-4D35-9945-30698DC557DE}" type="slidenum">
              <a:rPr lang="en-US" smtClean="0"/>
              <a:t>122</a:t>
            </a:fld>
            <a:endParaRPr lang="en-US"/>
          </a:p>
        </p:txBody>
      </p:sp>
    </p:spTree>
    <p:extLst>
      <p:ext uri="{BB962C8B-B14F-4D97-AF65-F5344CB8AC3E}">
        <p14:creationId xmlns:p14="http://schemas.microsoft.com/office/powerpoint/2010/main" val="38195309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53305C1B-A220-FAF9-B604-F50E4EC8DF0D}"/>
            </a:ext>
          </a:extLst>
        </p:cNvPr>
        <p:cNvGrpSpPr/>
        <p:nvPr/>
      </p:nvGrpSpPr>
      <p:grpSpPr>
        <a:xfrm>
          <a:off x="0" y="0"/>
          <a:ext cx="0" cy="0"/>
          <a:chOff x="0" y="0"/>
          <a:chExt cx="0" cy="0"/>
        </a:xfrm>
      </p:grpSpPr>
      <p:sp>
        <p:nvSpPr>
          <p:cNvPr id="2" name="Slide Image Placeholder 1">
            <a:extLst>
              <a:ext uri="{FF2B5EF4-FFF2-40B4-BE49-F238E27FC236}">
                <a16:creationId xmlns="" xmlns:a16="http://schemas.microsoft.com/office/drawing/2014/main" id="{86535869-3404-7EB8-CE61-89778E99C4FC}"/>
              </a:ext>
            </a:extLst>
          </p:cNvPr>
          <p:cNvSpPr>
            <a:spLocks noGrp="1" noRot="1" noChangeAspect="1"/>
          </p:cNvSpPr>
          <p:nvPr>
            <p:ph type="sldImg"/>
          </p:nvPr>
        </p:nvSpPr>
        <p:spPr/>
      </p:sp>
      <p:sp>
        <p:nvSpPr>
          <p:cNvPr id="3" name="Notes Placeholder 2">
            <a:extLst>
              <a:ext uri="{FF2B5EF4-FFF2-40B4-BE49-F238E27FC236}">
                <a16:creationId xmlns="" xmlns:a16="http://schemas.microsoft.com/office/drawing/2014/main" id="{5A4B6733-125A-2A1B-CF7C-9BA69A53E420}"/>
              </a:ext>
            </a:extLst>
          </p:cNvPr>
          <p:cNvSpPr>
            <a:spLocks noGrp="1"/>
          </p:cNvSpPr>
          <p:nvPr>
            <p:ph type="body" idx="1"/>
          </p:nvPr>
        </p:nvSpPr>
        <p:spPr/>
        <p:txBody>
          <a:bodyPr/>
          <a:lstStyle/>
          <a:p>
            <a:r>
              <a:rPr lang="en-US" b="1" dirty="0"/>
              <a:t>ASAP II  Observations:</a:t>
            </a:r>
          </a:p>
          <a:p>
            <a:pPr marL="342900" indent="-342900">
              <a:buFont typeface="+mj-lt"/>
              <a:buAutoNum type="arabicPeriod"/>
            </a:pPr>
            <a:r>
              <a:rPr lang="fr-FR" sz="1800" dirty="0">
                <a:effectLst/>
                <a:latin typeface="Segoe UI" panose="020B0502040204020203" pitchFamily="34" charset="0"/>
                <a:ea typeface="MS Mincho" panose="02020609040205080304" pitchFamily="49" charset="-128"/>
              </a:rPr>
              <a:t>Une tendance à utiliser des volontaires pour la collecte de données dans de nombreuses organisations au Cameroun et en RDC. Bien que les volontaires communautaires puissent faire des économies et jouer un rôle dans l’atteinte des membres des communautés éloignées et des populations clés, cette pratique soulève des inquiétudes concernant la sécurité des données et la durabilité organisationnelle.</a:t>
            </a:r>
          </a:p>
          <a:p>
            <a:pPr marL="342900" indent="-342900">
              <a:buFont typeface="+mj-lt"/>
              <a:buAutoNum type="arabicPeriod"/>
            </a:pPr>
            <a:r>
              <a:rPr lang="fr-FR" sz="1800" dirty="0">
                <a:effectLst/>
                <a:latin typeface="Segoe UI" panose="020B0502040204020203" pitchFamily="34" charset="0"/>
                <a:ea typeface="MS Mincho" panose="02020609040205080304" pitchFamily="49" charset="-128"/>
              </a:rPr>
              <a:t>Le taux de rotation du personnel de suivi et d’évaluation est élevé. Cela affecte la capacité d’une organisation à mettre en œuvre avec succès des projets, en particulier lorsque les remplaçants sont moins qualifiés ou moins expérimentés dans les systèmes et les pratiques de l’organisation.</a:t>
            </a:r>
          </a:p>
          <a:p>
            <a:pPr marL="342900" indent="-342900">
              <a:buFont typeface="+mj-lt"/>
              <a:buAutoNum type="arabicPeriod"/>
            </a:pPr>
            <a:r>
              <a:rPr lang="fr-FR" sz="1800" dirty="0">
                <a:effectLst/>
                <a:latin typeface="Segoe UI" panose="020B0502040204020203" pitchFamily="34" charset="0"/>
                <a:ea typeface="MS Mincho" panose="02020609040205080304" pitchFamily="49" charset="-128"/>
              </a:rPr>
              <a:t>La qualité de la collecte, du stockage et de l’analyse des données étant des priorités essentielles, l’ASAP a remarqué une tendance au cours des trois dernières années à entreprendre l’assurance qualité des données (AQD) au niveau principal, sans la participation des sous-bénéficiaires. Le risque de cette pratique est que les sous-bénéficiaires n’auront pas la possibilité d’observer le processus et de développer leurs compétences autour de l’AQD, et donc les connaissances institutionnelles sur l’AQD resteront avec le principal plutôt que d’être transmises aux sous-bénéficiaires.</a:t>
            </a:r>
          </a:p>
          <a:p>
            <a:pPr marL="342900" indent="-342900">
              <a:buFont typeface="+mj-lt"/>
              <a:buAutoNum type="arabicPeriod"/>
            </a:pPr>
            <a:r>
              <a:rPr lang="fr-FR" sz="1800" dirty="0">
                <a:effectLst/>
                <a:latin typeface="Segoe UI" panose="020B0502040204020203" pitchFamily="34" charset="0"/>
                <a:ea typeface="MS Mincho" panose="02020609040205080304" pitchFamily="49" charset="-128"/>
              </a:rPr>
              <a:t>Le stockage des données, la sécurité et la connectivité Internet continuent d’être un problème pour les LIP, en particulier pour les projets de santé mondiale où des données sensibles sur les patients sont collectées.</a:t>
            </a:r>
            <a:endParaRPr lang="en-US" dirty="0"/>
          </a:p>
        </p:txBody>
      </p:sp>
      <p:sp>
        <p:nvSpPr>
          <p:cNvPr id="4" name="Slide Number Placeholder 3">
            <a:extLst>
              <a:ext uri="{FF2B5EF4-FFF2-40B4-BE49-F238E27FC236}">
                <a16:creationId xmlns="" xmlns:a16="http://schemas.microsoft.com/office/drawing/2014/main" id="{598591CF-D5FD-4E57-EA6F-A1B9549ED402}"/>
              </a:ext>
            </a:extLst>
          </p:cNvPr>
          <p:cNvSpPr>
            <a:spLocks noGrp="1"/>
          </p:cNvSpPr>
          <p:nvPr>
            <p:ph type="sldNum" sz="quarter" idx="5"/>
          </p:nvPr>
        </p:nvSpPr>
        <p:spPr/>
        <p:txBody>
          <a:bodyPr/>
          <a:lstStyle/>
          <a:p>
            <a:fld id="{94978328-182C-4D35-9945-30698DC557DE}" type="slidenum">
              <a:rPr lang="en-US" smtClean="0"/>
              <a:t>135</a:t>
            </a:fld>
            <a:endParaRPr lang="en-US"/>
          </a:p>
        </p:txBody>
      </p:sp>
    </p:spTree>
    <p:extLst>
      <p:ext uri="{BB962C8B-B14F-4D97-AF65-F5344CB8AC3E}">
        <p14:creationId xmlns:p14="http://schemas.microsoft.com/office/powerpoint/2010/main" val="37681805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589092D3-9EB8-CCED-E5BA-C28BD15064B9}"/>
            </a:ext>
          </a:extLst>
        </p:cNvPr>
        <p:cNvGrpSpPr/>
        <p:nvPr/>
      </p:nvGrpSpPr>
      <p:grpSpPr>
        <a:xfrm>
          <a:off x="0" y="0"/>
          <a:ext cx="0" cy="0"/>
          <a:chOff x="0" y="0"/>
          <a:chExt cx="0" cy="0"/>
        </a:xfrm>
      </p:grpSpPr>
      <p:sp>
        <p:nvSpPr>
          <p:cNvPr id="2" name="Slide Image Placeholder 1">
            <a:extLst>
              <a:ext uri="{FF2B5EF4-FFF2-40B4-BE49-F238E27FC236}">
                <a16:creationId xmlns="" xmlns:a16="http://schemas.microsoft.com/office/drawing/2014/main" id="{4E505A57-780B-A961-B421-30C459FA25E7}"/>
              </a:ext>
            </a:extLst>
          </p:cNvPr>
          <p:cNvSpPr>
            <a:spLocks noGrp="1" noRot="1" noChangeAspect="1"/>
          </p:cNvSpPr>
          <p:nvPr>
            <p:ph type="sldImg"/>
          </p:nvPr>
        </p:nvSpPr>
        <p:spPr/>
      </p:sp>
      <p:sp>
        <p:nvSpPr>
          <p:cNvPr id="3" name="Notes Placeholder 2">
            <a:extLst>
              <a:ext uri="{FF2B5EF4-FFF2-40B4-BE49-F238E27FC236}">
                <a16:creationId xmlns="" xmlns:a16="http://schemas.microsoft.com/office/drawing/2014/main" id="{F03986DA-2F12-7E74-C87F-26F3F4889DC0}"/>
              </a:ext>
            </a:extLst>
          </p:cNvPr>
          <p:cNvSpPr>
            <a:spLocks noGrp="1"/>
          </p:cNvSpPr>
          <p:nvPr>
            <p:ph type="body" idx="1"/>
          </p:nvPr>
        </p:nvSpPr>
        <p:spPr/>
        <p:txBody>
          <a:bodyPr/>
          <a:lstStyle/>
          <a:p>
            <a:r>
              <a:rPr lang="en-US" b="1" dirty="0"/>
              <a:t>ASAP II  Observations:</a:t>
            </a:r>
            <a:endParaRPr lang="fr-FR" sz="1800" dirty="0">
              <a:effectLst/>
              <a:latin typeface="Segoe UI" panose="020B0502040204020203" pitchFamily="34" charset="0"/>
              <a:ea typeface="MS Mincho" panose="02020609040205080304" pitchFamily="49" charset="-128"/>
            </a:endParaRPr>
          </a:p>
          <a:p>
            <a:pPr marL="342900" indent="-342900">
              <a:buFont typeface="+mj-lt"/>
              <a:buAutoNum type="arabicPeriod"/>
            </a:pPr>
            <a:r>
              <a:rPr lang="fr-FR" sz="1800" dirty="0">
                <a:effectLst/>
                <a:latin typeface="Segoe UI" panose="020B0502040204020203" pitchFamily="34" charset="0"/>
                <a:ea typeface="MS Mincho" panose="02020609040205080304" pitchFamily="49" charset="-128"/>
              </a:rPr>
              <a:t>La plupart des Partenaires de Mise en Œuvre (PMO) n'ont ni effectué d'analyse de genre ni disposé d'un Point Focal Genre (PFG) pour intégrer la dimension de genre au niveau organisationnel et au niveau des projets/programmes.  </a:t>
            </a:r>
          </a:p>
          <a:p>
            <a:pPr marL="342900" indent="-342900">
              <a:buFont typeface="+mj-lt"/>
              <a:buAutoNum type="arabicPeriod"/>
            </a:pPr>
            <a:r>
              <a:rPr lang="fr-FR" sz="1800" dirty="0">
                <a:effectLst/>
                <a:latin typeface="Segoe UI" panose="020B0502040204020203" pitchFamily="34" charset="0"/>
                <a:ea typeface="MS Mincho" panose="02020609040205080304" pitchFamily="49" charset="-128"/>
              </a:rPr>
              <a:t>Les PMO ayant une Politique d'Égalité de Genre manquaient d'un plan et des ressources nécessaires pour sa mise en œuvre.  </a:t>
            </a:r>
          </a:p>
          <a:p>
            <a:pPr marL="342900" indent="-342900">
              <a:buFont typeface="+mj-lt"/>
              <a:buAutoNum type="arabicPeriod"/>
            </a:pPr>
            <a:r>
              <a:rPr lang="fr-FR" sz="1800" dirty="0">
                <a:effectLst/>
                <a:latin typeface="Segoe UI" panose="020B0502040204020203" pitchFamily="34" charset="0"/>
                <a:ea typeface="MS Mincho" panose="02020609040205080304" pitchFamily="49" charset="-128"/>
              </a:rPr>
              <a:t>La plupart des PMO avaient des difficultés avec la planification à long terme et les contraintes budgétaires, ce qui pourrait les empêcher de respecter les engagements énoncés dans leurs politiques.</a:t>
            </a:r>
            <a:endParaRPr lang="en-US" sz="1800" dirty="0">
              <a:effectLst/>
              <a:latin typeface="Segoe UI" panose="020B0502040204020203" pitchFamily="34" charset="0"/>
              <a:ea typeface="MS Mincho" panose="02020609040205080304" pitchFamily="49" charset="-128"/>
            </a:endParaRPr>
          </a:p>
        </p:txBody>
      </p:sp>
      <p:sp>
        <p:nvSpPr>
          <p:cNvPr id="4" name="Slide Number Placeholder 3">
            <a:extLst>
              <a:ext uri="{FF2B5EF4-FFF2-40B4-BE49-F238E27FC236}">
                <a16:creationId xmlns="" xmlns:a16="http://schemas.microsoft.com/office/drawing/2014/main" id="{A16AAB4B-F1DA-24B7-1A21-0578E0D02805}"/>
              </a:ext>
            </a:extLst>
          </p:cNvPr>
          <p:cNvSpPr>
            <a:spLocks noGrp="1"/>
          </p:cNvSpPr>
          <p:nvPr>
            <p:ph type="sldNum" sz="quarter" idx="5"/>
          </p:nvPr>
        </p:nvSpPr>
        <p:spPr/>
        <p:txBody>
          <a:bodyPr/>
          <a:lstStyle/>
          <a:p>
            <a:fld id="{94978328-182C-4D35-9945-30698DC557DE}" type="slidenum">
              <a:rPr lang="en-US" smtClean="0"/>
              <a:t>144</a:t>
            </a:fld>
            <a:endParaRPr lang="en-US"/>
          </a:p>
        </p:txBody>
      </p:sp>
    </p:spTree>
    <p:extLst>
      <p:ext uri="{BB962C8B-B14F-4D97-AF65-F5344CB8AC3E}">
        <p14:creationId xmlns:p14="http://schemas.microsoft.com/office/powerpoint/2010/main" val="15993765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7E1C0F69-4284-9761-2456-B9B5B6A08042}"/>
            </a:ext>
          </a:extLst>
        </p:cNvPr>
        <p:cNvGrpSpPr/>
        <p:nvPr/>
      </p:nvGrpSpPr>
      <p:grpSpPr>
        <a:xfrm>
          <a:off x="0" y="0"/>
          <a:ext cx="0" cy="0"/>
          <a:chOff x="0" y="0"/>
          <a:chExt cx="0" cy="0"/>
        </a:xfrm>
      </p:grpSpPr>
      <p:sp>
        <p:nvSpPr>
          <p:cNvPr id="2" name="Slide Image Placeholder 1">
            <a:extLst>
              <a:ext uri="{FF2B5EF4-FFF2-40B4-BE49-F238E27FC236}">
                <a16:creationId xmlns="" xmlns:a16="http://schemas.microsoft.com/office/drawing/2014/main" id="{C703C2ED-B285-9AE5-5573-B358A1279F30}"/>
              </a:ext>
            </a:extLst>
          </p:cNvPr>
          <p:cNvSpPr>
            <a:spLocks noGrp="1" noRot="1" noChangeAspect="1"/>
          </p:cNvSpPr>
          <p:nvPr>
            <p:ph type="sldImg"/>
          </p:nvPr>
        </p:nvSpPr>
        <p:spPr/>
      </p:sp>
      <p:sp>
        <p:nvSpPr>
          <p:cNvPr id="3" name="Notes Placeholder 2">
            <a:extLst>
              <a:ext uri="{FF2B5EF4-FFF2-40B4-BE49-F238E27FC236}">
                <a16:creationId xmlns="" xmlns:a16="http://schemas.microsoft.com/office/drawing/2014/main" id="{564AB74D-A390-0130-F0C4-A55308932B9E}"/>
              </a:ext>
            </a:extLst>
          </p:cNvPr>
          <p:cNvSpPr>
            <a:spLocks noGrp="1"/>
          </p:cNvSpPr>
          <p:nvPr>
            <p:ph type="body" idx="1"/>
          </p:nvPr>
        </p:nvSpPr>
        <p:spPr/>
        <p:txBody>
          <a:bodyPr/>
          <a:lstStyle/>
          <a:p>
            <a:r>
              <a:rPr lang="en-US" b="1" dirty="0"/>
              <a:t>ASAP II  Observations:</a:t>
            </a:r>
          </a:p>
          <a:p>
            <a:r>
              <a:rPr lang="fr-FR" sz="2800" b="1" dirty="0"/>
              <a:t>Déficits de capacité importants parmi de nombreux Partenaires de Mise en Œuvre (PMO) dans les domaines du leadership et de la gouvernance :</a:t>
            </a:r>
            <a:endParaRPr lang="fr-FR" sz="2800" dirty="0"/>
          </a:p>
          <a:p>
            <a:pPr>
              <a:buFont typeface="+mj-lt"/>
              <a:buAutoNum type="arabicPeriod"/>
            </a:pPr>
            <a:r>
              <a:rPr lang="fr-FR" sz="2800" dirty="0"/>
              <a:t>Conseils d'administration non pleinement fonctionnels</a:t>
            </a:r>
          </a:p>
          <a:p>
            <a:pPr>
              <a:buFont typeface="+mj-lt"/>
              <a:buAutoNum type="arabicPeriod"/>
            </a:pPr>
            <a:r>
              <a:rPr lang="fr-FR" sz="2800" dirty="0"/>
              <a:t>Absence de systèmes de gouvernance ou systèmes mal organisés</a:t>
            </a:r>
          </a:p>
          <a:p>
            <a:pPr>
              <a:buFont typeface="+mj-lt"/>
              <a:buAutoNum type="arabicPeriod"/>
            </a:pPr>
            <a:r>
              <a:rPr lang="fr-FR" sz="2800" dirty="0"/>
              <a:t>Manque de planification stratégique</a:t>
            </a:r>
          </a:p>
          <a:p>
            <a:pPr>
              <a:buFont typeface="+mj-lt"/>
              <a:buAutoNum type="arabicPeriod"/>
            </a:pPr>
            <a:r>
              <a:rPr lang="fr-FR" sz="2800" dirty="0"/>
              <a:t>Absence de structure organisationnelle formelle et de schéma organisationnel</a:t>
            </a:r>
          </a:p>
          <a:p>
            <a:pPr>
              <a:buFont typeface="+mj-lt"/>
              <a:buAutoNum type="arabicPeriod"/>
            </a:pPr>
            <a:r>
              <a:rPr lang="fr-FR" sz="2800" dirty="0"/>
              <a:t>Absence de stratégie pour la durabilité financière</a:t>
            </a:r>
          </a:p>
          <a:p>
            <a:pPr>
              <a:buFont typeface="+mj-lt"/>
              <a:buAutoNum type="arabicPeriod"/>
            </a:pPr>
            <a:r>
              <a:rPr lang="fr-FR" sz="2800" dirty="0"/>
              <a:t>Déséquilibres de genre</a:t>
            </a:r>
          </a:p>
          <a:p>
            <a:pPr>
              <a:buFont typeface="+mj-lt"/>
              <a:buAutoNum type="arabicPeriod"/>
            </a:pPr>
            <a:r>
              <a:rPr lang="fr-FR" sz="2800" dirty="0"/>
              <a:t>Utilisation inadéquate de la technologie</a:t>
            </a:r>
          </a:p>
          <a:p>
            <a:pPr>
              <a:buFont typeface="+mj-lt"/>
              <a:buAutoNum type="arabicPeriod"/>
            </a:pPr>
            <a:r>
              <a:rPr lang="fr-FR" sz="2800" dirty="0"/>
              <a:t>Existence du "syndrome du fondateur", où un ou plusieurs fondateurs détiennent un pouvoir et une influence disproportionnés</a:t>
            </a:r>
          </a:p>
          <a:p>
            <a:pPr marL="342900" indent="-342900">
              <a:buFont typeface="+mj-lt"/>
              <a:buAutoNum type="arabicPeriod"/>
            </a:pPr>
            <a:endParaRPr lang="en-US" sz="1800" dirty="0">
              <a:effectLst/>
              <a:latin typeface="Segoe UI" panose="020B0502040204020203" pitchFamily="34" charset="0"/>
              <a:ea typeface="MS Mincho" panose="02020609040205080304" pitchFamily="49" charset="-128"/>
            </a:endParaRPr>
          </a:p>
        </p:txBody>
      </p:sp>
      <p:sp>
        <p:nvSpPr>
          <p:cNvPr id="4" name="Slide Number Placeholder 3">
            <a:extLst>
              <a:ext uri="{FF2B5EF4-FFF2-40B4-BE49-F238E27FC236}">
                <a16:creationId xmlns="" xmlns:a16="http://schemas.microsoft.com/office/drawing/2014/main" id="{B9A67F3D-E81E-7F21-523D-E960B1253AB7}"/>
              </a:ext>
            </a:extLst>
          </p:cNvPr>
          <p:cNvSpPr>
            <a:spLocks noGrp="1"/>
          </p:cNvSpPr>
          <p:nvPr>
            <p:ph type="sldNum" sz="quarter" idx="5"/>
          </p:nvPr>
        </p:nvSpPr>
        <p:spPr/>
        <p:txBody>
          <a:bodyPr/>
          <a:lstStyle/>
          <a:p>
            <a:fld id="{94978328-182C-4D35-9945-30698DC557DE}" type="slidenum">
              <a:rPr lang="en-US" smtClean="0"/>
              <a:t>152</a:t>
            </a:fld>
            <a:endParaRPr lang="en-US"/>
          </a:p>
        </p:txBody>
      </p:sp>
    </p:spTree>
    <p:extLst>
      <p:ext uri="{BB962C8B-B14F-4D97-AF65-F5344CB8AC3E}">
        <p14:creationId xmlns:p14="http://schemas.microsoft.com/office/powerpoint/2010/main" val="14067769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978328-182C-4D35-9945-30698DC557DE}" type="slidenum">
              <a:rPr lang="en-US" smtClean="0"/>
              <a:t>169</a:t>
            </a:fld>
            <a:endParaRPr lang="en-US"/>
          </a:p>
        </p:txBody>
      </p:sp>
    </p:spTree>
    <p:extLst>
      <p:ext uri="{BB962C8B-B14F-4D97-AF65-F5344CB8AC3E}">
        <p14:creationId xmlns:p14="http://schemas.microsoft.com/office/powerpoint/2010/main" val="32110664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344021C9-2A1B-F608-6DAF-074289B3C706}"/>
            </a:ext>
          </a:extLst>
        </p:cNvPr>
        <p:cNvGrpSpPr/>
        <p:nvPr/>
      </p:nvGrpSpPr>
      <p:grpSpPr>
        <a:xfrm>
          <a:off x="0" y="0"/>
          <a:ext cx="0" cy="0"/>
          <a:chOff x="0" y="0"/>
          <a:chExt cx="0" cy="0"/>
        </a:xfrm>
      </p:grpSpPr>
      <p:sp>
        <p:nvSpPr>
          <p:cNvPr id="2" name="Slide Image Placeholder 1">
            <a:extLst>
              <a:ext uri="{FF2B5EF4-FFF2-40B4-BE49-F238E27FC236}">
                <a16:creationId xmlns="" xmlns:a16="http://schemas.microsoft.com/office/drawing/2014/main" id="{AA3FC146-6488-F4DF-0BFC-D514F4123D46}"/>
              </a:ext>
            </a:extLst>
          </p:cNvPr>
          <p:cNvSpPr>
            <a:spLocks noGrp="1" noRot="1" noChangeAspect="1"/>
          </p:cNvSpPr>
          <p:nvPr>
            <p:ph type="sldImg"/>
          </p:nvPr>
        </p:nvSpPr>
        <p:spPr/>
      </p:sp>
      <p:sp>
        <p:nvSpPr>
          <p:cNvPr id="3" name="Notes Placeholder 2">
            <a:extLst>
              <a:ext uri="{FF2B5EF4-FFF2-40B4-BE49-F238E27FC236}">
                <a16:creationId xmlns="" xmlns:a16="http://schemas.microsoft.com/office/drawing/2014/main" id="{9BF35BD1-A827-722E-1EF3-BFBDE0A01489}"/>
              </a:ext>
            </a:extLst>
          </p:cNvPr>
          <p:cNvSpPr>
            <a:spLocks noGrp="1"/>
          </p:cNvSpPr>
          <p:nvPr>
            <p:ph type="body" idx="1"/>
          </p:nvPr>
        </p:nvSpPr>
        <p:spPr/>
        <p:txBody>
          <a:bodyPr/>
          <a:lstStyle/>
          <a:p>
            <a:r>
              <a:rPr lang="en-US" b="1" dirty="0"/>
              <a:t>ASAP II  Observations:</a:t>
            </a:r>
          </a:p>
          <a:p>
            <a:pPr marL="342900" indent="-342900">
              <a:buFont typeface="+mj-lt"/>
              <a:buAutoNum type="arabicPeriod"/>
            </a:pPr>
            <a:r>
              <a:rPr lang="fr-FR" sz="2800" dirty="0"/>
              <a:t>69% des partenaires n'ont pas de stratégie de mobilisation des ressources clairement définie pour établir des partenariats avec les secteurs public et privé, ainsi qu'avec les donateurs. Ils manquent également de capacité institutionnelle pour répondre aux appels à propositions de financement. De plus, 36% d'entre eux ne disposent pas d'une base de financement diversifiée pour assurer la durabilité à long terme de leurs programmes.</a:t>
            </a:r>
            <a:endParaRPr lang="en-US" dirty="0"/>
          </a:p>
        </p:txBody>
      </p:sp>
      <p:sp>
        <p:nvSpPr>
          <p:cNvPr id="4" name="Slide Number Placeholder 3">
            <a:extLst>
              <a:ext uri="{FF2B5EF4-FFF2-40B4-BE49-F238E27FC236}">
                <a16:creationId xmlns="" xmlns:a16="http://schemas.microsoft.com/office/drawing/2014/main" id="{10FA8919-EA21-38AD-3E01-D14573CAB9EA}"/>
              </a:ext>
            </a:extLst>
          </p:cNvPr>
          <p:cNvSpPr>
            <a:spLocks noGrp="1"/>
          </p:cNvSpPr>
          <p:nvPr>
            <p:ph type="sldNum" sz="quarter" idx="5"/>
          </p:nvPr>
        </p:nvSpPr>
        <p:spPr/>
        <p:txBody>
          <a:bodyPr/>
          <a:lstStyle/>
          <a:p>
            <a:fld id="{94978328-182C-4D35-9945-30698DC557DE}" type="slidenum">
              <a:rPr lang="en-US" smtClean="0"/>
              <a:t>179</a:t>
            </a:fld>
            <a:endParaRPr lang="en-US"/>
          </a:p>
        </p:txBody>
      </p:sp>
    </p:spTree>
    <p:extLst>
      <p:ext uri="{BB962C8B-B14F-4D97-AF65-F5344CB8AC3E}">
        <p14:creationId xmlns:p14="http://schemas.microsoft.com/office/powerpoint/2010/main" val="3862523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1ba51306b3_2_4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2" name="Google Shape;72;g11ba51306b3_2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5" name="Google Shape;745;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6" name="Google Shape;746;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193</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FA22E831-9844-874E-4897-ABC8E8EDFEF9}"/>
            </a:ext>
          </a:extLst>
        </p:cNvPr>
        <p:cNvGrpSpPr/>
        <p:nvPr/>
      </p:nvGrpSpPr>
      <p:grpSpPr>
        <a:xfrm>
          <a:off x="0" y="0"/>
          <a:ext cx="0" cy="0"/>
          <a:chOff x="0" y="0"/>
          <a:chExt cx="0" cy="0"/>
        </a:xfrm>
      </p:grpSpPr>
      <p:sp>
        <p:nvSpPr>
          <p:cNvPr id="2" name="Slide Image Placeholder 1">
            <a:extLst>
              <a:ext uri="{FF2B5EF4-FFF2-40B4-BE49-F238E27FC236}">
                <a16:creationId xmlns="" xmlns:a16="http://schemas.microsoft.com/office/drawing/2014/main" id="{FA9CBDCC-9B8F-C38E-4788-86A7FB8DB24C}"/>
              </a:ext>
            </a:extLst>
          </p:cNvPr>
          <p:cNvSpPr>
            <a:spLocks noGrp="1" noRot="1" noChangeAspect="1"/>
          </p:cNvSpPr>
          <p:nvPr>
            <p:ph type="sldImg"/>
          </p:nvPr>
        </p:nvSpPr>
        <p:spPr/>
      </p:sp>
      <p:sp>
        <p:nvSpPr>
          <p:cNvPr id="3" name="Notes Placeholder 2">
            <a:extLst>
              <a:ext uri="{FF2B5EF4-FFF2-40B4-BE49-F238E27FC236}">
                <a16:creationId xmlns="" xmlns:a16="http://schemas.microsoft.com/office/drawing/2014/main" id="{EEF6854D-7DDD-2A9E-64D3-A3C046405F0E}"/>
              </a:ext>
            </a:extLst>
          </p:cNvPr>
          <p:cNvSpPr>
            <a:spLocks noGrp="1"/>
          </p:cNvSpPr>
          <p:nvPr>
            <p:ph type="body" idx="1"/>
          </p:nvPr>
        </p:nvSpPr>
        <p:spPr/>
        <p:txBody>
          <a:bodyPr/>
          <a:lstStyle/>
          <a:p>
            <a:r>
              <a:rPr lang="en-US" b="1"/>
              <a:t>ASAP II  Observations:</a:t>
            </a:r>
          </a:p>
          <a:p>
            <a:pPr marL="342900" indent="-342900">
              <a:buFont typeface="+mj-lt"/>
              <a:buAutoNum type="arabicPeriod"/>
            </a:pPr>
            <a:r>
              <a:rPr lang="en-US" sz="1800">
                <a:effectLst/>
                <a:latin typeface="Segoe UI" panose="020B0502040204020203" pitchFamily="34" charset="0"/>
                <a:ea typeface="MS Mincho" panose="02020609040205080304" pitchFamily="49" charset="-128"/>
              </a:rPr>
              <a:t>NUPAS baseline assessments in sustainability revealed that 37% of the partners either lack or have an inadequate and outdated strategic (business) plan, which is not based on SWOT analysis, and not reflective of their current, vision, mission, values, and client priorities. </a:t>
            </a:r>
          </a:p>
          <a:p>
            <a:pPr marL="342900" indent="-342900">
              <a:buFont typeface="+mj-lt"/>
              <a:buAutoNum type="arabicPeriod"/>
            </a:pPr>
            <a:r>
              <a:rPr lang="en-US" sz="1800">
                <a:effectLst/>
                <a:latin typeface="Segoe UI" panose="020B0502040204020203" pitchFamily="34" charset="0"/>
                <a:ea typeface="MS Mincho" panose="02020609040205080304" pitchFamily="49" charset="-128"/>
              </a:rPr>
              <a:t>About 40% of partners have no, weak, or rarely complied-with communications and advocacy strategies in place for identifying the target audience, channels, and messaging for advocacy and influence, minimal or no capacity for overseeing the quality of communications products, inadequate, unproven or weak analytical capacity for identifying best practices and lessons learned, with minimum to no engagement with external actors on these issues. </a:t>
            </a:r>
          </a:p>
          <a:p>
            <a:pPr marL="342900" indent="-342900">
              <a:buFont typeface="+mj-lt"/>
              <a:buAutoNum type="arabicPeriod"/>
            </a:pPr>
            <a:r>
              <a:rPr lang="en-US" sz="1800">
                <a:effectLst/>
                <a:latin typeface="Segoe UI" panose="020B0502040204020203" pitchFamily="34" charset="0"/>
                <a:ea typeface="MS Mincho" panose="02020609040205080304" pitchFamily="49" charset="-128"/>
              </a:rPr>
              <a:t>Almost 30% of partners lacked adequate knowledge management systems, affecting the documenting, storing, and disseminating of program knowledge. </a:t>
            </a:r>
            <a:endParaRPr lang="en-US"/>
          </a:p>
        </p:txBody>
      </p:sp>
      <p:sp>
        <p:nvSpPr>
          <p:cNvPr id="4" name="Slide Number Placeholder 3">
            <a:extLst>
              <a:ext uri="{FF2B5EF4-FFF2-40B4-BE49-F238E27FC236}">
                <a16:creationId xmlns="" xmlns:a16="http://schemas.microsoft.com/office/drawing/2014/main" id="{938728F7-B560-6DF5-3A96-407694E4DD3D}"/>
              </a:ext>
            </a:extLst>
          </p:cNvPr>
          <p:cNvSpPr>
            <a:spLocks noGrp="1"/>
          </p:cNvSpPr>
          <p:nvPr>
            <p:ph type="sldNum" sz="quarter" idx="5"/>
          </p:nvPr>
        </p:nvSpPr>
        <p:spPr/>
        <p:txBody>
          <a:bodyPr/>
          <a:lstStyle/>
          <a:p>
            <a:fld id="{94978328-182C-4D35-9945-30698DC557DE}" type="slidenum">
              <a:rPr lang="en-US" smtClean="0"/>
              <a:t>195</a:t>
            </a:fld>
            <a:endParaRPr lang="en-US"/>
          </a:p>
        </p:txBody>
      </p:sp>
    </p:spTree>
    <p:extLst>
      <p:ext uri="{BB962C8B-B14F-4D97-AF65-F5344CB8AC3E}">
        <p14:creationId xmlns:p14="http://schemas.microsoft.com/office/powerpoint/2010/main" val="17431296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90C1CECD-4EDF-3DFE-4652-CA5483003B2F}"/>
            </a:ext>
          </a:extLst>
        </p:cNvPr>
        <p:cNvGrpSpPr/>
        <p:nvPr/>
      </p:nvGrpSpPr>
      <p:grpSpPr>
        <a:xfrm>
          <a:off x="0" y="0"/>
          <a:ext cx="0" cy="0"/>
          <a:chOff x="0" y="0"/>
          <a:chExt cx="0" cy="0"/>
        </a:xfrm>
      </p:grpSpPr>
      <p:sp>
        <p:nvSpPr>
          <p:cNvPr id="2" name="Slide Image Placeholder 1">
            <a:extLst>
              <a:ext uri="{FF2B5EF4-FFF2-40B4-BE49-F238E27FC236}">
                <a16:creationId xmlns="" xmlns:a16="http://schemas.microsoft.com/office/drawing/2014/main" id="{1BC4C7E5-30F2-1B35-BBA0-BFE71B3C58F2}"/>
              </a:ext>
            </a:extLst>
          </p:cNvPr>
          <p:cNvSpPr>
            <a:spLocks noGrp="1" noRot="1" noChangeAspect="1"/>
          </p:cNvSpPr>
          <p:nvPr>
            <p:ph type="sldImg"/>
          </p:nvPr>
        </p:nvSpPr>
        <p:spPr/>
      </p:sp>
      <p:sp>
        <p:nvSpPr>
          <p:cNvPr id="3" name="Notes Placeholder 2">
            <a:extLst>
              <a:ext uri="{FF2B5EF4-FFF2-40B4-BE49-F238E27FC236}">
                <a16:creationId xmlns="" xmlns:a16="http://schemas.microsoft.com/office/drawing/2014/main" id="{50052364-2B1D-FDCE-85AA-19129090FE7E}"/>
              </a:ext>
            </a:extLst>
          </p:cNvPr>
          <p:cNvSpPr>
            <a:spLocks noGrp="1"/>
          </p:cNvSpPr>
          <p:nvPr>
            <p:ph type="body" idx="1"/>
          </p:nvPr>
        </p:nvSpPr>
        <p:spPr/>
        <p:txBody>
          <a:bodyPr/>
          <a:lstStyle/>
          <a:p>
            <a:r>
              <a:rPr lang="en-US" b="1" dirty="0"/>
              <a:t>ASAP II  Observations:</a:t>
            </a:r>
          </a:p>
          <a:p>
            <a:pPr marL="342900" indent="-342900">
              <a:buFont typeface="+mj-lt"/>
              <a:buAutoNum type="arabicPeriod"/>
            </a:pPr>
            <a:r>
              <a:rPr lang="fr-FR" sz="1800" dirty="0">
                <a:effectLst/>
                <a:latin typeface="Segoe UI" panose="020B0502040204020203" pitchFamily="34" charset="0"/>
                <a:ea typeface="MS Mincho" panose="02020609040205080304" pitchFamily="49" charset="-128"/>
              </a:rPr>
              <a:t>Les partenaires disposent d'une capacité adéquate dans de nombreux sous-domaines. Cependant, certains sous-domaines nécessitent encore des améliorations, notamment pour les 44% de partenaires qui présentent des lacunes dans leurs registres comptables et documents justificatifs, ainsi que des non-conformités aux dispositions obligatoires dans leurs audits externes, en particulier en ce qui concerne la sélection d'auditeurs agréés, la portée claire des audits et les délais.</a:t>
            </a:r>
          </a:p>
          <a:p>
            <a:pPr marL="342900" indent="-342900">
              <a:buFont typeface="+mj-lt"/>
              <a:buAutoNum type="arabicPeriod"/>
            </a:pPr>
            <a:endParaRPr lang="fr-FR" sz="1800" dirty="0">
              <a:effectLst/>
              <a:latin typeface="Segoe UI" panose="020B0502040204020203" pitchFamily="34" charset="0"/>
              <a:ea typeface="MS Mincho" panose="02020609040205080304" pitchFamily="49" charset="-128"/>
            </a:endParaRPr>
          </a:p>
          <a:p>
            <a:pPr marL="342900" indent="-342900">
              <a:buFont typeface="+mj-lt"/>
              <a:buAutoNum type="arabicPeriod"/>
            </a:pPr>
            <a:r>
              <a:rPr lang="fr-FR" sz="1800" dirty="0">
                <a:effectLst/>
                <a:latin typeface="Segoe UI" panose="020B0502040204020203" pitchFamily="34" charset="0"/>
                <a:ea typeface="MS Mincho" panose="02020609040205080304" pitchFamily="49" charset="-128"/>
              </a:rPr>
              <a:t>Plus de 65% des partenaires se conforment rarement aux dispositions standard relatives à la soumission en temps opportun des données à la bibliothèque de données de développement (DDL).  </a:t>
            </a:r>
          </a:p>
          <a:p>
            <a:pPr marL="342900" indent="-342900">
              <a:buFont typeface="+mj-lt"/>
              <a:buAutoNum type="arabicPeriod"/>
            </a:pPr>
            <a:r>
              <a:rPr lang="fr-FR" sz="1800" dirty="0">
                <a:effectLst/>
                <a:latin typeface="Segoe UI" panose="020B0502040204020203" pitchFamily="34" charset="0"/>
                <a:ea typeface="MS Mincho" panose="02020609040205080304" pitchFamily="49" charset="-128"/>
              </a:rPr>
              <a:t>En outre, plus de 60% des partenaires n'ont qu'une compréhension limitée ou de base des dispositions obligatoires relatives à la prévention du financement du terrorisme. Ils manquent également de politiques et de procédures en place pour protéger l'organisation contre les conflits d'intérêts et ne sont pas conformes ou sont de manière incohérente conformes aux dispositions de suspension et d'exclusion, ainsi qu'à l'utilisation du système de gestion des récompenses (SAM).</a:t>
            </a:r>
            <a:endParaRPr lang="en-US" dirty="0"/>
          </a:p>
        </p:txBody>
      </p:sp>
      <p:sp>
        <p:nvSpPr>
          <p:cNvPr id="4" name="Slide Number Placeholder 3">
            <a:extLst>
              <a:ext uri="{FF2B5EF4-FFF2-40B4-BE49-F238E27FC236}">
                <a16:creationId xmlns="" xmlns:a16="http://schemas.microsoft.com/office/drawing/2014/main" id="{280A3941-F3CA-9591-D7C3-2B54F99EFF1E}"/>
              </a:ext>
            </a:extLst>
          </p:cNvPr>
          <p:cNvSpPr>
            <a:spLocks noGrp="1"/>
          </p:cNvSpPr>
          <p:nvPr>
            <p:ph type="sldNum" sz="quarter" idx="5"/>
          </p:nvPr>
        </p:nvSpPr>
        <p:spPr/>
        <p:txBody>
          <a:bodyPr/>
          <a:lstStyle/>
          <a:p>
            <a:fld id="{94978328-182C-4D35-9945-30698DC557DE}" type="slidenum">
              <a:rPr lang="en-US" smtClean="0"/>
              <a:t>207</a:t>
            </a:fld>
            <a:endParaRPr lang="en-US"/>
          </a:p>
        </p:txBody>
      </p:sp>
    </p:spTree>
    <p:extLst>
      <p:ext uri="{BB962C8B-B14F-4D97-AF65-F5344CB8AC3E}">
        <p14:creationId xmlns:p14="http://schemas.microsoft.com/office/powerpoint/2010/main" val="12396984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ASAP II  Observations:</a:t>
            </a:r>
          </a:p>
          <a:p>
            <a:pPr marL="342900" indent="-342900">
              <a:buFont typeface="+mj-lt"/>
              <a:buAutoNum type="arabicPeriod"/>
            </a:pPr>
            <a:r>
              <a:rPr lang="fr-FR" sz="1800" dirty="0">
                <a:effectLst/>
                <a:latin typeface="Segoe UI" panose="020B0502040204020203" pitchFamily="34" charset="0"/>
                <a:ea typeface="MS Mincho" panose="02020609040205080304" pitchFamily="49" charset="-128"/>
              </a:rPr>
              <a:t>Plus de 80% des partenaires ne sont pas au courant de la norme concernant le taux de frais indirects et n'ont pas établi de taux provisoire pour ces frais.  </a:t>
            </a:r>
          </a:p>
          <a:p>
            <a:pPr marL="342900" indent="-342900">
              <a:buFont typeface="+mj-lt"/>
              <a:buAutoNum type="arabicPeriod"/>
            </a:pPr>
            <a:endParaRPr lang="fr-FR" sz="1800" dirty="0">
              <a:effectLst/>
              <a:latin typeface="Segoe UI" panose="020B0502040204020203" pitchFamily="34" charset="0"/>
              <a:ea typeface="MS Mincho" panose="02020609040205080304" pitchFamily="49" charset="-128"/>
            </a:endParaRPr>
          </a:p>
          <a:p>
            <a:pPr marL="342900" indent="-342900">
              <a:buFont typeface="+mj-lt"/>
              <a:buAutoNum type="arabicPeriod"/>
            </a:pPr>
            <a:r>
              <a:rPr lang="fr-FR" sz="1800" dirty="0">
                <a:effectLst/>
                <a:latin typeface="Segoe UI" panose="020B0502040204020203" pitchFamily="34" charset="0"/>
                <a:ea typeface="MS Mincho" panose="02020609040205080304" pitchFamily="49" charset="-128"/>
              </a:rPr>
              <a:t>Les coûts de voyage et les politiques y afférentes sont également un domaine où ASAP a constaté des lacunes : environ 60% des partenaires n'ont pas de politique de voyage pour encadrer la conformité aux coûts de voyage, au processus de notification et d'approbation de l'USAID, aux instructions relatives aux restrictions du Fly America </a:t>
            </a:r>
            <a:r>
              <a:rPr lang="fr-FR" sz="1800" dirty="0" err="1">
                <a:effectLst/>
                <a:latin typeface="Segoe UI" panose="020B0502040204020203" pitchFamily="34" charset="0"/>
                <a:ea typeface="MS Mincho" panose="02020609040205080304" pitchFamily="49" charset="-128"/>
              </a:rPr>
              <a:t>Act</a:t>
            </a:r>
            <a:r>
              <a:rPr lang="fr-FR" sz="1800" dirty="0">
                <a:effectLst/>
                <a:latin typeface="Segoe UI" panose="020B0502040204020203" pitchFamily="34" charset="0"/>
                <a:ea typeface="MS Mincho" panose="02020609040205080304" pitchFamily="49" charset="-128"/>
              </a:rPr>
              <a:t>, ou à leur propre processus interne d'approbation des voyages.</a:t>
            </a:r>
          </a:p>
          <a:p>
            <a:pPr marL="342900" indent="-342900">
              <a:buFont typeface="+mj-lt"/>
              <a:buAutoNum type="arabicPeriod"/>
            </a:pPr>
            <a:endParaRPr lang="fr-FR" sz="1800" dirty="0">
              <a:effectLst/>
              <a:latin typeface="Segoe UI" panose="020B0502040204020203" pitchFamily="34" charset="0"/>
              <a:ea typeface="MS Mincho" panose="02020609040205080304" pitchFamily="49" charset="-128"/>
            </a:endParaRPr>
          </a:p>
          <a:p>
            <a:pPr marL="342900" indent="-342900">
              <a:buFont typeface="+mj-lt"/>
              <a:buAutoNum type="arabicPeriod"/>
            </a:pPr>
            <a:r>
              <a:rPr lang="fr-FR" sz="1800" dirty="0">
                <a:effectLst/>
                <a:latin typeface="Segoe UI" panose="020B0502040204020203" pitchFamily="34" charset="0"/>
                <a:ea typeface="MS Mincho" panose="02020609040205080304" pitchFamily="49" charset="-128"/>
              </a:rPr>
              <a:t>De plus, 60% des partenaires ne suivent pas correctement les taxes payées aux gouvernements hôtes, n'ont pas de systèmes en place pour le faire, ou n'ont pas demandé d'exemptions fiscales.</a:t>
            </a:r>
            <a:endParaRPr lang="en-US" dirty="0"/>
          </a:p>
        </p:txBody>
      </p:sp>
      <p:sp>
        <p:nvSpPr>
          <p:cNvPr id="4" name="Slide Number Placeholder 3"/>
          <p:cNvSpPr>
            <a:spLocks noGrp="1"/>
          </p:cNvSpPr>
          <p:nvPr>
            <p:ph type="sldNum" sz="quarter" idx="5"/>
          </p:nvPr>
        </p:nvSpPr>
        <p:spPr/>
        <p:txBody>
          <a:bodyPr/>
          <a:lstStyle/>
          <a:p>
            <a:fld id="{94978328-182C-4D35-9945-30698DC557DE}" type="slidenum">
              <a:rPr lang="en-US" smtClean="0"/>
              <a:t>216</a:t>
            </a:fld>
            <a:endParaRPr lang="en-US"/>
          </a:p>
        </p:txBody>
      </p:sp>
    </p:spTree>
    <p:extLst>
      <p:ext uri="{BB962C8B-B14F-4D97-AF65-F5344CB8AC3E}">
        <p14:creationId xmlns:p14="http://schemas.microsoft.com/office/powerpoint/2010/main" val="19944830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978328-182C-4D35-9945-30698DC557DE}" type="slidenum">
              <a:rPr lang="en-US" smtClean="0"/>
              <a:t>218</a:t>
            </a:fld>
            <a:endParaRPr lang="en-US"/>
          </a:p>
        </p:txBody>
      </p:sp>
    </p:spTree>
    <p:extLst>
      <p:ext uri="{BB962C8B-B14F-4D97-AF65-F5344CB8AC3E}">
        <p14:creationId xmlns:p14="http://schemas.microsoft.com/office/powerpoint/2010/main" val="41859582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669678A0-8ED3-1CB0-CBC7-4A5C63EB4E60}"/>
            </a:ext>
          </a:extLst>
        </p:cNvPr>
        <p:cNvGrpSpPr/>
        <p:nvPr/>
      </p:nvGrpSpPr>
      <p:grpSpPr>
        <a:xfrm>
          <a:off x="0" y="0"/>
          <a:ext cx="0" cy="0"/>
          <a:chOff x="0" y="0"/>
          <a:chExt cx="0" cy="0"/>
        </a:xfrm>
      </p:grpSpPr>
      <p:sp>
        <p:nvSpPr>
          <p:cNvPr id="2" name="Slide Image Placeholder 1">
            <a:extLst>
              <a:ext uri="{FF2B5EF4-FFF2-40B4-BE49-F238E27FC236}">
                <a16:creationId xmlns="" xmlns:a16="http://schemas.microsoft.com/office/drawing/2014/main" id="{03AAC45F-F69F-7FF5-4EC9-A29CE35935A6}"/>
              </a:ext>
            </a:extLst>
          </p:cNvPr>
          <p:cNvSpPr>
            <a:spLocks noGrp="1" noRot="1" noChangeAspect="1"/>
          </p:cNvSpPr>
          <p:nvPr>
            <p:ph type="sldImg"/>
          </p:nvPr>
        </p:nvSpPr>
        <p:spPr/>
      </p:sp>
      <p:sp>
        <p:nvSpPr>
          <p:cNvPr id="3" name="Notes Placeholder 2">
            <a:extLst>
              <a:ext uri="{FF2B5EF4-FFF2-40B4-BE49-F238E27FC236}">
                <a16:creationId xmlns="" xmlns:a16="http://schemas.microsoft.com/office/drawing/2014/main" id="{F5C1FDB5-58E9-130B-B8DA-1545DF4A86B1}"/>
              </a:ext>
            </a:extLst>
          </p:cNvPr>
          <p:cNvSpPr>
            <a:spLocks noGrp="1"/>
          </p:cNvSpPr>
          <p:nvPr>
            <p:ph type="body" idx="1"/>
          </p:nvPr>
        </p:nvSpPr>
        <p:spPr/>
        <p:txBody>
          <a:bodyPr/>
          <a:lstStyle/>
          <a:p>
            <a:r>
              <a:rPr lang="en-US" b="1" dirty="0"/>
              <a:t>ASAP II  Observations:</a:t>
            </a:r>
          </a:p>
          <a:p>
            <a:pPr marL="342900" indent="-342900">
              <a:buFont typeface="+mj-lt"/>
              <a:buAutoNum type="arabicPeriod"/>
            </a:pPr>
            <a:r>
              <a:rPr lang="fr-FR" sz="1800" dirty="0">
                <a:effectLst/>
                <a:latin typeface="Segoe UI" panose="020B0502040204020203" pitchFamily="34" charset="0"/>
                <a:ea typeface="MS Mincho" panose="02020609040205080304" pitchFamily="49" charset="-128"/>
              </a:rPr>
              <a:t>La plupart des sous-bénéficiaires partenaires locaux n’avaient pas de plan de surveillance et d’atténuation de l’environnement (EMMP) en place avant de devenir partenaire principal.</a:t>
            </a:r>
            <a:endParaRPr lang="en-US" dirty="0"/>
          </a:p>
        </p:txBody>
      </p:sp>
      <p:sp>
        <p:nvSpPr>
          <p:cNvPr id="4" name="Slide Number Placeholder 3">
            <a:extLst>
              <a:ext uri="{FF2B5EF4-FFF2-40B4-BE49-F238E27FC236}">
                <a16:creationId xmlns="" xmlns:a16="http://schemas.microsoft.com/office/drawing/2014/main" id="{4872B5C8-3D57-6A82-9513-F00FAA74BFBE}"/>
              </a:ext>
            </a:extLst>
          </p:cNvPr>
          <p:cNvSpPr>
            <a:spLocks noGrp="1"/>
          </p:cNvSpPr>
          <p:nvPr>
            <p:ph type="sldNum" sz="quarter" idx="5"/>
          </p:nvPr>
        </p:nvSpPr>
        <p:spPr/>
        <p:txBody>
          <a:bodyPr/>
          <a:lstStyle/>
          <a:p>
            <a:fld id="{94978328-182C-4D35-9945-30698DC557DE}" type="slidenum">
              <a:rPr lang="en-US" smtClean="0"/>
              <a:t>222</a:t>
            </a:fld>
            <a:endParaRPr lang="en-US"/>
          </a:p>
        </p:txBody>
      </p:sp>
    </p:spTree>
    <p:extLst>
      <p:ext uri="{BB962C8B-B14F-4D97-AF65-F5344CB8AC3E}">
        <p14:creationId xmlns:p14="http://schemas.microsoft.com/office/powerpoint/2010/main" val="32096095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b="0">
              <a:solidFill>
                <a:srgbClr val="000000"/>
              </a:solidFill>
              <a:effectLst/>
              <a:latin typeface="Gill Sans MT" panose="020B0502020104020203" pitchFamily="34" charset="0"/>
              <a:ea typeface="Calibri" panose="020F0502020204030204" pitchFamily="34" charset="0"/>
              <a:cs typeface="Gill Sans MT" panose="020B0502020104020203" pitchFamily="34" charset="0"/>
            </a:endParaRPr>
          </a:p>
        </p:txBody>
      </p:sp>
      <p:sp>
        <p:nvSpPr>
          <p:cNvPr id="4" name="Slide Number Placeholder 3"/>
          <p:cNvSpPr>
            <a:spLocks noGrp="1"/>
          </p:cNvSpPr>
          <p:nvPr>
            <p:ph type="sldNum" sz="quarter" idx="10"/>
          </p:nvPr>
        </p:nvSpPr>
        <p:spPr/>
        <p:txBody>
          <a:bodyPr/>
          <a:lstStyle/>
          <a:p>
            <a:fld id="{FB924C8B-3F6F-41F9-AD20-81376E2FC5A8}" type="slidenum">
              <a:rPr lang="en-US" smtClean="0"/>
              <a:t>255</a:t>
            </a:fld>
            <a:endParaRPr lang="en-US"/>
          </a:p>
        </p:txBody>
      </p:sp>
    </p:spTree>
    <p:extLst>
      <p:ext uri="{BB962C8B-B14F-4D97-AF65-F5344CB8AC3E}">
        <p14:creationId xmlns:p14="http://schemas.microsoft.com/office/powerpoint/2010/main" val="13019369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gebbc744032_0_16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 name="Google Shape;819;gebbc744032_0_16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978328-182C-4D35-9945-30698DC557DE}" type="slidenum">
              <a:rPr lang="en-US" smtClean="0"/>
              <a:t>12</a:t>
            </a:fld>
            <a:endParaRPr lang="en-US"/>
          </a:p>
        </p:txBody>
      </p:sp>
    </p:spTree>
    <p:extLst>
      <p:ext uri="{BB962C8B-B14F-4D97-AF65-F5344CB8AC3E}">
        <p14:creationId xmlns:p14="http://schemas.microsoft.com/office/powerpoint/2010/main" val="446730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978328-182C-4D35-9945-30698DC557DE}" type="slidenum">
              <a:rPr lang="en-US" smtClean="0"/>
              <a:t>42</a:t>
            </a:fld>
            <a:endParaRPr lang="en-US"/>
          </a:p>
        </p:txBody>
      </p:sp>
    </p:spTree>
    <p:extLst>
      <p:ext uri="{BB962C8B-B14F-4D97-AF65-F5344CB8AC3E}">
        <p14:creationId xmlns:p14="http://schemas.microsoft.com/office/powerpoint/2010/main" val="2302285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6A5108B3-0187-B1F6-C00C-8CEF11857ADD}"/>
            </a:ext>
          </a:extLst>
        </p:cNvPr>
        <p:cNvGrpSpPr/>
        <p:nvPr/>
      </p:nvGrpSpPr>
      <p:grpSpPr>
        <a:xfrm>
          <a:off x="0" y="0"/>
          <a:ext cx="0" cy="0"/>
          <a:chOff x="0" y="0"/>
          <a:chExt cx="0" cy="0"/>
        </a:xfrm>
      </p:grpSpPr>
      <p:sp>
        <p:nvSpPr>
          <p:cNvPr id="2" name="Slide Image Placeholder 1">
            <a:extLst>
              <a:ext uri="{FF2B5EF4-FFF2-40B4-BE49-F238E27FC236}">
                <a16:creationId xmlns="" xmlns:a16="http://schemas.microsoft.com/office/drawing/2014/main" id="{A325F038-0807-649D-211C-FE391B666F6D}"/>
              </a:ext>
            </a:extLst>
          </p:cNvPr>
          <p:cNvSpPr>
            <a:spLocks noGrp="1" noRot="1" noChangeAspect="1"/>
          </p:cNvSpPr>
          <p:nvPr>
            <p:ph type="sldImg"/>
          </p:nvPr>
        </p:nvSpPr>
        <p:spPr/>
      </p:sp>
      <p:sp>
        <p:nvSpPr>
          <p:cNvPr id="3" name="Notes Placeholder 2">
            <a:extLst>
              <a:ext uri="{FF2B5EF4-FFF2-40B4-BE49-F238E27FC236}">
                <a16:creationId xmlns="" xmlns:a16="http://schemas.microsoft.com/office/drawing/2014/main" id="{3D99E0BF-5FB3-60EC-D8A0-A0776A9F0DE8}"/>
              </a:ext>
            </a:extLst>
          </p:cNvPr>
          <p:cNvSpPr>
            <a:spLocks noGrp="1"/>
          </p:cNvSpPr>
          <p:nvPr>
            <p:ph type="body" idx="1"/>
          </p:nvPr>
        </p:nvSpPr>
        <p:spPr/>
        <p:txBody>
          <a:bodyPr/>
          <a:lstStyle/>
          <a:p>
            <a:r>
              <a:rPr lang="en-US" b="1" dirty="0"/>
              <a:t>ASAP II  Observations:</a:t>
            </a:r>
          </a:p>
          <a:p>
            <a:pPr marL="342900" indent="-342900">
              <a:buFont typeface="+mj-lt"/>
              <a:buAutoNum type="arabicPeriod"/>
            </a:pPr>
            <a:r>
              <a:rPr lang="fr-FR" sz="1800" dirty="0">
                <a:effectLst/>
                <a:latin typeface="Segoe UI" panose="020B0502040204020203" pitchFamily="34" charset="0"/>
                <a:ea typeface="MS Mincho" panose="02020609040205080304" pitchFamily="49" charset="-128"/>
              </a:rPr>
              <a:t>Les membres du conseil d'administration s'investissent de plus en plus dans l'organisation et dans le processus d'amélioration.</a:t>
            </a:r>
          </a:p>
          <a:p>
            <a:pPr marL="342900" indent="-342900">
              <a:buFont typeface="+mj-lt"/>
              <a:buAutoNum type="arabicPeriod"/>
            </a:pPr>
            <a:r>
              <a:rPr lang="fr-FR" sz="1800" dirty="0">
                <a:effectLst/>
                <a:latin typeface="Segoe UI" panose="020B0502040204020203" pitchFamily="34" charset="0"/>
                <a:ea typeface="MS Mincho" panose="02020609040205080304" pitchFamily="49" charset="-128"/>
              </a:rPr>
              <a:t>Les environnements de conformité et de contrôle présentent le plus grand risque.</a:t>
            </a:r>
          </a:p>
          <a:p>
            <a:pPr marL="342900" indent="-342900">
              <a:buFont typeface="+mj-lt"/>
              <a:buAutoNum type="arabicPeriod"/>
            </a:pPr>
            <a:r>
              <a:rPr lang="fr-FR" sz="1800" dirty="0">
                <a:effectLst/>
                <a:latin typeface="Segoe UI" panose="020B0502040204020203" pitchFamily="34" charset="0"/>
                <a:ea typeface="MS Mincho" panose="02020609040205080304" pitchFamily="49" charset="-128"/>
              </a:rPr>
              <a:t>Si le domaine de la conformité se concentre sur la conformité de la gestion des récompenses, les systèmes de suivi des problèmes de conformité et les procédures de surveillance des sous-bénéficiaires, l'observation est que si une organisation ne respecte pas elle-même les exigences de conformité, elle ne fournit pas les conseils appropriés aux sous-bénéficiaires.</a:t>
            </a:r>
          </a:p>
          <a:p>
            <a:pPr marL="342900" indent="-342900">
              <a:buFont typeface="+mj-lt"/>
              <a:buAutoNum type="arabicPeriod"/>
            </a:pPr>
            <a:r>
              <a:rPr lang="fr-FR" sz="1800" dirty="0">
                <a:effectLst/>
                <a:latin typeface="Segoe UI" panose="020B0502040204020203" pitchFamily="34" charset="0"/>
                <a:ea typeface="MS Mincho" panose="02020609040205080304" pitchFamily="49" charset="-128"/>
              </a:rPr>
              <a:t>Le domaine de l'environnement de contrôle se concentre sur le conseil d'administration : a-t-il des termes de référence (</a:t>
            </a:r>
            <a:r>
              <a:rPr lang="fr-FR" sz="1800" dirty="0" err="1">
                <a:effectLst/>
                <a:latin typeface="Segoe UI" panose="020B0502040204020203" pitchFamily="34" charset="0"/>
                <a:ea typeface="MS Mincho" panose="02020609040205080304" pitchFamily="49" charset="-128"/>
              </a:rPr>
              <a:t>TdR</a:t>
            </a:r>
            <a:r>
              <a:rPr lang="fr-FR" sz="1800" dirty="0">
                <a:effectLst/>
                <a:latin typeface="Segoe UI" panose="020B0502040204020203" pitchFamily="34" charset="0"/>
                <a:ea typeface="MS Mincho" panose="02020609040205080304" pitchFamily="49" charset="-128"/>
              </a:rPr>
              <a:t>) en place et sont-ils signés par tous les membres du conseil ? Les limites de mandat des membres du conseil sont-elles définies et existe-t-il un processus approuvé pour élire/nommer/révoquer les membres du conseil et les dirigeants ? Des contrôles appropriés sont-ils en place pour garantir que le risque fiduciaire est correctement traité ? L'observation est que si le conseil d'administration ne remplit que vaguement ses devoirs, il n'assure pas une surveillance suffisante pour gérer le risque fiduciaire.</a:t>
            </a:r>
            <a:endParaRPr lang="en-US" sz="1800" dirty="0">
              <a:effectLst/>
              <a:latin typeface="Segoe UI" panose="020B0502040204020203" pitchFamily="34" charset="0"/>
              <a:ea typeface="MS Mincho" panose="02020609040205080304" pitchFamily="49" charset="-128"/>
            </a:endParaRPr>
          </a:p>
        </p:txBody>
      </p:sp>
      <p:sp>
        <p:nvSpPr>
          <p:cNvPr id="4" name="Slide Number Placeholder 3">
            <a:extLst>
              <a:ext uri="{FF2B5EF4-FFF2-40B4-BE49-F238E27FC236}">
                <a16:creationId xmlns="" xmlns:a16="http://schemas.microsoft.com/office/drawing/2014/main" id="{35CFCA6A-1831-42DC-F493-2CA7703CD40A}"/>
              </a:ext>
            </a:extLst>
          </p:cNvPr>
          <p:cNvSpPr>
            <a:spLocks noGrp="1"/>
          </p:cNvSpPr>
          <p:nvPr>
            <p:ph type="sldNum" sz="quarter" idx="5"/>
          </p:nvPr>
        </p:nvSpPr>
        <p:spPr/>
        <p:txBody>
          <a:bodyPr/>
          <a:lstStyle/>
          <a:p>
            <a:fld id="{94978328-182C-4D35-9945-30698DC557DE}" type="slidenum">
              <a:rPr lang="en-US" smtClean="0"/>
              <a:t>52</a:t>
            </a:fld>
            <a:endParaRPr lang="en-US"/>
          </a:p>
        </p:txBody>
      </p:sp>
    </p:spTree>
    <p:extLst>
      <p:ext uri="{BB962C8B-B14F-4D97-AF65-F5344CB8AC3E}">
        <p14:creationId xmlns:p14="http://schemas.microsoft.com/office/powerpoint/2010/main" val="3948248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4383A6AA-CC92-B273-9666-60F668735038}"/>
            </a:ext>
          </a:extLst>
        </p:cNvPr>
        <p:cNvGrpSpPr/>
        <p:nvPr/>
      </p:nvGrpSpPr>
      <p:grpSpPr>
        <a:xfrm>
          <a:off x="0" y="0"/>
          <a:ext cx="0" cy="0"/>
          <a:chOff x="0" y="0"/>
          <a:chExt cx="0" cy="0"/>
        </a:xfrm>
      </p:grpSpPr>
      <p:sp>
        <p:nvSpPr>
          <p:cNvPr id="2" name="Slide Image Placeholder 1">
            <a:extLst>
              <a:ext uri="{FF2B5EF4-FFF2-40B4-BE49-F238E27FC236}">
                <a16:creationId xmlns="" xmlns:a16="http://schemas.microsoft.com/office/drawing/2014/main" id="{A8BFFC3C-3279-335D-62C0-9B633EFA9280}"/>
              </a:ext>
            </a:extLst>
          </p:cNvPr>
          <p:cNvSpPr>
            <a:spLocks noGrp="1" noRot="1" noChangeAspect="1"/>
          </p:cNvSpPr>
          <p:nvPr>
            <p:ph type="sldImg"/>
          </p:nvPr>
        </p:nvSpPr>
        <p:spPr/>
      </p:sp>
      <p:sp>
        <p:nvSpPr>
          <p:cNvPr id="3" name="Notes Placeholder 2">
            <a:extLst>
              <a:ext uri="{FF2B5EF4-FFF2-40B4-BE49-F238E27FC236}">
                <a16:creationId xmlns="" xmlns:a16="http://schemas.microsoft.com/office/drawing/2014/main" id="{DCDF0071-A697-F614-E1C0-51B0469BAA03}"/>
              </a:ext>
            </a:extLst>
          </p:cNvPr>
          <p:cNvSpPr>
            <a:spLocks noGrp="1"/>
          </p:cNvSpPr>
          <p:nvPr>
            <p:ph type="body" idx="1"/>
          </p:nvPr>
        </p:nvSpPr>
        <p:spPr/>
        <p:txBody>
          <a:bodyPr/>
          <a:lstStyle/>
          <a:p>
            <a:r>
              <a:rPr lang="en-US" b="1" dirty="0"/>
              <a:t>ASAP II  Observations: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fr-FR" sz="1800" dirty="0">
                <a:effectLst/>
                <a:latin typeface="Segoe UI" panose="020B0502040204020203" pitchFamily="34" charset="0"/>
                <a:ea typeface="MS Mincho" panose="02020609040205080304" pitchFamily="49" charset="-128"/>
              </a:rPr>
              <a:t>Les organisations locales souhaitent améliorer leurs compétences en matière de gestion financière et de conformité afin de se conformer aux règles et réglementations du gouvernement américain et de développer des systèmes et procédures de gestion financière efficaces. Il s’agit d’un domaine important du soutien de l’ASAP : près de 42 % des conseillers en capacités apportent une assistance dans ce domaine.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fr-FR" sz="1800" dirty="0">
                <a:effectLst/>
                <a:latin typeface="Segoe UI" panose="020B0502040204020203" pitchFamily="34" charset="0"/>
                <a:ea typeface="MS Mincho" panose="02020609040205080304" pitchFamily="49" charset="-128"/>
              </a:rPr>
              <a:t>De nombreuses ONG ont des difficultés en matière de gestion financière et de conformité dans les domaines suivants : (1) la mise en place d’un programme de dénonciation ; (2) le suivi des finances des sous-bénéficiaires ; (3) la garantie d’une délégation adéquate de l’autorité sur les processus financiers ; (4) l’élaboration de budgets pour les allocations de coûts indirects ; et (5) la mise en place de processus pour identifier et éliminer la fraude et le vol.</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fr-FR" sz="1800" dirty="0">
                <a:effectLst/>
                <a:latin typeface="Segoe UI" panose="020B0502040204020203" pitchFamily="34" charset="0"/>
                <a:ea typeface="MS Mincho" panose="02020609040205080304" pitchFamily="49" charset="-128"/>
              </a:rPr>
              <a:t>Les facteurs identifiés comme les principales causes de ces défis sont les suivants : (1) le manque de compétences, de connaissances et de capacité du personnel pour assurer la conformité avec les documents sous-jacents ; (2) une culture organisationnelle résistante au changement ; (3) une constitution, des statuts, des règles internes et des réglementations qui ne sont pas en place ou qui ne sont pas conformes à la conformité ; et (4) le manque d’indépendance des équipes de direction par rapport aux conseils d’administration.</a:t>
            </a:r>
            <a:endParaRPr lang="en-US" sz="1800" dirty="0">
              <a:effectLst/>
              <a:latin typeface="Segoe UI" panose="020B0502040204020203" pitchFamily="34" charset="0"/>
              <a:ea typeface="MS Mincho" panose="02020609040205080304" pitchFamily="49" charset="-128"/>
            </a:endParaRPr>
          </a:p>
        </p:txBody>
      </p:sp>
      <p:sp>
        <p:nvSpPr>
          <p:cNvPr id="4" name="Slide Number Placeholder 3">
            <a:extLst>
              <a:ext uri="{FF2B5EF4-FFF2-40B4-BE49-F238E27FC236}">
                <a16:creationId xmlns="" xmlns:a16="http://schemas.microsoft.com/office/drawing/2014/main" id="{B512B663-7B6A-B2A1-DF56-E1225F7FDA84}"/>
              </a:ext>
            </a:extLst>
          </p:cNvPr>
          <p:cNvSpPr>
            <a:spLocks noGrp="1"/>
          </p:cNvSpPr>
          <p:nvPr>
            <p:ph type="sldNum" sz="quarter" idx="5"/>
          </p:nvPr>
        </p:nvSpPr>
        <p:spPr/>
        <p:txBody>
          <a:bodyPr/>
          <a:lstStyle/>
          <a:p>
            <a:fld id="{94978328-182C-4D35-9945-30698DC557DE}" type="slidenum">
              <a:rPr lang="en-US" smtClean="0"/>
              <a:t>68</a:t>
            </a:fld>
            <a:endParaRPr lang="en-US"/>
          </a:p>
        </p:txBody>
      </p:sp>
    </p:spTree>
    <p:extLst>
      <p:ext uri="{BB962C8B-B14F-4D97-AF65-F5344CB8AC3E}">
        <p14:creationId xmlns:p14="http://schemas.microsoft.com/office/powerpoint/2010/main" val="1168177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978328-182C-4D35-9945-30698DC557DE}" type="slidenum">
              <a:rPr lang="en-US" smtClean="0"/>
              <a:t>73</a:t>
            </a:fld>
            <a:endParaRPr lang="en-US"/>
          </a:p>
        </p:txBody>
      </p:sp>
    </p:spTree>
    <p:extLst>
      <p:ext uri="{BB962C8B-B14F-4D97-AF65-F5344CB8AC3E}">
        <p14:creationId xmlns:p14="http://schemas.microsoft.com/office/powerpoint/2010/main" val="302670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EF7D5DF3-4BB2-9D81-9FB9-964EA798E068}"/>
            </a:ext>
          </a:extLst>
        </p:cNvPr>
        <p:cNvGrpSpPr/>
        <p:nvPr/>
      </p:nvGrpSpPr>
      <p:grpSpPr>
        <a:xfrm>
          <a:off x="0" y="0"/>
          <a:ext cx="0" cy="0"/>
          <a:chOff x="0" y="0"/>
          <a:chExt cx="0" cy="0"/>
        </a:xfrm>
      </p:grpSpPr>
      <p:sp>
        <p:nvSpPr>
          <p:cNvPr id="2" name="Slide Image Placeholder 1">
            <a:extLst>
              <a:ext uri="{FF2B5EF4-FFF2-40B4-BE49-F238E27FC236}">
                <a16:creationId xmlns="" xmlns:a16="http://schemas.microsoft.com/office/drawing/2014/main" id="{3D4A35BD-7FB8-0621-DDBB-7FAA6F67F6CE}"/>
              </a:ext>
            </a:extLst>
          </p:cNvPr>
          <p:cNvSpPr>
            <a:spLocks noGrp="1" noRot="1" noChangeAspect="1"/>
          </p:cNvSpPr>
          <p:nvPr>
            <p:ph type="sldImg"/>
          </p:nvPr>
        </p:nvSpPr>
        <p:spPr/>
      </p:sp>
      <p:sp>
        <p:nvSpPr>
          <p:cNvPr id="3" name="Notes Placeholder 2">
            <a:extLst>
              <a:ext uri="{FF2B5EF4-FFF2-40B4-BE49-F238E27FC236}">
                <a16:creationId xmlns="" xmlns:a16="http://schemas.microsoft.com/office/drawing/2014/main" id="{19C3C203-7830-679C-1029-ED7CB939962B}"/>
              </a:ext>
            </a:extLst>
          </p:cNvPr>
          <p:cNvSpPr>
            <a:spLocks noGrp="1"/>
          </p:cNvSpPr>
          <p:nvPr>
            <p:ph type="body" idx="1"/>
          </p:nvPr>
        </p:nvSpPr>
        <p:spPr/>
        <p:txBody>
          <a:bodyPr/>
          <a:lstStyle/>
          <a:p>
            <a:r>
              <a:rPr lang="en-US" b="1" dirty="0"/>
              <a:t>ASAP II  Observations:</a:t>
            </a:r>
          </a:p>
          <a:p>
            <a:pPr marL="342900" indent="-342900">
              <a:buFont typeface="+mj-lt"/>
              <a:buAutoNum type="arabicPeriod"/>
            </a:pPr>
            <a:r>
              <a:rPr lang="fr-FR" sz="1800" dirty="0">
                <a:effectLst/>
                <a:latin typeface="Segoe UI" panose="020B0502040204020203" pitchFamily="34" charset="0"/>
                <a:ea typeface="MS Mincho" panose="02020609040205080304" pitchFamily="49" charset="-128"/>
              </a:rPr>
              <a:t>La fraude est un sérieux défi dans le cadre de la transition des partenaires locaux. Les partenaires locaux opèrent souvent dans une culture dans laquelle les pots-de-vin et la fraude sont des pratiques courantes.</a:t>
            </a:r>
          </a:p>
          <a:p>
            <a:pPr marL="342900" indent="-342900">
              <a:buFont typeface="+mj-lt"/>
              <a:buAutoNum type="arabicPeriod"/>
            </a:pPr>
            <a:r>
              <a:rPr lang="fr-FR" sz="1800" dirty="0">
                <a:effectLst/>
                <a:latin typeface="Segoe UI" panose="020B0502040204020203" pitchFamily="34" charset="0"/>
                <a:ea typeface="MS Mincho" panose="02020609040205080304" pitchFamily="49" charset="-128"/>
              </a:rPr>
              <a:t>ASAP II a découvert des preuves d'organisations aux pratiques manifestement frauduleuses émanant du niveau exécutif et se propageant au personnel. Par exemple : lors des visites sur site, ASAP a trouvé des affiches dans l'espace de travail du partenaire local indiquant « Rappel - tout le personnel doit verser 5 % du salaire mensuel au fonds de durabilité » et ni le plan comptable ni les manuels financiers ne faisaient référence à ce fonds.</a:t>
            </a:r>
          </a:p>
          <a:p>
            <a:pPr marL="342900" indent="-342900">
              <a:buFont typeface="+mj-lt"/>
              <a:buAutoNum type="arabicPeriod"/>
            </a:pPr>
            <a:r>
              <a:rPr lang="fr-FR" sz="1800" dirty="0">
                <a:effectLst/>
                <a:latin typeface="Segoe UI" panose="020B0502040204020203" pitchFamily="34" charset="0"/>
                <a:ea typeface="MS Mincho" panose="02020609040205080304" pitchFamily="49" charset="-128"/>
              </a:rPr>
              <a:t>Ligne d'assistance téléphonique pour les dénonciateurs non en place</a:t>
            </a:r>
          </a:p>
          <a:p>
            <a:pPr marL="342900" indent="-342900">
              <a:buFont typeface="+mj-lt"/>
              <a:buAutoNum type="arabicPeriod"/>
            </a:pPr>
            <a:r>
              <a:rPr lang="fr-FR" sz="1800" dirty="0">
                <a:effectLst/>
                <a:latin typeface="Segoe UI" panose="020B0502040204020203" pitchFamily="34" charset="0"/>
                <a:ea typeface="MS Mincho" panose="02020609040205080304" pitchFamily="49" charset="-128"/>
              </a:rPr>
              <a:t>Ligne d'assistance téléphonique pour les dénonciateurs inappropriée (ne signalant pas au niveau le plus élevé/indépendant), utilisant la boîte à suggestions, une boîte à suggestions ouverte par un membre de l'équipe de direction qui pourrait être impliqué dans une fraude.</a:t>
            </a:r>
          </a:p>
          <a:p>
            <a:pPr marL="342900" indent="-342900">
              <a:buFont typeface="+mj-lt"/>
              <a:buAutoNum type="arabicPeriod"/>
            </a:pPr>
            <a:r>
              <a:rPr lang="fr-FR" sz="1800" dirty="0">
                <a:effectLst/>
                <a:latin typeface="Segoe UI" panose="020B0502040204020203" pitchFamily="34" charset="0"/>
                <a:ea typeface="MS Mincho" panose="02020609040205080304" pitchFamily="49" charset="-128"/>
              </a:rPr>
              <a:t>Évaluations des risques de fraude non effectuées</a:t>
            </a:r>
          </a:p>
          <a:p>
            <a:pPr marL="342900" indent="-342900">
              <a:buFont typeface="+mj-lt"/>
              <a:buAutoNum type="arabicPeriod"/>
            </a:pPr>
            <a:r>
              <a:rPr lang="fr-FR" sz="1800" dirty="0">
                <a:effectLst/>
                <a:latin typeface="Segoe UI" panose="020B0502040204020203" pitchFamily="34" charset="0"/>
                <a:ea typeface="MS Mincho" panose="02020609040205080304" pitchFamily="49" charset="-128"/>
              </a:rPr>
              <a:t>Politique de gestion de la fraude non en place/certains éléments manquants</a:t>
            </a:r>
          </a:p>
          <a:p>
            <a:pPr marL="342900" indent="-342900">
              <a:buFont typeface="+mj-lt"/>
              <a:buAutoNum type="arabicPeriod"/>
            </a:pPr>
            <a:r>
              <a:rPr lang="fr-FR" sz="1800" dirty="0">
                <a:effectLst/>
                <a:latin typeface="Segoe UI" panose="020B0502040204020203" pitchFamily="34" charset="0"/>
                <a:ea typeface="MS Mincho" panose="02020609040205080304" pitchFamily="49" charset="-128"/>
              </a:rPr>
              <a:t>Non-respect de la politique de gestion de la fraude</a:t>
            </a:r>
          </a:p>
          <a:p>
            <a:pPr marL="342900" indent="-342900">
              <a:buFont typeface="+mj-lt"/>
              <a:buAutoNum type="arabicPeriod"/>
            </a:pPr>
            <a:r>
              <a:rPr lang="fr-FR" sz="1800" dirty="0">
                <a:effectLst/>
                <a:latin typeface="Segoe UI" panose="020B0502040204020203" pitchFamily="34" charset="0"/>
                <a:ea typeface="MS Mincho" panose="02020609040205080304" pitchFamily="49" charset="-128"/>
              </a:rPr>
              <a:t>Formation en gestion de la fraude non reçue</a:t>
            </a:r>
          </a:p>
          <a:p>
            <a:pPr marL="342900" indent="-342900">
              <a:buFont typeface="+mj-lt"/>
              <a:buAutoNum type="arabicPeriod"/>
            </a:pPr>
            <a:r>
              <a:rPr lang="fr-FR" sz="1800" dirty="0">
                <a:effectLst/>
                <a:latin typeface="Segoe UI" panose="020B0502040204020203" pitchFamily="34" charset="0"/>
                <a:ea typeface="MS Mincho" panose="02020609040205080304" pitchFamily="49" charset="-128"/>
              </a:rPr>
              <a:t>Les sous-bénéficiaires ne sont pas tenus de signaler la fraude (non-inclusion de cette exigence dans la sous-subvention)/n'ont pas de politiques, de procédures et de systèmes en place pour gérer la fraude</a:t>
            </a:r>
          </a:p>
          <a:p>
            <a:pPr marL="342900" indent="-342900">
              <a:buFont typeface="+mj-lt"/>
              <a:buAutoNum type="arabicPeriod"/>
            </a:pPr>
            <a:r>
              <a:rPr lang="fr-FR" sz="1800" dirty="0">
                <a:effectLst/>
                <a:latin typeface="Segoe UI" panose="020B0502040204020203" pitchFamily="34" charset="0"/>
                <a:ea typeface="MS Mincho" panose="02020609040205080304" pitchFamily="49" charset="-128"/>
              </a:rPr>
              <a:t>Manque de contrôles internes en place (selon le domaine, cependant, le risque ici est que les employés puissent s'entendre pour contourner les contrôles, surtout s'il y en a des faibles ou inexistants)</a:t>
            </a:r>
            <a:endParaRPr lang="en-US" sz="1800" dirty="0">
              <a:effectLst/>
              <a:latin typeface="Segoe UI" panose="020B0502040204020203" pitchFamily="34" charset="0"/>
              <a:ea typeface="MS Mincho" panose="02020609040205080304" pitchFamily="49" charset="-128"/>
            </a:endParaRPr>
          </a:p>
        </p:txBody>
      </p:sp>
      <p:sp>
        <p:nvSpPr>
          <p:cNvPr id="4" name="Slide Number Placeholder 3">
            <a:extLst>
              <a:ext uri="{FF2B5EF4-FFF2-40B4-BE49-F238E27FC236}">
                <a16:creationId xmlns="" xmlns:a16="http://schemas.microsoft.com/office/drawing/2014/main" id="{55736E0E-AF63-3661-91BE-3B85AC864FCA}"/>
              </a:ext>
            </a:extLst>
          </p:cNvPr>
          <p:cNvSpPr>
            <a:spLocks noGrp="1"/>
          </p:cNvSpPr>
          <p:nvPr>
            <p:ph type="sldNum" sz="quarter" idx="5"/>
          </p:nvPr>
        </p:nvSpPr>
        <p:spPr/>
        <p:txBody>
          <a:bodyPr/>
          <a:lstStyle/>
          <a:p>
            <a:fld id="{94978328-182C-4D35-9945-30698DC557DE}" type="slidenum">
              <a:rPr lang="en-US" smtClean="0"/>
              <a:t>77</a:t>
            </a:fld>
            <a:endParaRPr lang="en-US"/>
          </a:p>
        </p:txBody>
      </p:sp>
    </p:spTree>
    <p:extLst>
      <p:ext uri="{BB962C8B-B14F-4D97-AF65-F5344CB8AC3E}">
        <p14:creationId xmlns:p14="http://schemas.microsoft.com/office/powerpoint/2010/main" val="336229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2F684AC9-D072-8C8D-17E4-EC3E37550DAE}"/>
            </a:ext>
          </a:extLst>
        </p:cNvPr>
        <p:cNvGrpSpPr/>
        <p:nvPr/>
      </p:nvGrpSpPr>
      <p:grpSpPr>
        <a:xfrm>
          <a:off x="0" y="0"/>
          <a:ext cx="0" cy="0"/>
          <a:chOff x="0" y="0"/>
          <a:chExt cx="0" cy="0"/>
        </a:xfrm>
      </p:grpSpPr>
      <p:sp>
        <p:nvSpPr>
          <p:cNvPr id="2" name="Slide Image Placeholder 1">
            <a:extLst>
              <a:ext uri="{FF2B5EF4-FFF2-40B4-BE49-F238E27FC236}">
                <a16:creationId xmlns="" xmlns:a16="http://schemas.microsoft.com/office/drawing/2014/main" id="{6E4946BE-E29A-5A67-CF5B-3293B5CE3DF3}"/>
              </a:ext>
            </a:extLst>
          </p:cNvPr>
          <p:cNvSpPr>
            <a:spLocks noGrp="1" noRot="1" noChangeAspect="1"/>
          </p:cNvSpPr>
          <p:nvPr>
            <p:ph type="sldImg"/>
          </p:nvPr>
        </p:nvSpPr>
        <p:spPr/>
      </p:sp>
      <p:sp>
        <p:nvSpPr>
          <p:cNvPr id="3" name="Notes Placeholder 2">
            <a:extLst>
              <a:ext uri="{FF2B5EF4-FFF2-40B4-BE49-F238E27FC236}">
                <a16:creationId xmlns="" xmlns:a16="http://schemas.microsoft.com/office/drawing/2014/main" id="{8833E19D-964C-CAA5-F6B4-C132346B8F44}"/>
              </a:ext>
            </a:extLst>
          </p:cNvPr>
          <p:cNvSpPr>
            <a:spLocks noGrp="1"/>
          </p:cNvSpPr>
          <p:nvPr>
            <p:ph type="body" idx="1"/>
          </p:nvPr>
        </p:nvSpPr>
        <p:spPr/>
        <p:txBody>
          <a:bodyPr/>
          <a:lstStyle/>
          <a:p>
            <a:r>
              <a:rPr lang="en-US" b="1" dirty="0"/>
              <a:t>ASAP II  Observations:</a:t>
            </a:r>
          </a:p>
          <a:p>
            <a:pPr marL="342900" indent="-342900">
              <a:buFont typeface="+mj-lt"/>
              <a:buAutoNum type="arabicPeriod"/>
            </a:pPr>
            <a:r>
              <a:rPr lang="fr-FR" sz="1800" dirty="0">
                <a:effectLst/>
                <a:latin typeface="Segoe UI" panose="020B0502040204020203" pitchFamily="34" charset="0"/>
                <a:ea typeface="MS Mincho" panose="02020609040205080304" pitchFamily="49" charset="-128"/>
              </a:rPr>
              <a:t>La fraude est un sérieux défi dans le cadre de la transition des partenaires locaux. Les partenaires locaux opèrent souvent dans une culture dans laquelle les pots-de-vin et la fraude sont des pratiques courantes.</a:t>
            </a:r>
          </a:p>
          <a:p>
            <a:pPr marL="342900" indent="-342900">
              <a:buFont typeface="+mj-lt"/>
              <a:buAutoNum type="arabicPeriod"/>
            </a:pPr>
            <a:r>
              <a:rPr lang="fr-FR" sz="1800" dirty="0">
                <a:effectLst/>
                <a:latin typeface="Segoe UI" panose="020B0502040204020203" pitchFamily="34" charset="0"/>
                <a:ea typeface="MS Mincho" panose="02020609040205080304" pitchFamily="49" charset="-128"/>
              </a:rPr>
              <a:t>ASAP II a découvert des preuves d'organisations aux pratiques manifestement frauduleuses émanant du niveau exécutif et se propageant au personnel. Par exemple : lors des visites sur site, ASAP a trouvé des affiches dans l'espace de travail du partenaire local indiquant « Rappel - tout le personnel doit verser 5 % du salaire mensuel au fonds de durabilité » et ni le plan comptable ni les manuels financiers ne faisaient référence à ce fonds.</a:t>
            </a:r>
          </a:p>
          <a:p>
            <a:pPr marL="342900" indent="-342900">
              <a:buFont typeface="+mj-lt"/>
              <a:buAutoNum type="arabicPeriod"/>
            </a:pPr>
            <a:r>
              <a:rPr lang="fr-FR" sz="1800" dirty="0">
                <a:effectLst/>
                <a:latin typeface="Segoe UI" panose="020B0502040204020203" pitchFamily="34" charset="0"/>
                <a:ea typeface="MS Mincho" panose="02020609040205080304" pitchFamily="49" charset="-128"/>
              </a:rPr>
              <a:t>Ligne d'assistance téléphonique pour les dénonciateurs non en place</a:t>
            </a:r>
          </a:p>
          <a:p>
            <a:pPr marL="342900" indent="-342900">
              <a:buFont typeface="+mj-lt"/>
              <a:buAutoNum type="arabicPeriod"/>
            </a:pPr>
            <a:r>
              <a:rPr lang="fr-FR" sz="1800" dirty="0">
                <a:effectLst/>
                <a:latin typeface="Segoe UI" panose="020B0502040204020203" pitchFamily="34" charset="0"/>
                <a:ea typeface="MS Mincho" panose="02020609040205080304" pitchFamily="49" charset="-128"/>
              </a:rPr>
              <a:t>Ligne d'assistance téléphonique pour les dénonciateurs inappropriée (ne signalant pas au niveau le plus élevé/indépendant), utilisant la boîte à suggestions, une boîte à suggestions ouverte par un membre de l'équipe de direction qui pourrait être impliqué dans une fraude.</a:t>
            </a:r>
          </a:p>
          <a:p>
            <a:pPr marL="342900" indent="-342900">
              <a:buFont typeface="+mj-lt"/>
              <a:buAutoNum type="arabicPeriod"/>
            </a:pPr>
            <a:r>
              <a:rPr lang="fr-FR" sz="1800" dirty="0">
                <a:effectLst/>
                <a:latin typeface="Segoe UI" panose="020B0502040204020203" pitchFamily="34" charset="0"/>
                <a:ea typeface="MS Mincho" panose="02020609040205080304" pitchFamily="49" charset="-128"/>
              </a:rPr>
              <a:t>Évaluations des risques de fraude non effectuées</a:t>
            </a:r>
          </a:p>
          <a:p>
            <a:pPr marL="342900" indent="-342900">
              <a:buFont typeface="+mj-lt"/>
              <a:buAutoNum type="arabicPeriod"/>
            </a:pPr>
            <a:r>
              <a:rPr lang="fr-FR" sz="1800" dirty="0">
                <a:effectLst/>
                <a:latin typeface="Segoe UI" panose="020B0502040204020203" pitchFamily="34" charset="0"/>
                <a:ea typeface="MS Mincho" panose="02020609040205080304" pitchFamily="49" charset="-128"/>
              </a:rPr>
              <a:t>Politique de gestion de la fraude non en place/certains éléments manquants</a:t>
            </a:r>
          </a:p>
          <a:p>
            <a:pPr marL="342900" indent="-342900">
              <a:buFont typeface="+mj-lt"/>
              <a:buAutoNum type="arabicPeriod"/>
            </a:pPr>
            <a:r>
              <a:rPr lang="fr-FR" sz="1800" dirty="0">
                <a:effectLst/>
                <a:latin typeface="Segoe UI" panose="020B0502040204020203" pitchFamily="34" charset="0"/>
                <a:ea typeface="MS Mincho" panose="02020609040205080304" pitchFamily="49" charset="-128"/>
              </a:rPr>
              <a:t>Non-respect de la politique de gestion de la fraude</a:t>
            </a:r>
          </a:p>
          <a:p>
            <a:pPr marL="342900" indent="-342900">
              <a:buFont typeface="+mj-lt"/>
              <a:buAutoNum type="arabicPeriod"/>
            </a:pPr>
            <a:r>
              <a:rPr lang="fr-FR" sz="1800" dirty="0">
                <a:effectLst/>
                <a:latin typeface="Segoe UI" panose="020B0502040204020203" pitchFamily="34" charset="0"/>
                <a:ea typeface="MS Mincho" panose="02020609040205080304" pitchFamily="49" charset="-128"/>
              </a:rPr>
              <a:t>Formation en gestion de la fraude non reçue</a:t>
            </a:r>
          </a:p>
          <a:p>
            <a:pPr marL="342900" indent="-342900">
              <a:buFont typeface="+mj-lt"/>
              <a:buAutoNum type="arabicPeriod"/>
            </a:pPr>
            <a:r>
              <a:rPr lang="fr-FR" sz="1800" dirty="0">
                <a:effectLst/>
                <a:latin typeface="Segoe UI" panose="020B0502040204020203" pitchFamily="34" charset="0"/>
                <a:ea typeface="MS Mincho" panose="02020609040205080304" pitchFamily="49" charset="-128"/>
              </a:rPr>
              <a:t>Les sous-bénéficiaires ne sont pas tenus de signaler la fraude (non-inclusion de cette exigence dans la sous-subvention)/n'ont pas de politiques, de procédures et de systèmes en place pour gérer la fraude</a:t>
            </a:r>
          </a:p>
          <a:p>
            <a:pPr marL="342900" indent="-342900">
              <a:buFont typeface="+mj-lt"/>
              <a:buAutoNum type="arabicPeriod"/>
            </a:pPr>
            <a:r>
              <a:rPr lang="fr-FR" sz="1800" dirty="0">
                <a:effectLst/>
                <a:latin typeface="Segoe UI" panose="020B0502040204020203" pitchFamily="34" charset="0"/>
                <a:ea typeface="MS Mincho" panose="02020609040205080304" pitchFamily="49" charset="-128"/>
              </a:rPr>
              <a:t>Manque de contrôles internes en place (selon le domaine, cependant, le risque ici est que les employés puissent s'entendre pour contourner les contrôles, surtout s'il y en a des faibles ou inexistants)</a:t>
            </a:r>
            <a:endParaRPr lang="en-US" sz="1800" dirty="0">
              <a:effectLst/>
              <a:latin typeface="Segoe UI" panose="020B0502040204020203" pitchFamily="34" charset="0"/>
              <a:ea typeface="MS Mincho" panose="02020609040205080304" pitchFamily="49" charset="-128"/>
            </a:endParaRPr>
          </a:p>
        </p:txBody>
      </p:sp>
      <p:sp>
        <p:nvSpPr>
          <p:cNvPr id="4" name="Slide Number Placeholder 3">
            <a:extLst>
              <a:ext uri="{FF2B5EF4-FFF2-40B4-BE49-F238E27FC236}">
                <a16:creationId xmlns="" xmlns:a16="http://schemas.microsoft.com/office/drawing/2014/main" id="{A62FA682-381C-F74B-45E9-5E686C0C16D9}"/>
              </a:ext>
            </a:extLst>
          </p:cNvPr>
          <p:cNvSpPr>
            <a:spLocks noGrp="1"/>
          </p:cNvSpPr>
          <p:nvPr>
            <p:ph type="sldNum" sz="quarter" idx="5"/>
          </p:nvPr>
        </p:nvSpPr>
        <p:spPr/>
        <p:txBody>
          <a:bodyPr/>
          <a:lstStyle/>
          <a:p>
            <a:fld id="{94978328-182C-4D35-9945-30698DC557DE}" type="slidenum">
              <a:rPr lang="en-US" smtClean="0"/>
              <a:t>78</a:t>
            </a:fld>
            <a:endParaRPr lang="en-US"/>
          </a:p>
        </p:txBody>
      </p:sp>
    </p:spTree>
    <p:extLst>
      <p:ext uri="{BB962C8B-B14F-4D97-AF65-F5344CB8AC3E}">
        <p14:creationId xmlns:p14="http://schemas.microsoft.com/office/powerpoint/2010/main" val="941640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9.svg"/><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6.sv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1179572" y="712287"/>
            <a:ext cx="9832855" cy="492443"/>
          </a:xfrm>
          <a:prstGeom prst="rect">
            <a:avLst/>
          </a:prstGeom>
        </p:spPr>
        <p:txBody>
          <a:bodyPr wrap="square" lIns="0" tIns="0" rIns="0" bIns="0">
            <a:spAutoFit/>
          </a:bodyPr>
          <a:lstStyle>
            <a:lvl1pPr>
              <a:defRPr sz="3200" b="0" i="0">
                <a:solidFill>
                  <a:srgbClr val="404040"/>
                </a:solidFill>
                <a:latin typeface="Source Sans Pro" panose="020B0503030403020204" pitchFamily="34" charset="0"/>
                <a:ea typeface="Source Sans Pro" panose="020B0503030403020204" pitchFamily="34" charset="0"/>
                <a:cs typeface="Arial"/>
              </a:defRPr>
            </a:lvl1pPr>
          </a:lstStyle>
          <a:p>
            <a:endParaRPr/>
          </a:p>
        </p:txBody>
      </p:sp>
      <p:sp>
        <p:nvSpPr>
          <p:cNvPr id="3" name="Holder 3"/>
          <p:cNvSpPr>
            <a:spLocks noGrp="1"/>
          </p:cNvSpPr>
          <p:nvPr>
            <p:ph type="subTitle" idx="4"/>
          </p:nvPr>
        </p:nvSpPr>
        <p:spPr>
          <a:xfrm>
            <a:off x="1828800" y="3840480"/>
            <a:ext cx="8534400" cy="1107996"/>
          </a:xfrm>
          <a:prstGeom prst="rect">
            <a:avLst/>
          </a:prstGeom>
        </p:spPr>
        <p:txBody>
          <a:bodyPr wrap="square" lIns="0" tIns="0" rIns="0" bIns="0">
            <a:spAutoFit/>
          </a:bodyPr>
          <a:lstStyle>
            <a:lvl1pPr>
              <a:defRPr>
                <a:latin typeface="Source Sans Pro" panose="020B0503030403020204" pitchFamily="34" charset="0"/>
                <a:ea typeface="Source Sans Pro" panose="020B0503030403020204" pitchFamily="34" charset="0"/>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7" name="bk object 16">
            <a:extLst>
              <a:ext uri="{FF2B5EF4-FFF2-40B4-BE49-F238E27FC236}">
                <a16:creationId xmlns="" xmlns:a16="http://schemas.microsoft.com/office/drawing/2014/main" id="{289755DB-FFA9-F1D8-06EF-1B6F9486063B}"/>
              </a:ext>
            </a:extLst>
          </p:cNvPr>
          <p:cNvSpPr/>
          <p:nvPr userDrawn="1"/>
        </p:nvSpPr>
        <p:spPr>
          <a:xfrm>
            <a:off x="3047" y="6400800"/>
            <a:ext cx="12189460" cy="457200"/>
          </a:xfrm>
          <a:custGeom>
            <a:avLst/>
            <a:gdLst/>
            <a:ahLst/>
            <a:cxnLst/>
            <a:rect l="l" t="t" r="r" b="b"/>
            <a:pathLst>
              <a:path w="12189460" h="457200">
                <a:moveTo>
                  <a:pt x="0" y="457200"/>
                </a:moveTo>
                <a:lnTo>
                  <a:pt x="12188952" y="457200"/>
                </a:lnTo>
                <a:lnTo>
                  <a:pt x="12188952" y="0"/>
                </a:lnTo>
                <a:lnTo>
                  <a:pt x="0" y="0"/>
                </a:lnTo>
                <a:lnTo>
                  <a:pt x="0" y="457200"/>
                </a:lnTo>
                <a:close/>
              </a:path>
            </a:pathLst>
          </a:custGeom>
          <a:solidFill>
            <a:srgbClr val="002E6C"/>
          </a:solidFill>
        </p:spPr>
        <p:txBody>
          <a:bodyPr wrap="square" lIns="0" tIns="0" rIns="0" bIns="0" rtlCol="0"/>
          <a:lstStyle/>
          <a:p>
            <a:endParaRPr/>
          </a:p>
        </p:txBody>
      </p:sp>
      <p:sp>
        <p:nvSpPr>
          <p:cNvPr id="9" name="Holder 6">
            <a:extLst>
              <a:ext uri="{FF2B5EF4-FFF2-40B4-BE49-F238E27FC236}">
                <a16:creationId xmlns="" xmlns:a16="http://schemas.microsoft.com/office/drawing/2014/main" id="{457F8449-893A-6194-3E9D-2B41EFC2D7A8}"/>
              </a:ext>
            </a:extLst>
          </p:cNvPr>
          <p:cNvSpPr txBox="1">
            <a:spLocks/>
          </p:cNvSpPr>
          <p:nvPr userDrawn="1"/>
        </p:nvSpPr>
        <p:spPr>
          <a:xfrm>
            <a:off x="8930640" y="6530340"/>
            <a:ext cx="2804160" cy="276999"/>
          </a:xfrm>
          <a:prstGeom prst="rect">
            <a:avLst/>
          </a:prstGeom>
        </p:spPr>
        <p:txBody>
          <a:bodyPr wrap="square" lIns="0" tIns="0" rIns="0" bIns="0">
            <a:spAutoFit/>
          </a:bodyPr>
          <a:lstStyle>
            <a:defPPr>
              <a:defRPr lang="en-US"/>
            </a:defPPr>
            <a:lvl1pPr marL="0" algn="r" defTabSz="914400" rtl="0" eaLnBrk="1" latinLnBrk="0" hangingPunct="1">
              <a:defRPr sz="18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fr-FR" smtClean="0"/>
              <a:pPr/>
              <a:t>‹#›</a:t>
            </a:fld>
            <a:endParaRPr lang="fr-F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39E3965E-AC41-4711-9D10-E25ABB132D86}"/>
              </a:ext>
            </a:extLst>
          </p:cNvPr>
          <p:cNvSpPr/>
          <p:nvPr/>
        </p:nvSpPr>
        <p:spPr>
          <a:xfrm>
            <a:off x="3175" y="6400800"/>
            <a:ext cx="12188825" cy="457200"/>
          </a:xfrm>
          <a:prstGeom prst="rect">
            <a:avLst/>
          </a:prstGeom>
          <a:solidFill>
            <a:srgbClr val="002F6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cxnSp>
        <p:nvCxnSpPr>
          <p:cNvPr id="9" name="Straight Connector 8">
            <a:extLst>
              <a:ext uri="{FF2B5EF4-FFF2-40B4-BE49-F238E27FC236}">
                <a16:creationId xmlns="" xmlns:a16="http://schemas.microsoft.com/office/drawing/2014/main" id="{1F5DC8C3-BA5F-4EED-BB9A-A14272BD82A1}"/>
              </a:ext>
            </a:extLst>
          </p:cNvPr>
          <p:cNvCxnSpPr/>
          <p:nvPr/>
        </p:nvCxnSpPr>
        <p:spPr>
          <a:xfrm>
            <a:off x="1207659"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 xmlns:a16="http://schemas.microsoft.com/office/drawing/2014/main" id="{9925CCF1-92C0-4AF3-BFAF-4921631915AB}"/>
              </a:ext>
            </a:extLst>
          </p:cNvPr>
          <p:cNvSpPr>
            <a:spLocks noGrp="1"/>
          </p:cNvSpPr>
          <p:nvPr>
            <p:ph type="dt" sz="half" idx="10"/>
          </p:nvPr>
        </p:nvSpPr>
        <p:spPr>
          <a:xfrm>
            <a:off x="8218425" y="6446840"/>
            <a:ext cx="2584851" cy="365125"/>
          </a:xfrm>
          <a:prstGeom prst="rect">
            <a:avLst/>
          </a:prstGeom>
        </p:spPr>
        <p:txBody>
          <a:bodyPr/>
          <a:lstStyle/>
          <a:p>
            <a:endParaRPr lang="en-US"/>
          </a:p>
        </p:txBody>
      </p:sp>
      <p:sp>
        <p:nvSpPr>
          <p:cNvPr id="5" name="Footer Placeholder 4">
            <a:extLst>
              <a:ext uri="{FF2B5EF4-FFF2-40B4-BE49-F238E27FC236}">
                <a16:creationId xmlns="" xmlns:a16="http://schemas.microsoft.com/office/drawing/2014/main" id="{051A78A9-3DFF-4937-A9F2-5D8CF495F367}"/>
              </a:ext>
            </a:extLst>
          </p:cNvPr>
          <p:cNvSpPr>
            <a:spLocks noGrp="1"/>
          </p:cNvSpPr>
          <p:nvPr>
            <p:ph type="ftr" sz="quarter" idx="11"/>
          </p:nvPr>
        </p:nvSpPr>
        <p:spPr>
          <a:xfrm>
            <a:off x="1097279" y="6446840"/>
            <a:ext cx="6818263"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5FAEB271-5CC0-4759-BC6E-8BE53AB227C0}"/>
              </a:ext>
            </a:extLst>
          </p:cNvPr>
          <p:cNvSpPr>
            <a:spLocks noGrp="1"/>
          </p:cNvSpPr>
          <p:nvPr>
            <p:ph type="sldNum" sz="quarter" idx="12"/>
          </p:nvPr>
        </p:nvSpPr>
        <p:spPr>
          <a:xfrm>
            <a:off x="10993581" y="6446840"/>
            <a:ext cx="780011" cy="365125"/>
          </a:xfrm>
          <a:prstGeom prst="rect">
            <a:avLst/>
          </a:prstGeom>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1424221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354D8B55-9EA8-4B81-8E84-9B93B0A27559}"/>
              </a:ext>
            </a:extLst>
          </p:cNvPr>
          <p:cNvSpPr>
            <a:spLocks noGrp="1"/>
          </p:cNvSpPr>
          <p:nvPr>
            <p:ph type="dt" sz="half" idx="10"/>
          </p:nvPr>
        </p:nvSpPr>
        <p:spPr>
          <a:xfrm>
            <a:off x="8218425" y="6446840"/>
            <a:ext cx="2584851" cy="365125"/>
          </a:xfrm>
          <a:prstGeom prst="rect">
            <a:avLst/>
          </a:prstGeom>
        </p:spPr>
        <p:txBody>
          <a:bodyPr/>
          <a:lstStyle/>
          <a:p>
            <a:endParaRPr lang="en-US"/>
          </a:p>
        </p:txBody>
      </p:sp>
      <p:sp>
        <p:nvSpPr>
          <p:cNvPr id="8" name="Footer Placeholder 7">
            <a:extLst>
              <a:ext uri="{FF2B5EF4-FFF2-40B4-BE49-F238E27FC236}">
                <a16:creationId xmlns="" xmlns:a16="http://schemas.microsoft.com/office/drawing/2014/main" id="{062CA021-2578-47CB-822C-BDDFF7223B28}"/>
              </a:ext>
            </a:extLst>
          </p:cNvPr>
          <p:cNvSpPr>
            <a:spLocks noGrp="1"/>
          </p:cNvSpPr>
          <p:nvPr>
            <p:ph type="ftr" sz="quarter" idx="11"/>
          </p:nvPr>
        </p:nvSpPr>
        <p:spPr>
          <a:xfrm>
            <a:off x="1097279" y="6446840"/>
            <a:ext cx="6818263"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C4AAB51D-4141-4682-9375-DAFD5FB9DD10}"/>
              </a:ext>
            </a:extLst>
          </p:cNvPr>
          <p:cNvSpPr>
            <a:spLocks noGrp="1"/>
          </p:cNvSpPr>
          <p:nvPr>
            <p:ph type="sldNum" sz="quarter" idx="12"/>
          </p:nvPr>
        </p:nvSpPr>
        <p:spPr>
          <a:xfrm>
            <a:off x="10993581" y="6446840"/>
            <a:ext cx="780011" cy="365125"/>
          </a:xfrm>
          <a:prstGeom prst="rect">
            <a:avLst/>
          </a:prstGeom>
        </p:spPr>
        <p:txBody>
          <a:bodyPr/>
          <a:lstStyle/>
          <a:p>
            <a:fld id="{3A98EE3D-8CD1-4C3F-BD1C-C98C9596463C}" type="slidenum">
              <a:rPr lang="en-US" smtClean="0"/>
              <a:t>‹#›</a:t>
            </a:fld>
            <a:endParaRPr lang="en-US"/>
          </a:p>
        </p:txBody>
      </p:sp>
      <p:sp>
        <p:nvSpPr>
          <p:cNvPr id="4" name="Google Shape;385;p56">
            <a:extLst>
              <a:ext uri="{FF2B5EF4-FFF2-40B4-BE49-F238E27FC236}">
                <a16:creationId xmlns="" xmlns:a16="http://schemas.microsoft.com/office/drawing/2014/main" id="{A3024296-DBF5-317A-DC04-56DDFACA04B5}"/>
              </a:ext>
            </a:extLst>
          </p:cNvPr>
          <p:cNvSpPr/>
          <p:nvPr userDrawn="1"/>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 sz="3200" b="1" i="0" u="none" strike="noStrike" kern="0" cap="none" spc="0" normalizeH="0" baseline="0" noProof="0">
              <a:ln>
                <a:noFill/>
              </a:ln>
              <a:solidFill>
                <a:srgbClr val="FFFFFF"/>
              </a:solidFill>
              <a:effectLst/>
              <a:uLnTx/>
              <a:uFillTx/>
              <a:latin typeface="Source Sans Pro"/>
              <a:ea typeface="Source Sans Pro"/>
              <a:cs typeface="Source Sans Pro"/>
              <a:sym typeface="Arial"/>
            </a:endParaRPr>
          </a:p>
        </p:txBody>
      </p:sp>
    </p:spTree>
    <p:extLst>
      <p:ext uri="{BB962C8B-B14F-4D97-AF65-F5344CB8AC3E}">
        <p14:creationId xmlns:p14="http://schemas.microsoft.com/office/powerpoint/2010/main" val="4192890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id="{8D223C67-24AA-435F-A7A4-F5505FCE25D2}"/>
              </a:ext>
            </a:extLst>
          </p:cNvPr>
          <p:cNvSpPr/>
          <p:nvPr userDrawn="1"/>
        </p:nvSpPr>
        <p:spPr>
          <a:xfrm>
            <a:off x="16" y="-1"/>
            <a:ext cx="12191984" cy="2108203"/>
          </a:xfrm>
          <a:prstGeom prst="rect">
            <a:avLst/>
          </a:prstGeom>
          <a:solidFill>
            <a:srgbClr val="002F6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1097280" y="2334860"/>
            <a:ext cx="10058400" cy="37608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354D8B55-9EA8-4B81-8E84-9B93B0A27559}"/>
              </a:ext>
            </a:extLst>
          </p:cNvPr>
          <p:cNvSpPr>
            <a:spLocks noGrp="1"/>
          </p:cNvSpPr>
          <p:nvPr>
            <p:ph type="dt" sz="half" idx="10"/>
          </p:nvPr>
        </p:nvSpPr>
        <p:spPr>
          <a:xfrm>
            <a:off x="8218425" y="6446840"/>
            <a:ext cx="2584851" cy="365125"/>
          </a:xfrm>
          <a:prstGeom prst="rect">
            <a:avLst/>
          </a:prstGeom>
        </p:spPr>
        <p:txBody>
          <a:bodyPr/>
          <a:lstStyle/>
          <a:p>
            <a:endParaRPr lang="en-US"/>
          </a:p>
        </p:txBody>
      </p:sp>
      <p:sp>
        <p:nvSpPr>
          <p:cNvPr id="8" name="Footer Placeholder 7">
            <a:extLst>
              <a:ext uri="{FF2B5EF4-FFF2-40B4-BE49-F238E27FC236}">
                <a16:creationId xmlns="" xmlns:a16="http://schemas.microsoft.com/office/drawing/2014/main" id="{062CA021-2578-47CB-822C-BDDFF7223B28}"/>
              </a:ext>
            </a:extLst>
          </p:cNvPr>
          <p:cNvSpPr>
            <a:spLocks noGrp="1"/>
          </p:cNvSpPr>
          <p:nvPr>
            <p:ph type="ftr" sz="quarter" idx="11"/>
          </p:nvPr>
        </p:nvSpPr>
        <p:spPr>
          <a:xfrm>
            <a:off x="1097279" y="6446840"/>
            <a:ext cx="6818263"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C4AAB51D-4141-4682-9375-DAFD5FB9DD10}"/>
              </a:ext>
            </a:extLst>
          </p:cNvPr>
          <p:cNvSpPr>
            <a:spLocks noGrp="1"/>
          </p:cNvSpPr>
          <p:nvPr>
            <p:ph type="sldNum" sz="quarter" idx="12"/>
          </p:nvPr>
        </p:nvSpPr>
        <p:spPr>
          <a:xfrm>
            <a:off x="10993581" y="6446840"/>
            <a:ext cx="780011" cy="365125"/>
          </a:xfrm>
          <a:prstGeom prst="rect">
            <a:avLst/>
          </a:prstGeom>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975630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A585C21A-8B93-4657-B5DF-7EAEAD3BE127}"/>
              </a:ext>
            </a:extLst>
          </p:cNvPr>
          <p:cNvSpPr/>
          <p:nvPr/>
        </p:nvSpPr>
        <p:spPr>
          <a:xfrm>
            <a:off x="3177" y="6400800"/>
            <a:ext cx="12188825" cy="457200"/>
          </a:xfrm>
          <a:prstGeom prst="rect">
            <a:avLst/>
          </a:prstGeom>
          <a:solidFill>
            <a:srgbClr val="002F6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 xmlns:a16="http://schemas.microsoft.com/office/drawing/2014/main" id="{459DE2C1-4C52-40A3-8959-27B2C1BEBFF6}"/>
              </a:ext>
            </a:extLst>
          </p:cNvPr>
          <p:cNvCxnSpPr/>
          <p:nvPr/>
        </p:nvCxnSpPr>
        <p:spPr>
          <a:xfrm>
            <a:off x="1207659"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 xmlns:a16="http://schemas.microsoft.com/office/drawing/2014/main" id="{AAF2E137-EC28-48F8-9198-1F02539029B6}"/>
              </a:ext>
            </a:extLst>
          </p:cNvPr>
          <p:cNvSpPr>
            <a:spLocks noGrp="1"/>
          </p:cNvSpPr>
          <p:nvPr>
            <p:ph type="dt" sz="half" idx="10"/>
          </p:nvPr>
        </p:nvSpPr>
        <p:spPr>
          <a:xfrm>
            <a:off x="8218425" y="6446840"/>
            <a:ext cx="2584851" cy="365125"/>
          </a:xfrm>
          <a:prstGeom prst="rect">
            <a:avLst/>
          </a:prstGeom>
        </p:spPr>
        <p:txBody>
          <a:bodyPr/>
          <a:lstStyle/>
          <a:p>
            <a:endParaRPr lang="en-US"/>
          </a:p>
        </p:txBody>
      </p:sp>
      <p:sp>
        <p:nvSpPr>
          <p:cNvPr id="8" name="Footer Placeholder 7">
            <a:extLst>
              <a:ext uri="{FF2B5EF4-FFF2-40B4-BE49-F238E27FC236}">
                <a16:creationId xmlns="" xmlns:a16="http://schemas.microsoft.com/office/drawing/2014/main" id="{189422CD-6F62-4DD6-89EF-07A60B42D219}"/>
              </a:ext>
            </a:extLst>
          </p:cNvPr>
          <p:cNvSpPr>
            <a:spLocks noGrp="1"/>
          </p:cNvSpPr>
          <p:nvPr>
            <p:ph type="ftr" sz="quarter" idx="11"/>
          </p:nvPr>
        </p:nvSpPr>
        <p:spPr>
          <a:xfrm>
            <a:off x="1097279" y="6446840"/>
            <a:ext cx="6818263" cy="365125"/>
          </a:xfrm>
          <a:prstGeom prst="rect">
            <a:avLst/>
          </a:prstGeom>
        </p:spPr>
        <p:txBody>
          <a:bodyPr/>
          <a:lstStyle/>
          <a:p>
            <a:endParaRPr lang="en-US"/>
          </a:p>
        </p:txBody>
      </p:sp>
      <p:sp>
        <p:nvSpPr>
          <p:cNvPr id="11" name="Slide Number Placeholder 10">
            <a:extLst>
              <a:ext uri="{FF2B5EF4-FFF2-40B4-BE49-F238E27FC236}">
                <a16:creationId xmlns="" xmlns:a16="http://schemas.microsoft.com/office/drawing/2014/main" id="{69C6AFF8-42B4-4D05-969B-9F5FB3355555}"/>
              </a:ext>
            </a:extLst>
          </p:cNvPr>
          <p:cNvSpPr>
            <a:spLocks noGrp="1"/>
          </p:cNvSpPr>
          <p:nvPr>
            <p:ph type="sldNum" sz="quarter" idx="12"/>
          </p:nvPr>
        </p:nvSpPr>
        <p:spPr>
          <a:xfrm>
            <a:off x="10993581" y="6446840"/>
            <a:ext cx="780011" cy="365125"/>
          </a:xfrm>
          <a:prstGeom prst="rect">
            <a:avLst/>
          </a:prstGeom>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2348833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5"/>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 xmlns:a16="http://schemas.microsoft.com/office/drawing/2014/main" id="{5782D47D-B0DC-4C40-BCC6-BBBA32584A38}"/>
              </a:ext>
            </a:extLst>
          </p:cNvPr>
          <p:cNvSpPr>
            <a:spLocks noGrp="1"/>
          </p:cNvSpPr>
          <p:nvPr>
            <p:ph type="dt" sz="half" idx="10"/>
          </p:nvPr>
        </p:nvSpPr>
        <p:spPr>
          <a:xfrm>
            <a:off x="8218425" y="6446840"/>
            <a:ext cx="2584851" cy="365125"/>
          </a:xfrm>
          <a:prstGeom prst="rect">
            <a:avLst/>
          </a:prstGeom>
        </p:spPr>
        <p:txBody>
          <a:bodyPr/>
          <a:lstStyle/>
          <a:p>
            <a:endParaRPr lang="en-US"/>
          </a:p>
        </p:txBody>
      </p:sp>
      <p:sp>
        <p:nvSpPr>
          <p:cNvPr id="9" name="Footer Placeholder 8">
            <a:extLst>
              <a:ext uri="{FF2B5EF4-FFF2-40B4-BE49-F238E27FC236}">
                <a16:creationId xmlns="" xmlns:a16="http://schemas.microsoft.com/office/drawing/2014/main" id="{4690D34E-7EBD-44B2-83CA-4C126A18D7EF}"/>
              </a:ext>
            </a:extLst>
          </p:cNvPr>
          <p:cNvSpPr>
            <a:spLocks noGrp="1"/>
          </p:cNvSpPr>
          <p:nvPr>
            <p:ph type="ftr" sz="quarter" idx="11"/>
          </p:nvPr>
        </p:nvSpPr>
        <p:spPr>
          <a:xfrm>
            <a:off x="1097279" y="6446840"/>
            <a:ext cx="6818263" cy="365125"/>
          </a:xfrm>
          <a:prstGeom prst="rect">
            <a:avLst/>
          </a:prstGeom>
        </p:spPr>
        <p:txBody>
          <a:bodyPr/>
          <a:lstStyle/>
          <a:p>
            <a:endParaRPr lang="en-US"/>
          </a:p>
        </p:txBody>
      </p:sp>
      <p:sp>
        <p:nvSpPr>
          <p:cNvPr id="10" name="Slide Number Placeholder 9">
            <a:extLst>
              <a:ext uri="{FF2B5EF4-FFF2-40B4-BE49-F238E27FC236}">
                <a16:creationId xmlns="" xmlns:a16="http://schemas.microsoft.com/office/drawing/2014/main" id="{2AC511A1-9BBD-42DE-92FB-2AF44F8E97A9}"/>
              </a:ext>
            </a:extLst>
          </p:cNvPr>
          <p:cNvSpPr>
            <a:spLocks noGrp="1"/>
          </p:cNvSpPr>
          <p:nvPr>
            <p:ph type="sldNum" sz="quarter" idx="12"/>
          </p:nvPr>
        </p:nvSpPr>
        <p:spPr>
          <a:xfrm>
            <a:off x="10993581" y="6446840"/>
            <a:ext cx="780011" cy="365125"/>
          </a:xfrm>
          <a:prstGeom prst="rect">
            <a:avLst/>
          </a:prstGeom>
        </p:spPr>
        <p:txBody>
          <a:bodyPr/>
          <a:lstStyle/>
          <a:p>
            <a:fld id="{3A98EE3D-8CD1-4C3F-BD1C-C98C9596463C}" type="slidenum">
              <a:rPr lang="en-US" smtClean="0"/>
              <a:t>‹#›</a:t>
            </a:fld>
            <a:endParaRPr lang="en-US"/>
          </a:p>
        </p:txBody>
      </p:sp>
      <p:cxnSp>
        <p:nvCxnSpPr>
          <p:cNvPr id="11" name="Straight Connector 10">
            <a:extLst>
              <a:ext uri="{FF2B5EF4-FFF2-40B4-BE49-F238E27FC236}">
                <a16:creationId xmlns="" xmlns:a16="http://schemas.microsoft.com/office/drawing/2014/main" id="{656717DD-5022-4DAF-93D2-627576DF4D8B}"/>
              </a:ext>
            </a:extLst>
          </p:cNvPr>
          <p:cNvCxnSpPr/>
          <p:nvPr userDrawn="1"/>
        </p:nvCxnSpPr>
        <p:spPr>
          <a:xfrm>
            <a:off x="1158240" y="1926989"/>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31143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5"/>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6"/>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5"/>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 xmlns:a16="http://schemas.microsoft.com/office/drawing/2014/main" id="{8AF8A515-AA94-45D1-9223-5C2272618D85}"/>
              </a:ext>
            </a:extLst>
          </p:cNvPr>
          <p:cNvSpPr>
            <a:spLocks noGrp="1"/>
          </p:cNvSpPr>
          <p:nvPr>
            <p:ph type="dt" sz="half" idx="10"/>
          </p:nvPr>
        </p:nvSpPr>
        <p:spPr>
          <a:xfrm>
            <a:off x="8218425" y="6446840"/>
            <a:ext cx="2584851" cy="365125"/>
          </a:xfrm>
          <a:prstGeom prst="rect">
            <a:avLst/>
          </a:prstGeom>
        </p:spPr>
        <p:txBody>
          <a:bodyPr/>
          <a:lstStyle/>
          <a:p>
            <a:endParaRPr lang="en-US"/>
          </a:p>
        </p:txBody>
      </p:sp>
      <p:sp>
        <p:nvSpPr>
          <p:cNvPr id="11" name="Footer Placeholder 10">
            <a:extLst>
              <a:ext uri="{FF2B5EF4-FFF2-40B4-BE49-F238E27FC236}">
                <a16:creationId xmlns="" xmlns:a16="http://schemas.microsoft.com/office/drawing/2014/main" id="{D052F5BC-98E0-4D60-AD67-9547738B7DD4}"/>
              </a:ext>
            </a:extLst>
          </p:cNvPr>
          <p:cNvSpPr>
            <a:spLocks noGrp="1"/>
          </p:cNvSpPr>
          <p:nvPr>
            <p:ph type="ftr" sz="quarter" idx="11"/>
          </p:nvPr>
        </p:nvSpPr>
        <p:spPr>
          <a:xfrm>
            <a:off x="1097279" y="6446840"/>
            <a:ext cx="6818263" cy="365125"/>
          </a:xfrm>
          <a:prstGeom prst="rect">
            <a:avLst/>
          </a:prstGeom>
        </p:spPr>
        <p:txBody>
          <a:bodyPr/>
          <a:lstStyle/>
          <a:p>
            <a:endParaRPr lang="en-US"/>
          </a:p>
        </p:txBody>
      </p:sp>
      <p:sp>
        <p:nvSpPr>
          <p:cNvPr id="12" name="Slide Number Placeholder 11">
            <a:extLst>
              <a:ext uri="{FF2B5EF4-FFF2-40B4-BE49-F238E27FC236}">
                <a16:creationId xmlns="" xmlns:a16="http://schemas.microsoft.com/office/drawing/2014/main" id="{A38552DC-952E-41EA-AAAF-C2187523C0B0}"/>
              </a:ext>
            </a:extLst>
          </p:cNvPr>
          <p:cNvSpPr>
            <a:spLocks noGrp="1"/>
          </p:cNvSpPr>
          <p:nvPr>
            <p:ph type="sldNum" sz="quarter" idx="12"/>
          </p:nvPr>
        </p:nvSpPr>
        <p:spPr>
          <a:xfrm>
            <a:off x="10993581" y="6446840"/>
            <a:ext cx="780011" cy="365125"/>
          </a:xfrm>
          <a:prstGeom prst="rect">
            <a:avLst/>
          </a:prstGeom>
        </p:spPr>
        <p:txBody>
          <a:bodyPr/>
          <a:lstStyle/>
          <a:p>
            <a:fld id="{3A98EE3D-8CD1-4C3F-BD1C-C98C9596463C}" type="slidenum">
              <a:rPr lang="en-US" smtClean="0"/>
              <a:t>‹#›</a:t>
            </a:fld>
            <a:endParaRPr lang="en-US"/>
          </a:p>
        </p:txBody>
      </p:sp>
      <p:cxnSp>
        <p:nvCxnSpPr>
          <p:cNvPr id="13" name="Straight Connector 12">
            <a:extLst>
              <a:ext uri="{FF2B5EF4-FFF2-40B4-BE49-F238E27FC236}">
                <a16:creationId xmlns="" xmlns:a16="http://schemas.microsoft.com/office/drawing/2014/main" id="{B55469ED-863D-4997-8B28-BDA21B3831C9}"/>
              </a:ext>
            </a:extLst>
          </p:cNvPr>
          <p:cNvCxnSpPr/>
          <p:nvPr userDrawn="1"/>
        </p:nvCxnSpPr>
        <p:spPr>
          <a:xfrm>
            <a:off x="1158240" y="1905217"/>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27522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 xmlns:a16="http://schemas.microsoft.com/office/drawing/2014/main" id="{7392073F-158F-44A3-8913-917AFFC1BC20}"/>
              </a:ext>
            </a:extLst>
          </p:cNvPr>
          <p:cNvSpPr>
            <a:spLocks noGrp="1"/>
          </p:cNvSpPr>
          <p:nvPr>
            <p:ph type="dt" sz="half" idx="10"/>
          </p:nvPr>
        </p:nvSpPr>
        <p:spPr>
          <a:xfrm>
            <a:off x="8218425" y="6446840"/>
            <a:ext cx="2584851" cy="365125"/>
          </a:xfrm>
          <a:prstGeom prst="rect">
            <a:avLst/>
          </a:prstGeom>
        </p:spPr>
        <p:txBody>
          <a:bodyPr/>
          <a:lstStyle/>
          <a:p>
            <a:endParaRPr lang="en-US"/>
          </a:p>
        </p:txBody>
      </p:sp>
      <p:sp>
        <p:nvSpPr>
          <p:cNvPr id="7" name="Footer Placeholder 6">
            <a:extLst>
              <a:ext uri="{FF2B5EF4-FFF2-40B4-BE49-F238E27FC236}">
                <a16:creationId xmlns="" xmlns:a16="http://schemas.microsoft.com/office/drawing/2014/main" id="{EED72207-24CA-42B7-A975-2F8E41CBA904}"/>
              </a:ext>
            </a:extLst>
          </p:cNvPr>
          <p:cNvSpPr>
            <a:spLocks noGrp="1"/>
          </p:cNvSpPr>
          <p:nvPr>
            <p:ph type="ftr" sz="quarter" idx="11"/>
          </p:nvPr>
        </p:nvSpPr>
        <p:spPr>
          <a:xfrm>
            <a:off x="1097279" y="6446840"/>
            <a:ext cx="6818263" cy="365125"/>
          </a:xfrm>
          <a:prstGeom prst="rect">
            <a:avLst/>
          </a:prstGeom>
        </p:spPr>
        <p:txBody>
          <a:bodyPr/>
          <a:lstStyle/>
          <a:p>
            <a:endParaRPr lang="en-US"/>
          </a:p>
        </p:txBody>
      </p:sp>
      <p:sp>
        <p:nvSpPr>
          <p:cNvPr id="8" name="Slide Number Placeholder 7">
            <a:extLst>
              <a:ext uri="{FF2B5EF4-FFF2-40B4-BE49-F238E27FC236}">
                <a16:creationId xmlns="" xmlns:a16="http://schemas.microsoft.com/office/drawing/2014/main" id="{D01080F2-251A-4B88-9A62-16F46D724F83}"/>
              </a:ext>
            </a:extLst>
          </p:cNvPr>
          <p:cNvSpPr>
            <a:spLocks noGrp="1"/>
          </p:cNvSpPr>
          <p:nvPr>
            <p:ph type="sldNum" sz="quarter" idx="12"/>
          </p:nvPr>
        </p:nvSpPr>
        <p:spPr>
          <a:xfrm>
            <a:off x="10993581" y="6446840"/>
            <a:ext cx="780011" cy="365125"/>
          </a:xfrm>
          <a:prstGeom prst="rect">
            <a:avLst/>
          </a:prstGeom>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4589047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A8E9C91B-7EAD-4562-AB0E-DFB9663AECE3}"/>
              </a:ext>
            </a:extLst>
          </p:cNvPr>
          <p:cNvSpPr/>
          <p:nvPr/>
        </p:nvSpPr>
        <p:spPr>
          <a:xfrm>
            <a:off x="3177" y="6400800"/>
            <a:ext cx="12188825" cy="457200"/>
          </a:xfrm>
          <a:prstGeom prst="rect">
            <a:avLst/>
          </a:prstGeom>
          <a:solidFill>
            <a:srgbClr val="002F6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 xmlns:a16="http://schemas.microsoft.com/office/drawing/2014/main" id="{94E9223F-721F-47BF-9FD5-0F8D12FF0DE1}"/>
              </a:ext>
            </a:extLst>
          </p:cNvPr>
          <p:cNvSpPr>
            <a:spLocks noGrp="1"/>
          </p:cNvSpPr>
          <p:nvPr>
            <p:ph type="dt" sz="half" idx="10"/>
          </p:nvPr>
        </p:nvSpPr>
        <p:spPr>
          <a:xfrm>
            <a:off x="8218425" y="6446840"/>
            <a:ext cx="2584851" cy="365125"/>
          </a:xfrm>
          <a:prstGeom prst="rect">
            <a:avLst/>
          </a:prstGeom>
        </p:spPr>
        <p:txBody>
          <a:bodyPr/>
          <a:lstStyle/>
          <a:p>
            <a:endParaRPr lang="en-US"/>
          </a:p>
        </p:txBody>
      </p:sp>
      <p:sp>
        <p:nvSpPr>
          <p:cNvPr id="3" name="Footer Placeholder 2">
            <a:extLst>
              <a:ext uri="{FF2B5EF4-FFF2-40B4-BE49-F238E27FC236}">
                <a16:creationId xmlns="" xmlns:a16="http://schemas.microsoft.com/office/drawing/2014/main" id="{05915714-6BBA-4593-8591-4E26F7D58D9F}"/>
              </a:ext>
            </a:extLst>
          </p:cNvPr>
          <p:cNvSpPr>
            <a:spLocks noGrp="1"/>
          </p:cNvSpPr>
          <p:nvPr>
            <p:ph type="ftr" sz="quarter" idx="11"/>
          </p:nvPr>
        </p:nvSpPr>
        <p:spPr>
          <a:xfrm>
            <a:off x="1097279" y="6446840"/>
            <a:ext cx="6818263"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BE06F857-D2E1-44DD-ABDD-EBB739645B67}"/>
              </a:ext>
            </a:extLst>
          </p:cNvPr>
          <p:cNvSpPr>
            <a:spLocks noGrp="1"/>
          </p:cNvSpPr>
          <p:nvPr>
            <p:ph type="sldNum" sz="quarter" idx="12"/>
          </p:nvPr>
        </p:nvSpPr>
        <p:spPr>
          <a:xfrm>
            <a:off x="10993581" y="6446840"/>
            <a:ext cx="780011" cy="365125"/>
          </a:xfrm>
          <a:prstGeom prst="rect">
            <a:avLst/>
          </a:prstGeom>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9412114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16D90D66-BCB9-4229-A829-628874352AC0}"/>
              </a:ext>
            </a:extLst>
          </p:cNvPr>
          <p:cNvSpPr/>
          <p:nvPr/>
        </p:nvSpPr>
        <p:spPr>
          <a:xfrm>
            <a:off x="16" y="2"/>
            <a:ext cx="4654296" cy="6858000"/>
          </a:xfrm>
          <a:prstGeom prst="rect">
            <a:avLst/>
          </a:prstGeom>
          <a:solidFill>
            <a:srgbClr val="002F6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7" y="786384"/>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5458984" y="812801"/>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43466" y="3043052"/>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2"/>
            <a:ext cx="3517568" cy="365125"/>
          </a:xfrm>
          <a:prstGeom prst="rect">
            <a:avLst/>
          </a:prstGeom>
        </p:spPr>
        <p:txBody>
          <a:bodyPr/>
          <a:lstStyle>
            <a:lvl1pPr algn="l">
              <a:defRPr/>
            </a:lvl1pPr>
          </a:lstStyle>
          <a:p>
            <a:endParaRPr lang="en-US"/>
          </a:p>
        </p:txBody>
      </p:sp>
      <p:sp>
        <p:nvSpPr>
          <p:cNvPr id="6" name="Footer Placeholder 5"/>
          <p:cNvSpPr>
            <a:spLocks noGrp="1"/>
          </p:cNvSpPr>
          <p:nvPr>
            <p:ph type="ftr" sz="quarter" idx="11"/>
          </p:nvPr>
        </p:nvSpPr>
        <p:spPr>
          <a:xfrm>
            <a:off x="5458984" y="6446522"/>
            <a:ext cx="5334019" cy="365125"/>
          </a:xfrm>
          <a:prstGeom prst="rect">
            <a:avLst/>
          </a:prstGeo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a:xfrm>
            <a:off x="10997322" y="6446522"/>
            <a:ext cx="780011" cy="365125"/>
          </a:xfrm>
          <a:prstGeom prst="rect">
            <a:avLst/>
          </a:prstGeom>
        </p:spPr>
        <p:txBody>
          <a:bodyPr/>
          <a:lstStyle>
            <a:lvl1pPr>
              <a:defRPr>
                <a:solidFill>
                  <a:schemeClr val="bg1"/>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41561518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16D90D66-BCB9-4229-A829-628874352AC0}"/>
              </a:ext>
            </a:extLst>
          </p:cNvPr>
          <p:cNvSpPr/>
          <p:nvPr/>
        </p:nvSpPr>
        <p:spPr>
          <a:xfrm>
            <a:off x="16" y="2"/>
            <a:ext cx="4654296" cy="6858000"/>
          </a:xfrm>
          <a:prstGeom prst="rect">
            <a:avLst/>
          </a:prstGeom>
          <a:solidFill>
            <a:srgbClr val="002F6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7" y="786384"/>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5458984" y="812801"/>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43466" y="3043052"/>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2"/>
            <a:ext cx="3517568" cy="365125"/>
          </a:xfrm>
          <a:prstGeom prst="rect">
            <a:avLst/>
          </a:prstGeom>
        </p:spPr>
        <p:txBody>
          <a:bodyPr/>
          <a:lstStyle>
            <a:lvl1pPr algn="l">
              <a:defRPr/>
            </a:lvl1pPr>
          </a:lstStyle>
          <a:p>
            <a:endParaRPr lang="en-US"/>
          </a:p>
        </p:txBody>
      </p:sp>
      <p:sp>
        <p:nvSpPr>
          <p:cNvPr id="6" name="Footer Placeholder 5"/>
          <p:cNvSpPr>
            <a:spLocks noGrp="1"/>
          </p:cNvSpPr>
          <p:nvPr>
            <p:ph type="ftr" sz="quarter" idx="11"/>
          </p:nvPr>
        </p:nvSpPr>
        <p:spPr>
          <a:xfrm>
            <a:off x="5458984" y="6446522"/>
            <a:ext cx="5334019" cy="365125"/>
          </a:xfrm>
          <a:prstGeom prst="rect">
            <a:avLst/>
          </a:prstGeo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a:xfrm>
            <a:off x="10993581" y="6446840"/>
            <a:ext cx="780011" cy="365125"/>
          </a:xfrm>
          <a:prstGeom prst="rect">
            <a:avLst/>
          </a:prstGeom>
        </p:spPr>
        <p:txBody>
          <a:bodyPr/>
          <a:lstStyle>
            <a:lvl1pPr>
              <a:defRPr>
                <a:solidFill>
                  <a:schemeClr val="tx2"/>
                </a:solidFill>
              </a:defRPr>
            </a:lvl1pPr>
          </a:lstStyle>
          <a:p>
            <a:fld id="{3A98EE3D-8CD1-4C3F-BD1C-C98C9596463C}" type="slidenum">
              <a:rPr lang="en-US" smtClean="0"/>
              <a:pPr/>
              <a:t>‹#›</a:t>
            </a:fld>
            <a:endParaRPr lang="en-US"/>
          </a:p>
        </p:txBody>
      </p:sp>
      <p:sp>
        <p:nvSpPr>
          <p:cNvPr id="9" name="Rectangle 8">
            <a:extLst>
              <a:ext uri="{FF2B5EF4-FFF2-40B4-BE49-F238E27FC236}">
                <a16:creationId xmlns="" xmlns:a16="http://schemas.microsoft.com/office/drawing/2014/main" id="{3485A8CB-C146-4691-BE06-6709012978E4}"/>
              </a:ext>
            </a:extLst>
          </p:cNvPr>
          <p:cNvSpPr/>
          <p:nvPr userDrawn="1"/>
        </p:nvSpPr>
        <p:spPr>
          <a:xfrm>
            <a:off x="4654312" y="6335486"/>
            <a:ext cx="7537672" cy="5225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3013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0" i="0">
                <a:solidFill>
                  <a:schemeClr val="tx1"/>
                </a:solidFill>
                <a:latin typeface="Source Sans Pro" panose="020B0503030403020204" pitchFamily="34" charset="0"/>
                <a:ea typeface="Source Sans Pro" panose="020B0503030403020204" pitchFamily="34" charset="0"/>
                <a:cs typeface="Arial"/>
              </a:defRPr>
            </a:lvl1pPr>
          </a:lstStyle>
          <a:p>
            <a:endParaRPr/>
          </a:p>
        </p:txBody>
      </p:sp>
      <p:sp>
        <p:nvSpPr>
          <p:cNvPr id="3" name="Holder 3"/>
          <p:cNvSpPr>
            <a:spLocks noGrp="1"/>
          </p:cNvSpPr>
          <p:nvPr>
            <p:ph type="body" idx="1"/>
          </p:nvPr>
        </p:nvSpPr>
        <p:spPr/>
        <p:txBody>
          <a:bodyPr lIns="0" tIns="0" rIns="0" bIns="0"/>
          <a:lstStyle>
            <a:lvl1pPr>
              <a:defRPr sz="7200" b="0" i="0">
                <a:solidFill>
                  <a:srgbClr val="404040"/>
                </a:solidFill>
                <a:latin typeface="Source Sans Pro" panose="020B0503030403020204" pitchFamily="34" charset="0"/>
                <a:ea typeface="Source Sans Pro" panose="020B0503030403020204" pitchFamily="34" charset="0"/>
                <a:cs typeface="Arial"/>
              </a:defRPr>
            </a:lvl1pPr>
          </a:lstStyle>
          <a:p>
            <a:endParaRPr/>
          </a:p>
        </p:txBody>
      </p:sp>
      <p:sp>
        <p:nvSpPr>
          <p:cNvPr id="4" name="bk object 16">
            <a:extLst>
              <a:ext uri="{FF2B5EF4-FFF2-40B4-BE49-F238E27FC236}">
                <a16:creationId xmlns="" xmlns:a16="http://schemas.microsoft.com/office/drawing/2014/main" id="{446C1E48-984D-6C78-79CB-5483CDA663B5}"/>
              </a:ext>
            </a:extLst>
          </p:cNvPr>
          <p:cNvSpPr/>
          <p:nvPr userDrawn="1"/>
        </p:nvSpPr>
        <p:spPr>
          <a:xfrm>
            <a:off x="3047" y="6400800"/>
            <a:ext cx="12189460" cy="457200"/>
          </a:xfrm>
          <a:custGeom>
            <a:avLst/>
            <a:gdLst/>
            <a:ahLst/>
            <a:cxnLst/>
            <a:rect l="l" t="t" r="r" b="b"/>
            <a:pathLst>
              <a:path w="12189460" h="457200">
                <a:moveTo>
                  <a:pt x="0" y="457200"/>
                </a:moveTo>
                <a:lnTo>
                  <a:pt x="12188952" y="457200"/>
                </a:lnTo>
                <a:lnTo>
                  <a:pt x="12188952" y="0"/>
                </a:lnTo>
                <a:lnTo>
                  <a:pt x="0" y="0"/>
                </a:lnTo>
                <a:lnTo>
                  <a:pt x="0" y="457200"/>
                </a:lnTo>
                <a:close/>
              </a:path>
            </a:pathLst>
          </a:custGeom>
          <a:solidFill>
            <a:srgbClr val="002E6C"/>
          </a:solidFill>
        </p:spPr>
        <p:txBody>
          <a:bodyPr wrap="square" lIns="0" tIns="0" rIns="0" bIns="0" rtlCol="0"/>
          <a:lstStyle/>
          <a:p>
            <a:endParaRPr/>
          </a:p>
        </p:txBody>
      </p:sp>
      <p:sp>
        <p:nvSpPr>
          <p:cNvPr id="5" name="Holder 6">
            <a:extLst>
              <a:ext uri="{FF2B5EF4-FFF2-40B4-BE49-F238E27FC236}">
                <a16:creationId xmlns="" xmlns:a16="http://schemas.microsoft.com/office/drawing/2014/main" id="{68C0EE13-6EF0-DBD7-B612-C612AFA24C70}"/>
              </a:ext>
            </a:extLst>
          </p:cNvPr>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b="1">
                <a:solidFill>
                  <a:schemeClr val="bg1"/>
                </a:solidFill>
              </a:defRPr>
            </a:lvl1pPr>
          </a:lstStyle>
          <a:p>
            <a:fld id="{B6F15528-21DE-4FAA-801E-634DDDAF4B2B}" type="slidenum">
              <a:rPr lang="fr-FR" smtClean="0"/>
              <a:pPr/>
              <a:t>‹#›</a:t>
            </a:fld>
            <a:endParaRPr lang="fr-F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2960" y="2040767"/>
            <a:ext cx="6215253" cy="4178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43464" y="6446522"/>
            <a:ext cx="3517568" cy="365125"/>
          </a:xfrm>
          <a:prstGeom prst="rect">
            <a:avLst/>
          </a:prstGeom>
        </p:spPr>
        <p:txBody>
          <a:bodyPr/>
          <a:lstStyle>
            <a:lvl1pPr algn="l">
              <a:defRPr/>
            </a:lvl1pPr>
          </a:lstStyle>
          <a:p>
            <a:endParaRPr lang="en-US"/>
          </a:p>
        </p:txBody>
      </p:sp>
      <p:sp>
        <p:nvSpPr>
          <p:cNvPr id="6" name="Footer Placeholder 5"/>
          <p:cNvSpPr>
            <a:spLocks noGrp="1"/>
          </p:cNvSpPr>
          <p:nvPr>
            <p:ph type="ftr" sz="quarter" idx="11"/>
          </p:nvPr>
        </p:nvSpPr>
        <p:spPr>
          <a:xfrm>
            <a:off x="5458984" y="6446522"/>
            <a:ext cx="5334019" cy="365125"/>
          </a:xfrm>
          <a:prstGeom prst="rect">
            <a:avLst/>
          </a:prstGeo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a:xfrm>
            <a:off x="10993581" y="6446840"/>
            <a:ext cx="780011" cy="365125"/>
          </a:xfrm>
          <a:prstGeom prst="rect">
            <a:avLst/>
          </a:prstGeom>
        </p:spPr>
        <p:txBody>
          <a:bodyPr/>
          <a:lstStyle>
            <a:lvl1pPr>
              <a:defRPr>
                <a:solidFill>
                  <a:schemeClr val="bg1"/>
                </a:solidFill>
              </a:defRPr>
            </a:lvl1pPr>
          </a:lstStyle>
          <a:p>
            <a:fld id="{3A98EE3D-8CD1-4C3F-BD1C-C98C9596463C}" type="slidenum">
              <a:rPr lang="en-US" smtClean="0"/>
              <a:pPr/>
              <a:t>‹#›</a:t>
            </a:fld>
            <a:endParaRPr lang="en-US" dirty="0"/>
          </a:p>
        </p:txBody>
      </p:sp>
      <p:sp>
        <p:nvSpPr>
          <p:cNvPr id="9" name="Title">
            <a:extLst>
              <a:ext uri="{FF2B5EF4-FFF2-40B4-BE49-F238E27FC236}">
                <a16:creationId xmlns="" xmlns:a16="http://schemas.microsoft.com/office/drawing/2014/main" id="{3F9B7C16-35D2-4312-A328-489A2A112242}"/>
              </a:ext>
            </a:extLst>
          </p:cNvPr>
          <p:cNvSpPr>
            <a:spLocks noGrp="1"/>
          </p:cNvSpPr>
          <p:nvPr>
            <p:ph type="ctrTitle"/>
          </p:nvPr>
        </p:nvSpPr>
        <p:spPr>
          <a:xfrm>
            <a:off x="5150004" y="122139"/>
            <a:ext cx="6005677" cy="1450757"/>
          </a:xfrm>
        </p:spPr>
        <p:txBody>
          <a:bodyPr>
            <a:normAutofit/>
          </a:bodyPr>
          <a:lstStyle/>
          <a:p>
            <a:r>
              <a:rPr lang="en-US"/>
              <a:t>WEBINARS</a:t>
            </a:r>
          </a:p>
        </p:txBody>
      </p:sp>
      <p:cxnSp>
        <p:nvCxnSpPr>
          <p:cNvPr id="11" name="Straight Connector 10">
            <a:extLst>
              <a:ext uri="{FF2B5EF4-FFF2-40B4-BE49-F238E27FC236}">
                <a16:creationId xmlns="" xmlns:a16="http://schemas.microsoft.com/office/drawing/2014/main" id="{1867F18A-4696-4F41-A3FE-CA0E8A578BA8}"/>
              </a:ext>
            </a:extLst>
          </p:cNvPr>
          <p:cNvCxnSpPr>
            <a:cxnSpLocks/>
          </p:cNvCxnSpPr>
          <p:nvPr userDrawn="1"/>
        </p:nvCxnSpPr>
        <p:spPr>
          <a:xfrm>
            <a:off x="5182961" y="1666194"/>
            <a:ext cx="597272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218421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231230" y="1363008"/>
            <a:ext cx="6645018" cy="48162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43464" y="6446522"/>
            <a:ext cx="3517568" cy="365125"/>
          </a:xfrm>
          <a:prstGeom prst="rect">
            <a:avLst/>
          </a:prstGeom>
        </p:spPr>
        <p:txBody>
          <a:bodyPr/>
          <a:lstStyle>
            <a:lvl1pPr algn="l">
              <a:defRPr/>
            </a:lvl1pPr>
          </a:lstStyle>
          <a:p>
            <a:endParaRPr lang="en-US"/>
          </a:p>
        </p:txBody>
      </p:sp>
      <p:sp>
        <p:nvSpPr>
          <p:cNvPr id="6" name="Footer Placeholder 5"/>
          <p:cNvSpPr>
            <a:spLocks noGrp="1"/>
          </p:cNvSpPr>
          <p:nvPr>
            <p:ph type="ftr" sz="quarter" idx="11"/>
          </p:nvPr>
        </p:nvSpPr>
        <p:spPr>
          <a:xfrm>
            <a:off x="5458984" y="6446522"/>
            <a:ext cx="5334019" cy="365125"/>
          </a:xfrm>
          <a:prstGeom prst="rect">
            <a:avLst/>
          </a:prstGeo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a:xfrm>
            <a:off x="10993581" y="6446840"/>
            <a:ext cx="780011" cy="365125"/>
          </a:xfrm>
          <a:prstGeom prst="rect">
            <a:avLst/>
          </a:prstGeom>
        </p:spPr>
        <p:txBody>
          <a:bodyPr/>
          <a:lstStyle>
            <a:lvl1pPr>
              <a:defRPr>
                <a:solidFill>
                  <a:schemeClr val="bg1"/>
                </a:solidFill>
              </a:defRPr>
            </a:lvl1pPr>
          </a:lstStyle>
          <a:p>
            <a:fld id="{3A98EE3D-8CD1-4C3F-BD1C-C98C9596463C}" type="slidenum">
              <a:rPr lang="en-US" smtClean="0"/>
              <a:pPr/>
              <a:t>‹#›</a:t>
            </a:fld>
            <a:endParaRPr lang="en-US" dirty="0"/>
          </a:p>
        </p:txBody>
      </p:sp>
      <p:sp>
        <p:nvSpPr>
          <p:cNvPr id="9" name="Title">
            <a:extLst>
              <a:ext uri="{FF2B5EF4-FFF2-40B4-BE49-F238E27FC236}">
                <a16:creationId xmlns="" xmlns:a16="http://schemas.microsoft.com/office/drawing/2014/main" id="{3F9B7C16-35D2-4312-A328-489A2A112242}"/>
              </a:ext>
            </a:extLst>
          </p:cNvPr>
          <p:cNvSpPr>
            <a:spLocks noGrp="1"/>
          </p:cNvSpPr>
          <p:nvPr>
            <p:ph type="ctrTitle"/>
          </p:nvPr>
        </p:nvSpPr>
        <p:spPr>
          <a:xfrm>
            <a:off x="4104975" y="101835"/>
            <a:ext cx="6005677" cy="1189788"/>
          </a:xfrm>
        </p:spPr>
        <p:txBody>
          <a:bodyPr>
            <a:normAutofit/>
          </a:bodyPr>
          <a:lstStyle/>
          <a:p>
            <a:endParaRPr lang="en-US"/>
          </a:p>
        </p:txBody>
      </p:sp>
      <p:cxnSp>
        <p:nvCxnSpPr>
          <p:cNvPr id="11" name="Straight Connector 10">
            <a:extLst>
              <a:ext uri="{FF2B5EF4-FFF2-40B4-BE49-F238E27FC236}">
                <a16:creationId xmlns="" xmlns:a16="http://schemas.microsoft.com/office/drawing/2014/main" id="{1867F18A-4696-4F41-A3FE-CA0E8A578BA8}"/>
              </a:ext>
            </a:extLst>
          </p:cNvPr>
          <p:cNvCxnSpPr>
            <a:cxnSpLocks/>
          </p:cNvCxnSpPr>
          <p:nvPr userDrawn="1"/>
        </p:nvCxnSpPr>
        <p:spPr>
          <a:xfrm>
            <a:off x="4231230" y="1316441"/>
            <a:ext cx="7077798"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293943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978C57A-C0BE-4128-8844-FFD1A70DA332}"/>
              </a:ext>
            </a:extLst>
          </p:cNvPr>
          <p:cNvSpPr>
            <a:spLocks noGrp="1"/>
          </p:cNvSpPr>
          <p:nvPr>
            <p:ph type="title"/>
          </p:nvPr>
        </p:nvSpPr>
        <p:spPr>
          <a:xfrm>
            <a:off x="879566" y="1978243"/>
            <a:ext cx="10058400" cy="2528438"/>
          </a:xfrm>
        </p:spPr>
        <p:txBody>
          <a:bodyPr/>
          <a:lstStyle/>
          <a:p>
            <a:r>
              <a:rPr lang="en-US"/>
              <a:t>Click to edit Master title style</a:t>
            </a:r>
          </a:p>
        </p:txBody>
      </p:sp>
      <p:cxnSp>
        <p:nvCxnSpPr>
          <p:cNvPr id="3" name="Straight Connector 2">
            <a:extLst>
              <a:ext uri="{FF2B5EF4-FFF2-40B4-BE49-F238E27FC236}">
                <a16:creationId xmlns="" xmlns:a16="http://schemas.microsoft.com/office/drawing/2014/main" id="{F4B513B3-4B5C-4C72-BA1C-2AF01040BF02}"/>
              </a:ext>
            </a:extLst>
          </p:cNvPr>
          <p:cNvCxnSpPr/>
          <p:nvPr userDrawn="1"/>
        </p:nvCxnSpPr>
        <p:spPr>
          <a:xfrm>
            <a:off x="971006" y="4681075"/>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Holder 6">
            <a:extLst>
              <a:ext uri="{FF2B5EF4-FFF2-40B4-BE49-F238E27FC236}">
                <a16:creationId xmlns="" xmlns:a16="http://schemas.microsoft.com/office/drawing/2014/main" id="{D322C6D6-4F6E-BA05-88E1-ED70EE9238D5}"/>
              </a:ext>
            </a:extLst>
          </p:cNvPr>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b="1">
                <a:solidFill>
                  <a:schemeClr val="bg1"/>
                </a:solidFill>
              </a:defRPr>
            </a:lvl1pPr>
          </a:lstStyle>
          <a:p>
            <a:fld id="{B6F15528-21DE-4FAA-801E-634DDDAF4B2B}" type="slidenum">
              <a:rPr lang="fr-FR" smtClean="0"/>
              <a:pPr/>
              <a:t>‹#›</a:t>
            </a:fld>
            <a:endParaRPr lang="fr-FR" dirty="0"/>
          </a:p>
        </p:txBody>
      </p:sp>
    </p:spTree>
    <p:extLst>
      <p:ext uri="{BB962C8B-B14F-4D97-AF65-F5344CB8AC3E}">
        <p14:creationId xmlns:p14="http://schemas.microsoft.com/office/powerpoint/2010/main" val="19580274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DA134939-39C0-4522-A125-A13DFDA66490}"/>
              </a:ext>
            </a:extLst>
          </p:cNvPr>
          <p:cNvSpPr/>
          <p:nvPr/>
        </p:nvSpPr>
        <p:spPr>
          <a:xfrm>
            <a:off x="1" y="4578350"/>
            <a:ext cx="12188825" cy="2279650"/>
          </a:xfrm>
          <a:prstGeom prst="rect">
            <a:avLst/>
          </a:prstGeom>
          <a:solidFill>
            <a:srgbClr val="002F6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7"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p:cNvSpPr>
            <a:spLocks noGrp="1"/>
          </p:cNvSpPr>
          <p:nvPr>
            <p:ph type="title"/>
          </p:nvPr>
        </p:nvSpPr>
        <p:spPr>
          <a:xfrm>
            <a:off x="1097280" y="4799362"/>
            <a:ext cx="10113645" cy="743682"/>
          </a:xfrm>
        </p:spPr>
        <p:txBody>
          <a:bodyPr tIns="0" bIns="0" anchor="b">
            <a:noAutofit/>
          </a:bodyPr>
          <a:lstStyle>
            <a:lvl1pPr>
              <a:defRPr sz="3600" b="0">
                <a:solidFill>
                  <a:srgbClr val="FFFFFF"/>
                </a:solidFill>
              </a:defRPr>
            </a:lvl1pPr>
          </a:lstStyle>
          <a:p>
            <a:r>
              <a:rPr lang="en-US"/>
              <a:t>Click to edit Master title style</a:t>
            </a:r>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8218425" y="6446840"/>
            <a:ext cx="2584851" cy="365125"/>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1097279" y="6446840"/>
            <a:ext cx="6818263" cy="365125"/>
          </a:xfrm>
          <a:prstGeom prst="rect">
            <a:avLst/>
          </a:prstGeom>
        </p:spPr>
        <p:txBody>
          <a:bodyPr/>
          <a:lstStyle/>
          <a:p>
            <a:pPr algn="l"/>
            <a:endParaRPr lang="en-US"/>
          </a:p>
        </p:txBody>
      </p:sp>
      <p:sp>
        <p:nvSpPr>
          <p:cNvPr id="7" name="Slide Number Placeholder 6"/>
          <p:cNvSpPr>
            <a:spLocks noGrp="1"/>
          </p:cNvSpPr>
          <p:nvPr>
            <p:ph type="sldNum" sz="quarter" idx="12"/>
          </p:nvPr>
        </p:nvSpPr>
        <p:spPr>
          <a:xfrm>
            <a:off x="10993581" y="6446840"/>
            <a:ext cx="780011" cy="365125"/>
          </a:xfrm>
          <a:prstGeom prst="rect">
            <a:avLst/>
          </a:prstGeom>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0315714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7D5506EE-1026-4F35-9ACC-BD05BE0F9B36}"/>
              </a:ext>
            </a:extLst>
          </p:cNvPr>
          <p:cNvSpPr>
            <a:spLocks noGrp="1"/>
          </p:cNvSpPr>
          <p:nvPr>
            <p:ph type="dt" sz="half" idx="10"/>
          </p:nvPr>
        </p:nvSpPr>
        <p:spPr>
          <a:xfrm>
            <a:off x="8218425" y="6446840"/>
            <a:ext cx="2584851" cy="365125"/>
          </a:xfrm>
          <a:prstGeom prst="rect">
            <a:avLst/>
          </a:prstGeom>
        </p:spPr>
        <p:txBody>
          <a:bodyPr/>
          <a:lstStyle/>
          <a:p>
            <a:endParaRPr lang="en-US"/>
          </a:p>
        </p:txBody>
      </p:sp>
      <p:sp>
        <p:nvSpPr>
          <p:cNvPr id="8" name="Footer Placeholder 7">
            <a:extLst>
              <a:ext uri="{FF2B5EF4-FFF2-40B4-BE49-F238E27FC236}">
                <a16:creationId xmlns="" xmlns:a16="http://schemas.microsoft.com/office/drawing/2014/main" id="{B7696E5F-8D95-4450-AE52-5438E6EDE2BF}"/>
              </a:ext>
            </a:extLst>
          </p:cNvPr>
          <p:cNvSpPr>
            <a:spLocks noGrp="1"/>
          </p:cNvSpPr>
          <p:nvPr>
            <p:ph type="ftr" sz="quarter" idx="11"/>
          </p:nvPr>
        </p:nvSpPr>
        <p:spPr>
          <a:xfrm>
            <a:off x="1097279" y="6446840"/>
            <a:ext cx="6818263"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999B2253-74CC-409E-BEB0-F8EFCFCB5629}"/>
              </a:ext>
            </a:extLst>
          </p:cNvPr>
          <p:cNvSpPr>
            <a:spLocks noGrp="1"/>
          </p:cNvSpPr>
          <p:nvPr>
            <p:ph type="sldNum" sz="quarter" idx="12"/>
          </p:nvPr>
        </p:nvSpPr>
        <p:spPr>
          <a:xfrm>
            <a:off x="10993581" y="6446840"/>
            <a:ext cx="780011" cy="365125"/>
          </a:xfrm>
          <a:prstGeom prst="rect">
            <a:avLst/>
          </a:prstGeom>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0881500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E1B68A5B-D9FA-424B-A4EB-30E7223836B3}"/>
              </a:ext>
            </a:extLst>
          </p:cNvPr>
          <p:cNvSpPr/>
          <p:nvPr/>
        </p:nvSpPr>
        <p:spPr>
          <a:xfrm>
            <a:off x="3177" y="6400800"/>
            <a:ext cx="12188825" cy="457200"/>
          </a:xfrm>
          <a:prstGeom prst="rect">
            <a:avLst/>
          </a:prstGeom>
          <a:solidFill>
            <a:srgbClr val="002F6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1" y="412302"/>
            <a:ext cx="2628900" cy="57598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AF33D6B0-F070-45C4-A472-19F432BE3932}"/>
              </a:ext>
            </a:extLst>
          </p:cNvPr>
          <p:cNvSpPr>
            <a:spLocks noGrp="1"/>
          </p:cNvSpPr>
          <p:nvPr>
            <p:ph type="dt" sz="half" idx="10"/>
          </p:nvPr>
        </p:nvSpPr>
        <p:spPr>
          <a:xfrm>
            <a:off x="8218425" y="6446840"/>
            <a:ext cx="2584851" cy="365125"/>
          </a:xfrm>
          <a:prstGeom prst="rect">
            <a:avLst/>
          </a:prstGeom>
        </p:spPr>
        <p:txBody>
          <a:bodyPr/>
          <a:lstStyle/>
          <a:p>
            <a:endParaRPr lang="en-US"/>
          </a:p>
        </p:txBody>
      </p:sp>
      <p:sp>
        <p:nvSpPr>
          <p:cNvPr id="8" name="Footer Placeholder 7">
            <a:extLst>
              <a:ext uri="{FF2B5EF4-FFF2-40B4-BE49-F238E27FC236}">
                <a16:creationId xmlns="" xmlns:a16="http://schemas.microsoft.com/office/drawing/2014/main" id="{9975399F-DAB2-410D-967F-ED17E6F796E7}"/>
              </a:ext>
            </a:extLst>
          </p:cNvPr>
          <p:cNvSpPr>
            <a:spLocks noGrp="1"/>
          </p:cNvSpPr>
          <p:nvPr>
            <p:ph type="ftr" sz="quarter" idx="11"/>
          </p:nvPr>
        </p:nvSpPr>
        <p:spPr>
          <a:xfrm>
            <a:off x="1097279" y="6446840"/>
            <a:ext cx="6818263" cy="365125"/>
          </a:xfrm>
          <a:prstGeom prst="rect">
            <a:avLst/>
          </a:prstGeom>
        </p:spPr>
        <p:txBody>
          <a:bodyPr/>
          <a:lstStyle/>
          <a:p>
            <a:endParaRPr lang="en-US"/>
          </a:p>
        </p:txBody>
      </p:sp>
      <p:sp>
        <p:nvSpPr>
          <p:cNvPr id="10" name="Slide Number Placeholder 9">
            <a:extLst>
              <a:ext uri="{FF2B5EF4-FFF2-40B4-BE49-F238E27FC236}">
                <a16:creationId xmlns="" xmlns:a16="http://schemas.microsoft.com/office/drawing/2014/main" id="{F762A46F-6BE5-4D12-9412-5CA7672EA8EC}"/>
              </a:ext>
            </a:extLst>
          </p:cNvPr>
          <p:cNvSpPr>
            <a:spLocks noGrp="1"/>
          </p:cNvSpPr>
          <p:nvPr>
            <p:ph type="sldNum" sz="quarter" idx="12"/>
          </p:nvPr>
        </p:nvSpPr>
        <p:spPr>
          <a:xfrm>
            <a:off x="10993581" y="6446840"/>
            <a:ext cx="780011" cy="365125"/>
          </a:xfrm>
          <a:prstGeom prst="rect">
            <a:avLst/>
          </a:prstGeom>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3251742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Red/Gray 1 Content + Bottom Photo">
    <p:bg>
      <p:bgPr>
        <a:solidFill>
          <a:srgbClr val="E7E7E5"/>
        </a:solidFill>
        <a:effectLst/>
      </p:bgPr>
    </p:bg>
    <p:spTree>
      <p:nvGrpSpPr>
        <p:cNvPr id="1" name=""/>
        <p:cNvGrpSpPr/>
        <p:nvPr/>
      </p:nvGrpSpPr>
      <p:grpSpPr>
        <a:xfrm>
          <a:off x="0" y="0"/>
          <a:ext cx="0" cy="0"/>
          <a:chOff x="0" y="0"/>
          <a:chExt cx="0" cy="0"/>
        </a:xfrm>
      </p:grpSpPr>
      <p:sp>
        <p:nvSpPr>
          <p:cNvPr id="12" name="Picture Placeholder 3"/>
          <p:cNvSpPr>
            <a:spLocks noGrp="1"/>
          </p:cNvSpPr>
          <p:nvPr>
            <p:ph type="pic" sz="quarter" idx="10" hasCustomPrompt="1"/>
          </p:nvPr>
        </p:nvSpPr>
        <p:spPr>
          <a:xfrm>
            <a:off x="203200" y="3429000"/>
            <a:ext cx="11785600" cy="3276600"/>
          </a:xfrm>
          <a:solidFill>
            <a:schemeClr val="bg1"/>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a:t>ADD PHOTO HERE</a:t>
            </a:r>
          </a:p>
        </p:txBody>
      </p:sp>
      <p:sp>
        <p:nvSpPr>
          <p:cNvPr id="3" name="Content Placeholder 2"/>
          <p:cNvSpPr>
            <a:spLocks noGrp="1"/>
          </p:cNvSpPr>
          <p:nvPr>
            <p:ph idx="1"/>
          </p:nvPr>
        </p:nvSpPr>
        <p:spPr>
          <a:xfrm>
            <a:off x="914400" y="1600200"/>
            <a:ext cx="10363200" cy="16002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203200" y="6520934"/>
            <a:ext cx="2844800" cy="184666"/>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endParaRPr lang="en-US"/>
          </a:p>
        </p:txBody>
      </p:sp>
      <p:sp>
        <p:nvSpPr>
          <p:cNvPr id="10" name="Footer Placeholder 4"/>
          <p:cNvSpPr>
            <a:spLocks noGrp="1"/>
          </p:cNvSpPr>
          <p:nvPr>
            <p:ph type="ftr" sz="quarter" idx="3"/>
          </p:nvPr>
        </p:nvSpPr>
        <p:spPr>
          <a:xfrm>
            <a:off x="4165600" y="6520934"/>
            <a:ext cx="3860800" cy="184666"/>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endParaRPr lang="en-US"/>
          </a:p>
        </p:txBody>
      </p:sp>
      <p:sp>
        <p:nvSpPr>
          <p:cNvPr id="11" name="Slide Number Placeholder 5"/>
          <p:cNvSpPr>
            <a:spLocks noGrp="1"/>
          </p:cNvSpPr>
          <p:nvPr>
            <p:ph type="sldNum" sz="quarter" idx="4"/>
          </p:nvPr>
        </p:nvSpPr>
        <p:spPr>
          <a:xfrm>
            <a:off x="9144000" y="6520934"/>
            <a:ext cx="28448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3" name="Title 1"/>
          <p:cNvSpPr>
            <a:spLocks noGrp="1"/>
          </p:cNvSpPr>
          <p:nvPr>
            <p:ph type="title" hasCustomPrompt="1"/>
          </p:nvPr>
        </p:nvSpPr>
        <p:spPr>
          <a:xfrm>
            <a:off x="914805" y="628320"/>
            <a:ext cx="10363200" cy="743280"/>
          </a:xfrm>
        </p:spPr>
        <p:txBody>
          <a:bodyPr anchor="b" anchorCtr="0">
            <a:spAutoFit/>
          </a:bodyPr>
          <a:lstStyle>
            <a:lvl1pPr>
              <a:defRPr>
                <a:solidFill>
                  <a:srgbClr val="BA0C2F"/>
                </a:solidFill>
              </a:defRPr>
            </a:lvl1pPr>
          </a:lstStyle>
          <a:p>
            <a:r>
              <a:rPr lang="en-US"/>
              <a:t>CLICK TO EDIT MASTER TITLE STYLE</a:t>
            </a:r>
          </a:p>
        </p:txBody>
      </p:sp>
      <p:sp>
        <p:nvSpPr>
          <p:cNvPr id="14" name="Text Placeholder 4"/>
          <p:cNvSpPr>
            <a:spLocks noGrp="1"/>
          </p:cNvSpPr>
          <p:nvPr>
            <p:ph type="body" sz="quarter" idx="12" hasCustomPrompt="1"/>
          </p:nvPr>
        </p:nvSpPr>
        <p:spPr>
          <a:xfrm rot="16200000">
            <a:off x="10494089" y="4706823"/>
            <a:ext cx="2743200" cy="187552"/>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a:t>ADD PHOTO CREDIT HERE</a:t>
            </a:r>
          </a:p>
        </p:txBody>
      </p:sp>
    </p:spTree>
    <p:extLst>
      <p:ext uri="{BB962C8B-B14F-4D97-AF65-F5344CB8AC3E}">
        <p14:creationId xmlns:p14="http://schemas.microsoft.com/office/powerpoint/2010/main" val="31831319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Red/Gray 1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600200"/>
            <a:ext cx="10363200" cy="4572000"/>
          </a:xfrm>
        </p:spPr>
        <p:txBody>
          <a:bodyPr/>
          <a:lstStyle/>
          <a:p>
            <a:pPr lvl="0"/>
            <a:r>
              <a:rPr lang="en-US"/>
              <a:t>Click to edit Master text styles</a:t>
            </a:r>
          </a:p>
          <a:p>
            <a:pPr lvl="1"/>
            <a:r>
              <a:rPr lang="en-US"/>
              <a:t>Second level</a:t>
            </a:r>
          </a:p>
        </p:txBody>
      </p:sp>
      <p:sp>
        <p:nvSpPr>
          <p:cNvPr id="8" name="Date Placeholder 3"/>
          <p:cNvSpPr>
            <a:spLocks noGrp="1"/>
          </p:cNvSpPr>
          <p:nvPr>
            <p:ph type="dt" sz="half" idx="2"/>
          </p:nvPr>
        </p:nvSpPr>
        <p:spPr>
          <a:xfrm>
            <a:off x="203200" y="6520934"/>
            <a:ext cx="2844800" cy="184666"/>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endParaRPr lang="en-US"/>
          </a:p>
        </p:txBody>
      </p:sp>
      <p:sp>
        <p:nvSpPr>
          <p:cNvPr id="9" name="Footer Placeholder 4"/>
          <p:cNvSpPr>
            <a:spLocks noGrp="1"/>
          </p:cNvSpPr>
          <p:nvPr>
            <p:ph type="ftr" sz="quarter" idx="3"/>
          </p:nvPr>
        </p:nvSpPr>
        <p:spPr>
          <a:xfrm>
            <a:off x="4165600" y="6520934"/>
            <a:ext cx="3860800" cy="184666"/>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endParaRPr lang="en-US"/>
          </a:p>
        </p:txBody>
      </p:sp>
      <p:sp>
        <p:nvSpPr>
          <p:cNvPr id="11" name="Title 1"/>
          <p:cNvSpPr>
            <a:spLocks noGrp="1"/>
          </p:cNvSpPr>
          <p:nvPr>
            <p:ph type="title" hasCustomPrompt="1"/>
          </p:nvPr>
        </p:nvSpPr>
        <p:spPr>
          <a:xfrm>
            <a:off x="914805" y="628320"/>
            <a:ext cx="10363200" cy="743280"/>
          </a:xfrm>
        </p:spPr>
        <p:txBody>
          <a:bodyPr anchor="b" anchorCtr="0">
            <a:spAutoFit/>
          </a:bodyPr>
          <a:lstStyle>
            <a:lvl1pPr>
              <a:defRPr>
                <a:solidFill>
                  <a:srgbClr val="BA0C2F"/>
                </a:solidFill>
              </a:defRPr>
            </a:lvl1pPr>
          </a:lstStyle>
          <a:p>
            <a:r>
              <a:rPr lang="en-US"/>
              <a:t>CLICK TO EDIT MASTER TITLE STYLE</a:t>
            </a:r>
          </a:p>
        </p:txBody>
      </p:sp>
      <p:sp>
        <p:nvSpPr>
          <p:cNvPr id="2" name="Holder 6">
            <a:extLst>
              <a:ext uri="{FF2B5EF4-FFF2-40B4-BE49-F238E27FC236}">
                <a16:creationId xmlns="" xmlns:a16="http://schemas.microsoft.com/office/drawing/2014/main" id="{6F5BD1FB-C97A-404C-E9DE-25E275A77773}"/>
              </a:ext>
            </a:extLst>
          </p:cNvPr>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b="1">
                <a:solidFill>
                  <a:schemeClr val="bg1"/>
                </a:solidFill>
              </a:defRPr>
            </a:lvl1pPr>
          </a:lstStyle>
          <a:p>
            <a:fld id="{B6F15528-21DE-4FAA-801E-634DDDAF4B2B}" type="slidenum">
              <a:rPr lang="fr-FR" smtClean="0"/>
              <a:pPr/>
              <a:t>‹#›</a:t>
            </a:fld>
            <a:endParaRPr lang="fr-FR" dirty="0"/>
          </a:p>
        </p:txBody>
      </p:sp>
    </p:spTree>
    <p:extLst>
      <p:ext uri="{BB962C8B-B14F-4D97-AF65-F5344CB8AC3E}">
        <p14:creationId xmlns:p14="http://schemas.microsoft.com/office/powerpoint/2010/main" val="7746335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Red/Gray 2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805" y="1600200"/>
            <a:ext cx="5079595"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6197600" y="1600200"/>
            <a:ext cx="5080405"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lvl1pPr>
              <a:defRPr>
                <a:solidFill>
                  <a:srgbClr val="6C6463"/>
                </a:solidFill>
              </a:defRPr>
            </a:lvl1pPr>
          </a:lstStyle>
          <a:p>
            <a:endParaRPr lang="en-US"/>
          </a:p>
        </p:txBody>
      </p:sp>
      <p:sp>
        <p:nvSpPr>
          <p:cNvPr id="6" name="Footer Placeholder 5"/>
          <p:cNvSpPr>
            <a:spLocks noGrp="1"/>
          </p:cNvSpPr>
          <p:nvPr>
            <p:ph type="ftr" sz="quarter" idx="11"/>
          </p:nvPr>
        </p:nvSpPr>
        <p:spPr/>
        <p:txBody>
          <a:bodyPr/>
          <a:lstStyle>
            <a:lvl1pPr>
              <a:defRPr>
                <a:solidFill>
                  <a:srgbClr val="6C6463"/>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42782948-4DBE-204D-AB9E-B65E067054AE}" type="slidenum">
              <a:rPr lang="en-US" smtClean="0"/>
              <a:pPr/>
              <a:t>‹#›</a:t>
            </a:fld>
            <a:endParaRPr lang="en-US" dirty="0"/>
          </a:p>
        </p:txBody>
      </p:sp>
      <p:sp>
        <p:nvSpPr>
          <p:cNvPr id="10" name="Title 1"/>
          <p:cNvSpPr>
            <a:spLocks noGrp="1"/>
          </p:cNvSpPr>
          <p:nvPr>
            <p:ph type="title" hasCustomPrompt="1"/>
          </p:nvPr>
        </p:nvSpPr>
        <p:spPr>
          <a:xfrm>
            <a:off x="914805" y="628320"/>
            <a:ext cx="10363200" cy="743280"/>
          </a:xfrm>
        </p:spPr>
        <p:txBody>
          <a:bodyPr anchor="b" anchorCtr="0">
            <a:spAutoFit/>
          </a:bodyPr>
          <a:lstStyle>
            <a:lvl1pPr>
              <a:defRPr>
                <a:solidFill>
                  <a:srgbClr val="BA0C2F"/>
                </a:solidFill>
              </a:defRPr>
            </a:lvl1pPr>
          </a:lstStyle>
          <a:p>
            <a:r>
              <a:rPr lang="en-US"/>
              <a:t>CLICK TO EDIT MASTER TITLE STYLE</a:t>
            </a:r>
          </a:p>
        </p:txBody>
      </p:sp>
    </p:spTree>
    <p:extLst>
      <p:ext uri="{BB962C8B-B14F-4D97-AF65-F5344CB8AC3E}">
        <p14:creationId xmlns:p14="http://schemas.microsoft.com/office/powerpoint/2010/main" val="29749976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Blue/Gray 1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600200"/>
            <a:ext cx="10363200" cy="4572000"/>
          </a:xfrm>
        </p:spPr>
        <p:txBody>
          <a:bodyPr/>
          <a:lstStyle/>
          <a:p>
            <a:pPr lvl="0"/>
            <a:r>
              <a:rPr lang="en-US"/>
              <a:t>Click to edit Master text styles</a:t>
            </a:r>
          </a:p>
          <a:p>
            <a:pPr lvl="1"/>
            <a:r>
              <a:rPr lang="en-US"/>
              <a:t>Second level</a:t>
            </a:r>
          </a:p>
        </p:txBody>
      </p:sp>
      <p:sp>
        <p:nvSpPr>
          <p:cNvPr id="8" name="Date Placeholder 3"/>
          <p:cNvSpPr>
            <a:spLocks noGrp="1"/>
          </p:cNvSpPr>
          <p:nvPr>
            <p:ph type="dt" sz="half" idx="2"/>
          </p:nvPr>
        </p:nvSpPr>
        <p:spPr>
          <a:xfrm>
            <a:off x="203200" y="6520934"/>
            <a:ext cx="2844800" cy="184666"/>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endParaRPr lang="en-US"/>
          </a:p>
        </p:txBody>
      </p:sp>
      <p:sp>
        <p:nvSpPr>
          <p:cNvPr id="9" name="Footer Placeholder 4"/>
          <p:cNvSpPr>
            <a:spLocks noGrp="1"/>
          </p:cNvSpPr>
          <p:nvPr>
            <p:ph type="ftr" sz="quarter" idx="3"/>
          </p:nvPr>
        </p:nvSpPr>
        <p:spPr>
          <a:xfrm>
            <a:off x="4165600" y="6520934"/>
            <a:ext cx="3860800" cy="184666"/>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endParaRPr lang="en-US"/>
          </a:p>
        </p:txBody>
      </p:sp>
      <p:sp>
        <p:nvSpPr>
          <p:cNvPr id="11" name="Title 1"/>
          <p:cNvSpPr>
            <a:spLocks noGrp="1"/>
          </p:cNvSpPr>
          <p:nvPr>
            <p:ph type="title" hasCustomPrompt="1"/>
          </p:nvPr>
        </p:nvSpPr>
        <p:spPr>
          <a:xfrm>
            <a:off x="914805" y="628320"/>
            <a:ext cx="10363200" cy="743280"/>
          </a:xfrm>
        </p:spPr>
        <p:txBody>
          <a:bodyPr anchor="b" anchorCtr="0">
            <a:spAutoFit/>
          </a:bodyPr>
          <a:lstStyle>
            <a:lvl1pPr>
              <a:defRPr>
                <a:solidFill>
                  <a:srgbClr val="0067B9"/>
                </a:solidFill>
              </a:defRPr>
            </a:lvl1pPr>
          </a:lstStyle>
          <a:p>
            <a:r>
              <a:rPr lang="en-US"/>
              <a:t>CLICK TO EDIT MASTER TITLE STYLE</a:t>
            </a:r>
          </a:p>
        </p:txBody>
      </p:sp>
      <p:sp>
        <p:nvSpPr>
          <p:cNvPr id="2" name="Holder 6">
            <a:extLst>
              <a:ext uri="{FF2B5EF4-FFF2-40B4-BE49-F238E27FC236}">
                <a16:creationId xmlns="" xmlns:a16="http://schemas.microsoft.com/office/drawing/2014/main" id="{AE07C6B5-1647-D234-9BA0-EC498468DED4}"/>
              </a:ext>
            </a:extLst>
          </p:cNvPr>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b="1">
                <a:solidFill>
                  <a:schemeClr val="bg1"/>
                </a:solidFill>
              </a:defRPr>
            </a:lvl1pPr>
          </a:lstStyle>
          <a:p>
            <a:fld id="{B6F15528-21DE-4FAA-801E-634DDDAF4B2B}" type="slidenum">
              <a:rPr lang="fr-FR" smtClean="0"/>
              <a:pPr/>
              <a:t>‹#›</a:t>
            </a:fld>
            <a:endParaRPr lang="fr-FR" dirty="0"/>
          </a:p>
        </p:txBody>
      </p:sp>
    </p:spTree>
    <p:extLst>
      <p:ext uri="{BB962C8B-B14F-4D97-AF65-F5344CB8AC3E}">
        <p14:creationId xmlns:p14="http://schemas.microsoft.com/office/powerpoint/2010/main" val="1510265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0" i="0">
                <a:solidFill>
                  <a:schemeClr val="tx1"/>
                </a:solidFill>
                <a:latin typeface="Source Sans Pro" panose="020B0503030403020204" pitchFamily="34" charset="0"/>
                <a:ea typeface="Source Sans Pro" panose="020B0503030403020204" pitchFamily="34" charset="0"/>
                <a:cs typeface="Arial"/>
              </a:defRPr>
            </a:lvl1pPr>
          </a:lstStyle>
          <a:p>
            <a:endParaRPr/>
          </a:p>
        </p:txBody>
      </p:sp>
      <p:sp>
        <p:nvSpPr>
          <p:cNvPr id="3" name="Holder 3"/>
          <p:cNvSpPr>
            <a:spLocks noGrp="1"/>
          </p:cNvSpPr>
          <p:nvPr>
            <p:ph sz="half" idx="2"/>
          </p:nvPr>
        </p:nvSpPr>
        <p:spPr>
          <a:xfrm>
            <a:off x="1208913" y="2121026"/>
            <a:ext cx="4467860" cy="1107996"/>
          </a:xfrm>
          <a:prstGeom prst="rect">
            <a:avLst/>
          </a:prstGeom>
        </p:spPr>
        <p:txBody>
          <a:bodyPr wrap="square" lIns="0" tIns="0" rIns="0" bIns="0">
            <a:spAutoFit/>
          </a:bodyPr>
          <a:lstStyle>
            <a:lvl1pPr>
              <a:defRPr b="0" i="0">
                <a:solidFill>
                  <a:schemeClr val="tx1"/>
                </a:solidFill>
                <a:latin typeface="Source Sans Pro" panose="020B0503030403020204" pitchFamily="34" charset="0"/>
                <a:ea typeface="Source Sans Pro" panose="020B0503030403020204" pitchFamily="34" charset="0"/>
              </a:defRPr>
            </a:lvl1pPr>
          </a:lstStyle>
          <a:p>
            <a:endParaRPr/>
          </a:p>
        </p:txBody>
      </p:sp>
      <p:sp>
        <p:nvSpPr>
          <p:cNvPr id="4" name="Holder 4"/>
          <p:cNvSpPr>
            <a:spLocks noGrp="1"/>
          </p:cNvSpPr>
          <p:nvPr>
            <p:ph sz="half" idx="3"/>
          </p:nvPr>
        </p:nvSpPr>
        <p:spPr>
          <a:xfrm>
            <a:off x="6516243" y="2121026"/>
            <a:ext cx="4467859" cy="1107996"/>
          </a:xfrm>
          <a:prstGeom prst="rect">
            <a:avLst/>
          </a:prstGeom>
        </p:spPr>
        <p:txBody>
          <a:bodyPr wrap="square" lIns="0" tIns="0" rIns="0" bIns="0">
            <a:spAutoFit/>
          </a:bodyPr>
          <a:lstStyle>
            <a:lvl1pPr>
              <a:defRPr b="0" i="0">
                <a:solidFill>
                  <a:schemeClr val="tx1"/>
                </a:solidFill>
                <a:latin typeface="Source Sans Pro" panose="020B0503030403020204" pitchFamily="34" charset="0"/>
                <a:ea typeface="Source Sans Pro" panose="020B0503030403020204" pitchFamily="34" charset="0"/>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8" name="Holder 6">
            <a:extLst>
              <a:ext uri="{FF2B5EF4-FFF2-40B4-BE49-F238E27FC236}">
                <a16:creationId xmlns="" xmlns:a16="http://schemas.microsoft.com/office/drawing/2014/main" id="{65814E77-2B86-FA76-0A04-767F891A67A2}"/>
              </a:ext>
            </a:extLst>
          </p:cNvPr>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b="1">
                <a:solidFill>
                  <a:schemeClr val="bg1"/>
                </a:solidFill>
              </a:defRPr>
            </a:lvl1pPr>
          </a:lstStyle>
          <a:p>
            <a:fld id="{B6F15528-21DE-4FAA-801E-634DDDAF4B2B}" type="slidenum">
              <a:rPr lang="fr-FR" smtClean="0"/>
              <a:pPr/>
              <a:t>‹#›</a:t>
            </a:fld>
            <a:endParaRPr lang="fr-FR"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Red/Gray 2 Content" userDrawn="1">
  <p:cSld name="1_Red/Gray 2 Content">
    <p:bg>
      <p:bgPr>
        <a:solidFill>
          <a:schemeClr val="bg1"/>
        </a:solidFill>
        <a:effectLst/>
      </p:bgPr>
    </p:bg>
    <p:spTree>
      <p:nvGrpSpPr>
        <p:cNvPr id="1" name="Shape 49"/>
        <p:cNvGrpSpPr/>
        <p:nvPr/>
      </p:nvGrpSpPr>
      <p:grpSpPr>
        <a:xfrm>
          <a:off x="0" y="0"/>
          <a:ext cx="0" cy="0"/>
          <a:chOff x="0" y="0"/>
          <a:chExt cx="0" cy="0"/>
        </a:xfrm>
      </p:grpSpPr>
      <p:sp>
        <p:nvSpPr>
          <p:cNvPr id="50" name="Google Shape;50;p8"/>
          <p:cNvSpPr txBox="1">
            <a:spLocks noGrp="1"/>
          </p:cNvSpPr>
          <p:nvPr>
            <p:ph type="body" idx="1"/>
          </p:nvPr>
        </p:nvSpPr>
        <p:spPr>
          <a:xfrm>
            <a:off x="914805" y="1715549"/>
            <a:ext cx="10363200" cy="4233200"/>
          </a:xfrm>
          <a:prstGeom prst="rect">
            <a:avLst/>
          </a:prstGeom>
          <a:noFill/>
          <a:ln>
            <a:noFill/>
          </a:ln>
        </p:spPr>
        <p:txBody>
          <a:bodyPr spcFirstLastPara="1" wrap="square" lIns="91175" tIns="91175" rIns="91175" bIns="91175" anchor="t" anchorCtr="0">
            <a:noAutofit/>
          </a:bodyPr>
          <a:lstStyle>
            <a:lvl1pPr marL="609585" marR="0" lvl="0" indent="-440256" algn="l" rtl="0">
              <a:spcBef>
                <a:spcPts val="0"/>
              </a:spcBef>
              <a:spcAft>
                <a:spcPts val="0"/>
              </a:spcAft>
              <a:buClr>
                <a:srgbClr val="6C6463"/>
              </a:buClr>
              <a:buSzPts val="1600"/>
              <a:buChar char="•"/>
              <a:defRPr sz="2000" i="0" u="none" strike="noStrike" cap="none">
                <a:solidFill>
                  <a:srgbClr val="6C6463"/>
                </a:solidFill>
              </a:defRPr>
            </a:lvl1pPr>
            <a:lvl2pPr marL="1219170" marR="0" lvl="1" indent="-440256" algn="l" rtl="0">
              <a:spcBef>
                <a:spcPts val="1067"/>
              </a:spcBef>
              <a:spcAft>
                <a:spcPts val="0"/>
              </a:spcAft>
              <a:buClr>
                <a:srgbClr val="6C6463"/>
              </a:buClr>
              <a:buSzPts val="1600"/>
              <a:buChar char="–"/>
              <a:defRPr sz="2133" i="0" u="none" strike="noStrike" cap="none">
                <a:solidFill>
                  <a:srgbClr val="6C6463"/>
                </a:solidFill>
              </a:defRPr>
            </a:lvl2pPr>
            <a:lvl3pPr marL="1828754" marR="0" lvl="2" indent="-440256" algn="l" rtl="0">
              <a:spcBef>
                <a:spcPts val="1067"/>
              </a:spcBef>
              <a:spcAft>
                <a:spcPts val="0"/>
              </a:spcAft>
              <a:buClr>
                <a:srgbClr val="6C6463"/>
              </a:buClr>
              <a:buSzPts val="1600"/>
              <a:buChar char="•"/>
              <a:defRPr sz="2133" i="0" u="none" strike="noStrike" cap="none">
                <a:solidFill>
                  <a:srgbClr val="6C6463"/>
                </a:solidFill>
              </a:defRPr>
            </a:lvl3pPr>
            <a:lvl4pPr marL="2438339" marR="0" lvl="3" indent="-423323" algn="l" rtl="0">
              <a:spcBef>
                <a:spcPts val="400"/>
              </a:spcBef>
              <a:spcAft>
                <a:spcPts val="0"/>
              </a:spcAft>
              <a:buClr>
                <a:srgbClr val="6C6463"/>
              </a:buClr>
              <a:buSzPts val="1400"/>
              <a:buChar char="–"/>
              <a:defRPr sz="1867" i="0" u="none" strike="noStrike" cap="none">
                <a:solidFill>
                  <a:srgbClr val="6C6463"/>
                </a:solidFill>
              </a:defRPr>
            </a:lvl4pPr>
            <a:lvl5pPr marL="3047924" marR="0" lvl="4" indent="-440256" algn="l" rtl="0">
              <a:spcBef>
                <a:spcPts val="400"/>
              </a:spcBef>
              <a:spcAft>
                <a:spcPts val="0"/>
              </a:spcAft>
              <a:buClr>
                <a:srgbClr val="6C6463"/>
              </a:buClr>
              <a:buSzPts val="1600"/>
              <a:buChar char="»"/>
              <a:defRPr sz="2133" i="0" u="none" strike="noStrike" cap="none">
                <a:solidFill>
                  <a:srgbClr val="6C6463"/>
                </a:solidFill>
              </a:defRPr>
            </a:lvl5pPr>
            <a:lvl6pPr marL="3657509" marR="0" lvl="5" indent="-457189" algn="l" rtl="0">
              <a:spcBef>
                <a:spcPts val="533"/>
              </a:spcBef>
              <a:spcAft>
                <a:spcPts val="0"/>
              </a:spcAft>
              <a:buClr>
                <a:schemeClr val="dk1"/>
              </a:buClr>
              <a:buSzPts val="1800"/>
              <a:buChar char="•"/>
              <a:defRPr sz="2400" i="0" u="none" strike="noStrike" cap="none">
                <a:solidFill>
                  <a:schemeClr val="dk1"/>
                </a:solidFill>
              </a:defRPr>
            </a:lvl6pPr>
            <a:lvl7pPr marL="4267093" marR="0" lvl="6" indent="-457189" algn="l" rtl="0">
              <a:spcBef>
                <a:spcPts val="533"/>
              </a:spcBef>
              <a:spcAft>
                <a:spcPts val="0"/>
              </a:spcAft>
              <a:buClr>
                <a:schemeClr val="dk1"/>
              </a:buClr>
              <a:buSzPts val="1800"/>
              <a:buChar char="•"/>
              <a:defRPr sz="2400" i="0" u="none" strike="noStrike" cap="none">
                <a:solidFill>
                  <a:schemeClr val="dk1"/>
                </a:solidFill>
              </a:defRPr>
            </a:lvl7pPr>
            <a:lvl8pPr marL="4876678" marR="0" lvl="7" indent="-457189" algn="l" rtl="0">
              <a:spcBef>
                <a:spcPts val="533"/>
              </a:spcBef>
              <a:spcAft>
                <a:spcPts val="0"/>
              </a:spcAft>
              <a:buClr>
                <a:schemeClr val="dk1"/>
              </a:buClr>
              <a:buSzPts val="1800"/>
              <a:buChar char="•"/>
              <a:defRPr sz="2400" i="0" u="none" strike="noStrike" cap="none">
                <a:solidFill>
                  <a:schemeClr val="dk1"/>
                </a:solidFill>
              </a:defRPr>
            </a:lvl8pPr>
            <a:lvl9pPr marL="5486263" marR="0" lvl="8" indent="-457189" algn="l" rtl="0">
              <a:spcBef>
                <a:spcPts val="533"/>
              </a:spcBef>
              <a:spcAft>
                <a:spcPts val="0"/>
              </a:spcAft>
              <a:buClr>
                <a:schemeClr val="dk1"/>
              </a:buClr>
              <a:buSzPts val="1800"/>
              <a:buChar char="•"/>
              <a:defRPr sz="2400" i="0" u="none" strike="noStrike" cap="none">
                <a:solidFill>
                  <a:schemeClr val="dk1"/>
                </a:solidFill>
              </a:defRPr>
            </a:lvl9pPr>
          </a:lstStyle>
          <a:p>
            <a:endParaRPr/>
          </a:p>
        </p:txBody>
      </p:sp>
      <p:sp>
        <p:nvSpPr>
          <p:cNvPr id="2" name="Google Shape;385;p56">
            <a:extLst>
              <a:ext uri="{FF2B5EF4-FFF2-40B4-BE49-F238E27FC236}">
                <a16:creationId xmlns="" xmlns:a16="http://schemas.microsoft.com/office/drawing/2014/main" id="{65927AF1-6994-BA70-C200-614E51F5BA6C}"/>
              </a:ext>
            </a:extLst>
          </p:cNvPr>
          <p:cNvSpPr/>
          <p:nvPr userDrawn="1"/>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 sz="3200" b="1" i="0" u="none" strike="noStrike" kern="0" cap="none" spc="0" normalizeH="0" baseline="0" noProof="0">
              <a:ln>
                <a:noFill/>
              </a:ln>
              <a:solidFill>
                <a:srgbClr val="FFFFFF"/>
              </a:solidFill>
              <a:effectLst/>
              <a:uLnTx/>
              <a:uFillTx/>
              <a:latin typeface="Source Sans Pro"/>
              <a:ea typeface="Source Sans Pro"/>
              <a:cs typeface="Source Sans Pro"/>
              <a:sym typeface="Arial"/>
            </a:endParaRPr>
          </a:p>
        </p:txBody>
      </p:sp>
      <p:sp>
        <p:nvSpPr>
          <p:cNvPr id="3" name="Holder 6">
            <a:extLst>
              <a:ext uri="{FF2B5EF4-FFF2-40B4-BE49-F238E27FC236}">
                <a16:creationId xmlns="" xmlns:a16="http://schemas.microsoft.com/office/drawing/2014/main" id="{C3056643-4CC8-7112-645D-505D331F9693}"/>
              </a:ext>
            </a:extLst>
          </p:cNvPr>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b="1">
                <a:solidFill>
                  <a:schemeClr val="bg1"/>
                </a:solidFill>
              </a:defRPr>
            </a:lvl1pPr>
          </a:lstStyle>
          <a:p>
            <a:fld id="{B6F15528-21DE-4FAA-801E-634DDDAF4B2B}" type="slidenum">
              <a:rPr lang="fr-FR" smtClean="0"/>
              <a:pPr/>
              <a:t>‹#›</a:t>
            </a:fld>
            <a:endParaRPr lang="fr-FR" dirty="0"/>
          </a:p>
        </p:txBody>
      </p:sp>
    </p:spTree>
    <p:extLst>
      <p:ext uri="{BB962C8B-B14F-4D97-AF65-F5344CB8AC3E}">
        <p14:creationId xmlns:p14="http://schemas.microsoft.com/office/powerpoint/2010/main" val="18917934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_Divider - Full Red">
  <p:cSld name="1_Divider - Full Red">
    <p:bg>
      <p:bgPr>
        <a:solidFill>
          <a:srgbClr val="002F6C"/>
        </a:solidFill>
        <a:effectLst/>
      </p:bgPr>
    </p:bg>
    <p:spTree>
      <p:nvGrpSpPr>
        <p:cNvPr id="1" name="Shape 124"/>
        <p:cNvGrpSpPr/>
        <p:nvPr/>
      </p:nvGrpSpPr>
      <p:grpSpPr>
        <a:xfrm>
          <a:off x="0" y="0"/>
          <a:ext cx="0" cy="0"/>
          <a:chOff x="0" y="0"/>
          <a:chExt cx="0" cy="0"/>
        </a:xfrm>
      </p:grpSpPr>
      <p:sp>
        <p:nvSpPr>
          <p:cNvPr id="2" name="Rectangle 1">
            <a:extLst>
              <a:ext uri="{FF2B5EF4-FFF2-40B4-BE49-F238E27FC236}">
                <a16:creationId xmlns="" xmlns:a16="http://schemas.microsoft.com/office/drawing/2014/main" id="{06B3BF5E-3C69-CDFD-2297-CB0A29E88B4B}"/>
              </a:ext>
            </a:extLst>
          </p:cNvPr>
          <p:cNvSpPr/>
          <p:nvPr userDrawn="1"/>
        </p:nvSpPr>
        <p:spPr>
          <a:xfrm>
            <a:off x="-10337" y="5307727"/>
            <a:ext cx="12192000" cy="1664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3" name="Picture 13" descr="Logo&#10;&#10;Description automatically generated">
            <a:extLst>
              <a:ext uri="{FF2B5EF4-FFF2-40B4-BE49-F238E27FC236}">
                <a16:creationId xmlns="" xmlns:a16="http://schemas.microsoft.com/office/drawing/2014/main" id="{27939D22-D225-70BF-A2FF-ED1B882B095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09726" y="5291354"/>
            <a:ext cx="3280261" cy="1269261"/>
          </a:xfrm>
          <a:prstGeom prst="rect">
            <a:avLst/>
          </a:prstGeom>
        </p:spPr>
      </p:pic>
      <p:sp>
        <p:nvSpPr>
          <p:cNvPr id="125" name="Google Shape;125;p21"/>
          <p:cNvSpPr txBox="1">
            <a:spLocks noGrp="1"/>
          </p:cNvSpPr>
          <p:nvPr>
            <p:ph type="title"/>
          </p:nvPr>
        </p:nvSpPr>
        <p:spPr>
          <a:xfrm>
            <a:off x="1524000" y="707637"/>
            <a:ext cx="7315200" cy="610800"/>
          </a:xfrm>
          <a:prstGeom prst="rect">
            <a:avLst/>
          </a:prstGeom>
          <a:noFill/>
          <a:ln>
            <a:noFill/>
          </a:ln>
        </p:spPr>
        <p:txBody>
          <a:bodyPr spcFirstLastPara="1" wrap="square" lIns="91175" tIns="91175" rIns="91175" bIns="91175" anchor="t" anchorCtr="0">
            <a:noAutofit/>
          </a:bodyPr>
          <a:lstStyle>
            <a:lvl1pPr marL="0" marR="0" lvl="0" indent="0" algn="l" rtl="0">
              <a:spcBef>
                <a:spcPts val="0"/>
              </a:spcBef>
              <a:spcAft>
                <a:spcPts val="0"/>
              </a:spcAft>
              <a:buClr>
                <a:srgbClr val="FFFFFF"/>
              </a:buClr>
              <a:buSzPts val="1400"/>
              <a:buNone/>
              <a:defRPr sz="3200" i="0" u="none" strike="noStrike" cap="none">
                <a:solidFill>
                  <a:srgbClr val="FFFFFF"/>
                </a:solidFill>
              </a:defRPr>
            </a:lvl1pPr>
            <a:lvl2pPr lvl="1" indent="0">
              <a:spcBef>
                <a:spcPts val="0"/>
              </a:spcBef>
              <a:spcAft>
                <a:spcPts val="0"/>
              </a:spcAft>
              <a:buSzPts val="1400"/>
              <a:buNone/>
              <a:defRPr sz="2400"/>
            </a:lvl2pPr>
            <a:lvl3pPr lvl="2" indent="0">
              <a:spcBef>
                <a:spcPts val="0"/>
              </a:spcBef>
              <a:spcAft>
                <a:spcPts val="0"/>
              </a:spcAft>
              <a:buSzPts val="1400"/>
              <a:buNone/>
              <a:defRPr sz="2400"/>
            </a:lvl3pPr>
            <a:lvl4pPr lvl="3" indent="0">
              <a:spcBef>
                <a:spcPts val="0"/>
              </a:spcBef>
              <a:spcAft>
                <a:spcPts val="0"/>
              </a:spcAft>
              <a:buSzPts val="1400"/>
              <a:buNone/>
              <a:defRPr sz="2400"/>
            </a:lvl4pPr>
            <a:lvl5pPr lvl="4" indent="0">
              <a:spcBef>
                <a:spcPts val="0"/>
              </a:spcBef>
              <a:spcAft>
                <a:spcPts val="0"/>
              </a:spcAft>
              <a:buSzPts val="1400"/>
              <a:buNone/>
              <a:defRPr sz="2400"/>
            </a:lvl5pPr>
            <a:lvl6pPr lvl="5" indent="0">
              <a:spcBef>
                <a:spcPts val="0"/>
              </a:spcBef>
              <a:spcAft>
                <a:spcPts val="0"/>
              </a:spcAft>
              <a:buSzPts val="1400"/>
              <a:buNone/>
              <a:defRPr sz="2400"/>
            </a:lvl6pPr>
            <a:lvl7pPr lvl="6" indent="0">
              <a:spcBef>
                <a:spcPts val="0"/>
              </a:spcBef>
              <a:spcAft>
                <a:spcPts val="0"/>
              </a:spcAft>
              <a:buSzPts val="1400"/>
              <a:buNone/>
              <a:defRPr sz="2400"/>
            </a:lvl7pPr>
            <a:lvl8pPr lvl="7" indent="0">
              <a:spcBef>
                <a:spcPts val="0"/>
              </a:spcBef>
              <a:spcAft>
                <a:spcPts val="0"/>
              </a:spcAft>
              <a:buSzPts val="1400"/>
              <a:buNone/>
              <a:defRPr sz="2400"/>
            </a:lvl8pPr>
            <a:lvl9pPr lvl="8" indent="0">
              <a:spcBef>
                <a:spcPts val="0"/>
              </a:spcBef>
              <a:spcAft>
                <a:spcPts val="0"/>
              </a:spcAft>
              <a:buSzPts val="1400"/>
              <a:buNone/>
              <a:defRPr sz="2400"/>
            </a:lvl9pPr>
          </a:lstStyle>
          <a:p>
            <a:endParaRPr/>
          </a:p>
        </p:txBody>
      </p:sp>
      <p:pic>
        <p:nvPicPr>
          <p:cNvPr id="4" name="Picture 7" descr="A picture containing logo&#10;&#10;Description automatically generated">
            <a:extLst>
              <a:ext uri="{FF2B5EF4-FFF2-40B4-BE49-F238E27FC236}">
                <a16:creationId xmlns="" xmlns:a16="http://schemas.microsoft.com/office/drawing/2014/main" id="{46E4A1EA-44A1-A6C0-88B1-7B4BF471AF7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6569" y="5334318"/>
            <a:ext cx="1932855" cy="1135705"/>
          </a:xfrm>
          <a:prstGeom prst="rect">
            <a:avLst/>
          </a:prstGeom>
        </p:spPr>
      </p:pic>
      <p:pic>
        <p:nvPicPr>
          <p:cNvPr id="5" name="Graphic 4">
            <a:extLst>
              <a:ext uri="{FF2B5EF4-FFF2-40B4-BE49-F238E27FC236}">
                <a16:creationId xmlns="" xmlns:a16="http://schemas.microsoft.com/office/drawing/2014/main" id="{511AC212-CA6C-1535-B498-10488A31EDEA}"/>
              </a:ext>
            </a:extLst>
          </p:cNvPr>
          <p:cNvPicPr>
            <a:picLocks noChangeAspect="1"/>
          </p:cNvPicPr>
          <p:nvPr userDrawn="1"/>
        </p:nvPicPr>
        <p:blipFill rotWithShape="1">
          <a:blip r:embed="rId4">
            <a:extLst>
              <a:ext uri="{96DAC541-7B7A-43D3-8B79-37D633B846F1}">
                <asvg:svgBlip xmlns="" xmlns:asvg="http://schemas.microsoft.com/office/drawing/2016/SVG/main" r:embed="rId5"/>
              </a:ext>
            </a:extLst>
          </a:blip>
          <a:srcRect t="50198"/>
          <a:stretch/>
        </p:blipFill>
        <p:spPr>
          <a:xfrm>
            <a:off x="6524829" y="4845080"/>
            <a:ext cx="5667171" cy="797027"/>
          </a:xfrm>
          <a:prstGeom prst="rect">
            <a:avLst/>
          </a:prstGeom>
        </p:spPr>
      </p:pic>
      <p:pic>
        <p:nvPicPr>
          <p:cNvPr id="6" name="Graphic 5">
            <a:extLst>
              <a:ext uri="{FF2B5EF4-FFF2-40B4-BE49-F238E27FC236}">
                <a16:creationId xmlns="" xmlns:a16="http://schemas.microsoft.com/office/drawing/2014/main" id="{54DC561A-7152-1E1D-8B42-E1DFE9EA65F1}"/>
              </a:ext>
            </a:extLst>
          </p:cNvPr>
          <p:cNvPicPr>
            <a:picLocks noChangeAspect="1"/>
          </p:cNvPicPr>
          <p:nvPr userDrawn="1"/>
        </p:nvPicPr>
        <p:blipFill>
          <a:blip r:embed="rId6">
            <a:extLst>
              <a:ext uri="{96DAC541-7B7A-43D3-8B79-37D633B846F1}">
                <asvg:svgBlip xmlns="" xmlns:asvg="http://schemas.microsoft.com/office/drawing/2016/SVG/main" r:embed="rId7"/>
              </a:ext>
            </a:extLst>
          </a:blip>
          <a:stretch>
            <a:fillRect/>
          </a:stretch>
        </p:blipFill>
        <p:spPr>
          <a:xfrm>
            <a:off x="9875293" y="4424279"/>
            <a:ext cx="1907819" cy="596603"/>
          </a:xfrm>
          <a:prstGeom prst="rect">
            <a:avLst/>
          </a:prstGeom>
        </p:spPr>
      </p:pic>
    </p:spTree>
    <p:extLst>
      <p:ext uri="{BB962C8B-B14F-4D97-AF65-F5344CB8AC3E}">
        <p14:creationId xmlns:p14="http://schemas.microsoft.com/office/powerpoint/2010/main" val="35469540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Red/Gray 2 Content">
  <p:cSld name="1_Red/Gray 2 Content">
    <p:bg>
      <p:bgPr>
        <a:solidFill>
          <a:schemeClr val="bg1"/>
        </a:solidFill>
        <a:effectLst/>
      </p:bgPr>
    </p:bg>
    <p:spTree>
      <p:nvGrpSpPr>
        <p:cNvPr id="1" name="Shape 49"/>
        <p:cNvGrpSpPr/>
        <p:nvPr/>
      </p:nvGrpSpPr>
      <p:grpSpPr>
        <a:xfrm>
          <a:off x="0" y="0"/>
          <a:ext cx="0" cy="0"/>
          <a:chOff x="0" y="0"/>
          <a:chExt cx="0" cy="0"/>
        </a:xfrm>
      </p:grpSpPr>
      <p:sp>
        <p:nvSpPr>
          <p:cNvPr id="50" name="Google Shape;50;p8"/>
          <p:cNvSpPr txBox="1">
            <a:spLocks noGrp="1"/>
          </p:cNvSpPr>
          <p:nvPr>
            <p:ph type="body" idx="1"/>
          </p:nvPr>
        </p:nvSpPr>
        <p:spPr>
          <a:xfrm>
            <a:off x="914805" y="1715549"/>
            <a:ext cx="10363200" cy="4233200"/>
          </a:xfrm>
          <a:prstGeom prst="rect">
            <a:avLst/>
          </a:prstGeom>
          <a:noFill/>
          <a:ln>
            <a:noFill/>
          </a:ln>
        </p:spPr>
        <p:txBody>
          <a:bodyPr spcFirstLastPara="1" wrap="square" lIns="91175" tIns="91175" rIns="91175" bIns="91175" anchor="t" anchorCtr="0">
            <a:noAutofit/>
          </a:bodyPr>
          <a:lstStyle>
            <a:lvl1pPr marL="609585" marR="0" lvl="0" indent="-440256" algn="l" rtl="0">
              <a:spcBef>
                <a:spcPts val="0"/>
              </a:spcBef>
              <a:spcAft>
                <a:spcPts val="0"/>
              </a:spcAft>
              <a:buClr>
                <a:srgbClr val="6C6463"/>
              </a:buClr>
              <a:buSzPts val="1600"/>
              <a:buChar char="•"/>
              <a:defRPr sz="2133" i="0" u="none" strike="noStrike" cap="none">
                <a:solidFill>
                  <a:srgbClr val="6C6463"/>
                </a:solidFill>
              </a:defRPr>
            </a:lvl1pPr>
            <a:lvl2pPr marL="1219170" marR="0" lvl="1" indent="-440256" algn="l" rtl="0">
              <a:spcBef>
                <a:spcPts val="1067"/>
              </a:spcBef>
              <a:spcAft>
                <a:spcPts val="0"/>
              </a:spcAft>
              <a:buClr>
                <a:srgbClr val="6C6463"/>
              </a:buClr>
              <a:buSzPts val="1600"/>
              <a:buChar char="–"/>
              <a:defRPr sz="2133" i="0" u="none" strike="noStrike" cap="none">
                <a:solidFill>
                  <a:srgbClr val="6C6463"/>
                </a:solidFill>
              </a:defRPr>
            </a:lvl2pPr>
            <a:lvl3pPr marL="1828754" marR="0" lvl="2" indent="-440256" algn="l" rtl="0">
              <a:spcBef>
                <a:spcPts val="1067"/>
              </a:spcBef>
              <a:spcAft>
                <a:spcPts val="0"/>
              </a:spcAft>
              <a:buClr>
                <a:srgbClr val="6C6463"/>
              </a:buClr>
              <a:buSzPts val="1600"/>
              <a:buChar char="•"/>
              <a:defRPr sz="2133" i="0" u="none" strike="noStrike" cap="none">
                <a:solidFill>
                  <a:srgbClr val="6C6463"/>
                </a:solidFill>
              </a:defRPr>
            </a:lvl3pPr>
            <a:lvl4pPr marL="2438339" marR="0" lvl="3" indent="-423323" algn="l" rtl="0">
              <a:spcBef>
                <a:spcPts val="400"/>
              </a:spcBef>
              <a:spcAft>
                <a:spcPts val="0"/>
              </a:spcAft>
              <a:buClr>
                <a:srgbClr val="6C6463"/>
              </a:buClr>
              <a:buSzPts val="1400"/>
              <a:buChar char="–"/>
              <a:defRPr sz="1867" i="0" u="none" strike="noStrike" cap="none">
                <a:solidFill>
                  <a:srgbClr val="6C6463"/>
                </a:solidFill>
              </a:defRPr>
            </a:lvl4pPr>
            <a:lvl5pPr marL="3047924" marR="0" lvl="4" indent="-440256" algn="l" rtl="0">
              <a:spcBef>
                <a:spcPts val="400"/>
              </a:spcBef>
              <a:spcAft>
                <a:spcPts val="0"/>
              </a:spcAft>
              <a:buClr>
                <a:srgbClr val="6C6463"/>
              </a:buClr>
              <a:buSzPts val="1600"/>
              <a:buChar char="»"/>
              <a:defRPr sz="2133" i="0" u="none" strike="noStrike" cap="none">
                <a:solidFill>
                  <a:srgbClr val="6C6463"/>
                </a:solidFill>
              </a:defRPr>
            </a:lvl5pPr>
            <a:lvl6pPr marL="3657509" marR="0" lvl="5" indent="-457189" algn="l" rtl="0">
              <a:spcBef>
                <a:spcPts val="533"/>
              </a:spcBef>
              <a:spcAft>
                <a:spcPts val="0"/>
              </a:spcAft>
              <a:buClr>
                <a:schemeClr val="dk1"/>
              </a:buClr>
              <a:buSzPts val="1800"/>
              <a:buChar char="•"/>
              <a:defRPr sz="2400" i="0" u="none" strike="noStrike" cap="none">
                <a:solidFill>
                  <a:schemeClr val="dk1"/>
                </a:solidFill>
              </a:defRPr>
            </a:lvl6pPr>
            <a:lvl7pPr marL="4267093" marR="0" lvl="6" indent="-457189" algn="l" rtl="0">
              <a:spcBef>
                <a:spcPts val="533"/>
              </a:spcBef>
              <a:spcAft>
                <a:spcPts val="0"/>
              </a:spcAft>
              <a:buClr>
                <a:schemeClr val="dk1"/>
              </a:buClr>
              <a:buSzPts val="1800"/>
              <a:buChar char="•"/>
              <a:defRPr sz="2400" i="0" u="none" strike="noStrike" cap="none">
                <a:solidFill>
                  <a:schemeClr val="dk1"/>
                </a:solidFill>
              </a:defRPr>
            </a:lvl7pPr>
            <a:lvl8pPr marL="4876678" marR="0" lvl="7" indent="-457189" algn="l" rtl="0">
              <a:spcBef>
                <a:spcPts val="533"/>
              </a:spcBef>
              <a:spcAft>
                <a:spcPts val="0"/>
              </a:spcAft>
              <a:buClr>
                <a:schemeClr val="dk1"/>
              </a:buClr>
              <a:buSzPts val="1800"/>
              <a:buChar char="•"/>
              <a:defRPr sz="2400" i="0" u="none" strike="noStrike" cap="none">
                <a:solidFill>
                  <a:schemeClr val="dk1"/>
                </a:solidFill>
              </a:defRPr>
            </a:lvl8pPr>
            <a:lvl9pPr marL="5486263" marR="0" lvl="8" indent="-457189" algn="l" rtl="0">
              <a:spcBef>
                <a:spcPts val="533"/>
              </a:spcBef>
              <a:spcAft>
                <a:spcPts val="0"/>
              </a:spcAft>
              <a:buClr>
                <a:schemeClr val="dk1"/>
              </a:buClr>
              <a:buSzPts val="1800"/>
              <a:buChar char="•"/>
              <a:defRPr sz="2400" i="0" u="none" strike="noStrike" cap="none">
                <a:solidFill>
                  <a:schemeClr val="dk1"/>
                </a:solidFill>
              </a:defRPr>
            </a:lvl9pPr>
          </a:lstStyle>
          <a:p>
            <a:endParaRPr/>
          </a:p>
        </p:txBody>
      </p:sp>
      <p:sp>
        <p:nvSpPr>
          <p:cNvPr id="52" name="Google Shape;52;p8"/>
          <p:cNvSpPr txBox="1">
            <a:spLocks noGrp="1"/>
          </p:cNvSpPr>
          <p:nvPr>
            <p:ph type="title"/>
          </p:nvPr>
        </p:nvSpPr>
        <p:spPr>
          <a:xfrm>
            <a:off x="914805" y="898413"/>
            <a:ext cx="10363200" cy="615600"/>
          </a:xfrm>
          <a:prstGeom prst="rect">
            <a:avLst/>
          </a:prstGeom>
          <a:noFill/>
          <a:ln>
            <a:noFill/>
          </a:ln>
        </p:spPr>
        <p:txBody>
          <a:bodyPr spcFirstLastPara="1" wrap="square" lIns="91175" tIns="91175" rIns="91175" bIns="91175" anchor="b" anchorCtr="0">
            <a:noAutofit/>
          </a:bodyPr>
          <a:lstStyle>
            <a:lvl1pPr marL="0" marR="0" lvl="0" indent="0" algn="l" rtl="0">
              <a:spcBef>
                <a:spcPts val="0"/>
              </a:spcBef>
              <a:spcAft>
                <a:spcPts val="0"/>
              </a:spcAft>
              <a:buSzPts val="1400"/>
              <a:buNone/>
              <a:defRPr sz="3200" i="0" u="none" strike="noStrike" cap="none"/>
            </a:lvl1pPr>
            <a:lvl2pPr lvl="1" indent="0">
              <a:spcBef>
                <a:spcPts val="0"/>
              </a:spcBef>
              <a:spcAft>
                <a:spcPts val="0"/>
              </a:spcAft>
              <a:buSzPts val="1400"/>
              <a:buNone/>
              <a:defRPr sz="2400"/>
            </a:lvl2pPr>
            <a:lvl3pPr lvl="2" indent="0">
              <a:spcBef>
                <a:spcPts val="0"/>
              </a:spcBef>
              <a:spcAft>
                <a:spcPts val="0"/>
              </a:spcAft>
              <a:buSzPts val="1400"/>
              <a:buNone/>
              <a:defRPr sz="2400"/>
            </a:lvl3pPr>
            <a:lvl4pPr lvl="3" indent="0">
              <a:spcBef>
                <a:spcPts val="0"/>
              </a:spcBef>
              <a:spcAft>
                <a:spcPts val="0"/>
              </a:spcAft>
              <a:buSzPts val="1400"/>
              <a:buNone/>
              <a:defRPr sz="2400"/>
            </a:lvl4pPr>
            <a:lvl5pPr lvl="4" indent="0">
              <a:spcBef>
                <a:spcPts val="0"/>
              </a:spcBef>
              <a:spcAft>
                <a:spcPts val="0"/>
              </a:spcAft>
              <a:buSzPts val="1400"/>
              <a:buNone/>
              <a:defRPr sz="2400"/>
            </a:lvl5pPr>
            <a:lvl6pPr lvl="5" indent="0">
              <a:spcBef>
                <a:spcPts val="0"/>
              </a:spcBef>
              <a:spcAft>
                <a:spcPts val="0"/>
              </a:spcAft>
              <a:buSzPts val="1400"/>
              <a:buNone/>
              <a:defRPr sz="2400"/>
            </a:lvl6pPr>
            <a:lvl7pPr lvl="6" indent="0">
              <a:spcBef>
                <a:spcPts val="0"/>
              </a:spcBef>
              <a:spcAft>
                <a:spcPts val="0"/>
              </a:spcAft>
              <a:buSzPts val="1400"/>
              <a:buNone/>
              <a:defRPr sz="2400"/>
            </a:lvl7pPr>
            <a:lvl8pPr lvl="7" indent="0">
              <a:spcBef>
                <a:spcPts val="0"/>
              </a:spcBef>
              <a:spcAft>
                <a:spcPts val="0"/>
              </a:spcAft>
              <a:buSzPts val="1400"/>
              <a:buNone/>
              <a:defRPr sz="2400"/>
            </a:lvl8pPr>
            <a:lvl9pPr lvl="8" indent="0">
              <a:spcBef>
                <a:spcPts val="0"/>
              </a:spcBef>
              <a:spcAft>
                <a:spcPts val="0"/>
              </a:spcAft>
              <a:buSzPts val="1400"/>
              <a:buNone/>
              <a:defRPr sz="2400"/>
            </a:lvl9pPr>
          </a:lstStyle>
          <a:p>
            <a:endParaRPr/>
          </a:p>
        </p:txBody>
      </p:sp>
      <p:sp>
        <p:nvSpPr>
          <p:cNvPr id="2" name="Holder 6">
            <a:extLst>
              <a:ext uri="{FF2B5EF4-FFF2-40B4-BE49-F238E27FC236}">
                <a16:creationId xmlns="" xmlns:a16="http://schemas.microsoft.com/office/drawing/2014/main" id="{6E6CB404-ABEF-7E04-6C9B-5544E5A06A7F}"/>
              </a:ext>
            </a:extLst>
          </p:cNvPr>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b="1">
                <a:solidFill>
                  <a:schemeClr val="bg1"/>
                </a:solidFill>
              </a:defRPr>
            </a:lvl1pPr>
          </a:lstStyle>
          <a:p>
            <a:fld id="{B6F15528-21DE-4FAA-801E-634DDDAF4B2B}" type="slidenum">
              <a:rPr lang="fr-FR" smtClean="0"/>
              <a:pPr/>
              <a:t>‹#›</a:t>
            </a:fld>
            <a:endParaRPr lang="fr-FR" dirty="0"/>
          </a:p>
        </p:txBody>
      </p:sp>
    </p:spTree>
    <p:extLst>
      <p:ext uri="{BB962C8B-B14F-4D97-AF65-F5344CB8AC3E}">
        <p14:creationId xmlns:p14="http://schemas.microsoft.com/office/powerpoint/2010/main" val="305912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0" i="0">
                <a:solidFill>
                  <a:schemeClr val="tx1"/>
                </a:solidFill>
                <a:latin typeface="Source Sans Pro" panose="020B0503030403020204" pitchFamily="34" charset="0"/>
                <a:ea typeface="Source Sans Pro" panose="020B0503030403020204" pitchFamily="34" charset="0"/>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6" name="bk object 16">
            <a:extLst>
              <a:ext uri="{FF2B5EF4-FFF2-40B4-BE49-F238E27FC236}">
                <a16:creationId xmlns="" xmlns:a16="http://schemas.microsoft.com/office/drawing/2014/main" id="{5E321DB2-1D32-FB0B-9ADA-1A8A2B347D73}"/>
              </a:ext>
            </a:extLst>
          </p:cNvPr>
          <p:cNvSpPr/>
          <p:nvPr userDrawn="1"/>
        </p:nvSpPr>
        <p:spPr>
          <a:xfrm>
            <a:off x="3047" y="6400800"/>
            <a:ext cx="12189460" cy="457200"/>
          </a:xfrm>
          <a:custGeom>
            <a:avLst/>
            <a:gdLst/>
            <a:ahLst/>
            <a:cxnLst/>
            <a:rect l="l" t="t" r="r" b="b"/>
            <a:pathLst>
              <a:path w="12189460" h="457200">
                <a:moveTo>
                  <a:pt x="0" y="457200"/>
                </a:moveTo>
                <a:lnTo>
                  <a:pt x="12188952" y="457200"/>
                </a:lnTo>
                <a:lnTo>
                  <a:pt x="12188952" y="0"/>
                </a:lnTo>
                <a:lnTo>
                  <a:pt x="0" y="0"/>
                </a:lnTo>
                <a:lnTo>
                  <a:pt x="0" y="457200"/>
                </a:lnTo>
                <a:close/>
              </a:path>
            </a:pathLst>
          </a:custGeom>
          <a:solidFill>
            <a:srgbClr val="002E6C"/>
          </a:solidFill>
        </p:spPr>
        <p:txBody>
          <a:bodyPr wrap="square" lIns="0" tIns="0" rIns="0" bIns="0" rtlCol="0"/>
          <a:lstStyle/>
          <a:p>
            <a:endParaRPr/>
          </a:p>
        </p:txBody>
      </p:sp>
      <p:sp>
        <p:nvSpPr>
          <p:cNvPr id="7" name="Holder 6">
            <a:extLst>
              <a:ext uri="{FF2B5EF4-FFF2-40B4-BE49-F238E27FC236}">
                <a16:creationId xmlns="" xmlns:a16="http://schemas.microsoft.com/office/drawing/2014/main" id="{030F5C6C-C339-82F6-1598-483B880D91F1}"/>
              </a:ext>
            </a:extLst>
          </p:cNvPr>
          <p:cNvSpPr txBox="1">
            <a:spLocks/>
          </p:cNvSpPr>
          <p:nvPr userDrawn="1"/>
        </p:nvSpPr>
        <p:spPr>
          <a:xfrm>
            <a:off x="8930640" y="6530340"/>
            <a:ext cx="2804160" cy="276999"/>
          </a:xfrm>
          <a:prstGeom prst="rect">
            <a:avLst/>
          </a:prstGeom>
        </p:spPr>
        <p:txBody>
          <a:bodyPr wrap="square" lIns="0" tIns="0" rIns="0" bIns="0">
            <a:spAutoFit/>
          </a:bodyPr>
          <a:lstStyle>
            <a:defPPr>
              <a:defRPr lang="en-US"/>
            </a:defPPr>
            <a:lvl1pPr marL="0" algn="r" defTabSz="914400" rtl="0" eaLnBrk="1" latinLnBrk="0" hangingPunct="1">
              <a:defRPr sz="18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fr-FR" smtClean="0"/>
              <a:pPr/>
              <a:t>‹#›</a:t>
            </a:fld>
            <a:endParaRPr lang="fr-F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5" name="bk object 16">
            <a:extLst>
              <a:ext uri="{FF2B5EF4-FFF2-40B4-BE49-F238E27FC236}">
                <a16:creationId xmlns="" xmlns:a16="http://schemas.microsoft.com/office/drawing/2014/main" id="{19D83FB1-C392-A1E7-291D-DBCC3A63E106}"/>
              </a:ext>
            </a:extLst>
          </p:cNvPr>
          <p:cNvSpPr/>
          <p:nvPr userDrawn="1"/>
        </p:nvSpPr>
        <p:spPr>
          <a:xfrm>
            <a:off x="3047" y="6400800"/>
            <a:ext cx="12189460" cy="457200"/>
          </a:xfrm>
          <a:custGeom>
            <a:avLst/>
            <a:gdLst/>
            <a:ahLst/>
            <a:cxnLst/>
            <a:rect l="l" t="t" r="r" b="b"/>
            <a:pathLst>
              <a:path w="12189460" h="457200">
                <a:moveTo>
                  <a:pt x="0" y="457200"/>
                </a:moveTo>
                <a:lnTo>
                  <a:pt x="12188952" y="457200"/>
                </a:lnTo>
                <a:lnTo>
                  <a:pt x="12188952" y="0"/>
                </a:lnTo>
                <a:lnTo>
                  <a:pt x="0" y="0"/>
                </a:lnTo>
                <a:lnTo>
                  <a:pt x="0" y="457200"/>
                </a:lnTo>
                <a:close/>
              </a:path>
            </a:pathLst>
          </a:custGeom>
          <a:solidFill>
            <a:srgbClr val="002E6C"/>
          </a:solidFill>
        </p:spPr>
        <p:txBody>
          <a:bodyPr wrap="square" lIns="0" tIns="0" rIns="0" bIns="0" rtlCol="0"/>
          <a:lstStyle/>
          <a:p>
            <a:endParaRPr/>
          </a:p>
        </p:txBody>
      </p:sp>
      <p:sp>
        <p:nvSpPr>
          <p:cNvPr id="6" name="Holder 6">
            <a:extLst>
              <a:ext uri="{FF2B5EF4-FFF2-40B4-BE49-F238E27FC236}">
                <a16:creationId xmlns="" xmlns:a16="http://schemas.microsoft.com/office/drawing/2014/main" id="{3DA28DB0-FB3D-CC78-7A21-03CF34E7DD61}"/>
              </a:ext>
            </a:extLst>
          </p:cNvPr>
          <p:cNvSpPr txBox="1">
            <a:spLocks/>
          </p:cNvSpPr>
          <p:nvPr userDrawn="1"/>
        </p:nvSpPr>
        <p:spPr>
          <a:xfrm>
            <a:off x="8930640" y="6530340"/>
            <a:ext cx="2804160" cy="276999"/>
          </a:xfrm>
          <a:prstGeom prst="rect">
            <a:avLst/>
          </a:prstGeom>
        </p:spPr>
        <p:txBody>
          <a:bodyPr wrap="square" lIns="0" tIns="0" rIns="0" bIns="0">
            <a:spAutoFit/>
          </a:bodyPr>
          <a:lstStyle>
            <a:defPPr>
              <a:defRPr lang="en-US"/>
            </a:defPPr>
            <a:lvl1pPr marL="0" algn="r" defTabSz="914400" rtl="0" eaLnBrk="1" latinLnBrk="0" hangingPunct="1">
              <a:defRPr sz="18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fr-FR" smtClean="0"/>
              <a:pPr/>
              <a:t>‹#›</a:t>
            </a:fld>
            <a:endParaRPr lang="fr-F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ver - Full Blue">
  <p:cSld name="Cover - Full Blue">
    <p:bg>
      <p:bgPr>
        <a:solidFill>
          <a:srgbClr val="002F6C"/>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dt" idx="10"/>
          </p:nvPr>
        </p:nvSpPr>
        <p:spPr>
          <a:xfrm>
            <a:off x="203200" y="6527397"/>
            <a:ext cx="2844800" cy="171876"/>
          </a:xfrm>
          <a:prstGeom prst="rect">
            <a:avLst/>
          </a:prstGeom>
          <a:noFill/>
          <a:ln>
            <a:noFill/>
          </a:ln>
        </p:spPr>
        <p:txBody>
          <a:bodyPr spcFirstLastPara="1" wrap="square" lIns="68575" tIns="34275" rIns="68575" bIns="34275" anchor="ctr" anchorCtr="0">
            <a:spAutoFit/>
          </a:bodyPr>
          <a:lstStyle>
            <a:lvl1pPr lvl="0" algn="l" rtl="0">
              <a:spcBef>
                <a:spcPts val="0"/>
              </a:spcBef>
              <a:spcAft>
                <a:spcPts val="0"/>
              </a:spcAft>
              <a:buSzPts val="1400"/>
              <a:buNone/>
              <a:defRPr sz="667" b="0" i="0">
                <a:solidFill>
                  <a:srgbClr val="FFFFFF"/>
                </a:solidFill>
                <a:latin typeface="Gill Sans"/>
                <a:ea typeface="Gill Sans"/>
                <a:cs typeface="Gill Sans"/>
                <a:sym typeface="Gill Sans"/>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2" name="Google Shape;52;p13"/>
          <p:cNvSpPr txBox="1">
            <a:spLocks noGrp="1"/>
          </p:cNvSpPr>
          <p:nvPr>
            <p:ph type="ftr" idx="11"/>
          </p:nvPr>
        </p:nvSpPr>
        <p:spPr>
          <a:xfrm>
            <a:off x="4165600" y="6527397"/>
            <a:ext cx="3860800" cy="171876"/>
          </a:xfrm>
          <a:prstGeom prst="rect">
            <a:avLst/>
          </a:prstGeom>
          <a:noFill/>
          <a:ln>
            <a:noFill/>
          </a:ln>
        </p:spPr>
        <p:txBody>
          <a:bodyPr spcFirstLastPara="1" wrap="square" lIns="68575" tIns="34275" rIns="68575" bIns="34275" anchor="ctr" anchorCtr="0">
            <a:spAutoFit/>
          </a:bodyPr>
          <a:lstStyle>
            <a:lvl1pPr lvl="0" algn="ctr" rtl="0">
              <a:spcBef>
                <a:spcPts val="0"/>
              </a:spcBef>
              <a:spcAft>
                <a:spcPts val="0"/>
              </a:spcAft>
              <a:buSzPts val="1400"/>
              <a:buNone/>
              <a:defRPr sz="667" b="0" i="0">
                <a:solidFill>
                  <a:srgbClr val="FFFFFF"/>
                </a:solidFill>
                <a:latin typeface="Gill Sans"/>
                <a:ea typeface="Gill Sans"/>
                <a:cs typeface="Gill Sans"/>
                <a:sym typeface="Gill Sans"/>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4" name="Google Shape;54;p13"/>
          <p:cNvSpPr txBox="1">
            <a:spLocks noGrp="1"/>
          </p:cNvSpPr>
          <p:nvPr>
            <p:ph type="ctrTitle"/>
          </p:nvPr>
        </p:nvSpPr>
        <p:spPr>
          <a:xfrm>
            <a:off x="914400" y="2133600"/>
            <a:ext cx="7315200" cy="1600400"/>
          </a:xfrm>
          <a:prstGeom prst="rect">
            <a:avLst/>
          </a:prstGeom>
          <a:noFill/>
          <a:ln>
            <a:noFill/>
          </a:ln>
        </p:spPr>
        <p:txBody>
          <a:bodyPr spcFirstLastPara="1" wrap="square" lIns="68575" tIns="34275" rIns="68575" bIns="34275" anchor="b" anchorCtr="0">
            <a:normAutofit/>
          </a:bodyPr>
          <a:lstStyle>
            <a:lvl1pPr lvl="0" algn="l" rtl="0">
              <a:spcBef>
                <a:spcPts val="0"/>
              </a:spcBef>
              <a:spcAft>
                <a:spcPts val="0"/>
              </a:spcAft>
              <a:buClr>
                <a:srgbClr val="FFFFFF"/>
              </a:buClr>
              <a:buSzPts val="2400"/>
              <a:buFont typeface="Gill Sans"/>
              <a:buNone/>
              <a:defRPr sz="3200">
                <a:solidFill>
                  <a:srgbClr val="FFFFF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 name="Google Shape;55;p13"/>
          <p:cNvSpPr txBox="1">
            <a:spLocks noGrp="1"/>
          </p:cNvSpPr>
          <p:nvPr>
            <p:ph type="subTitle" idx="1"/>
          </p:nvPr>
        </p:nvSpPr>
        <p:spPr>
          <a:xfrm>
            <a:off x="914400" y="4114800"/>
            <a:ext cx="4572000" cy="1600400"/>
          </a:xfrm>
          <a:prstGeom prst="rect">
            <a:avLst/>
          </a:prstGeom>
          <a:noFill/>
          <a:ln>
            <a:noFill/>
          </a:ln>
        </p:spPr>
        <p:txBody>
          <a:bodyPr spcFirstLastPara="1" wrap="square" lIns="68575" tIns="34275" rIns="68575" bIns="34275" anchor="t" anchorCtr="0">
            <a:normAutofit/>
          </a:bodyPr>
          <a:lstStyle>
            <a:lvl1pPr lvl="0" algn="l" rtl="0">
              <a:spcBef>
                <a:spcPts val="0"/>
              </a:spcBef>
              <a:spcAft>
                <a:spcPts val="0"/>
              </a:spcAft>
              <a:buClr>
                <a:srgbClr val="FFFFFF"/>
              </a:buClr>
              <a:buSzPts val="1400"/>
              <a:buNone/>
              <a:defRPr sz="1867">
                <a:solidFill>
                  <a:srgbClr val="FFFFFF"/>
                </a:solidFill>
              </a:defRPr>
            </a:lvl1pPr>
            <a:lvl2pPr lvl="1" algn="ctr" rtl="0">
              <a:spcBef>
                <a:spcPts val="1200"/>
              </a:spcBef>
              <a:spcAft>
                <a:spcPts val="0"/>
              </a:spcAft>
              <a:buClr>
                <a:srgbClr val="888888"/>
              </a:buClr>
              <a:buSzPts val="1500"/>
              <a:buNone/>
              <a:defRPr>
                <a:solidFill>
                  <a:srgbClr val="888888"/>
                </a:solidFill>
              </a:defRPr>
            </a:lvl2pPr>
            <a:lvl3pPr lvl="2" algn="ctr" rtl="0">
              <a:spcBef>
                <a:spcPts val="1200"/>
              </a:spcBef>
              <a:spcAft>
                <a:spcPts val="0"/>
              </a:spcAft>
              <a:buClr>
                <a:srgbClr val="888888"/>
              </a:buClr>
              <a:buSzPts val="1400"/>
              <a:buNone/>
              <a:defRPr>
                <a:solidFill>
                  <a:srgbClr val="888888"/>
                </a:solidFill>
              </a:defRPr>
            </a:lvl3pPr>
            <a:lvl4pPr lvl="3" algn="ctr" rtl="0">
              <a:spcBef>
                <a:spcPts val="1600"/>
              </a:spcBef>
              <a:spcAft>
                <a:spcPts val="0"/>
              </a:spcAft>
              <a:buClr>
                <a:srgbClr val="888888"/>
              </a:buClr>
              <a:buSzPts val="1200"/>
              <a:buNone/>
              <a:defRPr>
                <a:solidFill>
                  <a:srgbClr val="888888"/>
                </a:solidFill>
              </a:defRPr>
            </a:lvl4pPr>
            <a:lvl5pPr lvl="4" algn="ctr" rtl="0">
              <a:spcBef>
                <a:spcPts val="1600"/>
              </a:spcBef>
              <a:spcAft>
                <a:spcPts val="0"/>
              </a:spcAft>
              <a:buClr>
                <a:srgbClr val="888888"/>
              </a:buClr>
              <a:buSzPts val="1100"/>
              <a:buNone/>
              <a:defRPr>
                <a:solidFill>
                  <a:srgbClr val="888888"/>
                </a:solidFill>
              </a:defRPr>
            </a:lvl5pPr>
            <a:lvl6pPr lvl="5" algn="ctr" rtl="0">
              <a:spcBef>
                <a:spcPts val="1600"/>
              </a:spcBef>
              <a:spcAft>
                <a:spcPts val="0"/>
              </a:spcAft>
              <a:buClr>
                <a:srgbClr val="888888"/>
              </a:buClr>
              <a:buSzPts val="1500"/>
              <a:buNone/>
              <a:defRPr>
                <a:solidFill>
                  <a:srgbClr val="888888"/>
                </a:solidFill>
              </a:defRPr>
            </a:lvl6pPr>
            <a:lvl7pPr lvl="6" algn="ctr" rtl="0">
              <a:spcBef>
                <a:spcPts val="1600"/>
              </a:spcBef>
              <a:spcAft>
                <a:spcPts val="0"/>
              </a:spcAft>
              <a:buClr>
                <a:srgbClr val="888888"/>
              </a:buClr>
              <a:buSzPts val="1500"/>
              <a:buNone/>
              <a:defRPr>
                <a:solidFill>
                  <a:srgbClr val="888888"/>
                </a:solidFill>
              </a:defRPr>
            </a:lvl7pPr>
            <a:lvl8pPr lvl="7" algn="ctr" rtl="0">
              <a:spcBef>
                <a:spcPts val="1600"/>
              </a:spcBef>
              <a:spcAft>
                <a:spcPts val="0"/>
              </a:spcAft>
              <a:buClr>
                <a:srgbClr val="888888"/>
              </a:buClr>
              <a:buSzPts val="1500"/>
              <a:buNone/>
              <a:defRPr>
                <a:solidFill>
                  <a:srgbClr val="888888"/>
                </a:solidFill>
              </a:defRPr>
            </a:lvl8pPr>
            <a:lvl9pPr lvl="8" algn="ctr" rtl="0">
              <a:spcBef>
                <a:spcPts val="1600"/>
              </a:spcBef>
              <a:spcAft>
                <a:spcPts val="1600"/>
              </a:spcAft>
              <a:buClr>
                <a:srgbClr val="888888"/>
              </a:buClr>
              <a:buSzPts val="1500"/>
              <a:buNone/>
              <a:defRPr>
                <a:solidFill>
                  <a:srgbClr val="888888"/>
                </a:solidFill>
              </a:defRPr>
            </a:lvl9pPr>
          </a:lstStyle>
          <a:p>
            <a:endParaRPr/>
          </a:p>
        </p:txBody>
      </p:sp>
      <p:cxnSp>
        <p:nvCxnSpPr>
          <p:cNvPr id="56" name="Google Shape;56;p13"/>
          <p:cNvCxnSpPr/>
          <p:nvPr/>
        </p:nvCxnSpPr>
        <p:spPr>
          <a:xfrm>
            <a:off x="1016000" y="3886200"/>
            <a:ext cx="426800" cy="0"/>
          </a:xfrm>
          <a:prstGeom prst="straightConnector1">
            <a:avLst/>
          </a:prstGeom>
          <a:noFill/>
          <a:ln w="19050" cap="flat" cmpd="sng">
            <a:solidFill>
              <a:schemeClr val="lt1"/>
            </a:solidFill>
            <a:prstDash val="solid"/>
            <a:round/>
            <a:headEnd type="none" w="sm" len="sm"/>
            <a:tailEnd type="none" w="sm" len="sm"/>
          </a:ln>
        </p:spPr>
      </p:cxnSp>
      <p:sp>
        <p:nvSpPr>
          <p:cNvPr id="57" name="Google Shape;57;p13"/>
          <p:cNvSpPr/>
          <p:nvPr/>
        </p:nvSpPr>
        <p:spPr>
          <a:xfrm>
            <a:off x="0" y="0"/>
            <a:ext cx="12192000" cy="1676400"/>
          </a:xfrm>
          <a:prstGeom prst="rect">
            <a:avLst/>
          </a:prstGeom>
          <a:solidFill>
            <a:schemeClr val="lt1"/>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Gill Sans"/>
              <a:ea typeface="Gill Sans"/>
              <a:cs typeface="Gill Sans"/>
              <a:sym typeface="Gill Sans"/>
            </a:endParaRPr>
          </a:p>
        </p:txBody>
      </p:sp>
      <p:pic>
        <p:nvPicPr>
          <p:cNvPr id="58" name="Google Shape;58;p13" descr="Logo&#10;&#10;Description automatically generated"/>
          <p:cNvPicPr preferRelativeResize="0"/>
          <p:nvPr/>
        </p:nvPicPr>
        <p:blipFill rotWithShape="1">
          <a:blip r:embed="rId2">
            <a:alphaModFix/>
          </a:blip>
          <a:srcRect/>
          <a:stretch/>
        </p:blipFill>
        <p:spPr>
          <a:xfrm>
            <a:off x="8373321" y="374568"/>
            <a:ext cx="2879697" cy="1115149"/>
          </a:xfrm>
          <a:prstGeom prst="rect">
            <a:avLst/>
          </a:prstGeom>
          <a:noFill/>
          <a:ln>
            <a:noFill/>
          </a:ln>
        </p:spPr>
      </p:pic>
      <p:pic>
        <p:nvPicPr>
          <p:cNvPr id="59" name="Google Shape;59;p13" descr="A picture containing logo&#10;&#10;Description automatically generated"/>
          <p:cNvPicPr preferRelativeResize="0"/>
          <p:nvPr/>
        </p:nvPicPr>
        <p:blipFill rotWithShape="1">
          <a:blip r:embed="rId3">
            <a:alphaModFix/>
          </a:blip>
          <a:srcRect/>
          <a:stretch/>
        </p:blipFill>
        <p:spPr>
          <a:xfrm>
            <a:off x="1356851" y="272928"/>
            <a:ext cx="1863428" cy="1095561"/>
          </a:xfrm>
          <a:prstGeom prst="rect">
            <a:avLst/>
          </a:prstGeom>
          <a:noFill/>
          <a:ln>
            <a:noFill/>
          </a:ln>
        </p:spPr>
      </p:pic>
      <p:sp>
        <p:nvSpPr>
          <p:cNvPr id="2" name="Holder 6">
            <a:extLst>
              <a:ext uri="{FF2B5EF4-FFF2-40B4-BE49-F238E27FC236}">
                <a16:creationId xmlns="" xmlns:a16="http://schemas.microsoft.com/office/drawing/2014/main" id="{A4B6CD8A-065D-0AA1-7E4C-FE1AFF37C159}"/>
              </a:ext>
            </a:extLst>
          </p:cNvPr>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b="1">
                <a:solidFill>
                  <a:schemeClr val="bg1"/>
                </a:solidFill>
              </a:defRPr>
            </a:lvl1pPr>
          </a:lstStyle>
          <a:p>
            <a:fld id="{B6F15528-21DE-4FAA-801E-634DDDAF4B2B}" type="slidenum">
              <a:rPr lang="fr-FR" smtClean="0"/>
              <a:pPr/>
              <a:t>‹#›</a:t>
            </a:fld>
            <a:endParaRPr lang="fr-FR" dirty="0"/>
          </a:p>
        </p:txBody>
      </p:sp>
    </p:spTree>
    <p:extLst>
      <p:ext uri="{BB962C8B-B14F-4D97-AF65-F5344CB8AC3E}">
        <p14:creationId xmlns:p14="http://schemas.microsoft.com/office/powerpoint/2010/main" val="574715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Red/Gray 2 Content">
  <p:cSld name="Red/Gray 2 Content">
    <p:bg>
      <p:bgPr>
        <a:solidFill>
          <a:schemeClr val="bg1"/>
        </a:solidFill>
        <a:effectLst/>
      </p:bgPr>
    </p:bg>
    <p:spTree>
      <p:nvGrpSpPr>
        <p:cNvPr id="1" name="Shape 49"/>
        <p:cNvGrpSpPr/>
        <p:nvPr/>
      </p:nvGrpSpPr>
      <p:grpSpPr>
        <a:xfrm>
          <a:off x="0" y="0"/>
          <a:ext cx="0" cy="0"/>
          <a:chOff x="0" y="0"/>
          <a:chExt cx="0" cy="0"/>
        </a:xfrm>
      </p:grpSpPr>
      <p:sp>
        <p:nvSpPr>
          <p:cNvPr id="50" name="Google Shape;50;p8"/>
          <p:cNvSpPr txBox="1">
            <a:spLocks noGrp="1"/>
          </p:cNvSpPr>
          <p:nvPr>
            <p:ph type="body" idx="1"/>
          </p:nvPr>
        </p:nvSpPr>
        <p:spPr>
          <a:xfrm>
            <a:off x="914805" y="1715549"/>
            <a:ext cx="10363200" cy="4233200"/>
          </a:xfrm>
          <a:prstGeom prst="rect">
            <a:avLst/>
          </a:prstGeom>
          <a:noFill/>
          <a:ln>
            <a:noFill/>
          </a:ln>
        </p:spPr>
        <p:txBody>
          <a:bodyPr spcFirstLastPara="1" wrap="square" lIns="91175" tIns="91175" rIns="91175" bIns="91175" anchor="t" anchorCtr="0">
            <a:noAutofit/>
          </a:bodyPr>
          <a:lstStyle>
            <a:lvl1pPr marL="609585" marR="0" lvl="0" indent="-440256" algn="l" rtl="0">
              <a:spcBef>
                <a:spcPts val="0"/>
              </a:spcBef>
              <a:spcAft>
                <a:spcPts val="0"/>
              </a:spcAft>
              <a:buClr>
                <a:srgbClr val="6C6463"/>
              </a:buClr>
              <a:buSzPts val="1600"/>
              <a:buChar char="•"/>
              <a:defRPr sz="2133" i="0" u="none" strike="noStrike" cap="none">
                <a:solidFill>
                  <a:srgbClr val="6C6463"/>
                </a:solidFill>
              </a:defRPr>
            </a:lvl1pPr>
            <a:lvl2pPr marL="1219170" marR="0" lvl="1" indent="-440256" algn="l" rtl="0">
              <a:spcBef>
                <a:spcPts val="1067"/>
              </a:spcBef>
              <a:spcAft>
                <a:spcPts val="0"/>
              </a:spcAft>
              <a:buClr>
                <a:srgbClr val="6C6463"/>
              </a:buClr>
              <a:buSzPts val="1600"/>
              <a:buChar char="–"/>
              <a:defRPr sz="2133" i="0" u="none" strike="noStrike" cap="none">
                <a:solidFill>
                  <a:srgbClr val="6C6463"/>
                </a:solidFill>
              </a:defRPr>
            </a:lvl2pPr>
            <a:lvl3pPr marL="1828754" marR="0" lvl="2" indent="-440256" algn="l" rtl="0">
              <a:spcBef>
                <a:spcPts val="1067"/>
              </a:spcBef>
              <a:spcAft>
                <a:spcPts val="0"/>
              </a:spcAft>
              <a:buClr>
                <a:srgbClr val="6C6463"/>
              </a:buClr>
              <a:buSzPts val="1600"/>
              <a:buChar char="•"/>
              <a:defRPr sz="2133" i="0" u="none" strike="noStrike" cap="none">
                <a:solidFill>
                  <a:srgbClr val="6C6463"/>
                </a:solidFill>
              </a:defRPr>
            </a:lvl3pPr>
            <a:lvl4pPr marL="2438339" marR="0" lvl="3" indent="-423323" algn="l" rtl="0">
              <a:spcBef>
                <a:spcPts val="400"/>
              </a:spcBef>
              <a:spcAft>
                <a:spcPts val="0"/>
              </a:spcAft>
              <a:buClr>
                <a:srgbClr val="6C6463"/>
              </a:buClr>
              <a:buSzPts val="1400"/>
              <a:buChar char="–"/>
              <a:defRPr sz="1867" i="0" u="none" strike="noStrike" cap="none">
                <a:solidFill>
                  <a:srgbClr val="6C6463"/>
                </a:solidFill>
              </a:defRPr>
            </a:lvl4pPr>
            <a:lvl5pPr marL="3047924" marR="0" lvl="4" indent="-440256" algn="l" rtl="0">
              <a:spcBef>
                <a:spcPts val="400"/>
              </a:spcBef>
              <a:spcAft>
                <a:spcPts val="0"/>
              </a:spcAft>
              <a:buClr>
                <a:srgbClr val="6C6463"/>
              </a:buClr>
              <a:buSzPts val="1600"/>
              <a:buChar char="»"/>
              <a:defRPr sz="2133" i="0" u="none" strike="noStrike" cap="none">
                <a:solidFill>
                  <a:srgbClr val="6C6463"/>
                </a:solidFill>
              </a:defRPr>
            </a:lvl5pPr>
            <a:lvl6pPr marL="3657509" marR="0" lvl="5" indent="-457189" algn="l" rtl="0">
              <a:spcBef>
                <a:spcPts val="533"/>
              </a:spcBef>
              <a:spcAft>
                <a:spcPts val="0"/>
              </a:spcAft>
              <a:buClr>
                <a:schemeClr val="dk1"/>
              </a:buClr>
              <a:buSzPts val="1800"/>
              <a:buChar char="•"/>
              <a:defRPr sz="2400" i="0" u="none" strike="noStrike" cap="none">
                <a:solidFill>
                  <a:schemeClr val="dk1"/>
                </a:solidFill>
              </a:defRPr>
            </a:lvl6pPr>
            <a:lvl7pPr marL="4267093" marR="0" lvl="6" indent="-457189" algn="l" rtl="0">
              <a:spcBef>
                <a:spcPts val="533"/>
              </a:spcBef>
              <a:spcAft>
                <a:spcPts val="0"/>
              </a:spcAft>
              <a:buClr>
                <a:schemeClr val="dk1"/>
              </a:buClr>
              <a:buSzPts val="1800"/>
              <a:buChar char="•"/>
              <a:defRPr sz="2400" i="0" u="none" strike="noStrike" cap="none">
                <a:solidFill>
                  <a:schemeClr val="dk1"/>
                </a:solidFill>
              </a:defRPr>
            </a:lvl7pPr>
            <a:lvl8pPr marL="4876678" marR="0" lvl="7" indent="-457189" algn="l" rtl="0">
              <a:spcBef>
                <a:spcPts val="533"/>
              </a:spcBef>
              <a:spcAft>
                <a:spcPts val="0"/>
              </a:spcAft>
              <a:buClr>
                <a:schemeClr val="dk1"/>
              </a:buClr>
              <a:buSzPts val="1800"/>
              <a:buChar char="•"/>
              <a:defRPr sz="2400" i="0" u="none" strike="noStrike" cap="none">
                <a:solidFill>
                  <a:schemeClr val="dk1"/>
                </a:solidFill>
              </a:defRPr>
            </a:lvl8pPr>
            <a:lvl9pPr marL="5486263" marR="0" lvl="8" indent="-457189" algn="l" rtl="0">
              <a:spcBef>
                <a:spcPts val="533"/>
              </a:spcBef>
              <a:spcAft>
                <a:spcPts val="0"/>
              </a:spcAft>
              <a:buClr>
                <a:schemeClr val="dk1"/>
              </a:buClr>
              <a:buSzPts val="1800"/>
              <a:buChar char="•"/>
              <a:defRPr sz="2400" i="0" u="none" strike="noStrike" cap="none">
                <a:solidFill>
                  <a:schemeClr val="dk1"/>
                </a:solidFill>
              </a:defRPr>
            </a:lvl9pPr>
          </a:lstStyle>
          <a:p>
            <a:endParaRPr/>
          </a:p>
        </p:txBody>
      </p:sp>
      <p:sp>
        <p:nvSpPr>
          <p:cNvPr id="52" name="Google Shape;52;p8"/>
          <p:cNvSpPr txBox="1">
            <a:spLocks noGrp="1"/>
          </p:cNvSpPr>
          <p:nvPr>
            <p:ph type="title"/>
          </p:nvPr>
        </p:nvSpPr>
        <p:spPr>
          <a:xfrm>
            <a:off x="914805" y="898413"/>
            <a:ext cx="10363200" cy="615600"/>
          </a:xfrm>
          <a:prstGeom prst="rect">
            <a:avLst/>
          </a:prstGeom>
          <a:noFill/>
          <a:ln>
            <a:noFill/>
          </a:ln>
        </p:spPr>
        <p:txBody>
          <a:bodyPr spcFirstLastPara="1" wrap="square" lIns="91175" tIns="91175" rIns="91175" bIns="91175" anchor="b" anchorCtr="0">
            <a:noAutofit/>
          </a:bodyPr>
          <a:lstStyle>
            <a:lvl1pPr marL="0" marR="0" lvl="0" indent="0" algn="l" rtl="0">
              <a:spcBef>
                <a:spcPts val="0"/>
              </a:spcBef>
              <a:spcAft>
                <a:spcPts val="0"/>
              </a:spcAft>
              <a:buSzPts val="1400"/>
              <a:buNone/>
              <a:defRPr sz="3200" i="0" u="none" strike="noStrike" cap="none"/>
            </a:lvl1pPr>
            <a:lvl2pPr lvl="1" indent="0">
              <a:spcBef>
                <a:spcPts val="0"/>
              </a:spcBef>
              <a:spcAft>
                <a:spcPts val="0"/>
              </a:spcAft>
              <a:buSzPts val="1400"/>
              <a:buNone/>
              <a:defRPr sz="2400"/>
            </a:lvl2pPr>
            <a:lvl3pPr lvl="2" indent="0">
              <a:spcBef>
                <a:spcPts val="0"/>
              </a:spcBef>
              <a:spcAft>
                <a:spcPts val="0"/>
              </a:spcAft>
              <a:buSzPts val="1400"/>
              <a:buNone/>
              <a:defRPr sz="2400"/>
            </a:lvl3pPr>
            <a:lvl4pPr lvl="3" indent="0">
              <a:spcBef>
                <a:spcPts val="0"/>
              </a:spcBef>
              <a:spcAft>
                <a:spcPts val="0"/>
              </a:spcAft>
              <a:buSzPts val="1400"/>
              <a:buNone/>
              <a:defRPr sz="2400"/>
            </a:lvl4pPr>
            <a:lvl5pPr lvl="4" indent="0">
              <a:spcBef>
                <a:spcPts val="0"/>
              </a:spcBef>
              <a:spcAft>
                <a:spcPts val="0"/>
              </a:spcAft>
              <a:buSzPts val="1400"/>
              <a:buNone/>
              <a:defRPr sz="2400"/>
            </a:lvl5pPr>
            <a:lvl6pPr lvl="5" indent="0">
              <a:spcBef>
                <a:spcPts val="0"/>
              </a:spcBef>
              <a:spcAft>
                <a:spcPts val="0"/>
              </a:spcAft>
              <a:buSzPts val="1400"/>
              <a:buNone/>
              <a:defRPr sz="2400"/>
            </a:lvl6pPr>
            <a:lvl7pPr lvl="6" indent="0">
              <a:spcBef>
                <a:spcPts val="0"/>
              </a:spcBef>
              <a:spcAft>
                <a:spcPts val="0"/>
              </a:spcAft>
              <a:buSzPts val="1400"/>
              <a:buNone/>
              <a:defRPr sz="2400"/>
            </a:lvl7pPr>
            <a:lvl8pPr lvl="7" indent="0">
              <a:spcBef>
                <a:spcPts val="0"/>
              </a:spcBef>
              <a:spcAft>
                <a:spcPts val="0"/>
              </a:spcAft>
              <a:buSzPts val="1400"/>
              <a:buNone/>
              <a:defRPr sz="2400"/>
            </a:lvl8pPr>
            <a:lvl9pPr lvl="8" indent="0">
              <a:spcBef>
                <a:spcPts val="0"/>
              </a:spcBef>
              <a:spcAft>
                <a:spcPts val="0"/>
              </a:spcAft>
              <a:buSzPts val="1400"/>
              <a:buNone/>
              <a:defRPr sz="2400"/>
            </a:lvl9pPr>
          </a:lstStyle>
          <a:p>
            <a:endParaRPr/>
          </a:p>
        </p:txBody>
      </p:sp>
      <p:sp>
        <p:nvSpPr>
          <p:cNvPr id="2" name="Holder 6">
            <a:extLst>
              <a:ext uri="{FF2B5EF4-FFF2-40B4-BE49-F238E27FC236}">
                <a16:creationId xmlns="" xmlns:a16="http://schemas.microsoft.com/office/drawing/2014/main" id="{FB5AB791-FB7B-FC53-1ECC-EC730019A59E}"/>
              </a:ext>
            </a:extLst>
          </p:cNvPr>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b="1">
                <a:solidFill>
                  <a:schemeClr val="bg1"/>
                </a:solidFill>
              </a:defRPr>
            </a:lvl1pPr>
          </a:lstStyle>
          <a:p>
            <a:fld id="{B6F15528-21DE-4FAA-801E-634DDDAF4B2B}" type="slidenum">
              <a:rPr lang="fr-FR" smtClean="0"/>
              <a:pPr/>
              <a:t>‹#›</a:t>
            </a:fld>
            <a:endParaRPr lang="fr-FR" dirty="0"/>
          </a:p>
        </p:txBody>
      </p:sp>
    </p:spTree>
    <p:extLst>
      <p:ext uri="{BB962C8B-B14F-4D97-AF65-F5344CB8AC3E}">
        <p14:creationId xmlns:p14="http://schemas.microsoft.com/office/powerpoint/2010/main" val="2561284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Red/Gray 2 Content">
  <p:cSld name="1_Red/Gray 2 Content">
    <p:bg>
      <p:bgPr>
        <a:solidFill>
          <a:schemeClr val="lt1"/>
        </a:solidFill>
        <a:effectLst/>
      </p:bgPr>
    </p:bg>
    <p:spTree>
      <p:nvGrpSpPr>
        <p:cNvPr id="1" name="Shape 64"/>
        <p:cNvGrpSpPr/>
        <p:nvPr/>
      </p:nvGrpSpPr>
      <p:grpSpPr>
        <a:xfrm>
          <a:off x="0" y="0"/>
          <a:ext cx="0" cy="0"/>
          <a:chOff x="0" y="0"/>
          <a:chExt cx="0" cy="0"/>
        </a:xfrm>
      </p:grpSpPr>
      <p:sp>
        <p:nvSpPr>
          <p:cNvPr id="65" name="Google Shape;65;p60"/>
          <p:cNvSpPr txBox="1">
            <a:spLocks noGrp="1"/>
          </p:cNvSpPr>
          <p:nvPr>
            <p:ph type="body" idx="1"/>
          </p:nvPr>
        </p:nvSpPr>
        <p:spPr>
          <a:xfrm>
            <a:off x="914805" y="1715549"/>
            <a:ext cx="10363200" cy="4233200"/>
          </a:xfrm>
          <a:prstGeom prst="rect">
            <a:avLst/>
          </a:prstGeom>
          <a:noFill/>
          <a:ln>
            <a:noFill/>
          </a:ln>
        </p:spPr>
        <p:txBody>
          <a:bodyPr spcFirstLastPara="1" wrap="square" lIns="91175" tIns="91175" rIns="91175" bIns="91175" anchor="t" anchorCtr="0">
            <a:noAutofit/>
          </a:bodyPr>
          <a:lstStyle>
            <a:lvl1pPr marL="457200" marR="0" lvl="0" indent="-330200" algn="l">
              <a:lnSpc>
                <a:spcPct val="110000"/>
              </a:lnSpc>
              <a:spcBef>
                <a:spcPts val="0"/>
              </a:spcBef>
              <a:spcAft>
                <a:spcPts val="0"/>
              </a:spcAft>
              <a:buClr>
                <a:srgbClr val="6C6463"/>
              </a:buClr>
              <a:buSzPts val="1600"/>
              <a:buChar char="•"/>
              <a:defRPr sz="2000" i="0" u="none" strike="noStrike" cap="none">
                <a:solidFill>
                  <a:srgbClr val="6C6463"/>
                </a:solidFill>
              </a:defRPr>
            </a:lvl1pPr>
            <a:lvl2pPr marL="914400" marR="0" lvl="1" indent="-330200" algn="l">
              <a:lnSpc>
                <a:spcPct val="110000"/>
              </a:lnSpc>
              <a:spcBef>
                <a:spcPts val="1067"/>
              </a:spcBef>
              <a:spcAft>
                <a:spcPts val="0"/>
              </a:spcAft>
              <a:buClr>
                <a:srgbClr val="6C6463"/>
              </a:buClr>
              <a:buSzPts val="1600"/>
              <a:buChar char="–"/>
              <a:defRPr sz="2133" i="0" u="none" strike="noStrike" cap="none">
                <a:solidFill>
                  <a:srgbClr val="6C6463"/>
                </a:solidFill>
              </a:defRPr>
            </a:lvl2pPr>
            <a:lvl3pPr marL="1371600" marR="0" lvl="2" indent="-330200" algn="l">
              <a:lnSpc>
                <a:spcPct val="110000"/>
              </a:lnSpc>
              <a:spcBef>
                <a:spcPts val="1067"/>
              </a:spcBef>
              <a:spcAft>
                <a:spcPts val="0"/>
              </a:spcAft>
              <a:buClr>
                <a:srgbClr val="6C6463"/>
              </a:buClr>
              <a:buSzPts val="1600"/>
              <a:buChar char="•"/>
              <a:defRPr sz="2133" i="0" u="none" strike="noStrike" cap="none">
                <a:solidFill>
                  <a:srgbClr val="6C6463"/>
                </a:solidFill>
              </a:defRPr>
            </a:lvl3pPr>
            <a:lvl4pPr marL="1828800" marR="0" lvl="3" indent="-317500" algn="l">
              <a:lnSpc>
                <a:spcPct val="110000"/>
              </a:lnSpc>
              <a:spcBef>
                <a:spcPts val="400"/>
              </a:spcBef>
              <a:spcAft>
                <a:spcPts val="0"/>
              </a:spcAft>
              <a:buClr>
                <a:srgbClr val="6C6463"/>
              </a:buClr>
              <a:buSzPts val="1400"/>
              <a:buChar char="–"/>
              <a:defRPr sz="1867" i="0" u="none" strike="noStrike" cap="none">
                <a:solidFill>
                  <a:srgbClr val="6C6463"/>
                </a:solidFill>
              </a:defRPr>
            </a:lvl4pPr>
            <a:lvl5pPr marL="2286000" marR="0" lvl="4" indent="-330200" algn="l">
              <a:lnSpc>
                <a:spcPct val="110000"/>
              </a:lnSpc>
              <a:spcBef>
                <a:spcPts val="400"/>
              </a:spcBef>
              <a:spcAft>
                <a:spcPts val="0"/>
              </a:spcAft>
              <a:buClr>
                <a:srgbClr val="6C6463"/>
              </a:buClr>
              <a:buSzPts val="1600"/>
              <a:buChar char="»"/>
              <a:defRPr sz="2133" i="0" u="none" strike="noStrike" cap="none">
                <a:solidFill>
                  <a:srgbClr val="6C6463"/>
                </a:solidFill>
              </a:defRPr>
            </a:lvl5pPr>
            <a:lvl6pPr marL="2743200" marR="0" lvl="5" indent="-342900" algn="l">
              <a:lnSpc>
                <a:spcPct val="90000"/>
              </a:lnSpc>
              <a:spcBef>
                <a:spcPts val="533"/>
              </a:spcBef>
              <a:spcAft>
                <a:spcPts val="0"/>
              </a:spcAft>
              <a:buClr>
                <a:schemeClr val="dk1"/>
              </a:buClr>
              <a:buSzPts val="1800"/>
              <a:buChar char="•"/>
              <a:defRPr sz="2400" i="0" u="none" strike="noStrike" cap="none">
                <a:solidFill>
                  <a:schemeClr val="dk1"/>
                </a:solidFill>
              </a:defRPr>
            </a:lvl6pPr>
            <a:lvl7pPr marL="3200400" marR="0" lvl="6" indent="-342900" algn="l">
              <a:lnSpc>
                <a:spcPct val="90000"/>
              </a:lnSpc>
              <a:spcBef>
                <a:spcPts val="533"/>
              </a:spcBef>
              <a:spcAft>
                <a:spcPts val="0"/>
              </a:spcAft>
              <a:buClr>
                <a:schemeClr val="dk1"/>
              </a:buClr>
              <a:buSzPts val="1800"/>
              <a:buChar char="•"/>
              <a:defRPr sz="2400" i="0" u="none" strike="noStrike" cap="none">
                <a:solidFill>
                  <a:schemeClr val="dk1"/>
                </a:solidFill>
              </a:defRPr>
            </a:lvl7pPr>
            <a:lvl8pPr marL="3657600" marR="0" lvl="7" indent="-342900" algn="l">
              <a:lnSpc>
                <a:spcPct val="90000"/>
              </a:lnSpc>
              <a:spcBef>
                <a:spcPts val="533"/>
              </a:spcBef>
              <a:spcAft>
                <a:spcPts val="0"/>
              </a:spcAft>
              <a:buClr>
                <a:schemeClr val="dk1"/>
              </a:buClr>
              <a:buSzPts val="1800"/>
              <a:buChar char="•"/>
              <a:defRPr sz="2400" i="0" u="none" strike="noStrike" cap="none">
                <a:solidFill>
                  <a:schemeClr val="dk1"/>
                </a:solidFill>
              </a:defRPr>
            </a:lvl8pPr>
            <a:lvl9pPr marL="4114800" marR="0" lvl="8" indent="-342900" algn="l">
              <a:lnSpc>
                <a:spcPct val="90000"/>
              </a:lnSpc>
              <a:spcBef>
                <a:spcPts val="533"/>
              </a:spcBef>
              <a:spcAft>
                <a:spcPts val="0"/>
              </a:spcAft>
              <a:buClr>
                <a:schemeClr val="dk1"/>
              </a:buClr>
              <a:buSzPts val="1800"/>
              <a:buChar char="•"/>
              <a:defRPr sz="2400" i="0" u="none" strike="noStrike" cap="none">
                <a:solidFill>
                  <a:schemeClr val="dk1"/>
                </a:solidFill>
              </a:defRPr>
            </a:lvl9pPr>
          </a:lstStyle>
          <a:p>
            <a:endParaRPr/>
          </a:p>
        </p:txBody>
      </p:sp>
      <p:sp>
        <p:nvSpPr>
          <p:cNvPr id="66" name="Google Shape;66;p60"/>
          <p:cNvSpPr/>
          <p:nvPr/>
        </p:nvSpPr>
        <p:spPr>
          <a:xfrm>
            <a:off x="0" y="0"/>
            <a:ext cx="12192000" cy="897603"/>
          </a:xfrm>
          <a:prstGeom prst="rect">
            <a:avLst/>
          </a:prstGeom>
          <a:solidFill>
            <a:srgbClr val="BA0C2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venir"/>
              <a:buNone/>
            </a:pPr>
            <a:endParaRPr sz="3200" b="1" i="0" u="none" strike="noStrike" cap="none">
              <a:solidFill>
                <a:srgbClr val="FFFFFF"/>
              </a:solidFill>
              <a:latin typeface="Arial"/>
              <a:ea typeface="Arial"/>
              <a:cs typeface="Arial"/>
              <a:sym typeface="Arial"/>
            </a:endParaRPr>
          </a:p>
        </p:txBody>
      </p:sp>
      <p:sp>
        <p:nvSpPr>
          <p:cNvPr id="2" name="Holder 6">
            <a:extLst>
              <a:ext uri="{FF2B5EF4-FFF2-40B4-BE49-F238E27FC236}">
                <a16:creationId xmlns="" xmlns:a16="http://schemas.microsoft.com/office/drawing/2014/main" id="{C3FB8762-98DB-5CB5-B658-68C2B0F9F6ED}"/>
              </a:ext>
            </a:extLst>
          </p:cNvPr>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b="1">
                <a:solidFill>
                  <a:schemeClr val="bg1"/>
                </a:solidFill>
              </a:defRPr>
            </a:lvl1pPr>
          </a:lstStyle>
          <a:p>
            <a:fld id="{B6F15528-21DE-4FAA-801E-634DDDAF4B2B}" type="slidenum">
              <a:rPr lang="fr-FR" smtClean="0"/>
              <a:pPr/>
              <a:t>‹#›</a:t>
            </a:fld>
            <a:endParaRPr lang="fr-FR" dirty="0"/>
          </a:p>
        </p:txBody>
      </p:sp>
    </p:spTree>
    <p:extLst>
      <p:ext uri="{BB962C8B-B14F-4D97-AF65-F5344CB8AC3E}">
        <p14:creationId xmlns:p14="http://schemas.microsoft.com/office/powerpoint/2010/main" val="2851735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Divider - Full Red">
  <p:cSld name="1_Divider - Full Red">
    <p:bg>
      <p:bgPr>
        <a:solidFill>
          <a:srgbClr val="002F6C"/>
        </a:solidFill>
        <a:effectLst/>
      </p:bgPr>
    </p:bg>
    <p:spTree>
      <p:nvGrpSpPr>
        <p:cNvPr id="1" name="Shape 124"/>
        <p:cNvGrpSpPr/>
        <p:nvPr/>
      </p:nvGrpSpPr>
      <p:grpSpPr>
        <a:xfrm>
          <a:off x="0" y="0"/>
          <a:ext cx="0" cy="0"/>
          <a:chOff x="0" y="0"/>
          <a:chExt cx="0" cy="0"/>
        </a:xfrm>
      </p:grpSpPr>
      <p:sp>
        <p:nvSpPr>
          <p:cNvPr id="2" name="Rectangle 1">
            <a:extLst>
              <a:ext uri="{FF2B5EF4-FFF2-40B4-BE49-F238E27FC236}">
                <a16:creationId xmlns="" xmlns:a16="http://schemas.microsoft.com/office/drawing/2014/main" id="{06B3BF5E-3C69-CDFD-2297-CB0A29E88B4B}"/>
              </a:ext>
            </a:extLst>
          </p:cNvPr>
          <p:cNvSpPr/>
          <p:nvPr userDrawn="1"/>
        </p:nvSpPr>
        <p:spPr>
          <a:xfrm>
            <a:off x="-10337" y="5307727"/>
            <a:ext cx="12192000" cy="1664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3" name="Picture 13" descr="Logo&#10;&#10;Description automatically generated">
            <a:extLst>
              <a:ext uri="{FF2B5EF4-FFF2-40B4-BE49-F238E27FC236}">
                <a16:creationId xmlns="" xmlns:a16="http://schemas.microsoft.com/office/drawing/2014/main" id="{27939D22-D225-70BF-A2FF-ED1B882B095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09726" y="5291354"/>
            <a:ext cx="3280261" cy="1269261"/>
          </a:xfrm>
          <a:prstGeom prst="rect">
            <a:avLst/>
          </a:prstGeom>
        </p:spPr>
      </p:pic>
      <p:sp>
        <p:nvSpPr>
          <p:cNvPr id="125" name="Google Shape;125;p21"/>
          <p:cNvSpPr txBox="1">
            <a:spLocks noGrp="1"/>
          </p:cNvSpPr>
          <p:nvPr>
            <p:ph type="title"/>
          </p:nvPr>
        </p:nvSpPr>
        <p:spPr>
          <a:xfrm>
            <a:off x="1524000" y="707637"/>
            <a:ext cx="7315200" cy="610800"/>
          </a:xfrm>
          <a:prstGeom prst="rect">
            <a:avLst/>
          </a:prstGeom>
          <a:noFill/>
          <a:ln>
            <a:noFill/>
          </a:ln>
        </p:spPr>
        <p:txBody>
          <a:bodyPr spcFirstLastPara="1" wrap="square" lIns="91175" tIns="91175" rIns="91175" bIns="91175" anchor="t" anchorCtr="0">
            <a:noAutofit/>
          </a:bodyPr>
          <a:lstStyle>
            <a:lvl1pPr marL="0" marR="0" lvl="0" indent="0" algn="l" rtl="0">
              <a:spcBef>
                <a:spcPts val="0"/>
              </a:spcBef>
              <a:spcAft>
                <a:spcPts val="0"/>
              </a:spcAft>
              <a:buClr>
                <a:srgbClr val="FFFFFF"/>
              </a:buClr>
              <a:buSzPts val="1400"/>
              <a:buNone/>
              <a:defRPr sz="3200" i="0" u="none" strike="noStrike" cap="none">
                <a:solidFill>
                  <a:srgbClr val="FFFFFF"/>
                </a:solidFill>
              </a:defRPr>
            </a:lvl1pPr>
            <a:lvl2pPr lvl="1" indent="0">
              <a:spcBef>
                <a:spcPts val="0"/>
              </a:spcBef>
              <a:spcAft>
                <a:spcPts val="0"/>
              </a:spcAft>
              <a:buSzPts val="1400"/>
              <a:buNone/>
              <a:defRPr sz="2400"/>
            </a:lvl2pPr>
            <a:lvl3pPr lvl="2" indent="0">
              <a:spcBef>
                <a:spcPts val="0"/>
              </a:spcBef>
              <a:spcAft>
                <a:spcPts val="0"/>
              </a:spcAft>
              <a:buSzPts val="1400"/>
              <a:buNone/>
              <a:defRPr sz="2400"/>
            </a:lvl3pPr>
            <a:lvl4pPr lvl="3" indent="0">
              <a:spcBef>
                <a:spcPts val="0"/>
              </a:spcBef>
              <a:spcAft>
                <a:spcPts val="0"/>
              </a:spcAft>
              <a:buSzPts val="1400"/>
              <a:buNone/>
              <a:defRPr sz="2400"/>
            </a:lvl4pPr>
            <a:lvl5pPr lvl="4" indent="0">
              <a:spcBef>
                <a:spcPts val="0"/>
              </a:spcBef>
              <a:spcAft>
                <a:spcPts val="0"/>
              </a:spcAft>
              <a:buSzPts val="1400"/>
              <a:buNone/>
              <a:defRPr sz="2400"/>
            </a:lvl5pPr>
            <a:lvl6pPr lvl="5" indent="0">
              <a:spcBef>
                <a:spcPts val="0"/>
              </a:spcBef>
              <a:spcAft>
                <a:spcPts val="0"/>
              </a:spcAft>
              <a:buSzPts val="1400"/>
              <a:buNone/>
              <a:defRPr sz="2400"/>
            </a:lvl6pPr>
            <a:lvl7pPr lvl="6" indent="0">
              <a:spcBef>
                <a:spcPts val="0"/>
              </a:spcBef>
              <a:spcAft>
                <a:spcPts val="0"/>
              </a:spcAft>
              <a:buSzPts val="1400"/>
              <a:buNone/>
              <a:defRPr sz="2400"/>
            </a:lvl7pPr>
            <a:lvl8pPr lvl="7" indent="0">
              <a:spcBef>
                <a:spcPts val="0"/>
              </a:spcBef>
              <a:spcAft>
                <a:spcPts val="0"/>
              </a:spcAft>
              <a:buSzPts val="1400"/>
              <a:buNone/>
              <a:defRPr sz="2400"/>
            </a:lvl8pPr>
            <a:lvl9pPr lvl="8" indent="0">
              <a:spcBef>
                <a:spcPts val="0"/>
              </a:spcBef>
              <a:spcAft>
                <a:spcPts val="0"/>
              </a:spcAft>
              <a:buSzPts val="1400"/>
              <a:buNone/>
              <a:defRPr sz="2400"/>
            </a:lvl9pPr>
          </a:lstStyle>
          <a:p>
            <a:endParaRPr/>
          </a:p>
        </p:txBody>
      </p:sp>
      <p:pic>
        <p:nvPicPr>
          <p:cNvPr id="4" name="Picture 7" descr="A picture containing logo&#10;&#10;Description automatically generated">
            <a:extLst>
              <a:ext uri="{FF2B5EF4-FFF2-40B4-BE49-F238E27FC236}">
                <a16:creationId xmlns="" xmlns:a16="http://schemas.microsoft.com/office/drawing/2014/main" id="{46E4A1EA-44A1-A6C0-88B1-7B4BF471AF7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6569" y="5334318"/>
            <a:ext cx="1932855" cy="1135705"/>
          </a:xfrm>
          <a:prstGeom prst="rect">
            <a:avLst/>
          </a:prstGeom>
        </p:spPr>
      </p:pic>
      <p:pic>
        <p:nvPicPr>
          <p:cNvPr id="5" name="Graphic 4">
            <a:extLst>
              <a:ext uri="{FF2B5EF4-FFF2-40B4-BE49-F238E27FC236}">
                <a16:creationId xmlns="" xmlns:a16="http://schemas.microsoft.com/office/drawing/2014/main" id="{511AC212-CA6C-1535-B498-10488A31EDEA}"/>
              </a:ext>
            </a:extLst>
          </p:cNvPr>
          <p:cNvPicPr>
            <a:picLocks noChangeAspect="1"/>
          </p:cNvPicPr>
          <p:nvPr userDrawn="1"/>
        </p:nvPicPr>
        <p:blipFill rotWithShape="1">
          <a:blip r:embed="rId4">
            <a:extLst>
              <a:ext uri="{96DAC541-7B7A-43D3-8B79-37D633B846F1}">
                <asvg:svgBlip xmlns="" xmlns:asvg="http://schemas.microsoft.com/office/drawing/2016/SVG/main" r:embed="rId5"/>
              </a:ext>
            </a:extLst>
          </a:blip>
          <a:srcRect t="50198"/>
          <a:stretch/>
        </p:blipFill>
        <p:spPr>
          <a:xfrm>
            <a:off x="6524829" y="4845080"/>
            <a:ext cx="5667171" cy="797027"/>
          </a:xfrm>
          <a:prstGeom prst="rect">
            <a:avLst/>
          </a:prstGeom>
        </p:spPr>
      </p:pic>
      <p:pic>
        <p:nvPicPr>
          <p:cNvPr id="6" name="Graphic 5">
            <a:extLst>
              <a:ext uri="{FF2B5EF4-FFF2-40B4-BE49-F238E27FC236}">
                <a16:creationId xmlns="" xmlns:a16="http://schemas.microsoft.com/office/drawing/2014/main" id="{54DC561A-7152-1E1D-8B42-E1DFE9EA65F1}"/>
              </a:ext>
            </a:extLst>
          </p:cNvPr>
          <p:cNvPicPr>
            <a:picLocks noChangeAspect="1"/>
          </p:cNvPicPr>
          <p:nvPr userDrawn="1"/>
        </p:nvPicPr>
        <p:blipFill>
          <a:blip r:embed="rId6">
            <a:extLst>
              <a:ext uri="{96DAC541-7B7A-43D3-8B79-37D633B846F1}">
                <asvg:svgBlip xmlns="" xmlns:asvg="http://schemas.microsoft.com/office/drawing/2016/SVG/main" r:embed="rId7"/>
              </a:ext>
            </a:extLst>
          </a:blip>
          <a:stretch>
            <a:fillRect/>
          </a:stretch>
        </p:blipFill>
        <p:spPr>
          <a:xfrm>
            <a:off x="9875293" y="4424279"/>
            <a:ext cx="1907819" cy="596603"/>
          </a:xfrm>
          <a:prstGeom prst="rect">
            <a:avLst/>
          </a:prstGeom>
        </p:spPr>
      </p:pic>
    </p:spTree>
    <p:extLst>
      <p:ext uri="{BB962C8B-B14F-4D97-AF65-F5344CB8AC3E}">
        <p14:creationId xmlns:p14="http://schemas.microsoft.com/office/powerpoint/2010/main" val="3396573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3" Type="http://schemas.openxmlformats.org/officeDocument/2006/relationships/slideLayout" Target="../slideLayouts/slideLayout12.xml"/><Relationship Id="rId21" Type="http://schemas.openxmlformats.org/officeDocument/2006/relationships/slideLayout" Target="../slideLayouts/slideLayout30.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24" Type="http://schemas.openxmlformats.org/officeDocument/2006/relationships/theme" Target="../theme/theme2.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3047" y="6400800"/>
            <a:ext cx="12189460" cy="457200"/>
          </a:xfrm>
          <a:custGeom>
            <a:avLst/>
            <a:gdLst/>
            <a:ahLst/>
            <a:cxnLst/>
            <a:rect l="l" t="t" r="r" b="b"/>
            <a:pathLst>
              <a:path w="12189460" h="457200">
                <a:moveTo>
                  <a:pt x="0" y="457200"/>
                </a:moveTo>
                <a:lnTo>
                  <a:pt x="12188952" y="457200"/>
                </a:lnTo>
                <a:lnTo>
                  <a:pt x="12188952" y="0"/>
                </a:lnTo>
                <a:lnTo>
                  <a:pt x="0" y="0"/>
                </a:lnTo>
                <a:lnTo>
                  <a:pt x="0" y="457200"/>
                </a:lnTo>
                <a:close/>
              </a:path>
            </a:pathLst>
          </a:custGeom>
          <a:solidFill>
            <a:srgbClr val="002E6C"/>
          </a:solidFill>
        </p:spPr>
        <p:txBody>
          <a:bodyPr wrap="square" lIns="0" tIns="0" rIns="0" bIns="0" rtlCol="0"/>
          <a:lstStyle/>
          <a:p>
            <a:endParaRPr/>
          </a:p>
        </p:txBody>
      </p:sp>
      <p:sp>
        <p:nvSpPr>
          <p:cNvPr id="2" name="Holder 2"/>
          <p:cNvSpPr>
            <a:spLocks noGrp="1"/>
          </p:cNvSpPr>
          <p:nvPr>
            <p:ph type="title"/>
          </p:nvPr>
        </p:nvSpPr>
        <p:spPr>
          <a:xfrm>
            <a:off x="1162457" y="302262"/>
            <a:ext cx="9867084" cy="276999"/>
          </a:xfrm>
          <a:prstGeom prst="rect">
            <a:avLst/>
          </a:prstGeom>
        </p:spPr>
        <p:txBody>
          <a:bodyPr wrap="square" lIns="0" tIns="0" rIns="0" bIns="0">
            <a:spAutoFit/>
          </a:bodyPr>
          <a:lstStyle>
            <a:lvl1pPr>
              <a:defRPr sz="1800" b="0" i="0">
                <a:solidFill>
                  <a:schemeClr val="tx1"/>
                </a:solidFill>
                <a:latin typeface="Arial"/>
                <a:cs typeface="Arial"/>
              </a:defRPr>
            </a:lvl1pPr>
          </a:lstStyle>
          <a:p>
            <a:endParaRPr/>
          </a:p>
        </p:txBody>
      </p:sp>
      <p:sp>
        <p:nvSpPr>
          <p:cNvPr id="3" name="Holder 3"/>
          <p:cNvSpPr>
            <a:spLocks noGrp="1"/>
          </p:cNvSpPr>
          <p:nvPr>
            <p:ph type="body" idx="1"/>
          </p:nvPr>
        </p:nvSpPr>
        <p:spPr>
          <a:xfrm>
            <a:off x="944774" y="1712912"/>
            <a:ext cx="10302450" cy="1107996"/>
          </a:xfrm>
          <a:prstGeom prst="rect">
            <a:avLst/>
          </a:prstGeom>
        </p:spPr>
        <p:txBody>
          <a:bodyPr wrap="square" lIns="0" tIns="0" rIns="0" bIns="0">
            <a:spAutoFit/>
          </a:bodyPr>
          <a:lstStyle>
            <a:lvl1pPr>
              <a:defRPr sz="7200" b="0" i="0">
                <a:solidFill>
                  <a:srgbClr val="404040"/>
                </a:solidFill>
                <a:latin typeface="Arial"/>
                <a:cs typeface="Aria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b="1">
                <a:solidFill>
                  <a:schemeClr val="bg1"/>
                </a:solidFill>
              </a:defRPr>
            </a:lvl1pPr>
          </a:lstStyle>
          <a:p>
            <a:fld id="{B6F15528-21DE-4FAA-801E-634DDDAF4B2B}" type="slidenum">
              <a:rPr lang="fr-FR" smtClean="0"/>
              <a:pPr/>
              <a:t>‹#›</a:t>
            </a:fld>
            <a:endParaRPr lang="fr-FR"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92" r:id="rId8"/>
    <p:sldLayoutId id="2147483693" r:id="rId9"/>
  </p:sldLayoutIdLst>
  <p:hf hdr="0" ftr="0" dt="0"/>
  <p:txStyles>
    <p:titleStyle>
      <a:lvl1pPr>
        <a:defRPr>
          <a:latin typeface="Source Sans Pro" panose="020B0503030403020204" pitchFamily="34" charset="0"/>
          <a:ea typeface="Source Sans Pro" panose="020B0503030403020204" pitchFamily="34" charset="0"/>
          <a:cs typeface="+mj-cs"/>
        </a:defRPr>
      </a:lvl1pPr>
    </p:titleStyle>
    <p:bodyStyle>
      <a:lvl1pPr marL="0">
        <a:defRPr>
          <a:latin typeface="Source Sans Pro" panose="020B0503030403020204" pitchFamily="34" charset="0"/>
          <a:ea typeface="Source Sans Pro" panose="020B0503030403020204" pitchFamily="34" charset="0"/>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16A0E3C-60E6-4F39-BC55-5F7C224E1F7C}"/>
              </a:ext>
            </a:extLst>
          </p:cNvPr>
          <p:cNvSpPr/>
          <p:nvPr/>
        </p:nvSpPr>
        <p:spPr>
          <a:xfrm>
            <a:off x="3177" y="6400800"/>
            <a:ext cx="12188825" cy="457200"/>
          </a:xfrm>
          <a:prstGeom prst="rect">
            <a:avLst/>
          </a:prstGeom>
          <a:solidFill>
            <a:srgbClr val="002F6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5"/>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2108203"/>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6">
            <a:extLst>
              <a:ext uri="{FF2B5EF4-FFF2-40B4-BE49-F238E27FC236}">
                <a16:creationId xmlns="" xmlns:a16="http://schemas.microsoft.com/office/drawing/2014/main" id="{EF2EED46-D03F-455C-8C78-28818E971B72}"/>
              </a:ext>
            </a:extLst>
          </p:cNvPr>
          <p:cNvSpPr>
            <a:spLocks noGrp="1"/>
          </p:cNvSpPr>
          <p:nvPr>
            <p:ph type="dt" sz="half" idx="2"/>
          </p:nvPr>
        </p:nvSpPr>
        <p:spPr>
          <a:xfrm>
            <a:off x="7772948" y="6435972"/>
            <a:ext cx="2584851" cy="365125"/>
          </a:xfrm>
          <a:prstGeom prst="rect">
            <a:avLst/>
          </a:prstGeom>
        </p:spPr>
        <p:txBody>
          <a:bodyPr/>
          <a:lstStyle>
            <a:lvl1pPr>
              <a:defRPr>
                <a:solidFill>
                  <a:schemeClr val="bg1"/>
                </a:solidFill>
              </a:defRPr>
            </a:lvl1pPr>
          </a:lstStyle>
          <a:p>
            <a:endParaRPr lang="en-US"/>
          </a:p>
        </p:txBody>
      </p:sp>
      <p:sp>
        <p:nvSpPr>
          <p:cNvPr id="6" name="Footer Placeholder 7">
            <a:extLst>
              <a:ext uri="{FF2B5EF4-FFF2-40B4-BE49-F238E27FC236}">
                <a16:creationId xmlns="" xmlns:a16="http://schemas.microsoft.com/office/drawing/2014/main" id="{04401C72-F088-43A0-8113-7469F1AC4EF8}"/>
              </a:ext>
            </a:extLst>
          </p:cNvPr>
          <p:cNvSpPr>
            <a:spLocks noGrp="1"/>
          </p:cNvSpPr>
          <p:nvPr>
            <p:ph type="ftr" sz="quarter" idx="3"/>
          </p:nvPr>
        </p:nvSpPr>
        <p:spPr>
          <a:xfrm>
            <a:off x="651802" y="6435972"/>
            <a:ext cx="6818263" cy="365125"/>
          </a:xfrm>
          <a:prstGeom prst="rect">
            <a:avLst/>
          </a:prstGeom>
        </p:spPr>
        <p:txBody>
          <a:bodyPr/>
          <a:lstStyle>
            <a:lvl1pPr>
              <a:defRPr>
                <a:solidFill>
                  <a:schemeClr val="bg1"/>
                </a:solidFill>
              </a:defRPr>
            </a:lvl1pPr>
          </a:lstStyle>
          <a:p>
            <a:endParaRPr lang="en-US"/>
          </a:p>
        </p:txBody>
      </p:sp>
      <p:sp>
        <p:nvSpPr>
          <p:cNvPr id="8" name="Slide Number Placeholder 8">
            <a:extLst>
              <a:ext uri="{FF2B5EF4-FFF2-40B4-BE49-F238E27FC236}">
                <a16:creationId xmlns="" xmlns:a16="http://schemas.microsoft.com/office/drawing/2014/main" id="{D76CF031-5AC4-4343-97FD-158EB9B65F74}"/>
              </a:ext>
            </a:extLst>
          </p:cNvPr>
          <p:cNvSpPr>
            <a:spLocks noGrp="1"/>
          </p:cNvSpPr>
          <p:nvPr>
            <p:ph type="sldNum" sz="quarter" idx="4"/>
          </p:nvPr>
        </p:nvSpPr>
        <p:spPr>
          <a:xfrm>
            <a:off x="10548104" y="6435972"/>
            <a:ext cx="780011" cy="365125"/>
          </a:xfrm>
          <a:prstGeom prst="rect">
            <a:avLst/>
          </a:prstGeom>
        </p:spPr>
        <p:txBody>
          <a:bodyPr/>
          <a:lstStyle>
            <a:lvl1pPr>
              <a:defRPr>
                <a:solidFill>
                  <a:schemeClr val="bg1"/>
                </a:solidFill>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2015597586"/>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 id="2147483691" r:id="rId23"/>
  </p:sldLayoutIdLst>
  <p:hf hdr="0" ftr="0" dt="0"/>
  <p:txStyles>
    <p:titleStyle>
      <a:lvl1pPr algn="l" defTabSz="914400" rtl="0" eaLnBrk="1" latinLnBrk="0" hangingPunct="1">
        <a:lnSpc>
          <a:spcPct val="90000"/>
        </a:lnSpc>
        <a:spcBef>
          <a:spcPct val="0"/>
        </a:spcBef>
        <a:buNone/>
        <a:defRPr sz="3200" kern="1200" spc="-50" baseline="0">
          <a:solidFill>
            <a:schemeClr val="tx1">
              <a:lumMod val="75000"/>
              <a:lumOff val="25000"/>
            </a:schemeClr>
          </a:solidFill>
          <a:latin typeface="Source Sans Pro" panose="020B0503030403020204" pitchFamily="34" charset="0"/>
          <a:ea typeface="Source Sans Pro" panose="020B0503030403020204" pitchFamily="34" charset="0"/>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Source Sans Pro" panose="020B0503030403020204" pitchFamily="34" charset="0"/>
          <a:ea typeface="Source Sans Pro" panose="020B0503030403020204" pitchFamily="34" charset="0"/>
          <a:cs typeface="+mn-cs"/>
        </a:defRPr>
      </a:lvl1pPr>
      <a:lvl2pPr marL="384048" indent="-182880" algn="l" defTabSz="914400" rtl="0" eaLnBrk="1" latinLnBrk="0" hangingPunct="1">
        <a:lnSpc>
          <a:spcPct val="110000"/>
        </a:lnSpc>
        <a:spcBef>
          <a:spcPts val="200"/>
        </a:spcBef>
        <a:spcAft>
          <a:spcPts val="400"/>
        </a:spcAft>
        <a:buClrTx/>
        <a:buFont typeface="Calibri" pitchFamily="34" charset="0"/>
        <a:buChar char="◦"/>
        <a:defRPr sz="1800" kern="1200">
          <a:solidFill>
            <a:schemeClr val="tx1">
              <a:lumMod val="75000"/>
              <a:lumOff val="25000"/>
            </a:schemeClr>
          </a:solidFill>
          <a:latin typeface="Source Sans Pro" panose="020B0503030403020204" pitchFamily="34" charset="0"/>
          <a:ea typeface="Source Sans Pro" panose="020B0503030403020204" pitchFamily="34" charset="0"/>
          <a:cs typeface="+mn-cs"/>
        </a:defRPr>
      </a:lvl2pPr>
      <a:lvl3pPr marL="566928" indent="-182880" algn="l" defTabSz="914400" rtl="0" eaLnBrk="1" latinLnBrk="0" hangingPunct="1">
        <a:lnSpc>
          <a:spcPct val="110000"/>
        </a:lnSpc>
        <a:spcBef>
          <a:spcPts val="200"/>
        </a:spcBef>
        <a:spcAft>
          <a:spcPts val="400"/>
        </a:spcAft>
        <a:buClrTx/>
        <a:buFont typeface="Calibri" pitchFamily="34" charset="0"/>
        <a:buChar char="◦"/>
        <a:defRPr sz="1400" kern="1200">
          <a:solidFill>
            <a:schemeClr val="tx1">
              <a:lumMod val="75000"/>
              <a:lumOff val="25000"/>
            </a:schemeClr>
          </a:solidFill>
          <a:latin typeface="Source Sans Pro" panose="020B0503030403020204" pitchFamily="34" charset="0"/>
          <a:ea typeface="Source Sans Pro" panose="020B0503030403020204" pitchFamily="34" charset="0"/>
          <a:cs typeface="+mn-cs"/>
        </a:defRPr>
      </a:lvl3pPr>
      <a:lvl4pPr marL="749808" indent="-182880" algn="l" defTabSz="914400" rtl="0" eaLnBrk="1" latinLnBrk="0" hangingPunct="1">
        <a:lnSpc>
          <a:spcPct val="110000"/>
        </a:lnSpc>
        <a:spcBef>
          <a:spcPts val="200"/>
        </a:spcBef>
        <a:spcAft>
          <a:spcPts val="400"/>
        </a:spcAft>
        <a:buClrTx/>
        <a:buFont typeface="Calibri" pitchFamily="34" charset="0"/>
        <a:buChar char="◦"/>
        <a:defRPr sz="1400" kern="1200">
          <a:solidFill>
            <a:schemeClr val="tx1">
              <a:lumMod val="75000"/>
              <a:lumOff val="25000"/>
            </a:schemeClr>
          </a:solidFill>
          <a:latin typeface="Source Sans Pro" panose="020B0503030403020204" pitchFamily="34" charset="0"/>
          <a:ea typeface="Source Sans Pro" panose="020B0503030403020204" pitchFamily="34" charset="0"/>
          <a:cs typeface="+mn-cs"/>
        </a:defRPr>
      </a:lvl4pPr>
      <a:lvl5pPr marL="932688" indent="-182880" algn="l" defTabSz="914400" rtl="0" eaLnBrk="1" latinLnBrk="0" hangingPunct="1">
        <a:lnSpc>
          <a:spcPct val="110000"/>
        </a:lnSpc>
        <a:spcBef>
          <a:spcPts val="200"/>
        </a:spcBef>
        <a:spcAft>
          <a:spcPts val="400"/>
        </a:spcAft>
        <a:buClrTx/>
        <a:buFont typeface="Calibri" pitchFamily="34" charset="0"/>
        <a:buChar char="◦"/>
        <a:defRPr sz="1400" kern="1200">
          <a:solidFill>
            <a:schemeClr val="tx1">
              <a:lumMod val="75000"/>
              <a:lumOff val="25000"/>
            </a:schemeClr>
          </a:solidFill>
          <a:latin typeface="Source Sans Pro" panose="020B0503030403020204" pitchFamily="34" charset="0"/>
          <a:ea typeface="Source Sans Pro" panose="020B0503030403020204" pitchFamily="34"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1.xml"/></Relationships>
</file>

<file path=ppt/slides/_rels/slide12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1.xml"/></Relationships>
</file>

<file path=ppt/slides/_rels/slide1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intrahealth.org/nupas-plus-training-manual-resources" TargetMode="Externa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1.xml"/></Relationships>
</file>

<file path=ppt/slides/_rels/slide1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4.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5.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5.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hyperlink" Target="https://www.usaid.gov/work-usaid/style-guide#:~:text=This Style Guide sets forth the general rules,and external, will adhere to this Style Guide" TargetMode="External"/><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5.xml"/></Relationships>
</file>

<file path=ppt/slides/_rels/slide24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4.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2.jpeg"/></Relationships>
</file>

<file path=ppt/slides/_rels/slide2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9.xml"/><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35119" y="4340774"/>
            <a:ext cx="10016359" cy="2312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IN"/>
          </a:p>
        </p:txBody>
      </p:sp>
      <p:sp>
        <p:nvSpPr>
          <p:cNvPr id="6" name="TextBox 5"/>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7" name="TextBox 6"/>
          <p:cNvSpPr txBox="1"/>
          <p:nvPr/>
        </p:nvSpPr>
        <p:spPr>
          <a:xfrm>
            <a:off x="2722180" y="1870841"/>
            <a:ext cx="3121573" cy="3493260"/>
          </a:xfrm>
          <a:prstGeom prst="rect">
            <a:avLst/>
          </a:prstGeom>
          <a:noFill/>
          <a:ln>
            <a:solidFill>
              <a:schemeClr val="tx1"/>
            </a:solidFill>
          </a:ln>
        </p:spPr>
        <p:txBody>
          <a:bodyPr wrap="square" lIns="91436" tIns="45718" rIns="91436" bIns="45718" rtlCol="0">
            <a:spAutoFit/>
          </a:bodyPr>
          <a:lstStyle/>
          <a:p>
            <a:r>
              <a:rPr lang="en-US" sz="1300" i="1" dirty="0">
                <a:latin typeface="Arial" pitchFamily="34" charset="0"/>
                <a:cs typeface="Arial" pitchFamily="34" charset="0"/>
              </a:rPr>
              <a:t>This is a courtesy language translation of this document. The official text is the English language version. Any discrepancies or differences created in translations are not binding and have no legal effect for compliance or enforcement purposes. USAID accepts no responsibility and disclaims any and all liability for damages that may occur due to outdated or incorrect translations. No warranty of any kind, either express or implied, is made as to the accuracy, correctness, or completeness of any translation.  </a:t>
            </a:r>
          </a:p>
          <a:p>
            <a:endParaRPr lang="en-US" sz="1300" i="1" dirty="0">
              <a:latin typeface="Arial" pitchFamily="34" charset="0"/>
              <a:cs typeface="Arial" pitchFamily="34" charset="0"/>
            </a:endParaRPr>
          </a:p>
          <a:p>
            <a:endParaRPr lang="en-US" sz="1300" i="1" dirty="0">
              <a:latin typeface="Arial" pitchFamily="34" charset="0"/>
              <a:cs typeface="Arial" pitchFamily="34" charset="0"/>
            </a:endParaRPr>
          </a:p>
          <a:p>
            <a:endParaRPr lang="en-US" sz="1300" i="1" dirty="0">
              <a:latin typeface="Arial" pitchFamily="34" charset="0"/>
              <a:cs typeface="Arial" pitchFamily="34" charset="0"/>
            </a:endParaRPr>
          </a:p>
        </p:txBody>
      </p:sp>
      <p:sp>
        <p:nvSpPr>
          <p:cNvPr id="8" name="TextBox 7"/>
          <p:cNvSpPr txBox="1"/>
          <p:nvPr/>
        </p:nvSpPr>
        <p:spPr>
          <a:xfrm>
            <a:off x="5843753" y="1870841"/>
            <a:ext cx="2995448" cy="3493260"/>
          </a:xfrm>
          <a:prstGeom prst="rect">
            <a:avLst/>
          </a:prstGeom>
          <a:noFill/>
          <a:ln>
            <a:solidFill>
              <a:schemeClr val="tx1"/>
            </a:solidFill>
          </a:ln>
        </p:spPr>
        <p:txBody>
          <a:bodyPr wrap="square" lIns="91436" tIns="45718" rIns="91436" bIns="45718" rtlCol="0">
            <a:spAutoFit/>
          </a:bodyPr>
          <a:lstStyle/>
          <a:p>
            <a:r>
              <a:rPr lang="fr-FR" sz="1300" i="1" dirty="0">
                <a:latin typeface="Arial" pitchFamily="34" charset="0"/>
                <a:cs typeface="Arial" pitchFamily="34" charset="0"/>
              </a:rPr>
              <a:t>Il s'agit d'une traduction de courtoisie de ce document. La version officielle est en anglais. Toutes les divergences ou différences survenues dans les traductions ne sont pas contraignantes et n'ont aucun effet juridique en matière de conformité ou d'application. L'USAID décline toute responsabilité et se désengage pour les dommages qui pourraient survenir en raison de traductions obsolètes ou incorrectes. Aucune garantie, explicite ou implicite, n'est donnée quant à l'exactitude, la correction ou l'exhaustivité de la traduction. </a:t>
            </a:r>
          </a:p>
          <a:p>
            <a:endParaRPr lang="fr-FR" sz="1300" i="1" dirty="0">
              <a:latin typeface="Arial" pitchFamily="34" charset="0"/>
              <a:cs typeface="Arial" pitchFamily="34" charset="0"/>
            </a:endParaRPr>
          </a:p>
          <a:p>
            <a:endParaRPr lang="en-US" sz="1300" i="1" dirty="0">
              <a:latin typeface="Arial" pitchFamily="34" charset="0"/>
              <a:cs typeface="Arial" pitchFamily="3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751" y="349815"/>
            <a:ext cx="2943684" cy="948676"/>
          </a:xfrm>
          <a:prstGeom prst="rect">
            <a:avLst/>
          </a:prstGeom>
        </p:spPr>
      </p:pic>
      <p:sp>
        <p:nvSpPr>
          <p:cNvPr id="2" name="Espace réservé du numéro de diapositive 1">
            <a:extLst>
              <a:ext uri="{FF2B5EF4-FFF2-40B4-BE49-F238E27FC236}">
                <a16:creationId xmlns="" xmlns:a16="http://schemas.microsoft.com/office/drawing/2014/main" id="{926134A1-3405-231A-53DA-5A9E9785433C}"/>
              </a:ext>
            </a:extLst>
          </p:cNvPr>
          <p:cNvSpPr>
            <a:spLocks noGrp="1"/>
          </p:cNvSpPr>
          <p:nvPr>
            <p:ph type="sldNum" sz="quarter" idx="7"/>
          </p:nvPr>
        </p:nvSpPr>
        <p:spPr/>
        <p:txBody>
          <a:bodyPr/>
          <a:lstStyle/>
          <a:p>
            <a:fld id="{B6F15528-21DE-4FAA-801E-634DDDAF4B2B}" type="slidenum">
              <a:rPr lang="fr-FR" smtClean="0"/>
              <a:pPr/>
              <a:t>1</a:t>
            </a:fld>
            <a:endParaRPr lang="fr-FR" dirty="0"/>
          </a:p>
        </p:txBody>
      </p:sp>
    </p:spTree>
    <p:extLst>
      <p:ext uri="{BB962C8B-B14F-4D97-AF65-F5344CB8AC3E}">
        <p14:creationId xmlns:p14="http://schemas.microsoft.com/office/powerpoint/2010/main" val="829529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2D7AAFD-D485-3726-1295-668BA04BA8BE}"/>
              </a:ext>
            </a:extLst>
          </p:cNvPr>
          <p:cNvSpPr>
            <a:spLocks noGrp="1"/>
          </p:cNvSpPr>
          <p:nvPr>
            <p:ph type="title"/>
          </p:nvPr>
        </p:nvSpPr>
        <p:spPr>
          <a:xfrm>
            <a:off x="0" y="286605"/>
            <a:ext cx="12192000" cy="530141"/>
          </a:xfrm>
        </p:spPr>
        <p:txBody>
          <a:bodyPr>
            <a:noAutofit/>
          </a:bodyPr>
          <a:lstStyle/>
          <a:p>
            <a:pPr algn="ctr"/>
            <a:r>
              <a:rPr lang="fr-FR" b="1">
                <a:solidFill>
                  <a:schemeClr val="bg1"/>
                </a:solidFill>
              </a:rPr>
              <a:t>ÉTAPES POUR RÉALISER NUPAS PLUS 2.0 </a:t>
            </a:r>
          </a:p>
        </p:txBody>
      </p:sp>
      <p:sp>
        <p:nvSpPr>
          <p:cNvPr id="6" name="Content Placeholder 5">
            <a:extLst>
              <a:ext uri="{FF2B5EF4-FFF2-40B4-BE49-F238E27FC236}">
                <a16:creationId xmlns="" xmlns:a16="http://schemas.microsoft.com/office/drawing/2014/main" id="{D0F8A3B4-7571-1D60-2E15-19C24AFC3EF5}"/>
              </a:ext>
            </a:extLst>
          </p:cNvPr>
          <p:cNvSpPr>
            <a:spLocks noGrp="1"/>
          </p:cNvSpPr>
          <p:nvPr>
            <p:ph idx="1"/>
          </p:nvPr>
        </p:nvSpPr>
        <p:spPr>
          <a:xfrm>
            <a:off x="189352" y="912011"/>
            <a:ext cx="5891779" cy="5473921"/>
          </a:xfrm>
        </p:spPr>
        <p:txBody>
          <a:bodyPr>
            <a:noAutofit/>
          </a:bodyPr>
          <a:lstStyle/>
          <a:p>
            <a:pPr marL="0" marR="0" indent="0">
              <a:lnSpc>
                <a:spcPct val="107000"/>
              </a:lnSpc>
              <a:spcBef>
                <a:spcPts val="0"/>
              </a:spcBef>
              <a:spcAft>
                <a:spcPts val="0"/>
              </a:spcAft>
              <a:buClr>
                <a:schemeClr val="tx1"/>
              </a:buClr>
              <a:buNone/>
            </a:pPr>
            <a:r>
              <a:rPr lang="fr-FR" sz="1700" b="1" dirty="0">
                <a:solidFill>
                  <a:schemeClr val="tx1"/>
                </a:solidFill>
                <a:effectLst/>
                <a:cs typeface="Sanskrit Text" panose="020B0502040204020203" pitchFamily="18" charset="0"/>
              </a:rPr>
              <a:t>1.  </a:t>
            </a:r>
            <a:r>
              <a:rPr lang="fr-FR" sz="1700" b="1" dirty="0" err="1">
                <a:solidFill>
                  <a:schemeClr val="tx1"/>
                </a:solidFill>
                <a:effectLst/>
                <a:cs typeface="Sanskrit Text" panose="020B0502040204020203" pitchFamily="18" charset="0"/>
              </a:rPr>
              <a:t>Preparations</a:t>
            </a:r>
            <a:endParaRPr lang="fr-FR" sz="1700" b="1" dirty="0">
              <a:solidFill>
                <a:schemeClr val="tx1"/>
              </a:solidFill>
              <a:effectLst/>
              <a:cs typeface="Sanskrit Text" panose="020B0502040204020203" pitchFamily="18" charset="0"/>
            </a:endParaRPr>
          </a:p>
          <a:p>
            <a:pPr marL="708660" marR="0" indent="-342900">
              <a:lnSpc>
                <a:spcPct val="107000"/>
              </a:lnSpc>
              <a:spcBef>
                <a:spcPts val="0"/>
              </a:spcBef>
              <a:spcAft>
                <a:spcPts val="0"/>
              </a:spcAft>
              <a:buClr>
                <a:schemeClr val="tx1"/>
              </a:buClr>
              <a:buFont typeface="+mj-lt"/>
              <a:buAutoNum type="arabicPeriod"/>
            </a:pPr>
            <a:r>
              <a:rPr lang="fr-FR" sz="1700" dirty="0">
                <a:solidFill>
                  <a:schemeClr val="tx1"/>
                </a:solidFill>
                <a:effectLst/>
                <a:cs typeface="Sanskrit Text" panose="020B0502040204020203" pitchFamily="18" charset="0"/>
              </a:rPr>
              <a:t>Organiser un premier briefing avec l'USAID sans la présence de l'organisation locale</a:t>
            </a:r>
          </a:p>
          <a:p>
            <a:pPr marL="708660" marR="0" indent="-342900">
              <a:lnSpc>
                <a:spcPct val="107000"/>
              </a:lnSpc>
              <a:spcBef>
                <a:spcPts val="0"/>
              </a:spcBef>
              <a:spcAft>
                <a:spcPts val="0"/>
              </a:spcAft>
              <a:buClr>
                <a:schemeClr val="tx1"/>
              </a:buClr>
              <a:buFont typeface="+mj-lt"/>
              <a:buAutoNum type="arabicPeriod"/>
            </a:pPr>
            <a:r>
              <a:rPr lang="fr-FR" sz="1700" dirty="0">
                <a:solidFill>
                  <a:schemeClr val="tx1"/>
                </a:solidFill>
                <a:effectLst/>
                <a:cs typeface="Sanskrit Text" panose="020B0502040204020203" pitchFamily="18" charset="0"/>
              </a:rPr>
              <a:t>Organiser une réunion d'introduction avec les hauts dirigeants de l'organisation, en présence de l'USAID </a:t>
            </a:r>
          </a:p>
          <a:p>
            <a:pPr marL="708660" marR="0" indent="-342900">
              <a:lnSpc>
                <a:spcPct val="107000"/>
              </a:lnSpc>
              <a:spcBef>
                <a:spcPts val="0"/>
              </a:spcBef>
              <a:spcAft>
                <a:spcPts val="0"/>
              </a:spcAft>
              <a:buClr>
                <a:schemeClr val="tx1"/>
              </a:buClr>
              <a:buFont typeface="+mj-lt"/>
              <a:buAutoNum type="arabicPeriod"/>
            </a:pPr>
            <a:r>
              <a:rPr lang="fr-FR" sz="1700" dirty="0">
                <a:solidFill>
                  <a:schemeClr val="tx1"/>
                </a:solidFill>
                <a:effectLst/>
                <a:cs typeface="Sanskrit Text" panose="020B0502040204020203" pitchFamily="18" charset="0"/>
              </a:rPr>
              <a:t>Examiner l'outil </a:t>
            </a:r>
          </a:p>
          <a:p>
            <a:pPr marL="708660" indent="-342900">
              <a:lnSpc>
                <a:spcPct val="107000"/>
              </a:lnSpc>
              <a:spcBef>
                <a:spcPts val="0"/>
              </a:spcBef>
              <a:spcAft>
                <a:spcPts val="0"/>
              </a:spcAft>
              <a:buClr>
                <a:schemeClr val="tx1"/>
              </a:buClr>
              <a:buFont typeface="+mj-lt"/>
              <a:buAutoNum type="arabicPeriod"/>
            </a:pPr>
            <a:r>
              <a:rPr lang="fr-FR" sz="1700" dirty="0">
                <a:solidFill>
                  <a:schemeClr val="tx1"/>
                </a:solidFill>
                <a:effectLst/>
                <a:cs typeface="Sanskrit Text" panose="020B0502040204020203" pitchFamily="18" charset="0"/>
              </a:rPr>
              <a:t>Tous les évaluateurs signent des </a:t>
            </a:r>
            <a:r>
              <a:rPr lang="fr-FR" sz="1700" b="1" dirty="0">
                <a:solidFill>
                  <a:schemeClr val="tx1"/>
                </a:solidFill>
                <a:effectLst/>
                <a:cs typeface="Sanskrit Text" panose="020B0502040204020203" pitchFamily="18" charset="0"/>
              </a:rPr>
              <a:t>accords de non-divulgation (NDA) </a:t>
            </a:r>
            <a:r>
              <a:rPr lang="fr-FR" sz="1700" dirty="0">
                <a:solidFill>
                  <a:schemeClr val="tx1"/>
                </a:solidFill>
                <a:effectLst/>
                <a:cs typeface="Sanskrit Text" panose="020B0502040204020203" pitchFamily="18" charset="0"/>
              </a:rPr>
              <a:t>et les envoient à la mission de l'USAID et à l'organisation locale. </a:t>
            </a:r>
          </a:p>
          <a:p>
            <a:pPr marL="708660" indent="-342900">
              <a:lnSpc>
                <a:spcPct val="107000"/>
              </a:lnSpc>
              <a:spcBef>
                <a:spcPts val="0"/>
              </a:spcBef>
              <a:spcAft>
                <a:spcPts val="0"/>
              </a:spcAft>
              <a:buClr>
                <a:schemeClr val="tx1"/>
              </a:buClr>
              <a:buFont typeface="+mj-lt"/>
              <a:buAutoNum type="arabicPeriod"/>
            </a:pPr>
            <a:r>
              <a:rPr lang="fr-FR" sz="1700" dirty="0">
                <a:solidFill>
                  <a:schemeClr val="tx1"/>
                </a:solidFill>
                <a:effectLst/>
                <a:cs typeface="Sanskrit Text" panose="020B0502040204020203" pitchFamily="18" charset="0"/>
              </a:rPr>
              <a:t>Signer </a:t>
            </a:r>
            <a:r>
              <a:rPr lang="fr-FR" sz="1700" b="1" dirty="0">
                <a:solidFill>
                  <a:schemeClr val="tx1"/>
                </a:solidFill>
                <a:effectLst/>
                <a:cs typeface="Sanskrit Text" panose="020B0502040204020203" pitchFamily="18" charset="0"/>
              </a:rPr>
              <a:t>un protocole d'accord (MOU)</a:t>
            </a:r>
            <a:r>
              <a:rPr lang="fr-FR" sz="1700" dirty="0">
                <a:solidFill>
                  <a:schemeClr val="tx1"/>
                </a:solidFill>
                <a:effectLst/>
                <a:cs typeface="Sanskrit Text" panose="020B0502040204020203" pitchFamily="18" charset="0"/>
              </a:rPr>
              <a:t> pour énoncer les attentes et les rôles de chaque partie </a:t>
            </a:r>
          </a:p>
          <a:p>
            <a:pPr marL="708660" marR="0" indent="-342900">
              <a:lnSpc>
                <a:spcPct val="107000"/>
              </a:lnSpc>
              <a:spcBef>
                <a:spcPts val="0"/>
              </a:spcBef>
              <a:spcAft>
                <a:spcPts val="0"/>
              </a:spcAft>
              <a:buClr>
                <a:schemeClr val="tx1"/>
              </a:buClr>
              <a:buFont typeface="+mj-lt"/>
              <a:buAutoNum type="arabicPeriod"/>
            </a:pPr>
            <a:r>
              <a:rPr lang="fr-FR" sz="1700" dirty="0">
                <a:solidFill>
                  <a:schemeClr val="tx1"/>
                </a:solidFill>
                <a:effectLst/>
                <a:cs typeface="Sanskrit Text" panose="020B0502040204020203" pitchFamily="18" charset="0"/>
              </a:rPr>
              <a:t>Envoyer l'outil NUPAS Plus 2.0 à l'organisation </a:t>
            </a:r>
          </a:p>
          <a:p>
            <a:pPr marL="708660" marR="0" indent="-342900">
              <a:lnSpc>
                <a:spcPct val="107000"/>
              </a:lnSpc>
              <a:spcBef>
                <a:spcPts val="0"/>
              </a:spcBef>
              <a:spcAft>
                <a:spcPts val="0"/>
              </a:spcAft>
              <a:buClr>
                <a:schemeClr val="tx1"/>
              </a:buClr>
              <a:buFont typeface="+mj-lt"/>
              <a:buAutoNum type="arabicPeriod"/>
            </a:pPr>
            <a:r>
              <a:rPr lang="fr-FR" sz="1700" dirty="0">
                <a:solidFill>
                  <a:schemeClr val="tx1"/>
                </a:solidFill>
                <a:effectLst/>
                <a:cs typeface="Sanskrit Text" panose="020B0502040204020203" pitchFamily="18" charset="0"/>
              </a:rPr>
              <a:t>Envoyer une liste des documents requis </a:t>
            </a:r>
          </a:p>
          <a:p>
            <a:pPr marL="708660" marR="0" indent="-342900">
              <a:lnSpc>
                <a:spcPct val="107000"/>
              </a:lnSpc>
              <a:spcBef>
                <a:spcPts val="0"/>
              </a:spcBef>
              <a:spcAft>
                <a:spcPts val="0"/>
              </a:spcAft>
              <a:buClr>
                <a:schemeClr val="tx1"/>
              </a:buClr>
              <a:buFont typeface="+mj-lt"/>
              <a:buAutoNum type="arabicPeriod"/>
            </a:pPr>
            <a:r>
              <a:rPr lang="fr-FR" sz="1700" dirty="0">
                <a:solidFill>
                  <a:schemeClr val="tx1"/>
                </a:solidFill>
                <a:effectLst/>
                <a:cs typeface="Sanskrit Text" panose="020B0502040204020203" pitchFamily="18" charset="0"/>
              </a:rPr>
              <a:t>Créez une </a:t>
            </a:r>
            <a:r>
              <a:rPr lang="fr-FR" sz="1700" dirty="0" err="1">
                <a:solidFill>
                  <a:schemeClr val="tx1"/>
                </a:solidFill>
                <a:effectLst/>
                <a:cs typeface="Sanskrit Text" panose="020B0502040204020203" pitchFamily="18" charset="0"/>
              </a:rPr>
              <a:t>Dropbox</a:t>
            </a:r>
            <a:r>
              <a:rPr lang="fr-FR" sz="1700" dirty="0">
                <a:solidFill>
                  <a:schemeClr val="tx1"/>
                </a:solidFill>
                <a:effectLst/>
                <a:cs typeface="Sanskrit Text" panose="020B0502040204020203" pitchFamily="18" charset="0"/>
              </a:rPr>
              <a:t> ou un autre fichier pour les documents requis </a:t>
            </a:r>
          </a:p>
        </p:txBody>
      </p:sp>
      <p:sp>
        <p:nvSpPr>
          <p:cNvPr id="7" name="Content Placeholder 5">
            <a:extLst>
              <a:ext uri="{FF2B5EF4-FFF2-40B4-BE49-F238E27FC236}">
                <a16:creationId xmlns="" xmlns:a16="http://schemas.microsoft.com/office/drawing/2014/main" id="{6197D3B6-4C8C-2853-AA57-E8B62C1A6A06}"/>
              </a:ext>
            </a:extLst>
          </p:cNvPr>
          <p:cNvSpPr txBox="1">
            <a:spLocks/>
          </p:cNvSpPr>
          <p:nvPr/>
        </p:nvSpPr>
        <p:spPr>
          <a:xfrm>
            <a:off x="6085146" y="909571"/>
            <a:ext cx="3562736" cy="5590549"/>
          </a:xfrm>
          <a:prstGeom prst="rect">
            <a:avLst/>
          </a:prstGeom>
        </p:spPr>
        <p:txBody>
          <a:bodyPr vert="horz" lIns="0" tIns="45720" rIns="0" bIns="45720" rtlCol="0" anchor="t">
            <a:no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Source Sans Pro" panose="020B0503030403020204" pitchFamily="34" charset="0"/>
                <a:ea typeface="Source Sans Pro" panose="020B0503030403020204" pitchFamily="34" charset="0"/>
                <a:cs typeface="+mn-cs"/>
              </a:defRPr>
            </a:lvl1pPr>
            <a:lvl2pPr marL="384048" indent="-182880" algn="l" defTabSz="914400" rtl="0" eaLnBrk="1" latinLnBrk="0" hangingPunct="1">
              <a:lnSpc>
                <a:spcPct val="110000"/>
              </a:lnSpc>
              <a:spcBef>
                <a:spcPts val="200"/>
              </a:spcBef>
              <a:spcAft>
                <a:spcPts val="400"/>
              </a:spcAft>
              <a:buClrTx/>
              <a:buFont typeface="Calibri" pitchFamily="34" charset="0"/>
              <a:buChar char="◦"/>
              <a:defRPr sz="2000" kern="1200">
                <a:solidFill>
                  <a:schemeClr val="tx1">
                    <a:lumMod val="75000"/>
                    <a:lumOff val="25000"/>
                  </a:schemeClr>
                </a:solidFill>
                <a:latin typeface="Source Sans Pro" panose="020B0503030403020204" pitchFamily="34" charset="0"/>
                <a:ea typeface="Source Sans Pro" panose="020B0503030403020204" pitchFamily="34" charset="0"/>
                <a:cs typeface="+mn-cs"/>
              </a:defRPr>
            </a:lvl2pPr>
            <a:lvl3pPr marL="566928" indent="-182880" algn="l" defTabSz="914400" rtl="0" eaLnBrk="1" latinLnBrk="0" hangingPunct="1">
              <a:lnSpc>
                <a:spcPct val="110000"/>
              </a:lnSpc>
              <a:spcBef>
                <a:spcPts val="200"/>
              </a:spcBef>
              <a:spcAft>
                <a:spcPts val="400"/>
              </a:spcAft>
              <a:buClrTx/>
              <a:buFont typeface="Calibri" pitchFamily="34" charset="0"/>
              <a:buChar char="◦"/>
              <a:defRPr sz="2000" kern="1200">
                <a:solidFill>
                  <a:schemeClr val="tx1">
                    <a:lumMod val="75000"/>
                    <a:lumOff val="25000"/>
                  </a:schemeClr>
                </a:solidFill>
                <a:latin typeface="Source Sans Pro" panose="020B0503030403020204" pitchFamily="34" charset="0"/>
                <a:ea typeface="Source Sans Pro" panose="020B0503030403020204" pitchFamily="34" charset="0"/>
                <a:cs typeface="+mn-cs"/>
              </a:defRPr>
            </a:lvl3pPr>
            <a:lvl4pPr marL="749808" indent="-182880" algn="l" defTabSz="914400" rtl="0" eaLnBrk="1" latinLnBrk="0" hangingPunct="1">
              <a:lnSpc>
                <a:spcPct val="110000"/>
              </a:lnSpc>
              <a:spcBef>
                <a:spcPts val="200"/>
              </a:spcBef>
              <a:spcAft>
                <a:spcPts val="400"/>
              </a:spcAft>
              <a:buClrTx/>
              <a:buFont typeface="Calibri" pitchFamily="34" charset="0"/>
              <a:buChar char="◦"/>
              <a:defRPr sz="2000" kern="1200">
                <a:solidFill>
                  <a:schemeClr val="tx1">
                    <a:lumMod val="75000"/>
                    <a:lumOff val="25000"/>
                  </a:schemeClr>
                </a:solidFill>
                <a:latin typeface="Source Sans Pro" panose="020B0503030403020204" pitchFamily="34" charset="0"/>
                <a:ea typeface="Source Sans Pro" panose="020B0503030403020204" pitchFamily="34" charset="0"/>
                <a:cs typeface="+mn-cs"/>
              </a:defRPr>
            </a:lvl4pPr>
            <a:lvl5pPr marL="932688" indent="-182880" algn="l" defTabSz="914400" rtl="0" eaLnBrk="1" latinLnBrk="0" hangingPunct="1">
              <a:lnSpc>
                <a:spcPct val="110000"/>
              </a:lnSpc>
              <a:spcBef>
                <a:spcPts val="200"/>
              </a:spcBef>
              <a:spcAft>
                <a:spcPts val="400"/>
              </a:spcAft>
              <a:buClrTx/>
              <a:buFont typeface="Calibri" pitchFamily="34" charset="0"/>
              <a:buChar char="◦"/>
              <a:defRPr sz="2000" kern="1200">
                <a:solidFill>
                  <a:schemeClr val="tx1">
                    <a:lumMod val="75000"/>
                    <a:lumOff val="25000"/>
                  </a:schemeClr>
                </a:solidFill>
                <a:latin typeface="Source Sans Pro" panose="020B0503030403020204" pitchFamily="34" charset="0"/>
                <a:ea typeface="Source Sans Pro" panose="020B0503030403020204" pitchFamily="34"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171450" indent="0">
              <a:lnSpc>
                <a:spcPct val="107000"/>
              </a:lnSpc>
              <a:spcBef>
                <a:spcPts val="0"/>
              </a:spcBef>
              <a:spcAft>
                <a:spcPts val="0"/>
              </a:spcAft>
              <a:buClr>
                <a:srgbClr val="000000"/>
              </a:buClr>
              <a:buNone/>
              <a:defRPr/>
            </a:pPr>
            <a:r>
              <a:rPr kumimoji="0" lang="fr-FR" sz="1700" b="1" i="0" u="none" strike="noStrike" cap="none" normalizeH="0" baseline="0" noProof="0" dirty="0">
                <a:ln>
                  <a:noFill/>
                </a:ln>
                <a:solidFill>
                  <a:schemeClr val="tx1"/>
                </a:solidFill>
                <a:effectLst/>
                <a:uLnTx/>
                <a:uFillTx/>
                <a:latin typeface="Source Sans Pro"/>
                <a:ea typeface="Source Sans Pro"/>
                <a:cs typeface="Sanskrit Text"/>
              </a:rPr>
              <a:t>2.</a:t>
            </a:r>
            <a:r>
              <a:rPr lang="fr-FR" sz="1700" b="1" dirty="0">
                <a:solidFill>
                  <a:schemeClr val="tx1"/>
                </a:solidFill>
                <a:latin typeface="Source Sans Pro"/>
                <a:ea typeface="Source Sans Pro"/>
                <a:cs typeface="Sanskrit Text"/>
              </a:rPr>
              <a:t> </a:t>
            </a:r>
            <a:r>
              <a:rPr kumimoji="0" lang="fr-FR" sz="1700" b="1" i="0" u="none" strike="noStrike" cap="none" normalizeH="0" baseline="0" noProof="0" dirty="0">
                <a:ln>
                  <a:noFill/>
                </a:ln>
                <a:solidFill>
                  <a:schemeClr val="tx1"/>
                </a:solidFill>
                <a:effectLst/>
                <a:uLnTx/>
                <a:uFillTx/>
                <a:latin typeface="Source Sans Pro"/>
                <a:ea typeface="Source Sans Pro"/>
                <a:cs typeface="Sanskrit Text"/>
              </a:rPr>
              <a:t> Évaluation</a:t>
            </a:r>
            <a:r>
              <a:rPr lang="fr-FR" sz="1700" b="1" dirty="0">
                <a:solidFill>
                  <a:schemeClr val="tx1"/>
                </a:solidFill>
                <a:latin typeface="Source Sans Pro"/>
                <a:ea typeface="Source Sans Pro"/>
                <a:cs typeface="Sanskrit Text"/>
              </a:rPr>
              <a:t> </a:t>
            </a:r>
          </a:p>
          <a:p>
            <a:pPr marL="708660" indent="-342900">
              <a:lnSpc>
                <a:spcPct val="107000"/>
              </a:lnSpc>
              <a:spcBef>
                <a:spcPts val="0"/>
              </a:spcBef>
              <a:spcAft>
                <a:spcPts val="0"/>
              </a:spcAft>
              <a:buClr>
                <a:srgbClr val="000000"/>
              </a:buClr>
              <a:buFont typeface="+mj-lt"/>
              <a:buAutoNum type="arabicPeriod"/>
              <a:defRPr/>
            </a:pPr>
            <a:r>
              <a:rPr kumimoji="0" lang="fr-FR" sz="1700" b="0" i="0" u="none" strike="noStrike" cap="none" normalizeH="0" baseline="0" noProof="0" dirty="0">
                <a:ln>
                  <a:noFill/>
                </a:ln>
                <a:solidFill>
                  <a:schemeClr val="tx1"/>
                </a:solidFill>
                <a:effectLst/>
                <a:uLnTx/>
                <a:uFillTx/>
                <a:latin typeface="Source Sans Pro"/>
                <a:ea typeface="Source Sans Pro"/>
                <a:cs typeface="Sanskrit Text"/>
              </a:rPr>
              <a:t>Effectuer un examen documentaire des documents et de la note</a:t>
            </a:r>
            <a:r>
              <a:rPr lang="fr-FR" sz="1700" dirty="0">
                <a:solidFill>
                  <a:schemeClr val="tx1"/>
                </a:solidFill>
                <a:latin typeface="Source Sans Pro"/>
                <a:ea typeface="Source Sans Pro"/>
                <a:cs typeface="Sanskrit Text"/>
              </a:rPr>
              <a:t> </a:t>
            </a:r>
          </a:p>
          <a:p>
            <a:pPr marL="708660" indent="-342900">
              <a:lnSpc>
                <a:spcPct val="107000"/>
              </a:lnSpc>
              <a:spcBef>
                <a:spcPts val="0"/>
              </a:spcBef>
              <a:spcAft>
                <a:spcPts val="0"/>
              </a:spcAft>
              <a:buClr>
                <a:srgbClr val="000000"/>
              </a:buClr>
              <a:buFont typeface="+mj-lt"/>
              <a:buAutoNum type="arabicPeriod"/>
              <a:defRPr/>
            </a:pPr>
            <a:r>
              <a:rPr kumimoji="0" lang="fr-FR" sz="1700" b="0" i="0" u="none" strike="noStrike" cap="none" normalizeH="0" baseline="0" noProof="0" dirty="0">
                <a:ln>
                  <a:noFill/>
                </a:ln>
                <a:solidFill>
                  <a:schemeClr val="tx1"/>
                </a:solidFill>
                <a:effectLst/>
                <a:uLnTx/>
                <a:uFillTx/>
                <a:latin typeface="Source Sans Pro"/>
                <a:ea typeface="Source Sans Pro"/>
                <a:cs typeface="Sanskrit Text"/>
              </a:rPr>
              <a:t>Planifier une visite sur place</a:t>
            </a:r>
            <a:r>
              <a:rPr lang="fr-FR" sz="1700" dirty="0">
                <a:solidFill>
                  <a:schemeClr val="tx1"/>
                </a:solidFill>
                <a:latin typeface="Source Sans Pro"/>
                <a:ea typeface="Source Sans Pro"/>
                <a:cs typeface="Sanskrit Text"/>
              </a:rPr>
              <a:t> </a:t>
            </a:r>
          </a:p>
          <a:p>
            <a:pPr marL="708660" indent="-342900">
              <a:lnSpc>
                <a:spcPct val="107000"/>
              </a:lnSpc>
              <a:spcBef>
                <a:spcPts val="0"/>
              </a:spcBef>
              <a:spcAft>
                <a:spcPts val="0"/>
              </a:spcAft>
              <a:buClr>
                <a:srgbClr val="000000"/>
              </a:buClr>
              <a:buAutoNum type="arabicPeriod"/>
              <a:defRPr/>
            </a:pPr>
            <a:r>
              <a:rPr lang="fr-FR" sz="1700" dirty="0">
                <a:solidFill>
                  <a:schemeClr val="tx1"/>
                </a:solidFill>
                <a:latin typeface="Source Sans Pro"/>
                <a:ea typeface="Source Sans Pro"/>
                <a:cs typeface="Sanskrit Text"/>
              </a:rPr>
              <a:t>Planifier des entretiens avec le personnel </a:t>
            </a:r>
          </a:p>
          <a:p>
            <a:pPr marL="708660" indent="-342900">
              <a:lnSpc>
                <a:spcPct val="107000"/>
              </a:lnSpc>
              <a:spcBef>
                <a:spcPts val="0"/>
              </a:spcBef>
              <a:spcAft>
                <a:spcPts val="0"/>
              </a:spcAft>
              <a:buClr>
                <a:srgbClr val="000000"/>
              </a:buClr>
              <a:buFont typeface="+mj-lt"/>
              <a:buAutoNum type="arabicPeriod"/>
              <a:defRPr/>
            </a:pPr>
            <a:r>
              <a:rPr lang="fr-FR" sz="1700" dirty="0">
                <a:solidFill>
                  <a:schemeClr val="tx1"/>
                </a:solidFill>
                <a:latin typeface="Source Sans Pro"/>
                <a:ea typeface="Source Sans Pro"/>
                <a:cs typeface="Sanskrit Text"/>
              </a:rPr>
              <a:t>Enregistrez tous les scores dans l'outil NUPAS Plus 2.0 et ajoutez des commentaires </a:t>
            </a:r>
          </a:p>
          <a:p>
            <a:pPr marL="708660" indent="-342900">
              <a:lnSpc>
                <a:spcPct val="107000"/>
              </a:lnSpc>
              <a:spcBef>
                <a:spcPts val="0"/>
              </a:spcBef>
              <a:spcAft>
                <a:spcPts val="0"/>
              </a:spcAft>
              <a:buClr>
                <a:srgbClr val="000000"/>
              </a:buClr>
              <a:buAutoNum type="arabicPeriod"/>
              <a:defRPr/>
            </a:pPr>
            <a:r>
              <a:rPr lang="fr-FR" sz="1700" dirty="0">
                <a:solidFill>
                  <a:schemeClr val="tx1"/>
                </a:solidFill>
                <a:latin typeface="Source Sans Pro"/>
                <a:ea typeface="Source Sans Pro"/>
                <a:cs typeface="Sanskrit Text"/>
              </a:rPr>
              <a:t>Inclure une justification des scores </a:t>
            </a:r>
          </a:p>
          <a:p>
            <a:pPr marL="708660" indent="-342900">
              <a:lnSpc>
                <a:spcPct val="107000"/>
              </a:lnSpc>
              <a:spcBef>
                <a:spcPts val="0"/>
              </a:spcBef>
              <a:spcAft>
                <a:spcPts val="0"/>
              </a:spcAft>
              <a:buClr>
                <a:srgbClr val="000000"/>
              </a:buClr>
              <a:buAutoNum type="arabicPeriod"/>
              <a:defRPr/>
            </a:pPr>
            <a:r>
              <a:rPr lang="fr-FR" sz="1700" dirty="0">
                <a:solidFill>
                  <a:schemeClr val="tx1"/>
                </a:solidFill>
                <a:latin typeface="Source Sans Pro"/>
                <a:ea typeface="Source Sans Pro"/>
                <a:cs typeface="Sanskrit Text"/>
              </a:rPr>
              <a:t>Si non applicable, ajuster la formule pour éliminer la note de la note moyenne de la section</a:t>
            </a:r>
          </a:p>
          <a:p>
            <a:pPr marL="708660" indent="-342900">
              <a:lnSpc>
                <a:spcPct val="107000"/>
              </a:lnSpc>
              <a:spcBef>
                <a:spcPts val="0"/>
              </a:spcBef>
              <a:spcAft>
                <a:spcPts val="0"/>
              </a:spcAft>
              <a:buClr>
                <a:srgbClr val="000000"/>
              </a:buClr>
              <a:buAutoNum type="arabicPeriod"/>
              <a:defRPr/>
            </a:pPr>
            <a:r>
              <a:rPr lang="fr-FR" sz="1700" dirty="0">
                <a:solidFill>
                  <a:schemeClr val="tx1"/>
                </a:solidFill>
                <a:latin typeface="Source Sans Pro"/>
                <a:ea typeface="Source Sans Pro"/>
                <a:cs typeface="Sanskrit Text"/>
              </a:rPr>
              <a:t>Organiser une réunion de vérification sur le terrain </a:t>
            </a:r>
          </a:p>
          <a:p>
            <a:pPr marL="91440" marR="0" lvl="0" indent="-91440" algn="l" defTabSz="914400" rtl="0" eaLnBrk="1" fontAlgn="auto" latinLnBrk="0" hangingPunct="1">
              <a:lnSpc>
                <a:spcPct val="110000"/>
              </a:lnSpc>
              <a:spcBef>
                <a:spcPts val="1200"/>
              </a:spcBef>
              <a:spcAft>
                <a:spcPts val="200"/>
              </a:spcAft>
              <a:buClr>
                <a:srgbClr val="29A8E7"/>
              </a:buClr>
              <a:buSzPct val="100000"/>
              <a:buFont typeface="Calibri" panose="020F0502020204030204" pitchFamily="34" charset="0"/>
              <a:buChar char=" "/>
              <a:tabLst/>
              <a:defRPr/>
            </a:pPr>
            <a:endParaRPr kumimoji="0" lang="en-US" sz="1700" b="0" i="0" u="none" strike="noStrike" kern="1200" cap="none" spc="0" normalizeH="0" baseline="0" noProof="0" dirty="0">
              <a:ln>
                <a:noFill/>
              </a:ln>
              <a:solidFill>
                <a:schemeClr val="tx1"/>
              </a:solidFill>
              <a:effectLst/>
              <a:uLnTx/>
              <a:uFillTx/>
            </a:endParaRPr>
          </a:p>
        </p:txBody>
      </p:sp>
      <p:sp>
        <p:nvSpPr>
          <p:cNvPr id="9" name="Content Placeholder 5">
            <a:extLst>
              <a:ext uri="{FF2B5EF4-FFF2-40B4-BE49-F238E27FC236}">
                <a16:creationId xmlns="" xmlns:a16="http://schemas.microsoft.com/office/drawing/2014/main" id="{0D624001-BF4B-2E2D-56F8-1AF7B64E596C}"/>
              </a:ext>
            </a:extLst>
          </p:cNvPr>
          <p:cNvSpPr txBox="1">
            <a:spLocks/>
          </p:cNvSpPr>
          <p:nvPr/>
        </p:nvSpPr>
        <p:spPr>
          <a:xfrm>
            <a:off x="9644318" y="912248"/>
            <a:ext cx="2546412" cy="4663896"/>
          </a:xfrm>
          <a:prstGeom prst="rect">
            <a:avLst/>
          </a:prstGeom>
        </p:spPr>
        <p:txBody>
          <a:bodyPr vert="horz" lIns="0" tIns="45720" rIns="0" bIns="45720" rtlCol="0">
            <a:norm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Source Sans Pro" panose="020B0503030403020204" pitchFamily="34" charset="0"/>
                <a:ea typeface="Source Sans Pro" panose="020B0503030403020204" pitchFamily="34" charset="0"/>
                <a:cs typeface="+mn-cs"/>
              </a:defRPr>
            </a:lvl1pPr>
            <a:lvl2pPr marL="384048" indent="-182880" algn="l" defTabSz="914400" rtl="0" eaLnBrk="1" latinLnBrk="0" hangingPunct="1">
              <a:lnSpc>
                <a:spcPct val="110000"/>
              </a:lnSpc>
              <a:spcBef>
                <a:spcPts val="200"/>
              </a:spcBef>
              <a:spcAft>
                <a:spcPts val="400"/>
              </a:spcAft>
              <a:buClrTx/>
              <a:buFont typeface="Calibri" pitchFamily="34" charset="0"/>
              <a:buChar char="◦"/>
              <a:defRPr sz="2000" kern="1200">
                <a:solidFill>
                  <a:schemeClr val="tx1">
                    <a:lumMod val="75000"/>
                    <a:lumOff val="25000"/>
                  </a:schemeClr>
                </a:solidFill>
                <a:latin typeface="Source Sans Pro" panose="020B0503030403020204" pitchFamily="34" charset="0"/>
                <a:ea typeface="Source Sans Pro" panose="020B0503030403020204" pitchFamily="34" charset="0"/>
                <a:cs typeface="+mn-cs"/>
              </a:defRPr>
            </a:lvl2pPr>
            <a:lvl3pPr marL="566928" indent="-182880" algn="l" defTabSz="914400" rtl="0" eaLnBrk="1" latinLnBrk="0" hangingPunct="1">
              <a:lnSpc>
                <a:spcPct val="110000"/>
              </a:lnSpc>
              <a:spcBef>
                <a:spcPts val="200"/>
              </a:spcBef>
              <a:spcAft>
                <a:spcPts val="400"/>
              </a:spcAft>
              <a:buClrTx/>
              <a:buFont typeface="Calibri" pitchFamily="34" charset="0"/>
              <a:buChar char="◦"/>
              <a:defRPr sz="2000" kern="1200">
                <a:solidFill>
                  <a:schemeClr val="tx1">
                    <a:lumMod val="75000"/>
                    <a:lumOff val="25000"/>
                  </a:schemeClr>
                </a:solidFill>
                <a:latin typeface="Source Sans Pro" panose="020B0503030403020204" pitchFamily="34" charset="0"/>
                <a:ea typeface="Source Sans Pro" panose="020B0503030403020204" pitchFamily="34" charset="0"/>
                <a:cs typeface="+mn-cs"/>
              </a:defRPr>
            </a:lvl3pPr>
            <a:lvl4pPr marL="749808" indent="-182880" algn="l" defTabSz="914400" rtl="0" eaLnBrk="1" latinLnBrk="0" hangingPunct="1">
              <a:lnSpc>
                <a:spcPct val="110000"/>
              </a:lnSpc>
              <a:spcBef>
                <a:spcPts val="200"/>
              </a:spcBef>
              <a:spcAft>
                <a:spcPts val="400"/>
              </a:spcAft>
              <a:buClrTx/>
              <a:buFont typeface="Calibri" pitchFamily="34" charset="0"/>
              <a:buChar char="◦"/>
              <a:defRPr sz="2000" kern="1200">
                <a:solidFill>
                  <a:schemeClr val="tx1">
                    <a:lumMod val="75000"/>
                    <a:lumOff val="25000"/>
                  </a:schemeClr>
                </a:solidFill>
                <a:latin typeface="Source Sans Pro" panose="020B0503030403020204" pitchFamily="34" charset="0"/>
                <a:ea typeface="Source Sans Pro" panose="020B0503030403020204" pitchFamily="34" charset="0"/>
                <a:cs typeface="+mn-cs"/>
              </a:defRPr>
            </a:lvl4pPr>
            <a:lvl5pPr marL="932688" indent="-182880" algn="l" defTabSz="914400" rtl="0" eaLnBrk="1" latinLnBrk="0" hangingPunct="1">
              <a:lnSpc>
                <a:spcPct val="110000"/>
              </a:lnSpc>
              <a:spcBef>
                <a:spcPts val="200"/>
              </a:spcBef>
              <a:spcAft>
                <a:spcPts val="400"/>
              </a:spcAft>
              <a:buClrTx/>
              <a:buFont typeface="Calibri" pitchFamily="34" charset="0"/>
              <a:buChar char="◦"/>
              <a:defRPr sz="2000" kern="1200">
                <a:solidFill>
                  <a:schemeClr val="tx1">
                    <a:lumMod val="75000"/>
                    <a:lumOff val="25000"/>
                  </a:schemeClr>
                </a:solidFill>
                <a:latin typeface="Source Sans Pro" panose="020B0503030403020204" pitchFamily="34" charset="0"/>
                <a:ea typeface="Source Sans Pro" panose="020B0503030403020204" pitchFamily="34"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0"/>
              </a:spcAft>
              <a:buClr>
                <a:srgbClr val="000000"/>
              </a:buClr>
              <a:buSzPct val="100000"/>
              <a:buFont typeface="Calibri" panose="020F0502020204030204" pitchFamily="34" charset="0"/>
              <a:buNone/>
              <a:tabLst/>
              <a:defRPr/>
            </a:pPr>
            <a:r>
              <a:rPr kumimoji="0" lang="fr-FR" sz="1700" b="1" i="0" u="none" strike="noStrike" cap="none"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Sanskrit Text" panose="020B0502040204020203" pitchFamily="18" charset="0"/>
              </a:rPr>
              <a:t>3. Rédaction de rapports </a:t>
            </a:r>
          </a:p>
          <a:p>
            <a:pPr marL="708660" marR="0" lvl="0" indent="-342900" algn="l" defTabSz="914400" rtl="0" eaLnBrk="1" fontAlgn="auto" latinLnBrk="0" hangingPunct="1">
              <a:lnSpc>
                <a:spcPct val="107000"/>
              </a:lnSpc>
              <a:spcBef>
                <a:spcPts val="0"/>
              </a:spcBef>
              <a:spcAft>
                <a:spcPts val="0"/>
              </a:spcAft>
              <a:buClr>
                <a:srgbClr val="000000"/>
              </a:buClr>
              <a:buSzPct val="100000"/>
              <a:buFont typeface="+mj-lt"/>
              <a:buAutoNum type="arabicPeriod"/>
              <a:tabLst/>
              <a:defRPr/>
            </a:pPr>
            <a:r>
              <a:rPr kumimoji="0" lang="fr-FR" sz="1700" b="0" i="0" u="none" strike="noStrike" cap="none"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Sanskrit Text" panose="02020503050405020304" pitchFamily="18" charset="0"/>
              </a:rPr>
              <a:t>Préparer le rapport </a:t>
            </a:r>
          </a:p>
          <a:p>
            <a:pPr marL="708660" marR="0" lvl="0" indent="-342900" algn="l" defTabSz="914400" rtl="0" eaLnBrk="1" fontAlgn="auto" latinLnBrk="0" hangingPunct="1">
              <a:lnSpc>
                <a:spcPct val="107000"/>
              </a:lnSpc>
              <a:spcBef>
                <a:spcPts val="0"/>
              </a:spcBef>
              <a:spcAft>
                <a:spcPts val="0"/>
              </a:spcAft>
              <a:buClr>
                <a:srgbClr val="000000"/>
              </a:buClr>
              <a:buSzPct val="100000"/>
              <a:buFont typeface="+mj-lt"/>
              <a:buAutoNum type="arabicPeriod"/>
              <a:tabLst/>
              <a:defRPr/>
            </a:pPr>
            <a:r>
              <a:rPr kumimoji="0" lang="fr-FR" sz="1700" b="0" i="0" u="none" strike="noStrike" cap="none"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Sanskrit Text" panose="02020503050405020304" pitchFamily="18" charset="0"/>
              </a:rPr>
              <a:t>Soumettre le rapport dans les deux semaines suivant l’évaluation </a:t>
            </a:r>
          </a:p>
          <a:p>
            <a:pPr marL="708660" marR="0" lvl="0" indent="-342900" algn="l" defTabSz="914400" rtl="0" eaLnBrk="1" fontAlgn="auto" latinLnBrk="0" hangingPunct="1">
              <a:lnSpc>
                <a:spcPct val="107000"/>
              </a:lnSpc>
              <a:spcBef>
                <a:spcPts val="0"/>
              </a:spcBef>
              <a:spcAft>
                <a:spcPts val="0"/>
              </a:spcAft>
              <a:buClr>
                <a:srgbClr val="000000"/>
              </a:buClr>
              <a:buSzPct val="100000"/>
              <a:buFont typeface="+mj-lt"/>
              <a:buAutoNum type="arabicPeriod"/>
              <a:tabLst/>
              <a:defRPr/>
            </a:pPr>
            <a:r>
              <a:rPr kumimoji="0" lang="fr-FR" sz="1700" b="0" i="0" u="none" strike="noStrike" cap="none"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Sanskrit Text" panose="02020503050405020304" pitchFamily="18" charset="0"/>
              </a:rPr>
              <a:t>Planifier un moment pour réévaluer l'organisation et répéter le NUPAS Plus 2.0</a:t>
            </a:r>
          </a:p>
          <a:p>
            <a:pPr marL="91440" marR="0" lvl="0" indent="-91440" algn="l" defTabSz="914400" rtl="0" eaLnBrk="1" fontAlgn="auto" latinLnBrk="0" hangingPunct="1">
              <a:lnSpc>
                <a:spcPct val="110000"/>
              </a:lnSpc>
              <a:spcBef>
                <a:spcPts val="1200"/>
              </a:spcBef>
              <a:spcAft>
                <a:spcPts val="200"/>
              </a:spcAft>
              <a:buClr>
                <a:srgbClr val="29A8E7"/>
              </a:buClr>
              <a:buSzPct val="100000"/>
              <a:buFont typeface="Calibri" panose="020F0502020204030204" pitchFamily="34" charset="0"/>
              <a:buChar char=" "/>
              <a:tabLst/>
              <a:defRPr/>
            </a:pPr>
            <a:endParaRPr kumimoji="0" lang="en-US" sz="17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endParaRPr>
          </a:p>
        </p:txBody>
      </p:sp>
      <p:sp>
        <p:nvSpPr>
          <p:cNvPr id="8" name="TextBox 7"/>
          <p:cNvSpPr txBox="1"/>
          <p:nvPr/>
        </p:nvSpPr>
        <p:spPr>
          <a:xfrm>
            <a:off x="220722" y="6526926"/>
            <a:ext cx="6639951"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3" name="Espace réservé du numéro de diapositive 2">
            <a:extLst>
              <a:ext uri="{FF2B5EF4-FFF2-40B4-BE49-F238E27FC236}">
                <a16:creationId xmlns="" xmlns:a16="http://schemas.microsoft.com/office/drawing/2014/main" id="{18617D0D-C3D7-DF9F-C15E-6B630ADA1774}"/>
              </a:ext>
            </a:extLst>
          </p:cNvPr>
          <p:cNvSpPr>
            <a:spLocks noGrp="1"/>
          </p:cNvSpPr>
          <p:nvPr>
            <p:ph type="sldNum" sz="quarter" idx="12"/>
          </p:nvPr>
        </p:nvSpPr>
        <p:spPr/>
        <p:txBody>
          <a:bodyPr/>
          <a:lstStyle/>
          <a:p>
            <a:fld id="{3A98EE3D-8CD1-4C3F-BD1C-C98C9596463C}" type="slidenum">
              <a:rPr lang="en-US" smtClean="0"/>
              <a:t>10</a:t>
            </a:fld>
            <a:endParaRPr lang="en-US"/>
          </a:p>
        </p:txBody>
      </p:sp>
    </p:spTree>
    <p:extLst>
      <p:ext uri="{BB962C8B-B14F-4D97-AF65-F5344CB8AC3E}">
        <p14:creationId xmlns:p14="http://schemas.microsoft.com/office/powerpoint/2010/main" val="332366720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 xmlns:a16="http://schemas.microsoft.com/office/drawing/2014/main" id="{A4CC1C1C-DC23-E0DD-5B25-4DF6A26DCBA0}"/>
              </a:ext>
            </a:extLst>
          </p:cNvPr>
          <p:cNvGraphicFramePr>
            <a:graphicFrameLocks noGrp="1"/>
          </p:cNvGraphicFramePr>
          <p:nvPr>
            <p:extLst>
              <p:ext uri="{D42A27DB-BD31-4B8C-83A1-F6EECF244321}">
                <p14:modId xmlns:p14="http://schemas.microsoft.com/office/powerpoint/2010/main" val="1889455121"/>
              </p:ext>
            </p:extLst>
          </p:nvPr>
        </p:nvGraphicFramePr>
        <p:xfrm>
          <a:off x="420067" y="954594"/>
          <a:ext cx="11535507" cy="5350065"/>
        </p:xfrm>
        <a:graphic>
          <a:graphicData uri="http://schemas.openxmlformats.org/drawingml/2006/table">
            <a:tbl>
              <a:tblPr firstRow="1" firstCol="1" bandRow="1"/>
              <a:tblGrid>
                <a:gridCol w="1790570">
                  <a:extLst>
                    <a:ext uri="{9D8B030D-6E8A-4147-A177-3AD203B41FA5}">
                      <a16:colId xmlns="" xmlns:a16="http://schemas.microsoft.com/office/drawing/2014/main" val="715491998"/>
                    </a:ext>
                  </a:extLst>
                </a:gridCol>
                <a:gridCol w="6943411">
                  <a:extLst>
                    <a:ext uri="{9D8B030D-6E8A-4147-A177-3AD203B41FA5}">
                      <a16:colId xmlns="" xmlns:a16="http://schemas.microsoft.com/office/drawing/2014/main" val="3368755088"/>
                    </a:ext>
                  </a:extLst>
                </a:gridCol>
                <a:gridCol w="2801526">
                  <a:extLst>
                    <a:ext uri="{9D8B030D-6E8A-4147-A177-3AD203B41FA5}">
                      <a16:colId xmlns="" xmlns:a16="http://schemas.microsoft.com/office/drawing/2014/main" val="1579646682"/>
                    </a:ext>
                  </a:extLst>
                </a:gridCol>
              </a:tblGrid>
              <a:tr h="438592">
                <a:tc>
                  <a:txBody>
                    <a:bodyPr/>
                    <a:lstStyle/>
                    <a:p>
                      <a:pPr marL="8890" indent="-8890" algn="ctr">
                        <a:spcBef>
                          <a:spcPts val="1200"/>
                        </a:spcBef>
                        <a:spcAft>
                          <a:spcPts val="600"/>
                        </a:spcAft>
                      </a:pPr>
                      <a:r>
                        <a:rPr lang="fr-FR" sz="1400" b="1">
                          <a:solidFill>
                            <a:schemeClr val="bg1"/>
                          </a:solidFill>
                          <a:latin typeface="Source Sans Pro" panose="020B0503030403020204" pitchFamily="34" charset="0"/>
                          <a:ea typeface="Source Sans Pro" panose="020B0503030403020204" pitchFamily="34" charset="0"/>
                          <a:cs typeface="Arial"/>
                        </a:rPr>
                        <a:t>CATÉGORIES/SOUS-CATÉGORIES</a:t>
                      </a:r>
                    </a:p>
                  </a:txBody>
                  <a:tcPr marL="13986" marR="139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E6C"/>
                    </a:solidFill>
                  </a:tcPr>
                </a:tc>
                <a:tc>
                  <a:txBody>
                    <a:bodyPr/>
                    <a:lstStyle/>
                    <a:p>
                      <a:pPr marL="8890" indent="-8890" algn="ctr">
                        <a:spcBef>
                          <a:spcPts val="1200"/>
                        </a:spcBef>
                        <a:spcAft>
                          <a:spcPts val="600"/>
                        </a:spcAft>
                      </a:pPr>
                      <a:r>
                        <a:rPr lang="fr-FR" sz="1400" b="1">
                          <a:solidFill>
                            <a:schemeClr val="bg1"/>
                          </a:solidFill>
                          <a:latin typeface="Source Sans Pro" panose="020B0503030403020204" pitchFamily="34" charset="0"/>
                          <a:ea typeface="Source Sans Pro" panose="020B0503030403020204" pitchFamily="34" charset="0"/>
                          <a:cs typeface="Arial"/>
                        </a:rPr>
                        <a:t>OBJECTIF (S) :</a:t>
                      </a:r>
                    </a:p>
                  </a:txBody>
                  <a:tcPr marL="13986" marR="139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E6C"/>
                    </a:solidFill>
                  </a:tcPr>
                </a:tc>
                <a:tc>
                  <a:txBody>
                    <a:bodyPr/>
                    <a:lstStyle/>
                    <a:p>
                      <a:pPr marL="8890" indent="-8890" algn="ctr">
                        <a:spcBef>
                          <a:spcPts val="1200"/>
                        </a:spcBef>
                        <a:spcAft>
                          <a:spcPts val="600"/>
                        </a:spcAft>
                      </a:pPr>
                      <a:r>
                        <a:rPr lang="fr-FR" sz="1400" b="1">
                          <a:solidFill>
                            <a:schemeClr val="bg1"/>
                          </a:solidFill>
                          <a:latin typeface="Source Sans Pro" panose="020B0503030403020204" pitchFamily="34" charset="0"/>
                          <a:ea typeface="Source Sans Pro" panose="020B0503030403020204" pitchFamily="34" charset="0"/>
                          <a:cs typeface="Arial"/>
                        </a:rPr>
                        <a:t>DOCUMENTS CLÉS POUR L'ÉVALUATION</a:t>
                      </a:r>
                    </a:p>
                  </a:txBody>
                  <a:tcPr marL="13986" marR="139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E6C"/>
                    </a:solidFill>
                  </a:tcPr>
                </a:tc>
                <a:extLst>
                  <a:ext uri="{0D108BD9-81ED-4DB2-BD59-A6C34878D82A}">
                    <a16:rowId xmlns="" xmlns:a16="http://schemas.microsoft.com/office/drawing/2014/main" val="303186239"/>
                  </a:ext>
                </a:extLst>
              </a:tr>
              <a:tr h="429913">
                <a:tc>
                  <a:txBody>
                    <a:bodyPr/>
                    <a:lstStyle/>
                    <a:p>
                      <a:pPr marL="0" indent="-8890">
                        <a:lnSpc>
                          <a:spcPts val="1680"/>
                        </a:lnSpc>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Comité IT</a:t>
                      </a:r>
                    </a:p>
                  </a:txBody>
                  <a:tcPr marL="13986" marR="139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8890">
                        <a:lnSpc>
                          <a:spcPts val="1680"/>
                        </a:lnSpc>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Confirmer s'il existe un comité informatique en place pour assurer la supervision de la fonction informatique</a:t>
                      </a:r>
                    </a:p>
                  </a:txBody>
                  <a:tcPr marL="13986" marR="139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8890">
                        <a:lnSpc>
                          <a:spcPts val="1680"/>
                        </a:lnSpc>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Mandat du comité IT </a:t>
                      </a:r>
                    </a:p>
                    <a:p>
                      <a:pPr marL="0" indent="-8890">
                        <a:lnSpc>
                          <a:spcPts val="1680"/>
                        </a:lnSpc>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Procès-verbaux du comité IT</a:t>
                      </a:r>
                    </a:p>
                  </a:txBody>
                  <a:tcPr marL="13986" marR="139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122284156"/>
                  </a:ext>
                </a:extLst>
              </a:tr>
              <a:tr h="1121476">
                <a:tc>
                  <a:txBody>
                    <a:bodyPr/>
                    <a:lstStyle/>
                    <a:p>
                      <a:pPr marL="0" indent="-8890">
                        <a:lnSpc>
                          <a:spcPts val="1680"/>
                        </a:lnSpc>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Plan IT</a:t>
                      </a:r>
                    </a:p>
                  </a:txBody>
                  <a:tcPr marL="13986" marR="139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8890">
                        <a:lnSpc>
                          <a:spcPts val="1680"/>
                        </a:lnSpc>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Confirmer si un plan informatique est en place et s'il répond aux éléments suivants :</a:t>
                      </a:r>
                    </a:p>
                    <a:p>
                      <a:pPr marL="0" lvl="0" indent="-342900">
                        <a:lnSpc>
                          <a:spcPts val="1680"/>
                        </a:lnSpc>
                        <a:spcBef>
                          <a:spcPts val="0"/>
                        </a:spcBef>
                        <a:spcAft>
                          <a:spcPts val="0"/>
                        </a:spcAft>
                        <a:buFont typeface=" Arial ,sans-serif"/>
                        <a:buChar char="-"/>
                      </a:pPr>
                      <a:r>
                        <a:rPr lang="fr-FR" sz="1400">
                          <a:solidFill>
                            <a:schemeClr val="tx1"/>
                          </a:solidFill>
                          <a:latin typeface="Source Sans Pro" panose="020B0503030403020204" pitchFamily="34" charset="0"/>
                          <a:ea typeface="Source Sans Pro" panose="020B0503030403020204" pitchFamily="34" charset="0"/>
                          <a:cs typeface="Arial"/>
                        </a:rPr>
                        <a:t>Exigences matérielles</a:t>
                      </a:r>
                    </a:p>
                    <a:p>
                      <a:pPr marL="0" lvl="0" indent="-342900">
                        <a:lnSpc>
                          <a:spcPts val="1680"/>
                        </a:lnSpc>
                        <a:spcBef>
                          <a:spcPts val="0"/>
                        </a:spcBef>
                        <a:spcAft>
                          <a:spcPts val="0"/>
                        </a:spcAft>
                        <a:buFont typeface=" Arial ,sans-serif"/>
                        <a:buChar char="-"/>
                      </a:pPr>
                      <a:r>
                        <a:rPr lang="fr-FR" sz="1400">
                          <a:solidFill>
                            <a:schemeClr val="tx1"/>
                          </a:solidFill>
                          <a:latin typeface="Source Sans Pro" panose="020B0503030403020204" pitchFamily="34" charset="0"/>
                          <a:ea typeface="Source Sans Pro" panose="020B0503030403020204" pitchFamily="34" charset="0"/>
                          <a:cs typeface="Arial"/>
                        </a:rPr>
                        <a:t>Configuration logicielle requise (y compris les mises à jour)</a:t>
                      </a:r>
                    </a:p>
                    <a:p>
                      <a:pPr marL="0" lvl="0" indent="-342900">
                        <a:lnSpc>
                          <a:spcPts val="1680"/>
                        </a:lnSpc>
                        <a:spcBef>
                          <a:spcPts val="0"/>
                        </a:spcBef>
                        <a:spcAft>
                          <a:spcPts val="0"/>
                        </a:spcAft>
                        <a:buFont typeface=" Arial ,sans-serif"/>
                        <a:buChar char="-"/>
                      </a:pPr>
                      <a:r>
                        <a:rPr lang="fr-FR" sz="1400">
                          <a:solidFill>
                            <a:schemeClr val="tx1"/>
                          </a:solidFill>
                          <a:latin typeface="Source Sans Pro" panose="020B0503030403020204" pitchFamily="34" charset="0"/>
                          <a:ea typeface="Source Sans Pro" panose="020B0503030403020204" pitchFamily="34" charset="0"/>
                          <a:cs typeface="Arial"/>
                        </a:rPr>
                        <a:t>Exigences en matière de personnel</a:t>
                      </a:r>
                    </a:p>
                    <a:p>
                      <a:pPr marL="0" indent="-8890">
                        <a:lnSpc>
                          <a:spcPts val="1680"/>
                        </a:lnSpc>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Formation du personnel informatique et des utilisateurs</a:t>
                      </a:r>
                    </a:p>
                  </a:txBody>
                  <a:tcPr marL="13986" marR="139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8890">
                        <a:lnSpc>
                          <a:spcPts val="1680"/>
                        </a:lnSpc>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Plan IT</a:t>
                      </a:r>
                    </a:p>
                  </a:txBody>
                  <a:tcPr marL="13986" marR="139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392241882"/>
                  </a:ext>
                </a:extLst>
              </a:tr>
              <a:tr h="431231">
                <a:tc>
                  <a:txBody>
                    <a:bodyPr/>
                    <a:lstStyle/>
                    <a:p>
                      <a:pPr marL="0" indent="-8890">
                        <a:lnSpc>
                          <a:spcPts val="1680"/>
                        </a:lnSpc>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Atténuation des risques IT</a:t>
                      </a:r>
                    </a:p>
                  </a:txBody>
                  <a:tcPr marL="13986" marR="139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8890">
                        <a:lnSpc>
                          <a:spcPts val="1680"/>
                        </a:lnSpc>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Confirmer si l'organisation effectue des évaluations des risques informatiques et si son processus d'évaluation des risques est solide et correctement documenté.</a:t>
                      </a:r>
                    </a:p>
                  </a:txBody>
                  <a:tcPr marL="13986" marR="139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8890">
                        <a:lnSpc>
                          <a:spcPts val="1680"/>
                        </a:lnSpc>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Rapport sur les risques informatiques</a:t>
                      </a:r>
                    </a:p>
                  </a:txBody>
                  <a:tcPr marL="13986" marR="139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1868812894"/>
                  </a:ext>
                </a:extLst>
              </a:tr>
              <a:tr h="729058">
                <a:tc>
                  <a:txBody>
                    <a:bodyPr/>
                    <a:lstStyle/>
                    <a:p>
                      <a:pPr marL="0" indent="-8890">
                        <a:lnSpc>
                          <a:spcPts val="1680"/>
                        </a:lnSpc>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Cybersécurité</a:t>
                      </a:r>
                    </a:p>
                  </a:txBody>
                  <a:tcPr marL="13986" marR="139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8890">
                        <a:lnSpc>
                          <a:spcPts val="1680"/>
                        </a:lnSpc>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Confirmer que l'organisation dispose d'une assurance cybersécurité pour atténuer les pertes liées aux cyberincidents, notamment les violations de données, les interruptions d'activité et les dommages au réseau. </a:t>
                      </a:r>
                    </a:p>
                  </a:txBody>
                  <a:tcPr marL="13986" marR="139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8890">
                        <a:lnSpc>
                          <a:spcPts val="1680"/>
                        </a:lnSpc>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Évaluations des risques en matière de sécurité informatique</a:t>
                      </a:r>
                    </a:p>
                    <a:p>
                      <a:pPr marL="0" indent="-8890">
                        <a:lnSpc>
                          <a:spcPts val="1680"/>
                        </a:lnSpc>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Police d'assurance cybersécurité</a:t>
                      </a:r>
                    </a:p>
                  </a:txBody>
                  <a:tcPr marL="13986" marR="139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723505040"/>
                  </a:ext>
                </a:extLst>
              </a:tr>
              <a:tr h="429913">
                <a:tc>
                  <a:txBody>
                    <a:bodyPr/>
                    <a:lstStyle/>
                    <a:p>
                      <a:pPr marL="0" indent="-8890">
                        <a:lnSpc>
                          <a:spcPts val="1680"/>
                        </a:lnSpc>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Accès</a:t>
                      </a:r>
                    </a:p>
                  </a:txBody>
                  <a:tcPr marL="13986" marR="139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8890">
                        <a:lnSpc>
                          <a:spcPts val="1680"/>
                        </a:lnSpc>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Évaluer si l'organisation dispose d'une politique ou de procédures concernant les droits d'accès aux données et au réseau.</a:t>
                      </a:r>
                    </a:p>
                  </a:txBody>
                  <a:tcPr marL="13986" marR="139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8890">
                        <a:lnSpc>
                          <a:spcPts val="1680"/>
                        </a:lnSpc>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Politique informatique ou politique de droits d'accès</a:t>
                      </a:r>
                    </a:p>
                  </a:txBody>
                  <a:tcPr marL="13986" marR="139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1109501314"/>
                  </a:ext>
                </a:extLst>
              </a:tr>
              <a:tr h="432127">
                <a:tc>
                  <a:txBody>
                    <a:bodyPr/>
                    <a:lstStyle/>
                    <a:p>
                      <a:pPr marL="0" indent="-8890">
                        <a:lnSpc>
                          <a:spcPts val="1680"/>
                        </a:lnSpc>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Licenciements du personnel</a:t>
                      </a:r>
                    </a:p>
                  </a:txBody>
                  <a:tcPr marL="13986" marR="139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8890">
                        <a:lnSpc>
                          <a:spcPts val="1680"/>
                        </a:lnSpc>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Confirmer s'il existe une procédure documentée pour le retour du matériel informatique et la restriction des droits d'accès aux membres du personnel licenciés.</a:t>
                      </a:r>
                    </a:p>
                  </a:txBody>
                  <a:tcPr marL="13986" marR="139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8890">
                        <a:lnSpc>
                          <a:spcPts val="1680"/>
                        </a:lnSpc>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Politique informatique ou politique RH</a:t>
                      </a:r>
                    </a:p>
                  </a:txBody>
                  <a:tcPr marL="13986" marR="139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2474179737"/>
                  </a:ext>
                </a:extLst>
              </a:tr>
              <a:tr h="690688">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Conservation des données</a:t>
                      </a:r>
                    </a:p>
                  </a:txBody>
                  <a:tcPr marL="13986" marR="139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Confirmer si l'organisation dispose d'une politique de conservation des données pour aider les organisations à suivre la durée pendant laquelle les informations doivent être conservées et comment les éliminer lorsqu'elles ne sont plus nécessaires.</a:t>
                      </a:r>
                    </a:p>
                  </a:txBody>
                  <a:tcPr marL="13986" marR="139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Politique informatique ou politique de droits d'accès</a:t>
                      </a:r>
                    </a:p>
                  </a:txBody>
                  <a:tcPr marL="13986" marR="139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1018962952"/>
                  </a:ext>
                </a:extLst>
              </a:tr>
              <a:tr h="642724">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Système de suivi des erreurs</a:t>
                      </a:r>
                    </a:p>
                  </a:txBody>
                  <a:tcPr marL="13986" marR="139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Confirmer si des procédures sont en place pour garantir que les incidents, problèmes et erreurs des systèmes sont signalés, analysés et résolus à temps.</a:t>
                      </a:r>
                    </a:p>
                  </a:txBody>
                  <a:tcPr marL="13986" marR="139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Politique IT</a:t>
                      </a:r>
                    </a:p>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Procédures d’assistance</a:t>
                      </a:r>
                    </a:p>
                  </a:txBody>
                  <a:tcPr marL="13986" marR="139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3474956391"/>
                  </a:ext>
                </a:extLst>
              </a:tr>
            </a:tbl>
          </a:graphicData>
        </a:graphic>
      </p:graphicFrame>
      <p:sp>
        <p:nvSpPr>
          <p:cNvPr id="6" name="Google Shape;385;p56">
            <a:extLst>
              <a:ext uri="{FF2B5EF4-FFF2-40B4-BE49-F238E27FC236}">
                <a16:creationId xmlns="" xmlns:a16="http://schemas.microsoft.com/office/drawing/2014/main" id="{C85A14F0-E8D3-05EF-3275-6EC0439476DF}"/>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CATÉGORIES/SOUS-CATÉGORIES IT </a:t>
            </a:r>
          </a:p>
        </p:txBody>
      </p:sp>
      <p:sp>
        <p:nvSpPr>
          <p:cNvPr id="8" name="TextBox 7"/>
          <p:cNvSpPr txBox="1"/>
          <p:nvPr/>
        </p:nvSpPr>
        <p:spPr>
          <a:xfrm>
            <a:off x="220722" y="6526926"/>
            <a:ext cx="6639951"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EAE21B4C-C2B5-460D-5FEE-89ED75DE54DD}"/>
              </a:ext>
            </a:extLst>
          </p:cNvPr>
          <p:cNvSpPr>
            <a:spLocks noGrp="1"/>
          </p:cNvSpPr>
          <p:nvPr>
            <p:ph type="sldNum" sz="quarter" idx="12"/>
          </p:nvPr>
        </p:nvSpPr>
        <p:spPr>
          <a:xfrm>
            <a:off x="11363149" y="6473006"/>
            <a:ext cx="780011" cy="365125"/>
          </a:xfrm>
        </p:spPr>
        <p:txBody>
          <a:bodyPr/>
          <a:lstStyle/>
          <a:p>
            <a:fld id="{3A98EE3D-8CD1-4C3F-BD1C-C98C9596463C}" type="slidenum">
              <a:rPr lang="en-US" smtClean="0"/>
              <a:t>100</a:t>
            </a:fld>
            <a:endParaRPr lang="en-US" dirty="0"/>
          </a:p>
        </p:txBody>
      </p:sp>
    </p:spTree>
    <p:extLst>
      <p:ext uri="{BB962C8B-B14F-4D97-AF65-F5344CB8AC3E}">
        <p14:creationId xmlns:p14="http://schemas.microsoft.com/office/powerpoint/2010/main" val="274003915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 xmlns:a16="http://schemas.microsoft.com/office/drawing/2014/main" id="{A4CC1C1C-DC23-E0DD-5B25-4DF6A26DCBA0}"/>
              </a:ext>
            </a:extLst>
          </p:cNvPr>
          <p:cNvGraphicFramePr>
            <a:graphicFrameLocks noGrp="1"/>
          </p:cNvGraphicFramePr>
          <p:nvPr>
            <p:extLst>
              <p:ext uri="{D42A27DB-BD31-4B8C-83A1-F6EECF244321}">
                <p14:modId xmlns:p14="http://schemas.microsoft.com/office/powerpoint/2010/main" val="4058233669"/>
              </p:ext>
            </p:extLst>
          </p:nvPr>
        </p:nvGraphicFramePr>
        <p:xfrm>
          <a:off x="420067" y="1014884"/>
          <a:ext cx="11535507" cy="5468865"/>
        </p:xfrm>
        <a:graphic>
          <a:graphicData uri="http://schemas.openxmlformats.org/drawingml/2006/table">
            <a:tbl>
              <a:tblPr firstRow="1" firstCol="1" bandRow="1"/>
              <a:tblGrid>
                <a:gridCol w="1690087">
                  <a:extLst>
                    <a:ext uri="{9D8B030D-6E8A-4147-A177-3AD203B41FA5}">
                      <a16:colId xmlns="" xmlns:a16="http://schemas.microsoft.com/office/drawing/2014/main" val="715491998"/>
                    </a:ext>
                  </a:extLst>
                </a:gridCol>
                <a:gridCol w="6792686">
                  <a:extLst>
                    <a:ext uri="{9D8B030D-6E8A-4147-A177-3AD203B41FA5}">
                      <a16:colId xmlns="" xmlns:a16="http://schemas.microsoft.com/office/drawing/2014/main" val="3368755088"/>
                    </a:ext>
                  </a:extLst>
                </a:gridCol>
                <a:gridCol w="3052734">
                  <a:extLst>
                    <a:ext uri="{9D8B030D-6E8A-4147-A177-3AD203B41FA5}">
                      <a16:colId xmlns="" xmlns:a16="http://schemas.microsoft.com/office/drawing/2014/main" val="1579646682"/>
                    </a:ext>
                  </a:extLst>
                </a:gridCol>
              </a:tblGrid>
              <a:tr h="461314">
                <a:tc>
                  <a:txBody>
                    <a:bodyPr/>
                    <a:lstStyle/>
                    <a:p>
                      <a:pPr marL="8890" indent="-8890" algn="ctr">
                        <a:spcBef>
                          <a:spcPts val="0"/>
                        </a:spcBef>
                        <a:spcAft>
                          <a:spcPts val="0"/>
                        </a:spcAft>
                      </a:pPr>
                      <a:r>
                        <a:rPr lang="fr-FR" sz="1400" b="1">
                          <a:solidFill>
                            <a:schemeClr val="bg1"/>
                          </a:solidFill>
                          <a:latin typeface="Source Sans Pro" panose="020B0503030403020204" pitchFamily="34" charset="0"/>
                          <a:ea typeface="Source Sans Pro" panose="020B0503030403020204" pitchFamily="34" charset="0"/>
                          <a:cs typeface="Arial"/>
                        </a:rPr>
                        <a:t>CATÉGORIES/SOUS-CATÉGORIES</a:t>
                      </a:r>
                    </a:p>
                  </a:txBody>
                  <a:tcPr marL="13986" marR="139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E6C"/>
                    </a:solidFill>
                  </a:tcPr>
                </a:tc>
                <a:tc>
                  <a:txBody>
                    <a:bodyPr/>
                    <a:lstStyle/>
                    <a:p>
                      <a:pPr marL="8890" indent="-8890" algn="ctr">
                        <a:spcBef>
                          <a:spcPts val="0"/>
                        </a:spcBef>
                        <a:spcAft>
                          <a:spcPts val="0"/>
                        </a:spcAft>
                      </a:pPr>
                      <a:r>
                        <a:rPr lang="fr-FR" sz="1400" b="1">
                          <a:solidFill>
                            <a:schemeClr val="bg1"/>
                          </a:solidFill>
                          <a:latin typeface="Source Sans Pro" panose="020B0503030403020204" pitchFamily="34" charset="0"/>
                          <a:ea typeface="Source Sans Pro" panose="020B0503030403020204" pitchFamily="34" charset="0"/>
                          <a:cs typeface="Arial"/>
                        </a:rPr>
                        <a:t>OBJECTIF (S) :</a:t>
                      </a:r>
                    </a:p>
                  </a:txBody>
                  <a:tcPr marL="13986" marR="139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E6C"/>
                    </a:solidFill>
                  </a:tcPr>
                </a:tc>
                <a:tc>
                  <a:txBody>
                    <a:bodyPr/>
                    <a:lstStyle/>
                    <a:p>
                      <a:pPr marL="8890" indent="-8890" algn="ctr">
                        <a:spcBef>
                          <a:spcPts val="0"/>
                        </a:spcBef>
                        <a:spcAft>
                          <a:spcPts val="0"/>
                        </a:spcAft>
                      </a:pPr>
                      <a:r>
                        <a:rPr lang="fr-FR" sz="1400" b="1">
                          <a:solidFill>
                            <a:schemeClr val="bg1"/>
                          </a:solidFill>
                          <a:latin typeface="Source Sans Pro" panose="020B0503030403020204" pitchFamily="34" charset="0"/>
                          <a:ea typeface="Source Sans Pro" panose="020B0503030403020204" pitchFamily="34" charset="0"/>
                          <a:cs typeface="Arial"/>
                        </a:rPr>
                        <a:t>DOCUMENTS CLÉS POUR L'ÉVALUATION</a:t>
                      </a:r>
                    </a:p>
                  </a:txBody>
                  <a:tcPr marL="13986" marR="139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E6C"/>
                    </a:solidFill>
                  </a:tcPr>
                </a:tc>
                <a:extLst>
                  <a:ext uri="{0D108BD9-81ED-4DB2-BD59-A6C34878D82A}">
                    <a16:rowId xmlns="" xmlns:a16="http://schemas.microsoft.com/office/drawing/2014/main" val="303186239"/>
                  </a:ext>
                </a:extLst>
              </a:tr>
              <a:tr h="1016048">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Récupération après désastre </a:t>
                      </a:r>
                    </a:p>
                  </a:txBody>
                  <a:tcPr marL="13986" marR="139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Confirmer que l'organisation a documenté les procédures de reprise après sinistre informatique et déterminez si des tests de reprise après sinistre sont effectués sur les données.</a:t>
                      </a:r>
                    </a:p>
                  </a:txBody>
                  <a:tcPr marL="13986" marR="139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Politique IT</a:t>
                      </a:r>
                    </a:p>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Politique ou procédures de reprise après sinistre</a:t>
                      </a:r>
                    </a:p>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Résultats des tests de reprise après sinistre</a:t>
                      </a:r>
                    </a:p>
                  </a:txBody>
                  <a:tcPr marL="13986" marR="139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2603652671"/>
                  </a:ext>
                </a:extLst>
              </a:tr>
              <a:tr h="1042845">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Séparation des tâches </a:t>
                      </a:r>
                    </a:p>
                  </a:txBody>
                  <a:tcPr marL="13986" marR="139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Évaluer s'il existe une séparation adéquate des tâches au sein de la fonction informatique, l'administration de la base de données étant clairement séparée des autres tâches.</a:t>
                      </a:r>
                    </a:p>
                  </a:txBody>
                  <a:tcPr marL="13986" marR="139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Politique IT</a:t>
                      </a:r>
                    </a:p>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Organigramme de la fonction informatique</a:t>
                      </a:r>
                    </a:p>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Descriptions de poste pour les membres du personnel informatique</a:t>
                      </a:r>
                    </a:p>
                  </a:txBody>
                  <a:tcPr marL="13986" marR="139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3406436725"/>
                  </a:ext>
                </a:extLst>
              </a:tr>
              <a:tr h="782133">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Sauvegardes</a:t>
                      </a:r>
                    </a:p>
                  </a:txBody>
                  <a:tcPr marL="13986" marR="139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Confirmer si les sauvegardes de données sont abordées dans une politique et si les sauvegardes locales et hors site sont effectuées à une fréquence raisonnable.</a:t>
                      </a:r>
                    </a:p>
                  </a:txBody>
                  <a:tcPr marL="13986" marR="139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Politique IT</a:t>
                      </a:r>
                    </a:p>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Procédures de sauvegarde</a:t>
                      </a:r>
                    </a:p>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Rapports des journaux de sauvegarde du serveur</a:t>
                      </a:r>
                    </a:p>
                  </a:txBody>
                  <a:tcPr marL="13986" marR="139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2647790453"/>
                  </a:ext>
                </a:extLst>
              </a:tr>
              <a:tr h="619189">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Antivirus</a:t>
                      </a:r>
                    </a:p>
                  </a:txBody>
                  <a:tcPr marL="13986" marR="139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Confirmer si l'organisation dispose d'un logiciel antivirus à jour installé sur tous les ordinateurs portables, ordinateurs et serveurs.</a:t>
                      </a:r>
                    </a:p>
                  </a:txBody>
                  <a:tcPr marL="13986" marR="139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Politique IT</a:t>
                      </a:r>
                    </a:p>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Licence antivirus</a:t>
                      </a:r>
                    </a:p>
                  </a:txBody>
                  <a:tcPr marL="13986" marR="139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2807792786"/>
                  </a:ext>
                </a:extLst>
              </a:tr>
              <a:tr h="836448">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Pare-feu</a:t>
                      </a:r>
                    </a:p>
                  </a:txBody>
                  <a:tcPr marL="13986" marR="139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Confirmer si l'organisation dispose d'un pare-feu fonctionnel pour établir une barrière entre le réseau interne et le trafic entrant provenant de sources externes (telles qu'Internet) afin de bloquer le trafic malveillant comme les virus et les pirates.</a:t>
                      </a:r>
                    </a:p>
                  </a:txBody>
                  <a:tcPr marL="13986" marR="139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Politique IT</a:t>
                      </a:r>
                    </a:p>
                  </a:txBody>
                  <a:tcPr marL="13986" marR="139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3714587974"/>
                  </a:ext>
                </a:extLst>
              </a:tr>
              <a:tr h="564874">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Réseau d'invités</a:t>
                      </a:r>
                    </a:p>
                  </a:txBody>
                  <a:tcPr marL="13986" marR="139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Confirmer si l'organisation dispose d'un réseau distinct pour les invités, sans accès au réseau de l'organisation. </a:t>
                      </a:r>
                    </a:p>
                  </a:txBody>
                  <a:tcPr marL="13986" marR="139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0"/>
                        </a:spcBef>
                        <a:spcAft>
                          <a:spcPts val="0"/>
                        </a:spcAft>
                      </a:pPr>
                      <a:r>
                        <a:rPr lang="fr-FR" sz="1400" dirty="0">
                          <a:solidFill>
                            <a:schemeClr val="tx1"/>
                          </a:solidFill>
                          <a:latin typeface="Source Sans Pro" panose="020B0503030403020204" pitchFamily="34" charset="0"/>
                          <a:ea typeface="Source Sans Pro" panose="020B0503030403020204" pitchFamily="34" charset="0"/>
                          <a:cs typeface="Arial"/>
                        </a:rPr>
                        <a:t>Politique IT</a:t>
                      </a:r>
                    </a:p>
                  </a:txBody>
                  <a:tcPr marL="13986" marR="139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611761324"/>
                  </a:ext>
                </a:extLst>
              </a:tr>
            </a:tbl>
          </a:graphicData>
        </a:graphic>
      </p:graphicFrame>
      <p:sp>
        <p:nvSpPr>
          <p:cNvPr id="6" name="Google Shape;385;p56">
            <a:extLst>
              <a:ext uri="{FF2B5EF4-FFF2-40B4-BE49-F238E27FC236}">
                <a16:creationId xmlns="" xmlns:a16="http://schemas.microsoft.com/office/drawing/2014/main" id="{D6E120ED-34F4-F3A4-812E-98FEC14FC732}"/>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CATÉGORIES/SOUS-CATÉGORIES IT (CONT.)</a:t>
            </a:r>
          </a:p>
        </p:txBody>
      </p:sp>
      <p:sp>
        <p:nvSpPr>
          <p:cNvPr id="8" name="TextBox 7"/>
          <p:cNvSpPr txBox="1"/>
          <p:nvPr/>
        </p:nvSpPr>
        <p:spPr>
          <a:xfrm>
            <a:off x="220722" y="6526926"/>
            <a:ext cx="6639951"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3A490A09-2FC6-D1F8-131C-93A4CF35453D}"/>
              </a:ext>
            </a:extLst>
          </p:cNvPr>
          <p:cNvSpPr>
            <a:spLocks noGrp="1"/>
          </p:cNvSpPr>
          <p:nvPr>
            <p:ph type="sldNum" sz="quarter" idx="12"/>
          </p:nvPr>
        </p:nvSpPr>
        <p:spPr>
          <a:xfrm>
            <a:off x="11253065" y="6423407"/>
            <a:ext cx="780011" cy="365125"/>
          </a:xfrm>
        </p:spPr>
        <p:txBody>
          <a:bodyPr/>
          <a:lstStyle/>
          <a:p>
            <a:fld id="{3A98EE3D-8CD1-4C3F-BD1C-C98C9596463C}" type="slidenum">
              <a:rPr lang="en-US" smtClean="0"/>
              <a:t>101</a:t>
            </a:fld>
            <a:endParaRPr lang="en-US" dirty="0"/>
          </a:p>
        </p:txBody>
      </p:sp>
    </p:spTree>
    <p:extLst>
      <p:ext uri="{BB962C8B-B14F-4D97-AF65-F5344CB8AC3E}">
        <p14:creationId xmlns:p14="http://schemas.microsoft.com/office/powerpoint/2010/main" val="78964720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 xmlns:a16="http://schemas.microsoft.com/office/drawing/2014/main" id="{A4CC1C1C-DC23-E0DD-5B25-4DF6A26DCBA0}"/>
              </a:ext>
            </a:extLst>
          </p:cNvPr>
          <p:cNvGraphicFramePr>
            <a:graphicFrameLocks noGrp="1"/>
          </p:cNvGraphicFramePr>
          <p:nvPr>
            <p:extLst>
              <p:ext uri="{D42A27DB-BD31-4B8C-83A1-F6EECF244321}">
                <p14:modId xmlns:p14="http://schemas.microsoft.com/office/powerpoint/2010/main" val="619829895"/>
              </p:ext>
            </p:extLst>
          </p:nvPr>
        </p:nvGraphicFramePr>
        <p:xfrm>
          <a:off x="420067" y="954593"/>
          <a:ext cx="11535507" cy="5194365"/>
        </p:xfrm>
        <a:graphic>
          <a:graphicData uri="http://schemas.openxmlformats.org/drawingml/2006/table">
            <a:tbl>
              <a:tblPr firstRow="1" firstCol="1" bandRow="1"/>
              <a:tblGrid>
                <a:gridCol w="2303036">
                  <a:extLst>
                    <a:ext uri="{9D8B030D-6E8A-4147-A177-3AD203B41FA5}">
                      <a16:colId xmlns="" xmlns:a16="http://schemas.microsoft.com/office/drawing/2014/main" val="715491998"/>
                    </a:ext>
                  </a:extLst>
                </a:gridCol>
                <a:gridCol w="6631912">
                  <a:extLst>
                    <a:ext uri="{9D8B030D-6E8A-4147-A177-3AD203B41FA5}">
                      <a16:colId xmlns="" xmlns:a16="http://schemas.microsoft.com/office/drawing/2014/main" val="3368755088"/>
                    </a:ext>
                  </a:extLst>
                </a:gridCol>
                <a:gridCol w="2600559">
                  <a:extLst>
                    <a:ext uri="{9D8B030D-6E8A-4147-A177-3AD203B41FA5}">
                      <a16:colId xmlns="" xmlns:a16="http://schemas.microsoft.com/office/drawing/2014/main" val="1579646682"/>
                    </a:ext>
                  </a:extLst>
                </a:gridCol>
              </a:tblGrid>
              <a:tr h="530540">
                <a:tc>
                  <a:txBody>
                    <a:bodyPr/>
                    <a:lstStyle/>
                    <a:p>
                      <a:pPr marL="8890" indent="-8890" algn="ctr">
                        <a:spcBef>
                          <a:spcPts val="0"/>
                        </a:spcBef>
                        <a:spcAft>
                          <a:spcPts val="0"/>
                        </a:spcAft>
                      </a:pPr>
                      <a:r>
                        <a:rPr lang="fr-FR" sz="1400" b="1">
                          <a:solidFill>
                            <a:schemeClr val="bg1"/>
                          </a:solidFill>
                          <a:latin typeface="Source Sans Pro" panose="020B0503030403020204" pitchFamily="34" charset="0"/>
                          <a:ea typeface="Source Sans Pro" panose="020B0503030403020204" pitchFamily="34" charset="0"/>
                          <a:cs typeface="Arial"/>
                        </a:rPr>
                        <a:t>CATÉGORIES/SOUS-CATÉGORIES</a:t>
                      </a:r>
                    </a:p>
                  </a:txBody>
                  <a:tcPr marL="13986" marR="139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E6C"/>
                    </a:solidFill>
                  </a:tcPr>
                </a:tc>
                <a:tc>
                  <a:txBody>
                    <a:bodyPr/>
                    <a:lstStyle/>
                    <a:p>
                      <a:pPr marL="8890" indent="-8890" algn="ctr">
                        <a:spcBef>
                          <a:spcPts val="0"/>
                        </a:spcBef>
                        <a:spcAft>
                          <a:spcPts val="0"/>
                        </a:spcAft>
                      </a:pPr>
                      <a:r>
                        <a:rPr lang="fr-FR" sz="1400" b="1">
                          <a:solidFill>
                            <a:schemeClr val="bg1"/>
                          </a:solidFill>
                          <a:latin typeface="Source Sans Pro" panose="020B0503030403020204" pitchFamily="34" charset="0"/>
                          <a:ea typeface="Source Sans Pro" panose="020B0503030403020204" pitchFamily="34" charset="0"/>
                          <a:cs typeface="Arial"/>
                        </a:rPr>
                        <a:t>OBJECTIF (S) :</a:t>
                      </a:r>
                    </a:p>
                  </a:txBody>
                  <a:tcPr marL="13986" marR="139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E6C"/>
                    </a:solidFill>
                  </a:tcPr>
                </a:tc>
                <a:tc>
                  <a:txBody>
                    <a:bodyPr/>
                    <a:lstStyle/>
                    <a:p>
                      <a:pPr marL="8890" indent="-8890" algn="ctr">
                        <a:spcBef>
                          <a:spcPts val="0"/>
                        </a:spcBef>
                        <a:spcAft>
                          <a:spcPts val="0"/>
                        </a:spcAft>
                      </a:pPr>
                      <a:r>
                        <a:rPr lang="fr-FR" sz="1400" b="1">
                          <a:solidFill>
                            <a:schemeClr val="bg1"/>
                          </a:solidFill>
                          <a:latin typeface="Source Sans Pro" panose="020B0503030403020204" pitchFamily="34" charset="0"/>
                          <a:ea typeface="Source Sans Pro" panose="020B0503030403020204" pitchFamily="34" charset="0"/>
                          <a:cs typeface="Arial"/>
                        </a:rPr>
                        <a:t>DOCUMENTS CLÉS POUR L'ÉVALUATION</a:t>
                      </a:r>
                    </a:p>
                  </a:txBody>
                  <a:tcPr marL="13986" marR="139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E6C"/>
                    </a:solidFill>
                  </a:tcPr>
                </a:tc>
                <a:extLst>
                  <a:ext uri="{0D108BD9-81ED-4DB2-BD59-A6C34878D82A}">
                    <a16:rowId xmlns="" xmlns:a16="http://schemas.microsoft.com/office/drawing/2014/main" val="303186239"/>
                  </a:ext>
                </a:extLst>
              </a:tr>
              <a:tr h="994024">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Mise à jour du système d'exploitation</a:t>
                      </a:r>
                    </a:p>
                  </a:txBody>
                  <a:tcPr marL="13986" marR="139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Confirmer que les serveurs et les ordinateurs clients de l’organisation sont mis à jour avec les derniers correctifs, pilotes et micrologiciels du système d’exploitation et des logiciels tiers. </a:t>
                      </a:r>
                    </a:p>
                  </a:txBody>
                  <a:tcPr marL="13986" marR="139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Politique IT</a:t>
                      </a:r>
                    </a:p>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Rapports du journal de mise à jour du serveur</a:t>
                      </a:r>
                    </a:p>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Rapports des journaux de correctifs et de mises à jour</a:t>
                      </a:r>
                    </a:p>
                  </a:txBody>
                  <a:tcPr marL="13986" marR="139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2611958945"/>
                  </a:ext>
                </a:extLst>
              </a:tr>
              <a:tr h="989223">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Mise à jour des postes de travail – ordinateurs portables et ordinateurs</a:t>
                      </a:r>
                    </a:p>
                  </a:txBody>
                  <a:tcPr marL="13986" marR="139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Confirmer si les postes de travail de l’organisation sont configurés et entretenus de la même manière, avec un ensemble standard de logiciels installés (environnement d’exploitation standard).</a:t>
                      </a:r>
                    </a:p>
                  </a:txBody>
                  <a:tcPr marL="13986" marR="139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Politique IT</a:t>
                      </a:r>
                    </a:p>
                  </a:txBody>
                  <a:tcPr marL="13986" marR="139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2070935829"/>
                  </a:ext>
                </a:extLst>
              </a:tr>
              <a:tr h="659482">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Installation et licence du logiciel</a:t>
                      </a:r>
                    </a:p>
                  </a:txBody>
                  <a:tcPr marL="13986" marR="139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Confirmer si l'installation du logiciel est abordée dans la politique informatique et si le logiciel ne peut être installé que par un membre délégué du personnel informatique.</a:t>
                      </a:r>
                    </a:p>
                  </a:txBody>
                  <a:tcPr marL="13986" marR="139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Politique IT</a:t>
                      </a:r>
                    </a:p>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Politique ou procédures d'accès</a:t>
                      </a:r>
                    </a:p>
                  </a:txBody>
                  <a:tcPr marL="13986" marR="139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3791232842"/>
                  </a:ext>
                </a:extLst>
              </a:tr>
              <a:tr h="760800">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Mots de passe</a:t>
                      </a:r>
                    </a:p>
                  </a:txBody>
                  <a:tcPr marL="13986" marR="139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Confirmer s'il existe une politique ou une procédure documentée sur les mots de passe pour accéder aux postes de travail, ainsi que pour l'accès au système. </a:t>
                      </a:r>
                    </a:p>
                  </a:txBody>
                  <a:tcPr marL="13986" marR="139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Politique IT</a:t>
                      </a:r>
                    </a:p>
                  </a:txBody>
                  <a:tcPr marL="13986" marR="139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649301729"/>
                  </a:ext>
                </a:extLst>
              </a:tr>
              <a:tr h="760800">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Arrêts automatiques</a:t>
                      </a:r>
                    </a:p>
                  </a:txBody>
                  <a:tcPr marL="13986" marR="139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Confirmer si l'organisation dispose d'arrêts automatiques, ainsi que de verrouillages du système si les ordinateurs sont inactifs pendant une période définie.</a:t>
                      </a:r>
                    </a:p>
                  </a:txBody>
                  <a:tcPr marL="13986" marR="139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Politique IT </a:t>
                      </a:r>
                    </a:p>
                  </a:txBody>
                  <a:tcPr marL="13986" marR="139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3571980423"/>
                  </a:ext>
                </a:extLst>
              </a:tr>
              <a:tr h="380400">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Licences</a:t>
                      </a:r>
                    </a:p>
                  </a:txBody>
                  <a:tcPr marL="13986" marR="139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Confirmez si l'organisation dispose de licences valides pour tous les logiciels utilisés.</a:t>
                      </a:r>
                    </a:p>
                  </a:txBody>
                  <a:tcPr marL="13986" marR="139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Licences de logiciels</a:t>
                      </a:r>
                    </a:p>
                  </a:txBody>
                  <a:tcPr marL="13986" marR="139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438501514"/>
                  </a:ext>
                </a:extLst>
              </a:tr>
            </a:tbl>
          </a:graphicData>
        </a:graphic>
      </p:graphicFrame>
      <p:sp>
        <p:nvSpPr>
          <p:cNvPr id="6" name="Google Shape;385;p56">
            <a:extLst>
              <a:ext uri="{FF2B5EF4-FFF2-40B4-BE49-F238E27FC236}">
                <a16:creationId xmlns="" xmlns:a16="http://schemas.microsoft.com/office/drawing/2014/main" id="{945627FF-A0E7-F74F-2668-738F240216FD}"/>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CATÉGORIES/SOUS-CATÉGORIES IT (CONT.)</a:t>
            </a:r>
          </a:p>
        </p:txBody>
      </p:sp>
      <p:sp>
        <p:nvSpPr>
          <p:cNvPr id="8" name="TextBox 7"/>
          <p:cNvSpPr txBox="1"/>
          <p:nvPr/>
        </p:nvSpPr>
        <p:spPr>
          <a:xfrm>
            <a:off x="220722" y="6526926"/>
            <a:ext cx="6639951"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5762D57E-BF9E-0C72-FD97-53A1D803648E}"/>
              </a:ext>
            </a:extLst>
          </p:cNvPr>
          <p:cNvSpPr>
            <a:spLocks noGrp="1"/>
          </p:cNvSpPr>
          <p:nvPr>
            <p:ph type="sldNum" sz="quarter" idx="12"/>
          </p:nvPr>
        </p:nvSpPr>
        <p:spPr>
          <a:xfrm>
            <a:off x="11072319" y="6423407"/>
            <a:ext cx="780011" cy="365125"/>
          </a:xfrm>
        </p:spPr>
        <p:txBody>
          <a:bodyPr/>
          <a:lstStyle/>
          <a:p>
            <a:fld id="{3A98EE3D-8CD1-4C3F-BD1C-C98C9596463C}" type="slidenum">
              <a:rPr lang="en-US" smtClean="0"/>
              <a:t>102</a:t>
            </a:fld>
            <a:endParaRPr lang="en-US" dirty="0"/>
          </a:p>
        </p:txBody>
      </p:sp>
    </p:spTree>
    <p:extLst>
      <p:ext uri="{BB962C8B-B14F-4D97-AF65-F5344CB8AC3E}">
        <p14:creationId xmlns:p14="http://schemas.microsoft.com/office/powerpoint/2010/main" val="173552433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072990" y="1194899"/>
            <a:ext cx="10069195" cy="2693045"/>
          </a:xfrm>
          <a:prstGeom prst="rect">
            <a:avLst/>
          </a:prstGeom>
        </p:spPr>
        <p:txBody>
          <a:bodyPr vert="horz" wrap="square" lIns="0" tIns="0" rIns="0" bIns="0" rtlCol="0">
            <a:spAutoFit/>
          </a:bodyPr>
          <a:lstStyle/>
          <a:p>
            <a:pPr marL="355600" marR="5080" lvl="0" indent="-342900" fontAlgn="auto">
              <a:lnSpc>
                <a:spcPct val="100000"/>
              </a:lnSpc>
              <a:spcBef>
                <a:spcPts val="0"/>
              </a:spcBef>
              <a:spcAft>
                <a:spcPts val="0"/>
              </a:spcAft>
              <a:buClr>
                <a:schemeClr val="tx1"/>
              </a:buClr>
              <a:buSzTx/>
              <a:buFont typeface="Wingdings" panose="05000000000000000000" pitchFamily="2" charset="2"/>
              <a:buChar char="§"/>
              <a:tabLst>
                <a:tab pos="241300" algn="l"/>
              </a:tabLst>
              <a:defRPr/>
            </a:pPr>
            <a:r>
              <a:rPr lang="fr-FR" sz="2000">
                <a:latin typeface="Source Sans Pro" panose="020B0503030403020204" pitchFamily="34" charset="0"/>
                <a:ea typeface="Source Sans Pro" panose="020B0503030403020204" pitchFamily="34" charset="0"/>
                <a:cs typeface="Arial"/>
              </a:rPr>
              <a:t>Souvent, les organisations ne disposent pas d’assurance cybersécurité. La plupart des organisations ne comprennent pas qu’elles courent un risque de violation de données ou de cyberattaque en raison de leur réseau, de leur présence en ligne et de la détention ou de l’accès à des données confidentielles.</a:t>
            </a:r>
          </a:p>
          <a:p>
            <a:pPr marL="355600" marR="248285" lvl="0" indent="-342900" fontAlgn="auto">
              <a:lnSpc>
                <a:spcPct val="100000"/>
              </a:lnSpc>
              <a:spcBef>
                <a:spcPts val="1395"/>
              </a:spcBef>
              <a:spcAft>
                <a:spcPts val="0"/>
              </a:spcAft>
              <a:buClr>
                <a:schemeClr val="tx1"/>
              </a:buClr>
              <a:buSzTx/>
              <a:buFont typeface="Wingdings" panose="05000000000000000000" pitchFamily="2" charset="2"/>
              <a:buChar char="§"/>
              <a:tabLst>
                <a:tab pos="241300" algn="l"/>
              </a:tabLst>
              <a:defRPr/>
            </a:pPr>
            <a:r>
              <a:rPr lang="fr-FR" sz="2000">
                <a:latin typeface="Source Sans Pro" panose="020B0503030403020204" pitchFamily="34" charset="0"/>
                <a:ea typeface="Source Sans Pro" panose="020B0503030403020204" pitchFamily="34" charset="0"/>
                <a:cs typeface="Arial"/>
              </a:rPr>
              <a:t>Les sauvegardes sont effectuées sur des disques conservés sur site, dans les tiroirs du bureau, sans sauvegarde hors site ou dans le cloud.</a:t>
            </a:r>
          </a:p>
          <a:p>
            <a:pPr marL="355600" marR="0" lvl="0" indent="-342900" fontAlgn="auto">
              <a:lnSpc>
                <a:spcPct val="100000"/>
              </a:lnSpc>
              <a:spcBef>
                <a:spcPts val="1400"/>
              </a:spcBef>
              <a:spcAft>
                <a:spcPts val="0"/>
              </a:spcAft>
              <a:buClr>
                <a:schemeClr val="tx1"/>
              </a:buClr>
              <a:buSzTx/>
              <a:buFont typeface="Wingdings" panose="05000000000000000000" pitchFamily="2" charset="2"/>
              <a:buChar char="§"/>
              <a:tabLst>
                <a:tab pos="241300" algn="l"/>
              </a:tabLst>
              <a:defRPr/>
            </a:pPr>
            <a:r>
              <a:rPr lang="fr-FR" sz="2000">
                <a:latin typeface="Source Sans Pro" panose="020B0503030403020204" pitchFamily="34" charset="0"/>
                <a:ea typeface="Source Sans Pro" panose="020B0503030403020204" pitchFamily="34" charset="0"/>
                <a:cs typeface="Arial"/>
              </a:rPr>
              <a:t>Manque dans la Politique IT</a:t>
            </a:r>
          </a:p>
          <a:p>
            <a:pPr marL="355600" marR="0" lvl="0" indent="-342900" fontAlgn="auto">
              <a:lnSpc>
                <a:spcPct val="100000"/>
              </a:lnSpc>
              <a:spcBef>
                <a:spcPts val="1395"/>
              </a:spcBef>
              <a:spcAft>
                <a:spcPts val="0"/>
              </a:spcAft>
              <a:buClr>
                <a:schemeClr val="tx1"/>
              </a:buClr>
              <a:buSzTx/>
              <a:buFont typeface="Wingdings" panose="05000000000000000000" pitchFamily="2" charset="2"/>
              <a:buChar char="§"/>
              <a:tabLst>
                <a:tab pos="241300" algn="l"/>
              </a:tabLst>
              <a:defRPr/>
            </a:pPr>
            <a:r>
              <a:rPr lang="fr-FR" sz="2000">
                <a:latin typeface="Source Sans Pro" panose="020B0503030403020204" pitchFamily="34" charset="0"/>
                <a:ea typeface="Source Sans Pro" panose="020B0503030403020204" pitchFamily="34" charset="0"/>
                <a:cs typeface="Arial"/>
              </a:rPr>
              <a:t>Manque de plans IT</a:t>
            </a:r>
          </a:p>
        </p:txBody>
      </p:sp>
      <p:sp>
        <p:nvSpPr>
          <p:cNvPr id="5" name="object 5"/>
          <p:cNvSpPr/>
          <p:nvPr/>
        </p:nvSpPr>
        <p:spPr>
          <a:xfrm>
            <a:off x="8106918" y="6459473"/>
            <a:ext cx="913130" cy="398145"/>
          </a:xfrm>
          <a:custGeom>
            <a:avLst/>
            <a:gdLst/>
            <a:ahLst/>
            <a:cxnLst/>
            <a:rect l="l" t="t" r="r" b="b"/>
            <a:pathLst>
              <a:path w="913129" h="398145">
                <a:moveTo>
                  <a:pt x="0" y="397763"/>
                </a:moveTo>
                <a:lnTo>
                  <a:pt x="912863" y="397763"/>
                </a:lnTo>
                <a:lnTo>
                  <a:pt x="912863" y="0"/>
                </a:lnTo>
                <a:lnTo>
                  <a:pt x="0" y="0"/>
                </a:lnTo>
                <a:lnTo>
                  <a:pt x="0" y="397763"/>
                </a:lnTo>
                <a:close/>
              </a:path>
            </a:pathLst>
          </a:custGeom>
          <a:solidFill>
            <a:srgbClr val="002E6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Google Shape;385;p56">
            <a:extLst>
              <a:ext uri="{FF2B5EF4-FFF2-40B4-BE49-F238E27FC236}">
                <a16:creationId xmlns="" xmlns:a16="http://schemas.microsoft.com/office/drawing/2014/main" id="{16E2B1F4-70D7-4513-3909-0A3BFE7C22FA}"/>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DOMAINES COMMUNS À AMÉLIORER</a:t>
            </a:r>
          </a:p>
        </p:txBody>
      </p:sp>
      <p:sp>
        <p:nvSpPr>
          <p:cNvPr id="6" name="TextBox 5"/>
          <p:cNvSpPr txBox="1"/>
          <p:nvPr/>
        </p:nvSpPr>
        <p:spPr>
          <a:xfrm>
            <a:off x="220722" y="6526926"/>
            <a:ext cx="6639951"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59522670-0421-1FD5-7581-0B6C91071917}"/>
              </a:ext>
            </a:extLst>
          </p:cNvPr>
          <p:cNvSpPr>
            <a:spLocks noGrp="1"/>
          </p:cNvSpPr>
          <p:nvPr>
            <p:ph type="sldNum" sz="quarter" idx="12"/>
          </p:nvPr>
        </p:nvSpPr>
        <p:spPr/>
        <p:txBody>
          <a:bodyPr/>
          <a:lstStyle/>
          <a:p>
            <a:fld id="{3A98EE3D-8CD1-4C3F-BD1C-C98C9596463C}" type="slidenum">
              <a:rPr lang="en-US" smtClean="0"/>
              <a:t>103</a:t>
            </a:fld>
            <a:endParaRPr lang="en-US"/>
          </a:p>
        </p:txBody>
      </p:sp>
    </p:spTree>
    <p:extLst>
      <p:ext uri="{BB962C8B-B14F-4D97-AF65-F5344CB8AC3E}">
        <p14:creationId xmlns:p14="http://schemas.microsoft.com/office/powerpoint/2010/main" val="31252409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431213" y="1332315"/>
            <a:ext cx="8767864" cy="3737049"/>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cap="none" normalizeH="0" baseline="0" noProof="0">
                <a:ln>
                  <a:noFill/>
                </a:ln>
                <a:effectLst/>
                <a:uLnTx/>
                <a:uFillTx/>
                <a:latin typeface="Arial"/>
                <a:ea typeface="+mn-ea"/>
                <a:cs typeface="Arial"/>
              </a:rPr>
              <a:t>Principaux risques à prendre en compte :</a:t>
            </a:r>
          </a:p>
          <a:p>
            <a:pPr marL="469900" marR="5080" indent="-457200" algn="just">
              <a:lnSpc>
                <a:spcPct val="110000"/>
              </a:lnSpc>
              <a:spcBef>
                <a:spcPts val="1800"/>
              </a:spcBef>
              <a:buClr>
                <a:schemeClr val="tx1"/>
              </a:buClr>
              <a:buFont typeface="Wingdings" panose="05000000000000000000" pitchFamily="2" charset="2"/>
              <a:buChar char="§"/>
              <a:tabLst>
                <a:tab pos="470534" algn="l"/>
              </a:tabLst>
              <a:defRPr/>
            </a:pPr>
            <a:r>
              <a:rPr lang="fr-FR" sz="2000">
                <a:latin typeface="Source Sans Pro" panose="020B0503030403020204" pitchFamily="34" charset="0"/>
                <a:ea typeface="Source Sans Pro" panose="020B0503030403020204" pitchFamily="34" charset="0"/>
                <a:cs typeface="Arial"/>
              </a:rPr>
              <a:t>Absence de politiques informatiques adéquates en place</a:t>
            </a:r>
          </a:p>
          <a:p>
            <a:pPr marL="469900" marR="5080" indent="-457200" algn="just">
              <a:lnSpc>
                <a:spcPct val="110000"/>
              </a:lnSpc>
              <a:spcBef>
                <a:spcPts val="1800"/>
              </a:spcBef>
              <a:buClr>
                <a:schemeClr val="tx1"/>
              </a:buClr>
              <a:buFont typeface="Wingdings" panose="05000000000000000000" pitchFamily="2" charset="2"/>
              <a:buChar char="§"/>
              <a:tabLst>
                <a:tab pos="470534" algn="l"/>
              </a:tabLst>
              <a:defRPr/>
            </a:pPr>
            <a:r>
              <a:rPr lang="fr-FR" sz="2000">
                <a:latin typeface="Source Sans Pro" panose="020B0503030403020204" pitchFamily="34" charset="0"/>
                <a:ea typeface="Source Sans Pro" panose="020B0503030403020204" pitchFamily="34" charset="0"/>
                <a:cs typeface="Arial"/>
              </a:rPr>
              <a:t>Non-respect des politiques informatiques et des exigences des procédures</a:t>
            </a:r>
          </a:p>
          <a:p>
            <a:pPr marL="469900" marR="5080" indent="-457200" algn="just">
              <a:lnSpc>
                <a:spcPct val="110000"/>
              </a:lnSpc>
              <a:spcBef>
                <a:spcPts val="1800"/>
              </a:spcBef>
              <a:buClr>
                <a:schemeClr val="tx1"/>
              </a:buClr>
              <a:buFont typeface="Wingdings" panose="05000000000000000000" pitchFamily="2" charset="2"/>
              <a:buChar char="§"/>
              <a:tabLst>
                <a:tab pos="470534" algn="l"/>
              </a:tabLst>
              <a:defRPr/>
            </a:pPr>
            <a:r>
              <a:rPr lang="fr-FR" sz="2000">
                <a:latin typeface="Source Sans Pro" panose="020B0503030403020204" pitchFamily="34" charset="0"/>
                <a:ea typeface="Source Sans Pro" panose="020B0503030403020204" pitchFamily="34" charset="0"/>
                <a:cs typeface="Arial"/>
              </a:rPr>
              <a:t>Manque de plans IT</a:t>
            </a:r>
          </a:p>
          <a:p>
            <a:pPr marL="469900" marR="5080" indent="-457200" algn="just">
              <a:lnSpc>
                <a:spcPct val="110000"/>
              </a:lnSpc>
              <a:spcBef>
                <a:spcPts val="1800"/>
              </a:spcBef>
              <a:buClr>
                <a:schemeClr val="tx1"/>
              </a:buClr>
              <a:buFont typeface="Wingdings" panose="05000000000000000000" pitchFamily="2" charset="2"/>
              <a:buChar char="§"/>
              <a:tabLst>
                <a:tab pos="470534" algn="l"/>
              </a:tabLst>
              <a:defRPr/>
            </a:pPr>
            <a:r>
              <a:rPr lang="fr-FR" sz="2000">
                <a:latin typeface="Source Sans Pro" panose="020B0503030403020204" pitchFamily="34" charset="0"/>
                <a:ea typeface="Source Sans Pro" panose="020B0503030403020204" pitchFamily="34" charset="0"/>
                <a:cs typeface="Arial"/>
              </a:rPr>
              <a:t>Aucune évaluation des risques informatiques effectuée</a:t>
            </a:r>
          </a:p>
          <a:p>
            <a:pPr marL="469900" marR="5080" indent="-457200" algn="just">
              <a:lnSpc>
                <a:spcPct val="110000"/>
              </a:lnSpc>
              <a:spcBef>
                <a:spcPts val="1800"/>
              </a:spcBef>
              <a:buClr>
                <a:schemeClr val="tx1"/>
              </a:buClr>
              <a:buFont typeface="Wingdings" panose="05000000000000000000" pitchFamily="2" charset="2"/>
              <a:buChar char="§"/>
              <a:tabLst>
                <a:tab pos="470534" algn="l"/>
              </a:tabLst>
              <a:defRPr/>
            </a:pPr>
            <a:r>
              <a:rPr lang="fr-FR" sz="2000">
                <a:latin typeface="Source Sans Pro" panose="020B0503030403020204" pitchFamily="34" charset="0"/>
                <a:ea typeface="Source Sans Pro" panose="020B0503030403020204" pitchFamily="34" charset="0"/>
                <a:cs typeface="Arial"/>
              </a:rPr>
              <a:t>Contrôles d'accès inadéquats</a:t>
            </a:r>
          </a:p>
          <a:p>
            <a:pPr marL="469900" marR="5080" indent="-457200" algn="just">
              <a:lnSpc>
                <a:spcPct val="110000"/>
              </a:lnSpc>
              <a:spcBef>
                <a:spcPts val="1800"/>
              </a:spcBef>
              <a:buClr>
                <a:schemeClr val="tx1"/>
              </a:buClr>
              <a:buFont typeface="Wingdings" panose="05000000000000000000" pitchFamily="2" charset="2"/>
              <a:buChar char="§"/>
              <a:tabLst>
                <a:tab pos="470534" algn="l"/>
              </a:tabLst>
              <a:defRPr/>
            </a:pPr>
            <a:r>
              <a:rPr lang="fr-FR" sz="2000">
                <a:latin typeface="Source Sans Pro" panose="020B0503030403020204" pitchFamily="34" charset="0"/>
                <a:ea typeface="Source Sans Pro" panose="020B0503030403020204" pitchFamily="34" charset="0"/>
                <a:cs typeface="Arial"/>
              </a:rPr>
              <a:t>Perte d'informations ou de données</a:t>
            </a:r>
          </a:p>
        </p:txBody>
      </p:sp>
      <p:sp>
        <p:nvSpPr>
          <p:cNvPr id="2" name="Google Shape;385;p56">
            <a:extLst>
              <a:ext uri="{FF2B5EF4-FFF2-40B4-BE49-F238E27FC236}">
                <a16:creationId xmlns="" xmlns:a16="http://schemas.microsoft.com/office/drawing/2014/main" id="{1EAAC7CE-9E46-CEEE-5567-FBE30CF72144}"/>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PRINCIPAUX RISQUES</a:t>
            </a:r>
          </a:p>
        </p:txBody>
      </p:sp>
      <p:sp>
        <p:nvSpPr>
          <p:cNvPr id="6" name="TextBox 5"/>
          <p:cNvSpPr txBox="1"/>
          <p:nvPr/>
        </p:nvSpPr>
        <p:spPr>
          <a:xfrm>
            <a:off x="220722" y="6526926"/>
            <a:ext cx="6639951"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3" name="Espace réservé du numéro de diapositive 2">
            <a:extLst>
              <a:ext uri="{FF2B5EF4-FFF2-40B4-BE49-F238E27FC236}">
                <a16:creationId xmlns="" xmlns:a16="http://schemas.microsoft.com/office/drawing/2014/main" id="{B70FEC1F-6E66-82AC-B3B2-90903BAD7222}"/>
              </a:ext>
            </a:extLst>
          </p:cNvPr>
          <p:cNvSpPr>
            <a:spLocks noGrp="1"/>
          </p:cNvSpPr>
          <p:nvPr>
            <p:ph type="sldNum" sz="quarter" idx="12"/>
          </p:nvPr>
        </p:nvSpPr>
        <p:spPr>
          <a:xfrm>
            <a:off x="10292308" y="6443790"/>
            <a:ext cx="780011" cy="365125"/>
          </a:xfrm>
        </p:spPr>
        <p:txBody>
          <a:bodyPr/>
          <a:lstStyle/>
          <a:p>
            <a:fld id="{3A98EE3D-8CD1-4C3F-BD1C-C98C9596463C}" type="slidenum">
              <a:rPr lang="en-US" smtClean="0"/>
              <a:t>104</a:t>
            </a:fld>
            <a:endParaRPr lang="en-US" dirty="0"/>
          </a:p>
        </p:txBody>
      </p:sp>
    </p:spTree>
    <p:extLst>
      <p:ext uri="{BB962C8B-B14F-4D97-AF65-F5344CB8AC3E}">
        <p14:creationId xmlns:p14="http://schemas.microsoft.com/office/powerpoint/2010/main" val="137045357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FD90AD24-0FFF-7113-1567-BB75BC739B0E}"/>
            </a:ext>
          </a:extLst>
        </p:cNvPr>
        <p:cNvGrpSpPr/>
        <p:nvPr/>
      </p:nvGrpSpPr>
      <p:grpSpPr>
        <a:xfrm>
          <a:off x="0" y="0"/>
          <a:ext cx="0" cy="0"/>
          <a:chOff x="0" y="0"/>
          <a:chExt cx="0" cy="0"/>
        </a:xfrm>
      </p:grpSpPr>
      <p:sp>
        <p:nvSpPr>
          <p:cNvPr id="5" name="Google Shape;385;p56">
            <a:extLst>
              <a:ext uri="{FF2B5EF4-FFF2-40B4-BE49-F238E27FC236}">
                <a16:creationId xmlns="" xmlns:a16="http://schemas.microsoft.com/office/drawing/2014/main" id="{BFDE7420-9405-FB39-71FB-380E9E2F41F6}"/>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RECOMMENDATIONS</a:t>
            </a:r>
          </a:p>
        </p:txBody>
      </p:sp>
      <p:sp>
        <p:nvSpPr>
          <p:cNvPr id="3" name="Text Placeholder 1">
            <a:extLst>
              <a:ext uri="{FF2B5EF4-FFF2-40B4-BE49-F238E27FC236}">
                <a16:creationId xmlns="" xmlns:a16="http://schemas.microsoft.com/office/drawing/2014/main" id="{71DF61DD-F0DF-028D-7759-631B31B51872}"/>
              </a:ext>
            </a:extLst>
          </p:cNvPr>
          <p:cNvSpPr>
            <a:spLocks noGrp="1"/>
          </p:cNvSpPr>
          <p:nvPr>
            <p:ph type="body" idx="1"/>
          </p:nvPr>
        </p:nvSpPr>
        <p:spPr>
          <a:xfrm>
            <a:off x="312982" y="1030142"/>
            <a:ext cx="11549669" cy="4001095"/>
          </a:xfrm>
        </p:spPr>
        <p:txBody>
          <a:bodyPr>
            <a:noAutofit/>
          </a:bodyPr>
          <a:lstStyle/>
          <a:p>
            <a:pPr marL="512229" indent="-342900" fontAlgn="base">
              <a:spcBef>
                <a:spcPts val="600"/>
              </a:spcBef>
              <a:spcAft>
                <a:spcPts val="600"/>
              </a:spcAft>
              <a:buClr>
                <a:schemeClr val="tx1"/>
              </a:buClr>
              <a:buFont typeface="Wingdings" panose="05000000000000000000" pitchFamily="2" charset="2"/>
              <a:buChar char="§"/>
            </a:pPr>
            <a:r>
              <a:rPr lang="fr-FR" sz="1800" b="1" dirty="0">
                <a:solidFill>
                  <a:schemeClr val="tx1"/>
                </a:solidFill>
              </a:rPr>
              <a:t>Mener des évaluations informatiques et combler les lacunes constatées : </a:t>
            </a:r>
            <a:r>
              <a:rPr lang="fr-FR" sz="1800" dirty="0">
                <a:solidFill>
                  <a:schemeClr val="tx1"/>
                </a:solidFill>
              </a:rPr>
              <a:t>Avant tout travail avec les LIP, car leur technologie – ou son absence – peut affecter tous les aspects de la mise en œuvre et de la durabilité organisationnelle.</a:t>
            </a:r>
          </a:p>
          <a:p>
            <a:pPr marL="512229" indent="-342900" fontAlgn="base">
              <a:spcBef>
                <a:spcPts val="600"/>
              </a:spcBef>
              <a:spcAft>
                <a:spcPts val="600"/>
              </a:spcAft>
              <a:buClr>
                <a:schemeClr val="tx1"/>
              </a:buClr>
              <a:buFont typeface="Wingdings" panose="05000000000000000000" pitchFamily="2" charset="2"/>
              <a:buChar char="§"/>
            </a:pPr>
            <a:r>
              <a:rPr lang="fr-FR" sz="1800" b="1" dirty="0">
                <a:solidFill>
                  <a:schemeClr val="tx1"/>
                </a:solidFill>
              </a:rPr>
              <a:t>Encourager une culture de gestion informatique : </a:t>
            </a:r>
            <a:r>
              <a:rPr lang="fr-FR" sz="1800" dirty="0">
                <a:solidFill>
                  <a:schemeClr val="tx1"/>
                </a:solidFill>
              </a:rPr>
              <a:t>Les comités informatiques gouvernent et garantissent que la technologie soutient les objectifs et les stratégies de l’organisation et fournit des conseils en matière de sécurité de l’information. Les politiques ou plans informatiques, le stockage automatique des fichiers et enregistrements électroniques, des stratégies de sauvegarde plus matures et des techniciens qualifiés pour garantir une gouvernance et une gestion informatiques appropriées sont des composants essentiels de l'infrastructure informatique.</a:t>
            </a:r>
          </a:p>
          <a:p>
            <a:pPr marL="512229" indent="-342900" fontAlgn="base">
              <a:spcBef>
                <a:spcPts val="600"/>
              </a:spcBef>
              <a:spcAft>
                <a:spcPts val="600"/>
              </a:spcAft>
              <a:buClr>
                <a:schemeClr val="tx1"/>
              </a:buClr>
              <a:buFont typeface="Wingdings" panose="05000000000000000000" pitchFamily="2" charset="2"/>
              <a:buChar char="§"/>
            </a:pPr>
            <a:r>
              <a:rPr lang="fr-FR" sz="1800" b="1" dirty="0">
                <a:solidFill>
                  <a:schemeClr val="tx1"/>
                </a:solidFill>
              </a:rPr>
              <a:t>Fournir des financements et encourager les mises à jour des systèmes informatiques : </a:t>
            </a:r>
            <a:r>
              <a:rPr lang="fr-FR" sz="1800" dirty="0">
                <a:solidFill>
                  <a:schemeClr val="tx1"/>
                </a:solidFill>
              </a:rPr>
              <a:t>L'utilisation d'ordinateurs modernes ; logiciels sous licence; bonne bande passante ; des serveurs en réseau et un intranet pour simplifier l'administration, le stockage, les sauvegardes et la collaboration ; une sécurité des données améliorée avec plus de contrôle administratif ; utilisation d'adresses e-mail d'entreprise ; systèmes de gestion RH/paie numérisés ; bases de données pour suivre les actifs de l'entreprise et d'autres informations ; des sites Web fonctionnels et bien conçus ; et formation informatique sur les packages Microsoft Office.</a:t>
            </a:r>
          </a:p>
        </p:txBody>
      </p:sp>
      <p:sp>
        <p:nvSpPr>
          <p:cNvPr id="4" name="TextBox 3"/>
          <p:cNvSpPr txBox="1"/>
          <p:nvPr/>
        </p:nvSpPr>
        <p:spPr>
          <a:xfrm>
            <a:off x="220722" y="6526926"/>
            <a:ext cx="6639951"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5B2BE563-9106-1565-623B-35381E095568}"/>
              </a:ext>
            </a:extLst>
          </p:cNvPr>
          <p:cNvSpPr>
            <a:spLocks noGrp="1"/>
          </p:cNvSpPr>
          <p:nvPr>
            <p:ph type="sldNum" sz="quarter" idx="12"/>
          </p:nvPr>
        </p:nvSpPr>
        <p:spPr/>
        <p:txBody>
          <a:bodyPr/>
          <a:lstStyle/>
          <a:p>
            <a:fld id="{3A98EE3D-8CD1-4C3F-BD1C-C98C9596463C}" type="slidenum">
              <a:rPr lang="en-US" smtClean="0"/>
              <a:t>105</a:t>
            </a:fld>
            <a:endParaRPr lang="en-US"/>
          </a:p>
        </p:txBody>
      </p:sp>
    </p:spTree>
    <p:extLst>
      <p:ext uri="{BB962C8B-B14F-4D97-AF65-F5344CB8AC3E}">
        <p14:creationId xmlns:p14="http://schemas.microsoft.com/office/powerpoint/2010/main" val="384464157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1A4EDC9A-56A8-F254-E61E-5EC82EB35C02}"/>
            </a:ext>
          </a:extLst>
        </p:cNvPr>
        <p:cNvGrpSpPr/>
        <p:nvPr/>
      </p:nvGrpSpPr>
      <p:grpSpPr>
        <a:xfrm>
          <a:off x="0" y="0"/>
          <a:ext cx="0" cy="0"/>
          <a:chOff x="0" y="0"/>
          <a:chExt cx="0" cy="0"/>
        </a:xfrm>
      </p:grpSpPr>
      <p:sp>
        <p:nvSpPr>
          <p:cNvPr id="5" name="Google Shape;385;p56">
            <a:extLst>
              <a:ext uri="{FF2B5EF4-FFF2-40B4-BE49-F238E27FC236}">
                <a16:creationId xmlns="" xmlns:a16="http://schemas.microsoft.com/office/drawing/2014/main" id="{3F7C1D16-2651-9FC4-34A3-B4D778E79080}"/>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RECOMMENDATIONS</a:t>
            </a:r>
          </a:p>
        </p:txBody>
      </p:sp>
      <p:sp>
        <p:nvSpPr>
          <p:cNvPr id="3" name="Text Placeholder 1">
            <a:extLst>
              <a:ext uri="{FF2B5EF4-FFF2-40B4-BE49-F238E27FC236}">
                <a16:creationId xmlns="" xmlns:a16="http://schemas.microsoft.com/office/drawing/2014/main" id="{39773082-9AB6-E8C6-09B1-C202AF9BDAE4}"/>
              </a:ext>
            </a:extLst>
          </p:cNvPr>
          <p:cNvSpPr>
            <a:spLocks noGrp="1"/>
          </p:cNvSpPr>
          <p:nvPr>
            <p:ph type="body" idx="1"/>
          </p:nvPr>
        </p:nvSpPr>
        <p:spPr>
          <a:xfrm>
            <a:off x="920537" y="1030142"/>
            <a:ext cx="10334562" cy="2412666"/>
          </a:xfrm>
        </p:spPr>
        <p:txBody>
          <a:bodyPr>
            <a:normAutofit fontScale="92500" lnSpcReduction="10000"/>
          </a:bodyPr>
          <a:lstStyle/>
          <a:p>
            <a:pPr marL="512229" indent="-342900" fontAlgn="base">
              <a:spcBef>
                <a:spcPts val="600"/>
              </a:spcBef>
              <a:spcAft>
                <a:spcPts val="600"/>
              </a:spcAft>
              <a:buClr>
                <a:schemeClr val="tx1"/>
              </a:buClr>
              <a:buFont typeface="Wingdings" panose="05000000000000000000" pitchFamily="2" charset="2"/>
              <a:buChar char="§"/>
            </a:pPr>
            <a:r>
              <a:rPr lang="fr-FR" sz="2000" b="1">
                <a:solidFill>
                  <a:schemeClr val="tx1"/>
                </a:solidFill>
              </a:rPr>
              <a:t>Systèmes de messagerie d'entreprise :</a:t>
            </a:r>
            <a:r>
              <a:rPr lang="fr-FR" sz="2000">
                <a:solidFill>
                  <a:schemeClr val="tx1"/>
                </a:solidFill>
              </a:rPr>
              <a:t> L'utilisation de la messagerie d'entreprise dans les LIP est importante pour la sécurité, car les e-mails personnels ne permettent pas de sauvegarder les données, sont moins sécurisés et sont plus sujets aux piratages qu'une adresse d'entreprise.</a:t>
            </a:r>
          </a:p>
          <a:p>
            <a:pPr marL="512229" indent="-342900" fontAlgn="base">
              <a:spcBef>
                <a:spcPts val="600"/>
              </a:spcBef>
              <a:spcAft>
                <a:spcPts val="600"/>
              </a:spcAft>
              <a:buClr>
                <a:schemeClr val="tx1"/>
              </a:buClr>
              <a:buFont typeface="Wingdings" panose="05000000000000000000" pitchFamily="2" charset="2"/>
              <a:buChar char="§"/>
            </a:pPr>
            <a:r>
              <a:rPr lang="fr-FR" sz="2000" b="1">
                <a:solidFill>
                  <a:schemeClr val="tx1"/>
                </a:solidFill>
              </a:rPr>
              <a:t>L’élaboration de plans informatiques complets : </a:t>
            </a:r>
            <a:r>
              <a:rPr lang="fr-FR" sz="2000">
                <a:solidFill>
                  <a:schemeClr val="tx1"/>
                </a:solidFill>
              </a:rPr>
              <a:t>Chaque LIP doit recevoir le soutien technique et le financement dont il a besoin pour élaborer et mettre en œuvre un plan informatique stratégique, complet et individualisé. Il s’agit du moyen le plus efficace et le plus concret d’identifier, d’articuler et d’aborder des domaines spécifiques à améliorer. </a:t>
            </a:r>
          </a:p>
        </p:txBody>
      </p:sp>
      <p:sp>
        <p:nvSpPr>
          <p:cNvPr id="4" name="TextBox 3"/>
          <p:cNvSpPr txBox="1"/>
          <p:nvPr/>
        </p:nvSpPr>
        <p:spPr>
          <a:xfrm>
            <a:off x="220722" y="6526926"/>
            <a:ext cx="6639951"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7946A6BE-3A84-1255-1D0F-2CF6D3A54D6A}"/>
              </a:ext>
            </a:extLst>
          </p:cNvPr>
          <p:cNvSpPr>
            <a:spLocks noGrp="1"/>
          </p:cNvSpPr>
          <p:nvPr>
            <p:ph type="sldNum" sz="quarter" idx="12"/>
          </p:nvPr>
        </p:nvSpPr>
        <p:spPr/>
        <p:txBody>
          <a:bodyPr/>
          <a:lstStyle/>
          <a:p>
            <a:fld id="{3A98EE3D-8CD1-4C3F-BD1C-C98C9596463C}" type="slidenum">
              <a:rPr lang="en-US" smtClean="0"/>
              <a:t>106</a:t>
            </a:fld>
            <a:endParaRPr lang="en-US"/>
          </a:p>
        </p:txBody>
      </p:sp>
    </p:spTree>
    <p:extLst>
      <p:ext uri="{BB962C8B-B14F-4D97-AF65-F5344CB8AC3E}">
        <p14:creationId xmlns:p14="http://schemas.microsoft.com/office/powerpoint/2010/main" val="367429422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10A4E8D0-24A3-18E7-1B17-CB370137C9AC}"/>
            </a:ext>
          </a:extLst>
        </p:cNvPr>
        <p:cNvGrpSpPr/>
        <p:nvPr/>
      </p:nvGrpSpPr>
      <p:grpSpPr>
        <a:xfrm>
          <a:off x="0" y="0"/>
          <a:ext cx="0" cy="0"/>
          <a:chOff x="0" y="0"/>
          <a:chExt cx="0" cy="0"/>
        </a:xfrm>
      </p:grpSpPr>
      <p:sp>
        <p:nvSpPr>
          <p:cNvPr id="3" name="object 3">
            <a:extLst>
              <a:ext uri="{FF2B5EF4-FFF2-40B4-BE49-F238E27FC236}">
                <a16:creationId xmlns="" xmlns:a16="http://schemas.microsoft.com/office/drawing/2014/main" id="{E9A2700E-3047-46E4-EA22-42D99094D368}"/>
              </a:ext>
            </a:extLst>
          </p:cNvPr>
          <p:cNvSpPr txBox="1">
            <a:spLocks noGrp="1"/>
          </p:cNvSpPr>
          <p:nvPr>
            <p:ph type="title"/>
          </p:nvPr>
        </p:nvSpPr>
        <p:spPr>
          <a:xfrm>
            <a:off x="249767" y="2599480"/>
            <a:ext cx="11692466" cy="1333698"/>
          </a:xfrm>
          <a:prstGeom prst="rect">
            <a:avLst/>
          </a:prstGeom>
        </p:spPr>
        <p:txBody>
          <a:bodyPr vert="horz" wrap="square" lIns="0" tIns="0" rIns="0" bIns="0" rtlCol="0">
            <a:spAutoFit/>
          </a:bodyPr>
          <a:lstStyle/>
          <a:p>
            <a:pPr marL="12700" algn="ctr">
              <a:lnSpc>
                <a:spcPts val="5220"/>
              </a:lnSpc>
            </a:pPr>
            <a:r>
              <a:rPr lang="fr-FR" sz="4800" b="1"/>
              <a:t>MODULE 7 : </a:t>
            </a:r>
            <a:br>
              <a:rPr lang="fr-FR" sz="4800" b="1"/>
            </a:br>
            <a:r>
              <a:rPr lang="fr-FR" sz="4800" b="1"/>
              <a:t>RESSOURCES HUMAINES </a:t>
            </a:r>
          </a:p>
        </p:txBody>
      </p:sp>
      <p:sp>
        <p:nvSpPr>
          <p:cNvPr id="5" name="Google Shape;385;p56">
            <a:extLst>
              <a:ext uri="{FF2B5EF4-FFF2-40B4-BE49-F238E27FC236}">
                <a16:creationId xmlns="" xmlns:a16="http://schemas.microsoft.com/office/drawing/2014/main" id="{659D7DBC-CD84-0EC8-8D6B-8E1D4865CD59}"/>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fr-FR" sz="3200" b="1" i="0" u="none" strike="noStrike" cap="none" normalizeH="0" baseline="0" noProof="0">
                <a:ln>
                  <a:noFill/>
                </a:ln>
                <a:solidFill>
                  <a:prstClr val="white"/>
                </a:solidFill>
                <a:effectLst/>
                <a:uLnTx/>
                <a:uFillTx/>
                <a:latin typeface="Source Sans Pro"/>
                <a:ea typeface="Source Sans Pro"/>
                <a:cs typeface="+mn-cs"/>
                <a:sym typeface="Arial"/>
              </a:rPr>
              <a:t> </a:t>
            </a:r>
          </a:p>
        </p:txBody>
      </p:sp>
      <p:sp>
        <p:nvSpPr>
          <p:cNvPr id="4" name="TextBox 3"/>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CDBE4BDD-EF92-2A03-D537-8AAB83812564}"/>
              </a:ext>
            </a:extLst>
          </p:cNvPr>
          <p:cNvSpPr>
            <a:spLocks noGrp="1"/>
          </p:cNvSpPr>
          <p:nvPr>
            <p:ph type="sldNum" sz="quarter" idx="7"/>
          </p:nvPr>
        </p:nvSpPr>
        <p:spPr/>
        <p:txBody>
          <a:bodyPr/>
          <a:lstStyle/>
          <a:p>
            <a:fld id="{B6F15528-21DE-4FAA-801E-634DDDAF4B2B}" type="slidenum">
              <a:rPr lang="fr-FR" smtClean="0"/>
              <a:pPr/>
              <a:t>107</a:t>
            </a:fld>
            <a:endParaRPr lang="fr-FR" dirty="0"/>
          </a:p>
        </p:txBody>
      </p:sp>
    </p:spTree>
    <p:extLst>
      <p:ext uri="{BB962C8B-B14F-4D97-AF65-F5344CB8AC3E}">
        <p14:creationId xmlns:p14="http://schemas.microsoft.com/office/powerpoint/2010/main" val="116694516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650513" y="988906"/>
            <a:ext cx="11219568" cy="659283"/>
          </a:xfrm>
          <a:prstGeom prst="rect">
            <a:avLst/>
          </a:prstGeom>
        </p:spPr>
        <p:txBody>
          <a:bodyPr vert="horz" wrap="square" lIns="0" tIns="0" rIns="0" bIns="0" rtlCol="0">
            <a:spAutoFit/>
          </a:bodyPr>
          <a:lstStyle/>
          <a:p>
            <a:pPr marL="104139" marR="5080" lvl="0" indent="-92075" algn="l" defTabSz="914400" rtl="0" eaLnBrk="1" fontAlgn="auto" latinLnBrk="0" hangingPunct="1">
              <a:lnSpc>
                <a:spcPct val="110000"/>
              </a:lnSpc>
              <a:spcBef>
                <a:spcPts val="0"/>
              </a:spcBef>
              <a:spcAft>
                <a:spcPts val="0"/>
              </a:spcAft>
              <a:buClrTx/>
              <a:buSzTx/>
              <a:buFontTx/>
              <a:buNone/>
              <a:tabLst>
                <a:tab pos="2633345" algn="l"/>
              </a:tabLst>
              <a:defRPr/>
            </a:pPr>
            <a:r>
              <a:rPr kumimoji="0" lang="fr-FR" sz="2000" b="1" i="0" u="none" strike="noStrike" cap="none" normalizeH="0" baseline="0" noProof="0">
                <a:ln>
                  <a:noFill/>
                </a:ln>
                <a:effectLst/>
                <a:uLnTx/>
                <a:uFillTx/>
                <a:latin typeface="Source Sans Pro" panose="020B0503030403020204" pitchFamily="34" charset="0"/>
                <a:ea typeface="Source Sans Pro" panose="020B0503030403020204" pitchFamily="34" charset="0"/>
                <a:cs typeface="Lucida Sans"/>
              </a:rPr>
              <a:t>Objectif global :</a:t>
            </a:r>
            <a:r>
              <a:rPr lang="fr-FR" sz="2000" b="1">
                <a:latin typeface="Source Sans Pro" panose="020B0503030403020204" pitchFamily="34" charset="0"/>
                <a:ea typeface="Source Sans Pro" panose="020B0503030403020204" pitchFamily="34" charset="0"/>
                <a:cs typeface="Lucida Sans"/>
              </a:rPr>
              <a:t> </a:t>
            </a:r>
            <a:r>
              <a:rPr kumimoji="0" lang="fr-FR" sz="2000" b="0" i="0" u="none" strike="noStrike" cap="none" normalizeH="0" baseline="0" noProof="0">
                <a:ln>
                  <a:noFill/>
                </a:ln>
                <a:effectLst/>
                <a:uLnTx/>
                <a:uFillTx/>
                <a:latin typeface="Source Sans Pro" panose="020B0503030403020204" pitchFamily="34" charset="0"/>
                <a:ea typeface="Source Sans Pro" panose="020B0503030403020204" pitchFamily="34" charset="0"/>
                <a:cs typeface="Arial"/>
              </a:rPr>
              <a:t>Vérifier si l'organisation dispose de politiques et de procédures RH adéquates et efficaces et si celles-ci sont suivies dans la pratique.</a:t>
            </a:r>
          </a:p>
        </p:txBody>
      </p:sp>
      <p:sp>
        <p:nvSpPr>
          <p:cNvPr id="6" name="TextBox 5">
            <a:extLst>
              <a:ext uri="{FF2B5EF4-FFF2-40B4-BE49-F238E27FC236}">
                <a16:creationId xmlns="" xmlns:a16="http://schemas.microsoft.com/office/drawing/2014/main" id="{9BFB0834-F183-6EC4-DDC4-CC73186D8677}"/>
              </a:ext>
            </a:extLst>
          </p:cNvPr>
          <p:cNvSpPr txBox="1"/>
          <p:nvPr/>
        </p:nvSpPr>
        <p:spPr>
          <a:xfrm>
            <a:off x="278454" y="1739492"/>
            <a:ext cx="6795586" cy="5991384"/>
          </a:xfrm>
          <a:prstGeom prst="rect">
            <a:avLst/>
          </a:prstGeom>
          <a:noFill/>
        </p:spPr>
        <p:txBody>
          <a:bodyPr wrap="square">
            <a:spAutoFit/>
          </a:bodyPr>
          <a:lstStyle/>
          <a:p>
            <a:pPr marR="0" lvl="0" algn="l" defTabSz="914400" rtl="0" eaLnBrk="1" fontAlgn="auto" latinLnBrk="0" hangingPunct="1">
              <a:lnSpc>
                <a:spcPct val="100000"/>
              </a:lnSpc>
              <a:spcBef>
                <a:spcPts val="400"/>
              </a:spcBef>
              <a:spcAft>
                <a:spcPts val="0"/>
              </a:spcAft>
              <a:buClrTx/>
              <a:buSzTx/>
              <a:tabLst/>
              <a:defRPr/>
            </a:pPr>
            <a:r>
              <a:rPr kumimoji="0" lang="fr-FR" i="0" u="none" strike="noStrike" cap="none"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Arial" panose="020B0604020202020204" pitchFamily="34" charset="0"/>
              </a:rPr>
              <a:t>Catégories de ressources humaines de l’USAID NUPAS :</a:t>
            </a:r>
          </a:p>
          <a:p>
            <a:pPr marL="288925" marR="0" lvl="0" indent="-288925" algn="l" defTabSz="914400" rtl="0" eaLnBrk="1" fontAlgn="auto" latinLnBrk="0" hangingPunct="1">
              <a:lnSpc>
                <a:spcPct val="100000"/>
              </a:lnSpc>
              <a:spcBef>
                <a:spcPts val="400"/>
              </a:spcBef>
              <a:spcAft>
                <a:spcPts val="0"/>
              </a:spcAft>
              <a:buClrTx/>
              <a:buSzTx/>
              <a:buFont typeface="+mj-lt"/>
              <a:buAutoNum type="arabicPeriod"/>
              <a:tabLst/>
              <a:defRPr/>
            </a:pPr>
            <a:r>
              <a:rPr kumimoji="0" lang="fr-FR" i="0" u="none" strike="noStrike" cap="none"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Arial" panose="020B0604020202020204" pitchFamily="34" charset="0"/>
              </a:rPr>
              <a:t>Politiques et procédures RH sur les RH</a:t>
            </a:r>
          </a:p>
          <a:p>
            <a:pPr marL="288925" marR="0" lvl="0" indent="-288925" algn="l" defTabSz="914400" rtl="0" eaLnBrk="1" fontAlgn="auto" latinLnBrk="0" hangingPunct="1">
              <a:lnSpc>
                <a:spcPct val="100000"/>
              </a:lnSpc>
              <a:spcBef>
                <a:spcPts val="400"/>
              </a:spcBef>
              <a:spcAft>
                <a:spcPts val="0"/>
              </a:spcAft>
              <a:buClrTx/>
              <a:buSzTx/>
              <a:buFont typeface="+mj-lt"/>
              <a:buAutoNum type="arabicPeriod"/>
              <a:tabLst/>
              <a:defRPr/>
            </a:pPr>
            <a:r>
              <a:rPr kumimoji="0" lang="fr-FR" i="0" u="none" strike="noStrike" cap="none"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Arial" panose="020B0604020202020204" pitchFamily="34" charset="0"/>
              </a:rPr>
              <a:t>Politique de conservation du temps</a:t>
            </a:r>
          </a:p>
          <a:p>
            <a:pPr marL="288925" marR="0" lvl="0" indent="-288925" algn="l" defTabSz="914400" rtl="0" eaLnBrk="1" fontAlgn="auto" latinLnBrk="0" hangingPunct="1">
              <a:lnSpc>
                <a:spcPct val="100000"/>
              </a:lnSpc>
              <a:spcBef>
                <a:spcPts val="400"/>
              </a:spcBef>
              <a:spcAft>
                <a:spcPts val="0"/>
              </a:spcAft>
              <a:buClrTx/>
              <a:buSzTx/>
              <a:buFont typeface="+mj-lt"/>
              <a:buAutoNum type="arabicPeriod"/>
              <a:tabLst/>
              <a:defRPr/>
            </a:pPr>
            <a:r>
              <a:rPr kumimoji="0" lang="fr-FR" i="0" u="none" strike="noStrike" cap="none"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Arial" panose="020B0604020202020204" pitchFamily="34" charset="0"/>
              </a:rPr>
              <a:t>Système de paie</a:t>
            </a:r>
          </a:p>
          <a:p>
            <a:pPr marL="288925" marR="0" lvl="0" indent="-288925" algn="l" defTabSz="914400" rtl="0" eaLnBrk="1" fontAlgn="auto" latinLnBrk="0" hangingPunct="1">
              <a:lnSpc>
                <a:spcPct val="100000"/>
              </a:lnSpc>
              <a:spcBef>
                <a:spcPts val="400"/>
              </a:spcBef>
              <a:spcAft>
                <a:spcPts val="0"/>
              </a:spcAft>
              <a:buClrTx/>
              <a:buSzTx/>
              <a:buFont typeface="+mj-lt"/>
              <a:buAutoNum type="arabicPeriod"/>
              <a:tabLst/>
              <a:defRPr/>
            </a:pPr>
            <a:r>
              <a:rPr kumimoji="0" lang="fr-FR" i="0" u="none" strike="noStrike" cap="none"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Arial" panose="020B0604020202020204" pitchFamily="34" charset="0"/>
              </a:rPr>
              <a:t>Politiques et procédures concernant les voyages du personnel </a:t>
            </a:r>
          </a:p>
          <a:p>
            <a:pPr marL="288925" marR="0" lvl="0" indent="-288925" algn="l" defTabSz="914400" rtl="0" eaLnBrk="1" fontAlgn="auto" latinLnBrk="0" hangingPunct="1">
              <a:lnSpc>
                <a:spcPct val="100000"/>
              </a:lnSpc>
              <a:spcBef>
                <a:spcPts val="400"/>
              </a:spcBef>
              <a:spcAft>
                <a:spcPts val="0"/>
              </a:spcAft>
              <a:buClrTx/>
              <a:buSzTx/>
              <a:buFont typeface="+mj-lt"/>
              <a:buAutoNum type="arabicPeriod"/>
              <a:tabLst/>
              <a:defRPr/>
            </a:pPr>
            <a:r>
              <a:rPr lang="fr-FR" dirty="0">
                <a:solidFill>
                  <a:srgbClr val="000000"/>
                </a:solidFill>
                <a:latin typeface="Source Sans Pro" panose="020B0503030403020204" pitchFamily="34" charset="0"/>
                <a:ea typeface="Source Sans Pro" panose="020B0503030403020204" pitchFamily="34" charset="0"/>
                <a:cs typeface="Arial" panose="020B0604020202020204" pitchFamily="34" charset="0"/>
              </a:rPr>
              <a:t>Qualifications et expérience pour les fonctions RH</a:t>
            </a:r>
          </a:p>
          <a:p>
            <a:pPr marL="288925" marR="0" lvl="0" indent="-288925" algn="l" defTabSz="914400" rtl="0" eaLnBrk="1" fontAlgn="auto" latinLnBrk="0" hangingPunct="1">
              <a:lnSpc>
                <a:spcPct val="100000"/>
              </a:lnSpc>
              <a:spcBef>
                <a:spcPts val="400"/>
              </a:spcBef>
              <a:spcAft>
                <a:spcPts val="0"/>
              </a:spcAft>
              <a:buClrTx/>
              <a:buSzTx/>
              <a:buFont typeface="+mj-lt"/>
              <a:buAutoNum type="arabicPeriod"/>
              <a:tabLst/>
              <a:defRPr/>
            </a:pPr>
            <a:r>
              <a:rPr kumimoji="0" lang="fr-FR" i="0" u="none" strike="noStrike" cap="none"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Arial" panose="020B0604020202020204" pitchFamily="34" charset="0"/>
              </a:rPr>
              <a:t>Personnel et consultants embauchés sous contrat</a:t>
            </a:r>
          </a:p>
          <a:p>
            <a:pPr marL="288925" marR="0" lvl="0" indent="-288925" algn="l" defTabSz="914400" rtl="0" eaLnBrk="1" fontAlgn="auto" latinLnBrk="0" hangingPunct="1">
              <a:lnSpc>
                <a:spcPct val="100000"/>
              </a:lnSpc>
              <a:spcBef>
                <a:spcPts val="400"/>
              </a:spcBef>
              <a:spcAft>
                <a:spcPts val="0"/>
              </a:spcAft>
              <a:buClrTx/>
              <a:buSzTx/>
              <a:buFont typeface="+mj-lt"/>
              <a:buAutoNum type="arabicPeriod"/>
              <a:tabLst/>
              <a:defRPr/>
            </a:pPr>
            <a:r>
              <a:rPr kumimoji="0" lang="fr-FR" i="0" u="none" strike="noStrike" cap="none"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Arial" panose="020B0604020202020204" pitchFamily="34" charset="0"/>
              </a:rPr>
              <a:t>Présence d’un code de conduite ou d’un code d’éthique</a:t>
            </a:r>
          </a:p>
          <a:p>
            <a:pPr marL="288925" marR="0" lvl="0" indent="-288925" algn="l" defTabSz="914400" rtl="0" eaLnBrk="1" fontAlgn="auto" latinLnBrk="0" hangingPunct="1">
              <a:lnSpc>
                <a:spcPct val="100000"/>
              </a:lnSpc>
              <a:spcBef>
                <a:spcPts val="400"/>
              </a:spcBef>
              <a:spcAft>
                <a:spcPts val="0"/>
              </a:spcAft>
              <a:buClrTx/>
              <a:buSzTx/>
              <a:buFont typeface="+mj-lt"/>
              <a:buAutoNum type="arabicPeriod"/>
              <a:tabLst/>
              <a:defRPr/>
            </a:pPr>
            <a:r>
              <a:rPr kumimoji="0" lang="fr-FR" i="0" u="none" strike="noStrike" cap="none"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Arial" panose="020B0604020202020204" pitchFamily="34" charset="0"/>
              </a:rPr>
              <a:t>Présence d’un code de conduite ou d’un code d’éthique</a:t>
            </a:r>
            <a:br>
              <a:rPr kumimoji="0" lang="fr-FR" i="0" u="none" strike="noStrike" cap="none"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Arial" panose="020B0604020202020204" pitchFamily="34" charset="0"/>
              </a:rPr>
            </a:br>
            <a:r>
              <a:rPr kumimoji="0" lang="fr-FR" i="0" u="none" strike="noStrike" cap="none"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Arial" panose="020B0604020202020204" pitchFamily="34" charset="0"/>
              </a:rPr>
              <a:t>Politiques écrites sur la protection de l'enfance, la lutte contre la fraude/la corruption, la dénonciation, les conflits d'intérêts, la prévention de l'exploitation et des abus sexuels, la lutte contre la traite des personnes, la non-discrimination</a:t>
            </a:r>
          </a:p>
          <a:p>
            <a:pPr marL="288925" marR="0" lvl="0" indent="-288925" algn="l" defTabSz="914400" rtl="0" eaLnBrk="1" fontAlgn="auto" latinLnBrk="0" hangingPunct="1">
              <a:lnSpc>
                <a:spcPct val="100000"/>
              </a:lnSpc>
              <a:spcBef>
                <a:spcPts val="400"/>
              </a:spcBef>
              <a:spcAft>
                <a:spcPts val="0"/>
              </a:spcAft>
              <a:buClrTx/>
              <a:buSzTx/>
              <a:buFont typeface="+mj-lt"/>
              <a:buAutoNum type="arabicPeriod"/>
              <a:tabLst/>
              <a:defRPr/>
            </a:pPr>
            <a:r>
              <a:rPr lang="fr-FR" dirty="0">
                <a:solidFill>
                  <a:srgbClr val="000000"/>
                </a:solidFill>
                <a:latin typeface="Source Sans Pro" panose="020B0503030403020204" pitchFamily="34" charset="0"/>
                <a:ea typeface="Source Sans Pro" panose="020B0503030403020204" pitchFamily="34" charset="0"/>
                <a:cs typeface="Arial" panose="020B0604020202020204" pitchFamily="34" charset="0"/>
              </a:rPr>
              <a:t>des dossiers du personnel conservés dans un lieu sécurisé restreint </a:t>
            </a:r>
          </a:p>
          <a:p>
            <a:pPr marL="288925" marR="0" lvl="0" indent="-288925" algn="l" defTabSz="914400" rtl="0" eaLnBrk="1" fontAlgn="auto" latinLnBrk="0" hangingPunct="1">
              <a:lnSpc>
                <a:spcPct val="100000"/>
              </a:lnSpc>
              <a:spcBef>
                <a:spcPts val="400"/>
              </a:spcBef>
              <a:spcAft>
                <a:spcPts val="0"/>
              </a:spcAft>
              <a:buClrTx/>
              <a:buSzTx/>
              <a:buFont typeface="+mj-lt"/>
              <a:buAutoNum type="arabicPeriod"/>
              <a:tabLst/>
              <a:defRPr/>
            </a:pPr>
            <a:endParaRPr kumimoji="0" lang="en-US"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a:p>
            <a:pPr marL="288925" marR="0" lvl="0" indent="-288925" algn="l" defTabSz="914400" rtl="0" eaLnBrk="1" fontAlgn="auto" latinLnBrk="0" hangingPunct="1">
              <a:lnSpc>
                <a:spcPct val="100000"/>
              </a:lnSpc>
              <a:spcBef>
                <a:spcPts val="400"/>
              </a:spcBef>
              <a:spcAft>
                <a:spcPts val="0"/>
              </a:spcAft>
              <a:buClrTx/>
              <a:buSzTx/>
              <a:buFont typeface="+mj-lt"/>
              <a:buAutoNum type="arabicPeriod"/>
              <a:tabLst/>
              <a:defRPr/>
            </a:pPr>
            <a:endParaRPr kumimoji="0" lang="en-US"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a:p>
            <a:pPr marR="0" lvl="0" algn="l" defTabSz="914400" rtl="0" eaLnBrk="1" fontAlgn="auto" latinLnBrk="0" hangingPunct="1">
              <a:lnSpc>
                <a:spcPct val="100000"/>
              </a:lnSpc>
              <a:spcBef>
                <a:spcPts val="400"/>
              </a:spcBef>
              <a:spcAft>
                <a:spcPts val="0"/>
              </a:spcAft>
              <a:buClrTx/>
              <a:buSzTx/>
              <a:tabLst/>
              <a:defRPr/>
            </a:pPr>
            <a:endParaRPr kumimoji="0" lang="en-US" b="1"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a:p>
            <a:pPr marR="0" lvl="0" algn="l" defTabSz="914400" rtl="0" eaLnBrk="1" fontAlgn="auto" latinLnBrk="0" hangingPunct="1">
              <a:lnSpc>
                <a:spcPct val="100000"/>
              </a:lnSpc>
              <a:spcBef>
                <a:spcPts val="400"/>
              </a:spcBef>
              <a:spcAft>
                <a:spcPts val="0"/>
              </a:spcAft>
              <a:buClrTx/>
              <a:buSzTx/>
              <a:tabLst/>
              <a:defRPr/>
            </a:pPr>
            <a:endParaRPr kumimoji="0" lang="en-US"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p:txBody>
      </p:sp>
      <p:sp>
        <p:nvSpPr>
          <p:cNvPr id="7" name="TextBox 6">
            <a:extLst>
              <a:ext uri="{FF2B5EF4-FFF2-40B4-BE49-F238E27FC236}">
                <a16:creationId xmlns="" xmlns:a16="http://schemas.microsoft.com/office/drawing/2014/main" id="{06EBF03C-59F2-55E6-9185-AC97E7B10D19}"/>
              </a:ext>
            </a:extLst>
          </p:cNvPr>
          <p:cNvSpPr txBox="1"/>
          <p:nvPr/>
        </p:nvSpPr>
        <p:spPr>
          <a:xfrm>
            <a:off x="7264958" y="1524280"/>
            <a:ext cx="4803112" cy="5016758"/>
          </a:xfrm>
          <a:prstGeom prst="rect">
            <a:avLst/>
          </a:prstGeom>
          <a:noFill/>
        </p:spPr>
        <p:txBody>
          <a:bodyPr wrap="square">
            <a:spAutoFit/>
          </a:bodyPr>
          <a:lstStyle/>
          <a:p>
            <a:pPr marR="0" lvl="0" algn="l" defTabSz="914400" rtl="0" eaLnBrk="1" fontAlgn="auto" latinLnBrk="0" hangingPunct="1">
              <a:lnSpc>
                <a:spcPct val="100000"/>
              </a:lnSpc>
              <a:spcBef>
                <a:spcPts val="400"/>
              </a:spcBef>
              <a:spcAft>
                <a:spcPts val="0"/>
              </a:spcAft>
              <a:buClrTx/>
              <a:buSzTx/>
              <a:tabLst/>
              <a:defRPr/>
            </a:pPr>
            <a:r>
              <a:rPr kumimoji="0" lang="fr-FR" b="1" i="0" u="none" strike="noStrike" cap="none"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Arial" panose="020B0604020202020204" pitchFamily="34" charset="0"/>
              </a:rPr>
              <a:t>CATÉGORIES RH NUPAS PLUS 2.0 :</a:t>
            </a:r>
          </a:p>
          <a:p>
            <a:pPr>
              <a:spcBef>
                <a:spcPts val="400"/>
              </a:spcBef>
              <a:defRPr/>
            </a:pPr>
            <a:r>
              <a:rPr lang="fr-FR" b="1" dirty="0">
                <a:solidFill>
                  <a:srgbClr val="000000"/>
                </a:solidFill>
                <a:latin typeface="Source Sans Pro" panose="020B0503030403020204" pitchFamily="34" charset="0"/>
                <a:ea typeface="Source Sans Pro" panose="020B0503030403020204" pitchFamily="34" charset="0"/>
                <a:cs typeface="Arial" panose="020B0604020202020204" pitchFamily="34" charset="0"/>
              </a:rPr>
              <a:t>5. Politiques et procédures RH</a:t>
            </a:r>
          </a:p>
          <a:p>
            <a:pPr marL="798513" indent="-457200">
              <a:spcBef>
                <a:spcPts val="400"/>
              </a:spcBef>
              <a:buFont typeface="+mj-lt"/>
              <a:buAutoNum type="arabicPeriod"/>
              <a:defRPr/>
            </a:pPr>
            <a:r>
              <a:rPr lang="fr-FR" dirty="0">
                <a:solidFill>
                  <a:srgbClr val="000000"/>
                </a:solidFill>
                <a:latin typeface="Source Sans Pro" panose="020B0503030403020204" pitchFamily="34" charset="0"/>
                <a:ea typeface="Source Sans Pro" panose="020B0503030403020204" pitchFamily="34" charset="0"/>
                <a:cs typeface="Arial" panose="020B0604020202020204" pitchFamily="34" charset="0"/>
              </a:rPr>
              <a:t>Recrutement juste</a:t>
            </a:r>
          </a:p>
          <a:p>
            <a:pPr marL="798513" indent="-457200">
              <a:spcBef>
                <a:spcPts val="400"/>
              </a:spcBef>
              <a:buFont typeface="+mj-lt"/>
              <a:buAutoNum type="arabicPeriod"/>
              <a:defRPr/>
            </a:pPr>
            <a:r>
              <a:rPr lang="fr-FR" dirty="0">
                <a:solidFill>
                  <a:srgbClr val="000000"/>
                </a:solidFill>
                <a:latin typeface="Source Sans Pro" panose="020B0503030403020204" pitchFamily="34" charset="0"/>
                <a:ea typeface="Source Sans Pro" panose="020B0503030403020204" pitchFamily="34" charset="0"/>
                <a:cs typeface="Arial" panose="020B0604020202020204" pitchFamily="34" charset="0"/>
              </a:rPr>
              <a:t>Dossiers de recrutement</a:t>
            </a:r>
          </a:p>
          <a:p>
            <a:pPr marL="798513" indent="-457200">
              <a:spcBef>
                <a:spcPts val="400"/>
              </a:spcBef>
              <a:buFont typeface="+mj-lt"/>
              <a:buAutoNum type="arabicPeriod"/>
              <a:defRPr/>
            </a:pPr>
            <a:r>
              <a:rPr lang="fr-FR" dirty="0">
                <a:solidFill>
                  <a:srgbClr val="000000"/>
                </a:solidFill>
                <a:latin typeface="Source Sans Pro" panose="020B0503030403020204" pitchFamily="34" charset="0"/>
                <a:ea typeface="Source Sans Pro" panose="020B0503030403020204" pitchFamily="34" charset="0"/>
                <a:cs typeface="Arial" panose="020B0604020202020204" pitchFamily="34" charset="0"/>
              </a:rPr>
              <a:t>Vérifications des références et des salaires</a:t>
            </a:r>
          </a:p>
          <a:p>
            <a:pPr marL="798513" indent="-457200">
              <a:spcBef>
                <a:spcPts val="400"/>
              </a:spcBef>
              <a:buFont typeface="+mj-lt"/>
              <a:buAutoNum type="arabicPeriod"/>
              <a:defRPr/>
            </a:pPr>
            <a:r>
              <a:rPr lang="fr-FR" dirty="0">
                <a:solidFill>
                  <a:srgbClr val="000000"/>
                </a:solidFill>
                <a:latin typeface="Source Sans Pro" panose="020B0503030403020204" pitchFamily="34" charset="0"/>
                <a:ea typeface="Source Sans Pro" panose="020B0503030403020204" pitchFamily="34" charset="0"/>
                <a:cs typeface="Arial" panose="020B0604020202020204" pitchFamily="34" charset="0"/>
              </a:rPr>
              <a:t>Postes vacants</a:t>
            </a:r>
          </a:p>
          <a:p>
            <a:pPr marL="798513" indent="-457200">
              <a:spcBef>
                <a:spcPts val="400"/>
              </a:spcBef>
              <a:buFont typeface="+mj-lt"/>
              <a:buAutoNum type="arabicPeriod"/>
              <a:defRPr/>
            </a:pPr>
            <a:r>
              <a:rPr lang="fr-FR" dirty="0">
                <a:solidFill>
                  <a:srgbClr val="000000"/>
                </a:solidFill>
                <a:latin typeface="Source Sans Pro" panose="020B0503030403020204" pitchFamily="34" charset="0"/>
                <a:ea typeface="Source Sans Pro" panose="020B0503030403020204" pitchFamily="34" charset="0"/>
                <a:cs typeface="Arial" panose="020B0604020202020204" pitchFamily="34" charset="0"/>
              </a:rPr>
              <a:t>Dossiers personnels</a:t>
            </a:r>
          </a:p>
          <a:p>
            <a:pPr marL="798513" indent="-457200">
              <a:spcBef>
                <a:spcPts val="400"/>
              </a:spcBef>
              <a:buFont typeface="+mj-lt"/>
              <a:buAutoNum type="arabicPeriod"/>
              <a:defRPr/>
            </a:pPr>
            <a:r>
              <a:rPr lang="fr-FR" dirty="0">
                <a:solidFill>
                  <a:srgbClr val="000000"/>
                </a:solidFill>
                <a:latin typeface="Source Sans Pro" panose="020B0503030403020204" pitchFamily="34" charset="0"/>
                <a:ea typeface="Source Sans Pro" panose="020B0503030403020204" pitchFamily="34" charset="0"/>
                <a:cs typeface="Arial" panose="020B0604020202020204" pitchFamily="34" charset="0"/>
              </a:rPr>
              <a:t>Orientation</a:t>
            </a:r>
          </a:p>
          <a:p>
            <a:pPr marL="798513" marR="0" lvl="0" indent="-457200" fontAlgn="auto">
              <a:lnSpc>
                <a:spcPct val="100000"/>
              </a:lnSpc>
              <a:spcBef>
                <a:spcPts val="400"/>
              </a:spcBef>
              <a:spcAft>
                <a:spcPts val="0"/>
              </a:spcAft>
              <a:buClrTx/>
              <a:buSzTx/>
              <a:buFont typeface="+mj-lt"/>
              <a:buAutoNum type="arabicPeriod"/>
              <a:tabLst/>
              <a:defRPr/>
            </a:pPr>
            <a:r>
              <a:rPr lang="fr-FR" dirty="0">
                <a:solidFill>
                  <a:srgbClr val="000000"/>
                </a:solidFill>
                <a:latin typeface="Source Sans Pro" panose="020B0503030403020204" pitchFamily="34" charset="0"/>
                <a:ea typeface="Source Sans Pro" panose="020B0503030403020204" pitchFamily="34" charset="0"/>
                <a:cs typeface="Arial" panose="020B0604020202020204" pitchFamily="34" charset="0"/>
              </a:rPr>
              <a:t>Avancement de carrière</a:t>
            </a:r>
          </a:p>
          <a:p>
            <a:pPr marL="798513" marR="0" lvl="0" indent="-457200" fontAlgn="auto">
              <a:lnSpc>
                <a:spcPct val="100000"/>
              </a:lnSpc>
              <a:spcBef>
                <a:spcPts val="400"/>
              </a:spcBef>
              <a:spcAft>
                <a:spcPts val="0"/>
              </a:spcAft>
              <a:buClrTx/>
              <a:buSzTx/>
              <a:buFont typeface="+mj-lt"/>
              <a:buAutoNum type="arabicPeriod"/>
              <a:tabLst/>
              <a:defRPr/>
            </a:pPr>
            <a:r>
              <a:rPr lang="fr-FR" dirty="0">
                <a:solidFill>
                  <a:srgbClr val="000000"/>
                </a:solidFill>
                <a:latin typeface="Source Sans Pro" panose="020B0503030403020204" pitchFamily="34" charset="0"/>
                <a:ea typeface="Source Sans Pro" panose="020B0503030403020204" pitchFamily="34" charset="0"/>
                <a:cs typeface="Arial" panose="020B0604020202020204" pitchFamily="34" charset="0"/>
              </a:rPr>
              <a:t>Possibilités de développement professionnel</a:t>
            </a:r>
          </a:p>
          <a:p>
            <a:pPr marL="798513" marR="0" lvl="0" indent="-457200" fontAlgn="auto">
              <a:lnSpc>
                <a:spcPct val="100000"/>
              </a:lnSpc>
              <a:spcBef>
                <a:spcPts val="400"/>
              </a:spcBef>
              <a:spcAft>
                <a:spcPts val="0"/>
              </a:spcAft>
              <a:buClrTx/>
              <a:buSzTx/>
              <a:buFont typeface="+mj-lt"/>
              <a:buAutoNum type="arabicPeriod"/>
              <a:tabLst/>
              <a:defRPr/>
            </a:pPr>
            <a:r>
              <a:rPr lang="fr-FR" dirty="0">
                <a:solidFill>
                  <a:srgbClr val="000000"/>
                </a:solidFill>
                <a:latin typeface="Source Sans Pro" panose="020B0503030403020204" pitchFamily="34" charset="0"/>
                <a:ea typeface="Source Sans Pro" panose="020B0503030403020204" pitchFamily="34" charset="0"/>
                <a:cs typeface="Arial" panose="020B0604020202020204" pitchFamily="34" charset="0"/>
              </a:rPr>
              <a:t>Évaluations du personnel</a:t>
            </a:r>
          </a:p>
          <a:p>
            <a:pPr marL="798513" marR="0" lvl="0" indent="-457200" fontAlgn="auto">
              <a:lnSpc>
                <a:spcPct val="100000"/>
              </a:lnSpc>
              <a:spcBef>
                <a:spcPts val="400"/>
              </a:spcBef>
              <a:spcAft>
                <a:spcPts val="0"/>
              </a:spcAft>
              <a:buClrTx/>
              <a:buSzTx/>
              <a:buFont typeface="+mj-lt"/>
              <a:buAutoNum type="arabicPeriod"/>
              <a:tabLst/>
              <a:defRPr/>
            </a:pPr>
            <a:r>
              <a:rPr lang="fr-FR" dirty="0">
                <a:solidFill>
                  <a:srgbClr val="000000"/>
                </a:solidFill>
                <a:latin typeface="Source Sans Pro" panose="020B0503030403020204" pitchFamily="34" charset="0"/>
                <a:ea typeface="Source Sans Pro" panose="020B0503030403020204" pitchFamily="34" charset="0"/>
                <a:cs typeface="Arial" panose="020B0604020202020204" pitchFamily="34" charset="0"/>
              </a:rPr>
              <a:t>Attrition</a:t>
            </a:r>
          </a:p>
          <a:p>
            <a:pPr marL="798513" marR="0" lvl="0" indent="-457200" fontAlgn="auto">
              <a:lnSpc>
                <a:spcPct val="100000"/>
              </a:lnSpc>
              <a:spcBef>
                <a:spcPts val="400"/>
              </a:spcBef>
              <a:spcAft>
                <a:spcPts val="0"/>
              </a:spcAft>
              <a:buClrTx/>
              <a:buSzTx/>
              <a:buFont typeface="+mj-lt"/>
              <a:buAutoNum type="arabicPeriod"/>
              <a:tabLst/>
              <a:defRPr/>
            </a:pPr>
            <a:r>
              <a:rPr lang="fr-FR" dirty="0">
                <a:solidFill>
                  <a:srgbClr val="000000"/>
                </a:solidFill>
                <a:latin typeface="Source Sans Pro" panose="020B0503030403020204" pitchFamily="34" charset="0"/>
                <a:ea typeface="Source Sans Pro" panose="020B0503030403020204" pitchFamily="34" charset="0"/>
                <a:cs typeface="Arial" panose="020B0604020202020204" pitchFamily="34" charset="0"/>
              </a:rPr>
              <a:t>Démissions</a:t>
            </a:r>
          </a:p>
        </p:txBody>
      </p:sp>
      <p:sp>
        <p:nvSpPr>
          <p:cNvPr id="8" name="Google Shape;385;p56">
            <a:extLst>
              <a:ext uri="{FF2B5EF4-FFF2-40B4-BE49-F238E27FC236}">
                <a16:creationId xmlns="" xmlns:a16="http://schemas.microsoft.com/office/drawing/2014/main" id="{BB895FDB-B9C7-5308-4752-65CE843CDBA8}"/>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RESSOURCES HUMAINES </a:t>
            </a:r>
          </a:p>
        </p:txBody>
      </p:sp>
      <p:sp>
        <p:nvSpPr>
          <p:cNvPr id="9" name="TextBox 8"/>
          <p:cNvSpPr txBox="1"/>
          <p:nvPr/>
        </p:nvSpPr>
        <p:spPr>
          <a:xfrm>
            <a:off x="220722" y="6526926"/>
            <a:ext cx="6639951"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1E646B51-604A-69D6-9883-EE8726D026C0}"/>
              </a:ext>
            </a:extLst>
          </p:cNvPr>
          <p:cNvSpPr>
            <a:spLocks noGrp="1"/>
          </p:cNvSpPr>
          <p:nvPr>
            <p:ph type="sldNum" sz="quarter" idx="12"/>
          </p:nvPr>
        </p:nvSpPr>
        <p:spPr/>
        <p:txBody>
          <a:bodyPr/>
          <a:lstStyle/>
          <a:p>
            <a:fld id="{3A98EE3D-8CD1-4C3F-BD1C-C98C9596463C}" type="slidenum">
              <a:rPr lang="en-US" smtClean="0"/>
              <a:t>108</a:t>
            </a:fld>
            <a:endParaRPr lang="en-US"/>
          </a:p>
        </p:txBody>
      </p:sp>
    </p:spTree>
    <p:extLst>
      <p:ext uri="{BB962C8B-B14F-4D97-AF65-F5344CB8AC3E}">
        <p14:creationId xmlns:p14="http://schemas.microsoft.com/office/powerpoint/2010/main" val="242081420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9BFB0834-F183-6EC4-DDC4-CC73186D8677}"/>
              </a:ext>
            </a:extLst>
          </p:cNvPr>
          <p:cNvSpPr txBox="1"/>
          <p:nvPr/>
        </p:nvSpPr>
        <p:spPr>
          <a:xfrm>
            <a:off x="589503" y="1051282"/>
            <a:ext cx="5506497" cy="5657959"/>
          </a:xfrm>
          <a:prstGeom prst="rect">
            <a:avLst/>
          </a:prstGeom>
          <a:noFill/>
        </p:spPr>
        <p:txBody>
          <a:bodyPr wrap="square">
            <a:spAutoFit/>
          </a:bodyPr>
          <a:lstStyle/>
          <a:p>
            <a:pPr marR="0" lvl="0" algn="l" defTabSz="914400" rtl="0" eaLnBrk="1" fontAlgn="auto" latinLnBrk="0" hangingPunct="1">
              <a:lnSpc>
                <a:spcPct val="100000"/>
              </a:lnSpc>
              <a:spcBef>
                <a:spcPts val="1200"/>
              </a:spcBef>
              <a:spcAft>
                <a:spcPts val="0"/>
              </a:spcAft>
              <a:buClrTx/>
              <a:buSzTx/>
              <a:tabLst/>
              <a:defRPr/>
            </a:pPr>
            <a:r>
              <a:rPr kumimoji="0" lang="fr-FR" sz="1900" b="1" i="0" u="none" strike="noStrike" cap="none" normalizeH="0" baseline="0" noProof="0" dirty="0">
                <a:ln>
                  <a:noFill/>
                </a:ln>
                <a:effectLst/>
                <a:uLnTx/>
                <a:uFillTx/>
                <a:latin typeface="Source Sans Pro" panose="020B0503030403020204" pitchFamily="34" charset="0"/>
                <a:ea typeface="Source Sans Pro" panose="020B0503030403020204" pitchFamily="34" charset="0"/>
                <a:cs typeface="Arial" panose="020B0604020202020204" pitchFamily="34" charset="0"/>
              </a:rPr>
              <a:t>Domaines NUPAS PLUS :</a:t>
            </a:r>
          </a:p>
          <a:p>
            <a:pPr lvl="0">
              <a:spcBef>
                <a:spcPts val="400"/>
              </a:spcBef>
              <a:spcAft>
                <a:spcPts val="400"/>
              </a:spcAft>
            </a:pPr>
            <a:r>
              <a:rPr lang="fr-FR" sz="1900" b="1" dirty="0">
                <a:latin typeface="Source Sans Pro" panose="020B0503030403020204" pitchFamily="34" charset="0"/>
                <a:ea typeface="Source Sans Pro" panose="020B0503030403020204" pitchFamily="34" charset="0"/>
                <a:cs typeface="Arial" panose="020B0604020202020204" pitchFamily="34" charset="0"/>
              </a:rPr>
              <a:t>6. Gestion du temps et de la paie du personnel </a:t>
            </a:r>
            <a:r>
              <a:rPr lang="fr-FR" sz="1900" b="1" dirty="0">
                <a:effectLst/>
                <a:latin typeface="Source Sans Pro" panose="020B0503030403020204" pitchFamily="34" charset="0"/>
                <a:ea typeface="Source Sans Pro" panose="020B0503030403020204" pitchFamily="34" charset="0"/>
                <a:cs typeface="Garamond" panose="02020404030301010803" pitchFamily="18" charset="0"/>
              </a:rPr>
              <a:t> </a:t>
            </a:r>
          </a:p>
          <a:p>
            <a:pPr marL="342900" lvl="0" indent="-342900">
              <a:spcBef>
                <a:spcPts val="400"/>
              </a:spcBef>
              <a:spcAft>
                <a:spcPts val="400"/>
              </a:spcAft>
              <a:buClr>
                <a:srgbClr val="000000"/>
              </a:buClr>
              <a:buFont typeface="+mj-lt"/>
              <a:buAutoNum type="arabicPeriod"/>
            </a:pPr>
            <a:r>
              <a:rPr lang="fr-FR" sz="1900" dirty="0">
                <a:latin typeface="Source Sans Pro" panose="020B0503030403020204" pitchFamily="34" charset="0"/>
                <a:ea typeface="Source Sans Pro" panose="020B0503030403020204" pitchFamily="34" charset="0"/>
                <a:cs typeface="Arial" panose="020B0604020202020204" pitchFamily="34" charset="0"/>
              </a:rPr>
              <a:t>Personnel salarié</a:t>
            </a:r>
          </a:p>
          <a:p>
            <a:pPr marL="342900" lvl="0" indent="-342900">
              <a:spcBef>
                <a:spcPts val="400"/>
              </a:spcBef>
              <a:spcAft>
                <a:spcPts val="400"/>
              </a:spcAft>
              <a:buClr>
                <a:srgbClr val="000000"/>
              </a:buClr>
              <a:buFont typeface="+mj-lt"/>
              <a:buAutoNum type="arabicPeriod"/>
            </a:pPr>
            <a:r>
              <a:rPr lang="fr-FR" sz="1900" dirty="0">
                <a:latin typeface="Source Sans Pro" panose="020B0503030403020204" pitchFamily="34" charset="0"/>
                <a:ea typeface="Source Sans Pro" panose="020B0503030403020204" pitchFamily="34" charset="0"/>
                <a:cs typeface="Arial" panose="020B0604020202020204" pitchFamily="34" charset="0"/>
              </a:rPr>
              <a:t>Modifications de la paie</a:t>
            </a:r>
          </a:p>
          <a:p>
            <a:pPr marL="342900" lvl="0" indent="-342900">
              <a:spcBef>
                <a:spcPts val="400"/>
              </a:spcBef>
              <a:spcAft>
                <a:spcPts val="400"/>
              </a:spcAft>
              <a:buClr>
                <a:srgbClr val="000000"/>
              </a:buClr>
              <a:buFont typeface="+mj-lt"/>
              <a:buAutoNum type="arabicPeriod"/>
            </a:pPr>
            <a:r>
              <a:rPr lang="fr-FR" sz="1900" dirty="0">
                <a:latin typeface="Source Sans Pro" panose="020B0503030403020204" pitchFamily="34" charset="0"/>
                <a:ea typeface="Source Sans Pro" panose="020B0503030403020204" pitchFamily="34" charset="0"/>
                <a:cs typeface="Arial" panose="020B0604020202020204" pitchFamily="34" charset="0"/>
              </a:rPr>
              <a:t>Approbation de la paie</a:t>
            </a:r>
          </a:p>
          <a:p>
            <a:pPr marL="342900" lvl="0" indent="-342900">
              <a:spcBef>
                <a:spcPts val="400"/>
              </a:spcBef>
              <a:spcAft>
                <a:spcPts val="400"/>
              </a:spcAft>
              <a:buClr>
                <a:srgbClr val="000000"/>
              </a:buClr>
              <a:buFont typeface="+mj-lt"/>
              <a:buAutoNum type="arabicPeriod"/>
            </a:pPr>
            <a:r>
              <a:rPr lang="fr-FR" sz="1900" dirty="0">
                <a:latin typeface="Source Sans Pro" panose="020B0503030403020204" pitchFamily="34" charset="0"/>
                <a:ea typeface="Source Sans Pro" panose="020B0503030403020204" pitchFamily="34" charset="0"/>
                <a:cs typeface="Arial" panose="020B0604020202020204" pitchFamily="34" charset="0"/>
              </a:rPr>
              <a:t>Déductions</a:t>
            </a:r>
          </a:p>
          <a:p>
            <a:pPr marL="342900" lvl="0" indent="-342900">
              <a:spcBef>
                <a:spcPts val="400"/>
              </a:spcBef>
              <a:spcAft>
                <a:spcPts val="400"/>
              </a:spcAft>
              <a:buClr>
                <a:srgbClr val="000000"/>
              </a:buClr>
              <a:buFont typeface="+mj-lt"/>
              <a:buAutoNum type="arabicPeriod"/>
            </a:pPr>
            <a:r>
              <a:rPr lang="fr-FR" sz="1900" dirty="0">
                <a:latin typeface="Source Sans Pro" panose="020B0503030403020204" pitchFamily="34" charset="0"/>
                <a:ea typeface="Source Sans Pro" panose="020B0503030403020204" pitchFamily="34" charset="0"/>
                <a:cs typeface="Arial" panose="020B0604020202020204" pitchFamily="34" charset="0"/>
              </a:rPr>
              <a:t>Niveaux d'effort</a:t>
            </a:r>
          </a:p>
          <a:p>
            <a:pPr marL="342900" lvl="0" indent="-342900">
              <a:spcBef>
                <a:spcPts val="400"/>
              </a:spcBef>
              <a:spcAft>
                <a:spcPts val="400"/>
              </a:spcAft>
              <a:buClr>
                <a:srgbClr val="000000"/>
              </a:buClr>
              <a:buFont typeface="+mj-lt"/>
              <a:buAutoNum type="arabicPeriod"/>
            </a:pPr>
            <a:r>
              <a:rPr lang="fr-FR" sz="1900" dirty="0">
                <a:latin typeface="Source Sans Pro" panose="020B0503030403020204" pitchFamily="34" charset="0"/>
                <a:ea typeface="Source Sans Pro" panose="020B0503030403020204" pitchFamily="34" charset="0"/>
                <a:cs typeface="Arial" panose="020B0604020202020204" pitchFamily="34" charset="0"/>
              </a:rPr>
              <a:t>Organigramme </a:t>
            </a:r>
          </a:p>
          <a:p>
            <a:pPr>
              <a:spcBef>
                <a:spcPts val="400"/>
              </a:spcBef>
              <a:spcAft>
                <a:spcPts val="400"/>
              </a:spcAft>
            </a:pPr>
            <a:r>
              <a:rPr lang="fr-FR" sz="1900" b="1" dirty="0">
                <a:latin typeface="Source Sans Pro" panose="020B0503030403020204" pitchFamily="34" charset="0"/>
                <a:ea typeface="Source Sans Pro" panose="020B0503030403020204" pitchFamily="34" charset="0"/>
                <a:cs typeface="Arial" panose="020B0604020202020204" pitchFamily="34" charset="0"/>
              </a:rPr>
              <a:t>7. Gestion du temps et de la paie du personnel  </a:t>
            </a:r>
          </a:p>
          <a:p>
            <a:pPr marL="342900" lvl="0" indent="-342900">
              <a:spcBef>
                <a:spcPts val="400"/>
              </a:spcBef>
              <a:spcAft>
                <a:spcPts val="400"/>
              </a:spcAft>
              <a:buFont typeface="+mj-lt"/>
              <a:buAutoNum type="arabicPeriod"/>
            </a:pPr>
            <a:r>
              <a:rPr lang="fr-FR" sz="1900" dirty="0">
                <a:latin typeface="Source Sans Pro" panose="020B0503030403020204" pitchFamily="34" charset="0"/>
                <a:ea typeface="Source Sans Pro" panose="020B0503030403020204" pitchFamily="34" charset="0"/>
              </a:rPr>
              <a:t>Dépenses</a:t>
            </a:r>
          </a:p>
          <a:p>
            <a:pPr marL="342900" lvl="0" indent="-342900">
              <a:spcBef>
                <a:spcPts val="400"/>
              </a:spcBef>
              <a:spcAft>
                <a:spcPts val="400"/>
              </a:spcAft>
              <a:buClr>
                <a:srgbClr val="000000"/>
              </a:buClr>
              <a:buFont typeface="+mj-lt"/>
              <a:buAutoNum type="arabicPeriod"/>
            </a:pPr>
            <a:r>
              <a:rPr lang="fr-FR" sz="1900" dirty="0">
                <a:latin typeface="Source Sans Pro" panose="020B0503030403020204" pitchFamily="34" charset="0"/>
                <a:ea typeface="Source Sans Pro" panose="020B0503030403020204" pitchFamily="34" charset="0"/>
              </a:rPr>
              <a:t>Avances du personnel</a:t>
            </a:r>
          </a:p>
          <a:p>
            <a:pPr marL="342900" lvl="0" indent="-342900">
              <a:spcBef>
                <a:spcPts val="400"/>
              </a:spcBef>
              <a:spcAft>
                <a:spcPts val="400"/>
              </a:spcAft>
              <a:buClr>
                <a:srgbClr val="000000"/>
              </a:buClr>
              <a:buFont typeface="+mj-lt"/>
              <a:buAutoNum type="arabicPeriod"/>
            </a:pPr>
            <a:r>
              <a:rPr lang="fr-FR" sz="1900" dirty="0">
                <a:latin typeface="Source Sans Pro" panose="020B0503030403020204" pitchFamily="34" charset="0"/>
                <a:ea typeface="Source Sans Pro" panose="020B0503030403020204" pitchFamily="34" charset="0"/>
              </a:rPr>
              <a:t>Hébergement</a:t>
            </a:r>
          </a:p>
          <a:p>
            <a:pPr marR="0" lvl="0" algn="l" defTabSz="914400" rtl="0" eaLnBrk="1" fontAlgn="auto" latinLnBrk="0" hangingPunct="1">
              <a:lnSpc>
                <a:spcPct val="100000"/>
              </a:lnSpc>
              <a:spcBef>
                <a:spcPts val="400"/>
              </a:spcBef>
              <a:spcAft>
                <a:spcPts val="0"/>
              </a:spcAft>
              <a:buClrTx/>
              <a:buSzTx/>
              <a:tabLst/>
              <a:defRPr/>
            </a:pPr>
            <a:endParaRPr kumimoji="0" lang="en-US" sz="1900" b="0" i="0" u="none" strike="noStrike" kern="1200" cap="none" spc="0" normalizeH="0" baseline="0" noProof="0" dirty="0">
              <a:ln>
                <a:noFill/>
              </a:ln>
              <a:effectLst/>
              <a:uLnTx/>
              <a:uFillTx/>
              <a:latin typeface="Source Sans Pro" panose="020B0503030403020204" pitchFamily="34" charset="0"/>
              <a:ea typeface="Source Sans Pro" panose="020B0503030403020204" pitchFamily="34" charset="0"/>
              <a:cs typeface="Arial" panose="020B0604020202020204" pitchFamily="34" charset="0"/>
            </a:endParaRPr>
          </a:p>
        </p:txBody>
      </p:sp>
      <p:sp>
        <p:nvSpPr>
          <p:cNvPr id="7" name="TextBox 6">
            <a:extLst>
              <a:ext uri="{FF2B5EF4-FFF2-40B4-BE49-F238E27FC236}">
                <a16:creationId xmlns="" xmlns:a16="http://schemas.microsoft.com/office/drawing/2014/main" id="{06EBF03C-59F2-55E6-9185-AC97E7B10D19}"/>
              </a:ext>
            </a:extLst>
          </p:cNvPr>
          <p:cNvSpPr txBox="1"/>
          <p:nvPr/>
        </p:nvSpPr>
        <p:spPr>
          <a:xfrm>
            <a:off x="6611815" y="1450229"/>
            <a:ext cx="5580185" cy="4914166"/>
          </a:xfrm>
          <a:prstGeom prst="rect">
            <a:avLst/>
          </a:prstGeom>
          <a:noFill/>
        </p:spPr>
        <p:txBody>
          <a:bodyPr wrap="square">
            <a:spAutoFit/>
          </a:bodyPr>
          <a:lstStyle/>
          <a:p>
            <a:pPr marL="8890" marR="0" lvl="0" indent="-8890" algn="l" defTabSz="914400" rtl="0" eaLnBrk="1" fontAlgn="auto" latinLnBrk="0" hangingPunct="1">
              <a:lnSpc>
                <a:spcPct val="100000"/>
              </a:lnSpc>
              <a:spcBef>
                <a:spcPts val="1200"/>
              </a:spcBef>
              <a:spcAft>
                <a:spcPts val="0"/>
              </a:spcAft>
              <a:buClrTx/>
              <a:buSzTx/>
              <a:buFontTx/>
              <a:buNone/>
              <a:tabLst/>
              <a:defRPr/>
            </a:pPr>
            <a:r>
              <a:rPr kumimoji="0" lang="fr-FR" sz="1900" b="1" i="0" u="none" strike="noStrike" cap="none"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Arial" panose="020B0604020202020204" pitchFamily="34" charset="0"/>
              </a:rPr>
              <a:t>8.	Protection des données personnelles</a:t>
            </a:r>
          </a:p>
          <a:p>
            <a:pPr marL="8890" marR="0" lvl="0" indent="-8890" algn="l" defTabSz="914400" rtl="0" eaLnBrk="1" fontAlgn="auto" latinLnBrk="0" hangingPunct="1">
              <a:lnSpc>
                <a:spcPct val="100000"/>
              </a:lnSpc>
              <a:spcBef>
                <a:spcPts val="1200"/>
              </a:spcBef>
              <a:spcAft>
                <a:spcPts val="0"/>
              </a:spcAft>
              <a:buClrTx/>
              <a:buSzTx/>
              <a:buFontTx/>
              <a:buNone/>
              <a:tabLst/>
              <a:defRPr/>
            </a:pPr>
            <a:r>
              <a:rPr kumimoji="0" lang="fr-FR" sz="1900" b="1" i="0" u="none" strike="noStrike" cap="none"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Arial" panose="020B0604020202020204" pitchFamily="34" charset="0"/>
              </a:rPr>
              <a:t>9.	Diversité, égalité et inclusion (DEI)</a:t>
            </a:r>
          </a:p>
          <a:p>
            <a:pPr marL="8890" marR="0" lvl="0" indent="-8890" algn="l" defTabSz="914400" rtl="0" eaLnBrk="1" fontAlgn="auto" latinLnBrk="0" hangingPunct="1">
              <a:lnSpc>
                <a:spcPct val="100000"/>
              </a:lnSpc>
              <a:spcBef>
                <a:spcPts val="1200"/>
              </a:spcBef>
              <a:spcAft>
                <a:spcPts val="0"/>
              </a:spcAft>
              <a:buClrTx/>
              <a:buSzTx/>
              <a:buFontTx/>
              <a:buNone/>
              <a:tabLst/>
              <a:defRPr/>
            </a:pPr>
            <a:r>
              <a:rPr kumimoji="0" lang="fr-FR" sz="1900" b="1" i="0" u="none" strike="noStrike" cap="none"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Arial" panose="020B0604020202020204" pitchFamily="34" charset="0"/>
              </a:rPr>
              <a:t>10.	Bien-être du personnel</a:t>
            </a:r>
          </a:p>
          <a:p>
            <a:pPr marL="8890" marR="0" lvl="0" indent="-8890" algn="l" defTabSz="914400" rtl="0" eaLnBrk="1" fontAlgn="auto" latinLnBrk="0" hangingPunct="1">
              <a:lnSpc>
                <a:spcPct val="100000"/>
              </a:lnSpc>
              <a:spcBef>
                <a:spcPts val="1200"/>
              </a:spcBef>
              <a:spcAft>
                <a:spcPts val="0"/>
              </a:spcAft>
              <a:buClrTx/>
              <a:buSzTx/>
              <a:buFontTx/>
              <a:buNone/>
              <a:tabLst/>
              <a:defRPr/>
            </a:pPr>
            <a:r>
              <a:rPr kumimoji="0" lang="fr-FR" sz="1900" b="1" i="0" u="none" strike="noStrike" cap="none"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Arial" panose="020B0604020202020204" pitchFamily="34" charset="0"/>
              </a:rPr>
              <a:t>11.	Rapports RH</a:t>
            </a:r>
          </a:p>
          <a:p>
            <a:pPr marL="8890" marR="0" lvl="0" indent="-8890" algn="l" defTabSz="914400" rtl="0" eaLnBrk="1" fontAlgn="auto" latinLnBrk="0" hangingPunct="1">
              <a:lnSpc>
                <a:spcPct val="100000"/>
              </a:lnSpc>
              <a:spcBef>
                <a:spcPts val="1200"/>
              </a:spcBef>
              <a:spcAft>
                <a:spcPts val="0"/>
              </a:spcAft>
              <a:buClrTx/>
              <a:buSzTx/>
              <a:buFontTx/>
              <a:buNone/>
              <a:tabLst/>
              <a:defRPr/>
            </a:pPr>
            <a:r>
              <a:rPr kumimoji="0" lang="fr-FR" sz="1900" b="1" i="0" u="none" strike="noStrike" cap="none"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Arial" panose="020B0604020202020204" pitchFamily="34" charset="0"/>
              </a:rPr>
              <a:t>12.	Entretien de sortie</a:t>
            </a:r>
          </a:p>
          <a:p>
            <a:pPr marL="8890" marR="0" lvl="0" indent="-8890" algn="l" defTabSz="914400" rtl="0" eaLnBrk="1" fontAlgn="auto" latinLnBrk="0" hangingPunct="1">
              <a:lnSpc>
                <a:spcPct val="100000"/>
              </a:lnSpc>
              <a:spcBef>
                <a:spcPts val="1200"/>
              </a:spcBef>
              <a:spcAft>
                <a:spcPts val="0"/>
              </a:spcAft>
              <a:buClrTx/>
              <a:buSzTx/>
              <a:buFontTx/>
              <a:buNone/>
              <a:tabLst/>
              <a:defRPr/>
            </a:pPr>
            <a:r>
              <a:rPr kumimoji="0" lang="fr-FR" sz="1900" b="1" i="0" u="none" strike="noStrike" cap="none"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Arial" panose="020B0604020202020204" pitchFamily="34" charset="0"/>
              </a:rPr>
              <a:t>13.	Engagement du personnel</a:t>
            </a:r>
          </a:p>
          <a:p>
            <a:pPr marL="8890" marR="0" lvl="0" indent="-8890" algn="l" defTabSz="914400" rtl="0" eaLnBrk="1" fontAlgn="auto" latinLnBrk="0" hangingPunct="1">
              <a:lnSpc>
                <a:spcPct val="100000"/>
              </a:lnSpc>
              <a:spcBef>
                <a:spcPts val="1200"/>
              </a:spcBef>
              <a:spcAft>
                <a:spcPts val="0"/>
              </a:spcAft>
              <a:buClrTx/>
              <a:buSzTx/>
              <a:buFontTx/>
              <a:buNone/>
              <a:tabLst/>
              <a:defRPr/>
            </a:pPr>
            <a:r>
              <a:rPr kumimoji="0" lang="fr-FR" sz="1900" b="1" i="0" u="none" strike="noStrike" cap="none"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Arial" panose="020B0604020202020204" pitchFamily="34" charset="0"/>
              </a:rPr>
              <a:t>14.	Compensation</a:t>
            </a:r>
          </a:p>
          <a:p>
            <a:pPr marL="8890" marR="0" lvl="0" indent="-8890" algn="l" defTabSz="914400" rtl="0" eaLnBrk="1" fontAlgn="auto" latinLnBrk="0" hangingPunct="1">
              <a:lnSpc>
                <a:spcPct val="100000"/>
              </a:lnSpc>
              <a:spcBef>
                <a:spcPts val="1200"/>
              </a:spcBef>
              <a:spcAft>
                <a:spcPts val="0"/>
              </a:spcAft>
              <a:buClrTx/>
              <a:buSzTx/>
              <a:buFontTx/>
              <a:buNone/>
              <a:tabLst/>
              <a:defRPr/>
            </a:pPr>
            <a:r>
              <a:rPr kumimoji="0" lang="fr-FR" sz="1900" b="1" i="0" u="none" strike="noStrike" cap="none"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Arial" panose="020B0604020202020204" pitchFamily="34" charset="0"/>
              </a:rPr>
              <a:t>15.	Sécurité sureté</a:t>
            </a:r>
          </a:p>
          <a:p>
            <a:pPr marL="8890" marR="0" lvl="0" indent="-8890" algn="l" defTabSz="914400" rtl="0" eaLnBrk="1" fontAlgn="auto" latinLnBrk="0" hangingPunct="1">
              <a:lnSpc>
                <a:spcPct val="100000"/>
              </a:lnSpc>
              <a:spcBef>
                <a:spcPts val="1200"/>
              </a:spcBef>
              <a:spcAft>
                <a:spcPts val="0"/>
              </a:spcAft>
              <a:buClrTx/>
              <a:buSzTx/>
              <a:buFontTx/>
              <a:buNone/>
              <a:tabLst/>
              <a:defRPr/>
            </a:pPr>
            <a:r>
              <a:rPr kumimoji="0" lang="fr-FR" sz="1900" b="1" i="0" u="none" strike="noStrike" cap="none"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Arial" panose="020B0604020202020204" pitchFamily="34" charset="0"/>
              </a:rPr>
              <a:t>16.	Relations avec les employés</a:t>
            </a:r>
          </a:p>
          <a:p>
            <a:pPr marL="8890" marR="0" lvl="0" indent="-8890" algn="l" defTabSz="914400" rtl="0" eaLnBrk="1" fontAlgn="auto" latinLnBrk="0" hangingPunct="1">
              <a:lnSpc>
                <a:spcPct val="100000"/>
              </a:lnSpc>
              <a:spcBef>
                <a:spcPts val="1200"/>
              </a:spcBef>
              <a:spcAft>
                <a:spcPts val="0"/>
              </a:spcAft>
              <a:buClrTx/>
              <a:buSzTx/>
              <a:buFontTx/>
              <a:buNone/>
              <a:tabLst/>
              <a:defRPr/>
            </a:pPr>
            <a:r>
              <a:rPr kumimoji="0" lang="fr-FR" sz="1900" b="1" i="0" u="none" strike="noStrike" cap="none"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Arial" panose="020B0604020202020204" pitchFamily="34" charset="0"/>
              </a:rPr>
              <a:t>17.	Emploi du temps</a:t>
            </a:r>
          </a:p>
          <a:p>
            <a:pPr marR="0" lvl="0" algn="l" defTabSz="914400" rtl="0" eaLnBrk="1" fontAlgn="auto" latinLnBrk="0" hangingPunct="1">
              <a:lnSpc>
                <a:spcPct val="100000"/>
              </a:lnSpc>
              <a:spcBef>
                <a:spcPts val="400"/>
              </a:spcBef>
              <a:spcAft>
                <a:spcPts val="0"/>
              </a:spcAft>
              <a:buClrTx/>
              <a:buSzTx/>
              <a:tabLst/>
              <a:defRPr/>
            </a:pPr>
            <a:endParaRPr kumimoji="0" lang="en-US" sz="19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p:txBody>
      </p:sp>
      <p:sp>
        <p:nvSpPr>
          <p:cNvPr id="9" name="Google Shape;385;p56">
            <a:extLst>
              <a:ext uri="{FF2B5EF4-FFF2-40B4-BE49-F238E27FC236}">
                <a16:creationId xmlns="" xmlns:a16="http://schemas.microsoft.com/office/drawing/2014/main" id="{BCEA3F98-8BCC-4CD7-5918-EBF5E1A59E7A}"/>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RESSOURCES HUMAINES (CONT.) </a:t>
            </a:r>
          </a:p>
        </p:txBody>
      </p:sp>
      <p:sp>
        <p:nvSpPr>
          <p:cNvPr id="5" name="TextBox 4"/>
          <p:cNvSpPr txBox="1"/>
          <p:nvPr/>
        </p:nvSpPr>
        <p:spPr>
          <a:xfrm>
            <a:off x="220722" y="6526926"/>
            <a:ext cx="6639951"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C4F1ED0B-0909-124A-10ED-478909FB7BB5}"/>
              </a:ext>
            </a:extLst>
          </p:cNvPr>
          <p:cNvSpPr>
            <a:spLocks noGrp="1"/>
          </p:cNvSpPr>
          <p:nvPr>
            <p:ph type="sldNum" sz="quarter" idx="12"/>
          </p:nvPr>
        </p:nvSpPr>
        <p:spPr/>
        <p:txBody>
          <a:bodyPr/>
          <a:lstStyle/>
          <a:p>
            <a:fld id="{3A98EE3D-8CD1-4C3F-BD1C-C98C9596463C}" type="slidenum">
              <a:rPr lang="en-US" smtClean="0"/>
              <a:t>109</a:t>
            </a:fld>
            <a:endParaRPr lang="en-US"/>
          </a:p>
        </p:txBody>
      </p:sp>
    </p:spTree>
    <p:extLst>
      <p:ext uri="{BB962C8B-B14F-4D97-AF65-F5344CB8AC3E}">
        <p14:creationId xmlns:p14="http://schemas.microsoft.com/office/powerpoint/2010/main" val="34801594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95E20239-BA14-DE70-50ED-9BBDBC77599E}"/>
              </a:ext>
            </a:extLst>
          </p:cNvPr>
          <p:cNvSpPr>
            <a:spLocks noGrp="1"/>
          </p:cNvSpPr>
          <p:nvPr>
            <p:ph type="body" idx="1"/>
          </p:nvPr>
        </p:nvSpPr>
        <p:spPr>
          <a:xfrm>
            <a:off x="863885" y="884753"/>
            <a:ext cx="5870532" cy="5719035"/>
          </a:xfrm>
        </p:spPr>
        <p:txBody>
          <a:bodyPr/>
          <a:lstStyle/>
          <a:p>
            <a:pPr marL="169329" indent="0" fontAlgn="base">
              <a:spcBef>
                <a:spcPts val="600"/>
              </a:spcBef>
              <a:spcAft>
                <a:spcPts val="600"/>
              </a:spcAft>
              <a:buNone/>
            </a:pPr>
            <a:r>
              <a:rPr lang="fr-FR" sz="1800" b="1" dirty="0">
                <a:solidFill>
                  <a:schemeClr val="tx1"/>
                </a:solidFill>
                <a:latin typeface="Source Sans Pro" panose="020B0503030403020204" pitchFamily="34" charset="0"/>
                <a:cs typeface="+mn-cs"/>
              </a:rPr>
              <a:t>OBJECTIF</a:t>
            </a:r>
          </a:p>
          <a:p>
            <a:pPr fontAlgn="base">
              <a:spcBef>
                <a:spcPts val="600"/>
              </a:spcBef>
              <a:spcAft>
                <a:spcPts val="600"/>
              </a:spcAft>
              <a:buClr>
                <a:schemeClr val="tx1"/>
              </a:buClr>
              <a:buSzPct val="100000"/>
              <a:buFont typeface="Wingdings" panose="05000000000000000000" pitchFamily="2" charset="2"/>
              <a:buChar char="§"/>
            </a:pPr>
            <a:r>
              <a:rPr lang="fr-FR" sz="1800" dirty="0">
                <a:solidFill>
                  <a:schemeClr val="tx1"/>
                </a:solidFill>
                <a:latin typeface="Source Sans Pro" panose="020B0503030403020204" pitchFamily="34" charset="0"/>
                <a:cs typeface="+mn-cs"/>
              </a:rPr>
              <a:t>Sert de guide standard pour réduire le niveau d’effort nécessaire pour effectuer une évaluation NUPAS Plus 2.0.</a:t>
            </a:r>
          </a:p>
          <a:p>
            <a:pPr fontAlgn="base">
              <a:spcBef>
                <a:spcPts val="600"/>
              </a:spcBef>
              <a:spcAft>
                <a:spcPts val="600"/>
              </a:spcAft>
              <a:buClr>
                <a:schemeClr val="tx1"/>
              </a:buClr>
              <a:buSzPct val="100000"/>
              <a:buFont typeface="Wingdings" panose="05000000000000000000" pitchFamily="2" charset="2"/>
              <a:buChar char="§"/>
            </a:pPr>
            <a:r>
              <a:rPr lang="fr-FR" sz="1800" dirty="0">
                <a:solidFill>
                  <a:schemeClr val="tx1"/>
                </a:solidFill>
                <a:latin typeface="Source Sans Pro" panose="020B0503030403020204" pitchFamily="34" charset="0"/>
                <a:cs typeface="+mn-cs"/>
              </a:rPr>
              <a:t>Aide les organisations locales non seulement à comprendre le processus NUPAS lorsqu'elles sont évaluées par des évaluateurs externes, mais également à apprendre à l'utiliser pour évaluer leurs sous-bénéficiaires.</a:t>
            </a:r>
          </a:p>
          <a:p>
            <a:pPr marL="169329" indent="0" fontAlgn="base">
              <a:spcBef>
                <a:spcPts val="600"/>
              </a:spcBef>
              <a:spcAft>
                <a:spcPts val="600"/>
              </a:spcAft>
              <a:buNone/>
            </a:pPr>
            <a:r>
              <a:rPr lang="fr-FR" sz="1800" b="1" dirty="0">
                <a:solidFill>
                  <a:schemeClr val="tx1"/>
                </a:solidFill>
                <a:latin typeface="Source Sans Pro" panose="020B0503030403020204" pitchFamily="34" charset="0"/>
                <a:cs typeface="+mn-cs"/>
              </a:rPr>
              <a:t>PUBLIC </a:t>
            </a:r>
          </a:p>
          <a:p>
            <a:pPr fontAlgn="base">
              <a:spcBef>
                <a:spcPts val="600"/>
              </a:spcBef>
              <a:spcAft>
                <a:spcPts val="600"/>
              </a:spcAft>
              <a:buClr>
                <a:schemeClr val="tx1"/>
              </a:buClr>
              <a:buSzPct val="100000"/>
              <a:buFont typeface="Wingdings" panose="05000000000000000000" pitchFamily="2" charset="2"/>
              <a:buChar char="§"/>
            </a:pPr>
            <a:r>
              <a:rPr lang="fr-FR" sz="1800" dirty="0">
                <a:solidFill>
                  <a:schemeClr val="tx1"/>
                </a:solidFill>
                <a:latin typeface="Source Sans Pro" panose="020B0503030403020204" pitchFamily="34" charset="0"/>
                <a:cs typeface="+mn-cs"/>
              </a:rPr>
              <a:t>Les personnes impliquées dans l'évaluation des organisations seront les premières à recevoir des financements de l'USAID et d'autres bailleurs de fonds principaux.</a:t>
            </a:r>
          </a:p>
          <a:p>
            <a:pPr fontAlgn="base">
              <a:spcBef>
                <a:spcPts val="600"/>
              </a:spcBef>
              <a:spcAft>
                <a:spcPts val="600"/>
              </a:spcAft>
              <a:buClr>
                <a:schemeClr val="tx1"/>
              </a:buClr>
              <a:buSzPct val="100000"/>
              <a:buFont typeface="Wingdings" panose="05000000000000000000" pitchFamily="2" charset="2"/>
              <a:buChar char="§"/>
            </a:pPr>
            <a:r>
              <a:rPr lang="fr-FR" sz="1800" dirty="0">
                <a:solidFill>
                  <a:schemeClr val="tx1"/>
                </a:solidFill>
                <a:latin typeface="Source Sans Pro" panose="020B0503030403020204" pitchFamily="34" charset="0"/>
                <a:cs typeface="+mn-cs"/>
              </a:rPr>
              <a:t>Organisations locales</a:t>
            </a:r>
          </a:p>
        </p:txBody>
      </p:sp>
      <p:sp>
        <p:nvSpPr>
          <p:cNvPr id="3" name="Slide Number Placeholder 2">
            <a:extLst>
              <a:ext uri="{FF2B5EF4-FFF2-40B4-BE49-F238E27FC236}">
                <a16:creationId xmlns="" xmlns:a16="http://schemas.microsoft.com/office/drawing/2014/main" id="{7C56CE7A-73EC-86DF-0BDD-D8C6B40CE2D4}"/>
              </a:ext>
            </a:extLst>
          </p:cNvPr>
          <p:cNvSpPr>
            <a:spLocks noGrp="1"/>
          </p:cNvSpPr>
          <p:nvPr>
            <p:ph type="sldNum" idx="7"/>
          </p:nvPr>
        </p:nvSpPr>
        <p:spPr>
          <a:xfrm>
            <a:off x="10548104" y="6435972"/>
            <a:ext cx="780011" cy="365125"/>
          </a:xfrm>
          <a:prstGeom prst="rect">
            <a:avLst/>
          </a:prstGeom>
          <a:noFill/>
          <a:ln>
            <a:noFill/>
          </a:ln>
        </p:spPr>
        <p:txBody>
          <a:bodyPr spcFirstLastPara="1" wrap="square" lIns="68575" tIns="34275" rIns="68575" bIns="34275" anchor="t" anchorCtr="0">
            <a:noAutofit/>
          </a:bodyPr>
          <a:lstStyle>
            <a:defPPr>
              <a:defRPr lang="en-US"/>
            </a:defPPr>
            <a:lvl1pPr marL="0" marR="0" lvl="0" indent="0" algn="l" defTabSz="914400" rtl="0" eaLnBrk="1" latinLnBrk="0" hangingPunct="1">
              <a:spcBef>
                <a:spcPts val="0"/>
              </a:spcBef>
              <a:buNone/>
              <a:defRPr sz="1867" b="0" i="0" u="none" strike="noStrike" kern="1200" cap="none">
                <a:solidFill>
                  <a:schemeClr val="lt1"/>
                </a:solidFill>
                <a:latin typeface="Avenir"/>
                <a:ea typeface="Avenir"/>
                <a:cs typeface="Avenir"/>
                <a:sym typeface="Avenir"/>
              </a:defRPr>
            </a:lvl1pPr>
            <a:lvl2pPr marL="0" marR="0" lvl="1" indent="0" algn="l" defTabSz="914400" rtl="0" eaLnBrk="1" latinLnBrk="0" hangingPunct="1">
              <a:spcBef>
                <a:spcPts val="0"/>
              </a:spcBef>
              <a:buNone/>
              <a:defRPr sz="1867" b="0" i="0" u="none" strike="noStrike" kern="1200" cap="none">
                <a:solidFill>
                  <a:schemeClr val="lt1"/>
                </a:solidFill>
                <a:latin typeface="Avenir"/>
                <a:ea typeface="Avenir"/>
                <a:cs typeface="Avenir"/>
                <a:sym typeface="Avenir"/>
              </a:defRPr>
            </a:lvl2pPr>
            <a:lvl3pPr marL="0" marR="0" lvl="2" indent="0" algn="l" defTabSz="914400" rtl="0" eaLnBrk="1" latinLnBrk="0" hangingPunct="1">
              <a:spcBef>
                <a:spcPts val="0"/>
              </a:spcBef>
              <a:buNone/>
              <a:defRPr sz="1867" b="0" i="0" u="none" strike="noStrike" kern="1200" cap="none">
                <a:solidFill>
                  <a:schemeClr val="lt1"/>
                </a:solidFill>
                <a:latin typeface="Avenir"/>
                <a:ea typeface="Avenir"/>
                <a:cs typeface="Avenir"/>
                <a:sym typeface="Avenir"/>
              </a:defRPr>
            </a:lvl3pPr>
            <a:lvl4pPr marL="0" marR="0" lvl="3" indent="0" algn="l" defTabSz="914400" rtl="0" eaLnBrk="1" latinLnBrk="0" hangingPunct="1">
              <a:spcBef>
                <a:spcPts val="0"/>
              </a:spcBef>
              <a:buNone/>
              <a:defRPr sz="1867" b="0" i="0" u="none" strike="noStrike" kern="1200" cap="none">
                <a:solidFill>
                  <a:schemeClr val="lt1"/>
                </a:solidFill>
                <a:latin typeface="Avenir"/>
                <a:ea typeface="Avenir"/>
                <a:cs typeface="Avenir"/>
                <a:sym typeface="Avenir"/>
              </a:defRPr>
            </a:lvl4pPr>
            <a:lvl5pPr marL="0" marR="0" lvl="4" indent="0" algn="l" defTabSz="914400" rtl="0" eaLnBrk="1" latinLnBrk="0" hangingPunct="1">
              <a:spcBef>
                <a:spcPts val="0"/>
              </a:spcBef>
              <a:buNone/>
              <a:defRPr sz="1867" b="0" i="0" u="none" strike="noStrike" kern="1200" cap="none">
                <a:solidFill>
                  <a:schemeClr val="lt1"/>
                </a:solidFill>
                <a:latin typeface="Avenir"/>
                <a:ea typeface="Avenir"/>
                <a:cs typeface="Avenir"/>
                <a:sym typeface="Avenir"/>
              </a:defRPr>
            </a:lvl5pPr>
            <a:lvl6pPr marL="0" marR="0" lvl="5" indent="0" algn="l" defTabSz="914400" rtl="0" eaLnBrk="1" latinLnBrk="0" hangingPunct="1">
              <a:spcBef>
                <a:spcPts val="0"/>
              </a:spcBef>
              <a:buNone/>
              <a:defRPr sz="1867" b="0" i="0" u="none" strike="noStrike" kern="1200" cap="none">
                <a:solidFill>
                  <a:schemeClr val="lt1"/>
                </a:solidFill>
                <a:latin typeface="Avenir"/>
                <a:ea typeface="Avenir"/>
                <a:cs typeface="Avenir"/>
                <a:sym typeface="Avenir"/>
              </a:defRPr>
            </a:lvl6pPr>
            <a:lvl7pPr marL="0" marR="0" lvl="6" indent="0" algn="l" defTabSz="914400" rtl="0" eaLnBrk="1" latinLnBrk="0" hangingPunct="1">
              <a:spcBef>
                <a:spcPts val="0"/>
              </a:spcBef>
              <a:buNone/>
              <a:defRPr sz="1867" b="0" i="0" u="none" strike="noStrike" kern="1200" cap="none">
                <a:solidFill>
                  <a:schemeClr val="lt1"/>
                </a:solidFill>
                <a:latin typeface="Avenir"/>
                <a:ea typeface="Avenir"/>
                <a:cs typeface="Avenir"/>
                <a:sym typeface="Avenir"/>
              </a:defRPr>
            </a:lvl7pPr>
            <a:lvl8pPr marL="0" marR="0" lvl="7" indent="0" algn="l" defTabSz="914400" rtl="0" eaLnBrk="1" latinLnBrk="0" hangingPunct="1">
              <a:spcBef>
                <a:spcPts val="0"/>
              </a:spcBef>
              <a:buNone/>
              <a:defRPr sz="1867" b="0" i="0" u="none" strike="noStrike" kern="1200" cap="none">
                <a:solidFill>
                  <a:schemeClr val="lt1"/>
                </a:solidFill>
                <a:latin typeface="Avenir"/>
                <a:ea typeface="Avenir"/>
                <a:cs typeface="Avenir"/>
                <a:sym typeface="Avenir"/>
              </a:defRPr>
            </a:lvl8pPr>
            <a:lvl9pPr marL="0" marR="0" lvl="8" indent="0" algn="l" defTabSz="914400" rtl="0" eaLnBrk="1" latinLnBrk="0" hangingPunct="1">
              <a:spcBef>
                <a:spcPts val="0"/>
              </a:spcBef>
              <a:buNone/>
              <a:defRPr sz="1867" b="0" i="0" u="none" strike="noStrike" kern="1200" cap="none">
                <a:solidFill>
                  <a:schemeClr val="lt1"/>
                </a:solidFill>
                <a:latin typeface="Avenir"/>
                <a:ea typeface="Avenir"/>
                <a:cs typeface="Avenir"/>
                <a:sym typeface="Avenir"/>
              </a:defRPr>
            </a:lvl9pPr>
          </a:lstStyle>
          <a:p>
            <a:pPr algn="r" defTabSz="1219170">
              <a:buClr>
                <a:srgbClr val="000000"/>
              </a:buClr>
            </a:pPr>
            <a:fld id="{00000000-1234-1234-1234-123412341234}" type="slidenum">
              <a:rPr lang="en" smtClean="0"/>
              <a:pPr algn="r" defTabSz="1219170">
                <a:buClr>
                  <a:srgbClr val="000000"/>
                </a:buClr>
              </a:pPr>
              <a:t>11</a:t>
            </a:fld>
            <a:endParaRPr lang="en"/>
          </a:p>
        </p:txBody>
      </p:sp>
      <p:pic>
        <p:nvPicPr>
          <p:cNvPr id="6" name="Picture 5">
            <a:extLst>
              <a:ext uri="{FF2B5EF4-FFF2-40B4-BE49-F238E27FC236}">
                <a16:creationId xmlns="" xmlns:a16="http://schemas.microsoft.com/office/drawing/2014/main" id="{91EA40E7-D014-558C-F421-F47863198C5F}"/>
              </a:ext>
            </a:extLst>
          </p:cNvPr>
          <p:cNvPicPr>
            <a:picLocks noChangeAspect="1"/>
          </p:cNvPicPr>
          <p:nvPr/>
        </p:nvPicPr>
        <p:blipFill>
          <a:blip r:embed="rId2"/>
          <a:stretch>
            <a:fillRect/>
          </a:stretch>
        </p:blipFill>
        <p:spPr>
          <a:xfrm>
            <a:off x="7427618" y="1118272"/>
            <a:ext cx="3789142" cy="4975682"/>
          </a:xfrm>
          <a:prstGeom prst="rect">
            <a:avLst/>
          </a:prstGeom>
          <a:ln>
            <a:solidFill>
              <a:schemeClr val="tx1"/>
            </a:solidFill>
          </a:ln>
        </p:spPr>
      </p:pic>
      <p:sp>
        <p:nvSpPr>
          <p:cNvPr id="5" name="Google Shape;385;p56">
            <a:extLst>
              <a:ext uri="{FF2B5EF4-FFF2-40B4-BE49-F238E27FC236}">
                <a16:creationId xmlns="" xmlns:a16="http://schemas.microsoft.com/office/drawing/2014/main" id="{827619F8-348A-1A78-7D2A-0BF5C9122781}"/>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MANUEL DE FORMATION NUPAS PLUS 2.0</a:t>
            </a:r>
          </a:p>
        </p:txBody>
      </p:sp>
      <p:sp>
        <p:nvSpPr>
          <p:cNvPr id="7" name="TextBox 6"/>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Tree>
    <p:extLst>
      <p:ext uri="{BB962C8B-B14F-4D97-AF65-F5344CB8AC3E}">
        <p14:creationId xmlns:p14="http://schemas.microsoft.com/office/powerpoint/2010/main" val="423717924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8247126" y="6470903"/>
            <a:ext cx="912494" cy="332740"/>
          </a:xfrm>
          <a:custGeom>
            <a:avLst/>
            <a:gdLst/>
            <a:ahLst/>
            <a:cxnLst/>
            <a:rect l="l" t="t" r="r" b="b"/>
            <a:pathLst>
              <a:path w="912495" h="332740">
                <a:moveTo>
                  <a:pt x="0" y="0"/>
                </a:moveTo>
                <a:lnTo>
                  <a:pt x="912114" y="0"/>
                </a:lnTo>
                <a:lnTo>
                  <a:pt x="912114" y="332232"/>
                </a:lnTo>
                <a:lnTo>
                  <a:pt x="0" y="332232"/>
                </a:lnTo>
                <a:lnTo>
                  <a:pt x="0" y="0"/>
                </a:lnTo>
                <a:close/>
              </a:path>
            </a:pathLst>
          </a:custGeom>
          <a:solidFill>
            <a:srgbClr val="002E6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a:extLst>
              <a:ext uri="{FF2B5EF4-FFF2-40B4-BE49-F238E27FC236}">
                <a16:creationId xmlns="" xmlns:a16="http://schemas.microsoft.com/office/drawing/2014/main" id="{D7B5ED10-A382-5768-AA56-2E97681FAA4C}"/>
              </a:ext>
            </a:extLst>
          </p:cNvPr>
          <p:cNvSpPr txBox="1"/>
          <p:nvPr/>
        </p:nvSpPr>
        <p:spPr>
          <a:xfrm>
            <a:off x="1996169" y="1327998"/>
            <a:ext cx="5562600" cy="3077766"/>
          </a:xfrm>
          <a:prstGeom prst="rect">
            <a:avLst/>
          </a:prstGeom>
        </p:spPr>
        <p:txBody>
          <a:bodyPr vert="horz" wrap="square" lIns="0" tIns="0" rIns="0" bIns="0" rtlCol="0">
            <a:spAutoFit/>
          </a:bodyPr>
          <a:lstStyle/>
          <a:p>
            <a:pPr marL="12700"/>
            <a:r>
              <a:rPr lang="fr-FR" sz="2000" b="1">
                <a:latin typeface="Source Sans Pro" panose="020B0503030403020204" pitchFamily="34" charset="0"/>
                <a:ea typeface="Source Sans Pro" panose="020B0503030403020204" pitchFamily="34" charset="0"/>
                <a:cs typeface="Lucida Sans"/>
              </a:rPr>
              <a:t>Méthodes</a:t>
            </a:r>
          </a:p>
          <a:p>
            <a:pPr marL="629920" indent="-342900">
              <a:buFont typeface="Wingdings" panose="05000000000000000000" pitchFamily="2" charset="2"/>
              <a:buChar char="§"/>
              <a:tabLst>
                <a:tab pos="515620" algn="l"/>
              </a:tabLst>
            </a:pPr>
            <a:r>
              <a:rPr lang="fr-FR" sz="2000">
                <a:latin typeface="Source Sans Pro" panose="020B0503030403020204" pitchFamily="34" charset="0"/>
                <a:ea typeface="Source Sans Pro" panose="020B0503030403020204" pitchFamily="34" charset="0"/>
                <a:cs typeface="Arial"/>
              </a:rPr>
              <a:t>Révision du document</a:t>
            </a:r>
          </a:p>
          <a:p>
            <a:pPr marL="629920" indent="-342900">
              <a:buFont typeface="Wingdings" panose="05000000000000000000" pitchFamily="2" charset="2"/>
              <a:buChar char="§"/>
              <a:tabLst>
                <a:tab pos="515620" algn="l"/>
              </a:tabLst>
            </a:pPr>
            <a:r>
              <a:rPr lang="fr-FR" sz="2000">
                <a:latin typeface="Source Sans Pro" panose="020B0503030403020204" pitchFamily="34" charset="0"/>
                <a:ea typeface="Source Sans Pro" panose="020B0503030403020204" pitchFamily="34" charset="0"/>
                <a:cs typeface="Arial"/>
              </a:rPr>
              <a:t>Interviews</a:t>
            </a:r>
          </a:p>
          <a:p>
            <a:pPr marL="629920" indent="-342900">
              <a:buFont typeface="Wingdings" panose="05000000000000000000" pitchFamily="2" charset="2"/>
              <a:buChar char="§"/>
              <a:tabLst>
                <a:tab pos="515620" algn="l"/>
              </a:tabLst>
            </a:pPr>
            <a:r>
              <a:rPr lang="fr-FR" sz="2000">
                <a:latin typeface="Source Sans Pro" panose="020B0503030403020204" pitchFamily="34" charset="0"/>
                <a:ea typeface="Source Sans Pro" panose="020B0503030403020204" pitchFamily="34" charset="0"/>
                <a:cs typeface="Arial"/>
              </a:rPr>
              <a:t>Tests de corroboration</a:t>
            </a:r>
          </a:p>
          <a:p>
            <a:pPr>
              <a:buClr>
                <a:srgbClr val="625C5B"/>
              </a:buClr>
              <a:buFont typeface="Arial"/>
              <a:buChar char="•"/>
            </a:pPr>
            <a:endParaRPr sz="2000">
              <a:latin typeface="Source Sans Pro" panose="020B0503030403020204" pitchFamily="34" charset="0"/>
              <a:ea typeface="Source Sans Pro" panose="020B0503030403020204" pitchFamily="34" charset="0"/>
              <a:cs typeface="Times New Roman"/>
            </a:endParaRPr>
          </a:p>
          <a:p>
            <a:pPr marL="12700"/>
            <a:r>
              <a:rPr lang="fr-FR" sz="2000" b="1">
                <a:latin typeface="Source Sans Pro" panose="020B0503030403020204" pitchFamily="34" charset="0"/>
                <a:ea typeface="Source Sans Pro" panose="020B0503030403020204" pitchFamily="34" charset="0"/>
                <a:cs typeface="Lucida Sans"/>
              </a:rPr>
              <a:t>Participants recommandés pour l’entretien</a:t>
            </a:r>
          </a:p>
          <a:p>
            <a:pPr marL="629920" indent="-342900">
              <a:buFont typeface="Wingdings" panose="05000000000000000000" pitchFamily="2" charset="2"/>
              <a:buChar char="§"/>
              <a:tabLst>
                <a:tab pos="515620" algn="l"/>
              </a:tabLst>
            </a:pPr>
            <a:r>
              <a:rPr lang="fr-FR" sz="2000">
                <a:latin typeface="Source Sans Pro" panose="020B0503030403020204" pitchFamily="34" charset="0"/>
                <a:ea typeface="Source Sans Pro" panose="020B0503030403020204" pitchFamily="34" charset="0"/>
                <a:cs typeface="Arial"/>
              </a:rPr>
              <a:t>Directeur des ressources humaines</a:t>
            </a:r>
          </a:p>
          <a:p>
            <a:pPr marL="629920" indent="-342900">
              <a:buFont typeface="Wingdings" panose="05000000000000000000" pitchFamily="2" charset="2"/>
              <a:buChar char="§"/>
              <a:tabLst>
                <a:tab pos="515620" algn="l"/>
              </a:tabLst>
            </a:pPr>
            <a:r>
              <a:rPr lang="fr-FR" sz="2000">
                <a:latin typeface="Source Sans Pro" panose="020B0503030403020204" pitchFamily="34" charset="0"/>
                <a:ea typeface="Source Sans Pro" panose="020B0503030403020204" pitchFamily="34" charset="0"/>
                <a:cs typeface="Arial"/>
              </a:rPr>
              <a:t>Manager des ressources humaines</a:t>
            </a:r>
          </a:p>
          <a:p>
            <a:pPr marL="629920" indent="-342900">
              <a:buFont typeface="Wingdings" panose="05000000000000000000" pitchFamily="2" charset="2"/>
              <a:buChar char="§"/>
              <a:tabLst>
                <a:tab pos="515620" algn="l"/>
              </a:tabLst>
            </a:pPr>
            <a:r>
              <a:rPr lang="fr-FR" sz="2000">
                <a:latin typeface="Source Sans Pro" panose="020B0503030403020204" pitchFamily="34" charset="0"/>
                <a:ea typeface="Source Sans Pro" panose="020B0503030403020204" pitchFamily="34" charset="0"/>
                <a:cs typeface="Arial"/>
              </a:rPr>
              <a:t>Gestionnaire de la logistique</a:t>
            </a:r>
          </a:p>
          <a:p>
            <a:pPr marL="629920" indent="-342900">
              <a:buFont typeface="Wingdings" panose="05000000000000000000" pitchFamily="2" charset="2"/>
              <a:buChar char="§"/>
              <a:tabLst>
                <a:tab pos="515620" algn="l"/>
              </a:tabLst>
            </a:pPr>
            <a:r>
              <a:rPr lang="fr-FR" sz="2000">
                <a:latin typeface="Source Sans Pro" panose="020B0503030403020204" pitchFamily="34" charset="0"/>
                <a:ea typeface="Source Sans Pro" panose="020B0503030403020204" pitchFamily="34" charset="0"/>
                <a:cs typeface="Arial"/>
              </a:rPr>
              <a:t>Gestionnaire de paie</a:t>
            </a:r>
          </a:p>
        </p:txBody>
      </p:sp>
      <p:sp>
        <p:nvSpPr>
          <p:cNvPr id="7" name="Google Shape;385;p56">
            <a:extLst>
              <a:ext uri="{FF2B5EF4-FFF2-40B4-BE49-F238E27FC236}">
                <a16:creationId xmlns="" xmlns:a16="http://schemas.microsoft.com/office/drawing/2014/main" id="{1B92A378-4BD0-32F3-949D-388AA282B41D}"/>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CONTEXTE ET MÉTHODES</a:t>
            </a:r>
          </a:p>
        </p:txBody>
      </p:sp>
      <p:sp>
        <p:nvSpPr>
          <p:cNvPr id="8" name="TextBox 7"/>
          <p:cNvSpPr txBox="1"/>
          <p:nvPr/>
        </p:nvSpPr>
        <p:spPr>
          <a:xfrm>
            <a:off x="220722" y="6526926"/>
            <a:ext cx="6639951"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0B9B68EF-FF77-321E-E1D1-59A2CFA796EC}"/>
              </a:ext>
            </a:extLst>
          </p:cNvPr>
          <p:cNvSpPr>
            <a:spLocks noGrp="1"/>
          </p:cNvSpPr>
          <p:nvPr>
            <p:ph type="sldNum" sz="quarter" idx="12"/>
          </p:nvPr>
        </p:nvSpPr>
        <p:spPr/>
        <p:txBody>
          <a:bodyPr/>
          <a:lstStyle/>
          <a:p>
            <a:fld id="{3A98EE3D-8CD1-4C3F-BD1C-C98C9596463C}" type="slidenum">
              <a:rPr lang="en-US" smtClean="0"/>
              <a:t>110</a:t>
            </a:fld>
            <a:endParaRPr lang="en-US"/>
          </a:p>
        </p:txBody>
      </p:sp>
    </p:spTree>
    <p:extLst>
      <p:ext uri="{BB962C8B-B14F-4D97-AF65-F5344CB8AC3E}">
        <p14:creationId xmlns:p14="http://schemas.microsoft.com/office/powerpoint/2010/main" val="225365720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E2ADF695-2533-B178-FDF5-8D453DF0066C}"/>
            </a:ext>
          </a:extLst>
        </p:cNvPr>
        <p:cNvGrpSpPr/>
        <p:nvPr/>
      </p:nvGrpSpPr>
      <p:grpSpPr>
        <a:xfrm>
          <a:off x="0" y="0"/>
          <a:ext cx="0" cy="0"/>
          <a:chOff x="0" y="0"/>
          <a:chExt cx="0" cy="0"/>
        </a:xfrm>
      </p:grpSpPr>
      <p:sp>
        <p:nvSpPr>
          <p:cNvPr id="5" name="Google Shape;385;p56">
            <a:extLst>
              <a:ext uri="{FF2B5EF4-FFF2-40B4-BE49-F238E27FC236}">
                <a16:creationId xmlns="" xmlns:a16="http://schemas.microsoft.com/office/drawing/2014/main" id="{15E219BA-73CA-2C16-02CA-6407A6972D77}"/>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CHARTE NUPAS PLUS 2.0</a:t>
            </a:r>
          </a:p>
        </p:txBody>
      </p:sp>
      <p:pic>
        <p:nvPicPr>
          <p:cNvPr id="2" name="Picture 1" descr="Chart&#10;&#10;Description automatically generated">
            <a:extLst>
              <a:ext uri="{FF2B5EF4-FFF2-40B4-BE49-F238E27FC236}">
                <a16:creationId xmlns="" xmlns:a16="http://schemas.microsoft.com/office/drawing/2014/main" id="{083AC314-8C58-368F-2AEB-DDE42BC2132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03" r="3739" b="2644"/>
          <a:stretch/>
        </p:blipFill>
        <p:spPr bwMode="auto">
          <a:xfrm>
            <a:off x="1499616" y="923426"/>
            <a:ext cx="9180576" cy="5036124"/>
          </a:xfrm>
          <a:prstGeom prst="rect">
            <a:avLst/>
          </a:prstGeom>
          <a:noFill/>
          <a:ln>
            <a:noFill/>
          </a:ln>
          <a:extLst>
            <a:ext uri="{53640926-AAD7-44D8-BBD7-CCE9431645EC}">
              <a14:shadowObscured xmlns:a14="http://schemas.microsoft.com/office/drawing/2010/main"/>
            </a:ext>
          </a:extLst>
        </p:spPr>
      </p:pic>
      <p:sp>
        <p:nvSpPr>
          <p:cNvPr id="4" name="TextBox 3"/>
          <p:cNvSpPr txBox="1"/>
          <p:nvPr/>
        </p:nvSpPr>
        <p:spPr>
          <a:xfrm>
            <a:off x="220722" y="6526926"/>
            <a:ext cx="6639951"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3" name="Espace réservé du numéro de diapositive 2">
            <a:extLst>
              <a:ext uri="{FF2B5EF4-FFF2-40B4-BE49-F238E27FC236}">
                <a16:creationId xmlns="" xmlns:a16="http://schemas.microsoft.com/office/drawing/2014/main" id="{BD31223A-1A36-343F-057F-A0312860E790}"/>
              </a:ext>
            </a:extLst>
          </p:cNvPr>
          <p:cNvSpPr>
            <a:spLocks noGrp="1"/>
          </p:cNvSpPr>
          <p:nvPr>
            <p:ph type="sldNum" sz="quarter" idx="12"/>
          </p:nvPr>
        </p:nvSpPr>
        <p:spPr/>
        <p:txBody>
          <a:bodyPr/>
          <a:lstStyle/>
          <a:p>
            <a:fld id="{3A98EE3D-8CD1-4C3F-BD1C-C98C9596463C}" type="slidenum">
              <a:rPr lang="en-US" smtClean="0"/>
              <a:t>111</a:t>
            </a:fld>
            <a:endParaRPr lang="en-US"/>
          </a:p>
        </p:txBody>
      </p:sp>
    </p:spTree>
    <p:extLst>
      <p:ext uri="{BB962C8B-B14F-4D97-AF65-F5344CB8AC3E}">
        <p14:creationId xmlns:p14="http://schemas.microsoft.com/office/powerpoint/2010/main" val="102442901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999393" y="1927479"/>
            <a:ext cx="34925" cy="0"/>
          </a:xfrm>
          <a:custGeom>
            <a:avLst/>
            <a:gdLst/>
            <a:ahLst/>
            <a:cxnLst/>
            <a:rect l="l" t="t" r="r" b="b"/>
            <a:pathLst>
              <a:path w="34925">
                <a:moveTo>
                  <a:pt x="0" y="0"/>
                </a:moveTo>
                <a:lnTo>
                  <a:pt x="34747" y="0"/>
                </a:lnTo>
              </a:path>
            </a:pathLst>
          </a:custGeom>
          <a:ln w="12700">
            <a:solidFill>
              <a:srgbClr val="404040"/>
            </a:solidFill>
          </a:ln>
        </p:spPr>
        <p:txBody>
          <a:bodyPr wrap="square" lIns="0" tIns="0" rIns="0" bIns="0" rtlCol="0"/>
          <a:lstStyle/>
          <a:p>
            <a:endParaRPr/>
          </a:p>
        </p:txBody>
      </p:sp>
      <p:sp>
        <p:nvSpPr>
          <p:cNvPr id="3" name="object 3"/>
          <p:cNvSpPr/>
          <p:nvPr/>
        </p:nvSpPr>
        <p:spPr>
          <a:xfrm>
            <a:off x="1158620" y="1927479"/>
            <a:ext cx="44450" cy="0"/>
          </a:xfrm>
          <a:custGeom>
            <a:avLst/>
            <a:gdLst/>
            <a:ahLst/>
            <a:cxnLst/>
            <a:rect l="l" t="t" r="r" b="b"/>
            <a:pathLst>
              <a:path w="44450">
                <a:moveTo>
                  <a:pt x="0" y="0"/>
                </a:moveTo>
                <a:lnTo>
                  <a:pt x="43903" y="0"/>
                </a:lnTo>
              </a:path>
            </a:pathLst>
          </a:custGeom>
          <a:ln w="12700">
            <a:solidFill>
              <a:srgbClr val="404040"/>
            </a:solidFill>
          </a:ln>
        </p:spPr>
        <p:txBody>
          <a:bodyPr wrap="square" lIns="0" tIns="0" rIns="0" bIns="0" rtlCol="0"/>
          <a:lstStyle/>
          <a:p>
            <a:endParaRPr/>
          </a:p>
        </p:txBody>
      </p:sp>
      <p:graphicFrame>
        <p:nvGraphicFramePr>
          <p:cNvPr id="8" name="Table 7">
            <a:extLst>
              <a:ext uri="{FF2B5EF4-FFF2-40B4-BE49-F238E27FC236}">
                <a16:creationId xmlns="" xmlns:a16="http://schemas.microsoft.com/office/drawing/2014/main" id="{29A39B2F-C256-C89D-2558-2B2EB0B6C7EA}"/>
              </a:ext>
            </a:extLst>
          </p:cNvPr>
          <p:cNvGraphicFramePr>
            <a:graphicFrameLocks noGrp="1"/>
          </p:cNvGraphicFramePr>
          <p:nvPr>
            <p:extLst>
              <p:ext uri="{D42A27DB-BD31-4B8C-83A1-F6EECF244321}">
                <p14:modId xmlns:p14="http://schemas.microsoft.com/office/powerpoint/2010/main" val="3007222679"/>
              </p:ext>
            </p:extLst>
          </p:nvPr>
        </p:nvGraphicFramePr>
        <p:xfrm>
          <a:off x="272981" y="934498"/>
          <a:ext cx="11646038" cy="5237400"/>
        </p:xfrm>
        <a:graphic>
          <a:graphicData uri="http://schemas.openxmlformats.org/drawingml/2006/table">
            <a:tbl>
              <a:tblPr firstRow="1" firstCol="1" bandRow="1"/>
              <a:tblGrid>
                <a:gridCol w="761999">
                  <a:extLst>
                    <a:ext uri="{9D8B030D-6E8A-4147-A177-3AD203B41FA5}">
                      <a16:colId xmlns="" xmlns:a16="http://schemas.microsoft.com/office/drawing/2014/main" val="4233124664"/>
                    </a:ext>
                  </a:extLst>
                </a:gridCol>
                <a:gridCol w="8762163">
                  <a:extLst>
                    <a:ext uri="{9D8B030D-6E8A-4147-A177-3AD203B41FA5}">
                      <a16:colId xmlns="" xmlns:a16="http://schemas.microsoft.com/office/drawing/2014/main" val="1316742538"/>
                    </a:ext>
                  </a:extLst>
                </a:gridCol>
                <a:gridCol w="2121876">
                  <a:extLst>
                    <a:ext uri="{9D8B030D-6E8A-4147-A177-3AD203B41FA5}">
                      <a16:colId xmlns="" xmlns:a16="http://schemas.microsoft.com/office/drawing/2014/main" val="1793740542"/>
                    </a:ext>
                  </a:extLst>
                </a:gridCol>
              </a:tblGrid>
              <a:tr h="593905">
                <a:tc>
                  <a:txBody>
                    <a:bodyPr/>
                    <a:lstStyle/>
                    <a:p>
                      <a:pPr marL="36000" indent="-8890" algn="l">
                        <a:lnSpc>
                          <a:spcPct val="100000"/>
                        </a:lnSpc>
                        <a:spcBef>
                          <a:spcPts val="0"/>
                        </a:spcBef>
                        <a:spcAft>
                          <a:spcPts val="0"/>
                        </a:spcAft>
                      </a:pPr>
                      <a:r>
                        <a:rPr lang="fr-FR" sz="1100" b="1" dirty="0">
                          <a:solidFill>
                            <a:schemeClr val="bg1"/>
                          </a:solidFill>
                          <a:latin typeface="Source Sans Pro" panose="020B0503030403020204" pitchFamily="34" charset="0"/>
                          <a:ea typeface="Source Sans Pro" panose="020B0503030403020204" pitchFamily="34" charset="0"/>
                          <a:cs typeface="Arial"/>
                        </a:rPr>
                        <a:t>Code</a:t>
                      </a:r>
                    </a:p>
                  </a:txBody>
                  <a:tcPr marL="1232" marR="1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E6C"/>
                    </a:solidFill>
                  </a:tcPr>
                </a:tc>
                <a:tc>
                  <a:txBody>
                    <a:bodyPr/>
                    <a:lstStyle/>
                    <a:p>
                      <a:pPr marL="36000" indent="-8890" algn="l">
                        <a:lnSpc>
                          <a:spcPct val="100000"/>
                        </a:lnSpc>
                        <a:spcBef>
                          <a:spcPts val="0"/>
                        </a:spcBef>
                        <a:spcAft>
                          <a:spcPts val="0"/>
                        </a:spcAft>
                      </a:pPr>
                      <a:r>
                        <a:rPr lang="fr-FR" sz="1100" b="1">
                          <a:solidFill>
                            <a:schemeClr val="bg1"/>
                          </a:solidFill>
                          <a:latin typeface="Source Sans Pro" panose="020B0503030403020204" pitchFamily="34" charset="0"/>
                          <a:ea typeface="Source Sans Pro" panose="020B0503030403020204" pitchFamily="34" charset="0"/>
                          <a:cs typeface="Arial"/>
                        </a:rPr>
                        <a:t>C. Ressources humaines </a:t>
                      </a:r>
                      <a:r>
                        <a:rPr lang="fr-FR" sz="1100" b="0" i="1">
                          <a:solidFill>
                            <a:schemeClr val="bg1"/>
                          </a:solidFill>
                          <a:latin typeface="Source Sans Pro" panose="020B0503030403020204" pitchFamily="34" charset="0"/>
                          <a:ea typeface="Source Sans Pro" panose="020B0503030403020204" pitchFamily="34" charset="0"/>
                          <a:cs typeface="Arial"/>
                        </a:rPr>
                        <a:t>Cette section passe en revue les ressources humaines (RH), par ex. le personnel, les systèmes et les contrôles de l'organisation, y compris l'existence de politiques ou de procédures RH, d'un code de conduite, des déplacements et transports du personnel, de la paie, de la comptabilisation du temps, ainsi que des divulgations et procédures obligatoires pour signaler les violations.</a:t>
                      </a:r>
                    </a:p>
                  </a:txBody>
                  <a:tcPr marL="1232" marR="1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E6C"/>
                    </a:solidFill>
                  </a:tcPr>
                </a:tc>
                <a:tc>
                  <a:txBody>
                    <a:bodyPr/>
                    <a:lstStyle/>
                    <a:p>
                      <a:pPr marL="36000" indent="-8890" algn="ctr">
                        <a:lnSpc>
                          <a:spcPct val="100000"/>
                        </a:lnSpc>
                        <a:spcBef>
                          <a:spcPts val="0"/>
                        </a:spcBef>
                        <a:spcAft>
                          <a:spcPts val="0"/>
                        </a:spcAft>
                      </a:pPr>
                      <a:r>
                        <a:rPr lang="fr-FR" sz="1100" b="1">
                          <a:solidFill>
                            <a:schemeClr val="bg1"/>
                          </a:solidFill>
                          <a:latin typeface="Source Sans Pro" panose="020B0503030403020204" pitchFamily="34" charset="0"/>
                          <a:ea typeface="Source Sans Pro" panose="020B0503030403020204" pitchFamily="34" charset="0"/>
                          <a:cs typeface="Arial"/>
                        </a:rPr>
                        <a:t>DOCUMENTS CLÉS POUR L'ÉVALUATION</a:t>
                      </a:r>
                    </a:p>
                  </a:txBody>
                  <a:tcPr marL="1232" marR="1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E6C"/>
                    </a:solidFill>
                  </a:tcPr>
                </a:tc>
                <a:extLst>
                  <a:ext uri="{0D108BD9-81ED-4DB2-BD59-A6C34878D82A}">
                    <a16:rowId xmlns="" xmlns:a16="http://schemas.microsoft.com/office/drawing/2014/main" val="3276441837"/>
                  </a:ext>
                </a:extLst>
              </a:tr>
              <a:tr h="521461">
                <a:tc>
                  <a:txBody>
                    <a:bodyPr/>
                    <a:lstStyle/>
                    <a:p>
                      <a:pPr algn="l" fontAlgn="ctr"/>
                      <a:r>
                        <a:rPr lang="fr-FR" sz="1100" b="1" i="0" u="none" strike="noStrike">
                          <a:solidFill>
                            <a:srgbClr val="000000"/>
                          </a:solidFill>
                          <a:effectLst/>
                          <a:latin typeface="Calibri" panose="020F0502020204030204" pitchFamily="34" charset="0"/>
                        </a:rPr>
                        <a:t>C.1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100" b="0" i="0" u="none" strike="noStrike">
                          <a:solidFill>
                            <a:srgbClr val="000000"/>
                          </a:solidFill>
                          <a:effectLst/>
                          <a:latin typeface="Calibri" panose="020F0502020204030204" pitchFamily="34" charset="0"/>
                        </a:rPr>
                        <a:t>Existe-t-il des politiques, procédures et/ou pratiques en matière de ressources humaines (RH) ? Sont-elles conformes aux normes applicables trouvées dans les principes de coûts de la sous-partie E du 2 CFR 200 ?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08000" indent="-8890">
                        <a:lnSpc>
                          <a:spcPct val="100000"/>
                        </a:lnSpc>
                        <a:spcBef>
                          <a:spcPts val="0"/>
                        </a:spcBef>
                        <a:spcAft>
                          <a:spcPts val="0"/>
                        </a:spcAft>
                      </a:pPr>
                      <a:r>
                        <a:rPr lang="fr-FR" sz="1100">
                          <a:solidFill>
                            <a:schemeClr val="tx1"/>
                          </a:solidFill>
                          <a:latin typeface="Source Sans Pro" panose="020B0503030403020204" pitchFamily="34" charset="0"/>
                          <a:ea typeface="Source Sans Pro" panose="020B0503030403020204" pitchFamily="34" charset="0"/>
                          <a:cs typeface="Arial"/>
                        </a:rPr>
                        <a:t>Feuilles de temps du personnel</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2418284208"/>
                  </a:ext>
                </a:extLst>
              </a:tr>
              <a:tr h="488615">
                <a:tc>
                  <a:txBody>
                    <a:bodyPr/>
                    <a:lstStyle/>
                    <a:p>
                      <a:pPr algn="l" fontAlgn="ctr"/>
                      <a:r>
                        <a:rPr lang="fr-FR" sz="1100" b="1" i="0" u="none" strike="noStrike">
                          <a:solidFill>
                            <a:srgbClr val="000000"/>
                          </a:solidFill>
                          <a:effectLst/>
                          <a:latin typeface="Calibri" panose="020F0502020204030204" pitchFamily="34" charset="0"/>
                        </a:rPr>
                        <a:t>C.2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100" b="0" i="0" u="none" strike="noStrike" dirty="0">
                          <a:solidFill>
                            <a:srgbClr val="000000"/>
                          </a:solidFill>
                          <a:effectLst/>
                          <a:latin typeface="Calibri" panose="020F0502020204030204" pitchFamily="34" charset="0"/>
                        </a:rPr>
                        <a:t>Existe-t-il une politique ou une pratique en matière de chronométrage ? La procédure de chronométrage est-elle suivie par tout le personnel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08000" indent="-8890">
                        <a:lnSpc>
                          <a:spcPct val="100000"/>
                        </a:lnSpc>
                        <a:spcBef>
                          <a:spcPts val="0"/>
                        </a:spcBef>
                        <a:spcAft>
                          <a:spcPts val="0"/>
                        </a:spcAft>
                      </a:pPr>
                      <a:r>
                        <a:rPr lang="fr-FR" sz="1100">
                          <a:solidFill>
                            <a:schemeClr val="tx1"/>
                          </a:solidFill>
                          <a:latin typeface="Source Sans Pro" panose="020B0503030403020204" pitchFamily="34" charset="0"/>
                          <a:ea typeface="Source Sans Pro" panose="020B0503030403020204" pitchFamily="34" charset="0"/>
                          <a:cs typeface="Arial"/>
                        </a:rPr>
                        <a:t>Politique de rémunération</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4154680523"/>
                  </a:ext>
                </a:extLst>
              </a:tr>
              <a:tr h="488616">
                <a:tc>
                  <a:txBody>
                    <a:bodyPr/>
                    <a:lstStyle/>
                    <a:p>
                      <a:pPr algn="l" fontAlgn="ctr"/>
                      <a:r>
                        <a:rPr lang="fr-FR" sz="1100" b="1" i="0" u="none" strike="noStrike">
                          <a:solidFill>
                            <a:srgbClr val="000000"/>
                          </a:solidFill>
                          <a:effectLst/>
                          <a:latin typeface="Calibri" panose="020F0502020204030204" pitchFamily="34" charset="0"/>
                        </a:rPr>
                        <a:t>C.3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100" b="0" i="0" u="none" strike="noStrike">
                          <a:solidFill>
                            <a:srgbClr val="000000"/>
                          </a:solidFill>
                          <a:effectLst/>
                          <a:latin typeface="Calibri" panose="020F0502020204030204" pitchFamily="34" charset="0"/>
                        </a:rPr>
                        <a:t>Existe-t-il un système de paie ? Si tel est le cas, suit-il correctement les paiements au personnel, les retenues d'impôt et les dépôts de sécurité sociale (par exemple) ?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08000" indent="-8890" algn="l" rtl="0">
                        <a:lnSpc>
                          <a:spcPct val="100000"/>
                        </a:lnSpc>
                        <a:spcBef>
                          <a:spcPts val="0"/>
                        </a:spcBef>
                        <a:spcAft>
                          <a:spcPts val="0"/>
                        </a:spcAft>
                      </a:pPr>
                      <a:endParaRPr lang="en-US" sz="1100" kern="1200" spc="30" dirty="0">
                        <a:solidFill>
                          <a:schemeClr val="tx1"/>
                        </a:solidFill>
                        <a:latin typeface="Source Sans Pro" panose="020B0503030403020204" pitchFamily="34" charset="0"/>
                        <a:ea typeface="Source Sans Pro" panose="020B0503030403020204" pitchFamily="34" charset="0"/>
                        <a:cs typeface="Arial"/>
                      </a:endParaRP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2810618408"/>
                  </a:ext>
                </a:extLst>
              </a:tr>
              <a:tr h="488615">
                <a:tc>
                  <a:txBody>
                    <a:bodyPr/>
                    <a:lstStyle/>
                    <a:p>
                      <a:pPr algn="l" fontAlgn="ctr"/>
                      <a:r>
                        <a:rPr lang="fr-FR" sz="1100" b="1" i="0" u="none" strike="noStrike">
                          <a:solidFill>
                            <a:srgbClr val="000000"/>
                          </a:solidFill>
                          <a:effectLst/>
                          <a:latin typeface="Calibri" panose="020F0502020204030204" pitchFamily="34" charset="0"/>
                        </a:rPr>
                        <a:t>C.4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100" b="0" i="0" u="none" strike="noStrike">
                          <a:solidFill>
                            <a:srgbClr val="000000"/>
                          </a:solidFill>
                          <a:effectLst/>
                          <a:latin typeface="Calibri" panose="020F0502020204030204" pitchFamily="34" charset="0"/>
                        </a:rPr>
                        <a:t>Existe-t-il des politiques ou des procédures régissant les déplacements du personnel ? (par exemple, types de déplacements autorisés, critères et tarifs pour les indemnités journalières, l'hébergement, le transport, etc.)</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08000" indent="-8890">
                        <a:lnSpc>
                          <a:spcPct val="100000"/>
                        </a:lnSpc>
                        <a:spcBef>
                          <a:spcPts val="0"/>
                        </a:spcBef>
                        <a:spcAft>
                          <a:spcPts val="0"/>
                        </a:spcAft>
                      </a:pPr>
                      <a:r>
                        <a:rPr lang="fr-FR" sz="1100">
                          <a:solidFill>
                            <a:schemeClr val="tx1"/>
                          </a:solidFill>
                          <a:latin typeface="Source Sans Pro" panose="020B0503030403020204" pitchFamily="34" charset="0"/>
                          <a:ea typeface="Source Sans Pro" panose="020B0503030403020204" pitchFamily="34" charset="0"/>
                          <a:cs typeface="Arial"/>
                        </a:rPr>
                        <a:t>Politique/Manuel RH</a:t>
                      </a:r>
                    </a:p>
                    <a:p>
                      <a:pPr marL="108000" indent="-8890">
                        <a:lnSpc>
                          <a:spcPct val="100000"/>
                        </a:lnSpc>
                        <a:spcBef>
                          <a:spcPts val="0"/>
                        </a:spcBef>
                        <a:spcAft>
                          <a:spcPts val="0"/>
                        </a:spcAft>
                      </a:pPr>
                      <a:r>
                        <a:rPr lang="fr-FR" sz="1100">
                          <a:solidFill>
                            <a:schemeClr val="tx1"/>
                          </a:solidFill>
                          <a:latin typeface="Source Sans Pro" panose="020B0503030403020204" pitchFamily="34" charset="0"/>
                          <a:ea typeface="Source Sans Pro" panose="020B0503030403020204" pitchFamily="34" charset="0"/>
                          <a:cs typeface="Arial"/>
                        </a:rPr>
                        <a:t>Manuel des employés</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1073868432"/>
                  </a:ext>
                </a:extLst>
              </a:tr>
              <a:tr h="437614">
                <a:tc>
                  <a:txBody>
                    <a:bodyPr/>
                    <a:lstStyle/>
                    <a:p>
                      <a:pPr algn="l" fontAlgn="ctr"/>
                      <a:r>
                        <a:rPr lang="fr-FR" sz="1100" b="1" i="0" u="none" strike="noStrike">
                          <a:solidFill>
                            <a:srgbClr val="000000"/>
                          </a:solidFill>
                          <a:effectLst/>
                          <a:latin typeface="Calibri" panose="020F0502020204030204" pitchFamily="34" charset="0"/>
                        </a:rPr>
                        <a:t>C.5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100" b="0" i="0" u="none" strike="noStrike">
                          <a:solidFill>
                            <a:srgbClr val="000000"/>
                          </a:solidFill>
                          <a:effectLst/>
                          <a:latin typeface="Calibri" panose="020F0502020204030204" pitchFamily="34" charset="0"/>
                        </a:rPr>
                        <a:t>La ou les personnes responsables des fonctions RH possèdent-elles les qualifications et l’expérience requises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08000" indent="-8890">
                        <a:lnSpc>
                          <a:spcPct val="100000"/>
                        </a:lnSpc>
                        <a:spcBef>
                          <a:spcPts val="0"/>
                        </a:spcBef>
                        <a:spcAft>
                          <a:spcPts val="0"/>
                        </a:spcAft>
                      </a:pPr>
                      <a:r>
                        <a:rPr lang="fr-FR" sz="1100">
                          <a:solidFill>
                            <a:schemeClr val="tx1"/>
                          </a:solidFill>
                          <a:latin typeface="Source Sans Pro" panose="020B0503030403020204" pitchFamily="34" charset="0"/>
                          <a:ea typeface="Source Sans Pro" panose="020B0503030403020204" pitchFamily="34" charset="0"/>
                          <a:cs typeface="Arial"/>
                        </a:rPr>
                        <a:t>Procès-verbaux d’entretiens/rapports d’entretiens</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3269484234"/>
                  </a:ext>
                </a:extLst>
              </a:tr>
              <a:tr h="437614">
                <a:tc>
                  <a:txBody>
                    <a:bodyPr/>
                    <a:lstStyle/>
                    <a:p>
                      <a:pPr algn="l" fontAlgn="ctr"/>
                      <a:r>
                        <a:rPr lang="fr-FR" sz="1100" b="1" i="0" u="none" strike="noStrike">
                          <a:solidFill>
                            <a:srgbClr val="000000"/>
                          </a:solidFill>
                          <a:effectLst/>
                          <a:latin typeface="Calibri" panose="020F0502020204030204" pitchFamily="34" charset="0"/>
                        </a:rPr>
                        <a:t>C.6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100" b="0" i="0" u="none" strike="noStrike" dirty="0">
                          <a:solidFill>
                            <a:srgbClr val="000000"/>
                          </a:solidFill>
                          <a:effectLst/>
                          <a:latin typeface="Calibri" panose="020F0502020204030204" pitchFamily="34" charset="0"/>
                        </a:rPr>
                        <a:t>Les employés et les consultants sont-ils embauchés en signant des contrats écrits ? Si tel est le cas, le personnel qui travaillera sur le marché est-il sous contrat et les contrats sont-ils valides (non expirés)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08000" indent="-8890">
                        <a:lnSpc>
                          <a:spcPct val="100000"/>
                        </a:lnSpc>
                        <a:spcBef>
                          <a:spcPts val="0"/>
                        </a:spcBef>
                        <a:spcAft>
                          <a:spcPts val="0"/>
                        </a:spcAft>
                      </a:pPr>
                      <a:r>
                        <a:rPr lang="fr-FR" sz="1100">
                          <a:solidFill>
                            <a:schemeClr val="tx1"/>
                          </a:solidFill>
                          <a:latin typeface="Source Sans Pro" panose="020B0503030403020204" pitchFamily="34" charset="0"/>
                          <a:ea typeface="Source Sans Pro" panose="020B0503030403020204" pitchFamily="34" charset="0"/>
                          <a:cs typeface="Arial"/>
                        </a:rPr>
                        <a:t>Preuves de références et chèques de salaire</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2418564740"/>
                  </a:ext>
                </a:extLst>
              </a:tr>
              <a:tr h="450869">
                <a:tc>
                  <a:txBody>
                    <a:bodyPr/>
                    <a:lstStyle/>
                    <a:p>
                      <a:pPr algn="l" fontAlgn="ctr"/>
                      <a:r>
                        <a:rPr lang="fr-FR" sz="1100" b="1" i="0" u="none" strike="noStrike">
                          <a:solidFill>
                            <a:srgbClr val="000000"/>
                          </a:solidFill>
                          <a:effectLst/>
                          <a:latin typeface="Calibri" panose="020F0502020204030204" pitchFamily="34" charset="0"/>
                        </a:rPr>
                        <a:t>C.7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100" b="0" i="0" u="none" strike="noStrike">
                          <a:solidFill>
                            <a:srgbClr val="000000"/>
                          </a:solidFill>
                          <a:effectLst/>
                          <a:latin typeface="Calibri" panose="020F0502020204030204" pitchFamily="34" charset="0"/>
                        </a:rPr>
                        <a:t>Présence d’un code de conduite ou d’un code d’éthique ? Comment le personnel est-il formé et orienté sur le code de conduite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08000" indent="-8890">
                        <a:lnSpc>
                          <a:spcPct val="100000"/>
                        </a:lnSpc>
                        <a:spcBef>
                          <a:spcPts val="0"/>
                        </a:spcBef>
                        <a:spcAft>
                          <a:spcPts val="0"/>
                        </a:spcAft>
                      </a:pPr>
                      <a:r>
                        <a:rPr lang="fr-FR" sz="1100">
                          <a:solidFill>
                            <a:schemeClr val="tx1"/>
                          </a:solidFill>
                          <a:latin typeface="Source Sans Pro" panose="020B0503030403020204" pitchFamily="34" charset="0"/>
                          <a:ea typeface="Source Sans Pro" panose="020B0503030403020204" pitchFamily="34" charset="0"/>
                          <a:cs typeface="Arial"/>
                        </a:rPr>
                        <a:t>Organigramme et profils de postes vacants</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690989433"/>
                  </a:ext>
                </a:extLst>
              </a:tr>
              <a:tr h="727897">
                <a:tc>
                  <a:txBody>
                    <a:bodyPr/>
                    <a:lstStyle/>
                    <a:p>
                      <a:pPr algn="l" fontAlgn="ctr"/>
                      <a:r>
                        <a:rPr lang="fr-FR" sz="1100" b="1" i="0" u="none" strike="noStrike">
                          <a:solidFill>
                            <a:srgbClr val="000000"/>
                          </a:solidFill>
                          <a:effectLst/>
                          <a:latin typeface="Calibri" panose="020F0502020204030204" pitchFamily="34" charset="0"/>
                        </a:rPr>
                        <a:t>C.8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100" b="0" i="0" u="none" strike="noStrike">
                          <a:solidFill>
                            <a:srgbClr val="000000"/>
                          </a:solidFill>
                          <a:effectLst/>
                          <a:latin typeface="Calibri" panose="020F0502020204030204" pitchFamily="34" charset="0"/>
                        </a:rPr>
                        <a:t>Existe-t-il des politiques écrites pour aborder tout ou partie des éléments suivants : protection de l'enfance, lutte contre la fraude/anti-corruption/anti-corruption, lancement d'alerte, conflits d'intérêts, prévention de l'exploitation et des abus sexuels, lutte contre la traite des personnes, non-discrimination ? Pour l’une ou l’ensemble de ces politiques, comment le personnel est-il formé et orienté sur ces politiques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08000" indent="-8890">
                        <a:lnSpc>
                          <a:spcPct val="100000"/>
                        </a:lnSpc>
                        <a:spcBef>
                          <a:spcPts val="0"/>
                        </a:spcBef>
                        <a:spcAft>
                          <a:spcPts val="0"/>
                        </a:spcAft>
                      </a:pPr>
                      <a:r>
                        <a:rPr lang="fr-FR" sz="1100">
                          <a:solidFill>
                            <a:schemeClr val="tx1"/>
                          </a:solidFill>
                          <a:latin typeface="Source Sans Pro" panose="020B0503030403020204" pitchFamily="34" charset="0"/>
                          <a:ea typeface="Source Sans Pro" panose="020B0503030403020204" pitchFamily="34" charset="0"/>
                          <a:cs typeface="Arial"/>
                        </a:rPr>
                        <a:t>Feuilles de temps du personnel</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1480528340"/>
                  </a:ext>
                </a:extLst>
              </a:tr>
              <a:tr h="536888">
                <a:tc>
                  <a:txBody>
                    <a:bodyPr/>
                    <a:lstStyle/>
                    <a:p>
                      <a:pPr algn="l" fontAlgn="ctr"/>
                      <a:r>
                        <a:rPr lang="fr-FR" sz="1100" b="1" i="0" u="none" strike="noStrike">
                          <a:solidFill>
                            <a:srgbClr val="000000"/>
                          </a:solidFill>
                          <a:effectLst/>
                          <a:latin typeface="Calibri" panose="020F0502020204030204" pitchFamily="34" charset="0"/>
                        </a:rPr>
                        <a:t>C.9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100" b="0" i="0" u="none" strike="noStrike">
                          <a:solidFill>
                            <a:srgbClr val="000000"/>
                          </a:solidFill>
                          <a:effectLst/>
                          <a:latin typeface="Calibri" panose="020F0502020204030204" pitchFamily="34" charset="0"/>
                        </a:rPr>
                        <a:t>Les dossiers du personnel (contrats, adresse/numéro de téléphone, informations médicales, copies de pièces d'identité/passeports/etc., autres informations personnelles identifiables (PII)) sont-ils hébergés dans un endroit sécurisé et accessibles uniquement au personnel autorisé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lgn="l" rtl="0">
                        <a:spcBef>
                          <a:spcPts val="1200"/>
                        </a:spcBef>
                        <a:spcAft>
                          <a:spcPts val="600"/>
                        </a:spcAft>
                      </a:pPr>
                      <a:endParaRPr lang="en-US" sz="1100" kern="1200" spc="30" dirty="0">
                        <a:solidFill>
                          <a:schemeClr val="tx1"/>
                        </a:solidFill>
                        <a:latin typeface="Source Sans Pro" panose="020B0503030403020204" pitchFamily="34" charset="0"/>
                        <a:ea typeface="Source Sans Pro" panose="020B0503030403020204" pitchFamily="34" charset="0"/>
                        <a:cs typeface="Arial"/>
                      </a:endParaRP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2984800018"/>
                  </a:ext>
                </a:extLst>
              </a:tr>
            </a:tbl>
          </a:graphicData>
        </a:graphic>
      </p:graphicFrame>
      <p:sp>
        <p:nvSpPr>
          <p:cNvPr id="9" name="Google Shape;385;p56">
            <a:extLst>
              <a:ext uri="{FF2B5EF4-FFF2-40B4-BE49-F238E27FC236}">
                <a16:creationId xmlns="" xmlns:a16="http://schemas.microsoft.com/office/drawing/2014/main" id="{E09D2DDB-8723-9D20-F6DA-F9E59C08965E}"/>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CATÉGORIES/SOUS-CATÉGORIES RH (CONT.)</a:t>
            </a:r>
          </a:p>
        </p:txBody>
      </p:sp>
      <p:sp>
        <p:nvSpPr>
          <p:cNvPr id="7" name="TextBox 6"/>
          <p:cNvSpPr txBox="1"/>
          <p:nvPr/>
        </p:nvSpPr>
        <p:spPr>
          <a:xfrm>
            <a:off x="220722" y="6526926"/>
            <a:ext cx="6639951"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4" name="Espace réservé du numéro de diapositive 3">
            <a:extLst>
              <a:ext uri="{FF2B5EF4-FFF2-40B4-BE49-F238E27FC236}">
                <a16:creationId xmlns="" xmlns:a16="http://schemas.microsoft.com/office/drawing/2014/main" id="{5AE90F5C-43A8-1E14-69AA-7DD76EB4E3BC}"/>
              </a:ext>
            </a:extLst>
          </p:cNvPr>
          <p:cNvSpPr>
            <a:spLocks noGrp="1"/>
          </p:cNvSpPr>
          <p:nvPr>
            <p:ph type="sldNum" sz="quarter" idx="12"/>
          </p:nvPr>
        </p:nvSpPr>
        <p:spPr>
          <a:xfrm>
            <a:off x="11217734" y="6481891"/>
            <a:ext cx="780011" cy="365125"/>
          </a:xfrm>
        </p:spPr>
        <p:txBody>
          <a:bodyPr/>
          <a:lstStyle/>
          <a:p>
            <a:fld id="{3A98EE3D-8CD1-4C3F-BD1C-C98C9596463C}" type="slidenum">
              <a:rPr lang="en-US" smtClean="0"/>
              <a:t>112</a:t>
            </a:fld>
            <a:endParaRPr lang="en-US" dirty="0"/>
          </a:p>
        </p:txBody>
      </p:sp>
    </p:spTree>
    <p:extLst>
      <p:ext uri="{BB962C8B-B14F-4D97-AF65-F5344CB8AC3E}">
        <p14:creationId xmlns:p14="http://schemas.microsoft.com/office/powerpoint/2010/main" val="24638674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999393" y="1927479"/>
            <a:ext cx="34925" cy="0"/>
          </a:xfrm>
          <a:custGeom>
            <a:avLst/>
            <a:gdLst/>
            <a:ahLst/>
            <a:cxnLst/>
            <a:rect l="l" t="t" r="r" b="b"/>
            <a:pathLst>
              <a:path w="34925">
                <a:moveTo>
                  <a:pt x="0" y="0"/>
                </a:moveTo>
                <a:lnTo>
                  <a:pt x="34747" y="0"/>
                </a:lnTo>
              </a:path>
            </a:pathLst>
          </a:custGeom>
          <a:ln w="12700">
            <a:solidFill>
              <a:srgbClr val="404040"/>
            </a:solidFill>
          </a:ln>
        </p:spPr>
        <p:txBody>
          <a:bodyPr wrap="square" lIns="0" tIns="0" rIns="0" bIns="0" rtlCol="0"/>
          <a:lstStyle/>
          <a:p>
            <a:endParaRPr/>
          </a:p>
        </p:txBody>
      </p:sp>
      <p:sp>
        <p:nvSpPr>
          <p:cNvPr id="3" name="object 3"/>
          <p:cNvSpPr/>
          <p:nvPr/>
        </p:nvSpPr>
        <p:spPr>
          <a:xfrm>
            <a:off x="1158620" y="1927479"/>
            <a:ext cx="44450" cy="0"/>
          </a:xfrm>
          <a:custGeom>
            <a:avLst/>
            <a:gdLst/>
            <a:ahLst/>
            <a:cxnLst/>
            <a:rect l="l" t="t" r="r" b="b"/>
            <a:pathLst>
              <a:path w="44450">
                <a:moveTo>
                  <a:pt x="0" y="0"/>
                </a:moveTo>
                <a:lnTo>
                  <a:pt x="43903" y="0"/>
                </a:lnTo>
              </a:path>
            </a:pathLst>
          </a:custGeom>
          <a:ln w="12700">
            <a:solidFill>
              <a:srgbClr val="404040"/>
            </a:solidFill>
          </a:ln>
        </p:spPr>
        <p:txBody>
          <a:bodyPr wrap="square" lIns="0" tIns="0" rIns="0" bIns="0" rtlCol="0"/>
          <a:lstStyle/>
          <a:p>
            <a:endParaRPr/>
          </a:p>
        </p:txBody>
      </p:sp>
      <p:graphicFrame>
        <p:nvGraphicFramePr>
          <p:cNvPr id="8" name="Table 7">
            <a:extLst>
              <a:ext uri="{FF2B5EF4-FFF2-40B4-BE49-F238E27FC236}">
                <a16:creationId xmlns="" xmlns:a16="http://schemas.microsoft.com/office/drawing/2014/main" id="{29A39B2F-C256-C89D-2558-2B2EB0B6C7EA}"/>
              </a:ext>
            </a:extLst>
          </p:cNvPr>
          <p:cNvGraphicFramePr>
            <a:graphicFrameLocks noGrp="1"/>
          </p:cNvGraphicFramePr>
          <p:nvPr>
            <p:extLst>
              <p:ext uri="{D42A27DB-BD31-4B8C-83A1-F6EECF244321}">
                <p14:modId xmlns:p14="http://schemas.microsoft.com/office/powerpoint/2010/main" val="3275237678"/>
              </p:ext>
            </p:extLst>
          </p:nvPr>
        </p:nvGraphicFramePr>
        <p:xfrm>
          <a:off x="351693" y="897603"/>
          <a:ext cx="11646038" cy="5388704"/>
        </p:xfrm>
        <a:graphic>
          <a:graphicData uri="http://schemas.openxmlformats.org/drawingml/2006/table">
            <a:tbl>
              <a:tblPr firstRow="1" firstCol="1" bandRow="1"/>
              <a:tblGrid>
                <a:gridCol w="807049">
                  <a:extLst>
                    <a:ext uri="{9D8B030D-6E8A-4147-A177-3AD203B41FA5}">
                      <a16:colId xmlns="" xmlns:a16="http://schemas.microsoft.com/office/drawing/2014/main" val="4233124664"/>
                    </a:ext>
                  </a:extLst>
                </a:gridCol>
                <a:gridCol w="2155539">
                  <a:extLst>
                    <a:ext uri="{9D8B030D-6E8A-4147-A177-3AD203B41FA5}">
                      <a16:colId xmlns="" xmlns:a16="http://schemas.microsoft.com/office/drawing/2014/main" val="4192400077"/>
                    </a:ext>
                  </a:extLst>
                </a:gridCol>
                <a:gridCol w="5920155">
                  <a:extLst>
                    <a:ext uri="{9D8B030D-6E8A-4147-A177-3AD203B41FA5}">
                      <a16:colId xmlns="" xmlns:a16="http://schemas.microsoft.com/office/drawing/2014/main" val="1316742538"/>
                    </a:ext>
                  </a:extLst>
                </a:gridCol>
                <a:gridCol w="2763295">
                  <a:extLst>
                    <a:ext uri="{9D8B030D-6E8A-4147-A177-3AD203B41FA5}">
                      <a16:colId xmlns="" xmlns:a16="http://schemas.microsoft.com/office/drawing/2014/main" val="1793740542"/>
                    </a:ext>
                  </a:extLst>
                </a:gridCol>
              </a:tblGrid>
              <a:tr h="550334">
                <a:tc gridSpan="2">
                  <a:txBody>
                    <a:bodyPr/>
                    <a:lstStyle/>
                    <a:p>
                      <a:pPr marL="108000" indent="-8890" algn="ctr">
                        <a:lnSpc>
                          <a:spcPct val="100000"/>
                        </a:lnSpc>
                        <a:spcBef>
                          <a:spcPts val="0"/>
                        </a:spcBef>
                        <a:spcAft>
                          <a:spcPts val="0"/>
                        </a:spcAft>
                      </a:pPr>
                      <a:r>
                        <a:rPr lang="fr-FR" sz="1100" b="1" dirty="0">
                          <a:solidFill>
                            <a:schemeClr val="bg1"/>
                          </a:solidFill>
                          <a:latin typeface="Source Sans Pro" panose="020B0503030403020204" pitchFamily="34" charset="0"/>
                          <a:ea typeface="Source Sans Pro" panose="020B0503030403020204" pitchFamily="34" charset="0"/>
                          <a:cs typeface="Arial"/>
                        </a:rPr>
                        <a:t>CATÉGORIES/SOUS-CATÉGORIES</a:t>
                      </a:r>
                    </a:p>
                  </a:txBody>
                  <a:tcPr marL="1232" marR="1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E6C"/>
                    </a:solidFill>
                  </a:tcPr>
                </a:tc>
                <a:tc hMerge="1">
                  <a:txBody>
                    <a:bodyPr/>
                    <a:lstStyle/>
                    <a:p>
                      <a:endParaRPr lang="en-US"/>
                    </a:p>
                  </a:txBody>
                  <a:tcPr/>
                </a:tc>
                <a:tc>
                  <a:txBody>
                    <a:bodyPr/>
                    <a:lstStyle/>
                    <a:p>
                      <a:pPr marL="108000" indent="-8890" algn="ctr">
                        <a:lnSpc>
                          <a:spcPct val="100000"/>
                        </a:lnSpc>
                        <a:spcBef>
                          <a:spcPts val="0"/>
                        </a:spcBef>
                        <a:spcAft>
                          <a:spcPts val="0"/>
                        </a:spcAft>
                      </a:pPr>
                      <a:r>
                        <a:rPr lang="fr-FR" sz="1100" b="1">
                          <a:solidFill>
                            <a:schemeClr val="bg1"/>
                          </a:solidFill>
                          <a:latin typeface="Source Sans Pro" panose="020B0503030403020204" pitchFamily="34" charset="0"/>
                          <a:ea typeface="Source Sans Pro" panose="020B0503030403020204" pitchFamily="34" charset="0"/>
                          <a:cs typeface="Arial"/>
                        </a:rPr>
                        <a:t>OBJECTIF (S) :</a:t>
                      </a:r>
                    </a:p>
                  </a:txBody>
                  <a:tcPr marL="1232" marR="1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E6C"/>
                    </a:solidFill>
                  </a:tcPr>
                </a:tc>
                <a:tc>
                  <a:txBody>
                    <a:bodyPr/>
                    <a:lstStyle/>
                    <a:p>
                      <a:pPr marL="108000" indent="-8890" algn="ctr">
                        <a:lnSpc>
                          <a:spcPct val="100000"/>
                        </a:lnSpc>
                        <a:spcBef>
                          <a:spcPts val="0"/>
                        </a:spcBef>
                        <a:spcAft>
                          <a:spcPts val="0"/>
                        </a:spcAft>
                      </a:pPr>
                      <a:r>
                        <a:rPr lang="fr-FR" sz="1100" b="1">
                          <a:solidFill>
                            <a:schemeClr val="bg1"/>
                          </a:solidFill>
                          <a:latin typeface="Source Sans Pro" panose="020B0503030403020204" pitchFamily="34" charset="0"/>
                          <a:ea typeface="Source Sans Pro" panose="020B0503030403020204" pitchFamily="34" charset="0"/>
                          <a:cs typeface="Arial"/>
                        </a:rPr>
                        <a:t>DOCUMENTS CLÉS POUR L'ÉVALUATION</a:t>
                      </a:r>
                    </a:p>
                  </a:txBody>
                  <a:tcPr marL="1232" marR="1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E6C"/>
                    </a:solidFill>
                  </a:tcPr>
                </a:tc>
                <a:extLst>
                  <a:ext uri="{0D108BD9-81ED-4DB2-BD59-A6C34878D82A}">
                    <a16:rowId xmlns="" xmlns:a16="http://schemas.microsoft.com/office/drawing/2014/main" val="3276441837"/>
                  </a:ext>
                </a:extLst>
              </a:tr>
              <a:tr h="624162">
                <a:tc rowSpan="8">
                  <a:txBody>
                    <a:bodyPr/>
                    <a:lstStyle/>
                    <a:p>
                      <a:pPr marL="108000" marR="71755" lvl="0" indent="-8890" algn="ctr" defTabSz="914400" rtl="0" eaLnBrk="1" fontAlgn="auto" latinLnBrk="0" hangingPunct="1">
                        <a:lnSpc>
                          <a:spcPct val="100000"/>
                        </a:lnSpc>
                        <a:spcBef>
                          <a:spcPts val="0"/>
                        </a:spcBef>
                        <a:spcAft>
                          <a:spcPts val="0"/>
                        </a:spcAft>
                        <a:buClrTx/>
                        <a:buSzTx/>
                        <a:buFontTx/>
                        <a:buNone/>
                        <a:tabLst/>
                        <a:defRPr/>
                      </a:pPr>
                      <a:r>
                        <a:rPr lang="fr-FR" sz="1100">
                          <a:solidFill>
                            <a:schemeClr val="tx1"/>
                          </a:solidFill>
                          <a:latin typeface="Source Sans Pro" panose="020B0503030403020204" pitchFamily="34" charset="0"/>
                          <a:ea typeface="Source Sans Pro" panose="020B0503030403020204" pitchFamily="34" charset="0"/>
                          <a:cs typeface="Arial"/>
                        </a:rPr>
                        <a:t>Politiques et procédures RH</a:t>
                      </a:r>
                    </a:p>
                  </a:txBody>
                  <a:tcPr marL="1232" marR="1232"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100">
                          <a:solidFill>
                            <a:schemeClr val="tx1"/>
                          </a:solidFill>
                          <a:latin typeface="Source Sans Pro" panose="020B0503030403020204" pitchFamily="34" charset="0"/>
                          <a:ea typeface="Source Sans Pro" panose="020B0503030403020204" pitchFamily="34" charset="0"/>
                          <a:cs typeface="Arial"/>
                        </a:rPr>
                        <a:t>Recrutement juste</a:t>
                      </a:r>
                    </a:p>
                    <a:p>
                      <a:pPr marL="8890" indent="-8890" algn="l" rtl="0">
                        <a:spcBef>
                          <a:spcPts val="1200"/>
                        </a:spcBef>
                        <a:spcAft>
                          <a:spcPts val="600"/>
                        </a:spcAft>
                      </a:pPr>
                      <a:endParaRPr lang="en-US" sz="1100" kern="1200" spc="30" dirty="0">
                        <a:solidFill>
                          <a:schemeClr val="tx1"/>
                        </a:solidFill>
                        <a:latin typeface="Source Sans Pro" panose="020B0503030403020204" pitchFamily="34" charset="0"/>
                        <a:ea typeface="Source Sans Pro" panose="020B0503030403020204" pitchFamily="34" charset="0"/>
                        <a:cs typeface="Arial"/>
                      </a:endParaRP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100">
                          <a:solidFill>
                            <a:schemeClr val="tx1"/>
                          </a:solidFill>
                          <a:latin typeface="Source Sans Pro" panose="020B0503030403020204" pitchFamily="34" charset="0"/>
                          <a:ea typeface="Source Sans Pro" panose="020B0503030403020204" pitchFamily="34" charset="0"/>
                          <a:cs typeface="Arial"/>
                        </a:rPr>
                        <a:t>Confirmer que l’organisation dispose d’un système de recrutement assez efficace. Tout le personnel est recruté librement et équitablement sur la seule base du mérite. Tous les postes pourvus correspondent aux qualifications et à l'expérience décrites dans leur JD.</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lgn="l" rtl="0">
                        <a:spcBef>
                          <a:spcPts val="1200"/>
                        </a:spcBef>
                        <a:spcAft>
                          <a:spcPts val="600"/>
                        </a:spcAft>
                      </a:pPr>
                      <a:endParaRPr lang="en-US" sz="1100" kern="1200" spc="30" dirty="0">
                        <a:solidFill>
                          <a:schemeClr val="tx1"/>
                        </a:solidFill>
                        <a:latin typeface="Source Sans Pro" panose="020B0503030403020204" pitchFamily="34" charset="0"/>
                        <a:ea typeface="Source Sans Pro" panose="020B0503030403020204" pitchFamily="34" charset="0"/>
                        <a:cs typeface="Arial"/>
                      </a:endParaRP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1541455833"/>
                  </a:ext>
                </a:extLst>
              </a:tr>
              <a:tr h="624162">
                <a:tc vMerge="1">
                  <a:txBody>
                    <a:bodyPr/>
                    <a:lstStyle/>
                    <a:p>
                      <a:endParaRPr lang="en-US"/>
                    </a:p>
                  </a:txBody>
                  <a:tcPr/>
                </a:tc>
                <a:tc>
                  <a:txBody>
                    <a:bodyPr/>
                    <a:lstStyle/>
                    <a:p>
                      <a:pPr marL="8890" indent="-8890">
                        <a:spcBef>
                          <a:spcPts val="1200"/>
                        </a:spcBef>
                        <a:spcAft>
                          <a:spcPts val="600"/>
                        </a:spcAft>
                      </a:pPr>
                      <a:r>
                        <a:rPr lang="fr-FR" sz="1100">
                          <a:solidFill>
                            <a:schemeClr val="tx1"/>
                          </a:solidFill>
                          <a:latin typeface="Source Sans Pro" panose="020B0503030403020204" pitchFamily="34" charset="0"/>
                          <a:ea typeface="Source Sans Pro" panose="020B0503030403020204" pitchFamily="34" charset="0"/>
                          <a:cs typeface="Arial"/>
                        </a:rPr>
                        <a:t>Dossiers de recrutement</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100">
                          <a:solidFill>
                            <a:schemeClr val="tx1"/>
                          </a:solidFill>
                          <a:latin typeface="Source Sans Pro" panose="020B0503030403020204" pitchFamily="34" charset="0"/>
                          <a:ea typeface="Source Sans Pro" panose="020B0503030403020204" pitchFamily="34" charset="0"/>
                          <a:cs typeface="Arial"/>
                        </a:rPr>
                        <a:t>Confirmer que tous les dossiers du personnel montrent un enregistrement du processus de recrutement, des formulaires de demande de personnel approuvés, de la publicité (interne ou externe ou chasse de tête), des résultats des entretiens et des décisions prises par la suite.</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lgn="l" rtl="0">
                        <a:spcBef>
                          <a:spcPts val="1200"/>
                        </a:spcBef>
                        <a:spcAft>
                          <a:spcPts val="600"/>
                        </a:spcAft>
                      </a:pPr>
                      <a:endParaRPr lang="en-US" sz="1100" kern="1200" spc="30" dirty="0">
                        <a:solidFill>
                          <a:schemeClr val="tx1"/>
                        </a:solidFill>
                        <a:latin typeface="Source Sans Pro" panose="020B0503030403020204" pitchFamily="34" charset="0"/>
                        <a:ea typeface="Source Sans Pro" panose="020B0503030403020204" pitchFamily="34" charset="0"/>
                        <a:cs typeface="Arial"/>
                      </a:endParaRP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812790272"/>
                  </a:ext>
                </a:extLst>
              </a:tr>
              <a:tr h="737780">
                <a:tc vMerge="1">
                  <a:txBody>
                    <a:bodyPr/>
                    <a:lstStyle/>
                    <a:p>
                      <a:endParaRPr lang="en-US"/>
                    </a:p>
                  </a:txBody>
                  <a:tcPr/>
                </a:tc>
                <a:tc>
                  <a:txBody>
                    <a:bodyPr/>
                    <a:lstStyle/>
                    <a:p>
                      <a:pPr marL="8890" indent="-8890">
                        <a:spcBef>
                          <a:spcPts val="1200"/>
                        </a:spcBef>
                        <a:spcAft>
                          <a:spcPts val="600"/>
                        </a:spcAft>
                      </a:pPr>
                      <a:r>
                        <a:rPr lang="fr-FR" sz="1100">
                          <a:solidFill>
                            <a:schemeClr val="tx1"/>
                          </a:solidFill>
                          <a:latin typeface="Source Sans Pro" panose="020B0503030403020204" pitchFamily="34" charset="0"/>
                          <a:ea typeface="Source Sans Pro" panose="020B0503030403020204" pitchFamily="34" charset="0"/>
                          <a:cs typeface="Arial"/>
                        </a:rPr>
                        <a:t>Orientation</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100">
                          <a:solidFill>
                            <a:schemeClr val="tx1"/>
                          </a:solidFill>
                          <a:latin typeface="Source Sans Pro" panose="020B0503030403020204" pitchFamily="34" charset="0"/>
                          <a:ea typeface="Source Sans Pro" panose="020B0503030403020204" pitchFamily="34" charset="0"/>
                          <a:cs typeface="Arial"/>
                        </a:rPr>
                        <a:t>Confirmer s'il y a une orientation des nouveaux employés</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100">
                          <a:solidFill>
                            <a:schemeClr val="tx1"/>
                          </a:solidFill>
                          <a:latin typeface="Source Sans Pro" panose="020B0503030403020204" pitchFamily="34" charset="0"/>
                          <a:ea typeface="Source Sans Pro" panose="020B0503030403020204" pitchFamily="34" charset="0"/>
                          <a:cs typeface="Arial"/>
                        </a:rPr>
                        <a:t>Déclaration signée par l'employé. Des registres de présence aux séances d'intégration (si plus d'une personne est employée à la fois).</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2994661740"/>
                  </a:ext>
                </a:extLst>
              </a:tr>
              <a:tr h="581552">
                <a:tc vMerge="1">
                  <a:txBody>
                    <a:bodyPr/>
                    <a:lstStyle/>
                    <a:p>
                      <a:endParaRPr lang="en-US"/>
                    </a:p>
                  </a:txBody>
                  <a:tcPr/>
                </a:tc>
                <a:tc>
                  <a:txBody>
                    <a:bodyPr/>
                    <a:lstStyle/>
                    <a:p>
                      <a:pPr marL="8890" indent="-8890">
                        <a:spcBef>
                          <a:spcPts val="1200"/>
                        </a:spcBef>
                        <a:spcAft>
                          <a:spcPts val="600"/>
                        </a:spcAft>
                      </a:pPr>
                      <a:r>
                        <a:rPr lang="fr-FR" sz="1100">
                          <a:solidFill>
                            <a:schemeClr val="tx1"/>
                          </a:solidFill>
                          <a:latin typeface="Source Sans Pro" panose="020B0503030403020204" pitchFamily="34" charset="0"/>
                          <a:ea typeface="Source Sans Pro" panose="020B0503030403020204" pitchFamily="34" charset="0"/>
                          <a:cs typeface="Arial"/>
                        </a:rPr>
                        <a:t>Avancement de carrière</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100">
                          <a:solidFill>
                            <a:schemeClr val="tx1"/>
                          </a:solidFill>
                          <a:latin typeface="Source Sans Pro" panose="020B0503030403020204" pitchFamily="34" charset="0"/>
                          <a:ea typeface="Source Sans Pro" panose="020B0503030403020204" pitchFamily="34" charset="0"/>
                          <a:cs typeface="Arial"/>
                        </a:rPr>
                        <a:t>Confirmer si l'organisation offre des perspectives de développement de carrière, de croissance et d'augmentation de salaire pour les employés. </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100">
                          <a:solidFill>
                            <a:schemeClr val="tx1"/>
                          </a:solidFill>
                          <a:latin typeface="Source Sans Pro" panose="020B0503030403020204" pitchFamily="34" charset="0"/>
                          <a:ea typeface="Source Sans Pro" panose="020B0503030403020204" pitchFamily="34" charset="0"/>
                          <a:cs typeface="Arial"/>
                        </a:rPr>
                        <a:t>Lettres d'augmentation de salaire, lettres de promotion</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3773294085"/>
                  </a:ext>
                </a:extLst>
              </a:tr>
              <a:tr h="542611">
                <a:tc vMerge="1">
                  <a:txBody>
                    <a:bodyPr/>
                    <a:lstStyle/>
                    <a:p>
                      <a:endParaRPr lang="en-US"/>
                    </a:p>
                  </a:txBody>
                  <a:tcPr/>
                </a:tc>
                <a:tc>
                  <a:txBody>
                    <a:bodyPr/>
                    <a:lstStyle/>
                    <a:p>
                      <a:pPr marL="8890" indent="-8890">
                        <a:spcBef>
                          <a:spcPts val="1200"/>
                        </a:spcBef>
                        <a:spcAft>
                          <a:spcPts val="600"/>
                        </a:spcAft>
                      </a:pPr>
                      <a:r>
                        <a:rPr lang="fr-FR" sz="1100">
                          <a:solidFill>
                            <a:schemeClr val="tx1"/>
                          </a:solidFill>
                          <a:latin typeface="Source Sans Pro" panose="020B0503030403020204" pitchFamily="34" charset="0"/>
                          <a:ea typeface="Source Sans Pro" panose="020B0503030403020204" pitchFamily="34" charset="0"/>
                          <a:cs typeface="Arial"/>
                        </a:rPr>
                        <a:t>Possibilités de développement professionnel</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100" dirty="0">
                          <a:solidFill>
                            <a:schemeClr val="tx1"/>
                          </a:solidFill>
                          <a:latin typeface="Source Sans Pro" panose="020B0503030403020204" pitchFamily="34" charset="0"/>
                          <a:ea typeface="Source Sans Pro" panose="020B0503030403020204" pitchFamily="34" charset="0"/>
                          <a:cs typeface="Arial"/>
                        </a:rPr>
                        <a:t>Confirmer si l'organisation offre des perspectives de développement de carrière et de croissance pour les employés.</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100">
                          <a:solidFill>
                            <a:schemeClr val="tx1"/>
                          </a:solidFill>
                          <a:latin typeface="Source Sans Pro" panose="020B0503030403020204" pitchFamily="34" charset="0"/>
                          <a:ea typeface="Source Sans Pro" panose="020B0503030403020204" pitchFamily="34" charset="0"/>
                          <a:cs typeface="Arial"/>
                        </a:rPr>
                        <a:t>Lettre d'autorisation pour le développement (par exemple, pour commencer un cours)</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934123474"/>
                  </a:ext>
                </a:extLst>
              </a:tr>
              <a:tr h="518430">
                <a:tc vMerge="1">
                  <a:txBody>
                    <a:bodyPr/>
                    <a:lstStyle/>
                    <a:p>
                      <a:endParaRPr lang="en-US"/>
                    </a:p>
                  </a:txBody>
                  <a:tcPr/>
                </a:tc>
                <a:tc>
                  <a:txBody>
                    <a:bodyPr/>
                    <a:lstStyle/>
                    <a:p>
                      <a:pPr marL="8890" indent="-8890">
                        <a:spcBef>
                          <a:spcPts val="1200"/>
                        </a:spcBef>
                        <a:spcAft>
                          <a:spcPts val="600"/>
                        </a:spcAft>
                      </a:pPr>
                      <a:r>
                        <a:rPr lang="fr-FR" sz="1100">
                          <a:solidFill>
                            <a:schemeClr val="tx1"/>
                          </a:solidFill>
                          <a:latin typeface="Source Sans Pro" panose="020B0503030403020204" pitchFamily="34" charset="0"/>
                          <a:ea typeface="Source Sans Pro" panose="020B0503030403020204" pitchFamily="34" charset="0"/>
                          <a:cs typeface="Arial"/>
                        </a:rPr>
                        <a:t>Évaluations du personnel</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100">
                          <a:solidFill>
                            <a:schemeClr val="tx1"/>
                          </a:solidFill>
                          <a:latin typeface="Source Sans Pro" panose="020B0503030403020204" pitchFamily="34" charset="0"/>
                          <a:ea typeface="Source Sans Pro" panose="020B0503030403020204" pitchFamily="34" charset="0"/>
                          <a:cs typeface="Arial"/>
                        </a:rPr>
                        <a:t>Confirmer que tout le personnel de l’organisation a fait l’objet d’une évaluation du personnel tous les six ou 12 mois au cours des trois dernières années.</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100">
                          <a:solidFill>
                            <a:schemeClr val="tx1"/>
                          </a:solidFill>
                          <a:latin typeface="Source Sans Pro" panose="020B0503030403020204" pitchFamily="34" charset="0"/>
                          <a:ea typeface="Source Sans Pro" panose="020B0503030403020204" pitchFamily="34" charset="0"/>
                          <a:cs typeface="Arial"/>
                        </a:rPr>
                        <a:t>Preuve d'évaluation du personnel</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1157805287"/>
                  </a:ext>
                </a:extLst>
              </a:tr>
              <a:tr h="702042">
                <a:tc vMerge="1">
                  <a:txBody>
                    <a:bodyPr/>
                    <a:lstStyle/>
                    <a:p>
                      <a:endParaRPr lang="en-US"/>
                    </a:p>
                  </a:txBody>
                  <a:tcPr/>
                </a:tc>
                <a:tc>
                  <a:txBody>
                    <a:bodyPr/>
                    <a:lstStyle/>
                    <a:p>
                      <a:pPr marL="8890" indent="-8890">
                        <a:spcBef>
                          <a:spcPts val="1200"/>
                        </a:spcBef>
                        <a:spcAft>
                          <a:spcPts val="600"/>
                        </a:spcAft>
                      </a:pPr>
                      <a:r>
                        <a:rPr lang="fr-FR" sz="1100">
                          <a:solidFill>
                            <a:schemeClr val="tx1"/>
                          </a:solidFill>
                          <a:latin typeface="Source Sans Pro" panose="020B0503030403020204" pitchFamily="34" charset="0"/>
                          <a:ea typeface="Source Sans Pro" panose="020B0503030403020204" pitchFamily="34" charset="0"/>
                          <a:cs typeface="Arial"/>
                        </a:rPr>
                        <a:t>Attrition</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100">
                          <a:solidFill>
                            <a:schemeClr val="tx1"/>
                          </a:solidFill>
                          <a:latin typeface="Source Sans Pro" panose="020B0503030403020204" pitchFamily="34" charset="0"/>
                          <a:ea typeface="Source Sans Pro" panose="020B0503030403020204" pitchFamily="34" charset="0"/>
                          <a:cs typeface="Arial"/>
                        </a:rPr>
                        <a:t>Vérifier si l'organisation a mis en place une pratique pour gérer son effectif (c'est-à-dire éviter d'importantes réductions d'effectifs).</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100">
                          <a:solidFill>
                            <a:schemeClr val="tx1"/>
                          </a:solidFill>
                          <a:latin typeface="Source Sans Pro" panose="020B0503030403020204" pitchFamily="34" charset="0"/>
                          <a:ea typeface="Source Sans Pro" panose="020B0503030403020204" pitchFamily="34" charset="0"/>
                          <a:cs typeface="Arial"/>
                        </a:rPr>
                        <a:t>Stratégie écrite pour gérer l’attrition du personnel</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2209823387"/>
                  </a:ext>
                </a:extLst>
              </a:tr>
              <a:tr h="507631">
                <a:tc vMerge="1">
                  <a:txBody>
                    <a:bodyPr/>
                    <a:lstStyle/>
                    <a:p>
                      <a:endParaRPr lang="en-US"/>
                    </a:p>
                  </a:txBody>
                  <a:tcPr/>
                </a:tc>
                <a:tc>
                  <a:txBody>
                    <a:bodyPr/>
                    <a:lstStyle/>
                    <a:p>
                      <a:pPr marL="8890" indent="-8890">
                        <a:spcBef>
                          <a:spcPts val="1200"/>
                        </a:spcBef>
                        <a:spcAft>
                          <a:spcPts val="600"/>
                        </a:spcAft>
                      </a:pPr>
                      <a:r>
                        <a:rPr lang="fr-FR" sz="1100">
                          <a:solidFill>
                            <a:schemeClr val="tx1"/>
                          </a:solidFill>
                          <a:latin typeface="Source Sans Pro" panose="020B0503030403020204" pitchFamily="34" charset="0"/>
                          <a:ea typeface="Source Sans Pro" panose="020B0503030403020204" pitchFamily="34" charset="0"/>
                          <a:cs typeface="Arial"/>
                        </a:rPr>
                        <a:t>Démissions</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100">
                          <a:solidFill>
                            <a:schemeClr val="tx1"/>
                          </a:solidFill>
                          <a:latin typeface="Source Sans Pro" panose="020B0503030403020204" pitchFamily="34" charset="0"/>
                          <a:ea typeface="Source Sans Pro" panose="020B0503030403020204" pitchFamily="34" charset="0"/>
                          <a:cs typeface="Arial"/>
                        </a:rPr>
                        <a:t>Vérifier si l'organisation a mis en place une procédure pour guider le processus de démission.</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100" dirty="0">
                          <a:solidFill>
                            <a:schemeClr val="tx1"/>
                          </a:solidFill>
                          <a:latin typeface="Source Sans Pro" panose="020B0503030403020204" pitchFamily="34" charset="0"/>
                          <a:ea typeface="Source Sans Pro" panose="020B0503030403020204" pitchFamily="34" charset="0"/>
                          <a:cs typeface="Arial"/>
                        </a:rPr>
                        <a:t>Démission/|lettre de licenciement</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1477624125"/>
                  </a:ext>
                </a:extLst>
              </a:tr>
            </a:tbl>
          </a:graphicData>
        </a:graphic>
      </p:graphicFrame>
      <p:sp>
        <p:nvSpPr>
          <p:cNvPr id="9" name="Google Shape;385;p56">
            <a:extLst>
              <a:ext uri="{FF2B5EF4-FFF2-40B4-BE49-F238E27FC236}">
                <a16:creationId xmlns="" xmlns:a16="http://schemas.microsoft.com/office/drawing/2014/main" id="{8E58BD2B-5D01-D451-3DD3-9A9C350FD53F}"/>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CATÉGORIES/SOUS-CATÉGORIES RH (CONT.)</a:t>
            </a:r>
          </a:p>
        </p:txBody>
      </p:sp>
      <p:sp>
        <p:nvSpPr>
          <p:cNvPr id="7" name="TextBox 6"/>
          <p:cNvSpPr txBox="1"/>
          <p:nvPr/>
        </p:nvSpPr>
        <p:spPr>
          <a:xfrm>
            <a:off x="220722" y="6526926"/>
            <a:ext cx="6639951"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4" name="Espace réservé du numéro de diapositive 3">
            <a:extLst>
              <a:ext uri="{FF2B5EF4-FFF2-40B4-BE49-F238E27FC236}">
                <a16:creationId xmlns="" xmlns:a16="http://schemas.microsoft.com/office/drawing/2014/main" id="{1CC3F7A1-C5C8-3E7E-C27A-4133D7B08C3A}"/>
              </a:ext>
            </a:extLst>
          </p:cNvPr>
          <p:cNvSpPr>
            <a:spLocks noGrp="1"/>
          </p:cNvSpPr>
          <p:nvPr>
            <p:ph type="sldNum" sz="quarter" idx="12"/>
          </p:nvPr>
        </p:nvSpPr>
        <p:spPr>
          <a:xfrm>
            <a:off x="10259635" y="6443790"/>
            <a:ext cx="780011" cy="365125"/>
          </a:xfrm>
        </p:spPr>
        <p:txBody>
          <a:bodyPr/>
          <a:lstStyle/>
          <a:p>
            <a:fld id="{3A98EE3D-8CD1-4C3F-BD1C-C98C9596463C}" type="slidenum">
              <a:rPr lang="en-US" smtClean="0"/>
              <a:t>113</a:t>
            </a:fld>
            <a:endParaRPr lang="en-US" dirty="0"/>
          </a:p>
        </p:txBody>
      </p:sp>
    </p:spTree>
    <p:extLst>
      <p:ext uri="{BB962C8B-B14F-4D97-AF65-F5344CB8AC3E}">
        <p14:creationId xmlns:p14="http://schemas.microsoft.com/office/powerpoint/2010/main" val="420809504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999393" y="1927479"/>
            <a:ext cx="34925" cy="0"/>
          </a:xfrm>
          <a:custGeom>
            <a:avLst/>
            <a:gdLst/>
            <a:ahLst/>
            <a:cxnLst/>
            <a:rect l="l" t="t" r="r" b="b"/>
            <a:pathLst>
              <a:path w="34925">
                <a:moveTo>
                  <a:pt x="0" y="0"/>
                </a:moveTo>
                <a:lnTo>
                  <a:pt x="34747" y="0"/>
                </a:lnTo>
              </a:path>
            </a:pathLst>
          </a:custGeom>
          <a:ln w="12700">
            <a:solidFill>
              <a:srgbClr val="404040"/>
            </a:solidFill>
          </a:ln>
        </p:spPr>
        <p:txBody>
          <a:bodyPr wrap="square" lIns="0" tIns="0" rIns="0" bIns="0" rtlCol="0"/>
          <a:lstStyle/>
          <a:p>
            <a:endParaRPr/>
          </a:p>
        </p:txBody>
      </p:sp>
      <p:sp>
        <p:nvSpPr>
          <p:cNvPr id="3" name="object 3"/>
          <p:cNvSpPr/>
          <p:nvPr/>
        </p:nvSpPr>
        <p:spPr>
          <a:xfrm>
            <a:off x="1158620" y="1927479"/>
            <a:ext cx="44450" cy="0"/>
          </a:xfrm>
          <a:custGeom>
            <a:avLst/>
            <a:gdLst/>
            <a:ahLst/>
            <a:cxnLst/>
            <a:rect l="l" t="t" r="r" b="b"/>
            <a:pathLst>
              <a:path w="44450">
                <a:moveTo>
                  <a:pt x="0" y="0"/>
                </a:moveTo>
                <a:lnTo>
                  <a:pt x="43903" y="0"/>
                </a:lnTo>
              </a:path>
            </a:pathLst>
          </a:custGeom>
          <a:ln w="12700">
            <a:solidFill>
              <a:srgbClr val="404040"/>
            </a:solidFill>
          </a:ln>
        </p:spPr>
        <p:txBody>
          <a:bodyPr wrap="square" lIns="0" tIns="0" rIns="0" bIns="0" rtlCol="0"/>
          <a:lstStyle/>
          <a:p>
            <a:endParaRPr/>
          </a:p>
        </p:txBody>
      </p:sp>
      <p:graphicFrame>
        <p:nvGraphicFramePr>
          <p:cNvPr id="8" name="Table 7">
            <a:extLst>
              <a:ext uri="{FF2B5EF4-FFF2-40B4-BE49-F238E27FC236}">
                <a16:creationId xmlns="" xmlns:a16="http://schemas.microsoft.com/office/drawing/2014/main" id="{29A39B2F-C256-C89D-2558-2B2EB0B6C7EA}"/>
              </a:ext>
            </a:extLst>
          </p:cNvPr>
          <p:cNvGraphicFramePr>
            <a:graphicFrameLocks noGrp="1"/>
          </p:cNvGraphicFramePr>
          <p:nvPr>
            <p:extLst>
              <p:ext uri="{D42A27DB-BD31-4B8C-83A1-F6EECF244321}">
                <p14:modId xmlns:p14="http://schemas.microsoft.com/office/powerpoint/2010/main" val="3049036787"/>
              </p:ext>
            </p:extLst>
          </p:nvPr>
        </p:nvGraphicFramePr>
        <p:xfrm>
          <a:off x="272981" y="1004833"/>
          <a:ext cx="11646038" cy="5127366"/>
        </p:xfrm>
        <a:graphic>
          <a:graphicData uri="http://schemas.openxmlformats.org/drawingml/2006/table">
            <a:tbl>
              <a:tblPr firstRow="1" firstCol="1" bandRow="1"/>
              <a:tblGrid>
                <a:gridCol w="807049">
                  <a:extLst>
                    <a:ext uri="{9D8B030D-6E8A-4147-A177-3AD203B41FA5}">
                      <a16:colId xmlns="" xmlns:a16="http://schemas.microsoft.com/office/drawing/2014/main" val="4233124664"/>
                    </a:ext>
                  </a:extLst>
                </a:gridCol>
                <a:gridCol w="1924427">
                  <a:extLst>
                    <a:ext uri="{9D8B030D-6E8A-4147-A177-3AD203B41FA5}">
                      <a16:colId xmlns="" xmlns:a16="http://schemas.microsoft.com/office/drawing/2014/main" val="4192400077"/>
                    </a:ext>
                  </a:extLst>
                </a:gridCol>
                <a:gridCol w="6248232">
                  <a:extLst>
                    <a:ext uri="{9D8B030D-6E8A-4147-A177-3AD203B41FA5}">
                      <a16:colId xmlns="" xmlns:a16="http://schemas.microsoft.com/office/drawing/2014/main" val="1316742538"/>
                    </a:ext>
                  </a:extLst>
                </a:gridCol>
                <a:gridCol w="2666330">
                  <a:extLst>
                    <a:ext uri="{9D8B030D-6E8A-4147-A177-3AD203B41FA5}">
                      <a16:colId xmlns="" xmlns:a16="http://schemas.microsoft.com/office/drawing/2014/main" val="1793740542"/>
                    </a:ext>
                  </a:extLst>
                </a:gridCol>
              </a:tblGrid>
              <a:tr h="548423">
                <a:tc gridSpan="2">
                  <a:txBody>
                    <a:bodyPr/>
                    <a:lstStyle/>
                    <a:p>
                      <a:pPr marL="108000" indent="-8890" algn="ctr">
                        <a:lnSpc>
                          <a:spcPct val="100000"/>
                        </a:lnSpc>
                        <a:spcBef>
                          <a:spcPts val="0"/>
                        </a:spcBef>
                        <a:spcAft>
                          <a:spcPts val="0"/>
                        </a:spcAft>
                      </a:pPr>
                      <a:r>
                        <a:rPr lang="fr-FR" sz="1400" b="1">
                          <a:solidFill>
                            <a:schemeClr val="bg1"/>
                          </a:solidFill>
                          <a:latin typeface="Source Sans Pro" panose="020B0503030403020204" pitchFamily="34" charset="0"/>
                          <a:ea typeface="Source Sans Pro" panose="020B0503030403020204" pitchFamily="34" charset="0"/>
                          <a:cs typeface="Arial"/>
                        </a:rPr>
                        <a:t>CATÉGORIES/SOUS-CATÉGORIES</a:t>
                      </a:r>
                    </a:p>
                  </a:txBody>
                  <a:tcPr marL="1232" marR="1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E6C"/>
                    </a:solidFill>
                  </a:tcPr>
                </a:tc>
                <a:tc hMerge="1">
                  <a:txBody>
                    <a:bodyPr/>
                    <a:lstStyle/>
                    <a:p>
                      <a:endParaRPr lang="en-US"/>
                    </a:p>
                  </a:txBody>
                  <a:tcPr/>
                </a:tc>
                <a:tc>
                  <a:txBody>
                    <a:bodyPr/>
                    <a:lstStyle/>
                    <a:p>
                      <a:pPr marL="108000" indent="-8890" algn="ctr">
                        <a:lnSpc>
                          <a:spcPct val="100000"/>
                        </a:lnSpc>
                        <a:spcBef>
                          <a:spcPts val="0"/>
                        </a:spcBef>
                        <a:spcAft>
                          <a:spcPts val="0"/>
                        </a:spcAft>
                      </a:pPr>
                      <a:r>
                        <a:rPr lang="fr-FR" sz="1400" b="1">
                          <a:solidFill>
                            <a:schemeClr val="bg1"/>
                          </a:solidFill>
                          <a:latin typeface="Source Sans Pro" panose="020B0503030403020204" pitchFamily="34" charset="0"/>
                          <a:ea typeface="Source Sans Pro" panose="020B0503030403020204" pitchFamily="34" charset="0"/>
                          <a:cs typeface="Arial"/>
                        </a:rPr>
                        <a:t>OBJECTIF (S) :</a:t>
                      </a:r>
                    </a:p>
                  </a:txBody>
                  <a:tcPr marL="1232" marR="1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E6C"/>
                    </a:solidFill>
                  </a:tcPr>
                </a:tc>
                <a:tc>
                  <a:txBody>
                    <a:bodyPr/>
                    <a:lstStyle/>
                    <a:p>
                      <a:pPr marL="108000" indent="-8890" algn="ctr">
                        <a:lnSpc>
                          <a:spcPct val="100000"/>
                        </a:lnSpc>
                        <a:spcBef>
                          <a:spcPts val="0"/>
                        </a:spcBef>
                        <a:spcAft>
                          <a:spcPts val="0"/>
                        </a:spcAft>
                      </a:pPr>
                      <a:r>
                        <a:rPr lang="fr-FR" sz="1400" b="1">
                          <a:solidFill>
                            <a:schemeClr val="bg1"/>
                          </a:solidFill>
                          <a:latin typeface="Source Sans Pro" panose="020B0503030403020204" pitchFamily="34" charset="0"/>
                          <a:ea typeface="Source Sans Pro" panose="020B0503030403020204" pitchFamily="34" charset="0"/>
                          <a:cs typeface="Arial"/>
                        </a:rPr>
                        <a:t>DOCUMENTS CLÉS POUR L'ÉVALUATION</a:t>
                      </a:r>
                    </a:p>
                  </a:txBody>
                  <a:tcPr marL="1232" marR="1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E6C"/>
                    </a:solidFill>
                  </a:tcPr>
                </a:tc>
                <a:extLst>
                  <a:ext uri="{0D108BD9-81ED-4DB2-BD59-A6C34878D82A}">
                    <a16:rowId xmlns="" xmlns:a16="http://schemas.microsoft.com/office/drawing/2014/main" val="3276441837"/>
                  </a:ext>
                </a:extLst>
              </a:tr>
              <a:tr h="1360766">
                <a:tc rowSpan="6">
                  <a:txBody>
                    <a:bodyPr/>
                    <a:lstStyle/>
                    <a:p>
                      <a:pPr marL="108000" marR="71755" lvl="0" indent="-8890" algn="ctr" defTabSz="914400" rtl="0" eaLnBrk="1" fontAlgn="auto" latinLnBrk="0" hangingPunct="1">
                        <a:lnSpc>
                          <a:spcPct val="100000"/>
                        </a:lnSpc>
                        <a:spcBef>
                          <a:spcPts val="0"/>
                        </a:spcBef>
                        <a:spcAft>
                          <a:spcPts val="0"/>
                        </a:spcAft>
                        <a:buClrTx/>
                        <a:buSzTx/>
                        <a:buFontTx/>
                        <a:buNone/>
                        <a:tabLst/>
                        <a:defRPr/>
                      </a:pPr>
                      <a:r>
                        <a:rPr lang="fr-FR" sz="1400">
                          <a:solidFill>
                            <a:schemeClr val="tx1"/>
                          </a:solidFill>
                          <a:latin typeface="Source Sans Pro" panose="020B0503030403020204" pitchFamily="34" charset="0"/>
                          <a:ea typeface="Source Sans Pro" panose="020B0503030403020204" pitchFamily="34" charset="0"/>
                          <a:cs typeface="Arial"/>
                        </a:rPr>
                        <a:t>Politiques et procédures RH</a:t>
                      </a:r>
                    </a:p>
                  </a:txBody>
                  <a:tcPr marL="1232" marR="1232"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Orientation</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Confirmer s'il y a une orientation des nouveaux employés</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Déclaration signée par l'employé</a:t>
                      </a:r>
                    </a:p>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Des registres de présence aux séances d'intégration (si plus d'une personne est employée à la fois).</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1541455833"/>
                  </a:ext>
                </a:extLst>
              </a:tr>
              <a:tr h="764182">
                <a:tc vMerge="1">
                  <a:txBody>
                    <a:bodyPr/>
                    <a:lstStyle/>
                    <a:p>
                      <a:endParaRPr lang="en-US"/>
                    </a:p>
                  </a:txBody>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Avancement de carrière</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Confirmer si l'organisation offre des perspectives de développement de carrière, de croissance et d'augmentation de salaire pour les employés. </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Lettres d'augmentation de salaire</a:t>
                      </a:r>
                    </a:p>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Lettres de promotion</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3773294085"/>
                  </a:ext>
                </a:extLst>
              </a:tr>
              <a:tr h="731893">
                <a:tc vMerge="1">
                  <a:txBody>
                    <a:bodyPr/>
                    <a:lstStyle/>
                    <a:p>
                      <a:endParaRPr lang="en-US"/>
                    </a:p>
                  </a:txBody>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Possibilités de développement professionnel</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Confirmer si l'organisation offre des perspectives de développement de carrière et de croissance pour les employés.</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Lettre d'autorisation pour le développement (par exemple, pour commencer un cours)</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934123474"/>
                  </a:ext>
                </a:extLst>
              </a:tr>
              <a:tr h="516630">
                <a:tc vMerge="1">
                  <a:txBody>
                    <a:bodyPr/>
                    <a:lstStyle/>
                    <a:p>
                      <a:endParaRPr lang="en-US"/>
                    </a:p>
                  </a:txBody>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Évaluations du personnel</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Confirmer que tout le personnel de l’organisation a fait l’objet d’une évaluation du personnel tous les six ou 12 mois au cours des trois dernières années.</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Preuve d'évaluation du personnel</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1157805287"/>
                  </a:ext>
                </a:extLst>
              </a:tr>
              <a:tr h="699604">
                <a:tc vMerge="1">
                  <a:txBody>
                    <a:bodyPr/>
                    <a:lstStyle/>
                    <a:p>
                      <a:endParaRPr lang="en-US"/>
                    </a:p>
                  </a:txBody>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Attrition</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Vérifier si l'organisation a mis en place une pratique pour gérer son effectif (c'est-à-dire éviter d'importantes réductions d'effectifs).</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Stratégie écrite pour gérer l’attrition du personnel</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2209823387"/>
                  </a:ext>
                </a:extLst>
              </a:tr>
              <a:tr h="505868">
                <a:tc vMerge="1">
                  <a:txBody>
                    <a:bodyPr/>
                    <a:lstStyle/>
                    <a:p>
                      <a:endParaRPr lang="en-US"/>
                    </a:p>
                  </a:txBody>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Démissions</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Vérifier si l'organisation a mis en place une procédure pour guider le processus de démission.</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Démission/|lettre de licenciement</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1477624125"/>
                  </a:ext>
                </a:extLst>
              </a:tr>
            </a:tbl>
          </a:graphicData>
        </a:graphic>
      </p:graphicFrame>
      <p:sp>
        <p:nvSpPr>
          <p:cNvPr id="9" name="Google Shape;385;p56">
            <a:extLst>
              <a:ext uri="{FF2B5EF4-FFF2-40B4-BE49-F238E27FC236}">
                <a16:creationId xmlns="" xmlns:a16="http://schemas.microsoft.com/office/drawing/2014/main" id="{4AB0F2F1-1946-D366-4BCF-B982B321752E}"/>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CATÉGORIES/SOUS-CATÉGORIES RH (CONT.)</a:t>
            </a:r>
          </a:p>
        </p:txBody>
      </p:sp>
      <p:sp>
        <p:nvSpPr>
          <p:cNvPr id="7" name="TextBox 6"/>
          <p:cNvSpPr txBox="1"/>
          <p:nvPr/>
        </p:nvSpPr>
        <p:spPr>
          <a:xfrm>
            <a:off x="220722" y="6526926"/>
            <a:ext cx="6639951"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4" name="Espace réservé du numéro de diapositive 3">
            <a:extLst>
              <a:ext uri="{FF2B5EF4-FFF2-40B4-BE49-F238E27FC236}">
                <a16:creationId xmlns="" xmlns:a16="http://schemas.microsoft.com/office/drawing/2014/main" id="{9D6BC9DC-2C85-2818-9898-865BF7606607}"/>
              </a:ext>
            </a:extLst>
          </p:cNvPr>
          <p:cNvSpPr>
            <a:spLocks noGrp="1"/>
          </p:cNvSpPr>
          <p:nvPr>
            <p:ph type="sldNum" sz="quarter" idx="12"/>
          </p:nvPr>
        </p:nvSpPr>
        <p:spPr/>
        <p:txBody>
          <a:bodyPr/>
          <a:lstStyle/>
          <a:p>
            <a:fld id="{3A98EE3D-8CD1-4C3F-BD1C-C98C9596463C}" type="slidenum">
              <a:rPr lang="en-US" smtClean="0"/>
              <a:t>114</a:t>
            </a:fld>
            <a:endParaRPr lang="en-US"/>
          </a:p>
        </p:txBody>
      </p:sp>
    </p:spTree>
    <p:extLst>
      <p:ext uri="{BB962C8B-B14F-4D97-AF65-F5344CB8AC3E}">
        <p14:creationId xmlns:p14="http://schemas.microsoft.com/office/powerpoint/2010/main" val="205273609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999393" y="1927479"/>
            <a:ext cx="34925" cy="0"/>
          </a:xfrm>
          <a:custGeom>
            <a:avLst/>
            <a:gdLst/>
            <a:ahLst/>
            <a:cxnLst/>
            <a:rect l="l" t="t" r="r" b="b"/>
            <a:pathLst>
              <a:path w="34925">
                <a:moveTo>
                  <a:pt x="0" y="0"/>
                </a:moveTo>
                <a:lnTo>
                  <a:pt x="34747" y="0"/>
                </a:lnTo>
              </a:path>
            </a:pathLst>
          </a:custGeom>
          <a:ln w="12700">
            <a:solidFill>
              <a:srgbClr val="404040"/>
            </a:solidFill>
          </a:ln>
        </p:spPr>
        <p:txBody>
          <a:bodyPr wrap="square" lIns="0" tIns="0" rIns="0" bIns="0" rtlCol="0"/>
          <a:lstStyle/>
          <a:p>
            <a:endParaRPr/>
          </a:p>
        </p:txBody>
      </p:sp>
      <p:sp>
        <p:nvSpPr>
          <p:cNvPr id="3" name="object 3"/>
          <p:cNvSpPr/>
          <p:nvPr/>
        </p:nvSpPr>
        <p:spPr>
          <a:xfrm>
            <a:off x="1158620" y="1927479"/>
            <a:ext cx="44450" cy="0"/>
          </a:xfrm>
          <a:custGeom>
            <a:avLst/>
            <a:gdLst/>
            <a:ahLst/>
            <a:cxnLst/>
            <a:rect l="l" t="t" r="r" b="b"/>
            <a:pathLst>
              <a:path w="44450">
                <a:moveTo>
                  <a:pt x="0" y="0"/>
                </a:moveTo>
                <a:lnTo>
                  <a:pt x="43903" y="0"/>
                </a:lnTo>
              </a:path>
            </a:pathLst>
          </a:custGeom>
          <a:ln w="12700">
            <a:solidFill>
              <a:srgbClr val="404040"/>
            </a:solidFill>
          </a:ln>
        </p:spPr>
        <p:txBody>
          <a:bodyPr wrap="square" lIns="0" tIns="0" rIns="0" bIns="0" rtlCol="0"/>
          <a:lstStyle/>
          <a:p>
            <a:endParaRPr/>
          </a:p>
        </p:txBody>
      </p:sp>
      <p:graphicFrame>
        <p:nvGraphicFramePr>
          <p:cNvPr id="8" name="Table 7">
            <a:extLst>
              <a:ext uri="{FF2B5EF4-FFF2-40B4-BE49-F238E27FC236}">
                <a16:creationId xmlns="" xmlns:a16="http://schemas.microsoft.com/office/drawing/2014/main" id="{29A39B2F-C256-C89D-2558-2B2EB0B6C7EA}"/>
              </a:ext>
            </a:extLst>
          </p:cNvPr>
          <p:cNvGraphicFramePr>
            <a:graphicFrameLocks noGrp="1"/>
          </p:cNvGraphicFramePr>
          <p:nvPr>
            <p:extLst>
              <p:ext uri="{D42A27DB-BD31-4B8C-83A1-F6EECF244321}">
                <p14:modId xmlns:p14="http://schemas.microsoft.com/office/powerpoint/2010/main" val="946306971"/>
              </p:ext>
            </p:extLst>
          </p:nvPr>
        </p:nvGraphicFramePr>
        <p:xfrm>
          <a:off x="272981" y="1004835"/>
          <a:ext cx="11646038" cy="5094514"/>
        </p:xfrm>
        <a:graphic>
          <a:graphicData uri="http://schemas.openxmlformats.org/drawingml/2006/table">
            <a:tbl>
              <a:tblPr firstRow="1" firstCol="1" bandRow="1"/>
              <a:tblGrid>
                <a:gridCol w="807049">
                  <a:extLst>
                    <a:ext uri="{9D8B030D-6E8A-4147-A177-3AD203B41FA5}">
                      <a16:colId xmlns="" xmlns:a16="http://schemas.microsoft.com/office/drawing/2014/main" val="4233124664"/>
                    </a:ext>
                  </a:extLst>
                </a:gridCol>
                <a:gridCol w="1924427">
                  <a:extLst>
                    <a:ext uri="{9D8B030D-6E8A-4147-A177-3AD203B41FA5}">
                      <a16:colId xmlns="" xmlns:a16="http://schemas.microsoft.com/office/drawing/2014/main" val="4192400077"/>
                    </a:ext>
                  </a:extLst>
                </a:gridCol>
                <a:gridCol w="6008914">
                  <a:extLst>
                    <a:ext uri="{9D8B030D-6E8A-4147-A177-3AD203B41FA5}">
                      <a16:colId xmlns="" xmlns:a16="http://schemas.microsoft.com/office/drawing/2014/main" val="1316742538"/>
                    </a:ext>
                  </a:extLst>
                </a:gridCol>
                <a:gridCol w="2905648">
                  <a:extLst>
                    <a:ext uri="{9D8B030D-6E8A-4147-A177-3AD203B41FA5}">
                      <a16:colId xmlns="" xmlns:a16="http://schemas.microsoft.com/office/drawing/2014/main" val="1793740542"/>
                    </a:ext>
                  </a:extLst>
                </a:gridCol>
              </a:tblGrid>
              <a:tr h="586726">
                <a:tc gridSpan="2">
                  <a:txBody>
                    <a:bodyPr/>
                    <a:lstStyle/>
                    <a:p>
                      <a:pPr marL="36000" indent="-8890" algn="ctr">
                        <a:lnSpc>
                          <a:spcPct val="100000"/>
                        </a:lnSpc>
                        <a:spcBef>
                          <a:spcPts val="0"/>
                        </a:spcBef>
                        <a:spcAft>
                          <a:spcPts val="0"/>
                        </a:spcAft>
                      </a:pPr>
                      <a:r>
                        <a:rPr lang="fr-FR" sz="1400" b="1">
                          <a:solidFill>
                            <a:schemeClr val="bg1"/>
                          </a:solidFill>
                          <a:latin typeface="Source Sans Pro" panose="020B0503030403020204" pitchFamily="34" charset="0"/>
                          <a:ea typeface="Source Sans Pro" panose="020B0503030403020204" pitchFamily="34" charset="0"/>
                          <a:cs typeface="Arial"/>
                        </a:rPr>
                        <a:t>CATÉGORIES/SOUS-CATÉGORIES</a:t>
                      </a:r>
                    </a:p>
                  </a:txBody>
                  <a:tcPr marL="1232" marR="1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E6C"/>
                    </a:solidFill>
                  </a:tcPr>
                </a:tc>
                <a:tc hMerge="1">
                  <a:txBody>
                    <a:bodyPr/>
                    <a:lstStyle/>
                    <a:p>
                      <a:endParaRPr lang="en-US"/>
                    </a:p>
                  </a:txBody>
                  <a:tcPr/>
                </a:tc>
                <a:tc>
                  <a:txBody>
                    <a:bodyPr/>
                    <a:lstStyle/>
                    <a:p>
                      <a:pPr marL="36000" indent="-8890" algn="ctr">
                        <a:lnSpc>
                          <a:spcPct val="100000"/>
                        </a:lnSpc>
                        <a:spcBef>
                          <a:spcPts val="0"/>
                        </a:spcBef>
                        <a:spcAft>
                          <a:spcPts val="0"/>
                        </a:spcAft>
                      </a:pPr>
                      <a:r>
                        <a:rPr lang="fr-FR" sz="1400" b="1">
                          <a:solidFill>
                            <a:schemeClr val="bg1"/>
                          </a:solidFill>
                          <a:latin typeface="Source Sans Pro" panose="020B0503030403020204" pitchFamily="34" charset="0"/>
                          <a:ea typeface="Source Sans Pro" panose="020B0503030403020204" pitchFamily="34" charset="0"/>
                          <a:cs typeface="Arial"/>
                        </a:rPr>
                        <a:t>OBJECTIF (S) :</a:t>
                      </a:r>
                    </a:p>
                  </a:txBody>
                  <a:tcPr marL="1232" marR="1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E6C"/>
                    </a:solidFill>
                  </a:tcPr>
                </a:tc>
                <a:tc>
                  <a:txBody>
                    <a:bodyPr/>
                    <a:lstStyle/>
                    <a:p>
                      <a:pPr marL="36000" indent="-8890" algn="ctr">
                        <a:lnSpc>
                          <a:spcPct val="100000"/>
                        </a:lnSpc>
                        <a:spcBef>
                          <a:spcPts val="0"/>
                        </a:spcBef>
                        <a:spcAft>
                          <a:spcPts val="0"/>
                        </a:spcAft>
                      </a:pPr>
                      <a:r>
                        <a:rPr lang="fr-FR" sz="1400" b="1">
                          <a:solidFill>
                            <a:schemeClr val="bg1"/>
                          </a:solidFill>
                          <a:latin typeface="Source Sans Pro" panose="020B0503030403020204" pitchFamily="34" charset="0"/>
                          <a:ea typeface="Source Sans Pro" panose="020B0503030403020204" pitchFamily="34" charset="0"/>
                          <a:cs typeface="Arial"/>
                        </a:rPr>
                        <a:t>DOCUMENTS CLÉS POUR L'ÉVALUATION</a:t>
                      </a:r>
                    </a:p>
                  </a:txBody>
                  <a:tcPr marL="1232" marR="1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E6C"/>
                    </a:solidFill>
                  </a:tcPr>
                </a:tc>
                <a:extLst>
                  <a:ext uri="{0D108BD9-81ED-4DB2-BD59-A6C34878D82A}">
                    <a16:rowId xmlns="" xmlns:a16="http://schemas.microsoft.com/office/drawing/2014/main" val="3276441837"/>
                  </a:ext>
                </a:extLst>
              </a:tr>
              <a:tr h="819981">
                <a:tc rowSpan="6">
                  <a:txBody>
                    <a:bodyPr/>
                    <a:lstStyle/>
                    <a:p>
                      <a:pPr marL="36000" marR="71755" indent="-8890" algn="ctr">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Gestion du temps et de la paie du personnel</a:t>
                      </a:r>
                    </a:p>
                  </a:txBody>
                  <a:tcPr marL="1232" marR="1232"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600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Personnel salarié</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600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Confirmez que l'organisation a mis en place des mesures documentées pour garantir que le personnel inscrit sur la liste de paie est valide.</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600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Rapport de paie</a:t>
                      </a:r>
                    </a:p>
                    <a:p>
                      <a:pPr marL="3600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Rapprochements de salaires approuvés</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3514147859"/>
                  </a:ext>
                </a:extLst>
              </a:tr>
              <a:tr h="732636">
                <a:tc vMerge="1">
                  <a:txBody>
                    <a:bodyPr/>
                    <a:lstStyle/>
                    <a:p>
                      <a:endParaRPr lang="en-US"/>
                    </a:p>
                  </a:txBody>
                  <a:tcPr/>
                </a:tc>
                <a:tc>
                  <a:txBody>
                    <a:bodyPr/>
                    <a:lstStyle/>
                    <a:p>
                      <a:pPr marL="3600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Modifications de la paie</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600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Confirmer que les changements de salaire/indemnités ont été approuvés.</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600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Rapport de changement de paie</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2327425702"/>
                  </a:ext>
                </a:extLst>
              </a:tr>
              <a:tr h="488442">
                <a:tc vMerge="1">
                  <a:txBody>
                    <a:bodyPr/>
                    <a:lstStyle/>
                    <a:p>
                      <a:endParaRPr lang="en-US"/>
                    </a:p>
                  </a:txBody>
                  <a:tcPr/>
                </a:tc>
                <a:tc>
                  <a:txBody>
                    <a:bodyPr/>
                    <a:lstStyle/>
                    <a:p>
                      <a:pPr marL="3600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Approbation de la paie</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600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Confirmer que la paie est approuvée.</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600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Rapport de paie</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640610484"/>
                  </a:ext>
                </a:extLst>
              </a:tr>
              <a:tr h="488442">
                <a:tc vMerge="1">
                  <a:txBody>
                    <a:bodyPr/>
                    <a:lstStyle/>
                    <a:p>
                      <a:endParaRPr lang="en-US"/>
                    </a:p>
                  </a:txBody>
                  <a:tcPr/>
                </a:tc>
                <a:tc>
                  <a:txBody>
                    <a:bodyPr/>
                    <a:lstStyle/>
                    <a:p>
                      <a:pPr marL="3600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Déductions</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600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Confirmer que toutes les retenues sont incluses sur la paie.</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600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Rapport de paie</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2515137133"/>
                  </a:ext>
                </a:extLst>
              </a:tr>
              <a:tr h="849830">
                <a:tc vMerge="1">
                  <a:txBody>
                    <a:bodyPr/>
                    <a:lstStyle/>
                    <a:p>
                      <a:endParaRPr lang="en-US"/>
                    </a:p>
                  </a:txBody>
                  <a:tcPr/>
                </a:tc>
                <a:tc>
                  <a:txBody>
                    <a:bodyPr/>
                    <a:lstStyle/>
                    <a:p>
                      <a:pPr marL="3600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Niveaux d'effort</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600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Confirmez que tout le personnel travaillant sur le projet possède la LOE, la capacité et l'aptitude nécessaires, et qu'il a été formé.</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600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Accord du donateur (les LOE seront indiquées ici)</a:t>
                      </a:r>
                    </a:p>
                    <a:p>
                      <a:pPr marL="3600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Feuilles de temps du personnel</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3540219608"/>
                  </a:ext>
                </a:extLst>
              </a:tr>
              <a:tr h="1128457">
                <a:tc vMerge="1">
                  <a:txBody>
                    <a:bodyPr/>
                    <a:lstStyle/>
                    <a:p>
                      <a:endParaRPr lang="en-US"/>
                    </a:p>
                  </a:txBody>
                  <a:tcPr/>
                </a:tc>
                <a:tc>
                  <a:txBody>
                    <a:bodyPr/>
                    <a:lstStyle/>
                    <a:p>
                      <a:pPr marL="3600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Organigramme</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600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Confirmer que l'organisation dispose d'un organigramme à jour et approuvé</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600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Organigramme</a:t>
                      </a:r>
                    </a:p>
                    <a:p>
                      <a:pPr marL="3600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Procès-verbal dans lequel l'organigramme a été approuvé</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176163907"/>
                  </a:ext>
                </a:extLst>
              </a:tr>
            </a:tbl>
          </a:graphicData>
        </a:graphic>
      </p:graphicFrame>
      <p:sp>
        <p:nvSpPr>
          <p:cNvPr id="9" name="Google Shape;385;p56">
            <a:extLst>
              <a:ext uri="{FF2B5EF4-FFF2-40B4-BE49-F238E27FC236}">
                <a16:creationId xmlns="" xmlns:a16="http://schemas.microsoft.com/office/drawing/2014/main" id="{17B480EE-9C9D-23F5-84A9-2FD402B4744D}"/>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CATÉGORIES/SOUS-CATÉGORIES RH (CONT.)</a:t>
            </a:r>
          </a:p>
        </p:txBody>
      </p:sp>
      <p:sp>
        <p:nvSpPr>
          <p:cNvPr id="7" name="TextBox 6"/>
          <p:cNvSpPr txBox="1"/>
          <p:nvPr/>
        </p:nvSpPr>
        <p:spPr>
          <a:xfrm>
            <a:off x="220722" y="6526926"/>
            <a:ext cx="6639951"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4" name="Espace réservé du numéro de diapositive 3">
            <a:extLst>
              <a:ext uri="{FF2B5EF4-FFF2-40B4-BE49-F238E27FC236}">
                <a16:creationId xmlns="" xmlns:a16="http://schemas.microsoft.com/office/drawing/2014/main" id="{356CA8BB-BF63-AA17-81B7-00A9E58DA1A3}"/>
              </a:ext>
            </a:extLst>
          </p:cNvPr>
          <p:cNvSpPr>
            <a:spLocks noGrp="1"/>
          </p:cNvSpPr>
          <p:nvPr>
            <p:ph type="sldNum" sz="quarter" idx="12"/>
          </p:nvPr>
        </p:nvSpPr>
        <p:spPr>
          <a:xfrm>
            <a:off x="10238668" y="6446840"/>
            <a:ext cx="780011" cy="365125"/>
          </a:xfrm>
        </p:spPr>
        <p:txBody>
          <a:bodyPr/>
          <a:lstStyle/>
          <a:p>
            <a:fld id="{3A98EE3D-8CD1-4C3F-BD1C-C98C9596463C}" type="slidenum">
              <a:rPr lang="en-US" smtClean="0"/>
              <a:t>115</a:t>
            </a:fld>
            <a:endParaRPr lang="en-US"/>
          </a:p>
        </p:txBody>
      </p:sp>
    </p:spTree>
    <p:extLst>
      <p:ext uri="{BB962C8B-B14F-4D97-AF65-F5344CB8AC3E}">
        <p14:creationId xmlns:p14="http://schemas.microsoft.com/office/powerpoint/2010/main" val="65988769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999393" y="1927479"/>
            <a:ext cx="34925" cy="0"/>
          </a:xfrm>
          <a:custGeom>
            <a:avLst/>
            <a:gdLst/>
            <a:ahLst/>
            <a:cxnLst/>
            <a:rect l="l" t="t" r="r" b="b"/>
            <a:pathLst>
              <a:path w="34925">
                <a:moveTo>
                  <a:pt x="0" y="0"/>
                </a:moveTo>
                <a:lnTo>
                  <a:pt x="34747" y="0"/>
                </a:lnTo>
              </a:path>
            </a:pathLst>
          </a:custGeom>
          <a:ln w="12700">
            <a:solidFill>
              <a:srgbClr val="404040"/>
            </a:solidFill>
          </a:ln>
        </p:spPr>
        <p:txBody>
          <a:bodyPr wrap="square" lIns="0" tIns="0" rIns="0" bIns="0" rtlCol="0"/>
          <a:lstStyle/>
          <a:p>
            <a:endParaRPr/>
          </a:p>
        </p:txBody>
      </p:sp>
      <p:sp>
        <p:nvSpPr>
          <p:cNvPr id="3" name="object 3"/>
          <p:cNvSpPr/>
          <p:nvPr/>
        </p:nvSpPr>
        <p:spPr>
          <a:xfrm>
            <a:off x="1158620" y="1927479"/>
            <a:ext cx="44450" cy="0"/>
          </a:xfrm>
          <a:custGeom>
            <a:avLst/>
            <a:gdLst/>
            <a:ahLst/>
            <a:cxnLst/>
            <a:rect l="l" t="t" r="r" b="b"/>
            <a:pathLst>
              <a:path w="44450">
                <a:moveTo>
                  <a:pt x="0" y="0"/>
                </a:moveTo>
                <a:lnTo>
                  <a:pt x="43903" y="0"/>
                </a:lnTo>
              </a:path>
            </a:pathLst>
          </a:custGeom>
          <a:ln w="12700">
            <a:solidFill>
              <a:srgbClr val="404040"/>
            </a:solidFill>
          </a:ln>
        </p:spPr>
        <p:txBody>
          <a:bodyPr wrap="square" lIns="0" tIns="0" rIns="0" bIns="0" rtlCol="0"/>
          <a:lstStyle/>
          <a:p>
            <a:endParaRPr/>
          </a:p>
        </p:txBody>
      </p:sp>
      <p:graphicFrame>
        <p:nvGraphicFramePr>
          <p:cNvPr id="8" name="Table 7">
            <a:extLst>
              <a:ext uri="{FF2B5EF4-FFF2-40B4-BE49-F238E27FC236}">
                <a16:creationId xmlns="" xmlns:a16="http://schemas.microsoft.com/office/drawing/2014/main" id="{29A39B2F-C256-C89D-2558-2B2EB0B6C7EA}"/>
              </a:ext>
            </a:extLst>
          </p:cNvPr>
          <p:cNvGraphicFramePr>
            <a:graphicFrameLocks noGrp="1"/>
          </p:cNvGraphicFramePr>
          <p:nvPr>
            <p:extLst>
              <p:ext uri="{D42A27DB-BD31-4B8C-83A1-F6EECF244321}">
                <p14:modId xmlns:p14="http://schemas.microsoft.com/office/powerpoint/2010/main" val="919677393"/>
              </p:ext>
            </p:extLst>
          </p:nvPr>
        </p:nvGraphicFramePr>
        <p:xfrm>
          <a:off x="272981" y="916086"/>
          <a:ext cx="11646038" cy="5399310"/>
        </p:xfrm>
        <a:graphic>
          <a:graphicData uri="http://schemas.openxmlformats.org/drawingml/2006/table">
            <a:tbl>
              <a:tblPr firstRow="1" firstCol="1" bandRow="1"/>
              <a:tblGrid>
                <a:gridCol w="581129">
                  <a:extLst>
                    <a:ext uri="{9D8B030D-6E8A-4147-A177-3AD203B41FA5}">
                      <a16:colId xmlns="" xmlns:a16="http://schemas.microsoft.com/office/drawing/2014/main" val="4233124664"/>
                    </a:ext>
                  </a:extLst>
                </a:gridCol>
                <a:gridCol w="1778558">
                  <a:extLst>
                    <a:ext uri="{9D8B030D-6E8A-4147-A177-3AD203B41FA5}">
                      <a16:colId xmlns="" xmlns:a16="http://schemas.microsoft.com/office/drawing/2014/main" val="4192400077"/>
                    </a:ext>
                  </a:extLst>
                </a:gridCol>
                <a:gridCol w="6832879">
                  <a:extLst>
                    <a:ext uri="{9D8B030D-6E8A-4147-A177-3AD203B41FA5}">
                      <a16:colId xmlns="" xmlns:a16="http://schemas.microsoft.com/office/drawing/2014/main" val="1316742538"/>
                    </a:ext>
                  </a:extLst>
                </a:gridCol>
                <a:gridCol w="2453472">
                  <a:extLst>
                    <a:ext uri="{9D8B030D-6E8A-4147-A177-3AD203B41FA5}">
                      <a16:colId xmlns="" xmlns:a16="http://schemas.microsoft.com/office/drawing/2014/main" val="1793740542"/>
                    </a:ext>
                  </a:extLst>
                </a:gridCol>
              </a:tblGrid>
              <a:tr h="527535">
                <a:tc gridSpan="2">
                  <a:txBody>
                    <a:bodyPr/>
                    <a:lstStyle/>
                    <a:p>
                      <a:pPr marL="36000" indent="-8890" algn="ctr">
                        <a:lnSpc>
                          <a:spcPct val="100000"/>
                        </a:lnSpc>
                        <a:spcBef>
                          <a:spcPts val="0"/>
                        </a:spcBef>
                        <a:spcAft>
                          <a:spcPts val="0"/>
                        </a:spcAft>
                      </a:pPr>
                      <a:r>
                        <a:rPr lang="fr-FR" sz="1100" b="1">
                          <a:solidFill>
                            <a:schemeClr val="bg1"/>
                          </a:solidFill>
                          <a:latin typeface="Source Sans Pro" panose="020B0503030403020204" pitchFamily="34" charset="0"/>
                          <a:ea typeface="Source Sans Pro" panose="020B0503030403020204" pitchFamily="34" charset="0"/>
                          <a:cs typeface="Arial"/>
                        </a:rPr>
                        <a:t>CATÉGORIES/SOUS-CATÉGORIES</a:t>
                      </a:r>
                    </a:p>
                  </a:txBody>
                  <a:tcPr marL="1232" marR="1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E6C"/>
                    </a:solidFill>
                  </a:tcPr>
                </a:tc>
                <a:tc hMerge="1">
                  <a:txBody>
                    <a:bodyPr/>
                    <a:lstStyle/>
                    <a:p>
                      <a:endParaRPr lang="en-US"/>
                    </a:p>
                  </a:txBody>
                  <a:tcPr/>
                </a:tc>
                <a:tc>
                  <a:txBody>
                    <a:bodyPr/>
                    <a:lstStyle/>
                    <a:p>
                      <a:pPr marL="36000" indent="-8890" algn="ctr">
                        <a:lnSpc>
                          <a:spcPct val="100000"/>
                        </a:lnSpc>
                        <a:spcBef>
                          <a:spcPts val="0"/>
                        </a:spcBef>
                        <a:spcAft>
                          <a:spcPts val="0"/>
                        </a:spcAft>
                      </a:pPr>
                      <a:r>
                        <a:rPr lang="fr-FR" sz="1100" b="1">
                          <a:solidFill>
                            <a:schemeClr val="bg1"/>
                          </a:solidFill>
                          <a:latin typeface="Source Sans Pro" panose="020B0503030403020204" pitchFamily="34" charset="0"/>
                          <a:ea typeface="Source Sans Pro" panose="020B0503030403020204" pitchFamily="34" charset="0"/>
                          <a:cs typeface="Arial"/>
                        </a:rPr>
                        <a:t>OBJECTIF (S) :</a:t>
                      </a:r>
                    </a:p>
                  </a:txBody>
                  <a:tcPr marL="1232" marR="1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E6C"/>
                    </a:solidFill>
                  </a:tcPr>
                </a:tc>
                <a:tc>
                  <a:txBody>
                    <a:bodyPr/>
                    <a:lstStyle/>
                    <a:p>
                      <a:pPr marL="36000" indent="-8890" algn="ctr">
                        <a:lnSpc>
                          <a:spcPct val="100000"/>
                        </a:lnSpc>
                        <a:spcBef>
                          <a:spcPts val="0"/>
                        </a:spcBef>
                        <a:spcAft>
                          <a:spcPts val="0"/>
                        </a:spcAft>
                      </a:pPr>
                      <a:r>
                        <a:rPr lang="fr-FR" sz="1100" b="1">
                          <a:solidFill>
                            <a:schemeClr val="bg1"/>
                          </a:solidFill>
                          <a:latin typeface="Source Sans Pro" panose="020B0503030403020204" pitchFamily="34" charset="0"/>
                          <a:ea typeface="Source Sans Pro" panose="020B0503030403020204" pitchFamily="34" charset="0"/>
                          <a:cs typeface="Arial"/>
                        </a:rPr>
                        <a:t>DOCUMENTS CLÉS POUR L'ÉVALUATION</a:t>
                      </a:r>
                    </a:p>
                  </a:txBody>
                  <a:tcPr marL="1232" marR="1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E6C"/>
                    </a:solidFill>
                  </a:tcPr>
                </a:tc>
                <a:extLst>
                  <a:ext uri="{0D108BD9-81ED-4DB2-BD59-A6C34878D82A}">
                    <a16:rowId xmlns="" xmlns:a16="http://schemas.microsoft.com/office/drawing/2014/main" val="3276441837"/>
                  </a:ext>
                </a:extLst>
              </a:tr>
              <a:tr h="1166073">
                <a:tc rowSpan="3">
                  <a:txBody>
                    <a:bodyPr/>
                    <a:lstStyle/>
                    <a:p>
                      <a:pPr marL="36000" marR="71755" indent="-8890" algn="ctr">
                        <a:spcBef>
                          <a:spcPts val="0"/>
                        </a:spcBef>
                        <a:spcAft>
                          <a:spcPts val="0"/>
                        </a:spcAft>
                      </a:pPr>
                      <a:r>
                        <a:rPr lang="fr-FR" sz="1100">
                          <a:solidFill>
                            <a:schemeClr val="tx1"/>
                          </a:solidFill>
                          <a:latin typeface="Source Sans Pro" panose="020B0503030403020204" pitchFamily="34" charset="0"/>
                          <a:ea typeface="Source Sans Pro" panose="020B0503030403020204" pitchFamily="34" charset="0"/>
                          <a:cs typeface="Arial"/>
                        </a:rPr>
                        <a:t>Voyages du personnel</a:t>
                      </a:r>
                    </a:p>
                  </a:txBody>
                  <a:tcPr marL="1232" marR="1232"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6000" indent="-8890">
                        <a:spcBef>
                          <a:spcPts val="0"/>
                        </a:spcBef>
                        <a:spcAft>
                          <a:spcPts val="0"/>
                        </a:spcAft>
                      </a:pPr>
                      <a:r>
                        <a:rPr lang="fr-FR" sz="1100">
                          <a:solidFill>
                            <a:schemeClr val="tx1"/>
                          </a:solidFill>
                          <a:latin typeface="Source Sans Pro" panose="020B0503030403020204" pitchFamily="34" charset="0"/>
                          <a:ea typeface="Source Sans Pro" panose="020B0503030403020204" pitchFamily="34" charset="0"/>
                          <a:cs typeface="Arial"/>
                        </a:rPr>
                        <a:t>Dépenses</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6000" indent="-8890">
                        <a:spcBef>
                          <a:spcPts val="0"/>
                        </a:spcBef>
                        <a:spcAft>
                          <a:spcPts val="0"/>
                        </a:spcAft>
                      </a:pPr>
                      <a:r>
                        <a:rPr lang="fr-FR" sz="1100">
                          <a:solidFill>
                            <a:schemeClr val="tx1"/>
                          </a:solidFill>
                          <a:latin typeface="Source Sans Pro" panose="020B0503030403020204" pitchFamily="34" charset="0"/>
                          <a:ea typeface="Source Sans Pro" panose="020B0503030403020204" pitchFamily="34" charset="0"/>
                          <a:cs typeface="Arial"/>
                        </a:rPr>
                        <a:t>Confirmer que toutes les dépenses remboursées sont appuyées par des documents sources valides et qu'il existe des procédures pour fournir des conseils.</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6000" indent="-8890">
                        <a:spcBef>
                          <a:spcPts val="0"/>
                        </a:spcBef>
                        <a:spcAft>
                          <a:spcPts val="0"/>
                        </a:spcAft>
                      </a:pPr>
                      <a:r>
                        <a:rPr lang="fr-FR" sz="1100">
                          <a:solidFill>
                            <a:schemeClr val="tx1"/>
                          </a:solidFill>
                          <a:latin typeface="Source Sans Pro" panose="020B0503030403020204" pitchFamily="34" charset="0"/>
                          <a:ea typeface="Source Sans Pro" panose="020B0503030403020204" pitchFamily="34" charset="0"/>
                          <a:cs typeface="Arial"/>
                        </a:rPr>
                        <a:t>Grand livre général (pour sélectionner un échantillon relatif aux dépenses des employés, telles que les déplacements/rafraîchissements)</a:t>
                      </a:r>
                    </a:p>
                    <a:p>
                      <a:pPr marL="36000" indent="-8890">
                        <a:spcBef>
                          <a:spcPts val="0"/>
                        </a:spcBef>
                        <a:spcAft>
                          <a:spcPts val="0"/>
                        </a:spcAft>
                      </a:pPr>
                      <a:r>
                        <a:rPr lang="fr-FR" sz="1100">
                          <a:solidFill>
                            <a:schemeClr val="tx1"/>
                          </a:solidFill>
                          <a:latin typeface="Source Sans Pro" panose="020B0503030403020204" pitchFamily="34" charset="0"/>
                          <a:ea typeface="Source Sans Pro" panose="020B0503030403020204" pitchFamily="34" charset="0"/>
                          <a:cs typeface="Arial"/>
                        </a:rPr>
                        <a:t>Documents sources</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3260630942"/>
                  </a:ext>
                </a:extLst>
              </a:tr>
              <a:tr h="572756">
                <a:tc vMerge="1">
                  <a:txBody>
                    <a:bodyPr/>
                    <a:lstStyle/>
                    <a:p>
                      <a:endParaRPr lang="en-US"/>
                    </a:p>
                  </a:txBody>
                  <a:tcPr/>
                </a:tc>
                <a:tc>
                  <a:txBody>
                    <a:bodyPr/>
                    <a:lstStyle/>
                    <a:p>
                      <a:pPr marL="36000" indent="-8890">
                        <a:spcBef>
                          <a:spcPts val="0"/>
                        </a:spcBef>
                        <a:spcAft>
                          <a:spcPts val="0"/>
                        </a:spcAft>
                      </a:pPr>
                      <a:r>
                        <a:rPr lang="fr-FR" sz="1100">
                          <a:solidFill>
                            <a:schemeClr val="tx1"/>
                          </a:solidFill>
                          <a:latin typeface="Source Sans Pro" panose="020B0503030403020204" pitchFamily="34" charset="0"/>
                          <a:ea typeface="Source Sans Pro" panose="020B0503030403020204" pitchFamily="34" charset="0"/>
                          <a:cs typeface="Arial"/>
                        </a:rPr>
                        <a:t>Avances du personnel</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6000" indent="-8890">
                        <a:spcBef>
                          <a:spcPts val="0"/>
                        </a:spcBef>
                        <a:spcAft>
                          <a:spcPts val="0"/>
                        </a:spcAft>
                      </a:pPr>
                      <a:r>
                        <a:rPr lang="fr-FR" sz="1100">
                          <a:solidFill>
                            <a:schemeClr val="tx1"/>
                          </a:solidFill>
                          <a:latin typeface="Source Sans Pro" panose="020B0503030403020204" pitchFamily="34" charset="0"/>
                          <a:ea typeface="Source Sans Pro" panose="020B0503030403020204" pitchFamily="34" charset="0"/>
                          <a:cs typeface="Arial"/>
                        </a:rPr>
                        <a:t>Confirmer que l'organisation rapproche les demandes de remboursement des montants avancés et qu'il existe des procédures pour guider ce processus. </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6000" indent="-8890">
                        <a:spcBef>
                          <a:spcPts val="0"/>
                        </a:spcBef>
                        <a:spcAft>
                          <a:spcPts val="0"/>
                        </a:spcAft>
                      </a:pPr>
                      <a:r>
                        <a:rPr lang="fr-FR" sz="1100">
                          <a:solidFill>
                            <a:schemeClr val="tx1"/>
                          </a:solidFill>
                          <a:latin typeface="Source Sans Pro" panose="020B0503030403020204" pitchFamily="34" charset="0"/>
                          <a:ea typeface="Source Sans Pro" panose="020B0503030403020204" pitchFamily="34" charset="0"/>
                          <a:cs typeface="Arial"/>
                        </a:rPr>
                        <a:t>Rapprochements des notes de frais, accompagnés des pièces justificatives</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297570809"/>
                  </a:ext>
                </a:extLst>
              </a:tr>
              <a:tr h="394900">
                <a:tc vMerge="1">
                  <a:txBody>
                    <a:bodyPr/>
                    <a:lstStyle/>
                    <a:p>
                      <a:endParaRPr lang="en-US"/>
                    </a:p>
                  </a:txBody>
                  <a:tcPr/>
                </a:tc>
                <a:tc>
                  <a:txBody>
                    <a:bodyPr/>
                    <a:lstStyle/>
                    <a:p>
                      <a:pPr marL="36000" indent="-8890">
                        <a:spcBef>
                          <a:spcPts val="0"/>
                        </a:spcBef>
                        <a:spcAft>
                          <a:spcPts val="0"/>
                        </a:spcAft>
                      </a:pPr>
                      <a:r>
                        <a:rPr lang="fr-FR" sz="1100">
                          <a:solidFill>
                            <a:schemeClr val="tx1"/>
                          </a:solidFill>
                          <a:latin typeface="Source Sans Pro" panose="020B0503030403020204" pitchFamily="34" charset="0"/>
                          <a:ea typeface="Source Sans Pro" panose="020B0503030403020204" pitchFamily="34" charset="0"/>
                          <a:cs typeface="Arial"/>
                        </a:rPr>
                        <a:t>Hébergement</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6000" indent="-8890">
                        <a:spcBef>
                          <a:spcPts val="0"/>
                        </a:spcBef>
                        <a:spcAft>
                          <a:spcPts val="0"/>
                        </a:spcAft>
                      </a:pPr>
                      <a:r>
                        <a:rPr lang="fr-FR" sz="1100" dirty="0">
                          <a:solidFill>
                            <a:schemeClr val="tx1"/>
                          </a:solidFill>
                          <a:latin typeface="Source Sans Pro" panose="020B0503030403020204" pitchFamily="34" charset="0"/>
                          <a:ea typeface="Source Sans Pro" panose="020B0503030403020204" pitchFamily="34" charset="0"/>
                          <a:cs typeface="Arial"/>
                        </a:rPr>
                        <a:t>Confirmer que l'organisation locale a une politique d'hébergement et l'applique systématiquement.</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6000" indent="-8890">
                        <a:spcBef>
                          <a:spcPts val="0"/>
                        </a:spcBef>
                        <a:spcAft>
                          <a:spcPts val="0"/>
                        </a:spcAft>
                      </a:pPr>
                      <a:r>
                        <a:rPr lang="fr-FR" sz="1100">
                          <a:solidFill>
                            <a:schemeClr val="tx1"/>
                          </a:solidFill>
                          <a:latin typeface="Source Sans Pro" panose="020B0503030403020204" pitchFamily="34" charset="0"/>
                          <a:ea typeface="Source Sans Pro" panose="020B0503030403020204" pitchFamily="34" charset="0"/>
                          <a:cs typeface="Arial"/>
                        </a:rPr>
                        <a:t>Politique d'hébergement</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16625512"/>
                  </a:ext>
                </a:extLst>
              </a:tr>
              <a:tr h="422031">
                <a:tc gridSpan="2">
                  <a:txBody>
                    <a:bodyPr/>
                    <a:lstStyle/>
                    <a:p>
                      <a:pPr marL="36000" indent="-8890">
                        <a:spcBef>
                          <a:spcPts val="0"/>
                        </a:spcBef>
                        <a:spcAft>
                          <a:spcPts val="0"/>
                        </a:spcAft>
                      </a:pPr>
                      <a:r>
                        <a:rPr lang="fr-FR" sz="1100">
                          <a:solidFill>
                            <a:schemeClr val="tx1"/>
                          </a:solidFill>
                          <a:latin typeface="Source Sans Pro" panose="020B0503030403020204" pitchFamily="34" charset="0"/>
                          <a:ea typeface="Source Sans Pro" panose="020B0503030403020204" pitchFamily="34" charset="0"/>
                          <a:cs typeface="Arial"/>
                        </a:rPr>
                        <a:t>Protection des données</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a:txBody>
                    <a:bodyPr/>
                    <a:lstStyle/>
                    <a:p>
                      <a:pPr marL="36000" indent="-8890">
                        <a:spcBef>
                          <a:spcPts val="0"/>
                        </a:spcBef>
                        <a:spcAft>
                          <a:spcPts val="0"/>
                        </a:spcAft>
                      </a:pPr>
                      <a:r>
                        <a:rPr lang="fr-FR" sz="1100">
                          <a:solidFill>
                            <a:schemeClr val="tx1"/>
                          </a:solidFill>
                          <a:latin typeface="Source Sans Pro" panose="020B0503030403020204" pitchFamily="34" charset="0"/>
                          <a:ea typeface="Source Sans Pro" panose="020B0503030403020204" pitchFamily="34" charset="0"/>
                          <a:cs typeface="Arial"/>
                        </a:rPr>
                        <a:t>Confirmer si l'organisation dispose d'une politique de protection des données et la met en œuvre.</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6000" indent="-8890">
                        <a:spcBef>
                          <a:spcPts val="0"/>
                        </a:spcBef>
                        <a:spcAft>
                          <a:spcPts val="0"/>
                        </a:spcAft>
                      </a:pPr>
                      <a:r>
                        <a:rPr lang="fr-FR" sz="1100">
                          <a:solidFill>
                            <a:schemeClr val="tx1"/>
                          </a:solidFill>
                          <a:latin typeface="Source Sans Pro" panose="020B0503030403020204" pitchFamily="34" charset="0"/>
                          <a:ea typeface="Source Sans Pro" panose="020B0503030403020204" pitchFamily="34" charset="0"/>
                          <a:cs typeface="Arial"/>
                        </a:rPr>
                        <a:t>Politique de protection des données</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1026336589"/>
                  </a:ext>
                </a:extLst>
              </a:tr>
              <a:tr h="974690">
                <a:tc gridSpan="2">
                  <a:txBody>
                    <a:bodyPr/>
                    <a:lstStyle/>
                    <a:p>
                      <a:pPr marL="36000" indent="-8890">
                        <a:spcBef>
                          <a:spcPts val="0"/>
                        </a:spcBef>
                        <a:spcAft>
                          <a:spcPts val="0"/>
                        </a:spcAft>
                      </a:pPr>
                      <a:r>
                        <a:rPr lang="fr-FR" sz="1100">
                          <a:solidFill>
                            <a:schemeClr val="tx1"/>
                          </a:solidFill>
                          <a:latin typeface="Source Sans Pro" panose="020B0503030403020204" pitchFamily="34" charset="0"/>
                          <a:ea typeface="Source Sans Pro" panose="020B0503030403020204" pitchFamily="34" charset="0"/>
                          <a:cs typeface="Arial"/>
                        </a:rPr>
                        <a:t>Diversité, égalité et inclusion (DEI)</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a:txBody>
                    <a:bodyPr/>
                    <a:lstStyle/>
                    <a:p>
                      <a:pPr marL="36000" indent="-8890">
                        <a:spcBef>
                          <a:spcPts val="0"/>
                        </a:spcBef>
                        <a:spcAft>
                          <a:spcPts val="0"/>
                        </a:spcAft>
                      </a:pPr>
                      <a:r>
                        <a:rPr lang="fr-FR" sz="1100">
                          <a:solidFill>
                            <a:schemeClr val="tx1"/>
                          </a:solidFill>
                          <a:latin typeface="Source Sans Pro" panose="020B0503030403020204" pitchFamily="34" charset="0"/>
                          <a:ea typeface="Source Sans Pro" panose="020B0503030403020204" pitchFamily="34" charset="0"/>
                          <a:cs typeface="Arial"/>
                        </a:rPr>
                        <a:t>Confirmer si une politique DEI est en place et est utilisée efficacement, et il existe des preuves que l'organisation prend en compte les questions de DEI lors de l'embauche, de la promotion et du développement du personnel, en particulier il existe des initiatives pour garantir que les groupes minoritaires sont pris en compte et représentés dans le organisation.</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6000" indent="-8890">
                        <a:spcBef>
                          <a:spcPts val="0"/>
                        </a:spcBef>
                        <a:spcAft>
                          <a:spcPts val="0"/>
                        </a:spcAft>
                      </a:pPr>
                      <a:r>
                        <a:rPr lang="fr-FR" sz="1100">
                          <a:solidFill>
                            <a:schemeClr val="tx1"/>
                          </a:solidFill>
                          <a:latin typeface="Source Sans Pro" panose="020B0503030403020204" pitchFamily="34" charset="0"/>
                          <a:ea typeface="Source Sans Pro" panose="020B0503030403020204" pitchFamily="34" charset="0"/>
                          <a:cs typeface="Arial"/>
                        </a:rPr>
                        <a:t>Politique DEI</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553448780"/>
                  </a:ext>
                </a:extLst>
              </a:tr>
              <a:tr h="693336">
                <a:tc gridSpan="2">
                  <a:txBody>
                    <a:bodyPr/>
                    <a:lstStyle/>
                    <a:p>
                      <a:pPr marL="36000" indent="-8890">
                        <a:spcBef>
                          <a:spcPts val="0"/>
                        </a:spcBef>
                        <a:spcAft>
                          <a:spcPts val="0"/>
                        </a:spcAft>
                      </a:pPr>
                      <a:r>
                        <a:rPr lang="fr-FR" sz="1100">
                          <a:solidFill>
                            <a:schemeClr val="tx1"/>
                          </a:solidFill>
                          <a:latin typeface="Source Sans Pro" panose="020B0503030403020204" pitchFamily="34" charset="0"/>
                          <a:ea typeface="Source Sans Pro" panose="020B0503030403020204" pitchFamily="34" charset="0"/>
                          <a:cs typeface="Arial"/>
                        </a:rPr>
                        <a:t>Bien-être du personnel</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a:txBody>
                    <a:bodyPr/>
                    <a:lstStyle/>
                    <a:p>
                      <a:pPr marL="36000" indent="-8890">
                        <a:spcBef>
                          <a:spcPts val="0"/>
                        </a:spcBef>
                        <a:spcAft>
                          <a:spcPts val="0"/>
                        </a:spcAft>
                      </a:pPr>
                      <a:r>
                        <a:rPr lang="fr-FR" sz="1100">
                          <a:solidFill>
                            <a:schemeClr val="tx1"/>
                          </a:solidFill>
                          <a:latin typeface="Source Sans Pro" panose="020B0503030403020204" pitchFamily="34" charset="0"/>
                          <a:ea typeface="Source Sans Pro" panose="020B0503030403020204" pitchFamily="34" charset="0"/>
                          <a:cs typeface="Arial"/>
                        </a:rPr>
                        <a:t>Confirmer si l'organisation dispose d'une politique de bien-être du personnel et met en œuvre des initiatives pour promouvoir la santé physique et mentale des employés, notamment par le biais de services de conseil.</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6000" indent="-8890">
                        <a:spcBef>
                          <a:spcPts val="0"/>
                        </a:spcBef>
                        <a:spcAft>
                          <a:spcPts val="0"/>
                        </a:spcAft>
                      </a:pPr>
                      <a:r>
                        <a:rPr lang="fr-FR" sz="1100">
                          <a:solidFill>
                            <a:schemeClr val="tx1"/>
                          </a:solidFill>
                          <a:latin typeface="Source Sans Pro" panose="020B0503030403020204" pitchFamily="34" charset="0"/>
                          <a:ea typeface="Source Sans Pro" panose="020B0503030403020204" pitchFamily="34" charset="0"/>
                          <a:cs typeface="Arial"/>
                        </a:rPr>
                        <a:t>Politique du bien-être du personnel</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2134983190"/>
                  </a:ext>
                </a:extLst>
              </a:tr>
              <a:tr h="647989">
                <a:tc gridSpan="2">
                  <a:txBody>
                    <a:bodyPr/>
                    <a:lstStyle/>
                    <a:p>
                      <a:pPr marL="8890" indent="-8890">
                        <a:spcBef>
                          <a:spcPts val="1200"/>
                        </a:spcBef>
                        <a:spcAft>
                          <a:spcPts val="600"/>
                        </a:spcAft>
                      </a:pPr>
                      <a:r>
                        <a:rPr lang="fr-FR" sz="1100">
                          <a:solidFill>
                            <a:schemeClr val="tx1"/>
                          </a:solidFill>
                          <a:latin typeface="Source Sans Pro" panose="020B0503030403020204" pitchFamily="34" charset="0"/>
                          <a:ea typeface="Source Sans Pro" panose="020B0503030403020204" pitchFamily="34" charset="0"/>
                          <a:cs typeface="Arial"/>
                        </a:rPr>
                        <a:t>Rapports RH</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a:txBody>
                    <a:bodyPr/>
                    <a:lstStyle/>
                    <a:p>
                      <a:pPr marL="8890" indent="-8890">
                        <a:spcBef>
                          <a:spcPts val="1200"/>
                        </a:spcBef>
                        <a:spcAft>
                          <a:spcPts val="600"/>
                        </a:spcAft>
                      </a:pPr>
                      <a:r>
                        <a:rPr lang="fr-FR" sz="1100">
                          <a:solidFill>
                            <a:schemeClr val="tx1"/>
                          </a:solidFill>
                          <a:latin typeface="Source Sans Pro" panose="020B0503030403020204" pitchFamily="34" charset="0"/>
                          <a:ea typeface="Source Sans Pro" panose="020B0503030403020204" pitchFamily="34" charset="0"/>
                          <a:cs typeface="Arial"/>
                        </a:rPr>
                        <a:t>Confirmer que des rapports RH sont préparés régulièrement pour fournir à la direction des données RH permettant de suivre les niveaux de rétention et d'engagement du personnel tout au long du cycle de vie des employés.</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100" dirty="0">
                          <a:solidFill>
                            <a:schemeClr val="tx1"/>
                          </a:solidFill>
                          <a:latin typeface="Source Sans Pro" panose="020B0503030403020204" pitchFamily="34" charset="0"/>
                          <a:ea typeface="Source Sans Pro" panose="020B0503030403020204" pitchFamily="34" charset="0"/>
                          <a:cs typeface="Arial"/>
                        </a:rPr>
                        <a:t>Rapports RH</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1728345570"/>
                  </a:ext>
                </a:extLst>
              </a:tr>
            </a:tbl>
          </a:graphicData>
        </a:graphic>
      </p:graphicFrame>
      <p:sp>
        <p:nvSpPr>
          <p:cNvPr id="9" name="Google Shape;385;p56">
            <a:extLst>
              <a:ext uri="{FF2B5EF4-FFF2-40B4-BE49-F238E27FC236}">
                <a16:creationId xmlns="" xmlns:a16="http://schemas.microsoft.com/office/drawing/2014/main" id="{BAB1315D-0A18-D86E-032C-F31068AC644C}"/>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CATÉGORIES/SOUS-CATÉGORIES RH (CONT.)</a:t>
            </a:r>
          </a:p>
        </p:txBody>
      </p:sp>
      <p:sp>
        <p:nvSpPr>
          <p:cNvPr id="7" name="TextBox 6"/>
          <p:cNvSpPr txBox="1"/>
          <p:nvPr/>
        </p:nvSpPr>
        <p:spPr>
          <a:xfrm>
            <a:off x="220722" y="6526926"/>
            <a:ext cx="6639951"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4" name="Espace réservé du numéro de diapositive 3">
            <a:extLst>
              <a:ext uri="{FF2B5EF4-FFF2-40B4-BE49-F238E27FC236}">
                <a16:creationId xmlns="" xmlns:a16="http://schemas.microsoft.com/office/drawing/2014/main" id="{B924C3D7-59E9-C2E3-560B-1775A9CC3FD1}"/>
              </a:ext>
            </a:extLst>
          </p:cNvPr>
          <p:cNvSpPr>
            <a:spLocks noGrp="1"/>
          </p:cNvSpPr>
          <p:nvPr>
            <p:ph type="sldNum" sz="quarter" idx="12"/>
          </p:nvPr>
        </p:nvSpPr>
        <p:spPr/>
        <p:txBody>
          <a:bodyPr/>
          <a:lstStyle/>
          <a:p>
            <a:fld id="{3A98EE3D-8CD1-4C3F-BD1C-C98C9596463C}" type="slidenum">
              <a:rPr lang="en-US" smtClean="0"/>
              <a:t>116</a:t>
            </a:fld>
            <a:endParaRPr lang="en-US"/>
          </a:p>
        </p:txBody>
      </p:sp>
    </p:spTree>
    <p:extLst>
      <p:ext uri="{BB962C8B-B14F-4D97-AF65-F5344CB8AC3E}">
        <p14:creationId xmlns:p14="http://schemas.microsoft.com/office/powerpoint/2010/main" val="402523108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999393" y="1927479"/>
            <a:ext cx="34925" cy="0"/>
          </a:xfrm>
          <a:custGeom>
            <a:avLst/>
            <a:gdLst/>
            <a:ahLst/>
            <a:cxnLst/>
            <a:rect l="l" t="t" r="r" b="b"/>
            <a:pathLst>
              <a:path w="34925">
                <a:moveTo>
                  <a:pt x="0" y="0"/>
                </a:moveTo>
                <a:lnTo>
                  <a:pt x="34747" y="0"/>
                </a:lnTo>
              </a:path>
            </a:pathLst>
          </a:custGeom>
          <a:ln w="12700">
            <a:solidFill>
              <a:srgbClr val="404040"/>
            </a:solidFill>
          </a:ln>
        </p:spPr>
        <p:txBody>
          <a:bodyPr wrap="square" lIns="0" tIns="0" rIns="0" bIns="0" rtlCol="0"/>
          <a:lstStyle/>
          <a:p>
            <a:endParaRPr/>
          </a:p>
        </p:txBody>
      </p:sp>
      <p:sp>
        <p:nvSpPr>
          <p:cNvPr id="3" name="object 3"/>
          <p:cNvSpPr/>
          <p:nvPr/>
        </p:nvSpPr>
        <p:spPr>
          <a:xfrm>
            <a:off x="1158620" y="1927479"/>
            <a:ext cx="44450" cy="0"/>
          </a:xfrm>
          <a:custGeom>
            <a:avLst/>
            <a:gdLst/>
            <a:ahLst/>
            <a:cxnLst/>
            <a:rect l="l" t="t" r="r" b="b"/>
            <a:pathLst>
              <a:path w="44450">
                <a:moveTo>
                  <a:pt x="0" y="0"/>
                </a:moveTo>
                <a:lnTo>
                  <a:pt x="43903" y="0"/>
                </a:lnTo>
              </a:path>
            </a:pathLst>
          </a:custGeom>
          <a:ln w="12700">
            <a:solidFill>
              <a:srgbClr val="404040"/>
            </a:solidFill>
          </a:ln>
        </p:spPr>
        <p:txBody>
          <a:bodyPr wrap="square" lIns="0" tIns="0" rIns="0" bIns="0" rtlCol="0"/>
          <a:lstStyle/>
          <a:p>
            <a:endParaRPr/>
          </a:p>
        </p:txBody>
      </p:sp>
      <p:graphicFrame>
        <p:nvGraphicFramePr>
          <p:cNvPr id="8" name="Table 7">
            <a:extLst>
              <a:ext uri="{FF2B5EF4-FFF2-40B4-BE49-F238E27FC236}">
                <a16:creationId xmlns="" xmlns:a16="http://schemas.microsoft.com/office/drawing/2014/main" id="{29A39B2F-C256-C89D-2558-2B2EB0B6C7EA}"/>
              </a:ext>
            </a:extLst>
          </p:cNvPr>
          <p:cNvGraphicFramePr>
            <a:graphicFrameLocks noGrp="1"/>
          </p:cNvGraphicFramePr>
          <p:nvPr>
            <p:extLst>
              <p:ext uri="{D42A27DB-BD31-4B8C-83A1-F6EECF244321}">
                <p14:modId xmlns:p14="http://schemas.microsoft.com/office/powerpoint/2010/main" val="1243790131"/>
              </p:ext>
            </p:extLst>
          </p:nvPr>
        </p:nvGraphicFramePr>
        <p:xfrm>
          <a:off x="272981" y="934498"/>
          <a:ext cx="11646038" cy="5441001"/>
        </p:xfrm>
        <a:graphic>
          <a:graphicData uri="http://schemas.openxmlformats.org/drawingml/2006/table">
            <a:tbl>
              <a:tblPr firstRow="1" firstCol="1" bandRow="1"/>
              <a:tblGrid>
                <a:gridCol w="1997946">
                  <a:extLst>
                    <a:ext uri="{9D8B030D-6E8A-4147-A177-3AD203B41FA5}">
                      <a16:colId xmlns="" xmlns:a16="http://schemas.microsoft.com/office/drawing/2014/main" val="4233124664"/>
                    </a:ext>
                  </a:extLst>
                </a:gridCol>
                <a:gridCol w="6983605">
                  <a:extLst>
                    <a:ext uri="{9D8B030D-6E8A-4147-A177-3AD203B41FA5}">
                      <a16:colId xmlns="" xmlns:a16="http://schemas.microsoft.com/office/drawing/2014/main" val="1316742538"/>
                    </a:ext>
                  </a:extLst>
                </a:gridCol>
                <a:gridCol w="2664487">
                  <a:extLst>
                    <a:ext uri="{9D8B030D-6E8A-4147-A177-3AD203B41FA5}">
                      <a16:colId xmlns="" xmlns:a16="http://schemas.microsoft.com/office/drawing/2014/main" val="1793740542"/>
                    </a:ext>
                  </a:extLst>
                </a:gridCol>
              </a:tblGrid>
              <a:tr h="523522">
                <a:tc>
                  <a:txBody>
                    <a:bodyPr/>
                    <a:lstStyle/>
                    <a:p>
                      <a:pPr marL="36000" indent="-8890" algn="ctr">
                        <a:lnSpc>
                          <a:spcPct val="100000"/>
                        </a:lnSpc>
                        <a:spcBef>
                          <a:spcPts val="0"/>
                        </a:spcBef>
                        <a:spcAft>
                          <a:spcPts val="0"/>
                        </a:spcAft>
                      </a:pPr>
                      <a:r>
                        <a:rPr lang="fr-FR" sz="1300" b="1" dirty="0">
                          <a:solidFill>
                            <a:schemeClr val="bg1"/>
                          </a:solidFill>
                          <a:latin typeface="Source Sans Pro" panose="020B0503030403020204" pitchFamily="34" charset="0"/>
                          <a:ea typeface="Source Sans Pro" panose="020B0503030403020204" pitchFamily="34" charset="0"/>
                          <a:cs typeface="Arial"/>
                        </a:rPr>
                        <a:t>CATÉGORIES/SOUS-CATÉGORIES</a:t>
                      </a:r>
                    </a:p>
                  </a:txBody>
                  <a:tcPr marL="1232" marR="1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E6C"/>
                    </a:solidFill>
                  </a:tcPr>
                </a:tc>
                <a:tc>
                  <a:txBody>
                    <a:bodyPr/>
                    <a:lstStyle/>
                    <a:p>
                      <a:pPr marL="36000" indent="-8890" algn="ctr">
                        <a:lnSpc>
                          <a:spcPct val="100000"/>
                        </a:lnSpc>
                        <a:spcBef>
                          <a:spcPts val="0"/>
                        </a:spcBef>
                        <a:spcAft>
                          <a:spcPts val="0"/>
                        </a:spcAft>
                      </a:pPr>
                      <a:r>
                        <a:rPr lang="fr-FR" sz="1300" b="1">
                          <a:solidFill>
                            <a:schemeClr val="bg1"/>
                          </a:solidFill>
                          <a:latin typeface="Source Sans Pro" panose="020B0503030403020204" pitchFamily="34" charset="0"/>
                          <a:ea typeface="Source Sans Pro" panose="020B0503030403020204" pitchFamily="34" charset="0"/>
                          <a:cs typeface="Arial"/>
                        </a:rPr>
                        <a:t>OBJECTIF (S) :</a:t>
                      </a:r>
                    </a:p>
                  </a:txBody>
                  <a:tcPr marL="1232" marR="1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E6C"/>
                    </a:solidFill>
                  </a:tcPr>
                </a:tc>
                <a:tc>
                  <a:txBody>
                    <a:bodyPr/>
                    <a:lstStyle/>
                    <a:p>
                      <a:pPr marL="36000" indent="-8890" algn="ctr">
                        <a:lnSpc>
                          <a:spcPct val="100000"/>
                        </a:lnSpc>
                        <a:spcBef>
                          <a:spcPts val="0"/>
                        </a:spcBef>
                        <a:spcAft>
                          <a:spcPts val="0"/>
                        </a:spcAft>
                      </a:pPr>
                      <a:r>
                        <a:rPr lang="fr-FR" sz="1300" b="1">
                          <a:solidFill>
                            <a:schemeClr val="bg1"/>
                          </a:solidFill>
                          <a:latin typeface="Source Sans Pro" panose="020B0503030403020204" pitchFamily="34" charset="0"/>
                          <a:ea typeface="Source Sans Pro" panose="020B0503030403020204" pitchFamily="34" charset="0"/>
                          <a:cs typeface="Arial"/>
                        </a:rPr>
                        <a:t>DOCUMENTS CLÉS POUR L'ÉVALUATION</a:t>
                      </a:r>
                    </a:p>
                  </a:txBody>
                  <a:tcPr marL="1232" marR="1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E6C"/>
                    </a:solidFill>
                  </a:tcPr>
                </a:tc>
                <a:extLst>
                  <a:ext uri="{0D108BD9-81ED-4DB2-BD59-A6C34878D82A}">
                    <a16:rowId xmlns="" xmlns:a16="http://schemas.microsoft.com/office/drawing/2014/main" val="3276441837"/>
                  </a:ext>
                </a:extLst>
              </a:tr>
              <a:tr h="785283">
                <a:tc>
                  <a:txBody>
                    <a:bodyPr/>
                    <a:lstStyle/>
                    <a:p>
                      <a:pPr marL="8890" indent="-8890">
                        <a:spcBef>
                          <a:spcPts val="1200"/>
                        </a:spcBef>
                        <a:spcAft>
                          <a:spcPts val="600"/>
                        </a:spcAft>
                      </a:pPr>
                      <a:r>
                        <a:rPr lang="fr-FR" sz="1300">
                          <a:solidFill>
                            <a:schemeClr val="tx1"/>
                          </a:solidFill>
                          <a:latin typeface="Source Sans Pro" panose="020B0503030403020204" pitchFamily="34" charset="0"/>
                          <a:ea typeface="Source Sans Pro" panose="020B0503030403020204" pitchFamily="34" charset="0"/>
                          <a:cs typeface="Arial"/>
                        </a:rPr>
                        <a:t>Entretien de sortie</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300">
                          <a:solidFill>
                            <a:schemeClr val="tx1"/>
                          </a:solidFill>
                          <a:latin typeface="Source Sans Pro" panose="020B0503030403020204" pitchFamily="34" charset="0"/>
                          <a:ea typeface="Source Sans Pro" panose="020B0503030403020204" pitchFamily="34" charset="0"/>
                          <a:cs typeface="Arial"/>
                        </a:rPr>
                        <a:t>Confirmer que des entretiens de départ sont menés à chaque départ du personnel, que les données des entretiens de départ sont analysées pour identifier les tendances générales en matière de départ du personnel et que des efforts sont déployés pour traiter les causes du départ.</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300">
                          <a:solidFill>
                            <a:schemeClr val="tx1"/>
                          </a:solidFill>
                          <a:latin typeface="Source Sans Pro" panose="020B0503030403020204" pitchFamily="34" charset="0"/>
                          <a:ea typeface="Source Sans Pro" panose="020B0503030403020204" pitchFamily="34" charset="0"/>
                          <a:cs typeface="Arial"/>
                        </a:rPr>
                        <a:t>Preuve des entretiens de départ du personnel et analyse des causes de cessation de service du personnel </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2418284208"/>
                  </a:ext>
                </a:extLst>
              </a:tr>
              <a:tr h="1429354">
                <a:tc>
                  <a:txBody>
                    <a:bodyPr/>
                    <a:lstStyle/>
                    <a:p>
                      <a:pPr marL="8890" indent="-8890">
                        <a:spcBef>
                          <a:spcPts val="1200"/>
                        </a:spcBef>
                        <a:spcAft>
                          <a:spcPts val="600"/>
                        </a:spcAft>
                      </a:pPr>
                      <a:r>
                        <a:rPr lang="fr-FR" sz="1300">
                          <a:solidFill>
                            <a:schemeClr val="tx1"/>
                          </a:solidFill>
                          <a:latin typeface="Source Sans Pro" panose="020B0503030403020204" pitchFamily="34" charset="0"/>
                          <a:ea typeface="Source Sans Pro" panose="020B0503030403020204" pitchFamily="34" charset="0"/>
                          <a:cs typeface="Arial"/>
                        </a:rPr>
                        <a:t>Engagement du personnel</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300">
                          <a:solidFill>
                            <a:schemeClr val="tx1"/>
                          </a:solidFill>
                          <a:latin typeface="Source Sans Pro" panose="020B0503030403020204" pitchFamily="34" charset="0"/>
                          <a:ea typeface="Source Sans Pro" panose="020B0503030403020204" pitchFamily="34" charset="0"/>
                          <a:cs typeface="Arial"/>
                        </a:rPr>
                        <a:t>Confirmer s'il y a une communication programmée et/ou régulière avec le personnel par la direction par le biais de réunions du personnel, de réunions publiques, de bulletins et de communications générales de la direction, et la direction recherche et prend toujours en compte l'opinion du personnel sur les questions qui l'affectent.</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300">
                          <a:solidFill>
                            <a:schemeClr val="tx1"/>
                          </a:solidFill>
                          <a:latin typeface="Source Sans Pro" panose="020B0503030403020204" pitchFamily="34" charset="0"/>
                          <a:ea typeface="Source Sans Pro" panose="020B0503030403020204" pitchFamily="34" charset="0"/>
                          <a:cs typeface="Arial"/>
                        </a:rPr>
                        <a:t>Preuves (procès-verbaux/compte rendu) des réunions du personnel et des réunions publiques comme canaux de communication entre le personnel et la direction</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4154680523"/>
                  </a:ext>
                </a:extLst>
              </a:tr>
              <a:tr h="785283">
                <a:tc>
                  <a:txBody>
                    <a:bodyPr/>
                    <a:lstStyle/>
                    <a:p>
                      <a:pPr marL="8890" indent="-8890">
                        <a:spcBef>
                          <a:spcPts val="1200"/>
                        </a:spcBef>
                        <a:spcAft>
                          <a:spcPts val="600"/>
                        </a:spcAft>
                      </a:pPr>
                      <a:r>
                        <a:rPr lang="fr-FR" sz="1300">
                          <a:solidFill>
                            <a:schemeClr val="tx1"/>
                          </a:solidFill>
                          <a:latin typeface="Source Sans Pro" panose="020B0503030403020204" pitchFamily="34" charset="0"/>
                          <a:ea typeface="Source Sans Pro" panose="020B0503030403020204" pitchFamily="34" charset="0"/>
                          <a:cs typeface="Arial"/>
                        </a:rPr>
                        <a:t>Compensation</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300">
                          <a:solidFill>
                            <a:schemeClr val="tx1"/>
                          </a:solidFill>
                          <a:latin typeface="Source Sans Pro" panose="020B0503030403020204" pitchFamily="34" charset="0"/>
                          <a:ea typeface="Source Sans Pro" panose="020B0503030403020204" pitchFamily="34" charset="0"/>
                          <a:cs typeface="Arial"/>
                        </a:rPr>
                        <a:t>Confirmer que les échelles salariales sont disponibles et ont été ajustées au moins tous les 3 ans avec l'approbation du conseil d'administration et que l'organisation mène des enquêtes sur les salaires du marché au moins tous les deux ans pour garantir que les salaires sont conformes à ceux du marché.</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300">
                          <a:solidFill>
                            <a:schemeClr val="tx1"/>
                          </a:solidFill>
                          <a:latin typeface="Source Sans Pro" panose="020B0503030403020204" pitchFamily="34" charset="0"/>
                          <a:ea typeface="Source Sans Pro" panose="020B0503030403020204" pitchFamily="34" charset="0"/>
                          <a:cs typeface="Arial"/>
                        </a:rPr>
                        <a:t>Échelle salariale mise à jour</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3269484234"/>
                  </a:ext>
                </a:extLst>
              </a:tr>
              <a:tr h="523522">
                <a:tc>
                  <a:txBody>
                    <a:bodyPr/>
                    <a:lstStyle/>
                    <a:p>
                      <a:pPr marL="8890" indent="-8890">
                        <a:spcBef>
                          <a:spcPts val="1200"/>
                        </a:spcBef>
                        <a:spcAft>
                          <a:spcPts val="600"/>
                        </a:spcAft>
                      </a:pPr>
                      <a:r>
                        <a:rPr lang="fr-FR" sz="1300">
                          <a:solidFill>
                            <a:schemeClr val="tx1"/>
                          </a:solidFill>
                          <a:latin typeface="Source Sans Pro" panose="020B0503030403020204" pitchFamily="34" charset="0"/>
                          <a:ea typeface="Source Sans Pro" panose="020B0503030403020204" pitchFamily="34" charset="0"/>
                          <a:cs typeface="Arial"/>
                        </a:rPr>
                        <a:t>Sécurité sureté</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300">
                          <a:solidFill>
                            <a:schemeClr val="tx1"/>
                          </a:solidFill>
                          <a:latin typeface="Source Sans Pro" panose="020B0503030403020204" pitchFamily="34" charset="0"/>
                          <a:ea typeface="Source Sans Pro" panose="020B0503030403020204" pitchFamily="34" charset="0"/>
                          <a:cs typeface="Arial"/>
                        </a:rPr>
                        <a:t>Confirmer si des politiques de sûreté et de sécurité sont en place et si tous les incidents sont signalés, font l'objet d'une enquête et des mesures sont prises pour gérer le risque.</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300">
                          <a:solidFill>
                            <a:schemeClr val="tx1"/>
                          </a:solidFill>
                          <a:latin typeface="Source Sans Pro" panose="020B0503030403020204" pitchFamily="34" charset="0"/>
                          <a:ea typeface="Source Sans Pro" panose="020B0503030403020204" pitchFamily="34" charset="0"/>
                          <a:cs typeface="Arial"/>
                        </a:rPr>
                        <a:t>politiques et procédures de sûreté et de sécurité</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690989433"/>
                  </a:ext>
                </a:extLst>
              </a:tr>
              <a:tr h="785283">
                <a:tc>
                  <a:txBody>
                    <a:bodyPr/>
                    <a:lstStyle/>
                    <a:p>
                      <a:pPr marL="8890" indent="-8890">
                        <a:spcBef>
                          <a:spcPts val="1200"/>
                        </a:spcBef>
                        <a:spcAft>
                          <a:spcPts val="600"/>
                        </a:spcAft>
                      </a:pPr>
                      <a:r>
                        <a:rPr lang="fr-FR" sz="1300">
                          <a:solidFill>
                            <a:schemeClr val="tx1"/>
                          </a:solidFill>
                          <a:latin typeface="Source Sans Pro" panose="020B0503030403020204" pitchFamily="34" charset="0"/>
                          <a:ea typeface="Source Sans Pro" panose="020B0503030403020204" pitchFamily="34" charset="0"/>
                          <a:cs typeface="Arial"/>
                        </a:rPr>
                        <a:t>Relations avec les employés</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300" dirty="0">
                          <a:solidFill>
                            <a:schemeClr val="tx1"/>
                          </a:solidFill>
                          <a:latin typeface="Source Sans Pro" panose="020B0503030403020204" pitchFamily="34" charset="0"/>
                          <a:ea typeface="Source Sans Pro" panose="020B0503030403020204" pitchFamily="34" charset="0"/>
                          <a:cs typeface="Arial"/>
                        </a:rPr>
                        <a:t>Confirmer si l'organisation dispose de procédures claires permettant au personnel de soulever ses griefs, s'il y a une réponse rapide pour y répondre et s'il n'y a pas de conflits de travail en cours.</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300">
                          <a:solidFill>
                            <a:schemeClr val="tx1"/>
                          </a:solidFill>
                          <a:latin typeface="Source Sans Pro" panose="020B0503030403020204" pitchFamily="34" charset="0"/>
                          <a:ea typeface="Source Sans Pro" panose="020B0503030403020204" pitchFamily="34" charset="0"/>
                          <a:cs typeface="Arial"/>
                        </a:rPr>
                        <a:t>Procédure/politique de gestion des réclamations</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1480528340"/>
                  </a:ext>
                </a:extLst>
              </a:tr>
              <a:tr h="523522">
                <a:tc>
                  <a:txBody>
                    <a:bodyPr/>
                    <a:lstStyle/>
                    <a:p>
                      <a:pPr marL="8890" indent="-8890">
                        <a:spcBef>
                          <a:spcPts val="1200"/>
                        </a:spcBef>
                        <a:spcAft>
                          <a:spcPts val="600"/>
                        </a:spcAft>
                      </a:pPr>
                      <a:r>
                        <a:rPr lang="fr-FR" sz="1300">
                          <a:solidFill>
                            <a:schemeClr val="tx1"/>
                          </a:solidFill>
                          <a:latin typeface="Source Sans Pro" panose="020B0503030403020204" pitchFamily="34" charset="0"/>
                          <a:ea typeface="Source Sans Pro" panose="020B0503030403020204" pitchFamily="34" charset="0"/>
                          <a:cs typeface="Arial"/>
                        </a:rPr>
                        <a:t>Emploi du temps</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300">
                          <a:solidFill>
                            <a:schemeClr val="tx1"/>
                          </a:solidFill>
                          <a:latin typeface="Source Sans Pro" panose="020B0503030403020204" pitchFamily="34" charset="0"/>
                          <a:ea typeface="Source Sans Pro" panose="020B0503030403020204" pitchFamily="34" charset="0"/>
                          <a:cs typeface="Arial"/>
                        </a:rPr>
                        <a:t>Confirmer si la feuille de temps comprend des codes budgétaires pour tous les différents projets et que TOUS les membres du personnel la soumettent systématiquement à temps et sans erreur.</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300" dirty="0">
                          <a:solidFill>
                            <a:schemeClr val="tx1"/>
                          </a:solidFill>
                          <a:latin typeface="Source Sans Pro" panose="020B0503030403020204" pitchFamily="34" charset="0"/>
                          <a:ea typeface="Source Sans Pro" panose="020B0503030403020204" pitchFamily="34" charset="0"/>
                          <a:cs typeface="Arial"/>
                        </a:rPr>
                        <a:t>Modèle de feuille de temps</a:t>
                      </a: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2984800018"/>
                  </a:ext>
                </a:extLst>
              </a:tr>
            </a:tbl>
          </a:graphicData>
        </a:graphic>
      </p:graphicFrame>
      <p:sp>
        <p:nvSpPr>
          <p:cNvPr id="9" name="Google Shape;385;p56">
            <a:extLst>
              <a:ext uri="{FF2B5EF4-FFF2-40B4-BE49-F238E27FC236}">
                <a16:creationId xmlns="" xmlns:a16="http://schemas.microsoft.com/office/drawing/2014/main" id="{E09D2DDB-8723-9D20-F6DA-F9E59C08965E}"/>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CATÉGORIES/SOUS-CATÉGORIES RH (CONT.)</a:t>
            </a:r>
          </a:p>
        </p:txBody>
      </p:sp>
      <p:sp>
        <p:nvSpPr>
          <p:cNvPr id="7" name="TextBox 6"/>
          <p:cNvSpPr txBox="1"/>
          <p:nvPr/>
        </p:nvSpPr>
        <p:spPr>
          <a:xfrm>
            <a:off x="220722" y="6526926"/>
            <a:ext cx="6639951"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4" name="Espace réservé du numéro de diapositive 3">
            <a:extLst>
              <a:ext uri="{FF2B5EF4-FFF2-40B4-BE49-F238E27FC236}">
                <a16:creationId xmlns="" xmlns:a16="http://schemas.microsoft.com/office/drawing/2014/main" id="{B69CE925-B339-4FA3-0087-C76642BA6CBD}"/>
              </a:ext>
            </a:extLst>
          </p:cNvPr>
          <p:cNvSpPr>
            <a:spLocks noGrp="1"/>
          </p:cNvSpPr>
          <p:nvPr>
            <p:ph type="sldNum" sz="quarter" idx="12"/>
          </p:nvPr>
        </p:nvSpPr>
        <p:spPr>
          <a:xfrm>
            <a:off x="10292308" y="6443790"/>
            <a:ext cx="780011" cy="365125"/>
          </a:xfrm>
        </p:spPr>
        <p:txBody>
          <a:bodyPr/>
          <a:lstStyle/>
          <a:p>
            <a:fld id="{3A98EE3D-8CD1-4C3F-BD1C-C98C9596463C}" type="slidenum">
              <a:rPr lang="en-US" smtClean="0"/>
              <a:t>117</a:t>
            </a:fld>
            <a:endParaRPr lang="en-US"/>
          </a:p>
        </p:txBody>
      </p:sp>
    </p:spTree>
    <p:extLst>
      <p:ext uri="{BB962C8B-B14F-4D97-AF65-F5344CB8AC3E}">
        <p14:creationId xmlns:p14="http://schemas.microsoft.com/office/powerpoint/2010/main" val="148785535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999393" y="1927479"/>
            <a:ext cx="34925" cy="0"/>
          </a:xfrm>
          <a:custGeom>
            <a:avLst/>
            <a:gdLst/>
            <a:ahLst/>
            <a:cxnLst/>
            <a:rect l="l" t="t" r="r" b="b"/>
            <a:pathLst>
              <a:path w="34925">
                <a:moveTo>
                  <a:pt x="0" y="0"/>
                </a:moveTo>
                <a:lnTo>
                  <a:pt x="34747" y="0"/>
                </a:lnTo>
              </a:path>
            </a:pathLst>
          </a:custGeom>
          <a:ln w="12700">
            <a:solidFill>
              <a:srgbClr val="404040"/>
            </a:solidFill>
          </a:ln>
        </p:spPr>
        <p:txBody>
          <a:bodyPr wrap="square" lIns="0" tIns="0" rIns="0" bIns="0" rtlCol="0"/>
          <a:lstStyle/>
          <a:p>
            <a:endParaRPr/>
          </a:p>
        </p:txBody>
      </p:sp>
      <p:sp>
        <p:nvSpPr>
          <p:cNvPr id="3" name="object 3"/>
          <p:cNvSpPr/>
          <p:nvPr/>
        </p:nvSpPr>
        <p:spPr>
          <a:xfrm>
            <a:off x="1158620" y="1927479"/>
            <a:ext cx="44450" cy="0"/>
          </a:xfrm>
          <a:custGeom>
            <a:avLst/>
            <a:gdLst/>
            <a:ahLst/>
            <a:cxnLst/>
            <a:rect l="l" t="t" r="r" b="b"/>
            <a:pathLst>
              <a:path w="44450">
                <a:moveTo>
                  <a:pt x="0" y="0"/>
                </a:moveTo>
                <a:lnTo>
                  <a:pt x="43903" y="0"/>
                </a:lnTo>
              </a:path>
            </a:pathLst>
          </a:custGeom>
          <a:ln w="12700">
            <a:solidFill>
              <a:srgbClr val="404040"/>
            </a:solidFill>
          </a:ln>
        </p:spPr>
        <p:txBody>
          <a:bodyPr wrap="square" lIns="0" tIns="0" rIns="0" bIns="0" rtlCol="0"/>
          <a:lstStyle/>
          <a:p>
            <a:endParaRPr/>
          </a:p>
        </p:txBody>
      </p:sp>
      <p:graphicFrame>
        <p:nvGraphicFramePr>
          <p:cNvPr id="8" name="Table 7">
            <a:extLst>
              <a:ext uri="{FF2B5EF4-FFF2-40B4-BE49-F238E27FC236}">
                <a16:creationId xmlns="" xmlns:a16="http://schemas.microsoft.com/office/drawing/2014/main" id="{29A39B2F-C256-C89D-2558-2B2EB0B6C7EA}"/>
              </a:ext>
            </a:extLst>
          </p:cNvPr>
          <p:cNvGraphicFramePr>
            <a:graphicFrameLocks noGrp="1"/>
          </p:cNvGraphicFramePr>
          <p:nvPr>
            <p:extLst>
              <p:ext uri="{D42A27DB-BD31-4B8C-83A1-F6EECF244321}">
                <p14:modId xmlns:p14="http://schemas.microsoft.com/office/powerpoint/2010/main" val="3560488722"/>
              </p:ext>
            </p:extLst>
          </p:nvPr>
        </p:nvGraphicFramePr>
        <p:xfrm>
          <a:off x="200967" y="934498"/>
          <a:ext cx="11718052" cy="5365818"/>
        </p:xfrm>
        <a:graphic>
          <a:graphicData uri="http://schemas.openxmlformats.org/drawingml/2006/table">
            <a:tbl>
              <a:tblPr firstRow="1" firstCol="1" bandRow="1"/>
              <a:tblGrid>
                <a:gridCol w="2010300">
                  <a:extLst>
                    <a:ext uri="{9D8B030D-6E8A-4147-A177-3AD203B41FA5}">
                      <a16:colId xmlns="" xmlns:a16="http://schemas.microsoft.com/office/drawing/2014/main" val="4233124664"/>
                    </a:ext>
                  </a:extLst>
                </a:gridCol>
                <a:gridCol w="7026789">
                  <a:extLst>
                    <a:ext uri="{9D8B030D-6E8A-4147-A177-3AD203B41FA5}">
                      <a16:colId xmlns="" xmlns:a16="http://schemas.microsoft.com/office/drawing/2014/main" val="1316742538"/>
                    </a:ext>
                  </a:extLst>
                </a:gridCol>
                <a:gridCol w="2680963">
                  <a:extLst>
                    <a:ext uri="{9D8B030D-6E8A-4147-A177-3AD203B41FA5}">
                      <a16:colId xmlns="" xmlns:a16="http://schemas.microsoft.com/office/drawing/2014/main" val="1793740542"/>
                    </a:ext>
                  </a:extLst>
                </a:gridCol>
              </a:tblGrid>
              <a:tr h="581329">
                <a:tc>
                  <a:txBody>
                    <a:bodyPr/>
                    <a:lstStyle/>
                    <a:p>
                      <a:pPr marL="36000" indent="-8890" algn="ctr">
                        <a:lnSpc>
                          <a:spcPct val="100000"/>
                        </a:lnSpc>
                        <a:spcBef>
                          <a:spcPts val="0"/>
                        </a:spcBef>
                        <a:spcAft>
                          <a:spcPts val="0"/>
                        </a:spcAft>
                      </a:pPr>
                      <a:r>
                        <a:rPr lang="fr-FR" sz="1400" b="1">
                          <a:solidFill>
                            <a:schemeClr val="bg1"/>
                          </a:solidFill>
                          <a:latin typeface="Source Sans Pro" panose="020B0503030403020204" pitchFamily="34" charset="0"/>
                          <a:ea typeface="Source Sans Pro" panose="020B0503030403020204" pitchFamily="34" charset="0"/>
                          <a:cs typeface="Arial"/>
                        </a:rPr>
                        <a:t>CATÉGORIES/SOUS-CATÉGORIES</a:t>
                      </a:r>
                    </a:p>
                  </a:txBody>
                  <a:tcPr marL="1232" marR="1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E6C"/>
                    </a:solidFill>
                  </a:tcPr>
                </a:tc>
                <a:tc>
                  <a:txBody>
                    <a:bodyPr/>
                    <a:lstStyle/>
                    <a:p>
                      <a:pPr marL="36000" indent="-8890" algn="ctr">
                        <a:lnSpc>
                          <a:spcPct val="100000"/>
                        </a:lnSpc>
                        <a:spcBef>
                          <a:spcPts val="0"/>
                        </a:spcBef>
                        <a:spcAft>
                          <a:spcPts val="0"/>
                        </a:spcAft>
                      </a:pPr>
                      <a:r>
                        <a:rPr lang="fr-FR" sz="1400" b="1">
                          <a:solidFill>
                            <a:schemeClr val="bg1"/>
                          </a:solidFill>
                          <a:latin typeface="Source Sans Pro" panose="020B0503030403020204" pitchFamily="34" charset="0"/>
                          <a:ea typeface="Source Sans Pro" panose="020B0503030403020204" pitchFamily="34" charset="0"/>
                          <a:cs typeface="Arial"/>
                        </a:rPr>
                        <a:t>OBJECTIF (S) :</a:t>
                      </a:r>
                    </a:p>
                  </a:txBody>
                  <a:tcPr marL="1232" marR="1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E6C"/>
                    </a:solidFill>
                  </a:tcPr>
                </a:tc>
                <a:tc>
                  <a:txBody>
                    <a:bodyPr/>
                    <a:lstStyle/>
                    <a:p>
                      <a:pPr marL="36000" indent="-8890" algn="ctr">
                        <a:lnSpc>
                          <a:spcPct val="100000"/>
                        </a:lnSpc>
                        <a:spcBef>
                          <a:spcPts val="0"/>
                        </a:spcBef>
                        <a:spcAft>
                          <a:spcPts val="0"/>
                        </a:spcAft>
                      </a:pPr>
                      <a:r>
                        <a:rPr lang="fr-FR" sz="1400" b="1">
                          <a:solidFill>
                            <a:schemeClr val="bg1"/>
                          </a:solidFill>
                          <a:latin typeface="Source Sans Pro" panose="020B0503030403020204" pitchFamily="34" charset="0"/>
                          <a:ea typeface="Source Sans Pro" panose="020B0503030403020204" pitchFamily="34" charset="0"/>
                          <a:cs typeface="Arial"/>
                        </a:rPr>
                        <a:t>DOCUMENTS CLÉS POUR L'ÉVALUATION</a:t>
                      </a:r>
                    </a:p>
                  </a:txBody>
                  <a:tcPr marL="1232" marR="1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E6C"/>
                    </a:solidFill>
                  </a:tcPr>
                </a:tc>
                <a:extLst>
                  <a:ext uri="{0D108BD9-81ED-4DB2-BD59-A6C34878D82A}">
                    <a16:rowId xmlns="" xmlns:a16="http://schemas.microsoft.com/office/drawing/2014/main" val="3276441837"/>
                  </a:ext>
                </a:extLst>
              </a:tr>
              <a:tr h="871993">
                <a:tc>
                  <a:txBody>
                    <a:bodyPr/>
                    <a:lstStyle/>
                    <a:p>
                      <a:pPr algn="l" fontAlgn="t"/>
                      <a:r>
                        <a:rPr lang="fr-FR" sz="1400">
                          <a:solidFill>
                            <a:schemeClr val="tx1"/>
                          </a:solidFill>
                          <a:latin typeface="Source Sans Pro" panose="020B0503030403020204" pitchFamily="34" charset="0"/>
                          <a:ea typeface="Source Sans Pro" panose="020B0503030403020204" pitchFamily="34" charset="0"/>
                          <a:cs typeface="Arial"/>
                        </a:rPr>
                        <a:t>Ensemble de compétences du personnel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t"/>
                      <a:r>
                        <a:rPr lang="fr-FR" sz="1400">
                          <a:solidFill>
                            <a:schemeClr val="tx1"/>
                          </a:solidFill>
                          <a:latin typeface="Source Sans Pro" panose="020B0503030403020204" pitchFamily="34" charset="0"/>
                          <a:ea typeface="Source Sans Pro" panose="020B0503030403020204" pitchFamily="34" charset="0"/>
                          <a:cs typeface="Arial"/>
                        </a:rPr>
                        <a:t>Confirmer que toutes les personnes responsables des fonctions RH possèdent les qualifications et l'expérience requises.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8890" indent="-8890" algn="l" rtl="0">
                        <a:spcBef>
                          <a:spcPts val="1200"/>
                        </a:spcBef>
                        <a:spcAft>
                          <a:spcPts val="600"/>
                        </a:spcAft>
                      </a:pPr>
                      <a:endParaRPr lang="en-US" sz="1400" kern="1200" spc="30" dirty="0">
                        <a:solidFill>
                          <a:schemeClr val="tx1"/>
                        </a:solidFill>
                        <a:latin typeface="Source Sans Pro" panose="020B0503030403020204" pitchFamily="34" charset="0"/>
                        <a:ea typeface="Source Sans Pro" panose="020B0503030403020204" pitchFamily="34" charset="0"/>
                        <a:cs typeface="Arial"/>
                      </a:endParaRP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 xmlns:a16="http://schemas.microsoft.com/office/drawing/2014/main" val="2418284208"/>
                  </a:ext>
                </a:extLst>
              </a:tr>
              <a:tr h="1587181">
                <a:tc>
                  <a:txBody>
                    <a:bodyPr/>
                    <a:lstStyle/>
                    <a:p>
                      <a:pPr algn="l" fontAlgn="t"/>
                      <a:r>
                        <a:rPr lang="fr-FR" sz="1400">
                          <a:solidFill>
                            <a:schemeClr val="tx1"/>
                          </a:solidFill>
                          <a:latin typeface="Source Sans Pro" panose="020B0503030403020204" pitchFamily="34" charset="0"/>
                          <a:ea typeface="Source Sans Pro" panose="020B0503030403020204" pitchFamily="34" charset="0"/>
                          <a:cs typeface="Arial"/>
                        </a:rPr>
                        <a:t>Contrats de salariés et de consultants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t"/>
                      <a:r>
                        <a:rPr lang="fr-FR" sz="1400">
                          <a:solidFill>
                            <a:schemeClr val="tx1"/>
                          </a:solidFill>
                          <a:latin typeface="Source Sans Pro" panose="020B0503030403020204" pitchFamily="34" charset="0"/>
                          <a:ea typeface="Source Sans Pro" panose="020B0503030403020204" pitchFamily="34" charset="0"/>
                          <a:cs typeface="Arial"/>
                        </a:rPr>
                        <a:t>Confirmer que tous les employés et consultants sont embauchés en signant des contrats écrits et que tout le personnel actuel a des contrats mis à jour</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8890" indent="-8890" algn="l" rtl="0">
                        <a:spcBef>
                          <a:spcPts val="1200"/>
                        </a:spcBef>
                        <a:spcAft>
                          <a:spcPts val="600"/>
                        </a:spcAft>
                      </a:pPr>
                      <a:endParaRPr lang="en-US" sz="1400" kern="1200" spc="30" dirty="0">
                        <a:solidFill>
                          <a:schemeClr val="tx1"/>
                        </a:solidFill>
                        <a:latin typeface="Source Sans Pro" panose="020B0503030403020204" pitchFamily="34" charset="0"/>
                        <a:ea typeface="Source Sans Pro" panose="020B0503030403020204" pitchFamily="34" charset="0"/>
                        <a:cs typeface="Arial"/>
                      </a:endParaRP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 xmlns:a16="http://schemas.microsoft.com/office/drawing/2014/main" val="4154680523"/>
                  </a:ext>
                </a:extLst>
              </a:tr>
              <a:tr h="871993">
                <a:tc>
                  <a:txBody>
                    <a:bodyPr/>
                    <a:lstStyle/>
                    <a:p>
                      <a:pPr algn="l" fontAlgn="t"/>
                      <a:r>
                        <a:rPr lang="fr-FR" sz="1400">
                          <a:solidFill>
                            <a:schemeClr val="tx1"/>
                          </a:solidFill>
                          <a:latin typeface="Source Sans Pro" panose="020B0503030403020204" pitchFamily="34" charset="0"/>
                          <a:ea typeface="Source Sans Pro" panose="020B0503030403020204" pitchFamily="34" charset="0"/>
                          <a:cs typeface="Arial"/>
                        </a:rPr>
                        <a:t>Code de conduite ou d'éthique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t"/>
                      <a:r>
                        <a:rPr lang="fr-FR" sz="1400">
                          <a:solidFill>
                            <a:schemeClr val="tx1"/>
                          </a:solidFill>
                          <a:latin typeface="Source Sans Pro" panose="020B0503030403020204" pitchFamily="34" charset="0"/>
                          <a:ea typeface="Source Sans Pro" panose="020B0503030403020204" pitchFamily="34" charset="0"/>
                          <a:cs typeface="Arial"/>
                        </a:rPr>
                        <a:t>Confirmer qu'il existe un code de conduite ou un code d'éthique et que le personnel est formé et orienté sur le code de conduite et qu'il l'a signé</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8890" indent="-8890" algn="l" rtl="0">
                        <a:spcBef>
                          <a:spcPts val="1200"/>
                        </a:spcBef>
                        <a:spcAft>
                          <a:spcPts val="600"/>
                        </a:spcAft>
                      </a:pPr>
                      <a:endParaRPr lang="en-US" sz="1400" kern="1200" spc="30" dirty="0">
                        <a:solidFill>
                          <a:schemeClr val="tx1"/>
                        </a:solidFill>
                        <a:latin typeface="Source Sans Pro" panose="020B0503030403020204" pitchFamily="34" charset="0"/>
                        <a:ea typeface="Source Sans Pro" panose="020B0503030403020204" pitchFamily="34" charset="0"/>
                        <a:cs typeface="Arial"/>
                      </a:endParaRP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 xmlns:a16="http://schemas.microsoft.com/office/drawing/2014/main" val="3269484234"/>
                  </a:ext>
                </a:extLst>
              </a:tr>
              <a:tr h="581329">
                <a:tc>
                  <a:txBody>
                    <a:bodyPr/>
                    <a:lstStyle/>
                    <a:p>
                      <a:pPr algn="l" fontAlgn="t"/>
                      <a:r>
                        <a:rPr lang="fr-FR" sz="1400">
                          <a:solidFill>
                            <a:schemeClr val="tx1"/>
                          </a:solidFill>
                          <a:latin typeface="Source Sans Pro" panose="020B0503030403020204" pitchFamily="34" charset="0"/>
                          <a:ea typeface="Source Sans Pro" panose="020B0503030403020204" pitchFamily="34" charset="0"/>
                          <a:cs typeface="Arial"/>
                        </a:rPr>
                        <a:t>Formation sur le code d'éthique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t"/>
                      <a:r>
                        <a:rPr lang="fr-FR" sz="1400">
                          <a:solidFill>
                            <a:schemeClr val="tx1"/>
                          </a:solidFill>
                          <a:latin typeface="Source Sans Pro" panose="020B0503030403020204" pitchFamily="34" charset="0"/>
                          <a:ea typeface="Source Sans Pro" panose="020B0503030403020204" pitchFamily="34" charset="0"/>
                          <a:cs typeface="Arial"/>
                        </a:rPr>
                        <a:t>Confirmer que des politiques écrites sont en place et que tout le personnel est formé ou orienté sur ces politiques.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8890" indent="-8890" algn="l" rtl="0">
                        <a:spcBef>
                          <a:spcPts val="1200"/>
                        </a:spcBef>
                        <a:spcAft>
                          <a:spcPts val="600"/>
                        </a:spcAft>
                      </a:pPr>
                      <a:endParaRPr lang="en-US" sz="1400" kern="1200" spc="30" dirty="0">
                        <a:solidFill>
                          <a:schemeClr val="tx1"/>
                        </a:solidFill>
                        <a:latin typeface="Source Sans Pro" panose="020B0503030403020204" pitchFamily="34" charset="0"/>
                        <a:ea typeface="Source Sans Pro" panose="020B0503030403020204" pitchFamily="34" charset="0"/>
                        <a:cs typeface="Arial"/>
                      </a:endParaRP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 xmlns:a16="http://schemas.microsoft.com/office/drawing/2014/main" val="690989433"/>
                  </a:ext>
                </a:extLst>
              </a:tr>
              <a:tr h="871993">
                <a:tc>
                  <a:txBody>
                    <a:bodyPr/>
                    <a:lstStyle/>
                    <a:p>
                      <a:pPr algn="l" fontAlgn="t"/>
                      <a:r>
                        <a:rPr lang="fr-FR" sz="1400">
                          <a:solidFill>
                            <a:schemeClr val="tx1"/>
                          </a:solidFill>
                          <a:latin typeface="Source Sans Pro" panose="020B0503030403020204" pitchFamily="34" charset="0"/>
                          <a:ea typeface="Source Sans Pro" panose="020B0503030403020204" pitchFamily="34" charset="0"/>
                          <a:cs typeface="Arial"/>
                        </a:rPr>
                        <a:t>Informations personnelles identifiables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t"/>
                      <a:r>
                        <a:rPr lang="fr-FR" sz="1400">
                          <a:solidFill>
                            <a:schemeClr val="tx1"/>
                          </a:solidFill>
                          <a:latin typeface="Source Sans Pro" panose="020B0503030403020204" pitchFamily="34" charset="0"/>
                          <a:ea typeface="Source Sans Pro" panose="020B0503030403020204" pitchFamily="34" charset="0"/>
                          <a:cs typeface="Arial"/>
                        </a:rPr>
                        <a:t>Confirmer que le dispose d'une politique qui est systématiquement appliquée aux dossiers du personnel conservés dans un endroit sécurisé et accessible uniquement au personnel autorisé.</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8890" indent="-8890" algn="l" rtl="0">
                        <a:spcBef>
                          <a:spcPts val="1200"/>
                        </a:spcBef>
                        <a:spcAft>
                          <a:spcPts val="600"/>
                        </a:spcAft>
                      </a:pPr>
                      <a:endParaRPr lang="en-US" sz="1400" kern="1200" spc="30" dirty="0">
                        <a:solidFill>
                          <a:schemeClr val="tx1"/>
                        </a:solidFill>
                        <a:latin typeface="Source Sans Pro" panose="020B0503030403020204" pitchFamily="34" charset="0"/>
                        <a:ea typeface="Source Sans Pro" panose="020B0503030403020204" pitchFamily="34" charset="0"/>
                        <a:cs typeface="Arial"/>
                      </a:endParaRPr>
                    </a:p>
                  </a:txBody>
                  <a:tcPr marL="1232" marR="12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 xmlns:a16="http://schemas.microsoft.com/office/drawing/2014/main" val="1480528340"/>
                  </a:ext>
                </a:extLst>
              </a:tr>
            </a:tbl>
          </a:graphicData>
        </a:graphic>
      </p:graphicFrame>
      <p:sp>
        <p:nvSpPr>
          <p:cNvPr id="9" name="Google Shape;385;p56">
            <a:extLst>
              <a:ext uri="{FF2B5EF4-FFF2-40B4-BE49-F238E27FC236}">
                <a16:creationId xmlns="" xmlns:a16="http://schemas.microsoft.com/office/drawing/2014/main" id="{E09D2DDB-8723-9D20-F6DA-F9E59C08965E}"/>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CATÉGORIES/SOUS-CATÉGORIES RH (CONT.)</a:t>
            </a:r>
          </a:p>
        </p:txBody>
      </p:sp>
      <p:sp>
        <p:nvSpPr>
          <p:cNvPr id="7" name="TextBox 6"/>
          <p:cNvSpPr txBox="1"/>
          <p:nvPr/>
        </p:nvSpPr>
        <p:spPr>
          <a:xfrm>
            <a:off x="220722" y="6526926"/>
            <a:ext cx="6639951"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4" name="Espace réservé du numéro de diapositive 3">
            <a:extLst>
              <a:ext uri="{FF2B5EF4-FFF2-40B4-BE49-F238E27FC236}">
                <a16:creationId xmlns="" xmlns:a16="http://schemas.microsoft.com/office/drawing/2014/main" id="{AD95DA43-E9A1-27A1-57BC-385B57F460C8}"/>
              </a:ext>
            </a:extLst>
          </p:cNvPr>
          <p:cNvSpPr>
            <a:spLocks noGrp="1"/>
          </p:cNvSpPr>
          <p:nvPr>
            <p:ph type="sldNum" sz="quarter" idx="12"/>
          </p:nvPr>
        </p:nvSpPr>
        <p:spPr>
          <a:xfrm>
            <a:off x="10164240" y="6446840"/>
            <a:ext cx="780011" cy="365125"/>
          </a:xfrm>
        </p:spPr>
        <p:txBody>
          <a:bodyPr/>
          <a:lstStyle/>
          <a:p>
            <a:fld id="{3A98EE3D-8CD1-4C3F-BD1C-C98C9596463C}" type="slidenum">
              <a:rPr lang="en-US" smtClean="0"/>
              <a:t>118</a:t>
            </a:fld>
            <a:endParaRPr lang="en-US"/>
          </a:p>
        </p:txBody>
      </p:sp>
    </p:spTree>
    <p:extLst>
      <p:ext uri="{BB962C8B-B14F-4D97-AF65-F5344CB8AC3E}">
        <p14:creationId xmlns:p14="http://schemas.microsoft.com/office/powerpoint/2010/main" val="81734662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387358" y="1660398"/>
            <a:ext cx="7251941" cy="4342637"/>
          </a:xfrm>
          <a:prstGeom prst="rect">
            <a:avLst/>
          </a:prstGeom>
          <a:blipFill>
            <a:blip r:embed="rId2" cstate="print"/>
            <a:stretch>
              <a:fillRect/>
            </a:stretch>
          </a:blipFill>
        </p:spPr>
        <p:txBody>
          <a:bodyPr wrap="square" lIns="0" tIns="0" rIns="0" bIns="0" rtlCol="0"/>
          <a:lstStyle/>
          <a:p>
            <a:endParaRPr/>
          </a:p>
        </p:txBody>
      </p:sp>
      <p:sp>
        <p:nvSpPr>
          <p:cNvPr id="6" name="Google Shape;385;p56">
            <a:extLst>
              <a:ext uri="{FF2B5EF4-FFF2-40B4-BE49-F238E27FC236}">
                <a16:creationId xmlns="" xmlns:a16="http://schemas.microsoft.com/office/drawing/2014/main" id="{502E81FC-7E8B-77B0-6842-54C23D427514}"/>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JEU DE RÔLE</a:t>
            </a:r>
          </a:p>
        </p:txBody>
      </p:sp>
      <p:sp>
        <p:nvSpPr>
          <p:cNvPr id="4" name="TextBox 3"/>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45351E3D-06A0-3B3F-8482-746CE7B3E0C4}"/>
              </a:ext>
            </a:extLst>
          </p:cNvPr>
          <p:cNvSpPr>
            <a:spLocks noGrp="1"/>
          </p:cNvSpPr>
          <p:nvPr>
            <p:ph type="sldNum" sz="quarter" idx="7"/>
          </p:nvPr>
        </p:nvSpPr>
        <p:spPr/>
        <p:txBody>
          <a:bodyPr/>
          <a:lstStyle/>
          <a:p>
            <a:fld id="{B6F15528-21DE-4FAA-801E-634DDDAF4B2B}" type="slidenum">
              <a:rPr lang="fr-FR" smtClean="0"/>
              <a:pPr/>
              <a:t>119</a:t>
            </a:fld>
            <a:endParaRPr lang="fr-F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95E20239-BA14-DE70-50ED-9BBDBC77599E}"/>
              </a:ext>
            </a:extLst>
          </p:cNvPr>
          <p:cNvSpPr>
            <a:spLocks noGrp="1"/>
          </p:cNvSpPr>
          <p:nvPr>
            <p:ph type="body" idx="1"/>
          </p:nvPr>
        </p:nvSpPr>
        <p:spPr>
          <a:xfrm>
            <a:off x="291390" y="902126"/>
            <a:ext cx="7711144" cy="5233214"/>
          </a:xfrm>
        </p:spPr>
        <p:txBody>
          <a:bodyPr/>
          <a:lstStyle/>
          <a:p>
            <a:pPr marL="169329" indent="0" fontAlgn="base">
              <a:spcBef>
                <a:spcPts val="600"/>
              </a:spcBef>
              <a:spcAft>
                <a:spcPts val="600"/>
              </a:spcAft>
              <a:buNone/>
            </a:pPr>
            <a:r>
              <a:rPr lang="fr-FR" sz="1800" b="1" dirty="0">
                <a:solidFill>
                  <a:schemeClr val="tx1"/>
                </a:solidFill>
                <a:latin typeface="Source Sans Pro" panose="020B0503030403020204" pitchFamily="34" charset="0"/>
                <a:cs typeface="+mn-cs"/>
              </a:rPr>
              <a:t>STRUCTURE ET CONTENU</a:t>
            </a:r>
          </a:p>
          <a:p>
            <a:pPr fontAlgn="base">
              <a:spcBef>
                <a:spcPts val="600"/>
              </a:spcBef>
              <a:spcAft>
                <a:spcPts val="600"/>
              </a:spcAft>
              <a:buClr>
                <a:schemeClr val="tx1"/>
              </a:buClr>
              <a:buSzPct val="100000"/>
              <a:buFont typeface="Wingdings" panose="05000000000000000000" pitchFamily="2" charset="2"/>
              <a:buChar char="§"/>
            </a:pPr>
            <a:r>
              <a:rPr lang="fr-FR" sz="1800" dirty="0">
                <a:solidFill>
                  <a:schemeClr val="tx1"/>
                </a:solidFill>
                <a:latin typeface="Source Sans Pro" panose="020B0503030403020204" pitchFamily="34" charset="0"/>
                <a:cs typeface="+mn-cs"/>
              </a:rPr>
              <a:t>Divisé en six sections principales</a:t>
            </a:r>
          </a:p>
          <a:p>
            <a:pPr fontAlgn="base">
              <a:spcBef>
                <a:spcPts val="600"/>
              </a:spcBef>
              <a:spcAft>
                <a:spcPts val="600"/>
              </a:spcAft>
              <a:buClr>
                <a:schemeClr val="tx1"/>
              </a:buClr>
              <a:buSzPct val="100000"/>
              <a:buFont typeface="Wingdings" panose="05000000000000000000" pitchFamily="2" charset="2"/>
              <a:buChar char="§"/>
            </a:pPr>
            <a:r>
              <a:rPr lang="fr-FR" sz="1800" dirty="0">
                <a:solidFill>
                  <a:schemeClr val="tx1"/>
                </a:solidFill>
                <a:latin typeface="Source Sans Pro" panose="020B0503030403020204" pitchFamily="34" charset="0"/>
                <a:cs typeface="+mn-cs"/>
              </a:rPr>
              <a:t>Comprend 19 modules, chacun couvrant en détail un domaine et ses sous-critères. </a:t>
            </a:r>
          </a:p>
          <a:p>
            <a:pPr fontAlgn="base">
              <a:spcBef>
                <a:spcPts val="600"/>
              </a:spcBef>
              <a:spcAft>
                <a:spcPts val="600"/>
              </a:spcAft>
              <a:buClr>
                <a:schemeClr val="tx1"/>
              </a:buClr>
              <a:buSzPct val="100000"/>
              <a:buFont typeface="Wingdings" panose="05000000000000000000" pitchFamily="2" charset="2"/>
              <a:buChar char="§"/>
            </a:pPr>
            <a:r>
              <a:rPr lang="fr-FR" sz="1800" dirty="0">
                <a:solidFill>
                  <a:schemeClr val="tx1"/>
                </a:solidFill>
                <a:latin typeface="Source Sans Pro" panose="020B0503030403020204" pitchFamily="34" charset="0"/>
                <a:cs typeface="+mn-cs"/>
              </a:rPr>
              <a:t>Présentation de NUPAS, NUPAS Plus et NUPAS Plus 2.0 (objectifs et modules) </a:t>
            </a:r>
          </a:p>
          <a:p>
            <a:pPr fontAlgn="base">
              <a:spcBef>
                <a:spcPts val="600"/>
              </a:spcBef>
              <a:spcAft>
                <a:spcPts val="600"/>
              </a:spcAft>
              <a:buClr>
                <a:schemeClr val="tx1"/>
              </a:buClr>
              <a:buSzPct val="100000"/>
              <a:buFont typeface="Wingdings" panose="05000000000000000000" pitchFamily="2" charset="2"/>
              <a:buChar char="§"/>
            </a:pPr>
            <a:r>
              <a:rPr lang="fr-FR" sz="1800" dirty="0">
                <a:solidFill>
                  <a:schemeClr val="tx1"/>
                </a:solidFill>
                <a:latin typeface="Source Sans Pro" panose="020B0503030403020204" pitchFamily="34" charset="0"/>
                <a:cs typeface="+mn-cs"/>
              </a:rPr>
              <a:t>Conditions spéciales de l'attribution</a:t>
            </a:r>
          </a:p>
          <a:p>
            <a:pPr fontAlgn="base">
              <a:spcBef>
                <a:spcPts val="600"/>
              </a:spcBef>
              <a:spcAft>
                <a:spcPts val="600"/>
              </a:spcAft>
              <a:buClr>
                <a:schemeClr val="tx1"/>
              </a:buClr>
              <a:buSzPct val="100000"/>
              <a:buFont typeface="Wingdings" panose="05000000000000000000" pitchFamily="2" charset="2"/>
              <a:buChar char="§"/>
            </a:pPr>
            <a:r>
              <a:rPr lang="fr-FR" sz="1800" dirty="0">
                <a:solidFill>
                  <a:schemeClr val="tx1"/>
                </a:solidFill>
                <a:latin typeface="Source Sans Pro" panose="020B0503030403020204" pitchFamily="34" charset="0"/>
                <a:cs typeface="+mn-cs"/>
              </a:rPr>
              <a:t>Guide de mise en œuvre</a:t>
            </a:r>
          </a:p>
          <a:p>
            <a:pPr fontAlgn="base">
              <a:spcBef>
                <a:spcPts val="600"/>
              </a:spcBef>
              <a:spcAft>
                <a:spcPts val="600"/>
              </a:spcAft>
              <a:buClr>
                <a:schemeClr val="tx1"/>
              </a:buClr>
              <a:buSzPct val="100000"/>
              <a:buFont typeface="Wingdings" panose="05000000000000000000" pitchFamily="2" charset="2"/>
              <a:buChar char="§"/>
            </a:pPr>
            <a:r>
              <a:rPr lang="fr-FR" sz="1800" dirty="0">
                <a:solidFill>
                  <a:schemeClr val="tx1"/>
                </a:solidFill>
                <a:latin typeface="Source Sans Pro" panose="020B0503030403020204" pitchFamily="34" charset="0"/>
                <a:cs typeface="+mn-cs"/>
              </a:rPr>
              <a:t>Modules et outils NUPAS Plus 2.0 </a:t>
            </a:r>
          </a:p>
          <a:p>
            <a:pPr marL="914400" indent="-209550" fontAlgn="base">
              <a:buClr>
                <a:schemeClr val="tx1"/>
              </a:buClr>
              <a:buSzPct val="100000"/>
              <a:buFont typeface="Courier New" panose="02070309020205020404" pitchFamily="49" charset="0"/>
              <a:buChar char="o"/>
            </a:pPr>
            <a:r>
              <a:rPr lang="fr-FR" sz="1800" dirty="0">
                <a:solidFill>
                  <a:schemeClr val="tx1"/>
                </a:solidFill>
                <a:latin typeface="Source Sans Pro" panose="020B0503030403020204" pitchFamily="34" charset="0"/>
                <a:cs typeface="+mn-cs"/>
              </a:rPr>
              <a:t>Contexte</a:t>
            </a:r>
          </a:p>
          <a:p>
            <a:pPr marL="914400" indent="-209550" fontAlgn="base">
              <a:buClr>
                <a:schemeClr val="tx1"/>
              </a:buClr>
              <a:buSzPct val="100000"/>
              <a:buFont typeface="Courier New" panose="02070309020205020404" pitchFamily="49" charset="0"/>
              <a:buChar char="o"/>
            </a:pPr>
            <a:r>
              <a:rPr lang="fr-FR" sz="1800" dirty="0">
                <a:solidFill>
                  <a:schemeClr val="tx1"/>
                </a:solidFill>
                <a:latin typeface="Source Sans Pro" panose="020B0503030403020204" pitchFamily="34" charset="0"/>
                <a:cs typeface="+mn-cs"/>
              </a:rPr>
              <a:t>Objectifs</a:t>
            </a:r>
          </a:p>
          <a:p>
            <a:pPr marL="914400" indent="-209550" fontAlgn="base">
              <a:buClr>
                <a:schemeClr val="tx1"/>
              </a:buClr>
              <a:buSzPct val="100000"/>
              <a:buFont typeface="Courier New" panose="02070309020205020404" pitchFamily="49" charset="0"/>
              <a:buChar char="o"/>
            </a:pPr>
            <a:r>
              <a:rPr lang="fr-FR" sz="1800" dirty="0">
                <a:solidFill>
                  <a:schemeClr val="tx1"/>
                </a:solidFill>
                <a:latin typeface="Source Sans Pro" panose="020B0503030403020204" pitchFamily="34" charset="0"/>
                <a:cs typeface="+mn-cs"/>
              </a:rPr>
              <a:t>Méthodes et procédures de mise en œuvre</a:t>
            </a:r>
          </a:p>
          <a:p>
            <a:pPr marL="914400" indent="-209550" fontAlgn="base">
              <a:buClr>
                <a:schemeClr val="tx1"/>
              </a:buClr>
              <a:buSzPct val="100000"/>
              <a:buFont typeface="Courier New" panose="02070309020205020404" pitchFamily="49" charset="0"/>
              <a:buChar char="o"/>
            </a:pPr>
            <a:r>
              <a:rPr lang="fr-FR" sz="1800" dirty="0">
                <a:solidFill>
                  <a:schemeClr val="tx1"/>
                </a:solidFill>
                <a:latin typeface="Source Sans Pro" panose="020B0503030403020204" pitchFamily="34" charset="0"/>
                <a:cs typeface="+mn-cs"/>
              </a:rPr>
              <a:t>Documents nécessaires à la vérification</a:t>
            </a:r>
          </a:p>
          <a:p>
            <a:pPr marL="914400" indent="-209550" fontAlgn="base">
              <a:buClr>
                <a:schemeClr val="tx1"/>
              </a:buClr>
              <a:buSzPct val="100000"/>
              <a:buFont typeface="Courier New" panose="02070309020205020404" pitchFamily="49" charset="0"/>
              <a:buChar char="o"/>
            </a:pPr>
            <a:r>
              <a:rPr lang="fr-FR" sz="1800" dirty="0">
                <a:solidFill>
                  <a:schemeClr val="tx1"/>
                </a:solidFill>
                <a:latin typeface="Source Sans Pro" panose="020B0503030403020204" pitchFamily="34" charset="0"/>
                <a:cs typeface="+mn-cs"/>
              </a:rPr>
              <a:t>Exemples d'applications pratiques, jeux de rôle et études de cas</a:t>
            </a:r>
          </a:p>
          <a:p>
            <a:pPr fontAlgn="base">
              <a:spcBef>
                <a:spcPts val="600"/>
              </a:spcBef>
              <a:spcAft>
                <a:spcPts val="600"/>
              </a:spcAft>
              <a:buFont typeface="Wingdings" panose="05000000000000000000" pitchFamily="2" charset="2"/>
              <a:buChar char="§"/>
            </a:pPr>
            <a:endParaRPr lang="en-US" sz="1800" kern="1200" dirty="0">
              <a:solidFill>
                <a:schemeClr val="tx1"/>
              </a:solidFill>
              <a:latin typeface="Source Sans Pro" panose="020B0503030403020204" pitchFamily="34" charset="0"/>
              <a:cs typeface="+mn-cs"/>
            </a:endParaRPr>
          </a:p>
        </p:txBody>
      </p:sp>
      <p:sp>
        <p:nvSpPr>
          <p:cNvPr id="3" name="Slide Number Placeholder 2">
            <a:extLst>
              <a:ext uri="{FF2B5EF4-FFF2-40B4-BE49-F238E27FC236}">
                <a16:creationId xmlns="" xmlns:a16="http://schemas.microsoft.com/office/drawing/2014/main" id="{7C56CE7A-73EC-86DF-0BDD-D8C6B40CE2D4}"/>
              </a:ext>
            </a:extLst>
          </p:cNvPr>
          <p:cNvSpPr>
            <a:spLocks noGrp="1"/>
          </p:cNvSpPr>
          <p:nvPr>
            <p:ph type="sldNum" idx="7"/>
          </p:nvPr>
        </p:nvSpPr>
        <p:spPr>
          <a:xfrm>
            <a:off x="10548104" y="6435972"/>
            <a:ext cx="780011" cy="365125"/>
          </a:xfrm>
          <a:prstGeom prst="rect">
            <a:avLst/>
          </a:prstGeom>
          <a:noFill/>
          <a:ln>
            <a:noFill/>
          </a:ln>
        </p:spPr>
        <p:txBody>
          <a:bodyPr spcFirstLastPara="1" wrap="square" lIns="68575" tIns="34275" rIns="68575" bIns="34275" anchor="t" anchorCtr="0">
            <a:noAutofit/>
          </a:bodyPr>
          <a:lstStyle>
            <a:defPPr>
              <a:defRPr lang="en-US"/>
            </a:defPPr>
            <a:lvl1pPr marL="0" marR="0" lvl="0" indent="0" algn="l" defTabSz="914400" rtl="0" eaLnBrk="1" latinLnBrk="0" hangingPunct="1">
              <a:spcBef>
                <a:spcPts val="0"/>
              </a:spcBef>
              <a:buNone/>
              <a:defRPr sz="1867" b="0" i="0" u="none" strike="noStrike" kern="1200" cap="none">
                <a:solidFill>
                  <a:schemeClr val="lt1"/>
                </a:solidFill>
                <a:latin typeface="Avenir"/>
                <a:ea typeface="Avenir"/>
                <a:cs typeface="Avenir"/>
                <a:sym typeface="Avenir"/>
              </a:defRPr>
            </a:lvl1pPr>
            <a:lvl2pPr marL="0" marR="0" lvl="1" indent="0" algn="l" defTabSz="914400" rtl="0" eaLnBrk="1" latinLnBrk="0" hangingPunct="1">
              <a:spcBef>
                <a:spcPts val="0"/>
              </a:spcBef>
              <a:buNone/>
              <a:defRPr sz="1867" b="0" i="0" u="none" strike="noStrike" kern="1200" cap="none">
                <a:solidFill>
                  <a:schemeClr val="lt1"/>
                </a:solidFill>
                <a:latin typeface="Avenir"/>
                <a:ea typeface="Avenir"/>
                <a:cs typeface="Avenir"/>
                <a:sym typeface="Avenir"/>
              </a:defRPr>
            </a:lvl2pPr>
            <a:lvl3pPr marL="0" marR="0" lvl="2" indent="0" algn="l" defTabSz="914400" rtl="0" eaLnBrk="1" latinLnBrk="0" hangingPunct="1">
              <a:spcBef>
                <a:spcPts val="0"/>
              </a:spcBef>
              <a:buNone/>
              <a:defRPr sz="1867" b="0" i="0" u="none" strike="noStrike" kern="1200" cap="none">
                <a:solidFill>
                  <a:schemeClr val="lt1"/>
                </a:solidFill>
                <a:latin typeface="Avenir"/>
                <a:ea typeface="Avenir"/>
                <a:cs typeface="Avenir"/>
                <a:sym typeface="Avenir"/>
              </a:defRPr>
            </a:lvl3pPr>
            <a:lvl4pPr marL="0" marR="0" lvl="3" indent="0" algn="l" defTabSz="914400" rtl="0" eaLnBrk="1" latinLnBrk="0" hangingPunct="1">
              <a:spcBef>
                <a:spcPts val="0"/>
              </a:spcBef>
              <a:buNone/>
              <a:defRPr sz="1867" b="0" i="0" u="none" strike="noStrike" kern="1200" cap="none">
                <a:solidFill>
                  <a:schemeClr val="lt1"/>
                </a:solidFill>
                <a:latin typeface="Avenir"/>
                <a:ea typeface="Avenir"/>
                <a:cs typeface="Avenir"/>
                <a:sym typeface="Avenir"/>
              </a:defRPr>
            </a:lvl4pPr>
            <a:lvl5pPr marL="0" marR="0" lvl="4" indent="0" algn="l" defTabSz="914400" rtl="0" eaLnBrk="1" latinLnBrk="0" hangingPunct="1">
              <a:spcBef>
                <a:spcPts val="0"/>
              </a:spcBef>
              <a:buNone/>
              <a:defRPr sz="1867" b="0" i="0" u="none" strike="noStrike" kern="1200" cap="none">
                <a:solidFill>
                  <a:schemeClr val="lt1"/>
                </a:solidFill>
                <a:latin typeface="Avenir"/>
                <a:ea typeface="Avenir"/>
                <a:cs typeface="Avenir"/>
                <a:sym typeface="Avenir"/>
              </a:defRPr>
            </a:lvl5pPr>
            <a:lvl6pPr marL="0" marR="0" lvl="5" indent="0" algn="l" defTabSz="914400" rtl="0" eaLnBrk="1" latinLnBrk="0" hangingPunct="1">
              <a:spcBef>
                <a:spcPts val="0"/>
              </a:spcBef>
              <a:buNone/>
              <a:defRPr sz="1867" b="0" i="0" u="none" strike="noStrike" kern="1200" cap="none">
                <a:solidFill>
                  <a:schemeClr val="lt1"/>
                </a:solidFill>
                <a:latin typeface="Avenir"/>
                <a:ea typeface="Avenir"/>
                <a:cs typeface="Avenir"/>
                <a:sym typeface="Avenir"/>
              </a:defRPr>
            </a:lvl6pPr>
            <a:lvl7pPr marL="0" marR="0" lvl="6" indent="0" algn="l" defTabSz="914400" rtl="0" eaLnBrk="1" latinLnBrk="0" hangingPunct="1">
              <a:spcBef>
                <a:spcPts val="0"/>
              </a:spcBef>
              <a:buNone/>
              <a:defRPr sz="1867" b="0" i="0" u="none" strike="noStrike" kern="1200" cap="none">
                <a:solidFill>
                  <a:schemeClr val="lt1"/>
                </a:solidFill>
                <a:latin typeface="Avenir"/>
                <a:ea typeface="Avenir"/>
                <a:cs typeface="Avenir"/>
                <a:sym typeface="Avenir"/>
              </a:defRPr>
            </a:lvl7pPr>
            <a:lvl8pPr marL="0" marR="0" lvl="7" indent="0" algn="l" defTabSz="914400" rtl="0" eaLnBrk="1" latinLnBrk="0" hangingPunct="1">
              <a:spcBef>
                <a:spcPts val="0"/>
              </a:spcBef>
              <a:buNone/>
              <a:defRPr sz="1867" b="0" i="0" u="none" strike="noStrike" kern="1200" cap="none">
                <a:solidFill>
                  <a:schemeClr val="lt1"/>
                </a:solidFill>
                <a:latin typeface="Avenir"/>
                <a:ea typeface="Avenir"/>
                <a:cs typeface="Avenir"/>
                <a:sym typeface="Avenir"/>
              </a:defRPr>
            </a:lvl8pPr>
            <a:lvl9pPr marL="0" marR="0" lvl="8" indent="0" algn="l" defTabSz="914400" rtl="0" eaLnBrk="1" latinLnBrk="0" hangingPunct="1">
              <a:spcBef>
                <a:spcPts val="0"/>
              </a:spcBef>
              <a:buNone/>
              <a:defRPr sz="1867" b="0" i="0" u="none" strike="noStrike" kern="1200" cap="none">
                <a:solidFill>
                  <a:schemeClr val="lt1"/>
                </a:solidFill>
                <a:latin typeface="Avenir"/>
                <a:ea typeface="Avenir"/>
                <a:cs typeface="Avenir"/>
                <a:sym typeface="Avenir"/>
              </a:defRPr>
            </a:lvl9pPr>
          </a:lstStyle>
          <a:p>
            <a:pPr algn="r" defTabSz="1219170">
              <a:buClr>
                <a:srgbClr val="000000"/>
              </a:buClr>
            </a:pPr>
            <a:fld id="{00000000-1234-1234-1234-123412341234}" type="slidenum">
              <a:rPr lang="en" smtClean="0"/>
              <a:pPr algn="r" defTabSz="1219170">
                <a:buClr>
                  <a:srgbClr val="000000"/>
                </a:buClr>
              </a:pPr>
              <a:t>12</a:t>
            </a:fld>
            <a:endParaRPr lang="en"/>
          </a:p>
        </p:txBody>
      </p:sp>
      <p:pic>
        <p:nvPicPr>
          <p:cNvPr id="7" name="Picture 6">
            <a:extLst>
              <a:ext uri="{FF2B5EF4-FFF2-40B4-BE49-F238E27FC236}">
                <a16:creationId xmlns="" xmlns:a16="http://schemas.microsoft.com/office/drawing/2014/main" id="{2568A136-E5C5-53D7-14EA-1E63DB0C395B}"/>
              </a:ext>
            </a:extLst>
          </p:cNvPr>
          <p:cNvPicPr>
            <a:picLocks noChangeAspect="1"/>
          </p:cNvPicPr>
          <p:nvPr/>
        </p:nvPicPr>
        <p:blipFill>
          <a:blip r:embed="rId3"/>
          <a:stretch>
            <a:fillRect/>
          </a:stretch>
        </p:blipFill>
        <p:spPr>
          <a:xfrm>
            <a:off x="8144201" y="826852"/>
            <a:ext cx="3945566" cy="5528950"/>
          </a:xfrm>
          <a:prstGeom prst="rect">
            <a:avLst/>
          </a:prstGeom>
        </p:spPr>
      </p:pic>
      <p:sp>
        <p:nvSpPr>
          <p:cNvPr id="8" name="Google Shape;385;p56">
            <a:extLst>
              <a:ext uri="{FF2B5EF4-FFF2-40B4-BE49-F238E27FC236}">
                <a16:creationId xmlns="" xmlns:a16="http://schemas.microsoft.com/office/drawing/2014/main" id="{CC44FAB9-F409-4AB9-7988-6CB30F0C574F}"/>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MANUEL DE FORMATION NUPAS PLUS 2.0</a:t>
            </a:r>
          </a:p>
        </p:txBody>
      </p:sp>
      <p:sp>
        <p:nvSpPr>
          <p:cNvPr id="6" name="TextBox 5"/>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Tree>
    <p:extLst>
      <p:ext uri="{BB962C8B-B14F-4D97-AF65-F5344CB8AC3E}">
        <p14:creationId xmlns:p14="http://schemas.microsoft.com/office/powerpoint/2010/main" val="401548862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580988" y="1510792"/>
            <a:ext cx="8096250" cy="2000548"/>
          </a:xfrm>
          <a:prstGeom prst="rect">
            <a:avLst/>
          </a:prstGeom>
        </p:spPr>
        <p:txBody>
          <a:bodyPr vert="horz" wrap="square" lIns="0" tIns="0" rIns="0" bIns="0" rtlCol="0">
            <a:spAutoFit/>
          </a:bodyPr>
          <a:lstStyle/>
          <a:p>
            <a:pPr marL="355600" indent="-342900">
              <a:buClr>
                <a:schemeClr val="tx1"/>
              </a:buClr>
              <a:buFont typeface="Wingdings" panose="05000000000000000000" pitchFamily="2" charset="2"/>
              <a:buChar char="§"/>
              <a:tabLst>
                <a:tab pos="241300" algn="l"/>
              </a:tabLst>
              <a:defRPr/>
            </a:pPr>
            <a:r>
              <a:rPr lang="fr-FR" sz="2000">
                <a:latin typeface="Source Sans Pro" panose="020B0503030403020204" pitchFamily="34" charset="0"/>
                <a:ea typeface="Source Sans Pro" panose="020B0503030403020204" pitchFamily="34" charset="0"/>
                <a:cs typeface="Arial"/>
              </a:rPr>
              <a:t>Allocation des charges salariales – utilisation des LOE budgétaires dans le cadre des COAG</a:t>
            </a:r>
          </a:p>
          <a:p>
            <a:pPr marL="355600" indent="-342900">
              <a:spcBef>
                <a:spcPts val="1200"/>
              </a:spcBef>
              <a:buClr>
                <a:schemeClr val="tx1"/>
              </a:buClr>
              <a:buFont typeface="Wingdings" panose="05000000000000000000" pitchFamily="2" charset="2"/>
              <a:buChar char="§"/>
              <a:tabLst>
                <a:tab pos="241300" algn="l"/>
              </a:tabLst>
              <a:defRPr/>
            </a:pPr>
            <a:r>
              <a:rPr lang="fr-FR" sz="2000">
                <a:latin typeface="Source Sans Pro" panose="020B0503030403020204" pitchFamily="34" charset="0"/>
                <a:ea typeface="Source Sans Pro" panose="020B0503030403020204" pitchFamily="34" charset="0"/>
                <a:cs typeface="Arial"/>
              </a:rPr>
              <a:t>Modifications de paie – contrôles médiocres pour l’approbation des modifications de paie</a:t>
            </a:r>
          </a:p>
          <a:p>
            <a:pPr marL="355600" indent="-342900">
              <a:spcBef>
                <a:spcPts val="1200"/>
              </a:spcBef>
              <a:buClr>
                <a:schemeClr val="tx1"/>
              </a:buClr>
              <a:buFont typeface="Wingdings" panose="05000000000000000000" pitchFamily="2" charset="2"/>
              <a:buChar char="§"/>
              <a:tabLst>
                <a:tab pos="241300" algn="l"/>
              </a:tabLst>
              <a:defRPr/>
            </a:pPr>
            <a:r>
              <a:rPr lang="fr-FR" sz="2000">
                <a:latin typeface="Source Sans Pro" panose="020B0503030403020204" pitchFamily="34" charset="0"/>
                <a:ea typeface="Source Sans Pro" panose="020B0503030403020204" pitchFamily="34" charset="0"/>
                <a:cs typeface="Arial"/>
              </a:rPr>
              <a:t>Gestion des performances – pas d’évaluations des performances</a:t>
            </a:r>
          </a:p>
          <a:p>
            <a:pPr marL="355600" marR="438150" indent="-342900">
              <a:spcBef>
                <a:spcPts val="1200"/>
              </a:spcBef>
              <a:buClr>
                <a:schemeClr val="tx1"/>
              </a:buClr>
              <a:buFont typeface="Wingdings" panose="05000000000000000000" pitchFamily="2" charset="2"/>
              <a:buChar char="§"/>
              <a:tabLst>
                <a:tab pos="241300" algn="l"/>
              </a:tabLst>
              <a:defRPr/>
            </a:pPr>
            <a:r>
              <a:rPr lang="fr-FR" sz="2000">
                <a:latin typeface="Source Sans Pro" panose="020B0503030403020204" pitchFamily="34" charset="0"/>
                <a:ea typeface="Source Sans Pro" panose="020B0503030403020204" pitchFamily="34" charset="0"/>
                <a:cs typeface="Arial"/>
              </a:rPr>
              <a:t>Rapprochements de paie – timing (effectués uniquement après paiement des salaires)</a:t>
            </a:r>
          </a:p>
        </p:txBody>
      </p:sp>
      <p:sp>
        <p:nvSpPr>
          <p:cNvPr id="7" name="Google Shape;385;p56">
            <a:extLst>
              <a:ext uri="{FF2B5EF4-FFF2-40B4-BE49-F238E27FC236}">
                <a16:creationId xmlns="" xmlns:a16="http://schemas.microsoft.com/office/drawing/2014/main" id="{444F5B36-CB63-533B-60FD-23750788CC2C}"/>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DOMAINES COMMUNS À AMÉLIORER</a:t>
            </a:r>
          </a:p>
        </p:txBody>
      </p:sp>
      <p:sp>
        <p:nvSpPr>
          <p:cNvPr id="6" name="TextBox 5"/>
          <p:cNvSpPr txBox="1"/>
          <p:nvPr/>
        </p:nvSpPr>
        <p:spPr>
          <a:xfrm>
            <a:off x="220722" y="6526926"/>
            <a:ext cx="6639951"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5C1561CD-58DF-E9DD-8262-20764E9E256F}"/>
              </a:ext>
            </a:extLst>
          </p:cNvPr>
          <p:cNvSpPr>
            <a:spLocks noGrp="1"/>
          </p:cNvSpPr>
          <p:nvPr>
            <p:ph type="sldNum" sz="quarter" idx="12"/>
          </p:nvPr>
        </p:nvSpPr>
        <p:spPr>
          <a:xfrm>
            <a:off x="10164240" y="6446840"/>
            <a:ext cx="780011" cy="365125"/>
          </a:xfrm>
        </p:spPr>
        <p:txBody>
          <a:bodyPr/>
          <a:lstStyle/>
          <a:p>
            <a:fld id="{3A98EE3D-8CD1-4C3F-BD1C-C98C9596463C}" type="slidenum">
              <a:rPr lang="en-US" smtClean="0"/>
              <a:t>120</a:t>
            </a:fld>
            <a:endParaRPr lang="en-US"/>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10895A22-3C46-F8D1-825D-D5F9CF536477}"/>
            </a:ext>
          </a:extLst>
        </p:cNvPr>
        <p:cNvGrpSpPr/>
        <p:nvPr/>
      </p:nvGrpSpPr>
      <p:grpSpPr>
        <a:xfrm>
          <a:off x="0" y="0"/>
          <a:ext cx="0" cy="0"/>
          <a:chOff x="0" y="0"/>
          <a:chExt cx="0" cy="0"/>
        </a:xfrm>
      </p:grpSpPr>
      <p:sp>
        <p:nvSpPr>
          <p:cNvPr id="3" name="TextBox 2">
            <a:extLst>
              <a:ext uri="{FF2B5EF4-FFF2-40B4-BE49-F238E27FC236}">
                <a16:creationId xmlns="" xmlns:a16="http://schemas.microsoft.com/office/drawing/2014/main" id="{BF448598-E4C8-9E42-D5BD-AB33E7AC8958}"/>
              </a:ext>
            </a:extLst>
          </p:cNvPr>
          <p:cNvSpPr txBox="1"/>
          <p:nvPr/>
        </p:nvSpPr>
        <p:spPr>
          <a:xfrm>
            <a:off x="1356527" y="1436914"/>
            <a:ext cx="10339754" cy="2323713"/>
          </a:xfrm>
          <a:prstGeom prst="rect">
            <a:avLst/>
          </a:prstGeom>
          <a:noFill/>
        </p:spPr>
        <p:txBody>
          <a:bodyPr wrap="square">
            <a:spAutoFit/>
          </a:bodyPr>
          <a:lstStyle/>
          <a:p>
            <a:pPr marL="355600" lvl="0" indent="-342900">
              <a:spcBef>
                <a:spcPts val="165"/>
              </a:spcBef>
              <a:spcAft>
                <a:spcPts val="400"/>
              </a:spcAft>
              <a:buClr>
                <a:schemeClr val="tx1"/>
              </a:buClr>
              <a:buFont typeface="Wingdings" panose="05000000000000000000" pitchFamily="2" charset="2"/>
              <a:buChar char="§"/>
              <a:tabLst>
                <a:tab pos="242570" algn="l"/>
                <a:tab pos="243204" algn="l"/>
              </a:tabLst>
            </a:pPr>
            <a:r>
              <a:rPr lang="fr-FR" sz="2000">
                <a:latin typeface="Source Sans Pro" panose="020B0503030403020204" pitchFamily="34" charset="0"/>
                <a:ea typeface="Source Sans Pro" panose="020B0503030403020204" pitchFamily="34" charset="0"/>
                <a:cs typeface="Arial"/>
              </a:rPr>
              <a:t>Achèvement des feuilles de temps (en utilisant le temps budgétisé au lieu du temps réel, non-achèvement)</a:t>
            </a:r>
          </a:p>
          <a:p>
            <a:pPr marL="355600" lvl="0" indent="-342900">
              <a:spcBef>
                <a:spcPts val="165"/>
              </a:spcBef>
              <a:spcAft>
                <a:spcPts val="400"/>
              </a:spcAft>
              <a:buClr>
                <a:schemeClr val="tx1"/>
              </a:buClr>
              <a:buFont typeface="Wingdings" panose="05000000000000000000" pitchFamily="2" charset="2"/>
              <a:buChar char="§"/>
              <a:tabLst>
                <a:tab pos="242570" algn="l"/>
                <a:tab pos="243204" algn="l"/>
              </a:tabLst>
            </a:pPr>
            <a:r>
              <a:rPr lang="fr-FR" sz="2000">
                <a:latin typeface="Source Sans Pro" panose="020B0503030403020204" pitchFamily="34" charset="0"/>
                <a:ea typeface="Source Sans Pro" panose="020B0503030403020204" pitchFamily="34" charset="0"/>
                <a:cs typeface="Arial"/>
              </a:rPr>
              <a:t>Feuilles de temps non approuvées</a:t>
            </a:r>
          </a:p>
          <a:p>
            <a:pPr marL="355600" lvl="0" indent="-342900">
              <a:spcBef>
                <a:spcPts val="165"/>
              </a:spcBef>
              <a:spcAft>
                <a:spcPts val="400"/>
              </a:spcAft>
              <a:buClr>
                <a:schemeClr val="tx1"/>
              </a:buClr>
              <a:buFont typeface="Wingdings" panose="05000000000000000000" pitchFamily="2" charset="2"/>
              <a:buChar char="§"/>
              <a:tabLst>
                <a:tab pos="242570" algn="l"/>
                <a:tab pos="243204" algn="l"/>
              </a:tabLst>
            </a:pPr>
            <a:r>
              <a:rPr lang="fr-FR" sz="2000">
                <a:latin typeface="Source Sans Pro" panose="020B0503030403020204" pitchFamily="34" charset="0"/>
                <a:ea typeface="Source Sans Pro" panose="020B0503030403020204" pitchFamily="34" charset="0"/>
                <a:cs typeface="Arial"/>
              </a:rPr>
              <a:t>Postes clés vacants non pourvus</a:t>
            </a:r>
          </a:p>
          <a:p>
            <a:pPr marL="355600" lvl="0" indent="-342900">
              <a:spcBef>
                <a:spcPts val="165"/>
              </a:spcBef>
              <a:spcAft>
                <a:spcPts val="400"/>
              </a:spcAft>
              <a:buClr>
                <a:schemeClr val="tx1"/>
              </a:buClr>
              <a:buFont typeface="Wingdings" panose="05000000000000000000" pitchFamily="2" charset="2"/>
              <a:buChar char="§"/>
              <a:tabLst>
                <a:tab pos="242570" algn="l"/>
                <a:tab pos="243204" algn="l"/>
              </a:tabLst>
            </a:pPr>
            <a:r>
              <a:rPr lang="fr-FR" sz="2000">
                <a:latin typeface="Source Sans Pro" panose="020B0503030403020204" pitchFamily="34" charset="0"/>
                <a:ea typeface="Source Sans Pro" panose="020B0503030403020204" pitchFamily="34" charset="0"/>
                <a:cs typeface="Arial"/>
              </a:rPr>
              <a:t>Rapprochements de paie non effectués/approuvés</a:t>
            </a:r>
          </a:p>
          <a:p>
            <a:pPr marL="355600" lvl="0" indent="-342900">
              <a:spcBef>
                <a:spcPts val="165"/>
              </a:spcBef>
              <a:spcAft>
                <a:spcPts val="400"/>
              </a:spcAft>
              <a:buClr>
                <a:schemeClr val="tx1"/>
              </a:buClr>
              <a:buFont typeface="Wingdings" panose="05000000000000000000" pitchFamily="2" charset="2"/>
              <a:buChar char="§"/>
              <a:tabLst>
                <a:tab pos="242570" algn="l"/>
                <a:tab pos="243204" algn="l"/>
              </a:tabLst>
            </a:pPr>
            <a:r>
              <a:rPr lang="fr-FR" sz="2000">
                <a:latin typeface="Source Sans Pro" panose="020B0503030403020204" pitchFamily="34" charset="0"/>
                <a:ea typeface="Source Sans Pro" panose="020B0503030403020204" pitchFamily="34" charset="0"/>
                <a:cs typeface="Arial"/>
              </a:rPr>
              <a:t>Barèmes de salaires inexistants/approuvés</a:t>
            </a:r>
          </a:p>
          <a:p>
            <a:pPr marL="355600" lvl="0" indent="-342900">
              <a:spcBef>
                <a:spcPts val="165"/>
              </a:spcBef>
              <a:spcAft>
                <a:spcPts val="400"/>
              </a:spcAft>
              <a:buClr>
                <a:schemeClr val="tx1"/>
              </a:buClr>
              <a:buFont typeface="Wingdings" panose="05000000000000000000" pitchFamily="2" charset="2"/>
              <a:buChar char="§"/>
              <a:tabLst>
                <a:tab pos="242570" algn="l"/>
                <a:tab pos="243204" algn="l"/>
              </a:tabLst>
            </a:pPr>
            <a:r>
              <a:rPr lang="fr-FR" sz="2000">
                <a:latin typeface="Source Sans Pro" panose="020B0503030403020204" pitchFamily="34" charset="0"/>
                <a:ea typeface="Source Sans Pro" panose="020B0503030403020204" pitchFamily="34" charset="0"/>
                <a:cs typeface="Arial"/>
              </a:rPr>
              <a:t>Dossiers personnels incomplets</a:t>
            </a:r>
          </a:p>
        </p:txBody>
      </p:sp>
      <p:sp>
        <p:nvSpPr>
          <p:cNvPr id="2" name="Google Shape;385;p56">
            <a:extLst>
              <a:ext uri="{FF2B5EF4-FFF2-40B4-BE49-F238E27FC236}">
                <a16:creationId xmlns="" xmlns:a16="http://schemas.microsoft.com/office/drawing/2014/main" id="{DDCA154F-43EA-274E-525F-F6EB536C4F2E}"/>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fr-FR" sz="3200" b="1" i="0" u="none" strike="noStrike" cap="none" normalizeH="0" baseline="0" noProof="0">
                <a:ln>
                  <a:noFill/>
                </a:ln>
                <a:solidFill>
                  <a:prstClr val="white"/>
                </a:solidFill>
                <a:effectLst/>
                <a:uLnTx/>
                <a:uFillTx/>
                <a:latin typeface="Source Sans Pro"/>
                <a:ea typeface="Source Sans Pro"/>
                <a:cs typeface="+mn-cs"/>
                <a:sym typeface="Arial"/>
              </a:rPr>
              <a:t>PRINCIPAUX RISQUES</a:t>
            </a:r>
          </a:p>
        </p:txBody>
      </p:sp>
      <p:sp>
        <p:nvSpPr>
          <p:cNvPr id="4" name="TextBox 3"/>
          <p:cNvSpPr txBox="1"/>
          <p:nvPr/>
        </p:nvSpPr>
        <p:spPr>
          <a:xfrm>
            <a:off x="220722" y="6526926"/>
            <a:ext cx="6639951"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5" name="Espace réservé du numéro de diapositive 4">
            <a:extLst>
              <a:ext uri="{FF2B5EF4-FFF2-40B4-BE49-F238E27FC236}">
                <a16:creationId xmlns="" xmlns:a16="http://schemas.microsoft.com/office/drawing/2014/main" id="{D339CE78-19B7-2F48-8118-36D82AC01EAF}"/>
              </a:ext>
            </a:extLst>
          </p:cNvPr>
          <p:cNvSpPr>
            <a:spLocks noGrp="1"/>
          </p:cNvSpPr>
          <p:nvPr>
            <p:ph type="sldNum" sz="quarter" idx="12"/>
          </p:nvPr>
        </p:nvSpPr>
        <p:spPr/>
        <p:txBody>
          <a:bodyPr/>
          <a:lstStyle/>
          <a:p>
            <a:fld id="{3A98EE3D-8CD1-4C3F-BD1C-C98C9596463C}" type="slidenum">
              <a:rPr lang="en-US" smtClean="0"/>
              <a:t>121</a:t>
            </a:fld>
            <a:endParaRPr lang="en-US"/>
          </a:p>
        </p:txBody>
      </p:sp>
    </p:spTree>
    <p:extLst>
      <p:ext uri="{BB962C8B-B14F-4D97-AF65-F5344CB8AC3E}">
        <p14:creationId xmlns:p14="http://schemas.microsoft.com/office/powerpoint/2010/main" val="119767174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07C18D35-AA92-679E-BEC4-F7BC735AC481}"/>
            </a:ext>
          </a:extLst>
        </p:cNvPr>
        <p:cNvGrpSpPr/>
        <p:nvPr/>
      </p:nvGrpSpPr>
      <p:grpSpPr>
        <a:xfrm>
          <a:off x="0" y="0"/>
          <a:ext cx="0" cy="0"/>
          <a:chOff x="0" y="0"/>
          <a:chExt cx="0" cy="0"/>
        </a:xfrm>
      </p:grpSpPr>
      <p:sp>
        <p:nvSpPr>
          <p:cNvPr id="5" name="Google Shape;385;p56">
            <a:extLst>
              <a:ext uri="{FF2B5EF4-FFF2-40B4-BE49-F238E27FC236}">
                <a16:creationId xmlns="" xmlns:a16="http://schemas.microsoft.com/office/drawing/2014/main" id="{D38EE992-0E4D-DBD7-FE5B-60E464B93674}"/>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RECOMMENDATIONS</a:t>
            </a:r>
          </a:p>
        </p:txBody>
      </p:sp>
      <p:sp>
        <p:nvSpPr>
          <p:cNvPr id="3" name="Text Placeholder 1">
            <a:extLst>
              <a:ext uri="{FF2B5EF4-FFF2-40B4-BE49-F238E27FC236}">
                <a16:creationId xmlns="" xmlns:a16="http://schemas.microsoft.com/office/drawing/2014/main" id="{488920EF-6733-3869-07AF-6A2C22FB32E8}"/>
              </a:ext>
            </a:extLst>
          </p:cNvPr>
          <p:cNvSpPr>
            <a:spLocks noGrp="1"/>
          </p:cNvSpPr>
          <p:nvPr>
            <p:ph type="body" idx="1"/>
          </p:nvPr>
        </p:nvSpPr>
        <p:spPr>
          <a:xfrm>
            <a:off x="1092370" y="1030142"/>
            <a:ext cx="10248645" cy="3541858"/>
          </a:xfrm>
        </p:spPr>
        <p:txBody>
          <a:bodyPr>
            <a:normAutofit fontScale="92500" lnSpcReduction="20000"/>
          </a:bodyPr>
          <a:lstStyle/>
          <a:p>
            <a:pPr marL="512229" indent="-342900" fontAlgn="base">
              <a:spcBef>
                <a:spcPts val="600"/>
              </a:spcBef>
              <a:spcAft>
                <a:spcPts val="600"/>
              </a:spcAft>
              <a:buClr>
                <a:schemeClr val="tx1"/>
              </a:buClr>
              <a:buFont typeface="Wingdings" panose="05000000000000000000" pitchFamily="2" charset="2"/>
              <a:buChar char="§"/>
            </a:pPr>
            <a:r>
              <a:rPr lang="fr-FR" sz="2000">
                <a:solidFill>
                  <a:schemeClr val="tx1"/>
                </a:solidFill>
              </a:rPr>
              <a:t>Eviter une rotation élevée du personnel, les PLI devraient utiliser les données salariales compétitives du marché dans leurs propositions pour préparer les budgets du personnel financé par l'USAID ; (2) partager leurs échelles FSN nationales respectives pour guider les PLI sur les salaires payables au personnel des projets de l'USAID ; et (3) inclure un poste pour le développement du personnel dans les propositions de l'USAID. </a:t>
            </a:r>
          </a:p>
          <a:p>
            <a:pPr marL="512229" indent="-342900" fontAlgn="base">
              <a:spcBef>
                <a:spcPts val="600"/>
              </a:spcBef>
              <a:spcAft>
                <a:spcPts val="600"/>
              </a:spcAft>
              <a:buClr>
                <a:schemeClr val="tx1"/>
              </a:buClr>
              <a:buFont typeface="Wingdings" panose="05000000000000000000" pitchFamily="2" charset="2"/>
              <a:buChar char="§"/>
            </a:pPr>
            <a:r>
              <a:rPr lang="fr-FR" sz="2000">
                <a:solidFill>
                  <a:schemeClr val="tx1"/>
                </a:solidFill>
              </a:rPr>
              <a:t>Fournir un organigramme standard à titre indicatif, avec un support pour personnaliser l'organigramme en fonction du contexte local et de la situation unique de l'organisation, car les organigrammes ne contiennent pas de postes clés.</a:t>
            </a:r>
          </a:p>
          <a:p>
            <a:pPr marL="512229" indent="-342900" fontAlgn="base">
              <a:spcBef>
                <a:spcPts val="600"/>
              </a:spcBef>
              <a:spcAft>
                <a:spcPts val="600"/>
              </a:spcAft>
              <a:buClr>
                <a:schemeClr val="tx1"/>
              </a:buClr>
              <a:buFont typeface="Wingdings" panose="05000000000000000000" pitchFamily="2" charset="2"/>
              <a:buChar char="§"/>
            </a:pPr>
            <a:r>
              <a:rPr lang="fr-FR" sz="2000">
                <a:solidFill>
                  <a:schemeClr val="tx1"/>
                </a:solidFill>
                <a:effectLst/>
              </a:rPr>
              <a:t>Fournir des conseils et des formations supplémentaires sur les lois du travail locales, en particulier dans les domaines des indemnités de départ et des indemnités associées, car les PLI avaient du mal à comprendre et à respecter les lois. </a:t>
            </a:r>
          </a:p>
        </p:txBody>
      </p:sp>
      <p:sp>
        <p:nvSpPr>
          <p:cNvPr id="4" name="TextBox 3"/>
          <p:cNvSpPr txBox="1"/>
          <p:nvPr/>
        </p:nvSpPr>
        <p:spPr>
          <a:xfrm>
            <a:off x="220722" y="6526926"/>
            <a:ext cx="6639951"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99D0BB46-5BDB-CBD5-3B01-6DFB99A6069E}"/>
              </a:ext>
            </a:extLst>
          </p:cNvPr>
          <p:cNvSpPr>
            <a:spLocks noGrp="1"/>
          </p:cNvSpPr>
          <p:nvPr>
            <p:ph type="sldNum" sz="quarter" idx="12"/>
          </p:nvPr>
        </p:nvSpPr>
        <p:spPr/>
        <p:txBody>
          <a:bodyPr/>
          <a:lstStyle/>
          <a:p>
            <a:fld id="{3A98EE3D-8CD1-4C3F-BD1C-C98C9596463C}" type="slidenum">
              <a:rPr lang="en-US" smtClean="0"/>
              <a:t>122</a:t>
            </a:fld>
            <a:endParaRPr lang="en-US"/>
          </a:p>
        </p:txBody>
      </p:sp>
    </p:spTree>
    <p:extLst>
      <p:ext uri="{BB962C8B-B14F-4D97-AF65-F5344CB8AC3E}">
        <p14:creationId xmlns:p14="http://schemas.microsoft.com/office/powerpoint/2010/main" val="167229434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10A4E8D0-24A3-18E7-1B17-CB370137C9AC}"/>
            </a:ext>
          </a:extLst>
        </p:cNvPr>
        <p:cNvGrpSpPr/>
        <p:nvPr/>
      </p:nvGrpSpPr>
      <p:grpSpPr>
        <a:xfrm>
          <a:off x="0" y="0"/>
          <a:ext cx="0" cy="0"/>
          <a:chOff x="0" y="0"/>
          <a:chExt cx="0" cy="0"/>
        </a:xfrm>
      </p:grpSpPr>
      <p:sp>
        <p:nvSpPr>
          <p:cNvPr id="3" name="object 3">
            <a:extLst>
              <a:ext uri="{FF2B5EF4-FFF2-40B4-BE49-F238E27FC236}">
                <a16:creationId xmlns="" xmlns:a16="http://schemas.microsoft.com/office/drawing/2014/main" id="{E9A2700E-3047-46E4-EA22-42D99094D368}"/>
              </a:ext>
            </a:extLst>
          </p:cNvPr>
          <p:cNvSpPr txBox="1">
            <a:spLocks noGrp="1"/>
          </p:cNvSpPr>
          <p:nvPr>
            <p:ph type="title"/>
          </p:nvPr>
        </p:nvSpPr>
        <p:spPr>
          <a:xfrm>
            <a:off x="767114" y="2257888"/>
            <a:ext cx="10978938" cy="1333698"/>
          </a:xfrm>
          <a:prstGeom prst="rect">
            <a:avLst/>
          </a:prstGeom>
        </p:spPr>
        <p:txBody>
          <a:bodyPr vert="horz" wrap="square" lIns="0" tIns="0" rIns="0" bIns="0" rtlCol="0">
            <a:spAutoFit/>
          </a:bodyPr>
          <a:lstStyle/>
          <a:p>
            <a:pPr marL="12700" algn="ctr">
              <a:lnSpc>
                <a:spcPts val="5220"/>
              </a:lnSpc>
            </a:pPr>
            <a:r>
              <a:rPr lang="fr-FR" sz="4800" b="1"/>
              <a:t>MODULE 8 : </a:t>
            </a:r>
            <a:br>
              <a:rPr lang="fr-FR" sz="4800" b="1"/>
            </a:br>
            <a:r>
              <a:rPr lang="fr-FR" sz="4800" b="1"/>
              <a:t>SUIVI ET ÉVALUATION (M&amp;E)</a:t>
            </a:r>
          </a:p>
        </p:txBody>
      </p:sp>
      <p:sp>
        <p:nvSpPr>
          <p:cNvPr id="5" name="Google Shape;385;p56">
            <a:extLst>
              <a:ext uri="{FF2B5EF4-FFF2-40B4-BE49-F238E27FC236}">
                <a16:creationId xmlns="" xmlns:a16="http://schemas.microsoft.com/office/drawing/2014/main" id="{659D7DBC-CD84-0EC8-8D6B-8E1D4865CD59}"/>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fr-FR" sz="3200" b="1" i="0" u="none" strike="noStrike" cap="none" normalizeH="0" baseline="0" noProof="0">
                <a:ln>
                  <a:noFill/>
                </a:ln>
                <a:solidFill>
                  <a:prstClr val="white"/>
                </a:solidFill>
                <a:effectLst/>
                <a:uLnTx/>
                <a:uFillTx/>
                <a:latin typeface="Source Sans Pro"/>
                <a:ea typeface="Source Sans Pro"/>
                <a:cs typeface="+mn-cs"/>
                <a:sym typeface="Arial"/>
              </a:rPr>
              <a:t> </a:t>
            </a:r>
          </a:p>
        </p:txBody>
      </p:sp>
      <p:sp>
        <p:nvSpPr>
          <p:cNvPr id="4" name="TextBox 3"/>
          <p:cNvSpPr txBox="1"/>
          <p:nvPr/>
        </p:nvSpPr>
        <p:spPr>
          <a:xfrm>
            <a:off x="220722" y="6526926"/>
            <a:ext cx="6639951"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95C4EC6C-5FFA-D283-5702-05ABF8083B27}"/>
              </a:ext>
            </a:extLst>
          </p:cNvPr>
          <p:cNvSpPr>
            <a:spLocks noGrp="1"/>
          </p:cNvSpPr>
          <p:nvPr>
            <p:ph type="sldNum" sz="quarter" idx="12"/>
          </p:nvPr>
        </p:nvSpPr>
        <p:spPr/>
        <p:txBody>
          <a:bodyPr/>
          <a:lstStyle/>
          <a:p>
            <a:fld id="{3A98EE3D-8CD1-4C3F-BD1C-C98C9596463C}" type="slidenum">
              <a:rPr lang="en-US" smtClean="0"/>
              <a:t>123</a:t>
            </a:fld>
            <a:endParaRPr lang="en-US"/>
          </a:p>
        </p:txBody>
      </p:sp>
    </p:spTree>
    <p:extLst>
      <p:ext uri="{BB962C8B-B14F-4D97-AF65-F5344CB8AC3E}">
        <p14:creationId xmlns:p14="http://schemas.microsoft.com/office/powerpoint/2010/main" val="107817913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503227" y="988906"/>
            <a:ext cx="11015758" cy="520655"/>
          </a:xfrm>
          <a:prstGeom prst="rect">
            <a:avLst/>
          </a:prstGeom>
        </p:spPr>
        <p:txBody>
          <a:bodyPr vert="horz" wrap="square" lIns="0" tIns="0" rIns="0" bIns="0" rtlCol="0">
            <a:spAutoFit/>
          </a:bodyPr>
          <a:lstStyle/>
          <a:p>
            <a:pPr marL="104139" marR="5080" lvl="0" indent="-92075" algn="l" defTabSz="914400" rtl="0" eaLnBrk="1" fontAlgn="auto" latinLnBrk="0" hangingPunct="1">
              <a:lnSpc>
                <a:spcPct val="110000"/>
              </a:lnSpc>
              <a:spcBef>
                <a:spcPts val="0"/>
              </a:spcBef>
              <a:spcAft>
                <a:spcPts val="0"/>
              </a:spcAft>
              <a:buClrTx/>
              <a:buSzTx/>
              <a:buFontTx/>
              <a:buNone/>
              <a:tabLst>
                <a:tab pos="2633345" algn="l"/>
              </a:tabLst>
              <a:defRPr/>
            </a:pPr>
            <a:r>
              <a:rPr kumimoji="0" lang="fr-FR" sz="1600" b="1" i="0" u="none" strike="noStrike" cap="none" normalizeH="0" baseline="0" noProof="0" dirty="0">
                <a:ln>
                  <a:noFill/>
                </a:ln>
                <a:effectLst/>
                <a:uLnTx/>
                <a:uFillTx/>
                <a:latin typeface="Source Sans Pro" panose="020B0503030403020204" pitchFamily="34" charset="0"/>
                <a:ea typeface="Source Sans Pro" panose="020B0503030403020204" pitchFamily="34" charset="0"/>
                <a:cs typeface="Lucida Sans"/>
              </a:rPr>
              <a:t>Objectif global : </a:t>
            </a:r>
            <a:r>
              <a:rPr kumimoji="0" lang="fr-FR" sz="1600" b="0" i="0" u="none" strike="noStrike" cap="none" normalizeH="0" baseline="0" noProof="0" dirty="0">
                <a:ln>
                  <a:noFill/>
                </a:ln>
                <a:effectLst/>
                <a:uLnTx/>
                <a:uFillTx/>
                <a:latin typeface="Source Sans Pro" panose="020B0503030403020204" pitchFamily="34" charset="0"/>
                <a:ea typeface="Source Sans Pro" panose="020B0503030403020204" pitchFamily="34" charset="0"/>
                <a:cs typeface="Arial"/>
              </a:rPr>
              <a:t>Évaluer si l'organisation dispose d'un système de M&amp;E adéquat, conforme aux exigences de </a:t>
            </a:r>
            <a:r>
              <a:rPr kumimoji="0" lang="fr-FR" sz="1600" b="0" i="0" u="none" strike="noStrike" cap="none" normalizeH="0" baseline="0" noProof="0" dirty="0" err="1">
                <a:ln>
                  <a:noFill/>
                </a:ln>
                <a:effectLst/>
                <a:uLnTx/>
                <a:uFillTx/>
                <a:latin typeface="Source Sans Pro" panose="020B0503030403020204" pitchFamily="34" charset="0"/>
                <a:ea typeface="Source Sans Pro" panose="020B0503030403020204" pitchFamily="34" charset="0"/>
                <a:cs typeface="Arial"/>
              </a:rPr>
              <a:t>reporting</a:t>
            </a:r>
            <a:r>
              <a:rPr kumimoji="0" lang="fr-FR" sz="1600" b="0" i="0" u="none" strike="noStrike" cap="none" normalizeH="0" baseline="0" noProof="0" dirty="0">
                <a:ln>
                  <a:noFill/>
                </a:ln>
                <a:effectLst/>
                <a:uLnTx/>
                <a:uFillTx/>
                <a:latin typeface="Source Sans Pro" panose="020B0503030403020204" pitchFamily="34" charset="0"/>
                <a:ea typeface="Source Sans Pro" panose="020B0503030403020204" pitchFamily="34" charset="0"/>
                <a:cs typeface="Arial"/>
              </a:rPr>
              <a:t> pour les projets parrainés par le PEPFAR, avec une structure de M&amp;E efficace.</a:t>
            </a:r>
          </a:p>
        </p:txBody>
      </p:sp>
      <p:sp>
        <p:nvSpPr>
          <p:cNvPr id="6" name="TextBox 5">
            <a:extLst>
              <a:ext uri="{FF2B5EF4-FFF2-40B4-BE49-F238E27FC236}">
                <a16:creationId xmlns="" xmlns:a16="http://schemas.microsoft.com/office/drawing/2014/main" id="{9BFB0834-F183-6EC4-DDC4-CC73186D8677}"/>
              </a:ext>
            </a:extLst>
          </p:cNvPr>
          <p:cNvSpPr txBox="1"/>
          <p:nvPr/>
        </p:nvSpPr>
        <p:spPr>
          <a:xfrm>
            <a:off x="422030" y="1639790"/>
            <a:ext cx="4346351" cy="4879926"/>
          </a:xfrm>
          <a:prstGeom prst="rect">
            <a:avLst/>
          </a:prstGeom>
          <a:noFill/>
        </p:spPr>
        <p:txBody>
          <a:bodyPr wrap="square">
            <a:spAutoFit/>
          </a:bodyPr>
          <a:lstStyle/>
          <a:p>
            <a:pPr indent="-8890">
              <a:lnSpc>
                <a:spcPts val="2160"/>
              </a:lnSpc>
            </a:pPr>
            <a:r>
              <a:rPr lang="fr-FR" sz="1600" b="1" dirty="0">
                <a:solidFill>
                  <a:srgbClr val="000000"/>
                </a:solidFill>
                <a:latin typeface="Source Sans Pro" panose="020B0503030403020204" pitchFamily="34" charset="0"/>
                <a:ea typeface="Source Sans Pro" panose="020B0503030403020204" pitchFamily="34" charset="0"/>
                <a:cs typeface="Garamond" panose="02020404030301010803" pitchFamily="18" charset="0"/>
              </a:rPr>
              <a:t>CATÉGORIES/SOUS-CATÉGORIES :</a:t>
            </a:r>
          </a:p>
          <a:p>
            <a:pPr lvl="0" indent="-342900">
              <a:lnSpc>
                <a:spcPts val="2160"/>
              </a:lnSpc>
              <a:buFont typeface="+mj-lt"/>
              <a:buAutoNum type="arabicPeriod"/>
            </a:pPr>
            <a:r>
              <a:rPr lang="fr-FR" sz="1600" b="1" dirty="0">
                <a:solidFill>
                  <a:srgbClr val="000000"/>
                </a:solidFill>
                <a:effectLst/>
                <a:latin typeface="Source Sans Pro" panose="020B0503030403020204" pitchFamily="34" charset="0"/>
                <a:ea typeface="Source Sans Pro" panose="020B0503030403020204" pitchFamily="34" charset="0"/>
                <a:cs typeface="Garamond" panose="02020404030301010803" pitchFamily="18" charset="0"/>
              </a:rPr>
              <a:t>Unité M&amp;E</a:t>
            </a:r>
          </a:p>
          <a:p>
            <a:pPr lvl="1" indent="-342900">
              <a:lnSpc>
                <a:spcPts val="2160"/>
              </a:lnSpc>
              <a:buFont typeface="+mj-lt"/>
              <a:buAutoNum type="arabicPeriod"/>
            </a:pPr>
            <a:r>
              <a:rPr lang="fr-FR" sz="1600" dirty="0">
                <a:solidFill>
                  <a:srgbClr val="000000"/>
                </a:solidFill>
                <a:effectLst/>
                <a:latin typeface="Source Sans Pro" panose="020B0503030403020204" pitchFamily="34" charset="0"/>
                <a:ea typeface="Source Sans Pro" panose="020B0503030403020204" pitchFamily="34" charset="0"/>
                <a:cs typeface="Garamond" panose="02020404030301010803" pitchFamily="18" charset="0"/>
              </a:rPr>
              <a:t>Organigramme</a:t>
            </a:r>
          </a:p>
          <a:p>
            <a:pPr lvl="1" indent="-342900">
              <a:lnSpc>
                <a:spcPts val="2160"/>
              </a:lnSpc>
              <a:buFont typeface="+mj-lt"/>
              <a:buAutoNum type="arabicPeriod"/>
            </a:pPr>
            <a:r>
              <a:rPr lang="fr-FR" sz="1600" dirty="0">
                <a:solidFill>
                  <a:srgbClr val="000000"/>
                </a:solidFill>
                <a:effectLst/>
                <a:latin typeface="Source Sans Pro" panose="020B0503030403020204" pitchFamily="34" charset="0"/>
                <a:ea typeface="Source Sans Pro" panose="020B0503030403020204" pitchFamily="34" charset="0"/>
                <a:cs typeface="Garamond" panose="02020404030301010803" pitchFamily="18" charset="0"/>
              </a:rPr>
              <a:t>Compétences</a:t>
            </a:r>
          </a:p>
          <a:p>
            <a:pPr lvl="1" indent="-342900">
              <a:lnSpc>
                <a:spcPts val="2160"/>
              </a:lnSpc>
              <a:buFont typeface="+mj-lt"/>
              <a:buAutoNum type="arabicPeriod"/>
            </a:pPr>
            <a:r>
              <a:rPr lang="fr-FR" sz="1600" dirty="0">
                <a:solidFill>
                  <a:srgbClr val="000000"/>
                </a:solidFill>
                <a:effectLst/>
                <a:latin typeface="Source Sans Pro" panose="020B0503030403020204" pitchFamily="34" charset="0"/>
                <a:ea typeface="Source Sans Pro" panose="020B0503030403020204" pitchFamily="34" charset="0"/>
                <a:cs typeface="Garamond" panose="02020404030301010803" pitchFamily="18" charset="0"/>
              </a:rPr>
              <a:t>Expérience</a:t>
            </a:r>
          </a:p>
          <a:p>
            <a:pPr lvl="1" indent="-342900">
              <a:lnSpc>
                <a:spcPts val="2160"/>
              </a:lnSpc>
              <a:buFont typeface="+mj-lt"/>
              <a:buAutoNum type="arabicPeriod"/>
            </a:pPr>
            <a:r>
              <a:rPr lang="fr-FR" sz="1600" dirty="0">
                <a:solidFill>
                  <a:srgbClr val="000000"/>
                </a:solidFill>
                <a:effectLst/>
                <a:latin typeface="Source Sans Pro" panose="020B0503030403020204" pitchFamily="34" charset="0"/>
                <a:ea typeface="Source Sans Pro" panose="020B0503030403020204" pitchFamily="34" charset="0"/>
                <a:cs typeface="Garamond" panose="02020404030301010803" pitchFamily="18" charset="0"/>
              </a:rPr>
              <a:t>Prise de décision</a:t>
            </a:r>
          </a:p>
          <a:p>
            <a:pPr lvl="0" indent="-342900">
              <a:lnSpc>
                <a:spcPts val="2160"/>
              </a:lnSpc>
              <a:buFont typeface="+mj-lt"/>
              <a:buAutoNum type="arabicPeriod"/>
            </a:pPr>
            <a:r>
              <a:rPr lang="fr-FR" sz="1600" b="1" dirty="0">
                <a:solidFill>
                  <a:srgbClr val="000000"/>
                </a:solidFill>
                <a:effectLst/>
                <a:latin typeface="Source Sans Pro" panose="020B0503030403020204" pitchFamily="34" charset="0"/>
                <a:ea typeface="Source Sans Pro" panose="020B0503030403020204" pitchFamily="34" charset="0"/>
                <a:cs typeface="Garamond" panose="02020404030301010803" pitchFamily="18" charset="0"/>
              </a:rPr>
              <a:t>Plan M&amp;E</a:t>
            </a:r>
          </a:p>
          <a:p>
            <a:pPr lvl="1" indent="-342900">
              <a:lnSpc>
                <a:spcPts val="2160"/>
              </a:lnSpc>
              <a:buFont typeface="+mj-lt"/>
              <a:buAutoNum type="arabicPeriod"/>
            </a:pPr>
            <a:r>
              <a:rPr lang="fr-FR" sz="1600" dirty="0">
                <a:solidFill>
                  <a:srgbClr val="000000"/>
                </a:solidFill>
                <a:effectLst/>
                <a:latin typeface="Source Sans Pro" panose="020B0503030403020204" pitchFamily="34" charset="0"/>
                <a:ea typeface="Source Sans Pro" panose="020B0503030403020204" pitchFamily="34" charset="0"/>
                <a:cs typeface="Garamond" panose="02020404030301010803" pitchFamily="18" charset="0"/>
              </a:rPr>
              <a:t>AMELP </a:t>
            </a:r>
          </a:p>
          <a:p>
            <a:pPr lvl="1" indent="-342900">
              <a:lnSpc>
                <a:spcPts val="2160"/>
              </a:lnSpc>
              <a:buFont typeface="+mj-lt"/>
              <a:buAutoNum type="arabicPeriod"/>
            </a:pPr>
            <a:r>
              <a:rPr lang="fr-FR" sz="1600" dirty="0">
                <a:solidFill>
                  <a:srgbClr val="000000"/>
                </a:solidFill>
                <a:effectLst/>
                <a:latin typeface="Source Sans Pro" panose="020B0503030403020204" pitchFamily="34" charset="0"/>
                <a:ea typeface="Source Sans Pro" panose="020B0503030403020204" pitchFamily="34" charset="0"/>
                <a:cs typeface="Garamond" panose="02020404030301010803" pitchFamily="18" charset="0"/>
              </a:rPr>
              <a:t>Budget </a:t>
            </a:r>
          </a:p>
          <a:p>
            <a:pPr lvl="1" indent="-342900">
              <a:lnSpc>
                <a:spcPts val="2160"/>
              </a:lnSpc>
              <a:buFont typeface="+mj-lt"/>
              <a:buAutoNum type="arabicPeriod"/>
            </a:pPr>
            <a:r>
              <a:rPr lang="fr-FR" sz="1600" dirty="0">
                <a:solidFill>
                  <a:srgbClr val="000000"/>
                </a:solidFill>
                <a:effectLst/>
                <a:latin typeface="Source Sans Pro" panose="020B0503030403020204" pitchFamily="34" charset="0"/>
                <a:ea typeface="Source Sans Pro" panose="020B0503030403020204" pitchFamily="34" charset="0"/>
                <a:cs typeface="Garamond" panose="02020404030301010803" pitchFamily="18" charset="0"/>
              </a:rPr>
              <a:t>Analyse du plan de travail</a:t>
            </a:r>
          </a:p>
          <a:p>
            <a:pPr lvl="1" indent="-342900">
              <a:lnSpc>
                <a:spcPts val="2160"/>
              </a:lnSpc>
              <a:buFont typeface="+mj-lt"/>
              <a:buAutoNum type="arabicPeriod"/>
            </a:pPr>
            <a:r>
              <a:rPr lang="fr-FR" sz="1600" dirty="0">
                <a:solidFill>
                  <a:srgbClr val="000000"/>
                </a:solidFill>
                <a:effectLst/>
                <a:latin typeface="Source Sans Pro" panose="020B0503030403020204" pitchFamily="34" charset="0"/>
                <a:ea typeface="Source Sans Pro" panose="020B0503030403020204" pitchFamily="34" charset="0"/>
                <a:cs typeface="Garamond" panose="02020404030301010803" pitchFamily="18" charset="0"/>
              </a:rPr>
              <a:t>Indicateurs de performance</a:t>
            </a:r>
          </a:p>
          <a:p>
            <a:pPr lvl="0" indent="-342900">
              <a:lnSpc>
                <a:spcPts val="2160"/>
              </a:lnSpc>
              <a:buFont typeface="+mj-lt"/>
              <a:buAutoNum type="arabicPeriod"/>
            </a:pPr>
            <a:r>
              <a:rPr lang="fr-FR" sz="1600" b="1" dirty="0">
                <a:solidFill>
                  <a:srgbClr val="000000"/>
                </a:solidFill>
                <a:effectLst/>
                <a:latin typeface="Source Sans Pro" panose="020B0503030403020204" pitchFamily="34" charset="0"/>
                <a:ea typeface="Source Sans Pro" panose="020B0503030403020204" pitchFamily="34" charset="0"/>
                <a:cs typeface="Garamond" panose="02020404030301010803" pitchFamily="18" charset="0"/>
              </a:rPr>
              <a:t>Surveillance de routine</a:t>
            </a:r>
          </a:p>
          <a:p>
            <a:pPr lvl="1" indent="-342900">
              <a:lnSpc>
                <a:spcPts val="2160"/>
              </a:lnSpc>
              <a:buFont typeface="+mj-lt"/>
              <a:buAutoNum type="arabicPeriod"/>
            </a:pPr>
            <a:r>
              <a:rPr lang="fr-FR" sz="1600" dirty="0">
                <a:solidFill>
                  <a:srgbClr val="000000"/>
                </a:solidFill>
                <a:effectLst/>
                <a:latin typeface="Source Sans Pro" panose="020B0503030403020204" pitchFamily="34" charset="0"/>
                <a:ea typeface="Source Sans Pro" panose="020B0503030403020204" pitchFamily="34" charset="0"/>
                <a:cs typeface="Garamond" panose="02020404030301010803" pitchFamily="18" charset="0"/>
              </a:rPr>
              <a:t>Équipement </a:t>
            </a:r>
          </a:p>
          <a:p>
            <a:pPr lvl="1" indent="-342900">
              <a:lnSpc>
                <a:spcPts val="2160"/>
              </a:lnSpc>
              <a:buFont typeface="+mj-lt"/>
              <a:buAutoNum type="arabicPeriod"/>
            </a:pPr>
            <a:r>
              <a:rPr lang="fr-FR" sz="1600" dirty="0">
                <a:solidFill>
                  <a:srgbClr val="000000"/>
                </a:solidFill>
                <a:effectLst/>
                <a:latin typeface="Source Sans Pro" panose="020B0503030403020204" pitchFamily="34" charset="0"/>
                <a:ea typeface="Source Sans Pro" panose="020B0503030403020204" pitchFamily="34" charset="0"/>
                <a:cs typeface="Garamond" panose="02020404030301010803" pitchFamily="18" charset="0"/>
              </a:rPr>
              <a:t>EN FORMATION:</a:t>
            </a:r>
          </a:p>
          <a:p>
            <a:pPr lvl="1" indent="-342900">
              <a:lnSpc>
                <a:spcPts val="2160"/>
              </a:lnSpc>
              <a:buFont typeface="+mj-lt"/>
              <a:buAutoNum type="arabicPeriod"/>
            </a:pPr>
            <a:r>
              <a:rPr lang="fr-FR" sz="1600" dirty="0">
                <a:solidFill>
                  <a:srgbClr val="000000"/>
                </a:solidFill>
                <a:effectLst/>
                <a:latin typeface="Source Sans Pro" panose="020B0503030403020204" pitchFamily="34" charset="0"/>
                <a:ea typeface="Source Sans Pro" panose="020B0503030403020204" pitchFamily="34" charset="0"/>
                <a:cs typeface="Garamond" panose="02020404030301010803" pitchFamily="18" charset="0"/>
              </a:rPr>
              <a:t>Outils</a:t>
            </a:r>
          </a:p>
          <a:p>
            <a:pPr lvl="1" indent="-342900">
              <a:lnSpc>
                <a:spcPts val="2160"/>
              </a:lnSpc>
              <a:buFont typeface="+mj-lt"/>
              <a:buAutoNum type="arabicPeriod"/>
            </a:pPr>
            <a:r>
              <a:rPr lang="fr-FR" sz="1600" dirty="0">
                <a:solidFill>
                  <a:srgbClr val="000000"/>
                </a:solidFill>
                <a:effectLst/>
                <a:latin typeface="Source Sans Pro" panose="020B0503030403020204" pitchFamily="34" charset="0"/>
                <a:ea typeface="Source Sans Pro" panose="020B0503030403020204" pitchFamily="34" charset="0"/>
                <a:cs typeface="Garamond" panose="02020404030301010803" pitchFamily="18" charset="0"/>
              </a:rPr>
              <a:t>Analyse des outils</a:t>
            </a:r>
          </a:p>
          <a:p>
            <a:pPr lvl="1" indent="-342900">
              <a:lnSpc>
                <a:spcPts val="2160"/>
              </a:lnSpc>
              <a:buFont typeface="+mj-lt"/>
              <a:buAutoNum type="arabicPeriod"/>
            </a:pPr>
            <a:r>
              <a:rPr lang="fr-FR" sz="1600" dirty="0" err="1">
                <a:solidFill>
                  <a:srgbClr val="000000"/>
                </a:solidFill>
                <a:effectLst/>
                <a:latin typeface="Source Sans Pro" panose="020B0503030403020204" pitchFamily="34" charset="0"/>
                <a:ea typeface="Source Sans Pro" panose="020B0503030403020204" pitchFamily="34" charset="0"/>
                <a:cs typeface="Garamond" panose="02020404030301010803" pitchFamily="18" charset="0"/>
              </a:rPr>
              <a:t>SOPs</a:t>
            </a:r>
            <a:endParaRPr lang="fr-FR" sz="1600" dirty="0">
              <a:solidFill>
                <a:srgbClr val="000000"/>
              </a:solidFill>
              <a:effectLst/>
              <a:latin typeface="Source Sans Pro" panose="020B0503030403020204" pitchFamily="34" charset="0"/>
              <a:ea typeface="Source Sans Pro" panose="020B0503030403020204" pitchFamily="34" charset="0"/>
              <a:cs typeface="Garamond" panose="02020404030301010803" pitchFamily="18" charset="0"/>
            </a:endParaRPr>
          </a:p>
        </p:txBody>
      </p:sp>
      <p:sp>
        <p:nvSpPr>
          <p:cNvPr id="7" name="TextBox 6">
            <a:extLst>
              <a:ext uri="{FF2B5EF4-FFF2-40B4-BE49-F238E27FC236}">
                <a16:creationId xmlns="" xmlns:a16="http://schemas.microsoft.com/office/drawing/2014/main" id="{06EBF03C-59F2-55E6-9185-AC97E7B10D19}"/>
              </a:ext>
            </a:extLst>
          </p:cNvPr>
          <p:cNvSpPr txBox="1"/>
          <p:nvPr/>
        </p:nvSpPr>
        <p:spPr>
          <a:xfrm>
            <a:off x="5144757" y="1826282"/>
            <a:ext cx="3931737" cy="3816429"/>
          </a:xfrm>
          <a:prstGeom prst="rect">
            <a:avLst/>
          </a:prstGeom>
          <a:noFill/>
        </p:spPr>
        <p:txBody>
          <a:bodyPr wrap="square">
            <a:spAutoFit/>
          </a:bodyPr>
          <a:lstStyle/>
          <a:p>
            <a:pPr marL="342900" lvl="0" indent="-342900">
              <a:spcBef>
                <a:spcPts val="300"/>
              </a:spcBef>
              <a:spcAft>
                <a:spcPts val="300"/>
              </a:spcAft>
              <a:buFont typeface="+mj-lt"/>
              <a:buAutoNum type="arabicPeriod" startAt="5"/>
            </a:pPr>
            <a:r>
              <a:rPr lang="fr-FR" sz="1600" b="1" dirty="0">
                <a:effectLst/>
                <a:latin typeface="Source Sans Pro" panose="020B0503030403020204" pitchFamily="34" charset="0"/>
                <a:ea typeface="Source Sans Pro" panose="020B0503030403020204" pitchFamily="34" charset="0"/>
                <a:cs typeface="Garamond" panose="02020404030301010803" pitchFamily="18" charset="0"/>
              </a:rPr>
              <a:t>Bases de données</a:t>
            </a:r>
          </a:p>
          <a:p>
            <a:pPr marL="800100" lvl="1" indent="-342900">
              <a:spcBef>
                <a:spcPts val="300"/>
              </a:spcBef>
              <a:spcAft>
                <a:spcPts val="300"/>
              </a:spcAft>
              <a:buFont typeface="+mj-lt"/>
              <a:buAutoNum type="arabicPeriod"/>
            </a:pPr>
            <a:r>
              <a:rPr lang="fr-FR" sz="1600" dirty="0">
                <a:effectLst/>
                <a:latin typeface="Source Sans Pro" panose="020B0503030403020204" pitchFamily="34" charset="0"/>
                <a:ea typeface="Source Sans Pro" panose="020B0503030403020204" pitchFamily="34" charset="0"/>
                <a:cs typeface="Garamond" panose="02020404030301010803" pitchFamily="18" charset="0"/>
              </a:rPr>
              <a:t>Base de données PEPFAR </a:t>
            </a:r>
          </a:p>
          <a:p>
            <a:pPr marL="800100" lvl="1" indent="-342900">
              <a:spcBef>
                <a:spcPts val="300"/>
              </a:spcBef>
              <a:spcAft>
                <a:spcPts val="300"/>
              </a:spcAft>
              <a:buFont typeface="+mj-lt"/>
              <a:buAutoNum type="arabicPeriod"/>
            </a:pPr>
            <a:r>
              <a:rPr lang="fr-FR" sz="1600" dirty="0">
                <a:effectLst/>
                <a:latin typeface="Source Sans Pro" panose="020B0503030403020204" pitchFamily="34" charset="0"/>
                <a:ea typeface="Source Sans Pro" panose="020B0503030403020204" pitchFamily="34" charset="0"/>
                <a:cs typeface="Garamond" panose="02020404030301010803" pitchFamily="18" charset="0"/>
              </a:rPr>
              <a:t>Rapports de base de données </a:t>
            </a:r>
          </a:p>
          <a:p>
            <a:pPr marL="800100" lvl="1" indent="-342900">
              <a:spcBef>
                <a:spcPts val="300"/>
              </a:spcBef>
              <a:spcAft>
                <a:spcPts val="300"/>
              </a:spcAft>
              <a:buFont typeface="+mj-lt"/>
              <a:buAutoNum type="arabicPeriod"/>
            </a:pPr>
            <a:r>
              <a:rPr lang="fr-FR" sz="1600" dirty="0">
                <a:effectLst/>
                <a:latin typeface="Source Sans Pro" panose="020B0503030403020204" pitchFamily="34" charset="0"/>
                <a:ea typeface="Source Sans Pro" panose="020B0503030403020204" pitchFamily="34" charset="0"/>
                <a:cs typeface="Garamond" panose="02020404030301010803" pitchFamily="18" charset="0"/>
              </a:rPr>
              <a:t>Rapports de suivi</a:t>
            </a:r>
          </a:p>
          <a:p>
            <a:pPr marL="342900" lvl="0" indent="-342900">
              <a:spcBef>
                <a:spcPts val="300"/>
              </a:spcBef>
              <a:spcAft>
                <a:spcPts val="300"/>
              </a:spcAft>
              <a:buFont typeface="+mj-lt"/>
              <a:buAutoNum type="arabicPeriod" startAt="6"/>
            </a:pPr>
            <a:r>
              <a:rPr lang="fr-FR" sz="1600" b="1" dirty="0">
                <a:effectLst/>
                <a:latin typeface="Source Sans Pro" panose="020B0503030403020204" pitchFamily="34" charset="0"/>
                <a:ea typeface="Source Sans Pro" panose="020B0503030403020204" pitchFamily="34" charset="0"/>
                <a:cs typeface="Garamond" panose="02020404030301010803" pitchFamily="18" charset="0"/>
              </a:rPr>
              <a:t>Supervision et qualité des données</a:t>
            </a:r>
          </a:p>
          <a:p>
            <a:pPr marL="800100" lvl="1" indent="-342900">
              <a:spcBef>
                <a:spcPts val="300"/>
              </a:spcBef>
              <a:spcAft>
                <a:spcPts val="300"/>
              </a:spcAft>
              <a:buFont typeface="+mj-lt"/>
              <a:buAutoNum type="arabicPeriod"/>
              <a:tabLst>
                <a:tab pos="285750" algn="l"/>
              </a:tabLst>
            </a:pPr>
            <a:r>
              <a:rPr lang="fr-FR" sz="1600" dirty="0">
                <a:latin typeface="Source Sans Pro" panose="020B0503030403020204" pitchFamily="34" charset="0"/>
                <a:ea typeface="Source Sans Pro" panose="020B0503030403020204" pitchFamily="34" charset="0"/>
              </a:rPr>
              <a:t>Outils</a:t>
            </a:r>
          </a:p>
          <a:p>
            <a:pPr marL="800100" lvl="1" indent="-342900">
              <a:spcBef>
                <a:spcPts val="300"/>
              </a:spcBef>
              <a:spcAft>
                <a:spcPts val="300"/>
              </a:spcAft>
              <a:buFont typeface="+mj-lt"/>
              <a:buAutoNum type="arabicPeriod"/>
              <a:tabLst>
                <a:tab pos="285750" algn="l"/>
              </a:tabLst>
            </a:pPr>
            <a:r>
              <a:rPr lang="fr-FR" sz="1600" dirty="0">
                <a:latin typeface="Source Sans Pro" panose="020B0503030403020204" pitchFamily="34" charset="0"/>
                <a:ea typeface="Source Sans Pro" panose="020B0503030403020204" pitchFamily="34" charset="0"/>
              </a:rPr>
              <a:t>Documentation</a:t>
            </a:r>
          </a:p>
          <a:p>
            <a:pPr marL="800100" lvl="1" indent="-342900">
              <a:spcBef>
                <a:spcPts val="300"/>
              </a:spcBef>
              <a:spcAft>
                <a:spcPts val="300"/>
              </a:spcAft>
              <a:buFont typeface="+mj-lt"/>
              <a:buAutoNum type="arabicPeriod"/>
              <a:tabLst>
                <a:tab pos="285750" algn="l"/>
              </a:tabLst>
            </a:pPr>
            <a:r>
              <a:rPr lang="fr-FR" sz="1600" dirty="0">
                <a:latin typeface="Source Sans Pro" panose="020B0503030403020204" pitchFamily="34" charset="0"/>
                <a:ea typeface="Source Sans Pro" panose="020B0503030403020204" pitchFamily="34" charset="0"/>
              </a:rPr>
              <a:t>Audit des données</a:t>
            </a:r>
          </a:p>
          <a:p>
            <a:pPr marL="800100" lvl="1" indent="-342900">
              <a:spcBef>
                <a:spcPts val="300"/>
              </a:spcBef>
              <a:spcAft>
                <a:spcPts val="300"/>
              </a:spcAft>
              <a:buFont typeface="+mj-lt"/>
              <a:buAutoNum type="arabicPeriod"/>
              <a:tabLst>
                <a:tab pos="285750" algn="l"/>
              </a:tabLst>
            </a:pPr>
            <a:r>
              <a:rPr lang="fr-FR" sz="1600" dirty="0">
                <a:latin typeface="Source Sans Pro" panose="020B0503030403020204" pitchFamily="34" charset="0"/>
                <a:ea typeface="Source Sans Pro" panose="020B0503030403020204" pitchFamily="34" charset="0"/>
              </a:rPr>
              <a:t>Rapports d'Audit </a:t>
            </a:r>
          </a:p>
          <a:p>
            <a:pPr marL="800100" lvl="1" indent="-342900">
              <a:spcBef>
                <a:spcPts val="300"/>
              </a:spcBef>
              <a:spcAft>
                <a:spcPts val="300"/>
              </a:spcAft>
              <a:buFont typeface="+mj-lt"/>
              <a:buAutoNum type="arabicPeriod"/>
              <a:tabLst>
                <a:tab pos="285750" algn="l"/>
              </a:tabLst>
            </a:pPr>
            <a:r>
              <a:rPr lang="fr-FR" sz="1600" dirty="0">
                <a:latin typeface="Source Sans Pro" panose="020B0503030403020204" pitchFamily="34" charset="0"/>
                <a:ea typeface="Source Sans Pro" panose="020B0503030403020204" pitchFamily="34" charset="0"/>
              </a:rPr>
              <a:t>Utilisation des rapports d'audit </a:t>
            </a:r>
          </a:p>
          <a:p>
            <a:pPr marL="800100" lvl="1" indent="-342900">
              <a:spcBef>
                <a:spcPts val="300"/>
              </a:spcBef>
              <a:spcAft>
                <a:spcPts val="300"/>
              </a:spcAft>
              <a:buFont typeface="+mj-lt"/>
              <a:buAutoNum type="arabicPeriod"/>
              <a:tabLst>
                <a:tab pos="285750" algn="l"/>
              </a:tabLst>
            </a:pPr>
            <a:r>
              <a:rPr lang="fr-FR" sz="1600" dirty="0">
                <a:latin typeface="Source Sans Pro" panose="020B0503030403020204" pitchFamily="34" charset="0"/>
                <a:ea typeface="Source Sans Pro" panose="020B0503030403020204" pitchFamily="34" charset="0"/>
              </a:rPr>
              <a:t>Formations</a:t>
            </a:r>
          </a:p>
        </p:txBody>
      </p:sp>
      <p:sp>
        <p:nvSpPr>
          <p:cNvPr id="2" name="TextBox 1">
            <a:extLst>
              <a:ext uri="{FF2B5EF4-FFF2-40B4-BE49-F238E27FC236}">
                <a16:creationId xmlns="" xmlns:a16="http://schemas.microsoft.com/office/drawing/2014/main" id="{F58DE277-4D6B-46F7-580A-D5FDD974B3E3}"/>
              </a:ext>
            </a:extLst>
          </p:cNvPr>
          <p:cNvSpPr txBox="1"/>
          <p:nvPr/>
        </p:nvSpPr>
        <p:spPr>
          <a:xfrm>
            <a:off x="9145686" y="1830034"/>
            <a:ext cx="2944166" cy="2562240"/>
          </a:xfrm>
          <a:prstGeom prst="rect">
            <a:avLst/>
          </a:prstGeom>
          <a:noFill/>
        </p:spPr>
        <p:txBody>
          <a:bodyPr wrap="square">
            <a:spAutoFit/>
          </a:bodyPr>
          <a:lstStyle/>
          <a:p>
            <a:pPr marL="342900" lvl="0" indent="-342900">
              <a:spcBef>
                <a:spcPts val="300"/>
              </a:spcBef>
              <a:spcAft>
                <a:spcPts val="300"/>
              </a:spcAft>
              <a:buFont typeface="+mj-lt"/>
              <a:buAutoNum type="arabicPeriod" startAt="7"/>
            </a:pPr>
            <a:r>
              <a:rPr lang="fr-FR" sz="1600" b="1" dirty="0">
                <a:effectLst/>
                <a:latin typeface="Source Sans Pro" panose="020B0503030403020204" pitchFamily="34" charset="0"/>
                <a:ea typeface="Source Sans Pro" panose="020B0503030403020204" pitchFamily="34" charset="0"/>
                <a:cs typeface="Garamond" panose="02020404030301010803" pitchFamily="18" charset="0"/>
              </a:rPr>
              <a:t>UTILISATION DES DONNÉES </a:t>
            </a:r>
          </a:p>
          <a:p>
            <a:pPr marL="800100" lvl="1" indent="-342900">
              <a:spcBef>
                <a:spcPts val="300"/>
              </a:spcBef>
              <a:spcAft>
                <a:spcPts val="300"/>
              </a:spcAft>
              <a:buFont typeface="+mj-lt"/>
              <a:buAutoNum type="arabicPeriod"/>
            </a:pPr>
            <a:r>
              <a:rPr lang="fr-FR" sz="1600" dirty="0">
                <a:effectLst/>
                <a:latin typeface="Source Sans Pro" panose="020B0503030403020204" pitchFamily="34" charset="0"/>
                <a:ea typeface="Source Sans Pro" panose="020B0503030403020204" pitchFamily="34" charset="0"/>
                <a:cs typeface="Garamond" panose="02020404030301010803" pitchFamily="18" charset="0"/>
              </a:rPr>
              <a:t>Plan </a:t>
            </a:r>
          </a:p>
          <a:p>
            <a:pPr marL="800100" lvl="1" indent="-342900">
              <a:spcBef>
                <a:spcPts val="300"/>
              </a:spcBef>
              <a:spcAft>
                <a:spcPts val="300"/>
              </a:spcAft>
              <a:buFont typeface="+mj-lt"/>
              <a:buAutoNum type="arabicPeriod"/>
            </a:pPr>
            <a:r>
              <a:rPr lang="fr-FR" sz="1600" dirty="0">
                <a:effectLst/>
                <a:latin typeface="Source Sans Pro" panose="020B0503030403020204" pitchFamily="34" charset="0"/>
                <a:ea typeface="Source Sans Pro" panose="020B0503030403020204" pitchFamily="34" charset="0"/>
                <a:cs typeface="Garamond" panose="02020404030301010803" pitchFamily="18" charset="0"/>
              </a:rPr>
              <a:t>Documentation </a:t>
            </a:r>
          </a:p>
          <a:p>
            <a:pPr marL="800100" lvl="1" indent="-342900">
              <a:spcBef>
                <a:spcPts val="300"/>
              </a:spcBef>
              <a:spcAft>
                <a:spcPts val="300"/>
              </a:spcAft>
              <a:buFont typeface="+mj-lt"/>
              <a:buAutoNum type="arabicPeriod"/>
            </a:pPr>
            <a:r>
              <a:rPr lang="fr-FR" sz="1600" dirty="0">
                <a:effectLst/>
                <a:latin typeface="Source Sans Pro" panose="020B0503030403020204" pitchFamily="34" charset="0"/>
                <a:ea typeface="Source Sans Pro" panose="020B0503030403020204" pitchFamily="34" charset="0"/>
                <a:cs typeface="Garamond" panose="02020404030301010803" pitchFamily="18" charset="0"/>
              </a:rPr>
              <a:t>Cours correct </a:t>
            </a:r>
          </a:p>
          <a:p>
            <a:pPr marL="800100" lvl="1" indent="-342900">
              <a:spcBef>
                <a:spcPts val="300"/>
              </a:spcBef>
              <a:spcAft>
                <a:spcPts val="300"/>
              </a:spcAft>
              <a:buFont typeface="+mj-lt"/>
              <a:buAutoNum type="arabicPeriod"/>
            </a:pPr>
            <a:r>
              <a:rPr lang="fr-FR" sz="1600" dirty="0">
                <a:effectLst/>
                <a:latin typeface="Source Sans Pro" panose="020B0503030403020204" pitchFamily="34" charset="0"/>
                <a:ea typeface="Source Sans Pro" panose="020B0503030403020204" pitchFamily="34" charset="0"/>
                <a:cs typeface="Garamond" panose="02020404030301010803" pitchFamily="18" charset="0"/>
              </a:rPr>
              <a:t>Examens des données</a:t>
            </a:r>
          </a:p>
          <a:p>
            <a:pPr marL="8890" marR="0" lvl="0" indent="-8890" algn="l" defTabSz="9144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dirty="0">
              <a:ln>
                <a:noFill/>
              </a:ln>
              <a:effectLst/>
              <a:uLnTx/>
              <a:uFillTx/>
              <a:latin typeface="Source Sans Pro" panose="020B0503030403020204" pitchFamily="34" charset="0"/>
              <a:ea typeface="Source Sans Pro" panose="020B0503030403020204" pitchFamily="34" charset="0"/>
              <a:cs typeface="Arial" panose="020B0604020202020204" pitchFamily="34" charset="0"/>
            </a:endParaRPr>
          </a:p>
        </p:txBody>
      </p:sp>
      <p:sp>
        <p:nvSpPr>
          <p:cNvPr id="9" name="Google Shape;385;p56">
            <a:extLst>
              <a:ext uri="{FF2B5EF4-FFF2-40B4-BE49-F238E27FC236}">
                <a16:creationId xmlns="" xmlns:a16="http://schemas.microsoft.com/office/drawing/2014/main" id="{A6EAAC9D-7697-6647-CFEF-167B951EAB78}"/>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Suivi et Évaluation</a:t>
            </a:r>
          </a:p>
        </p:txBody>
      </p:sp>
      <p:sp>
        <p:nvSpPr>
          <p:cNvPr id="8" name="TextBox 7"/>
          <p:cNvSpPr txBox="1"/>
          <p:nvPr/>
        </p:nvSpPr>
        <p:spPr>
          <a:xfrm>
            <a:off x="220722" y="6526926"/>
            <a:ext cx="6639951"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3" name="Espace réservé du numéro de diapositive 2">
            <a:extLst>
              <a:ext uri="{FF2B5EF4-FFF2-40B4-BE49-F238E27FC236}">
                <a16:creationId xmlns="" xmlns:a16="http://schemas.microsoft.com/office/drawing/2014/main" id="{01E06E8C-0402-CCBE-6868-59EE1213E5D5}"/>
              </a:ext>
            </a:extLst>
          </p:cNvPr>
          <p:cNvSpPr>
            <a:spLocks noGrp="1"/>
          </p:cNvSpPr>
          <p:nvPr>
            <p:ph type="sldNum" sz="quarter" idx="12"/>
          </p:nvPr>
        </p:nvSpPr>
        <p:spPr/>
        <p:txBody>
          <a:bodyPr/>
          <a:lstStyle/>
          <a:p>
            <a:fld id="{3A98EE3D-8CD1-4C3F-BD1C-C98C9596463C}" type="slidenum">
              <a:rPr lang="en-US" smtClean="0"/>
              <a:t>124</a:t>
            </a:fld>
            <a:endParaRPr lang="en-US"/>
          </a:p>
        </p:txBody>
      </p:sp>
    </p:spTree>
    <p:extLst>
      <p:ext uri="{BB962C8B-B14F-4D97-AF65-F5344CB8AC3E}">
        <p14:creationId xmlns:p14="http://schemas.microsoft.com/office/powerpoint/2010/main" val="428614815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52867" y="987155"/>
            <a:ext cx="7508126" cy="4170372"/>
          </a:xfrm>
          <a:prstGeom prst="rect">
            <a:avLst/>
          </a:prstGeom>
        </p:spPr>
        <p:txBody>
          <a:bodyPr vert="horz" wrap="square" lIns="0" tIns="0" rIns="0" bIns="0" rtlCol="0">
            <a:spAutoFit/>
          </a:bodyPr>
          <a:lstStyle/>
          <a:p>
            <a:pPr marL="12700">
              <a:lnSpc>
                <a:spcPct val="100000"/>
              </a:lnSpc>
            </a:pPr>
            <a:r>
              <a:rPr lang="fr-FR" sz="1600" b="1" dirty="0">
                <a:latin typeface="Source Sans Pro" panose="020B0503030403020204" pitchFamily="34" charset="0"/>
                <a:ea typeface="Source Sans Pro" panose="020B0503030403020204" pitchFamily="34" charset="0"/>
                <a:cs typeface="Arial"/>
              </a:rPr>
              <a:t>NUPAS 5 : Gestion des performances du projet</a:t>
            </a:r>
          </a:p>
          <a:p>
            <a:pPr marL="355600" indent="-342900">
              <a:lnSpc>
                <a:spcPct val="100000"/>
              </a:lnSpc>
              <a:buFont typeface="Wingdings" panose="05000000000000000000" pitchFamily="2" charset="2"/>
              <a:buChar char="§"/>
              <a:tabLst>
                <a:tab pos="242570" algn="l"/>
                <a:tab pos="243204" algn="l"/>
              </a:tabLst>
            </a:pPr>
            <a:r>
              <a:rPr lang="fr-FR" sz="1600" dirty="0">
                <a:latin typeface="Source Sans Pro" panose="020B0503030403020204" pitchFamily="34" charset="0"/>
                <a:ea typeface="Source Sans Pro" panose="020B0503030403020204" pitchFamily="34" charset="0"/>
                <a:cs typeface="Arial"/>
              </a:rPr>
              <a:t>Manuel de performance du projet/Cadre de résultats</a:t>
            </a:r>
          </a:p>
          <a:p>
            <a:pPr marL="355600" indent="-342900">
              <a:lnSpc>
                <a:spcPct val="100000"/>
              </a:lnSpc>
              <a:spcBef>
                <a:spcPts val="165"/>
              </a:spcBef>
              <a:buFont typeface="Wingdings" panose="05000000000000000000" pitchFamily="2" charset="2"/>
              <a:buChar char="§"/>
              <a:tabLst>
                <a:tab pos="242570" algn="l"/>
                <a:tab pos="243204" algn="l"/>
              </a:tabLst>
            </a:pPr>
            <a:r>
              <a:rPr lang="fr-FR" sz="1600" dirty="0">
                <a:latin typeface="Source Sans Pro" panose="020B0503030403020204" pitchFamily="34" charset="0"/>
                <a:ea typeface="Source Sans Pro" panose="020B0503030403020204" pitchFamily="34" charset="0"/>
                <a:cs typeface="Arial"/>
              </a:rPr>
              <a:t>Calendrier de formation de l’organisation pour la période de référence en cours</a:t>
            </a:r>
          </a:p>
          <a:p>
            <a:pPr marL="355600" indent="-342900">
              <a:lnSpc>
                <a:spcPct val="100000"/>
              </a:lnSpc>
              <a:spcBef>
                <a:spcPts val="165"/>
              </a:spcBef>
              <a:buFont typeface="Wingdings" panose="05000000000000000000" pitchFamily="2" charset="2"/>
              <a:buChar char="§"/>
              <a:tabLst>
                <a:tab pos="242570" algn="l"/>
                <a:tab pos="243204" algn="l"/>
              </a:tabLst>
            </a:pPr>
            <a:r>
              <a:rPr lang="fr-FR" sz="1600" dirty="0">
                <a:latin typeface="Source Sans Pro" panose="020B0503030403020204" pitchFamily="34" charset="0"/>
                <a:ea typeface="Source Sans Pro" panose="020B0503030403020204" pitchFamily="34" charset="0"/>
                <a:cs typeface="Arial"/>
              </a:rPr>
              <a:t>Rapports de performance des projets d’avancement</a:t>
            </a:r>
          </a:p>
          <a:p>
            <a:pPr marL="355600" indent="-342900">
              <a:lnSpc>
                <a:spcPct val="100000"/>
              </a:lnSpc>
              <a:spcBef>
                <a:spcPts val="165"/>
              </a:spcBef>
              <a:buFont typeface="Wingdings" panose="05000000000000000000" pitchFamily="2" charset="2"/>
              <a:buChar char="§"/>
              <a:tabLst>
                <a:tab pos="242570" algn="l"/>
                <a:tab pos="243204" algn="l"/>
              </a:tabLst>
            </a:pPr>
            <a:r>
              <a:rPr lang="fr-FR" sz="1600" dirty="0">
                <a:latin typeface="Source Sans Pro" panose="020B0503030403020204" pitchFamily="34" charset="0"/>
                <a:ea typeface="Source Sans Pro" panose="020B0503030403020204" pitchFamily="34" charset="0"/>
                <a:cs typeface="Arial"/>
              </a:rPr>
              <a:t>Notes de performance antérieures du ou des donateurs</a:t>
            </a:r>
          </a:p>
          <a:p>
            <a:pPr marL="355600" indent="-342900">
              <a:lnSpc>
                <a:spcPct val="100000"/>
              </a:lnSpc>
              <a:spcBef>
                <a:spcPts val="165"/>
              </a:spcBef>
              <a:buFont typeface="Wingdings" panose="05000000000000000000" pitchFamily="2" charset="2"/>
              <a:buChar char="§"/>
              <a:tabLst>
                <a:tab pos="242570" algn="l"/>
                <a:tab pos="243204" algn="l"/>
              </a:tabLst>
            </a:pPr>
            <a:r>
              <a:rPr lang="fr-FR" sz="1600" dirty="0">
                <a:latin typeface="Source Sans Pro" panose="020B0503030403020204" pitchFamily="34" charset="0"/>
                <a:ea typeface="Source Sans Pro" panose="020B0503030403020204" pitchFamily="34" charset="0"/>
                <a:cs typeface="Arial"/>
              </a:rPr>
              <a:t>Enquête de satisfaction auprès des bénéficiaires</a:t>
            </a:r>
          </a:p>
          <a:p>
            <a:pPr marL="12700">
              <a:lnSpc>
                <a:spcPct val="100000"/>
              </a:lnSpc>
            </a:pPr>
            <a:endParaRPr lang="en-US" sz="1600" b="1" spc="-55" dirty="0">
              <a:latin typeface="Source Sans Pro" panose="020B0503030403020204" pitchFamily="34" charset="0"/>
              <a:ea typeface="Source Sans Pro" panose="020B0503030403020204" pitchFamily="34" charset="0"/>
              <a:cs typeface="Arial"/>
            </a:endParaRPr>
          </a:p>
          <a:p>
            <a:pPr marL="12700">
              <a:lnSpc>
                <a:spcPct val="100000"/>
              </a:lnSpc>
            </a:pPr>
            <a:r>
              <a:rPr lang="fr-FR" sz="1600" b="1" dirty="0">
                <a:latin typeface="Source Sans Pro" panose="020B0503030403020204" pitchFamily="34" charset="0"/>
                <a:ea typeface="Source Sans Pro" panose="020B0503030403020204" pitchFamily="34" charset="0"/>
                <a:cs typeface="Arial"/>
              </a:rPr>
              <a:t>NUPAS PLUS 7 Suivi et Évaluation</a:t>
            </a:r>
          </a:p>
          <a:p>
            <a:pPr marL="355600" indent="-342900">
              <a:buFont typeface="Wingdings" panose="05000000000000000000" pitchFamily="2" charset="2"/>
              <a:buChar char="§"/>
              <a:tabLst>
                <a:tab pos="242570" algn="l"/>
                <a:tab pos="243204" algn="l"/>
              </a:tabLst>
            </a:pPr>
            <a:r>
              <a:rPr lang="fr-FR" sz="1600" dirty="0">
                <a:latin typeface="Source Sans Pro" panose="020B0503030403020204" pitchFamily="34" charset="0"/>
                <a:ea typeface="Source Sans Pro" panose="020B0503030403020204" pitchFamily="34" charset="0"/>
                <a:cs typeface="Arial"/>
              </a:rPr>
              <a:t>Politiques et procédures de M&amp;E</a:t>
            </a:r>
          </a:p>
          <a:p>
            <a:pPr marL="355600" indent="-342900">
              <a:spcBef>
                <a:spcPts val="165"/>
              </a:spcBef>
              <a:buFont typeface="Wingdings" panose="05000000000000000000" pitchFamily="2" charset="2"/>
              <a:buChar char="§"/>
              <a:tabLst>
                <a:tab pos="242570" algn="l"/>
                <a:tab pos="243204" algn="l"/>
              </a:tabLst>
            </a:pPr>
            <a:r>
              <a:rPr lang="fr-FR" sz="1600" dirty="0">
                <a:latin typeface="Source Sans Pro" panose="020B0503030403020204" pitchFamily="34" charset="0"/>
                <a:ea typeface="Source Sans Pro" panose="020B0503030403020204" pitchFamily="34" charset="0"/>
                <a:cs typeface="Arial"/>
              </a:rPr>
              <a:t>Plan de M&amp;E de l’organisation ou du projet pour les projets ouverts de l’USAID</a:t>
            </a:r>
          </a:p>
          <a:p>
            <a:pPr marL="355600" indent="-342900">
              <a:spcBef>
                <a:spcPts val="165"/>
              </a:spcBef>
              <a:buFont typeface="Wingdings" panose="05000000000000000000" pitchFamily="2" charset="2"/>
              <a:buChar char="§"/>
              <a:tabLst>
                <a:tab pos="242570" algn="l"/>
                <a:tab pos="243204" algn="l"/>
              </a:tabLst>
            </a:pPr>
            <a:r>
              <a:rPr lang="fr-FR" sz="1600" dirty="0">
                <a:latin typeface="Source Sans Pro" panose="020B0503030403020204" pitchFamily="34" charset="0"/>
                <a:ea typeface="Source Sans Pro" panose="020B0503030403020204" pitchFamily="34" charset="0"/>
                <a:cs typeface="Arial"/>
              </a:rPr>
              <a:t>Plan de travail annuel pour les projets ouverts de l'USAID</a:t>
            </a:r>
          </a:p>
          <a:p>
            <a:pPr marL="355600" indent="-342900">
              <a:spcBef>
                <a:spcPts val="165"/>
              </a:spcBef>
              <a:buFont typeface="Wingdings" panose="05000000000000000000" pitchFamily="2" charset="2"/>
              <a:buChar char="§"/>
              <a:tabLst>
                <a:tab pos="242570" algn="l"/>
                <a:tab pos="243204" algn="l"/>
              </a:tabLst>
            </a:pPr>
            <a:r>
              <a:rPr lang="fr-FR" sz="1600" dirty="0">
                <a:latin typeface="Source Sans Pro" panose="020B0503030403020204" pitchFamily="34" charset="0"/>
                <a:ea typeface="Source Sans Pro" panose="020B0503030403020204" pitchFamily="34" charset="0"/>
                <a:cs typeface="Arial"/>
              </a:rPr>
              <a:t>Rapports de M&amp;E de l'USAID pour les 12 mois précédents</a:t>
            </a:r>
          </a:p>
          <a:p>
            <a:pPr marL="355600" indent="-342900">
              <a:spcBef>
                <a:spcPts val="165"/>
              </a:spcBef>
              <a:buFont typeface="Wingdings" panose="05000000000000000000" pitchFamily="2" charset="2"/>
              <a:buChar char="§"/>
              <a:tabLst>
                <a:tab pos="242570" algn="l"/>
                <a:tab pos="243204" algn="l"/>
              </a:tabLst>
            </a:pPr>
            <a:r>
              <a:rPr lang="fr-FR" sz="1600" dirty="0">
                <a:latin typeface="Source Sans Pro" panose="020B0503030403020204" pitchFamily="34" charset="0"/>
                <a:ea typeface="Source Sans Pro" panose="020B0503030403020204" pitchFamily="34" charset="0"/>
                <a:cs typeface="Arial"/>
              </a:rPr>
              <a:t>Lignes directrices pour l’analyse et la présentation des données</a:t>
            </a:r>
          </a:p>
          <a:p>
            <a:pPr marL="355600" indent="-342900">
              <a:spcBef>
                <a:spcPts val="165"/>
              </a:spcBef>
              <a:buFont typeface="Wingdings" panose="05000000000000000000" pitchFamily="2" charset="2"/>
              <a:buChar char="§"/>
              <a:tabLst>
                <a:tab pos="242570" algn="l"/>
                <a:tab pos="243204" algn="l"/>
              </a:tabLst>
            </a:pPr>
            <a:r>
              <a:rPr lang="fr-FR" sz="1600" dirty="0">
                <a:latin typeface="Source Sans Pro" panose="020B0503030403020204" pitchFamily="34" charset="0"/>
                <a:ea typeface="Source Sans Pro" panose="020B0503030403020204" pitchFamily="34" charset="0"/>
                <a:cs typeface="Arial"/>
              </a:rPr>
              <a:t>Rapports d'audit de la qualité des données de M&amp;E (année précédente)</a:t>
            </a:r>
          </a:p>
          <a:p>
            <a:pPr marL="355600" marR="5080" indent="-342900">
              <a:buFont typeface="Wingdings" panose="05000000000000000000" pitchFamily="2" charset="2"/>
              <a:buChar char="§"/>
              <a:tabLst>
                <a:tab pos="242570" algn="l"/>
                <a:tab pos="243204" algn="l"/>
              </a:tabLst>
            </a:pPr>
            <a:r>
              <a:rPr lang="fr-FR" sz="1600" dirty="0">
                <a:latin typeface="Source Sans Pro" panose="020B0503030403020204" pitchFamily="34" charset="0"/>
                <a:ea typeface="Source Sans Pro" panose="020B0503030403020204" pitchFamily="34" charset="0"/>
                <a:cs typeface="Arial"/>
              </a:rPr>
              <a:t>Preuve de la formation la plus récente en M&amp;E (registre de présence, procès-verbal de la session de formation, certification, etc.)</a:t>
            </a:r>
          </a:p>
        </p:txBody>
      </p:sp>
      <p:sp>
        <p:nvSpPr>
          <p:cNvPr id="3" name="object 3"/>
          <p:cNvSpPr/>
          <p:nvPr/>
        </p:nvSpPr>
        <p:spPr>
          <a:xfrm>
            <a:off x="8540137" y="1311197"/>
            <a:ext cx="3414522" cy="4370056"/>
          </a:xfrm>
          <a:prstGeom prst="rect">
            <a:avLst/>
          </a:prstGeom>
          <a:blipFill>
            <a:blip r:embed="rId2" cstate="print"/>
            <a:stretch>
              <a:fillRect/>
            </a:stretch>
          </a:blipFill>
        </p:spPr>
        <p:txBody>
          <a:bodyPr wrap="square" lIns="0" tIns="0" rIns="0" bIns="0" rtlCol="0"/>
          <a:lstStyle/>
          <a:p>
            <a:endParaRPr/>
          </a:p>
        </p:txBody>
      </p:sp>
      <p:sp>
        <p:nvSpPr>
          <p:cNvPr id="6" name="Google Shape;385;p56">
            <a:extLst>
              <a:ext uri="{FF2B5EF4-FFF2-40B4-BE49-F238E27FC236}">
                <a16:creationId xmlns="" xmlns:a16="http://schemas.microsoft.com/office/drawing/2014/main" id="{F7C3BEF5-6CD0-07C2-034A-A26578734C0E}"/>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DOCUMENTS À RÉVISER</a:t>
            </a:r>
          </a:p>
        </p:txBody>
      </p:sp>
      <p:sp>
        <p:nvSpPr>
          <p:cNvPr id="7" name="TextBox 6"/>
          <p:cNvSpPr txBox="1"/>
          <p:nvPr/>
        </p:nvSpPr>
        <p:spPr>
          <a:xfrm>
            <a:off x="220722" y="6526926"/>
            <a:ext cx="6639951"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5" name="Espace réservé du numéro de diapositive 4">
            <a:extLst>
              <a:ext uri="{FF2B5EF4-FFF2-40B4-BE49-F238E27FC236}">
                <a16:creationId xmlns="" xmlns:a16="http://schemas.microsoft.com/office/drawing/2014/main" id="{7D3FF503-9A83-1C74-C750-6D4D4B6DC15A}"/>
              </a:ext>
            </a:extLst>
          </p:cNvPr>
          <p:cNvSpPr>
            <a:spLocks noGrp="1"/>
          </p:cNvSpPr>
          <p:nvPr>
            <p:ph type="sldNum" sz="quarter" idx="12"/>
          </p:nvPr>
        </p:nvSpPr>
        <p:spPr>
          <a:xfrm>
            <a:off x="10331865" y="6453721"/>
            <a:ext cx="780011" cy="365125"/>
          </a:xfrm>
        </p:spPr>
        <p:txBody>
          <a:bodyPr/>
          <a:lstStyle/>
          <a:p>
            <a:fld id="{3A98EE3D-8CD1-4C3F-BD1C-C98C9596463C}" type="slidenum">
              <a:rPr lang="en-US" smtClean="0"/>
              <a:t>125</a:t>
            </a:fld>
            <a:endParaRPr lang="en-US"/>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175715" y="2114298"/>
            <a:ext cx="3775075" cy="2254463"/>
          </a:xfrm>
          <a:prstGeom prst="rect">
            <a:avLst/>
          </a:prstGeom>
        </p:spPr>
        <p:txBody>
          <a:bodyPr vert="horz" wrap="square" lIns="0" tIns="0" rIns="0" bIns="0" rtlCol="0">
            <a:spAutoFit/>
          </a:bodyPr>
          <a:lstStyle/>
          <a:p>
            <a:pPr marL="629920" marR="5080" indent="-342900">
              <a:lnSpc>
                <a:spcPct val="110000"/>
              </a:lnSpc>
              <a:buClr>
                <a:schemeClr val="tx1"/>
              </a:buClr>
              <a:buFont typeface="Wingdings" panose="05000000000000000000" pitchFamily="2" charset="2"/>
              <a:buChar char="§"/>
              <a:tabLst>
                <a:tab pos="515620" algn="l"/>
              </a:tabLst>
            </a:pPr>
            <a:r>
              <a:rPr lang="fr-FR" sz="2000">
                <a:latin typeface="Source Sans Pro" panose="020B0503030403020204" pitchFamily="34" charset="0"/>
                <a:ea typeface="Source Sans Pro" panose="020B0503030403020204" pitchFamily="34" charset="0"/>
                <a:cs typeface="Arial"/>
              </a:rPr>
              <a:t>M&amp;E (directeur, gestionnaire, dirigeants)</a:t>
            </a:r>
          </a:p>
          <a:p>
            <a:pPr marL="629920" indent="-342900">
              <a:lnSpc>
                <a:spcPct val="100000"/>
              </a:lnSpc>
              <a:spcBef>
                <a:spcPts val="1685"/>
              </a:spcBef>
              <a:buClr>
                <a:schemeClr val="tx1"/>
              </a:buClr>
              <a:buFont typeface="Wingdings" panose="05000000000000000000" pitchFamily="2" charset="2"/>
              <a:buChar char="§"/>
              <a:tabLst>
                <a:tab pos="515620" algn="l"/>
              </a:tabLst>
            </a:pPr>
            <a:r>
              <a:rPr lang="fr-FR" sz="2000">
                <a:latin typeface="Source Sans Pro" panose="020B0503030403020204" pitchFamily="34" charset="0"/>
                <a:ea typeface="Source Sans Pro" panose="020B0503030403020204" pitchFamily="34" charset="0"/>
                <a:cs typeface="Arial"/>
              </a:rPr>
              <a:t>Directeurs exécutifs</a:t>
            </a:r>
          </a:p>
          <a:p>
            <a:pPr marL="629920" indent="-342900">
              <a:lnSpc>
                <a:spcPct val="100000"/>
              </a:lnSpc>
              <a:spcBef>
                <a:spcPts val="1689"/>
              </a:spcBef>
              <a:buClr>
                <a:schemeClr val="tx1"/>
              </a:buClr>
              <a:buFont typeface="Wingdings" panose="05000000000000000000" pitchFamily="2" charset="2"/>
              <a:buChar char="§"/>
              <a:tabLst>
                <a:tab pos="515620" algn="l"/>
              </a:tabLst>
            </a:pPr>
            <a:r>
              <a:rPr lang="fr-FR" sz="2000">
                <a:latin typeface="Source Sans Pro" panose="020B0503030403020204" pitchFamily="34" charset="0"/>
                <a:ea typeface="Source Sans Pro" panose="020B0503030403020204" pitchFamily="34" charset="0"/>
                <a:cs typeface="Arial"/>
              </a:rPr>
              <a:t>Directeur de la COP/Programme</a:t>
            </a:r>
          </a:p>
          <a:p>
            <a:pPr marL="629920" indent="-342900">
              <a:lnSpc>
                <a:spcPct val="100000"/>
              </a:lnSpc>
              <a:spcBef>
                <a:spcPts val="1685"/>
              </a:spcBef>
              <a:buClr>
                <a:schemeClr val="tx1"/>
              </a:buClr>
              <a:buFont typeface="Wingdings" panose="05000000000000000000" pitchFamily="2" charset="2"/>
              <a:buChar char="§"/>
              <a:tabLst>
                <a:tab pos="515620" algn="l"/>
              </a:tabLst>
            </a:pPr>
            <a:r>
              <a:rPr lang="fr-FR" sz="2000">
                <a:latin typeface="Source Sans Pro" panose="020B0503030403020204" pitchFamily="34" charset="0"/>
                <a:ea typeface="Source Sans Pro" panose="020B0503030403020204" pitchFamily="34" charset="0"/>
                <a:cs typeface="Arial"/>
              </a:rPr>
              <a:t>Directeur des finances (?)</a:t>
            </a:r>
          </a:p>
        </p:txBody>
      </p:sp>
      <p:sp>
        <p:nvSpPr>
          <p:cNvPr id="6" name="object 6"/>
          <p:cNvSpPr/>
          <p:nvPr/>
        </p:nvSpPr>
        <p:spPr>
          <a:xfrm>
            <a:off x="5103114" y="1923288"/>
            <a:ext cx="6249161" cy="3675887"/>
          </a:xfrm>
          <a:prstGeom prst="rect">
            <a:avLst/>
          </a:prstGeom>
          <a:blipFill>
            <a:blip r:embed="rId2" cstate="print"/>
            <a:stretch>
              <a:fillRect/>
            </a:stretch>
          </a:blipFill>
        </p:spPr>
        <p:txBody>
          <a:bodyPr wrap="square" lIns="0" tIns="0" rIns="0" bIns="0" rtlCol="0"/>
          <a:lstStyle/>
          <a:p>
            <a:endParaRPr/>
          </a:p>
        </p:txBody>
      </p:sp>
      <p:sp>
        <p:nvSpPr>
          <p:cNvPr id="2" name="Google Shape;385;p56">
            <a:extLst>
              <a:ext uri="{FF2B5EF4-FFF2-40B4-BE49-F238E27FC236}">
                <a16:creationId xmlns="" xmlns:a16="http://schemas.microsoft.com/office/drawing/2014/main" id="{4C8D352A-968B-24A5-51B0-79D5D52FF5B7}"/>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Participants recommandés pour l’entretien</a:t>
            </a:r>
          </a:p>
        </p:txBody>
      </p:sp>
      <p:sp>
        <p:nvSpPr>
          <p:cNvPr id="7" name="TextBox 6"/>
          <p:cNvSpPr txBox="1"/>
          <p:nvPr/>
        </p:nvSpPr>
        <p:spPr>
          <a:xfrm>
            <a:off x="220722" y="6526926"/>
            <a:ext cx="6639951"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3" name="Espace réservé du numéro de diapositive 2">
            <a:extLst>
              <a:ext uri="{FF2B5EF4-FFF2-40B4-BE49-F238E27FC236}">
                <a16:creationId xmlns="" xmlns:a16="http://schemas.microsoft.com/office/drawing/2014/main" id="{F162ED93-C9A3-E182-4727-AF0FAE34BA2D}"/>
              </a:ext>
            </a:extLst>
          </p:cNvPr>
          <p:cNvSpPr>
            <a:spLocks noGrp="1"/>
          </p:cNvSpPr>
          <p:nvPr>
            <p:ph type="sldNum" sz="quarter" idx="12"/>
          </p:nvPr>
        </p:nvSpPr>
        <p:spPr>
          <a:xfrm>
            <a:off x="10164240" y="6446840"/>
            <a:ext cx="780011" cy="365125"/>
          </a:xfrm>
        </p:spPr>
        <p:txBody>
          <a:bodyPr/>
          <a:lstStyle/>
          <a:p>
            <a:fld id="{3A98EE3D-8CD1-4C3F-BD1C-C98C9596463C}" type="slidenum">
              <a:rPr lang="en-US" smtClean="0"/>
              <a:t>126</a:t>
            </a:fld>
            <a:endParaRPr lang="en-US" dirty="0"/>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0C4AAA07-0863-0E22-8212-2C3A91DC73E4}"/>
            </a:ext>
          </a:extLst>
        </p:cNvPr>
        <p:cNvGrpSpPr/>
        <p:nvPr/>
      </p:nvGrpSpPr>
      <p:grpSpPr>
        <a:xfrm>
          <a:off x="0" y="0"/>
          <a:ext cx="0" cy="0"/>
          <a:chOff x="0" y="0"/>
          <a:chExt cx="0" cy="0"/>
        </a:xfrm>
      </p:grpSpPr>
      <p:sp>
        <p:nvSpPr>
          <p:cNvPr id="5" name="Google Shape;385;p56">
            <a:extLst>
              <a:ext uri="{FF2B5EF4-FFF2-40B4-BE49-F238E27FC236}">
                <a16:creationId xmlns="" xmlns:a16="http://schemas.microsoft.com/office/drawing/2014/main" id="{B31EA865-B242-1CEF-0A21-2403AF3DBF4D}"/>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CHARTE NUPAS PLUS 2.0</a:t>
            </a:r>
          </a:p>
        </p:txBody>
      </p:sp>
      <p:pic>
        <p:nvPicPr>
          <p:cNvPr id="6" name="Picture 5" descr="Chart&#10;&#10;Description automatically generated">
            <a:extLst>
              <a:ext uri="{FF2B5EF4-FFF2-40B4-BE49-F238E27FC236}">
                <a16:creationId xmlns="" xmlns:a16="http://schemas.microsoft.com/office/drawing/2014/main" id="{FB62A208-886A-8928-F888-13DDD43F61E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96" r="3738"/>
          <a:stretch/>
        </p:blipFill>
        <p:spPr bwMode="auto">
          <a:xfrm>
            <a:off x="1527048" y="949546"/>
            <a:ext cx="9180576" cy="5166938"/>
          </a:xfrm>
          <a:prstGeom prst="rect">
            <a:avLst/>
          </a:prstGeom>
          <a:noFill/>
          <a:ln>
            <a:noFill/>
          </a:ln>
          <a:extLst>
            <a:ext uri="{53640926-AAD7-44D8-BBD7-CCE9431645EC}">
              <a14:shadowObscured xmlns:a14="http://schemas.microsoft.com/office/drawing/2010/main"/>
            </a:ext>
          </a:extLst>
        </p:spPr>
      </p:pic>
      <p:sp>
        <p:nvSpPr>
          <p:cNvPr id="4" name="TextBox 3"/>
          <p:cNvSpPr txBox="1"/>
          <p:nvPr/>
        </p:nvSpPr>
        <p:spPr>
          <a:xfrm>
            <a:off x="220722" y="6526926"/>
            <a:ext cx="6639951"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E0F04C84-CC59-E514-513B-EA953F6EA742}"/>
              </a:ext>
            </a:extLst>
          </p:cNvPr>
          <p:cNvSpPr>
            <a:spLocks noGrp="1"/>
          </p:cNvSpPr>
          <p:nvPr>
            <p:ph type="sldNum" sz="quarter" idx="12"/>
          </p:nvPr>
        </p:nvSpPr>
        <p:spPr/>
        <p:txBody>
          <a:bodyPr/>
          <a:lstStyle/>
          <a:p>
            <a:fld id="{3A98EE3D-8CD1-4C3F-BD1C-C98C9596463C}" type="slidenum">
              <a:rPr lang="en-US" smtClean="0"/>
              <a:t>127</a:t>
            </a:fld>
            <a:endParaRPr lang="en-US"/>
          </a:p>
        </p:txBody>
      </p:sp>
    </p:spTree>
    <p:extLst>
      <p:ext uri="{BB962C8B-B14F-4D97-AF65-F5344CB8AC3E}">
        <p14:creationId xmlns:p14="http://schemas.microsoft.com/office/powerpoint/2010/main" val="164096760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 xmlns:a16="http://schemas.microsoft.com/office/drawing/2014/main" id="{25912E63-5FB2-7601-50EB-153CD2A6C574}"/>
              </a:ext>
            </a:extLst>
          </p:cNvPr>
          <p:cNvGraphicFramePr>
            <a:graphicFrameLocks noGrp="1"/>
          </p:cNvGraphicFramePr>
          <p:nvPr>
            <p:extLst>
              <p:ext uri="{D42A27DB-BD31-4B8C-83A1-F6EECF244321}">
                <p14:modId xmlns:p14="http://schemas.microsoft.com/office/powerpoint/2010/main" val="1941688667"/>
              </p:ext>
            </p:extLst>
          </p:nvPr>
        </p:nvGraphicFramePr>
        <p:xfrm>
          <a:off x="331596" y="994788"/>
          <a:ext cx="11746523" cy="4778028"/>
        </p:xfrm>
        <a:graphic>
          <a:graphicData uri="http://schemas.openxmlformats.org/drawingml/2006/table">
            <a:tbl>
              <a:tblPr/>
              <a:tblGrid>
                <a:gridCol w="693336">
                  <a:extLst>
                    <a:ext uri="{9D8B030D-6E8A-4147-A177-3AD203B41FA5}">
                      <a16:colId xmlns="" xmlns:a16="http://schemas.microsoft.com/office/drawing/2014/main" val="838910443"/>
                    </a:ext>
                  </a:extLst>
                </a:gridCol>
                <a:gridCol w="2160395">
                  <a:extLst>
                    <a:ext uri="{9D8B030D-6E8A-4147-A177-3AD203B41FA5}">
                      <a16:colId xmlns="" xmlns:a16="http://schemas.microsoft.com/office/drawing/2014/main" val="1467806660"/>
                    </a:ext>
                  </a:extLst>
                </a:gridCol>
                <a:gridCol w="6705592">
                  <a:extLst>
                    <a:ext uri="{9D8B030D-6E8A-4147-A177-3AD203B41FA5}">
                      <a16:colId xmlns="" xmlns:a16="http://schemas.microsoft.com/office/drawing/2014/main" val="3121874409"/>
                    </a:ext>
                  </a:extLst>
                </a:gridCol>
                <a:gridCol w="2187200">
                  <a:extLst>
                    <a:ext uri="{9D8B030D-6E8A-4147-A177-3AD203B41FA5}">
                      <a16:colId xmlns="" xmlns:a16="http://schemas.microsoft.com/office/drawing/2014/main" val="1765675795"/>
                    </a:ext>
                  </a:extLst>
                </a:gridCol>
              </a:tblGrid>
              <a:tr h="459660">
                <a:tc gridSpan="2">
                  <a:txBody>
                    <a:bodyPr/>
                    <a:lstStyle/>
                    <a:p>
                      <a:pPr marL="36000" indent="-8890" algn="ctr">
                        <a:lnSpc>
                          <a:spcPct val="100000"/>
                        </a:lnSpc>
                        <a:spcBef>
                          <a:spcPts val="0"/>
                        </a:spcBef>
                        <a:spcAft>
                          <a:spcPts val="0"/>
                        </a:spcAft>
                      </a:pPr>
                      <a:r>
                        <a:rPr lang="fr-FR" sz="1400" b="1">
                          <a:solidFill>
                            <a:schemeClr val="bg1"/>
                          </a:solidFill>
                          <a:latin typeface="Source Sans Pro" panose="020B0503030403020204" pitchFamily="34" charset="0"/>
                          <a:ea typeface="Source Sans Pro" panose="020B0503030403020204" pitchFamily="34" charset="0"/>
                          <a:cs typeface="Arial"/>
                        </a:rPr>
                        <a:t>CATÉGORIES/SOUS-CATÉGORIES</a:t>
                      </a:r>
                    </a:p>
                  </a:txBody>
                  <a:tcPr marL="15141" marR="151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E6C"/>
                    </a:solidFill>
                  </a:tcPr>
                </a:tc>
                <a:tc hMerge="1">
                  <a:txBody>
                    <a:bodyPr/>
                    <a:lstStyle/>
                    <a:p>
                      <a:endParaRPr lang="en-US"/>
                    </a:p>
                  </a:txBody>
                  <a:tcPr/>
                </a:tc>
                <a:tc>
                  <a:txBody>
                    <a:bodyPr/>
                    <a:lstStyle/>
                    <a:p>
                      <a:pPr marL="8890" indent="-8890" algn="ctr">
                        <a:spcBef>
                          <a:spcPts val="1200"/>
                        </a:spcBef>
                        <a:spcAft>
                          <a:spcPts val="600"/>
                        </a:spcAft>
                      </a:pPr>
                      <a:r>
                        <a:rPr lang="fr-FR" sz="1400" b="1">
                          <a:solidFill>
                            <a:schemeClr val="bg1"/>
                          </a:solidFill>
                          <a:latin typeface="Source Sans Pro" panose="020B0503030403020204" pitchFamily="34" charset="0"/>
                          <a:ea typeface="Source Sans Pro" panose="020B0503030403020204" pitchFamily="34" charset="0"/>
                          <a:cs typeface="Arial"/>
                        </a:rPr>
                        <a:t>OBJECTIF (S) :</a:t>
                      </a:r>
                    </a:p>
                  </a:txBody>
                  <a:tcPr marL="15141" marR="151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E6C"/>
                    </a:solidFill>
                  </a:tcPr>
                </a:tc>
                <a:tc>
                  <a:txBody>
                    <a:bodyPr/>
                    <a:lstStyle/>
                    <a:p>
                      <a:pPr marL="8890" indent="-8890" algn="ctr">
                        <a:spcBef>
                          <a:spcPts val="1200"/>
                        </a:spcBef>
                        <a:spcAft>
                          <a:spcPts val="600"/>
                        </a:spcAft>
                      </a:pPr>
                      <a:r>
                        <a:rPr lang="fr-FR" sz="1400" b="1">
                          <a:solidFill>
                            <a:schemeClr val="bg1"/>
                          </a:solidFill>
                          <a:latin typeface="Source Sans Pro" panose="020B0503030403020204" pitchFamily="34" charset="0"/>
                          <a:ea typeface="Source Sans Pro" panose="020B0503030403020204" pitchFamily="34" charset="0"/>
                          <a:cs typeface="Arial"/>
                        </a:rPr>
                        <a:t>DOCUMENTS CLÉS POUR L'ÉVALUATION</a:t>
                      </a:r>
                    </a:p>
                  </a:txBody>
                  <a:tcPr marL="15141" marR="151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E6C"/>
                    </a:solidFill>
                  </a:tcPr>
                </a:tc>
                <a:extLst>
                  <a:ext uri="{0D108BD9-81ED-4DB2-BD59-A6C34878D82A}">
                    <a16:rowId xmlns="" xmlns:a16="http://schemas.microsoft.com/office/drawing/2014/main" val="311044014"/>
                  </a:ext>
                </a:extLst>
              </a:tr>
              <a:tr h="1338121">
                <a:tc rowSpan="4">
                  <a:txBody>
                    <a:bodyPr/>
                    <a:lstStyle/>
                    <a:p>
                      <a:pPr marL="80645" marR="71755" indent="-8890" algn="ctr">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Unité M&amp;E</a:t>
                      </a:r>
                    </a:p>
                  </a:txBody>
                  <a:tcPr marL="15141" marR="15141"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Organigramme</a:t>
                      </a:r>
                    </a:p>
                  </a:txBody>
                  <a:tcPr marL="15141" marR="151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Confirmer que l'organisation dispose d'une unité de S&amp;E, que les responsabilités sont clairement définies dans les descriptions de poste et que le nombre de postes permanents est adéquat.</a:t>
                      </a:r>
                    </a:p>
                  </a:txBody>
                  <a:tcPr marL="15141" marR="151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Organigramme, CV et description de poste</a:t>
                      </a:r>
                    </a:p>
                  </a:txBody>
                  <a:tcPr marL="15141" marR="151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1934318001"/>
                  </a:ext>
                </a:extLst>
              </a:tr>
              <a:tr h="969650">
                <a:tc vMerge="1">
                  <a:txBody>
                    <a:bodyPr/>
                    <a:lstStyle/>
                    <a:p>
                      <a:endParaRPr lang="en-US"/>
                    </a:p>
                  </a:txBody>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Compétences</a:t>
                      </a:r>
                    </a:p>
                  </a:txBody>
                  <a:tcPr marL="15141" marR="151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Confirmez si tout le personnel de l’unité de M&amp;E possède des qualifications et une expérience spécifiques au M&amp;E.</a:t>
                      </a:r>
                    </a:p>
                  </a:txBody>
                  <a:tcPr marL="15141" marR="151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CV et description de poste</a:t>
                      </a:r>
                    </a:p>
                  </a:txBody>
                  <a:tcPr marL="15141" marR="151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882936748"/>
                  </a:ext>
                </a:extLst>
              </a:tr>
              <a:tr h="884093">
                <a:tc vMerge="1">
                  <a:txBody>
                    <a:bodyPr/>
                    <a:lstStyle/>
                    <a:p>
                      <a:endParaRPr lang="en-US"/>
                    </a:p>
                  </a:txBody>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Expérience</a:t>
                      </a:r>
                    </a:p>
                  </a:txBody>
                  <a:tcPr marL="15141" marR="151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Confirmer si le personnel est capable de rassembler, traiter et analyser les données de manière experte.</a:t>
                      </a:r>
                    </a:p>
                  </a:txBody>
                  <a:tcPr marL="15141" marR="151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CV , et description de poste</a:t>
                      </a:r>
                    </a:p>
                  </a:txBody>
                  <a:tcPr marL="15141" marR="151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2633568644"/>
                  </a:ext>
                </a:extLst>
              </a:tr>
              <a:tr h="1126504">
                <a:tc vMerge="1">
                  <a:txBody>
                    <a:bodyPr/>
                    <a:lstStyle/>
                    <a:p>
                      <a:endParaRPr lang="en-US"/>
                    </a:p>
                  </a:txBody>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Prise de décision </a:t>
                      </a:r>
                    </a:p>
                  </a:txBody>
                  <a:tcPr marL="15141" marR="151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Confirmer si le personnel est capable de regrouper les données de manière experte pour soutenir la prise de décision, y compris la préparation de diapositives PowerPoint.</a:t>
                      </a:r>
                    </a:p>
                  </a:txBody>
                  <a:tcPr marL="15141" marR="151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présentation / visualisation des données</a:t>
                      </a:r>
                    </a:p>
                  </a:txBody>
                  <a:tcPr marL="15141" marR="151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944836882"/>
                  </a:ext>
                </a:extLst>
              </a:tr>
            </a:tbl>
          </a:graphicData>
        </a:graphic>
      </p:graphicFrame>
      <p:sp>
        <p:nvSpPr>
          <p:cNvPr id="6" name="Google Shape;385;p56">
            <a:extLst>
              <a:ext uri="{FF2B5EF4-FFF2-40B4-BE49-F238E27FC236}">
                <a16:creationId xmlns="" xmlns:a16="http://schemas.microsoft.com/office/drawing/2014/main" id="{28B97700-4CC6-F8EE-855D-B9B512D47A49}"/>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CATÉGORIES/SOUS-CATÉGORIES M&amp;E</a:t>
            </a:r>
          </a:p>
        </p:txBody>
      </p:sp>
      <p:sp>
        <p:nvSpPr>
          <p:cNvPr id="4" name="TextBox 3"/>
          <p:cNvSpPr txBox="1"/>
          <p:nvPr/>
        </p:nvSpPr>
        <p:spPr>
          <a:xfrm>
            <a:off x="220722" y="6526926"/>
            <a:ext cx="6639951"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965A4549-7F3B-1AE6-8785-96C79E2BFBAB}"/>
              </a:ext>
            </a:extLst>
          </p:cNvPr>
          <p:cNvSpPr>
            <a:spLocks noGrp="1"/>
          </p:cNvSpPr>
          <p:nvPr>
            <p:ph type="sldNum" sz="quarter" idx="12"/>
          </p:nvPr>
        </p:nvSpPr>
        <p:spPr/>
        <p:txBody>
          <a:bodyPr/>
          <a:lstStyle/>
          <a:p>
            <a:fld id="{3A98EE3D-8CD1-4C3F-BD1C-C98C9596463C}" type="slidenum">
              <a:rPr lang="en-US" smtClean="0"/>
              <a:t>128</a:t>
            </a:fld>
            <a:endParaRPr lang="en-US"/>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 xmlns:a16="http://schemas.microsoft.com/office/drawing/2014/main" id="{F9C1481D-88FF-8A64-9975-FFAF14AA436B}"/>
              </a:ext>
            </a:extLst>
          </p:cNvPr>
          <p:cNvGraphicFramePr>
            <a:graphicFrameLocks noGrp="1"/>
          </p:cNvGraphicFramePr>
          <p:nvPr>
            <p:extLst>
              <p:ext uri="{D42A27DB-BD31-4B8C-83A1-F6EECF244321}">
                <p14:modId xmlns:p14="http://schemas.microsoft.com/office/powerpoint/2010/main" val="1915335444"/>
              </p:ext>
            </p:extLst>
          </p:nvPr>
        </p:nvGraphicFramePr>
        <p:xfrm>
          <a:off x="331596" y="994786"/>
          <a:ext cx="11746523" cy="4733024"/>
        </p:xfrm>
        <a:graphic>
          <a:graphicData uri="http://schemas.openxmlformats.org/drawingml/2006/table">
            <a:tbl>
              <a:tblPr/>
              <a:tblGrid>
                <a:gridCol w="693336">
                  <a:extLst>
                    <a:ext uri="{9D8B030D-6E8A-4147-A177-3AD203B41FA5}">
                      <a16:colId xmlns="" xmlns:a16="http://schemas.microsoft.com/office/drawing/2014/main" val="838910443"/>
                    </a:ext>
                  </a:extLst>
                </a:gridCol>
                <a:gridCol w="2160395">
                  <a:extLst>
                    <a:ext uri="{9D8B030D-6E8A-4147-A177-3AD203B41FA5}">
                      <a16:colId xmlns="" xmlns:a16="http://schemas.microsoft.com/office/drawing/2014/main" val="1467806660"/>
                    </a:ext>
                  </a:extLst>
                </a:gridCol>
                <a:gridCol w="6179737">
                  <a:extLst>
                    <a:ext uri="{9D8B030D-6E8A-4147-A177-3AD203B41FA5}">
                      <a16:colId xmlns="" xmlns:a16="http://schemas.microsoft.com/office/drawing/2014/main" val="3121874409"/>
                    </a:ext>
                  </a:extLst>
                </a:gridCol>
                <a:gridCol w="2713055">
                  <a:extLst>
                    <a:ext uri="{9D8B030D-6E8A-4147-A177-3AD203B41FA5}">
                      <a16:colId xmlns="" xmlns:a16="http://schemas.microsoft.com/office/drawing/2014/main" val="1765675795"/>
                    </a:ext>
                  </a:extLst>
                </a:gridCol>
              </a:tblGrid>
              <a:tr h="496484">
                <a:tc gridSpan="2">
                  <a:txBody>
                    <a:bodyPr/>
                    <a:lstStyle/>
                    <a:p>
                      <a:pPr marL="36000" indent="-8890" algn="ctr">
                        <a:lnSpc>
                          <a:spcPct val="100000"/>
                        </a:lnSpc>
                        <a:spcBef>
                          <a:spcPts val="0"/>
                        </a:spcBef>
                        <a:spcAft>
                          <a:spcPts val="0"/>
                        </a:spcAft>
                      </a:pPr>
                      <a:r>
                        <a:rPr lang="fr-FR" sz="1400" b="1">
                          <a:solidFill>
                            <a:schemeClr val="bg1"/>
                          </a:solidFill>
                          <a:latin typeface="Source Sans Pro" panose="020B0503030403020204" pitchFamily="34" charset="0"/>
                          <a:ea typeface="Source Sans Pro" panose="020B0503030403020204" pitchFamily="34" charset="0"/>
                          <a:cs typeface="Arial"/>
                        </a:rPr>
                        <a:t>CATÉGORIES/SOUS-CATÉGORIES</a:t>
                      </a:r>
                    </a:p>
                  </a:txBody>
                  <a:tcPr marL="15141" marR="151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E6C"/>
                    </a:solidFill>
                  </a:tcPr>
                </a:tc>
                <a:tc hMerge="1">
                  <a:txBody>
                    <a:bodyPr/>
                    <a:lstStyle/>
                    <a:p>
                      <a:endParaRPr lang="en-US"/>
                    </a:p>
                  </a:txBody>
                  <a:tcPr/>
                </a:tc>
                <a:tc>
                  <a:txBody>
                    <a:bodyPr/>
                    <a:lstStyle/>
                    <a:p>
                      <a:pPr marL="8890" indent="-8890" algn="ctr">
                        <a:spcBef>
                          <a:spcPts val="1200"/>
                        </a:spcBef>
                        <a:spcAft>
                          <a:spcPts val="600"/>
                        </a:spcAft>
                      </a:pPr>
                      <a:r>
                        <a:rPr lang="fr-FR" sz="1400" b="1">
                          <a:solidFill>
                            <a:schemeClr val="bg1"/>
                          </a:solidFill>
                          <a:latin typeface="Source Sans Pro" panose="020B0503030403020204" pitchFamily="34" charset="0"/>
                          <a:ea typeface="Source Sans Pro" panose="020B0503030403020204" pitchFamily="34" charset="0"/>
                          <a:cs typeface="Arial"/>
                        </a:rPr>
                        <a:t>OBJECTIF (S) :</a:t>
                      </a:r>
                    </a:p>
                  </a:txBody>
                  <a:tcPr marL="15141" marR="151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E6C"/>
                    </a:solidFill>
                  </a:tcPr>
                </a:tc>
                <a:tc>
                  <a:txBody>
                    <a:bodyPr/>
                    <a:lstStyle/>
                    <a:p>
                      <a:pPr marL="8890" indent="-8890" algn="ctr">
                        <a:spcBef>
                          <a:spcPts val="1200"/>
                        </a:spcBef>
                        <a:spcAft>
                          <a:spcPts val="600"/>
                        </a:spcAft>
                      </a:pPr>
                      <a:r>
                        <a:rPr lang="fr-FR" sz="1400" b="1">
                          <a:solidFill>
                            <a:schemeClr val="bg1"/>
                          </a:solidFill>
                          <a:latin typeface="Source Sans Pro" panose="020B0503030403020204" pitchFamily="34" charset="0"/>
                          <a:ea typeface="Source Sans Pro" panose="020B0503030403020204" pitchFamily="34" charset="0"/>
                          <a:cs typeface="Arial"/>
                        </a:rPr>
                        <a:t>DOCUMENTS CLÉS POUR L'ÉVALUATION</a:t>
                      </a:r>
                    </a:p>
                  </a:txBody>
                  <a:tcPr marL="15141" marR="151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E6C"/>
                    </a:solidFill>
                  </a:tcPr>
                </a:tc>
                <a:extLst>
                  <a:ext uri="{0D108BD9-81ED-4DB2-BD59-A6C34878D82A}">
                    <a16:rowId xmlns="" xmlns:a16="http://schemas.microsoft.com/office/drawing/2014/main" val="311044014"/>
                  </a:ext>
                </a:extLst>
              </a:tr>
              <a:tr h="1256996">
                <a:tc rowSpan="4">
                  <a:txBody>
                    <a:bodyPr/>
                    <a:lstStyle/>
                    <a:p>
                      <a:pPr marL="80645" marR="71755" indent="-8890" algn="ctr">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Plan de M&amp;E organisationnel</a:t>
                      </a:r>
                    </a:p>
                  </a:txBody>
                  <a:tcPr marL="15141" marR="15141"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AMELP </a:t>
                      </a:r>
                    </a:p>
                  </a:txBody>
                  <a:tcPr marL="15141" marR="151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Confirmer si l'organisation dispose d'un plan de S&amp;E pour son projet financé par le PEPFAF (ou d'autres projets) avec tous les composants requis, y compris la feuille de référence des indicateurs de performance.</a:t>
                      </a:r>
                    </a:p>
                  </a:txBody>
                  <a:tcPr marL="15141" marR="151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Plan de M&amp;E selon le modèle AMELP de l'USAID </a:t>
                      </a:r>
                    </a:p>
                  </a:txBody>
                  <a:tcPr marL="15141" marR="151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1541632636"/>
                  </a:ext>
                </a:extLst>
              </a:tr>
              <a:tr h="995660">
                <a:tc vMerge="1">
                  <a:txBody>
                    <a:bodyPr/>
                    <a:lstStyle/>
                    <a:p>
                      <a:endParaRPr lang="en-US"/>
                    </a:p>
                  </a:txBody>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Budget </a:t>
                      </a:r>
                    </a:p>
                  </a:txBody>
                  <a:tcPr marL="15141" marR="151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Confirmer que des ressources spécifiques (humaines, financières et physiques) ont été engagées pour mettre en œuvre le plan de S&amp;E sans aucune lacune.</a:t>
                      </a:r>
                    </a:p>
                  </a:txBody>
                  <a:tcPr marL="15141" marR="151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Budget M&amp;E</a:t>
                      </a:r>
                    </a:p>
                  </a:txBody>
                  <a:tcPr marL="15141" marR="151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2923481257"/>
                  </a:ext>
                </a:extLst>
              </a:tr>
              <a:tr h="1047367">
                <a:tc vMerge="1">
                  <a:txBody>
                    <a:bodyPr/>
                    <a:lstStyle/>
                    <a:p>
                      <a:endParaRPr lang="en-US"/>
                    </a:p>
                  </a:txBody>
                  <a:tcPr/>
                </a:tc>
                <a:tc>
                  <a:txBody>
                    <a:bodyPr/>
                    <a:lstStyle/>
                    <a:p>
                      <a:pPr marL="8890" indent="-8890">
                        <a:spcBef>
                          <a:spcPts val="300"/>
                        </a:spcBef>
                        <a:spcAft>
                          <a:spcPts val="300"/>
                        </a:spcAft>
                      </a:pPr>
                      <a:r>
                        <a:rPr lang="fr-FR" sz="1400">
                          <a:solidFill>
                            <a:schemeClr val="tx1"/>
                          </a:solidFill>
                          <a:latin typeface="Source Sans Pro" panose="020B0503030403020204" pitchFamily="34" charset="0"/>
                          <a:ea typeface="Source Sans Pro" panose="020B0503030403020204" pitchFamily="34" charset="0"/>
                          <a:cs typeface="Arial"/>
                        </a:rPr>
                        <a:t>  Analyse du plan de travail</a:t>
                      </a:r>
                    </a:p>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 </a:t>
                      </a:r>
                    </a:p>
                  </a:txBody>
                  <a:tcPr marL="15141" marR="151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Confirmer si les activités du plan de travail sont allouées et comportent des délais de mise en œuvre spécifiques sans interruption.</a:t>
                      </a:r>
                    </a:p>
                  </a:txBody>
                  <a:tcPr marL="15141" marR="151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Plan de travail annuel</a:t>
                      </a:r>
                    </a:p>
                  </a:txBody>
                  <a:tcPr marL="15141" marR="151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1604018731"/>
                  </a:ext>
                </a:extLst>
              </a:tr>
              <a:tr h="936517">
                <a:tc vMerge="1">
                  <a:txBody>
                    <a:bodyPr/>
                    <a:lstStyle/>
                    <a:p>
                      <a:endParaRPr lang="en-US"/>
                    </a:p>
                  </a:txBody>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Indicateurs de performance</a:t>
                      </a:r>
                    </a:p>
                  </a:txBody>
                  <a:tcPr marL="15141" marR="151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Confirmer si le plan de travail contient des objectifs, des activités, des échéanciers, des responsabilités ou des indicateurs et cibles de performance clairs et spécifiques.</a:t>
                      </a:r>
                    </a:p>
                  </a:txBody>
                  <a:tcPr marL="15141" marR="151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 Plan de travail annuel</a:t>
                      </a:r>
                    </a:p>
                  </a:txBody>
                  <a:tcPr marL="15141" marR="151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2218064264"/>
                  </a:ext>
                </a:extLst>
              </a:tr>
            </a:tbl>
          </a:graphicData>
        </a:graphic>
      </p:graphicFrame>
      <p:sp>
        <p:nvSpPr>
          <p:cNvPr id="6" name="Google Shape;385;p56">
            <a:extLst>
              <a:ext uri="{FF2B5EF4-FFF2-40B4-BE49-F238E27FC236}">
                <a16:creationId xmlns="" xmlns:a16="http://schemas.microsoft.com/office/drawing/2014/main" id="{34A984CF-FB0E-0BFA-8387-C3BAC0B2BB9B}"/>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CATÉGORIES/SOUS-CATÉGORIES M&amp;E (CONT.)</a:t>
            </a:r>
          </a:p>
        </p:txBody>
      </p:sp>
      <p:sp>
        <p:nvSpPr>
          <p:cNvPr id="4" name="TextBox 3"/>
          <p:cNvSpPr txBox="1"/>
          <p:nvPr/>
        </p:nvSpPr>
        <p:spPr>
          <a:xfrm>
            <a:off x="220722" y="6526926"/>
            <a:ext cx="6639951"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61718342-BBDE-994C-36CA-9FDF4EC7F2B5}"/>
              </a:ext>
            </a:extLst>
          </p:cNvPr>
          <p:cNvSpPr>
            <a:spLocks noGrp="1"/>
          </p:cNvSpPr>
          <p:nvPr>
            <p:ph type="sldNum" sz="quarter" idx="12"/>
          </p:nvPr>
        </p:nvSpPr>
        <p:spPr/>
        <p:txBody>
          <a:bodyPr/>
          <a:lstStyle/>
          <a:p>
            <a:fld id="{3A98EE3D-8CD1-4C3F-BD1C-C98C9596463C}" type="slidenum">
              <a:rPr lang="en-US" smtClean="0"/>
              <a:t>129</a:t>
            </a:fld>
            <a:endParaRPr lang="en-US"/>
          </a:p>
        </p:txBody>
      </p:sp>
    </p:spTree>
    <p:extLst>
      <p:ext uri="{BB962C8B-B14F-4D97-AF65-F5344CB8AC3E}">
        <p14:creationId xmlns:p14="http://schemas.microsoft.com/office/powerpoint/2010/main" val="3341444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95E20239-BA14-DE70-50ED-9BBDBC77599E}"/>
              </a:ext>
            </a:extLst>
          </p:cNvPr>
          <p:cNvSpPr>
            <a:spLocks noGrp="1"/>
          </p:cNvSpPr>
          <p:nvPr>
            <p:ph type="body" idx="1"/>
          </p:nvPr>
        </p:nvSpPr>
        <p:spPr>
          <a:xfrm>
            <a:off x="863884" y="884754"/>
            <a:ext cx="4235889" cy="4877808"/>
          </a:xfrm>
        </p:spPr>
        <p:txBody>
          <a:bodyPr/>
          <a:lstStyle/>
          <a:p>
            <a:pPr marL="169329" indent="0" fontAlgn="base">
              <a:spcBef>
                <a:spcPts val="600"/>
              </a:spcBef>
              <a:spcAft>
                <a:spcPts val="600"/>
              </a:spcAft>
              <a:buNone/>
            </a:pPr>
            <a:r>
              <a:rPr lang="fr-FR" sz="1800" b="1" dirty="0">
                <a:solidFill>
                  <a:schemeClr val="tx1"/>
                </a:solidFill>
                <a:latin typeface="Source Sans Pro" panose="020B0503030403020204" pitchFamily="34" charset="0"/>
                <a:cs typeface="+mn-cs"/>
              </a:rPr>
              <a:t>STRUCTURE ET CONTENU</a:t>
            </a:r>
          </a:p>
          <a:p>
            <a:pPr fontAlgn="base">
              <a:spcBef>
                <a:spcPts val="600"/>
              </a:spcBef>
              <a:spcAft>
                <a:spcPts val="600"/>
              </a:spcAft>
              <a:buClr>
                <a:schemeClr val="tx1"/>
              </a:buClr>
              <a:buSzPct val="100000"/>
              <a:buFont typeface="Wingdings" panose="05000000000000000000" pitchFamily="2" charset="2"/>
              <a:buChar char="§"/>
            </a:pPr>
            <a:r>
              <a:rPr lang="fr-FR" sz="1800" b="1" dirty="0">
                <a:solidFill>
                  <a:schemeClr val="tx1"/>
                </a:solidFill>
                <a:latin typeface="Source Sans Pro" panose="020B0503030403020204" pitchFamily="34" charset="0"/>
                <a:cs typeface="+mn-cs"/>
              </a:rPr>
              <a:t>Conseils pour l'animation de la formation </a:t>
            </a:r>
          </a:p>
          <a:p>
            <a:pPr fontAlgn="base">
              <a:spcBef>
                <a:spcPts val="600"/>
              </a:spcBef>
              <a:spcAft>
                <a:spcPts val="600"/>
              </a:spcAft>
              <a:buClr>
                <a:schemeClr val="tx1"/>
              </a:buClr>
              <a:buSzPct val="100000"/>
              <a:buFont typeface="Wingdings" panose="05000000000000000000" pitchFamily="2" charset="2"/>
              <a:buChar char="§"/>
            </a:pPr>
            <a:r>
              <a:rPr lang="fr-FR" sz="1800" b="1" dirty="0">
                <a:solidFill>
                  <a:schemeClr val="tx1"/>
                </a:solidFill>
                <a:latin typeface="Source Sans Pro" panose="020B0503030403020204" pitchFamily="34" charset="0"/>
                <a:cs typeface="+mn-cs"/>
              </a:rPr>
              <a:t>Annexes</a:t>
            </a:r>
          </a:p>
          <a:p>
            <a:pPr marL="858838" indent="-439738" fontAlgn="base">
              <a:spcBef>
                <a:spcPts val="600"/>
              </a:spcBef>
              <a:spcAft>
                <a:spcPts val="600"/>
              </a:spcAft>
              <a:buClr>
                <a:schemeClr val="tx1"/>
              </a:buClr>
              <a:buSzPct val="100000"/>
              <a:buFont typeface="Courier New" panose="02070309020205020404" pitchFamily="49" charset="0"/>
              <a:buChar char="o"/>
            </a:pPr>
            <a:r>
              <a:rPr lang="fr-FR" sz="1800" dirty="0">
                <a:solidFill>
                  <a:schemeClr val="tx1"/>
                </a:solidFill>
                <a:latin typeface="Source Sans Pro" panose="020B0503030403020204" pitchFamily="34" charset="0"/>
                <a:cs typeface="+mn-cs"/>
                <a:hlinkClick r:id="rId2">
                  <a:extLst>
                    <a:ext uri="{A12FA001-AC4F-418D-AE19-62706E023703}">
                      <ahyp:hlinkClr xmlns="" xmlns:ahyp="http://schemas.microsoft.com/office/drawing/2018/hyperlinkcolor" val="tx"/>
                    </a:ext>
                  </a:extLst>
                </a:hlinkClick>
              </a:rPr>
              <a:t>Outil NUPAS Plus 2.0 (format Excel) </a:t>
            </a:r>
          </a:p>
          <a:p>
            <a:pPr marL="858838" indent="-439738" fontAlgn="base">
              <a:spcBef>
                <a:spcPts val="600"/>
              </a:spcBef>
              <a:spcAft>
                <a:spcPts val="600"/>
              </a:spcAft>
              <a:buClr>
                <a:schemeClr val="tx1"/>
              </a:buClr>
              <a:buSzPct val="100000"/>
              <a:buFont typeface="Courier New" panose="02070309020205020404" pitchFamily="49" charset="0"/>
              <a:buChar char="o"/>
            </a:pPr>
            <a:r>
              <a:rPr lang="fr-FR" sz="1800" dirty="0">
                <a:solidFill>
                  <a:schemeClr val="tx1"/>
                </a:solidFill>
                <a:latin typeface="Source Sans Pro" panose="020B0503030403020204" pitchFamily="34" charset="0"/>
                <a:cs typeface="+mn-cs"/>
                <a:hlinkClick r:id="rId2">
                  <a:extLst>
                    <a:ext uri="{A12FA001-AC4F-418D-AE19-62706E023703}">
                      <ahyp:hlinkClr xmlns="" xmlns:ahyp="http://schemas.microsoft.com/office/drawing/2018/hyperlinkcolor" val="tx"/>
                    </a:ext>
                  </a:extLst>
                </a:hlinkClick>
              </a:rPr>
              <a:t>Présentation de diapositives PowerPoint sur chaque module</a:t>
            </a:r>
          </a:p>
          <a:p>
            <a:pPr marL="858838" indent="-439738" fontAlgn="base">
              <a:spcBef>
                <a:spcPts val="600"/>
              </a:spcBef>
              <a:spcAft>
                <a:spcPts val="600"/>
              </a:spcAft>
              <a:buClr>
                <a:schemeClr val="tx1"/>
              </a:buClr>
              <a:buSzPct val="100000"/>
              <a:buFont typeface="Courier New" panose="02070309020205020404" pitchFamily="49" charset="0"/>
              <a:buChar char="o"/>
            </a:pPr>
            <a:r>
              <a:rPr lang="fr-FR" sz="1800" dirty="0">
                <a:solidFill>
                  <a:schemeClr val="tx1"/>
                </a:solidFill>
                <a:latin typeface="Source Sans Pro" panose="020B0503030403020204" pitchFamily="34" charset="0"/>
                <a:cs typeface="+mn-cs"/>
              </a:rPr>
              <a:t>Exemple de plan de développement des capacités</a:t>
            </a:r>
          </a:p>
          <a:p>
            <a:pPr fontAlgn="base">
              <a:spcBef>
                <a:spcPts val="600"/>
              </a:spcBef>
              <a:spcAft>
                <a:spcPts val="600"/>
              </a:spcAft>
              <a:buClr>
                <a:schemeClr val="tx1"/>
              </a:buClr>
              <a:buSzPct val="100000"/>
              <a:buFont typeface="Wingdings" panose="05000000000000000000" pitchFamily="2" charset="2"/>
              <a:buChar char="§"/>
            </a:pPr>
            <a:r>
              <a:rPr lang="fr-FR" sz="1800" b="1" dirty="0">
                <a:solidFill>
                  <a:schemeClr val="tx1"/>
                </a:solidFill>
                <a:latin typeface="Source Sans Pro" panose="020B0503030403020204" pitchFamily="34" charset="0"/>
                <a:cs typeface="+mn-cs"/>
              </a:rPr>
              <a:t>Glossaire </a:t>
            </a:r>
          </a:p>
          <a:p>
            <a:pPr fontAlgn="base">
              <a:spcBef>
                <a:spcPts val="600"/>
              </a:spcBef>
              <a:spcAft>
                <a:spcPts val="600"/>
              </a:spcAft>
              <a:buFont typeface="Wingdings" panose="05000000000000000000" pitchFamily="2" charset="2"/>
              <a:buChar char="§"/>
            </a:pPr>
            <a:endParaRPr lang="en-US" sz="1800" kern="1200" dirty="0">
              <a:solidFill>
                <a:schemeClr val="tx1"/>
              </a:solidFill>
              <a:latin typeface="Source Sans Pro" panose="020B0503030403020204" pitchFamily="34" charset="0"/>
              <a:cs typeface="+mn-cs"/>
            </a:endParaRPr>
          </a:p>
          <a:p>
            <a:pPr fontAlgn="base">
              <a:spcBef>
                <a:spcPts val="600"/>
              </a:spcBef>
              <a:spcAft>
                <a:spcPts val="600"/>
              </a:spcAft>
              <a:buFont typeface="Wingdings" panose="05000000000000000000" pitchFamily="2" charset="2"/>
              <a:buChar char="§"/>
            </a:pPr>
            <a:endParaRPr lang="en-US" sz="1800" kern="1200" dirty="0">
              <a:solidFill>
                <a:schemeClr val="tx1"/>
              </a:solidFill>
              <a:latin typeface="Source Sans Pro" panose="020B0503030403020204" pitchFamily="34" charset="0"/>
              <a:cs typeface="+mn-cs"/>
            </a:endParaRPr>
          </a:p>
        </p:txBody>
      </p:sp>
      <p:sp>
        <p:nvSpPr>
          <p:cNvPr id="3" name="Slide Number Placeholder 2">
            <a:extLst>
              <a:ext uri="{FF2B5EF4-FFF2-40B4-BE49-F238E27FC236}">
                <a16:creationId xmlns="" xmlns:a16="http://schemas.microsoft.com/office/drawing/2014/main" id="{7C56CE7A-73EC-86DF-0BDD-D8C6B40CE2D4}"/>
              </a:ext>
            </a:extLst>
          </p:cNvPr>
          <p:cNvSpPr>
            <a:spLocks noGrp="1"/>
          </p:cNvSpPr>
          <p:nvPr>
            <p:ph type="sldNum" idx="7"/>
          </p:nvPr>
        </p:nvSpPr>
        <p:spPr>
          <a:xfrm>
            <a:off x="10548104" y="6435972"/>
            <a:ext cx="780011" cy="365125"/>
          </a:xfrm>
          <a:prstGeom prst="rect">
            <a:avLst/>
          </a:prstGeom>
          <a:noFill/>
          <a:ln>
            <a:noFill/>
          </a:ln>
        </p:spPr>
        <p:txBody>
          <a:bodyPr spcFirstLastPara="1" wrap="square" lIns="68575" tIns="34275" rIns="68575" bIns="34275" anchor="t" anchorCtr="0">
            <a:noAutofit/>
          </a:bodyPr>
          <a:lstStyle>
            <a:defPPr>
              <a:defRPr lang="en-US"/>
            </a:defPPr>
            <a:lvl1pPr marL="0" marR="0" lvl="0" indent="0" algn="l" defTabSz="914400" rtl="0" eaLnBrk="1" latinLnBrk="0" hangingPunct="1">
              <a:spcBef>
                <a:spcPts val="0"/>
              </a:spcBef>
              <a:buNone/>
              <a:defRPr sz="1867" b="0" i="0" u="none" strike="noStrike" kern="1200" cap="none">
                <a:solidFill>
                  <a:schemeClr val="lt1"/>
                </a:solidFill>
                <a:latin typeface="Avenir"/>
                <a:ea typeface="Avenir"/>
                <a:cs typeface="Avenir"/>
                <a:sym typeface="Avenir"/>
              </a:defRPr>
            </a:lvl1pPr>
            <a:lvl2pPr marL="0" marR="0" lvl="1" indent="0" algn="l" defTabSz="914400" rtl="0" eaLnBrk="1" latinLnBrk="0" hangingPunct="1">
              <a:spcBef>
                <a:spcPts val="0"/>
              </a:spcBef>
              <a:buNone/>
              <a:defRPr sz="1867" b="0" i="0" u="none" strike="noStrike" kern="1200" cap="none">
                <a:solidFill>
                  <a:schemeClr val="lt1"/>
                </a:solidFill>
                <a:latin typeface="Avenir"/>
                <a:ea typeface="Avenir"/>
                <a:cs typeface="Avenir"/>
                <a:sym typeface="Avenir"/>
              </a:defRPr>
            </a:lvl2pPr>
            <a:lvl3pPr marL="0" marR="0" lvl="2" indent="0" algn="l" defTabSz="914400" rtl="0" eaLnBrk="1" latinLnBrk="0" hangingPunct="1">
              <a:spcBef>
                <a:spcPts val="0"/>
              </a:spcBef>
              <a:buNone/>
              <a:defRPr sz="1867" b="0" i="0" u="none" strike="noStrike" kern="1200" cap="none">
                <a:solidFill>
                  <a:schemeClr val="lt1"/>
                </a:solidFill>
                <a:latin typeface="Avenir"/>
                <a:ea typeface="Avenir"/>
                <a:cs typeface="Avenir"/>
                <a:sym typeface="Avenir"/>
              </a:defRPr>
            </a:lvl3pPr>
            <a:lvl4pPr marL="0" marR="0" lvl="3" indent="0" algn="l" defTabSz="914400" rtl="0" eaLnBrk="1" latinLnBrk="0" hangingPunct="1">
              <a:spcBef>
                <a:spcPts val="0"/>
              </a:spcBef>
              <a:buNone/>
              <a:defRPr sz="1867" b="0" i="0" u="none" strike="noStrike" kern="1200" cap="none">
                <a:solidFill>
                  <a:schemeClr val="lt1"/>
                </a:solidFill>
                <a:latin typeface="Avenir"/>
                <a:ea typeface="Avenir"/>
                <a:cs typeface="Avenir"/>
                <a:sym typeface="Avenir"/>
              </a:defRPr>
            </a:lvl4pPr>
            <a:lvl5pPr marL="0" marR="0" lvl="4" indent="0" algn="l" defTabSz="914400" rtl="0" eaLnBrk="1" latinLnBrk="0" hangingPunct="1">
              <a:spcBef>
                <a:spcPts val="0"/>
              </a:spcBef>
              <a:buNone/>
              <a:defRPr sz="1867" b="0" i="0" u="none" strike="noStrike" kern="1200" cap="none">
                <a:solidFill>
                  <a:schemeClr val="lt1"/>
                </a:solidFill>
                <a:latin typeface="Avenir"/>
                <a:ea typeface="Avenir"/>
                <a:cs typeface="Avenir"/>
                <a:sym typeface="Avenir"/>
              </a:defRPr>
            </a:lvl5pPr>
            <a:lvl6pPr marL="0" marR="0" lvl="5" indent="0" algn="l" defTabSz="914400" rtl="0" eaLnBrk="1" latinLnBrk="0" hangingPunct="1">
              <a:spcBef>
                <a:spcPts val="0"/>
              </a:spcBef>
              <a:buNone/>
              <a:defRPr sz="1867" b="0" i="0" u="none" strike="noStrike" kern="1200" cap="none">
                <a:solidFill>
                  <a:schemeClr val="lt1"/>
                </a:solidFill>
                <a:latin typeface="Avenir"/>
                <a:ea typeface="Avenir"/>
                <a:cs typeface="Avenir"/>
                <a:sym typeface="Avenir"/>
              </a:defRPr>
            </a:lvl6pPr>
            <a:lvl7pPr marL="0" marR="0" lvl="6" indent="0" algn="l" defTabSz="914400" rtl="0" eaLnBrk="1" latinLnBrk="0" hangingPunct="1">
              <a:spcBef>
                <a:spcPts val="0"/>
              </a:spcBef>
              <a:buNone/>
              <a:defRPr sz="1867" b="0" i="0" u="none" strike="noStrike" kern="1200" cap="none">
                <a:solidFill>
                  <a:schemeClr val="lt1"/>
                </a:solidFill>
                <a:latin typeface="Avenir"/>
                <a:ea typeface="Avenir"/>
                <a:cs typeface="Avenir"/>
                <a:sym typeface="Avenir"/>
              </a:defRPr>
            </a:lvl7pPr>
            <a:lvl8pPr marL="0" marR="0" lvl="7" indent="0" algn="l" defTabSz="914400" rtl="0" eaLnBrk="1" latinLnBrk="0" hangingPunct="1">
              <a:spcBef>
                <a:spcPts val="0"/>
              </a:spcBef>
              <a:buNone/>
              <a:defRPr sz="1867" b="0" i="0" u="none" strike="noStrike" kern="1200" cap="none">
                <a:solidFill>
                  <a:schemeClr val="lt1"/>
                </a:solidFill>
                <a:latin typeface="Avenir"/>
                <a:ea typeface="Avenir"/>
                <a:cs typeface="Avenir"/>
                <a:sym typeface="Avenir"/>
              </a:defRPr>
            </a:lvl8pPr>
            <a:lvl9pPr marL="0" marR="0" lvl="8" indent="0" algn="l" defTabSz="914400" rtl="0" eaLnBrk="1" latinLnBrk="0" hangingPunct="1">
              <a:spcBef>
                <a:spcPts val="0"/>
              </a:spcBef>
              <a:buNone/>
              <a:defRPr sz="1867" b="0" i="0" u="none" strike="noStrike" kern="1200" cap="none">
                <a:solidFill>
                  <a:schemeClr val="lt1"/>
                </a:solidFill>
                <a:latin typeface="Avenir"/>
                <a:ea typeface="Avenir"/>
                <a:cs typeface="Avenir"/>
                <a:sym typeface="Avenir"/>
              </a:defRPr>
            </a:lvl9pPr>
          </a:lstStyle>
          <a:p>
            <a:pPr algn="r" defTabSz="1219170">
              <a:buClr>
                <a:srgbClr val="000000"/>
              </a:buClr>
            </a:pPr>
            <a:fld id="{00000000-1234-1234-1234-123412341234}" type="slidenum">
              <a:rPr lang="en" smtClean="0"/>
              <a:pPr algn="r" defTabSz="1219170">
                <a:buClr>
                  <a:srgbClr val="000000"/>
                </a:buClr>
              </a:pPr>
              <a:t>13</a:t>
            </a:fld>
            <a:endParaRPr lang="en"/>
          </a:p>
        </p:txBody>
      </p:sp>
      <p:pic>
        <p:nvPicPr>
          <p:cNvPr id="6" name="Picture 5">
            <a:extLst>
              <a:ext uri="{FF2B5EF4-FFF2-40B4-BE49-F238E27FC236}">
                <a16:creationId xmlns="" xmlns:a16="http://schemas.microsoft.com/office/drawing/2014/main" id="{FF0FEFA2-BF2D-E435-B621-C092A9A35EDD}"/>
              </a:ext>
            </a:extLst>
          </p:cNvPr>
          <p:cNvPicPr>
            <a:picLocks noChangeAspect="1"/>
          </p:cNvPicPr>
          <p:nvPr/>
        </p:nvPicPr>
        <p:blipFill>
          <a:blip r:embed="rId3"/>
          <a:stretch>
            <a:fillRect/>
          </a:stretch>
        </p:blipFill>
        <p:spPr>
          <a:xfrm>
            <a:off x="5148868" y="895991"/>
            <a:ext cx="6878853" cy="4977036"/>
          </a:xfrm>
          <a:prstGeom prst="rect">
            <a:avLst/>
          </a:prstGeom>
        </p:spPr>
      </p:pic>
      <p:sp>
        <p:nvSpPr>
          <p:cNvPr id="8" name="Text Placeholder 1">
            <a:extLst>
              <a:ext uri="{FF2B5EF4-FFF2-40B4-BE49-F238E27FC236}">
                <a16:creationId xmlns="" xmlns:a16="http://schemas.microsoft.com/office/drawing/2014/main" id="{832C0024-DC9F-D43C-F488-8FED244FC73C}"/>
              </a:ext>
            </a:extLst>
          </p:cNvPr>
          <p:cNvSpPr txBox="1">
            <a:spLocks/>
          </p:cNvSpPr>
          <p:nvPr/>
        </p:nvSpPr>
        <p:spPr>
          <a:xfrm>
            <a:off x="1011170" y="5623443"/>
            <a:ext cx="10605378" cy="743965"/>
          </a:xfrm>
          <a:prstGeom prst="rect">
            <a:avLst/>
          </a:prstGeom>
          <a:noFill/>
          <a:ln>
            <a:noFill/>
          </a:ln>
        </p:spPr>
        <p:txBody>
          <a:bodyPr spcFirstLastPara="1" wrap="square" lIns="91175" tIns="91175" rIns="91175" bIns="91175" anchor="t" anchorCtr="0">
            <a:noAutofit/>
          </a:bodyPr>
          <a:lstStyle>
            <a:defPPr marR="0" lvl="0" algn="l" rtl="0">
              <a:lnSpc>
                <a:spcPct val="100000"/>
              </a:lnSpc>
              <a:spcBef>
                <a:spcPts val="0"/>
              </a:spcBef>
              <a:spcAft>
                <a:spcPts val="0"/>
              </a:spcAft>
            </a:defPPr>
            <a:lvl1pPr marL="609585" marR="0" lvl="0" indent="-440256" algn="l" rtl="0">
              <a:lnSpc>
                <a:spcPct val="100000"/>
              </a:lnSpc>
              <a:spcBef>
                <a:spcPts val="0"/>
              </a:spcBef>
              <a:spcAft>
                <a:spcPts val="0"/>
              </a:spcAft>
              <a:buClr>
                <a:srgbClr val="6C6463"/>
              </a:buClr>
              <a:buSzPts val="1600"/>
              <a:buFont typeface="Source Sans Pro"/>
              <a:buChar char="•"/>
              <a:defRPr sz="2133" b="0" i="0" u="none" strike="noStrike" cap="none">
                <a:solidFill>
                  <a:srgbClr val="6C6463"/>
                </a:solidFill>
                <a:latin typeface="Source Sans Pro"/>
                <a:ea typeface="Source Sans Pro"/>
                <a:cs typeface="Source Sans Pro"/>
                <a:sym typeface="Source Sans Pro"/>
              </a:defRPr>
            </a:lvl1pPr>
            <a:lvl2pPr marL="1219170" marR="0" lvl="1" indent="-440256" algn="l" rtl="0">
              <a:lnSpc>
                <a:spcPct val="100000"/>
              </a:lnSpc>
              <a:spcBef>
                <a:spcPts val="1067"/>
              </a:spcBef>
              <a:spcAft>
                <a:spcPts val="0"/>
              </a:spcAft>
              <a:buClr>
                <a:srgbClr val="6C6463"/>
              </a:buClr>
              <a:buSzPts val="1600"/>
              <a:buFont typeface="Source Sans Pro"/>
              <a:buChar char="–"/>
              <a:defRPr sz="2133" b="0" i="0" u="none" strike="noStrike" cap="none">
                <a:solidFill>
                  <a:srgbClr val="6C6463"/>
                </a:solidFill>
                <a:latin typeface="Source Sans Pro"/>
                <a:ea typeface="Source Sans Pro"/>
                <a:cs typeface="Source Sans Pro"/>
                <a:sym typeface="Source Sans Pro"/>
              </a:defRPr>
            </a:lvl2pPr>
            <a:lvl3pPr marL="1828754" marR="0" lvl="2" indent="-440256" algn="l" rtl="0">
              <a:lnSpc>
                <a:spcPct val="100000"/>
              </a:lnSpc>
              <a:spcBef>
                <a:spcPts val="1067"/>
              </a:spcBef>
              <a:spcAft>
                <a:spcPts val="0"/>
              </a:spcAft>
              <a:buClr>
                <a:srgbClr val="6C6463"/>
              </a:buClr>
              <a:buSzPts val="1600"/>
              <a:buFont typeface="Source Sans Pro"/>
              <a:buChar char="•"/>
              <a:defRPr sz="2133" b="0" i="0" u="none" strike="noStrike" cap="none">
                <a:solidFill>
                  <a:srgbClr val="6C6463"/>
                </a:solidFill>
                <a:latin typeface="Source Sans Pro"/>
                <a:ea typeface="Source Sans Pro"/>
                <a:cs typeface="Source Sans Pro"/>
                <a:sym typeface="Source Sans Pro"/>
              </a:defRPr>
            </a:lvl3pPr>
            <a:lvl4pPr marL="2438339" marR="0" lvl="3" indent="-423323" algn="l" rtl="0">
              <a:lnSpc>
                <a:spcPct val="100000"/>
              </a:lnSpc>
              <a:spcBef>
                <a:spcPts val="400"/>
              </a:spcBef>
              <a:spcAft>
                <a:spcPts val="0"/>
              </a:spcAft>
              <a:buClr>
                <a:srgbClr val="6C6463"/>
              </a:buClr>
              <a:buSzPts val="1400"/>
              <a:buFont typeface="Source Sans Pro"/>
              <a:buChar char="–"/>
              <a:defRPr sz="1867" b="0" i="0" u="none" strike="noStrike" cap="none">
                <a:solidFill>
                  <a:srgbClr val="6C6463"/>
                </a:solidFill>
                <a:latin typeface="Source Sans Pro"/>
                <a:ea typeface="Source Sans Pro"/>
                <a:cs typeface="Source Sans Pro"/>
                <a:sym typeface="Source Sans Pro"/>
              </a:defRPr>
            </a:lvl4pPr>
            <a:lvl5pPr marL="3047924" marR="0" lvl="4" indent="-440256" algn="l" rtl="0">
              <a:lnSpc>
                <a:spcPct val="100000"/>
              </a:lnSpc>
              <a:spcBef>
                <a:spcPts val="400"/>
              </a:spcBef>
              <a:spcAft>
                <a:spcPts val="0"/>
              </a:spcAft>
              <a:buClr>
                <a:srgbClr val="6C6463"/>
              </a:buClr>
              <a:buSzPts val="1600"/>
              <a:buFont typeface="Source Sans Pro"/>
              <a:buChar char="»"/>
              <a:defRPr sz="2133" b="0" i="0" u="none" strike="noStrike" cap="none">
                <a:solidFill>
                  <a:srgbClr val="6C6463"/>
                </a:solidFill>
                <a:latin typeface="Source Sans Pro"/>
                <a:ea typeface="Source Sans Pro"/>
                <a:cs typeface="Source Sans Pro"/>
                <a:sym typeface="Source Sans Pro"/>
              </a:defRPr>
            </a:lvl5pPr>
            <a:lvl6pPr marL="3657509" marR="0" lvl="5" indent="-457189" algn="l" rtl="0">
              <a:lnSpc>
                <a:spcPct val="100000"/>
              </a:lnSpc>
              <a:spcBef>
                <a:spcPts val="533"/>
              </a:spcBef>
              <a:spcAft>
                <a:spcPts val="0"/>
              </a:spcAft>
              <a:buClr>
                <a:schemeClr val="dk1"/>
              </a:buClr>
              <a:buSzPts val="1800"/>
              <a:buFont typeface="Source Sans Pro"/>
              <a:buChar char="•"/>
              <a:defRPr sz="2400" b="0" i="0" u="none" strike="noStrike" cap="none">
                <a:solidFill>
                  <a:schemeClr val="dk1"/>
                </a:solidFill>
                <a:latin typeface="Source Sans Pro"/>
                <a:ea typeface="Source Sans Pro"/>
                <a:cs typeface="Source Sans Pro"/>
                <a:sym typeface="Source Sans Pro"/>
              </a:defRPr>
            </a:lvl6pPr>
            <a:lvl7pPr marL="4267093" marR="0" lvl="6" indent="-457189" algn="l" rtl="0">
              <a:lnSpc>
                <a:spcPct val="100000"/>
              </a:lnSpc>
              <a:spcBef>
                <a:spcPts val="533"/>
              </a:spcBef>
              <a:spcAft>
                <a:spcPts val="0"/>
              </a:spcAft>
              <a:buClr>
                <a:schemeClr val="dk1"/>
              </a:buClr>
              <a:buSzPts val="1800"/>
              <a:buFont typeface="Source Sans Pro"/>
              <a:buChar char="•"/>
              <a:defRPr sz="2400" b="0" i="0" u="none" strike="noStrike" cap="none">
                <a:solidFill>
                  <a:schemeClr val="dk1"/>
                </a:solidFill>
                <a:latin typeface="Source Sans Pro"/>
                <a:ea typeface="Source Sans Pro"/>
                <a:cs typeface="Source Sans Pro"/>
                <a:sym typeface="Source Sans Pro"/>
              </a:defRPr>
            </a:lvl7pPr>
            <a:lvl8pPr marL="4876678" marR="0" lvl="7" indent="-457189" algn="l" rtl="0">
              <a:lnSpc>
                <a:spcPct val="100000"/>
              </a:lnSpc>
              <a:spcBef>
                <a:spcPts val="533"/>
              </a:spcBef>
              <a:spcAft>
                <a:spcPts val="0"/>
              </a:spcAft>
              <a:buClr>
                <a:schemeClr val="dk1"/>
              </a:buClr>
              <a:buSzPts val="1800"/>
              <a:buFont typeface="Source Sans Pro"/>
              <a:buChar char="•"/>
              <a:defRPr sz="2400" b="0" i="0" u="none" strike="noStrike" cap="none">
                <a:solidFill>
                  <a:schemeClr val="dk1"/>
                </a:solidFill>
                <a:latin typeface="Source Sans Pro"/>
                <a:ea typeface="Source Sans Pro"/>
                <a:cs typeface="Source Sans Pro"/>
                <a:sym typeface="Source Sans Pro"/>
              </a:defRPr>
            </a:lvl8pPr>
            <a:lvl9pPr marL="5486263" marR="0" lvl="8" indent="-457189" algn="l" rtl="0">
              <a:lnSpc>
                <a:spcPct val="100000"/>
              </a:lnSpc>
              <a:spcBef>
                <a:spcPts val="533"/>
              </a:spcBef>
              <a:spcAft>
                <a:spcPts val="0"/>
              </a:spcAft>
              <a:buClr>
                <a:schemeClr val="dk1"/>
              </a:buClr>
              <a:buSzPts val="1800"/>
              <a:buFont typeface="Source Sans Pro"/>
              <a:buChar char="•"/>
              <a:defRPr sz="2400" b="0" i="0" u="none" strike="noStrike" cap="none">
                <a:solidFill>
                  <a:schemeClr val="dk1"/>
                </a:solidFill>
                <a:latin typeface="Source Sans Pro"/>
                <a:ea typeface="Source Sans Pro"/>
                <a:cs typeface="Source Sans Pro"/>
                <a:sym typeface="Source Sans Pro"/>
              </a:defRPr>
            </a:lvl9pPr>
          </a:lstStyle>
          <a:p>
            <a:pPr marL="169329" indent="0" algn="ctr" fontAlgn="base">
              <a:spcBef>
                <a:spcPts val="600"/>
              </a:spcBef>
              <a:spcAft>
                <a:spcPts val="600"/>
              </a:spcAft>
              <a:buNone/>
            </a:pPr>
            <a:r>
              <a:rPr lang="fr-FR" sz="1800" dirty="0">
                <a:solidFill>
                  <a:schemeClr val="tx1"/>
                </a:solidFill>
                <a:cs typeface="+mn-cs"/>
              </a:rPr>
              <a:t>Vous pouvez accéder au manuel de formation et à tous les documents d'accompagnement en ligne à l'adresse </a:t>
            </a:r>
            <a:r>
              <a:rPr lang="fr-FR" sz="1800" dirty="0">
                <a:solidFill>
                  <a:schemeClr val="tx1"/>
                </a:solidFill>
                <a:cs typeface="+mn-cs"/>
                <a:hlinkClick r:id="rId2">
                  <a:extLst>
                    <a:ext uri="{A12FA001-AC4F-418D-AE19-62706E023703}">
                      <ahyp:hlinkClr xmlns="" xmlns:ahyp="http://schemas.microsoft.com/office/drawing/2018/hyperlinkcolor" val="tx"/>
                    </a:ext>
                  </a:extLst>
                </a:hlinkClick>
              </a:rPr>
              <a:t>intrahealth.org/</a:t>
            </a:r>
            <a:r>
              <a:rPr lang="fr-FR" sz="1800" dirty="0" err="1">
                <a:solidFill>
                  <a:schemeClr val="tx1"/>
                </a:solidFill>
                <a:cs typeface="+mn-cs"/>
                <a:hlinkClick r:id="rId2">
                  <a:extLst>
                    <a:ext uri="{A12FA001-AC4F-418D-AE19-62706E023703}">
                      <ahyp:hlinkClr xmlns="" xmlns:ahyp="http://schemas.microsoft.com/office/drawing/2018/hyperlinkcolor" val="tx"/>
                    </a:ext>
                  </a:extLst>
                </a:hlinkClick>
              </a:rPr>
              <a:t>nupas</a:t>
            </a:r>
            <a:r>
              <a:rPr lang="fr-FR" sz="1800" dirty="0">
                <a:solidFill>
                  <a:schemeClr val="tx1"/>
                </a:solidFill>
                <a:cs typeface="+mn-cs"/>
                <a:hlinkClick r:id="rId2">
                  <a:extLst>
                    <a:ext uri="{A12FA001-AC4F-418D-AE19-62706E023703}">
                      <ahyp:hlinkClr xmlns="" xmlns:ahyp="http://schemas.microsoft.com/office/drawing/2018/hyperlinkcolor" val="tx"/>
                    </a:ext>
                  </a:extLst>
                </a:hlinkClick>
              </a:rPr>
              <a:t>-plus-training-</a:t>
            </a:r>
            <a:r>
              <a:rPr lang="fr-FR" sz="1800" dirty="0" err="1">
                <a:solidFill>
                  <a:schemeClr val="tx1"/>
                </a:solidFill>
                <a:cs typeface="+mn-cs"/>
                <a:hlinkClick r:id="rId2">
                  <a:extLst>
                    <a:ext uri="{A12FA001-AC4F-418D-AE19-62706E023703}">
                      <ahyp:hlinkClr xmlns="" xmlns:ahyp="http://schemas.microsoft.com/office/drawing/2018/hyperlinkcolor" val="tx"/>
                    </a:ext>
                  </a:extLst>
                </a:hlinkClick>
              </a:rPr>
              <a:t>manual</a:t>
            </a:r>
            <a:r>
              <a:rPr lang="fr-FR" sz="1800" dirty="0">
                <a:solidFill>
                  <a:schemeClr val="tx1"/>
                </a:solidFill>
                <a:cs typeface="+mn-cs"/>
                <a:hlinkClick r:id="rId2">
                  <a:extLst>
                    <a:ext uri="{A12FA001-AC4F-418D-AE19-62706E023703}">
                      <ahyp:hlinkClr xmlns="" xmlns:ahyp="http://schemas.microsoft.com/office/drawing/2018/hyperlinkcolor" val="tx"/>
                    </a:ext>
                  </a:extLst>
                </a:hlinkClick>
              </a:rPr>
              <a:t>-</a:t>
            </a:r>
            <a:r>
              <a:rPr lang="fr-FR" sz="1800" dirty="0" err="1">
                <a:solidFill>
                  <a:schemeClr val="tx1"/>
                </a:solidFill>
                <a:cs typeface="+mn-cs"/>
                <a:hlinkClick r:id="rId2">
                  <a:extLst>
                    <a:ext uri="{A12FA001-AC4F-418D-AE19-62706E023703}">
                      <ahyp:hlinkClr xmlns="" xmlns:ahyp="http://schemas.microsoft.com/office/drawing/2018/hyperlinkcolor" val="tx"/>
                    </a:ext>
                  </a:extLst>
                </a:hlinkClick>
              </a:rPr>
              <a:t>resources</a:t>
            </a:r>
            <a:r>
              <a:rPr lang="fr-FR" sz="1800" dirty="0">
                <a:solidFill>
                  <a:schemeClr val="tx1"/>
                </a:solidFill>
                <a:cs typeface="+mn-cs"/>
                <a:hlinkClick r:id="rId2">
                  <a:extLst>
                    <a:ext uri="{A12FA001-AC4F-418D-AE19-62706E023703}">
                      <ahyp:hlinkClr xmlns="" xmlns:ahyp="http://schemas.microsoft.com/office/drawing/2018/hyperlinkcolor" val="tx"/>
                    </a:ext>
                  </a:extLst>
                </a:hlinkClick>
              </a:rPr>
              <a:t>. </a:t>
            </a:r>
          </a:p>
        </p:txBody>
      </p:sp>
      <p:sp>
        <p:nvSpPr>
          <p:cNvPr id="9" name="Google Shape;385;p56">
            <a:extLst>
              <a:ext uri="{FF2B5EF4-FFF2-40B4-BE49-F238E27FC236}">
                <a16:creationId xmlns="" xmlns:a16="http://schemas.microsoft.com/office/drawing/2014/main" id="{05F14433-B33E-4927-65A8-3081A731E075}"/>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MANUEL DE FORMATION NUPAS PLUS 2.0</a:t>
            </a:r>
          </a:p>
        </p:txBody>
      </p:sp>
      <p:sp>
        <p:nvSpPr>
          <p:cNvPr id="7" name="TextBox 6"/>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Tree>
    <p:extLst>
      <p:ext uri="{BB962C8B-B14F-4D97-AF65-F5344CB8AC3E}">
        <p14:creationId xmlns:p14="http://schemas.microsoft.com/office/powerpoint/2010/main" val="21315539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 xmlns:a16="http://schemas.microsoft.com/office/drawing/2014/main" id="{F9C1481D-88FF-8A64-9975-FFAF14AA436B}"/>
              </a:ext>
            </a:extLst>
          </p:cNvPr>
          <p:cNvGraphicFramePr>
            <a:graphicFrameLocks noGrp="1"/>
          </p:cNvGraphicFramePr>
          <p:nvPr>
            <p:extLst>
              <p:ext uri="{D42A27DB-BD31-4B8C-83A1-F6EECF244321}">
                <p14:modId xmlns:p14="http://schemas.microsoft.com/office/powerpoint/2010/main" val="953778052"/>
              </p:ext>
            </p:extLst>
          </p:nvPr>
        </p:nvGraphicFramePr>
        <p:xfrm>
          <a:off x="331596" y="994787"/>
          <a:ext cx="11746523" cy="4983801"/>
        </p:xfrm>
        <a:graphic>
          <a:graphicData uri="http://schemas.openxmlformats.org/drawingml/2006/table">
            <a:tbl>
              <a:tblPr/>
              <a:tblGrid>
                <a:gridCol w="693336">
                  <a:extLst>
                    <a:ext uri="{9D8B030D-6E8A-4147-A177-3AD203B41FA5}">
                      <a16:colId xmlns="" xmlns:a16="http://schemas.microsoft.com/office/drawing/2014/main" val="838910443"/>
                    </a:ext>
                  </a:extLst>
                </a:gridCol>
                <a:gridCol w="1949380">
                  <a:extLst>
                    <a:ext uri="{9D8B030D-6E8A-4147-A177-3AD203B41FA5}">
                      <a16:colId xmlns="" xmlns:a16="http://schemas.microsoft.com/office/drawing/2014/main" val="1467806660"/>
                    </a:ext>
                  </a:extLst>
                </a:gridCol>
                <a:gridCol w="6491235">
                  <a:extLst>
                    <a:ext uri="{9D8B030D-6E8A-4147-A177-3AD203B41FA5}">
                      <a16:colId xmlns="" xmlns:a16="http://schemas.microsoft.com/office/drawing/2014/main" val="3121874409"/>
                    </a:ext>
                  </a:extLst>
                </a:gridCol>
                <a:gridCol w="2612572">
                  <a:extLst>
                    <a:ext uri="{9D8B030D-6E8A-4147-A177-3AD203B41FA5}">
                      <a16:colId xmlns="" xmlns:a16="http://schemas.microsoft.com/office/drawing/2014/main" val="1765675795"/>
                    </a:ext>
                  </a:extLst>
                </a:gridCol>
              </a:tblGrid>
              <a:tr h="484209">
                <a:tc gridSpan="2">
                  <a:txBody>
                    <a:bodyPr/>
                    <a:lstStyle/>
                    <a:p>
                      <a:pPr marL="8890" indent="-8890" algn="ctr">
                        <a:spcBef>
                          <a:spcPts val="1200"/>
                        </a:spcBef>
                        <a:spcAft>
                          <a:spcPts val="600"/>
                        </a:spcAft>
                      </a:pPr>
                      <a:r>
                        <a:rPr lang="fr-FR" sz="1400" b="1">
                          <a:solidFill>
                            <a:schemeClr val="bg1"/>
                          </a:solidFill>
                          <a:latin typeface="Source Sans Pro" panose="020B0503030403020204" pitchFamily="34" charset="0"/>
                          <a:ea typeface="Source Sans Pro" panose="020B0503030403020204" pitchFamily="34" charset="0"/>
                          <a:cs typeface="Arial"/>
                        </a:rPr>
                        <a:t>CATÉGORIES/SOUS-CATÉGORIES</a:t>
                      </a:r>
                    </a:p>
                  </a:txBody>
                  <a:tcPr marL="15141" marR="151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E6C"/>
                    </a:solidFill>
                  </a:tcPr>
                </a:tc>
                <a:tc hMerge="1">
                  <a:txBody>
                    <a:bodyPr/>
                    <a:lstStyle/>
                    <a:p>
                      <a:endParaRPr lang="en-US"/>
                    </a:p>
                  </a:txBody>
                  <a:tcPr/>
                </a:tc>
                <a:tc>
                  <a:txBody>
                    <a:bodyPr/>
                    <a:lstStyle/>
                    <a:p>
                      <a:pPr marL="8890" indent="-8890" algn="ctr">
                        <a:spcBef>
                          <a:spcPts val="1200"/>
                        </a:spcBef>
                        <a:spcAft>
                          <a:spcPts val="600"/>
                        </a:spcAft>
                      </a:pPr>
                      <a:r>
                        <a:rPr lang="fr-FR" sz="1400" b="1">
                          <a:solidFill>
                            <a:schemeClr val="bg1"/>
                          </a:solidFill>
                          <a:latin typeface="Source Sans Pro" panose="020B0503030403020204" pitchFamily="34" charset="0"/>
                          <a:ea typeface="Source Sans Pro" panose="020B0503030403020204" pitchFamily="34" charset="0"/>
                          <a:cs typeface="Arial"/>
                        </a:rPr>
                        <a:t>OBJECTIF (S) :</a:t>
                      </a:r>
                    </a:p>
                  </a:txBody>
                  <a:tcPr marL="15141" marR="151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E6C"/>
                    </a:solidFill>
                  </a:tcPr>
                </a:tc>
                <a:tc>
                  <a:txBody>
                    <a:bodyPr/>
                    <a:lstStyle/>
                    <a:p>
                      <a:pPr marL="8890" indent="-8890" algn="ctr">
                        <a:spcBef>
                          <a:spcPts val="1200"/>
                        </a:spcBef>
                        <a:spcAft>
                          <a:spcPts val="600"/>
                        </a:spcAft>
                      </a:pPr>
                      <a:r>
                        <a:rPr lang="fr-FR" sz="1400" b="1">
                          <a:solidFill>
                            <a:schemeClr val="bg1"/>
                          </a:solidFill>
                          <a:latin typeface="Source Sans Pro" panose="020B0503030403020204" pitchFamily="34" charset="0"/>
                          <a:ea typeface="Source Sans Pro" panose="020B0503030403020204" pitchFamily="34" charset="0"/>
                          <a:cs typeface="Arial"/>
                        </a:rPr>
                        <a:t>DOCUMENTS CLÉS POUR L'ÉVALUATION</a:t>
                      </a:r>
                    </a:p>
                  </a:txBody>
                  <a:tcPr marL="15141" marR="151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E6C"/>
                    </a:solidFill>
                  </a:tcPr>
                </a:tc>
                <a:extLst>
                  <a:ext uri="{0D108BD9-81ED-4DB2-BD59-A6C34878D82A}">
                    <a16:rowId xmlns="" xmlns:a16="http://schemas.microsoft.com/office/drawing/2014/main" val="311044014"/>
                  </a:ext>
                </a:extLst>
              </a:tr>
              <a:tr h="919015">
                <a:tc rowSpan="5">
                  <a:txBody>
                    <a:bodyPr/>
                    <a:lstStyle/>
                    <a:p>
                      <a:pPr marL="80645" marR="71755" indent="-8890" algn="ctr">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Surveillance de routine</a:t>
                      </a:r>
                    </a:p>
                  </a:txBody>
                  <a:tcPr marL="15141" marR="15141"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Équipement </a:t>
                      </a:r>
                    </a:p>
                  </a:txBody>
                  <a:tcPr marL="15141" marR="151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Confirmer si les outils et équipements essentiels à la gestion des données sont constamment disponibles.</a:t>
                      </a:r>
                    </a:p>
                  </a:txBody>
                  <a:tcPr marL="15141" marR="151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Outils et équipements de collecte de données et de reporting</a:t>
                      </a:r>
                    </a:p>
                  </a:txBody>
                  <a:tcPr marL="15141" marR="151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4263095736"/>
                  </a:ext>
                </a:extLst>
              </a:tr>
              <a:tr h="835467">
                <a:tc vMerge="1">
                  <a:txBody>
                    <a:bodyPr/>
                    <a:lstStyle/>
                    <a:p>
                      <a:endParaRPr lang="en-US"/>
                    </a:p>
                  </a:txBody>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Formulaires</a:t>
                      </a:r>
                    </a:p>
                  </a:txBody>
                  <a:tcPr marL="15141" marR="151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Confirmer si tous les niveaux de collecte de données et de reporting utilisent des formulaires de collecte de données standard sans lacunes.</a:t>
                      </a:r>
                    </a:p>
                  </a:txBody>
                  <a:tcPr marL="15141" marR="151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Formulaires standards de collecte de données</a:t>
                      </a:r>
                    </a:p>
                  </a:txBody>
                  <a:tcPr marL="15141" marR="151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2702278242"/>
                  </a:ext>
                </a:extLst>
              </a:tr>
              <a:tr h="1074174">
                <a:tc vMerge="1">
                  <a:txBody>
                    <a:bodyPr/>
                    <a:lstStyle/>
                    <a:p>
                      <a:endParaRPr lang="en-US"/>
                    </a:p>
                  </a:txBody>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Outils</a:t>
                      </a:r>
                    </a:p>
                  </a:txBody>
                  <a:tcPr marL="15141" marR="151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Confirmer s’il existe des outils utilisés pour capturer les indicateurs essentiels pour le suivi de routine des performances.</a:t>
                      </a:r>
                    </a:p>
                  </a:txBody>
                  <a:tcPr marL="15141" marR="151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Outils et équipements de collecte de données et de reporting</a:t>
                      </a:r>
                    </a:p>
                  </a:txBody>
                  <a:tcPr marL="15141" marR="151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1903588786"/>
                  </a:ext>
                </a:extLst>
              </a:tr>
              <a:tr h="656439">
                <a:tc vMerge="1">
                  <a:txBody>
                    <a:bodyPr/>
                    <a:lstStyle/>
                    <a:p>
                      <a:endParaRPr lang="en-US"/>
                    </a:p>
                  </a:txBody>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Analyse des outils</a:t>
                      </a:r>
                    </a:p>
                  </a:txBody>
                  <a:tcPr marL="15141" marR="151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Confirmer si l'organisation a systématiquement identifié des lacunes dans les outils existants qui doivent être mis à jour.</a:t>
                      </a:r>
                    </a:p>
                  </a:txBody>
                  <a:tcPr marL="15141" marR="151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Documentation pertinente</a:t>
                      </a:r>
                    </a:p>
                  </a:txBody>
                  <a:tcPr marL="15141" marR="151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1974742393"/>
                  </a:ext>
                </a:extLst>
              </a:tr>
              <a:tr h="1014497">
                <a:tc vMerge="1">
                  <a:txBody>
                    <a:bodyPr/>
                    <a:lstStyle/>
                    <a:p>
                      <a:endParaRPr lang="en-US"/>
                    </a:p>
                  </a:txBody>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SOPs</a:t>
                      </a:r>
                    </a:p>
                  </a:txBody>
                  <a:tcPr marL="15141" marR="151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Confirmer s'il existe des directives de S&amp;E pour documenter les procédures d'enregistrement, de collecte, de rassemblement et de communication des données de routine du système d'information sanitaire.</a:t>
                      </a:r>
                    </a:p>
                  </a:txBody>
                  <a:tcPr marL="15141" marR="151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SOPs</a:t>
                      </a:r>
                    </a:p>
                  </a:txBody>
                  <a:tcPr marL="15141" marR="151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672331584"/>
                  </a:ext>
                </a:extLst>
              </a:tr>
            </a:tbl>
          </a:graphicData>
        </a:graphic>
      </p:graphicFrame>
      <p:sp>
        <p:nvSpPr>
          <p:cNvPr id="6" name="Google Shape;385;p56">
            <a:extLst>
              <a:ext uri="{FF2B5EF4-FFF2-40B4-BE49-F238E27FC236}">
                <a16:creationId xmlns="" xmlns:a16="http://schemas.microsoft.com/office/drawing/2014/main" id="{3594930E-660B-C1CF-05AE-AEBE809F5FEB}"/>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CATÉGORIES/SOUS-CATÉGORIES M&amp;E (CONT.)</a:t>
            </a:r>
          </a:p>
        </p:txBody>
      </p:sp>
      <p:sp>
        <p:nvSpPr>
          <p:cNvPr id="4" name="TextBox 3"/>
          <p:cNvSpPr txBox="1"/>
          <p:nvPr/>
        </p:nvSpPr>
        <p:spPr>
          <a:xfrm>
            <a:off x="220722" y="6526926"/>
            <a:ext cx="6639951"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93325E6A-8090-951A-85C7-63DD20CC3816}"/>
              </a:ext>
            </a:extLst>
          </p:cNvPr>
          <p:cNvSpPr>
            <a:spLocks noGrp="1"/>
          </p:cNvSpPr>
          <p:nvPr>
            <p:ph type="sldNum" sz="quarter" idx="12"/>
          </p:nvPr>
        </p:nvSpPr>
        <p:spPr/>
        <p:txBody>
          <a:bodyPr/>
          <a:lstStyle/>
          <a:p>
            <a:fld id="{3A98EE3D-8CD1-4C3F-BD1C-C98C9596463C}" type="slidenum">
              <a:rPr lang="en-US" smtClean="0"/>
              <a:t>130</a:t>
            </a:fld>
            <a:endParaRPr lang="en-US"/>
          </a:p>
        </p:txBody>
      </p:sp>
    </p:spTree>
    <p:extLst>
      <p:ext uri="{BB962C8B-B14F-4D97-AF65-F5344CB8AC3E}">
        <p14:creationId xmlns:p14="http://schemas.microsoft.com/office/powerpoint/2010/main" val="123011026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 xmlns:a16="http://schemas.microsoft.com/office/drawing/2014/main" id="{F9C1481D-88FF-8A64-9975-FFAF14AA436B}"/>
              </a:ext>
            </a:extLst>
          </p:cNvPr>
          <p:cNvGraphicFramePr>
            <a:graphicFrameLocks noGrp="1"/>
          </p:cNvGraphicFramePr>
          <p:nvPr>
            <p:extLst>
              <p:ext uri="{D42A27DB-BD31-4B8C-83A1-F6EECF244321}">
                <p14:modId xmlns:p14="http://schemas.microsoft.com/office/powerpoint/2010/main" val="3474251651"/>
              </p:ext>
            </p:extLst>
          </p:nvPr>
        </p:nvGraphicFramePr>
        <p:xfrm>
          <a:off x="331596" y="994788"/>
          <a:ext cx="11746523" cy="4017527"/>
        </p:xfrm>
        <a:graphic>
          <a:graphicData uri="http://schemas.openxmlformats.org/drawingml/2006/table">
            <a:tbl>
              <a:tblPr/>
              <a:tblGrid>
                <a:gridCol w="693336">
                  <a:extLst>
                    <a:ext uri="{9D8B030D-6E8A-4147-A177-3AD203B41FA5}">
                      <a16:colId xmlns="" xmlns:a16="http://schemas.microsoft.com/office/drawing/2014/main" val="838910443"/>
                    </a:ext>
                  </a:extLst>
                </a:gridCol>
                <a:gridCol w="2160395">
                  <a:extLst>
                    <a:ext uri="{9D8B030D-6E8A-4147-A177-3AD203B41FA5}">
                      <a16:colId xmlns="" xmlns:a16="http://schemas.microsoft.com/office/drawing/2014/main" val="1467806660"/>
                    </a:ext>
                  </a:extLst>
                </a:gridCol>
                <a:gridCol w="6705592">
                  <a:extLst>
                    <a:ext uri="{9D8B030D-6E8A-4147-A177-3AD203B41FA5}">
                      <a16:colId xmlns="" xmlns:a16="http://schemas.microsoft.com/office/drawing/2014/main" val="3121874409"/>
                    </a:ext>
                  </a:extLst>
                </a:gridCol>
                <a:gridCol w="2187200">
                  <a:extLst>
                    <a:ext uri="{9D8B030D-6E8A-4147-A177-3AD203B41FA5}">
                      <a16:colId xmlns="" xmlns:a16="http://schemas.microsoft.com/office/drawing/2014/main" val="1765675795"/>
                    </a:ext>
                  </a:extLst>
                </a:gridCol>
              </a:tblGrid>
              <a:tr h="508756">
                <a:tc gridSpan="2">
                  <a:txBody>
                    <a:bodyPr/>
                    <a:lstStyle/>
                    <a:p>
                      <a:pPr marL="8890" indent="-8890" algn="ctr">
                        <a:spcBef>
                          <a:spcPts val="1200"/>
                        </a:spcBef>
                        <a:spcAft>
                          <a:spcPts val="600"/>
                        </a:spcAft>
                      </a:pPr>
                      <a:r>
                        <a:rPr lang="fr-FR" sz="1400" b="1">
                          <a:solidFill>
                            <a:schemeClr val="bg1"/>
                          </a:solidFill>
                          <a:latin typeface="Source Sans Pro" panose="020B0503030403020204" pitchFamily="34" charset="0"/>
                          <a:ea typeface="Source Sans Pro" panose="020B0503030403020204" pitchFamily="34" charset="0"/>
                          <a:cs typeface="Arial"/>
                        </a:rPr>
                        <a:t>CATÉGORIES/SOUS-CATÉGORIES</a:t>
                      </a:r>
                    </a:p>
                  </a:txBody>
                  <a:tcPr marL="15141" marR="151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E6C"/>
                    </a:solidFill>
                  </a:tcPr>
                </a:tc>
                <a:tc hMerge="1">
                  <a:txBody>
                    <a:bodyPr/>
                    <a:lstStyle/>
                    <a:p>
                      <a:endParaRPr lang="en-US"/>
                    </a:p>
                  </a:txBody>
                  <a:tcPr/>
                </a:tc>
                <a:tc>
                  <a:txBody>
                    <a:bodyPr/>
                    <a:lstStyle/>
                    <a:p>
                      <a:pPr marL="8890" indent="-8890" algn="ctr">
                        <a:spcBef>
                          <a:spcPts val="1200"/>
                        </a:spcBef>
                        <a:spcAft>
                          <a:spcPts val="600"/>
                        </a:spcAft>
                      </a:pPr>
                      <a:r>
                        <a:rPr lang="fr-FR" sz="1400" b="1">
                          <a:solidFill>
                            <a:schemeClr val="bg1"/>
                          </a:solidFill>
                          <a:latin typeface="Source Sans Pro" panose="020B0503030403020204" pitchFamily="34" charset="0"/>
                          <a:ea typeface="Source Sans Pro" panose="020B0503030403020204" pitchFamily="34" charset="0"/>
                          <a:cs typeface="Arial"/>
                        </a:rPr>
                        <a:t>OBJECTIF (S) :</a:t>
                      </a:r>
                    </a:p>
                  </a:txBody>
                  <a:tcPr marL="15141" marR="151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E6C"/>
                    </a:solidFill>
                  </a:tcPr>
                </a:tc>
                <a:tc>
                  <a:txBody>
                    <a:bodyPr/>
                    <a:lstStyle/>
                    <a:p>
                      <a:pPr marL="8890" indent="-8890" algn="ctr">
                        <a:spcBef>
                          <a:spcPts val="1200"/>
                        </a:spcBef>
                        <a:spcAft>
                          <a:spcPts val="600"/>
                        </a:spcAft>
                      </a:pPr>
                      <a:r>
                        <a:rPr lang="fr-FR" sz="1400" b="1">
                          <a:solidFill>
                            <a:schemeClr val="bg1"/>
                          </a:solidFill>
                          <a:latin typeface="Source Sans Pro" panose="020B0503030403020204" pitchFamily="34" charset="0"/>
                          <a:ea typeface="Source Sans Pro" panose="020B0503030403020204" pitchFamily="34" charset="0"/>
                          <a:cs typeface="Arial"/>
                        </a:rPr>
                        <a:t>DOCUMENTS CLÉS POUR L'ÉVALUATION</a:t>
                      </a:r>
                    </a:p>
                  </a:txBody>
                  <a:tcPr marL="15141" marR="151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E6C"/>
                    </a:solidFill>
                  </a:tcPr>
                </a:tc>
                <a:extLst>
                  <a:ext uri="{0D108BD9-81ED-4DB2-BD59-A6C34878D82A}">
                    <a16:rowId xmlns="" xmlns:a16="http://schemas.microsoft.com/office/drawing/2014/main" val="311044014"/>
                  </a:ext>
                </a:extLst>
              </a:tr>
              <a:tr h="823964">
                <a:tc rowSpan="3">
                  <a:txBody>
                    <a:bodyPr/>
                    <a:lstStyle/>
                    <a:p>
                      <a:pPr marL="80645" marR="71755" indent="-8890" algn="ctr" defTabSz="914400" rtl="0" eaLnBrk="1" latinLnBrk="0" hangingPunct="1">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Bases de données</a:t>
                      </a:r>
                    </a:p>
                  </a:txBody>
                  <a:tcPr marL="15141" marR="15141"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Base de données PEPFAR </a:t>
                      </a:r>
                    </a:p>
                  </a:txBody>
                  <a:tcPr marL="15141" marR="151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Confirmer si la base de données de l’organisation pour capturer et stocker les données PEPFAR est à jour.</a:t>
                      </a:r>
                    </a:p>
                  </a:txBody>
                  <a:tcPr marL="15141" marR="151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Base de données d’observation PEPFAR</a:t>
                      </a:r>
                    </a:p>
                  </a:txBody>
                  <a:tcPr marL="15141" marR="151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2927339671"/>
                  </a:ext>
                </a:extLst>
              </a:tr>
              <a:tr h="1464440">
                <a:tc vMerge="1">
                  <a:txBody>
                    <a:bodyPr/>
                    <a:lstStyle/>
                    <a:p>
                      <a:endParaRPr lang="en-US"/>
                    </a:p>
                  </a:txBody>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Rapports de base de données </a:t>
                      </a:r>
                    </a:p>
                  </a:txBody>
                  <a:tcPr marL="15141" marR="151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Confirmer si la base de données capture systématiquement tous les éléments de données requis par le système de S&amp;E de l'organisation.</a:t>
                      </a:r>
                    </a:p>
                  </a:txBody>
                  <a:tcPr marL="15141" marR="151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Rapports M&amp;E du projet</a:t>
                      </a:r>
                    </a:p>
                  </a:txBody>
                  <a:tcPr marL="15141" marR="151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1912450007"/>
                  </a:ext>
                </a:extLst>
              </a:tr>
              <a:tr h="1220367">
                <a:tc vMerge="1">
                  <a:txBody>
                    <a:bodyPr/>
                    <a:lstStyle/>
                    <a:p>
                      <a:endParaRPr lang="en-US"/>
                    </a:p>
                  </a:txBody>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Rapports de suivi </a:t>
                      </a:r>
                    </a:p>
                  </a:txBody>
                  <a:tcPr marL="15141" marR="151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Confirmer si l'organisation peut générer des rapports de surveillance de routine à l'aide de ses bases de données</a:t>
                      </a:r>
                    </a:p>
                  </a:txBody>
                  <a:tcPr marL="15141" marR="151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Rapports M&amp;E du projet</a:t>
                      </a:r>
                    </a:p>
                  </a:txBody>
                  <a:tcPr marL="15141" marR="151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3227171516"/>
                  </a:ext>
                </a:extLst>
              </a:tr>
            </a:tbl>
          </a:graphicData>
        </a:graphic>
      </p:graphicFrame>
      <p:sp>
        <p:nvSpPr>
          <p:cNvPr id="6" name="Google Shape;385;p56">
            <a:extLst>
              <a:ext uri="{FF2B5EF4-FFF2-40B4-BE49-F238E27FC236}">
                <a16:creationId xmlns="" xmlns:a16="http://schemas.microsoft.com/office/drawing/2014/main" id="{9CE164A3-CEE0-AFB3-833C-A3F9C678B1FF}"/>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CATÉGORIES/SOUS-CATÉGORIES M&amp;E (CONT.)</a:t>
            </a:r>
          </a:p>
        </p:txBody>
      </p:sp>
      <p:sp>
        <p:nvSpPr>
          <p:cNvPr id="4" name="TextBox 3"/>
          <p:cNvSpPr txBox="1"/>
          <p:nvPr/>
        </p:nvSpPr>
        <p:spPr>
          <a:xfrm>
            <a:off x="220722" y="6526926"/>
            <a:ext cx="6639951"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3069DFA0-4B26-1C21-C892-086D2171E555}"/>
              </a:ext>
            </a:extLst>
          </p:cNvPr>
          <p:cNvSpPr>
            <a:spLocks noGrp="1"/>
          </p:cNvSpPr>
          <p:nvPr>
            <p:ph type="sldNum" sz="quarter" idx="12"/>
          </p:nvPr>
        </p:nvSpPr>
        <p:spPr/>
        <p:txBody>
          <a:bodyPr/>
          <a:lstStyle/>
          <a:p>
            <a:fld id="{3A98EE3D-8CD1-4C3F-BD1C-C98C9596463C}" type="slidenum">
              <a:rPr lang="en-US" smtClean="0"/>
              <a:t>131</a:t>
            </a:fld>
            <a:endParaRPr lang="en-US"/>
          </a:p>
        </p:txBody>
      </p:sp>
    </p:spTree>
    <p:extLst>
      <p:ext uri="{BB962C8B-B14F-4D97-AF65-F5344CB8AC3E}">
        <p14:creationId xmlns:p14="http://schemas.microsoft.com/office/powerpoint/2010/main" val="123683314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72F0FC00-9A08-F740-C8B4-3D5889EE86C9}"/>
            </a:ext>
          </a:extLst>
        </p:cNvPr>
        <p:cNvGrpSpPr/>
        <p:nvPr/>
      </p:nvGrpSpPr>
      <p:grpSpPr>
        <a:xfrm>
          <a:off x="0" y="0"/>
          <a:ext cx="0" cy="0"/>
          <a:chOff x="0" y="0"/>
          <a:chExt cx="0" cy="0"/>
        </a:xfrm>
      </p:grpSpPr>
      <p:graphicFrame>
        <p:nvGraphicFramePr>
          <p:cNvPr id="3" name="Table 2">
            <a:extLst>
              <a:ext uri="{FF2B5EF4-FFF2-40B4-BE49-F238E27FC236}">
                <a16:creationId xmlns="" xmlns:a16="http://schemas.microsoft.com/office/drawing/2014/main" id="{EBC51B30-B58A-B50F-217C-97F45F6F7C84}"/>
              </a:ext>
            </a:extLst>
          </p:cNvPr>
          <p:cNvGraphicFramePr>
            <a:graphicFrameLocks noGrp="1"/>
          </p:cNvGraphicFramePr>
          <p:nvPr>
            <p:extLst>
              <p:ext uri="{D42A27DB-BD31-4B8C-83A1-F6EECF244321}">
                <p14:modId xmlns:p14="http://schemas.microsoft.com/office/powerpoint/2010/main" val="854184107"/>
              </p:ext>
            </p:extLst>
          </p:nvPr>
        </p:nvGraphicFramePr>
        <p:xfrm>
          <a:off x="331596" y="994788"/>
          <a:ext cx="11746523" cy="5468608"/>
        </p:xfrm>
        <a:graphic>
          <a:graphicData uri="http://schemas.openxmlformats.org/drawingml/2006/table">
            <a:tbl>
              <a:tblPr/>
              <a:tblGrid>
                <a:gridCol w="693336">
                  <a:extLst>
                    <a:ext uri="{9D8B030D-6E8A-4147-A177-3AD203B41FA5}">
                      <a16:colId xmlns="" xmlns:a16="http://schemas.microsoft.com/office/drawing/2014/main" val="838910443"/>
                    </a:ext>
                  </a:extLst>
                </a:gridCol>
                <a:gridCol w="2160395">
                  <a:extLst>
                    <a:ext uri="{9D8B030D-6E8A-4147-A177-3AD203B41FA5}">
                      <a16:colId xmlns="" xmlns:a16="http://schemas.microsoft.com/office/drawing/2014/main" val="1467806660"/>
                    </a:ext>
                  </a:extLst>
                </a:gridCol>
                <a:gridCol w="6705592">
                  <a:extLst>
                    <a:ext uri="{9D8B030D-6E8A-4147-A177-3AD203B41FA5}">
                      <a16:colId xmlns="" xmlns:a16="http://schemas.microsoft.com/office/drawing/2014/main" val="3121874409"/>
                    </a:ext>
                  </a:extLst>
                </a:gridCol>
                <a:gridCol w="2187200">
                  <a:extLst>
                    <a:ext uri="{9D8B030D-6E8A-4147-A177-3AD203B41FA5}">
                      <a16:colId xmlns="" xmlns:a16="http://schemas.microsoft.com/office/drawing/2014/main" val="1765675795"/>
                    </a:ext>
                  </a:extLst>
                </a:gridCol>
              </a:tblGrid>
              <a:tr h="545577">
                <a:tc gridSpan="2">
                  <a:txBody>
                    <a:bodyPr/>
                    <a:lstStyle/>
                    <a:p>
                      <a:pPr marL="8890" indent="-8890" algn="ctr">
                        <a:spcBef>
                          <a:spcPts val="1200"/>
                        </a:spcBef>
                        <a:spcAft>
                          <a:spcPts val="600"/>
                        </a:spcAft>
                      </a:pPr>
                      <a:r>
                        <a:rPr lang="fr-FR" sz="1400" b="1" dirty="0">
                          <a:solidFill>
                            <a:schemeClr val="bg1"/>
                          </a:solidFill>
                          <a:latin typeface="Source Sans Pro" panose="020B0503030403020204" pitchFamily="34" charset="0"/>
                          <a:ea typeface="Source Sans Pro" panose="020B0503030403020204" pitchFamily="34" charset="0"/>
                          <a:cs typeface="Arial"/>
                        </a:rPr>
                        <a:t>CATÉGORIES/SOUS-CATÉGORIES</a:t>
                      </a:r>
                    </a:p>
                  </a:txBody>
                  <a:tcPr marL="15141" marR="151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E6C"/>
                    </a:solidFill>
                  </a:tcPr>
                </a:tc>
                <a:tc hMerge="1">
                  <a:txBody>
                    <a:bodyPr/>
                    <a:lstStyle/>
                    <a:p>
                      <a:endParaRPr lang="en-US"/>
                    </a:p>
                  </a:txBody>
                  <a:tcPr/>
                </a:tc>
                <a:tc>
                  <a:txBody>
                    <a:bodyPr/>
                    <a:lstStyle/>
                    <a:p>
                      <a:pPr marL="8890" indent="-8890" algn="ctr">
                        <a:spcBef>
                          <a:spcPts val="1200"/>
                        </a:spcBef>
                        <a:spcAft>
                          <a:spcPts val="600"/>
                        </a:spcAft>
                      </a:pPr>
                      <a:r>
                        <a:rPr lang="fr-FR" sz="1400" b="1">
                          <a:solidFill>
                            <a:schemeClr val="bg1"/>
                          </a:solidFill>
                          <a:latin typeface="Source Sans Pro" panose="020B0503030403020204" pitchFamily="34" charset="0"/>
                          <a:ea typeface="Source Sans Pro" panose="020B0503030403020204" pitchFamily="34" charset="0"/>
                          <a:cs typeface="Arial"/>
                        </a:rPr>
                        <a:t>OBJECTIF (S) :</a:t>
                      </a:r>
                    </a:p>
                  </a:txBody>
                  <a:tcPr marL="15141" marR="151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E6C"/>
                    </a:solidFill>
                  </a:tcPr>
                </a:tc>
                <a:tc>
                  <a:txBody>
                    <a:bodyPr/>
                    <a:lstStyle/>
                    <a:p>
                      <a:pPr marL="8890" indent="-8890" algn="ctr">
                        <a:spcBef>
                          <a:spcPts val="1200"/>
                        </a:spcBef>
                        <a:spcAft>
                          <a:spcPts val="600"/>
                        </a:spcAft>
                      </a:pPr>
                      <a:r>
                        <a:rPr lang="fr-FR" sz="1400" b="1">
                          <a:solidFill>
                            <a:schemeClr val="bg1"/>
                          </a:solidFill>
                          <a:latin typeface="Source Sans Pro" panose="020B0503030403020204" pitchFamily="34" charset="0"/>
                          <a:ea typeface="Source Sans Pro" panose="020B0503030403020204" pitchFamily="34" charset="0"/>
                          <a:cs typeface="Arial"/>
                        </a:rPr>
                        <a:t>DOCUMENTS CLÉS POUR L'ÉVALUATION</a:t>
                      </a:r>
                    </a:p>
                  </a:txBody>
                  <a:tcPr marL="15141" marR="151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E6C"/>
                    </a:solidFill>
                  </a:tcPr>
                </a:tc>
                <a:extLst>
                  <a:ext uri="{0D108BD9-81ED-4DB2-BD59-A6C34878D82A}">
                    <a16:rowId xmlns="" xmlns:a16="http://schemas.microsoft.com/office/drawing/2014/main" val="311044014"/>
                  </a:ext>
                </a:extLst>
              </a:tr>
              <a:tr h="708644">
                <a:tc rowSpan="6">
                  <a:txBody>
                    <a:bodyPr/>
                    <a:lstStyle/>
                    <a:p>
                      <a:pPr marL="8890" indent="-8890" algn="ctr">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Supervision et Audit des données</a:t>
                      </a:r>
                    </a:p>
                  </a:txBody>
                  <a:tcPr marL="15141" marR="15141"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Outils</a:t>
                      </a:r>
                    </a:p>
                  </a:txBody>
                  <a:tcPr marL="15141" marR="151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Confirmer si des lignes directrices et des outils pour la supervision formative sont disponibles.</a:t>
                      </a:r>
                    </a:p>
                  </a:txBody>
                  <a:tcPr marL="15141" marR="151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Outil et rapports d'évaluation de routine de la qualité des données (RDQA)</a:t>
                      </a:r>
                    </a:p>
                  </a:txBody>
                  <a:tcPr marL="15141" marR="151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3756426355"/>
                  </a:ext>
                </a:extLst>
              </a:tr>
              <a:tr h="932811">
                <a:tc vMerge="1">
                  <a:txBody>
                    <a:bodyPr/>
                    <a:lstStyle/>
                    <a:p>
                      <a:endParaRPr lang="en-US"/>
                    </a:p>
                  </a:txBody>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Documentation</a:t>
                      </a:r>
                    </a:p>
                  </a:txBody>
                  <a:tcPr marL="15141" marR="151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Confirmer si la dernière supervision formative a été menée conformément aux directives actuelles, sans aucune lacune.</a:t>
                      </a:r>
                    </a:p>
                  </a:txBody>
                  <a:tcPr marL="15141" marR="151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Documents justificatifs pertinents</a:t>
                      </a:r>
                    </a:p>
                  </a:txBody>
                  <a:tcPr marL="15141" marR="151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4208366096"/>
                  </a:ext>
                </a:extLst>
              </a:tr>
              <a:tr h="625965">
                <a:tc vMerge="1">
                  <a:txBody>
                    <a:bodyPr/>
                    <a:lstStyle/>
                    <a:p>
                      <a:endParaRPr lang="en-US"/>
                    </a:p>
                  </a:txBody>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Audit des données</a:t>
                      </a:r>
                    </a:p>
                  </a:txBody>
                  <a:tcPr marL="15141" marR="151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Confirmer si les politiques, procédures et outils pour les audits de la qualité des données sont disponibles et toujours utilisés.</a:t>
                      </a:r>
                    </a:p>
                  </a:txBody>
                  <a:tcPr marL="15141" marR="151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Politiques, procédures et Outils pertinents</a:t>
                      </a:r>
                    </a:p>
                  </a:txBody>
                  <a:tcPr marL="15141" marR="151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751803054"/>
                  </a:ext>
                </a:extLst>
              </a:tr>
              <a:tr h="797799">
                <a:tc vMerge="1">
                  <a:txBody>
                    <a:bodyPr/>
                    <a:lstStyle/>
                    <a:p>
                      <a:endParaRPr lang="en-US"/>
                    </a:p>
                  </a:txBody>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Rapports d'Audit </a:t>
                      </a:r>
                    </a:p>
                  </a:txBody>
                  <a:tcPr marL="15141" marR="151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Confirmer si les audits de la qualité des données sont effectués conformément aux procédures stipulées et si les mesures de suivi post-RDQA appropriées sont mises en œuvre.</a:t>
                      </a:r>
                    </a:p>
                  </a:txBody>
                  <a:tcPr marL="15141" marR="151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Outil, lignes directrices et rapports d'audit d'évaluation de routine de la qualité des données (RDQA)</a:t>
                      </a:r>
                    </a:p>
                  </a:txBody>
                  <a:tcPr marL="15141" marR="151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3344849270"/>
                  </a:ext>
                </a:extLst>
              </a:tr>
              <a:tr h="533503">
                <a:tc vMerge="1">
                  <a:txBody>
                    <a:bodyPr/>
                    <a:lstStyle/>
                    <a:p>
                      <a:endParaRPr lang="en-US"/>
                    </a:p>
                  </a:txBody>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Utilisation des rapports d'audit </a:t>
                      </a:r>
                    </a:p>
                  </a:txBody>
                  <a:tcPr marL="15141" marR="151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dirty="0">
                          <a:solidFill>
                            <a:schemeClr val="tx1"/>
                          </a:solidFill>
                          <a:latin typeface="Source Sans Pro" panose="020B0503030403020204" pitchFamily="34" charset="0"/>
                          <a:ea typeface="Source Sans Pro" panose="020B0503030403020204" pitchFamily="34" charset="0"/>
                          <a:cs typeface="Arial"/>
                        </a:rPr>
                        <a:t>Confirmer si les conclusions et les commentaires de l’audit de la qualité des données sont partagés avec les parties prenantes.</a:t>
                      </a:r>
                    </a:p>
                  </a:txBody>
                  <a:tcPr marL="15141" marR="151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Rapports d'audit de la qualité des données de M&amp;E</a:t>
                      </a:r>
                    </a:p>
                  </a:txBody>
                  <a:tcPr marL="15141" marR="151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95990339"/>
                  </a:ext>
                </a:extLst>
              </a:tr>
              <a:tr h="803935">
                <a:tc vMerge="1">
                  <a:txBody>
                    <a:bodyPr/>
                    <a:lstStyle/>
                    <a:p>
                      <a:endParaRPr lang="en-US"/>
                    </a:p>
                  </a:txBody>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Formations</a:t>
                      </a:r>
                    </a:p>
                  </a:txBody>
                  <a:tcPr marL="15141" marR="151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Confirmer si le personnel est correctement formé pour effectuer les tâches liées à l'évaluation de la qualité des données (exhaustivité, actualité, exactitude, fiabilité) sans lacunes.</a:t>
                      </a:r>
                    </a:p>
                  </a:txBody>
                  <a:tcPr marL="15141" marR="151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dirty="0">
                          <a:solidFill>
                            <a:schemeClr val="tx1"/>
                          </a:solidFill>
                          <a:latin typeface="Source Sans Pro" panose="020B0503030403020204" pitchFamily="34" charset="0"/>
                          <a:ea typeface="Source Sans Pro" panose="020B0503030403020204" pitchFamily="34" charset="0"/>
                          <a:cs typeface="Arial"/>
                        </a:rPr>
                        <a:t>Documents justificatifs pertinents</a:t>
                      </a:r>
                    </a:p>
                  </a:txBody>
                  <a:tcPr marL="15141" marR="151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1844177880"/>
                  </a:ext>
                </a:extLst>
              </a:tr>
            </a:tbl>
          </a:graphicData>
        </a:graphic>
      </p:graphicFrame>
      <p:sp>
        <p:nvSpPr>
          <p:cNvPr id="6" name="Google Shape;385;p56">
            <a:extLst>
              <a:ext uri="{FF2B5EF4-FFF2-40B4-BE49-F238E27FC236}">
                <a16:creationId xmlns="" xmlns:a16="http://schemas.microsoft.com/office/drawing/2014/main" id="{64A9F827-8A79-FEB4-AE55-C7E8A3D84016}"/>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CATÉGORIES/SOUS-CATÉGORIES M&amp;E (CONT.)</a:t>
            </a:r>
          </a:p>
        </p:txBody>
      </p:sp>
      <p:sp>
        <p:nvSpPr>
          <p:cNvPr id="4" name="TextBox 3"/>
          <p:cNvSpPr txBox="1"/>
          <p:nvPr/>
        </p:nvSpPr>
        <p:spPr>
          <a:xfrm>
            <a:off x="220722" y="6526926"/>
            <a:ext cx="6639951"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0544BE97-D620-F678-730E-86624051F738}"/>
              </a:ext>
            </a:extLst>
          </p:cNvPr>
          <p:cNvSpPr>
            <a:spLocks noGrp="1"/>
          </p:cNvSpPr>
          <p:nvPr>
            <p:ph type="sldNum" sz="quarter" idx="12"/>
          </p:nvPr>
        </p:nvSpPr>
        <p:spPr/>
        <p:txBody>
          <a:bodyPr/>
          <a:lstStyle/>
          <a:p>
            <a:fld id="{3A98EE3D-8CD1-4C3F-BD1C-C98C9596463C}" type="slidenum">
              <a:rPr lang="en-US" smtClean="0"/>
              <a:t>132</a:t>
            </a:fld>
            <a:endParaRPr lang="en-US"/>
          </a:p>
        </p:txBody>
      </p:sp>
    </p:spTree>
    <p:extLst>
      <p:ext uri="{BB962C8B-B14F-4D97-AF65-F5344CB8AC3E}">
        <p14:creationId xmlns:p14="http://schemas.microsoft.com/office/powerpoint/2010/main" val="208849002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E88349D3-A924-51B1-BCE4-A00AA5AC8E02}"/>
            </a:ext>
          </a:extLst>
        </p:cNvPr>
        <p:cNvGrpSpPr/>
        <p:nvPr/>
      </p:nvGrpSpPr>
      <p:grpSpPr>
        <a:xfrm>
          <a:off x="0" y="0"/>
          <a:ext cx="0" cy="0"/>
          <a:chOff x="0" y="0"/>
          <a:chExt cx="0" cy="0"/>
        </a:xfrm>
      </p:grpSpPr>
      <p:graphicFrame>
        <p:nvGraphicFramePr>
          <p:cNvPr id="3" name="Table 2">
            <a:extLst>
              <a:ext uri="{FF2B5EF4-FFF2-40B4-BE49-F238E27FC236}">
                <a16:creationId xmlns="" xmlns:a16="http://schemas.microsoft.com/office/drawing/2014/main" id="{0A6D69D3-0832-ED1B-36C2-6D94508A780B}"/>
              </a:ext>
            </a:extLst>
          </p:cNvPr>
          <p:cNvGraphicFramePr>
            <a:graphicFrameLocks noGrp="1"/>
          </p:cNvGraphicFramePr>
          <p:nvPr>
            <p:extLst>
              <p:ext uri="{D42A27DB-BD31-4B8C-83A1-F6EECF244321}">
                <p14:modId xmlns:p14="http://schemas.microsoft.com/office/powerpoint/2010/main" val="4106983940"/>
              </p:ext>
            </p:extLst>
          </p:nvPr>
        </p:nvGraphicFramePr>
        <p:xfrm>
          <a:off x="331596" y="994788"/>
          <a:ext cx="11746523" cy="4763561"/>
        </p:xfrm>
        <a:graphic>
          <a:graphicData uri="http://schemas.openxmlformats.org/drawingml/2006/table">
            <a:tbl>
              <a:tblPr/>
              <a:tblGrid>
                <a:gridCol w="693336">
                  <a:extLst>
                    <a:ext uri="{9D8B030D-6E8A-4147-A177-3AD203B41FA5}">
                      <a16:colId xmlns="" xmlns:a16="http://schemas.microsoft.com/office/drawing/2014/main" val="838910443"/>
                    </a:ext>
                  </a:extLst>
                </a:gridCol>
                <a:gridCol w="2160395">
                  <a:extLst>
                    <a:ext uri="{9D8B030D-6E8A-4147-A177-3AD203B41FA5}">
                      <a16:colId xmlns="" xmlns:a16="http://schemas.microsoft.com/office/drawing/2014/main" val="1467806660"/>
                    </a:ext>
                  </a:extLst>
                </a:gridCol>
                <a:gridCol w="6705592">
                  <a:extLst>
                    <a:ext uri="{9D8B030D-6E8A-4147-A177-3AD203B41FA5}">
                      <a16:colId xmlns="" xmlns:a16="http://schemas.microsoft.com/office/drawing/2014/main" val="3121874409"/>
                    </a:ext>
                  </a:extLst>
                </a:gridCol>
                <a:gridCol w="2187200">
                  <a:extLst>
                    <a:ext uri="{9D8B030D-6E8A-4147-A177-3AD203B41FA5}">
                      <a16:colId xmlns="" xmlns:a16="http://schemas.microsoft.com/office/drawing/2014/main" val="1765675795"/>
                    </a:ext>
                  </a:extLst>
                </a:gridCol>
              </a:tblGrid>
              <a:tr h="551714">
                <a:tc gridSpan="2">
                  <a:txBody>
                    <a:bodyPr/>
                    <a:lstStyle/>
                    <a:p>
                      <a:pPr marL="8890" indent="-8890" algn="ctr">
                        <a:spcBef>
                          <a:spcPts val="1200"/>
                        </a:spcBef>
                        <a:spcAft>
                          <a:spcPts val="600"/>
                        </a:spcAft>
                      </a:pPr>
                      <a:r>
                        <a:rPr lang="fr-FR" sz="1400" b="1" dirty="0">
                          <a:solidFill>
                            <a:schemeClr val="bg1"/>
                          </a:solidFill>
                          <a:latin typeface="Source Sans Pro" panose="020B0503030403020204" pitchFamily="34" charset="0"/>
                          <a:ea typeface="Source Sans Pro" panose="020B0503030403020204" pitchFamily="34" charset="0"/>
                          <a:cs typeface="Arial"/>
                        </a:rPr>
                        <a:t>CATÉGORIES/SOUS-CATÉGORIES</a:t>
                      </a:r>
                    </a:p>
                  </a:txBody>
                  <a:tcPr marL="15141" marR="151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E6C"/>
                    </a:solidFill>
                  </a:tcPr>
                </a:tc>
                <a:tc hMerge="1">
                  <a:txBody>
                    <a:bodyPr/>
                    <a:lstStyle/>
                    <a:p>
                      <a:endParaRPr lang="en-US"/>
                    </a:p>
                  </a:txBody>
                  <a:tcPr/>
                </a:tc>
                <a:tc>
                  <a:txBody>
                    <a:bodyPr/>
                    <a:lstStyle/>
                    <a:p>
                      <a:pPr marL="8890" indent="-8890" algn="ctr">
                        <a:spcBef>
                          <a:spcPts val="1200"/>
                        </a:spcBef>
                        <a:spcAft>
                          <a:spcPts val="600"/>
                        </a:spcAft>
                      </a:pPr>
                      <a:r>
                        <a:rPr lang="fr-FR" sz="1400" b="1">
                          <a:solidFill>
                            <a:schemeClr val="bg1"/>
                          </a:solidFill>
                          <a:latin typeface="Source Sans Pro" panose="020B0503030403020204" pitchFamily="34" charset="0"/>
                          <a:ea typeface="Source Sans Pro" panose="020B0503030403020204" pitchFamily="34" charset="0"/>
                          <a:cs typeface="Arial"/>
                        </a:rPr>
                        <a:t>OBJECTIF (S) :</a:t>
                      </a:r>
                    </a:p>
                  </a:txBody>
                  <a:tcPr marL="15141" marR="151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E6C"/>
                    </a:solidFill>
                  </a:tcPr>
                </a:tc>
                <a:tc>
                  <a:txBody>
                    <a:bodyPr/>
                    <a:lstStyle/>
                    <a:p>
                      <a:pPr marL="8890" indent="-8890" algn="ctr">
                        <a:spcBef>
                          <a:spcPts val="1200"/>
                        </a:spcBef>
                        <a:spcAft>
                          <a:spcPts val="600"/>
                        </a:spcAft>
                      </a:pPr>
                      <a:r>
                        <a:rPr lang="fr-FR" sz="1400" b="1">
                          <a:solidFill>
                            <a:schemeClr val="bg1"/>
                          </a:solidFill>
                          <a:latin typeface="Source Sans Pro" panose="020B0503030403020204" pitchFamily="34" charset="0"/>
                          <a:ea typeface="Source Sans Pro" panose="020B0503030403020204" pitchFamily="34" charset="0"/>
                          <a:cs typeface="Arial"/>
                        </a:rPr>
                        <a:t>DOCUMENTS CLÉS POUR L'ÉVALUATION</a:t>
                      </a:r>
                    </a:p>
                  </a:txBody>
                  <a:tcPr marL="15141" marR="151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E6C"/>
                    </a:solidFill>
                  </a:tcPr>
                </a:tc>
                <a:extLst>
                  <a:ext uri="{0D108BD9-81ED-4DB2-BD59-A6C34878D82A}">
                    <a16:rowId xmlns="" xmlns:a16="http://schemas.microsoft.com/office/drawing/2014/main" val="311044014"/>
                  </a:ext>
                </a:extLst>
              </a:tr>
              <a:tr h="475442">
                <a:tc rowSpan="4">
                  <a:txBody>
                    <a:bodyPr/>
                    <a:lstStyle/>
                    <a:p>
                      <a:pPr marL="8890" indent="-8890" algn="ctr">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Demande et utilisation des données</a:t>
                      </a:r>
                    </a:p>
                  </a:txBody>
                  <a:tcPr marL="15141" marR="15141"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Plan </a:t>
                      </a:r>
                    </a:p>
                  </a:txBody>
                  <a:tcPr marL="15141" marR="151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Confirmer si l'organisation dispose d'un plan d'utilisation des données pour son projet financé par le PEPFAR.</a:t>
                      </a:r>
                    </a:p>
                  </a:txBody>
                  <a:tcPr marL="15141" marR="151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Plans d'utilisation des données, AMELP/Plan M&amp;E</a:t>
                      </a:r>
                    </a:p>
                  </a:txBody>
                  <a:tcPr marL="15141" marR="151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830201411"/>
                  </a:ext>
                </a:extLst>
              </a:tr>
              <a:tr h="490953">
                <a:tc vMerge="1">
                  <a:txBody>
                    <a:bodyPr/>
                    <a:lstStyle/>
                    <a:p>
                      <a:endParaRPr lang="en-US"/>
                    </a:p>
                  </a:txBody>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Documentation </a:t>
                      </a:r>
                    </a:p>
                  </a:txBody>
                  <a:tcPr marL="15141" marR="151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Confirmer si le plan d’utilisation des données est entièrement mis en œuvre.</a:t>
                      </a:r>
                    </a:p>
                  </a:txBody>
                  <a:tcPr marL="15141" marR="151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Documents justificatifs pertinents</a:t>
                      </a:r>
                    </a:p>
                  </a:txBody>
                  <a:tcPr marL="15141" marR="151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2560868102"/>
                  </a:ext>
                </a:extLst>
              </a:tr>
              <a:tr h="595280">
                <a:tc vMerge="1">
                  <a:txBody>
                    <a:bodyPr/>
                    <a:lstStyle/>
                    <a:p>
                      <a:endParaRPr lang="en-US"/>
                    </a:p>
                  </a:txBody>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Correction de cours</a:t>
                      </a:r>
                    </a:p>
                  </a:txBody>
                  <a:tcPr marL="15141" marR="151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Confirmer si les données de routine sont utilisées pour concevoir des mesures correctives efficaces.</a:t>
                      </a:r>
                    </a:p>
                  </a:txBody>
                  <a:tcPr marL="15141" marR="151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Procès-verbaux/notes de réunion ; présentations ou tableaux de bord</a:t>
                      </a:r>
                    </a:p>
                  </a:txBody>
                  <a:tcPr marL="15141" marR="151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2261789470"/>
                  </a:ext>
                </a:extLst>
              </a:tr>
              <a:tr h="2440734">
                <a:tc vMerge="1">
                  <a:txBody>
                    <a:bodyPr/>
                    <a:lstStyle/>
                    <a:p>
                      <a:endParaRPr lang="en-US"/>
                    </a:p>
                  </a:txBody>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Examens des données </a:t>
                      </a:r>
                    </a:p>
                  </a:txBody>
                  <a:tcPr marL="15141" marR="151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dirty="0">
                          <a:solidFill>
                            <a:schemeClr val="tx1"/>
                          </a:solidFill>
                          <a:latin typeface="Source Sans Pro" panose="020B0503030403020204" pitchFamily="34" charset="0"/>
                          <a:ea typeface="Source Sans Pro" panose="020B0503030403020204" pitchFamily="34" charset="0"/>
                          <a:cs typeface="Arial"/>
                        </a:rPr>
                        <a:t>Confirmer si l'organisation effectue régulièrement un examen systématique des données impliquant le personnel technique et de S&amp;E, en tire des leçons et prend des décisions d'amélioration des performances.</a:t>
                      </a:r>
                    </a:p>
                  </a:txBody>
                  <a:tcPr marL="15141" marR="151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Procès-verbaux/notes de réunion ; présentations, prises de décision</a:t>
                      </a:r>
                    </a:p>
                  </a:txBody>
                  <a:tcPr marL="15141" marR="151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1139462052"/>
                  </a:ext>
                </a:extLst>
              </a:tr>
            </a:tbl>
          </a:graphicData>
        </a:graphic>
      </p:graphicFrame>
      <p:sp>
        <p:nvSpPr>
          <p:cNvPr id="6" name="Google Shape;385;p56">
            <a:extLst>
              <a:ext uri="{FF2B5EF4-FFF2-40B4-BE49-F238E27FC236}">
                <a16:creationId xmlns="" xmlns:a16="http://schemas.microsoft.com/office/drawing/2014/main" id="{DB307E10-A5DA-5AB3-390A-54926342BAD4}"/>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CATÉGORIES/SOUS-CATÉGORIES M&amp;E (CONT.)</a:t>
            </a:r>
          </a:p>
        </p:txBody>
      </p:sp>
      <p:sp>
        <p:nvSpPr>
          <p:cNvPr id="4" name="TextBox 3"/>
          <p:cNvSpPr txBox="1"/>
          <p:nvPr/>
        </p:nvSpPr>
        <p:spPr>
          <a:xfrm>
            <a:off x="220722" y="6526926"/>
            <a:ext cx="6639951"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A146A796-2420-D64D-D526-BD9848D4EC0C}"/>
              </a:ext>
            </a:extLst>
          </p:cNvPr>
          <p:cNvSpPr>
            <a:spLocks noGrp="1"/>
          </p:cNvSpPr>
          <p:nvPr>
            <p:ph type="sldNum" sz="quarter" idx="12"/>
          </p:nvPr>
        </p:nvSpPr>
        <p:spPr/>
        <p:txBody>
          <a:bodyPr/>
          <a:lstStyle/>
          <a:p>
            <a:fld id="{3A98EE3D-8CD1-4C3F-BD1C-C98C9596463C}" type="slidenum">
              <a:rPr lang="en-US" smtClean="0"/>
              <a:t>133</a:t>
            </a:fld>
            <a:endParaRPr lang="en-US"/>
          </a:p>
        </p:txBody>
      </p:sp>
    </p:spTree>
    <p:extLst>
      <p:ext uri="{BB962C8B-B14F-4D97-AF65-F5344CB8AC3E}">
        <p14:creationId xmlns:p14="http://schemas.microsoft.com/office/powerpoint/2010/main" val="390319155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331596" y="2121026"/>
            <a:ext cx="5345177" cy="2784094"/>
          </a:xfrm>
          <a:prstGeom prst="rect">
            <a:avLst/>
          </a:prstGeom>
          <a:ln w="9525">
            <a:solidFill>
              <a:srgbClr val="A6A6A6"/>
            </a:solidFill>
          </a:ln>
        </p:spPr>
        <p:txBody>
          <a:bodyPr vert="horz" wrap="square" lIns="0" tIns="29209" rIns="0" bIns="0" rtlCol="0">
            <a:spAutoFit/>
          </a:bodyPr>
          <a:lstStyle/>
          <a:p>
            <a:pPr marL="164465">
              <a:lnSpc>
                <a:spcPct val="100000"/>
              </a:lnSpc>
              <a:spcBef>
                <a:spcPts val="229"/>
              </a:spcBef>
            </a:pPr>
            <a:r>
              <a:rPr lang="fr-FR" b="1" dirty="0">
                <a:latin typeface="Source Sans Pro" panose="020B0503030403020204" pitchFamily="34" charset="0"/>
                <a:ea typeface="Source Sans Pro" panose="020B0503030403020204" pitchFamily="34" charset="0"/>
                <a:cs typeface="Lucida Sans"/>
              </a:rPr>
              <a:t>Gestion des performances</a:t>
            </a:r>
          </a:p>
          <a:p>
            <a:pPr marL="571500" marR="796290" indent="-228600">
              <a:spcBef>
                <a:spcPts val="600"/>
              </a:spcBef>
              <a:spcAft>
                <a:spcPts val="600"/>
              </a:spcAft>
              <a:buClr>
                <a:schemeClr val="tx1"/>
              </a:buClr>
              <a:buFont typeface="Wingdings" panose="05000000000000000000" pitchFamily="2" charset="2"/>
              <a:buChar char="§"/>
              <a:tabLst>
                <a:tab pos="515620" algn="l"/>
              </a:tabLst>
            </a:pPr>
            <a:r>
              <a:rPr lang="fr-FR" dirty="0">
                <a:latin typeface="Source Sans Pro" panose="020B0503030403020204" pitchFamily="34" charset="0"/>
                <a:ea typeface="Source Sans Pro" panose="020B0503030403020204" pitchFamily="34" charset="0"/>
                <a:cs typeface="Arial"/>
              </a:rPr>
              <a:t>Pas de manuel de gestion des performances</a:t>
            </a:r>
          </a:p>
          <a:p>
            <a:pPr marL="571500" indent="-228600">
              <a:spcBef>
                <a:spcPts val="600"/>
              </a:spcBef>
              <a:spcAft>
                <a:spcPts val="600"/>
              </a:spcAft>
              <a:buClr>
                <a:schemeClr val="tx1"/>
              </a:buClr>
              <a:buFont typeface="Wingdings" panose="05000000000000000000" pitchFamily="2" charset="2"/>
              <a:buChar char="§"/>
              <a:tabLst>
                <a:tab pos="515620" algn="l"/>
              </a:tabLst>
            </a:pPr>
            <a:r>
              <a:rPr lang="fr-FR" dirty="0">
                <a:latin typeface="Source Sans Pro" panose="020B0503030403020204" pitchFamily="34" charset="0"/>
                <a:ea typeface="Source Sans Pro" panose="020B0503030403020204" pitchFamily="34" charset="0"/>
                <a:cs typeface="Arial"/>
              </a:rPr>
              <a:t>Pas de plan MEL/AMELP/MEAL</a:t>
            </a:r>
          </a:p>
          <a:p>
            <a:pPr marL="571500" marR="814705" indent="-228600">
              <a:spcBef>
                <a:spcPts val="600"/>
              </a:spcBef>
              <a:spcAft>
                <a:spcPts val="600"/>
              </a:spcAft>
              <a:buClr>
                <a:schemeClr val="tx1"/>
              </a:buClr>
              <a:buFont typeface="Wingdings" panose="05000000000000000000" pitchFamily="2" charset="2"/>
              <a:buChar char="§"/>
              <a:tabLst>
                <a:tab pos="515620" algn="l"/>
              </a:tabLst>
            </a:pPr>
            <a:r>
              <a:rPr lang="fr-FR" dirty="0">
                <a:latin typeface="Source Sans Pro" panose="020B0503030403020204" pitchFamily="34" charset="0"/>
                <a:ea typeface="Source Sans Pro" panose="020B0503030403020204" pitchFamily="34" charset="0"/>
                <a:cs typeface="Arial"/>
              </a:rPr>
              <a:t>Le personnel manque de compétences en gestion des performances</a:t>
            </a:r>
          </a:p>
          <a:p>
            <a:pPr marL="571500" marR="171450" indent="-228600">
              <a:spcBef>
                <a:spcPts val="600"/>
              </a:spcBef>
              <a:spcAft>
                <a:spcPts val="600"/>
              </a:spcAft>
              <a:buClr>
                <a:schemeClr val="tx1"/>
              </a:buClr>
              <a:buFont typeface="Wingdings" panose="05000000000000000000" pitchFamily="2" charset="2"/>
              <a:buChar char="§"/>
              <a:tabLst>
                <a:tab pos="515620" algn="l"/>
              </a:tabLst>
            </a:pPr>
            <a:r>
              <a:rPr lang="fr-FR" dirty="0">
                <a:latin typeface="Source Sans Pro" panose="020B0503030403020204" pitchFamily="34" charset="0"/>
                <a:ea typeface="Source Sans Pro" panose="020B0503030403020204" pitchFamily="34" charset="0"/>
                <a:cs typeface="Arial"/>
              </a:rPr>
              <a:t>Logiciel de gestion des performances avec tableaux de bord</a:t>
            </a:r>
          </a:p>
        </p:txBody>
      </p:sp>
      <p:sp>
        <p:nvSpPr>
          <p:cNvPr id="5" name="object 5"/>
          <p:cNvSpPr txBox="1"/>
          <p:nvPr/>
        </p:nvSpPr>
        <p:spPr>
          <a:xfrm>
            <a:off x="6096000" y="2121026"/>
            <a:ext cx="5764404" cy="3338092"/>
          </a:xfrm>
          <a:prstGeom prst="rect">
            <a:avLst/>
          </a:prstGeom>
          <a:ln w="9525">
            <a:solidFill>
              <a:srgbClr val="A6A6A6"/>
            </a:solidFill>
          </a:ln>
        </p:spPr>
        <p:txBody>
          <a:bodyPr vert="horz" wrap="square" lIns="0" tIns="29209" rIns="0" bIns="0" rtlCol="0">
            <a:spAutoFit/>
          </a:bodyPr>
          <a:lstStyle/>
          <a:p>
            <a:pPr marL="164465">
              <a:lnSpc>
                <a:spcPct val="100000"/>
              </a:lnSpc>
              <a:spcBef>
                <a:spcPts val="229"/>
              </a:spcBef>
            </a:pPr>
            <a:r>
              <a:rPr lang="fr-FR" b="1" dirty="0">
                <a:latin typeface="Source Sans Pro" panose="020B0503030403020204" pitchFamily="34" charset="0"/>
                <a:ea typeface="Source Sans Pro" panose="020B0503030403020204" pitchFamily="34" charset="0"/>
                <a:cs typeface="Lucida Sans"/>
              </a:rPr>
              <a:t>Suivi et Évaluation</a:t>
            </a:r>
          </a:p>
          <a:p>
            <a:pPr marL="571500" indent="-228600">
              <a:spcBef>
                <a:spcPts val="600"/>
              </a:spcBef>
              <a:spcAft>
                <a:spcPts val="600"/>
              </a:spcAft>
              <a:buClr>
                <a:schemeClr val="tx1"/>
              </a:buClr>
              <a:buFont typeface="Wingdings" panose="05000000000000000000" pitchFamily="2" charset="2"/>
              <a:buChar char="§"/>
              <a:tabLst>
                <a:tab pos="515620" algn="l"/>
              </a:tabLst>
            </a:pPr>
            <a:r>
              <a:rPr lang="fr-FR" dirty="0">
                <a:latin typeface="Source Sans Pro" panose="020B0503030403020204" pitchFamily="34" charset="0"/>
                <a:ea typeface="Source Sans Pro" panose="020B0503030403020204" pitchFamily="34" charset="0"/>
                <a:cs typeface="Arial"/>
              </a:rPr>
              <a:t>Manque de personnel de M&amp;E</a:t>
            </a:r>
          </a:p>
          <a:p>
            <a:pPr marL="571500" marR="5080" indent="-228600">
              <a:spcBef>
                <a:spcPts val="600"/>
              </a:spcBef>
              <a:spcAft>
                <a:spcPts val="600"/>
              </a:spcAft>
              <a:buClr>
                <a:schemeClr val="tx1"/>
              </a:buClr>
              <a:buFont typeface="Wingdings" panose="05000000000000000000" pitchFamily="2" charset="2"/>
              <a:buChar char="§"/>
              <a:tabLst>
                <a:tab pos="515620" algn="l"/>
              </a:tabLst>
            </a:pPr>
            <a:r>
              <a:rPr lang="fr-FR" dirty="0">
                <a:latin typeface="Source Sans Pro" panose="020B0503030403020204" pitchFamily="34" charset="0"/>
                <a:ea typeface="Source Sans Pro" panose="020B0503030403020204" pitchFamily="34" charset="0"/>
                <a:cs typeface="Arial"/>
              </a:rPr>
              <a:t>Mauvais systèmes de gestion des données et manque de ventilation appropriée des données dans les petites ONG</a:t>
            </a:r>
          </a:p>
          <a:p>
            <a:pPr marL="571500" marR="83820" indent="-228600">
              <a:spcBef>
                <a:spcPts val="600"/>
              </a:spcBef>
              <a:spcAft>
                <a:spcPts val="600"/>
              </a:spcAft>
              <a:buClr>
                <a:schemeClr val="tx1"/>
              </a:buClr>
              <a:buFont typeface="Wingdings" panose="05000000000000000000" pitchFamily="2" charset="2"/>
              <a:buChar char="§"/>
              <a:tabLst>
                <a:tab pos="515620" algn="l"/>
              </a:tabLst>
            </a:pPr>
            <a:r>
              <a:rPr lang="fr-FR" dirty="0">
                <a:latin typeface="Source Sans Pro" panose="020B0503030403020204" pitchFamily="34" charset="0"/>
                <a:ea typeface="Source Sans Pro" panose="020B0503030403020204" pitchFamily="34" charset="0"/>
                <a:cs typeface="Arial"/>
              </a:rPr>
              <a:t>Mauvaise RDQA, manque de preuves de la mise en œuvre des mesures de suivi</a:t>
            </a:r>
          </a:p>
          <a:p>
            <a:pPr marL="571500" marR="144780" indent="-228600">
              <a:spcBef>
                <a:spcPts val="600"/>
              </a:spcBef>
              <a:spcAft>
                <a:spcPts val="600"/>
              </a:spcAft>
              <a:buClr>
                <a:schemeClr val="tx1"/>
              </a:buClr>
              <a:buFont typeface="Wingdings" panose="05000000000000000000" pitchFamily="2" charset="2"/>
              <a:buChar char="§"/>
              <a:tabLst>
                <a:tab pos="515620" algn="l"/>
              </a:tabLst>
            </a:pPr>
            <a:r>
              <a:rPr lang="fr-FR" dirty="0">
                <a:latin typeface="Source Sans Pro" panose="020B0503030403020204" pitchFamily="34" charset="0"/>
                <a:ea typeface="Source Sans Pro" panose="020B0503030403020204" pitchFamily="34" charset="0"/>
                <a:cs typeface="Arial"/>
              </a:rPr>
              <a:t>Faible niveau d’utilisation des données pour l’amélioration du programme et manque de compétences en analyse de données</a:t>
            </a:r>
          </a:p>
        </p:txBody>
      </p:sp>
      <p:sp>
        <p:nvSpPr>
          <p:cNvPr id="2" name="Google Shape;385;p56">
            <a:extLst>
              <a:ext uri="{FF2B5EF4-FFF2-40B4-BE49-F238E27FC236}">
                <a16:creationId xmlns="" xmlns:a16="http://schemas.microsoft.com/office/drawing/2014/main" id="{B09009F3-538C-5CCC-2BE1-C3FC7D16C531}"/>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QUESTIONS COURANTES</a:t>
            </a:r>
          </a:p>
        </p:txBody>
      </p:sp>
      <p:sp>
        <p:nvSpPr>
          <p:cNvPr id="3" name="Espace réservé du numéro de diapositive 2">
            <a:extLst>
              <a:ext uri="{FF2B5EF4-FFF2-40B4-BE49-F238E27FC236}">
                <a16:creationId xmlns="" xmlns:a16="http://schemas.microsoft.com/office/drawing/2014/main" id="{AC45429E-683A-2904-72FA-30F1030A2B53}"/>
              </a:ext>
            </a:extLst>
          </p:cNvPr>
          <p:cNvSpPr>
            <a:spLocks noGrp="1"/>
          </p:cNvSpPr>
          <p:nvPr>
            <p:ph type="sldNum" sz="quarter" idx="12"/>
          </p:nvPr>
        </p:nvSpPr>
        <p:spPr/>
        <p:txBody>
          <a:bodyPr/>
          <a:lstStyle/>
          <a:p>
            <a:fld id="{3A98EE3D-8CD1-4C3F-BD1C-C98C9596463C}" type="slidenum">
              <a:rPr lang="en-US" smtClean="0"/>
              <a:t>134</a:t>
            </a:fld>
            <a:endParaRPr lang="en-US"/>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DB7B697D-E9A5-811F-06D8-D5547A268997}"/>
            </a:ext>
          </a:extLst>
        </p:cNvPr>
        <p:cNvGrpSpPr/>
        <p:nvPr/>
      </p:nvGrpSpPr>
      <p:grpSpPr>
        <a:xfrm>
          <a:off x="0" y="0"/>
          <a:ext cx="0" cy="0"/>
          <a:chOff x="0" y="0"/>
          <a:chExt cx="0" cy="0"/>
        </a:xfrm>
      </p:grpSpPr>
      <p:sp>
        <p:nvSpPr>
          <p:cNvPr id="5" name="Google Shape;385;p56">
            <a:extLst>
              <a:ext uri="{FF2B5EF4-FFF2-40B4-BE49-F238E27FC236}">
                <a16:creationId xmlns="" xmlns:a16="http://schemas.microsoft.com/office/drawing/2014/main" id="{CE60AA6B-A798-1381-CE2F-8426C52DB133}"/>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RECOMMENDATIONS</a:t>
            </a:r>
          </a:p>
        </p:txBody>
      </p:sp>
      <p:sp>
        <p:nvSpPr>
          <p:cNvPr id="3" name="Text Placeholder 1">
            <a:extLst>
              <a:ext uri="{FF2B5EF4-FFF2-40B4-BE49-F238E27FC236}">
                <a16:creationId xmlns="" xmlns:a16="http://schemas.microsoft.com/office/drawing/2014/main" id="{A710BF30-FEAC-00A5-880C-5D58A975D235}"/>
              </a:ext>
            </a:extLst>
          </p:cNvPr>
          <p:cNvSpPr>
            <a:spLocks noGrp="1"/>
          </p:cNvSpPr>
          <p:nvPr>
            <p:ph type="body" idx="1"/>
          </p:nvPr>
        </p:nvSpPr>
        <p:spPr>
          <a:xfrm>
            <a:off x="1208972" y="1030142"/>
            <a:ext cx="10064537" cy="3836148"/>
          </a:xfrm>
        </p:spPr>
        <p:txBody>
          <a:bodyPr>
            <a:noAutofit/>
          </a:bodyPr>
          <a:lstStyle/>
          <a:p>
            <a:pPr marL="512229" indent="-342900" fontAlgn="base">
              <a:spcBef>
                <a:spcPts val="600"/>
              </a:spcBef>
              <a:spcAft>
                <a:spcPts val="600"/>
              </a:spcAft>
              <a:buClr>
                <a:schemeClr val="tx1"/>
              </a:buClr>
              <a:buFont typeface="Wingdings" panose="05000000000000000000" pitchFamily="2" charset="2"/>
              <a:buChar char="§"/>
            </a:pPr>
            <a:r>
              <a:rPr lang="fr-FR" sz="1800" dirty="0"/>
              <a:t>Faire de la formation continue du personnel en matière de collecte, de stockage et d’analyse des données une priorité, tant pour les bénéficiaires principaux et sous-récipiendaires nouveaux et actuels. </a:t>
            </a:r>
          </a:p>
          <a:p>
            <a:pPr marL="512229" indent="-342900" fontAlgn="base">
              <a:spcBef>
                <a:spcPts val="600"/>
              </a:spcBef>
              <a:spcAft>
                <a:spcPts val="600"/>
              </a:spcAft>
              <a:buClr>
                <a:schemeClr val="tx1"/>
              </a:buClr>
              <a:buFont typeface="Wingdings" panose="05000000000000000000" pitchFamily="2" charset="2"/>
              <a:buChar char="§"/>
            </a:pPr>
            <a:r>
              <a:rPr lang="fr-FR" sz="1800" b="1" dirty="0"/>
              <a:t>Manuel de gestion de projet </a:t>
            </a:r>
            <a:r>
              <a:rPr lang="fr-FR" sz="1800" dirty="0"/>
              <a:t>Les processus et procédures autour de la collecte, du stockage et de l'analyse des données doivent être définis dans un manuel de gestion de projet institutionnalisé avec des données de routine pour la prise de décision avec la direction. </a:t>
            </a:r>
          </a:p>
          <a:p>
            <a:pPr marL="512229" indent="-342900" fontAlgn="base">
              <a:spcBef>
                <a:spcPts val="600"/>
              </a:spcBef>
              <a:spcAft>
                <a:spcPts val="600"/>
              </a:spcAft>
              <a:buClr>
                <a:schemeClr val="tx1"/>
              </a:buClr>
              <a:buFont typeface="Wingdings" panose="05000000000000000000" pitchFamily="2" charset="2"/>
              <a:buChar char="§"/>
            </a:pPr>
            <a:r>
              <a:rPr lang="fr-FR" sz="1800" b="1" dirty="0"/>
              <a:t>Focus sur la fidélisation du personnel de M&amp;E :  </a:t>
            </a:r>
            <a:r>
              <a:rPr lang="fr-FR" sz="1800" dirty="0"/>
              <a:t>La gestion du roulement du personnel de M&amp;E devrait inclure une double approche consistant à égaliser les fourchettes de rémunération entre les organisations locales et internationales afin d'égaliser les règles du jeu pour que tous les LIP puissent obtenir et retenir du personnel qualifié. </a:t>
            </a:r>
          </a:p>
        </p:txBody>
      </p:sp>
      <p:sp>
        <p:nvSpPr>
          <p:cNvPr id="4" name="TextBox 3"/>
          <p:cNvSpPr txBox="1"/>
          <p:nvPr/>
        </p:nvSpPr>
        <p:spPr>
          <a:xfrm>
            <a:off x="220722" y="6526926"/>
            <a:ext cx="6639951"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C58B3A5C-0CFD-D532-D4F8-5AB6F1947666}"/>
              </a:ext>
            </a:extLst>
          </p:cNvPr>
          <p:cNvSpPr>
            <a:spLocks noGrp="1"/>
          </p:cNvSpPr>
          <p:nvPr>
            <p:ph type="sldNum" sz="quarter" idx="12"/>
          </p:nvPr>
        </p:nvSpPr>
        <p:spPr/>
        <p:txBody>
          <a:bodyPr/>
          <a:lstStyle/>
          <a:p>
            <a:fld id="{3A98EE3D-8CD1-4C3F-BD1C-C98C9596463C}" type="slidenum">
              <a:rPr lang="en-US" smtClean="0"/>
              <a:t>135</a:t>
            </a:fld>
            <a:endParaRPr lang="en-US"/>
          </a:p>
        </p:txBody>
      </p:sp>
    </p:spTree>
    <p:extLst>
      <p:ext uri="{BB962C8B-B14F-4D97-AF65-F5344CB8AC3E}">
        <p14:creationId xmlns:p14="http://schemas.microsoft.com/office/powerpoint/2010/main" val="219136746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10A4E8D0-24A3-18E7-1B17-CB370137C9AC}"/>
            </a:ext>
          </a:extLst>
        </p:cNvPr>
        <p:cNvGrpSpPr/>
        <p:nvPr/>
      </p:nvGrpSpPr>
      <p:grpSpPr>
        <a:xfrm>
          <a:off x="0" y="0"/>
          <a:ext cx="0" cy="0"/>
          <a:chOff x="0" y="0"/>
          <a:chExt cx="0" cy="0"/>
        </a:xfrm>
      </p:grpSpPr>
      <p:sp>
        <p:nvSpPr>
          <p:cNvPr id="3" name="object 3">
            <a:extLst>
              <a:ext uri="{FF2B5EF4-FFF2-40B4-BE49-F238E27FC236}">
                <a16:creationId xmlns="" xmlns:a16="http://schemas.microsoft.com/office/drawing/2014/main" id="{E9A2700E-3047-46E4-EA22-42D99094D368}"/>
              </a:ext>
            </a:extLst>
          </p:cNvPr>
          <p:cNvSpPr txBox="1">
            <a:spLocks noGrp="1"/>
          </p:cNvSpPr>
          <p:nvPr>
            <p:ph type="title"/>
          </p:nvPr>
        </p:nvSpPr>
        <p:spPr>
          <a:xfrm>
            <a:off x="249767" y="2334565"/>
            <a:ext cx="11692466" cy="1333698"/>
          </a:xfrm>
          <a:prstGeom prst="rect">
            <a:avLst/>
          </a:prstGeom>
        </p:spPr>
        <p:txBody>
          <a:bodyPr vert="horz" wrap="square" lIns="0" tIns="0" rIns="0" bIns="0" rtlCol="0">
            <a:spAutoFit/>
          </a:bodyPr>
          <a:lstStyle/>
          <a:p>
            <a:pPr marL="12700" algn="ctr">
              <a:lnSpc>
                <a:spcPts val="5220"/>
              </a:lnSpc>
            </a:pPr>
            <a:r>
              <a:rPr lang="fr-FR" sz="4800" b="1"/>
              <a:t>MODULE 9 : </a:t>
            </a:r>
            <a:br>
              <a:rPr lang="fr-FR" sz="4800" b="1"/>
            </a:br>
            <a:r>
              <a:rPr lang="fr-FR" sz="4800" b="1"/>
              <a:t>GENRE ET INCLUSION SOCIALE (GESI)</a:t>
            </a:r>
          </a:p>
        </p:txBody>
      </p:sp>
      <p:sp>
        <p:nvSpPr>
          <p:cNvPr id="5" name="Google Shape;385;p56">
            <a:extLst>
              <a:ext uri="{FF2B5EF4-FFF2-40B4-BE49-F238E27FC236}">
                <a16:creationId xmlns="" xmlns:a16="http://schemas.microsoft.com/office/drawing/2014/main" id="{659D7DBC-CD84-0EC8-8D6B-8E1D4865CD59}"/>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fr-FR" sz="3200" b="1" i="0" u="none" strike="noStrike" cap="none" normalizeH="0" baseline="0" noProof="0">
                <a:ln>
                  <a:noFill/>
                </a:ln>
                <a:solidFill>
                  <a:prstClr val="white"/>
                </a:solidFill>
                <a:effectLst/>
                <a:uLnTx/>
                <a:uFillTx/>
                <a:latin typeface="Source Sans Pro"/>
                <a:ea typeface="Source Sans Pro"/>
                <a:cs typeface="+mn-cs"/>
                <a:sym typeface="Arial"/>
              </a:rPr>
              <a:t> </a:t>
            </a:r>
          </a:p>
        </p:txBody>
      </p:sp>
      <p:sp>
        <p:nvSpPr>
          <p:cNvPr id="4" name="TextBox 3"/>
          <p:cNvSpPr txBox="1"/>
          <p:nvPr/>
        </p:nvSpPr>
        <p:spPr>
          <a:xfrm>
            <a:off x="220722" y="6526926"/>
            <a:ext cx="6639951"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ECD6AA5E-B66F-FE59-E31F-259054EFB29A}"/>
              </a:ext>
            </a:extLst>
          </p:cNvPr>
          <p:cNvSpPr>
            <a:spLocks noGrp="1"/>
          </p:cNvSpPr>
          <p:nvPr>
            <p:ph type="sldNum" sz="quarter" idx="12"/>
          </p:nvPr>
        </p:nvSpPr>
        <p:spPr/>
        <p:txBody>
          <a:bodyPr/>
          <a:lstStyle/>
          <a:p>
            <a:fld id="{3A98EE3D-8CD1-4C3F-BD1C-C98C9596463C}" type="slidenum">
              <a:rPr lang="en-US" smtClean="0"/>
              <a:t>136</a:t>
            </a:fld>
            <a:endParaRPr lang="en-US"/>
          </a:p>
        </p:txBody>
      </p:sp>
    </p:spTree>
    <p:extLst>
      <p:ext uri="{BB962C8B-B14F-4D97-AF65-F5344CB8AC3E}">
        <p14:creationId xmlns:p14="http://schemas.microsoft.com/office/powerpoint/2010/main" val="393925346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948E6C4A-0AD7-7B40-9CD1-0FDB8C20CBAC}"/>
            </a:ext>
          </a:extLst>
        </p:cNvPr>
        <p:cNvGrpSpPr/>
        <p:nvPr/>
      </p:nvGrpSpPr>
      <p:grpSpPr>
        <a:xfrm>
          <a:off x="0" y="0"/>
          <a:ext cx="0" cy="0"/>
          <a:chOff x="0" y="0"/>
          <a:chExt cx="0" cy="0"/>
        </a:xfrm>
      </p:grpSpPr>
      <p:sp>
        <p:nvSpPr>
          <p:cNvPr id="5" name="Google Shape;385;p56">
            <a:extLst>
              <a:ext uri="{FF2B5EF4-FFF2-40B4-BE49-F238E27FC236}">
                <a16:creationId xmlns="" xmlns:a16="http://schemas.microsoft.com/office/drawing/2014/main" id="{3D35AB8F-807A-49EE-3C1E-2C7433DB2F80}"/>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GENRE ET INCLUSION SOCIALE (GESI)</a:t>
            </a:r>
          </a:p>
        </p:txBody>
      </p:sp>
      <p:sp>
        <p:nvSpPr>
          <p:cNvPr id="2" name="object 4">
            <a:extLst>
              <a:ext uri="{FF2B5EF4-FFF2-40B4-BE49-F238E27FC236}">
                <a16:creationId xmlns="" xmlns:a16="http://schemas.microsoft.com/office/drawing/2014/main" id="{8B8FECB9-5BB1-9A00-7C2D-602F5FDEEE55}"/>
              </a:ext>
            </a:extLst>
          </p:cNvPr>
          <p:cNvSpPr txBox="1"/>
          <p:nvPr/>
        </p:nvSpPr>
        <p:spPr>
          <a:xfrm>
            <a:off x="865305" y="988906"/>
            <a:ext cx="11138496" cy="2616101"/>
          </a:xfrm>
          <a:prstGeom prst="rect">
            <a:avLst/>
          </a:prstGeom>
        </p:spPr>
        <p:txBody>
          <a:bodyPr vert="horz" wrap="square" lIns="0" tIns="0" rIns="0" bIns="0" rtlCol="0">
            <a:spAutoFit/>
          </a:bodyPr>
          <a:lstStyle/>
          <a:p>
            <a:pPr marL="104139" marR="5080" lvl="0" indent="-92075" algn="l" defTabSz="914400" rtl="0" eaLnBrk="1" fontAlgn="auto" latinLnBrk="0" hangingPunct="1">
              <a:spcBef>
                <a:spcPts val="600"/>
              </a:spcBef>
              <a:spcAft>
                <a:spcPts val="600"/>
              </a:spcAft>
              <a:buClrTx/>
              <a:buSzTx/>
              <a:buFontTx/>
              <a:buNone/>
              <a:tabLst>
                <a:tab pos="2633345" algn="l"/>
              </a:tabLst>
              <a:defRPr/>
            </a:pPr>
            <a:r>
              <a:rPr lang="fr-FR" sz="2000" b="1">
                <a:latin typeface="Source Sans Pro" panose="020B0503030403020204" pitchFamily="34" charset="0"/>
                <a:ea typeface="Source Sans Pro" panose="020B0503030403020204" pitchFamily="34" charset="0"/>
              </a:rPr>
              <a:t>Objectif global : </a:t>
            </a:r>
            <a:r>
              <a:rPr lang="fr-FR" sz="2000">
                <a:latin typeface="Source Sans Pro" panose="020B0503030403020204" pitchFamily="34" charset="0"/>
                <a:ea typeface="Source Sans Pro" panose="020B0503030403020204" pitchFamily="34" charset="0"/>
              </a:rPr>
              <a:t>Créer un outil utile et facile à utiliser pour entreprendre des audits de genre ainsi que des interventions d'inclusion sociale.</a:t>
            </a:r>
          </a:p>
          <a:p>
            <a:pPr marL="12064" marR="5080" lvl="0" algn="l" defTabSz="914400" rtl="0" eaLnBrk="1" fontAlgn="auto" latinLnBrk="0" hangingPunct="1">
              <a:spcBef>
                <a:spcPts val="600"/>
              </a:spcBef>
              <a:spcAft>
                <a:spcPts val="600"/>
              </a:spcAft>
              <a:buClrTx/>
              <a:buSzTx/>
              <a:tabLst>
                <a:tab pos="2633345" algn="l"/>
              </a:tabLst>
              <a:defRPr/>
            </a:pPr>
            <a:r>
              <a:rPr lang="fr-FR" sz="2000" b="1">
                <a:latin typeface="Source Sans Pro" panose="020B0503030403020204" pitchFamily="34" charset="0"/>
                <a:ea typeface="Source Sans Pro" panose="020B0503030403020204" pitchFamily="34" charset="0"/>
              </a:rPr>
              <a:t>Cet outil poursuit les deux objectifs spécifiques suivants :</a:t>
            </a:r>
          </a:p>
          <a:p>
            <a:pPr marL="914400" marR="5080" lvl="1" indent="-457200">
              <a:spcBef>
                <a:spcPts val="600"/>
              </a:spcBef>
              <a:spcAft>
                <a:spcPts val="600"/>
              </a:spcAft>
              <a:buFont typeface="+mj-lt"/>
              <a:buAutoNum type="arabicPeriod"/>
              <a:tabLst>
                <a:tab pos="2633345" algn="l"/>
              </a:tabLst>
              <a:defRPr/>
            </a:pPr>
            <a:r>
              <a:rPr lang="fr-FR" sz="2000">
                <a:latin typeface="Source Sans Pro" panose="020B0503030403020204" pitchFamily="34" charset="0"/>
                <a:ea typeface="Source Sans Pro" panose="020B0503030403020204" pitchFamily="34" charset="0"/>
              </a:rPr>
              <a:t>Évaluer la capacité d’une organisation en matière d’intégration du genre et d’inclusion sociale à trois niveaux : niveau organisationnel, niveau projet/programme et niveau individuel.</a:t>
            </a:r>
          </a:p>
          <a:p>
            <a:pPr marL="914400" marR="5080" lvl="1" indent="-457200">
              <a:spcBef>
                <a:spcPts val="600"/>
              </a:spcBef>
              <a:spcAft>
                <a:spcPts val="600"/>
              </a:spcAft>
              <a:buFont typeface="+mj-lt"/>
              <a:buAutoNum type="arabicPeriod"/>
              <a:tabLst>
                <a:tab pos="2633345" algn="l"/>
              </a:tabLst>
              <a:defRPr/>
            </a:pPr>
            <a:r>
              <a:rPr lang="fr-FR" sz="2000">
                <a:latin typeface="Source Sans Pro" panose="020B0503030403020204" pitchFamily="34" charset="0"/>
                <a:ea typeface="Source Sans Pro" panose="020B0503030403020204" pitchFamily="34" charset="0"/>
              </a:rPr>
              <a:t>Identifier les lacunes existantes en matière d’intégration du genre et d’inclusion sociale, utiles pour concevoir une stratégie de genre/un plan de développement des capacités en matière d’intégration du genre.</a:t>
            </a:r>
          </a:p>
        </p:txBody>
      </p:sp>
      <p:sp>
        <p:nvSpPr>
          <p:cNvPr id="4" name="TextBox 3"/>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3" name="Espace réservé du numéro de diapositive 2">
            <a:extLst>
              <a:ext uri="{FF2B5EF4-FFF2-40B4-BE49-F238E27FC236}">
                <a16:creationId xmlns="" xmlns:a16="http://schemas.microsoft.com/office/drawing/2014/main" id="{A75FC664-1747-F104-3D81-A7C1D03E3666}"/>
              </a:ext>
            </a:extLst>
          </p:cNvPr>
          <p:cNvSpPr>
            <a:spLocks noGrp="1"/>
          </p:cNvSpPr>
          <p:nvPr>
            <p:ph type="sldNum" sz="quarter" idx="7"/>
          </p:nvPr>
        </p:nvSpPr>
        <p:spPr/>
        <p:txBody>
          <a:bodyPr/>
          <a:lstStyle/>
          <a:p>
            <a:fld id="{B6F15528-21DE-4FAA-801E-634DDDAF4B2B}" type="slidenum">
              <a:rPr lang="fr-FR" smtClean="0"/>
              <a:pPr/>
              <a:t>137</a:t>
            </a:fld>
            <a:endParaRPr lang="fr-FR" dirty="0"/>
          </a:p>
        </p:txBody>
      </p:sp>
    </p:spTree>
    <p:extLst>
      <p:ext uri="{BB962C8B-B14F-4D97-AF65-F5344CB8AC3E}">
        <p14:creationId xmlns:p14="http://schemas.microsoft.com/office/powerpoint/2010/main" val="352291875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752979" y="1089898"/>
            <a:ext cx="5184140" cy="4308872"/>
          </a:xfrm>
          <a:prstGeom prst="rect">
            <a:avLst/>
          </a:prstGeom>
        </p:spPr>
        <p:txBody>
          <a:bodyPr vert="horz" wrap="square" lIns="0" tIns="0" rIns="0" bIns="0" rtlCol="0">
            <a:spAutoFit/>
          </a:bodyPr>
          <a:lstStyle/>
          <a:p>
            <a:pPr marL="12700">
              <a:lnSpc>
                <a:spcPct val="100000"/>
              </a:lnSpc>
            </a:pPr>
            <a:r>
              <a:rPr lang="fr-FR" sz="2000" b="1">
                <a:latin typeface="Source Sans Pro" panose="020B0503030403020204" pitchFamily="34" charset="0"/>
                <a:ea typeface="Source Sans Pro" panose="020B0503030403020204" pitchFamily="34" charset="0"/>
                <a:cs typeface="Lucida Sans"/>
              </a:rPr>
              <a:t>Méthodes</a:t>
            </a:r>
          </a:p>
          <a:p>
            <a:pPr marL="555625" indent="-342900">
              <a:lnSpc>
                <a:spcPct val="100000"/>
              </a:lnSpc>
              <a:spcBef>
                <a:spcPts val="600"/>
              </a:spcBef>
              <a:buFont typeface="Wingdings" panose="05000000000000000000" pitchFamily="2" charset="2"/>
              <a:buChar char="§"/>
              <a:tabLst>
                <a:tab pos="396240" algn="l"/>
              </a:tabLst>
            </a:pPr>
            <a:r>
              <a:rPr lang="fr-FR" sz="2000">
                <a:latin typeface="Source Sans Pro" panose="020B0503030403020204" pitchFamily="34" charset="0"/>
                <a:ea typeface="Source Sans Pro" panose="020B0503030403020204" pitchFamily="34" charset="0"/>
                <a:cs typeface="Arial"/>
              </a:rPr>
              <a:t>Révision du document</a:t>
            </a:r>
          </a:p>
          <a:p>
            <a:pPr marL="555625" indent="-342900">
              <a:lnSpc>
                <a:spcPct val="100000"/>
              </a:lnSpc>
              <a:spcBef>
                <a:spcPts val="600"/>
              </a:spcBef>
              <a:buFont typeface="Wingdings" panose="05000000000000000000" pitchFamily="2" charset="2"/>
              <a:buChar char="§"/>
              <a:tabLst>
                <a:tab pos="396240" algn="l"/>
              </a:tabLst>
            </a:pPr>
            <a:r>
              <a:rPr lang="fr-FR" sz="2000">
                <a:latin typeface="Source Sans Pro" panose="020B0503030403020204" pitchFamily="34" charset="0"/>
                <a:ea typeface="Source Sans Pro" panose="020B0503030403020204" pitchFamily="34" charset="0"/>
                <a:cs typeface="Arial"/>
              </a:rPr>
              <a:t>Entretiens ou groupes de discussion avec le personnel, en personne ou à distance</a:t>
            </a:r>
          </a:p>
          <a:p>
            <a:pPr>
              <a:lnSpc>
                <a:spcPct val="100000"/>
              </a:lnSpc>
            </a:pPr>
            <a:endParaRPr sz="2000">
              <a:latin typeface="Source Sans Pro" panose="020B0503030403020204" pitchFamily="34" charset="0"/>
              <a:ea typeface="Source Sans Pro" panose="020B0503030403020204" pitchFamily="34" charset="0"/>
              <a:cs typeface="Times New Roman"/>
            </a:endParaRPr>
          </a:p>
          <a:p>
            <a:pPr marL="12700">
              <a:lnSpc>
                <a:spcPct val="100000"/>
              </a:lnSpc>
            </a:pPr>
            <a:r>
              <a:rPr lang="fr-FR" sz="2000" b="1">
                <a:latin typeface="Source Sans Pro" panose="020B0503030403020204" pitchFamily="34" charset="0"/>
                <a:ea typeface="Source Sans Pro" panose="020B0503030403020204" pitchFamily="34" charset="0"/>
                <a:cs typeface="Lucida Sans"/>
              </a:rPr>
              <a:t>Participants recommandés pour l’entretien</a:t>
            </a:r>
          </a:p>
          <a:p>
            <a:pPr marL="555625" marR="423545" indent="-342900">
              <a:spcBef>
                <a:spcPts val="600"/>
              </a:spcBef>
              <a:buFont typeface="Wingdings" panose="05000000000000000000" pitchFamily="2" charset="2"/>
              <a:buChar char="§"/>
              <a:tabLst>
                <a:tab pos="396240" algn="l"/>
              </a:tabLst>
            </a:pPr>
            <a:r>
              <a:rPr lang="fr-FR" sz="2000">
                <a:latin typeface="Source Sans Pro" panose="020B0503030403020204" pitchFamily="34" charset="0"/>
                <a:ea typeface="Source Sans Pro" panose="020B0503030403020204" pitchFamily="34" charset="0"/>
                <a:cs typeface="Arial"/>
              </a:rPr>
              <a:t>Personne focale sur le genre, gestionnaire de programme, directeur du M&amp;E, responsable des ressources humaines et personnel financier</a:t>
            </a:r>
          </a:p>
          <a:p>
            <a:pPr>
              <a:lnSpc>
                <a:spcPct val="100000"/>
              </a:lnSpc>
            </a:pPr>
            <a:endParaRPr sz="2000">
              <a:latin typeface="Source Sans Pro" panose="020B0503030403020204" pitchFamily="34" charset="0"/>
              <a:ea typeface="Source Sans Pro" panose="020B0503030403020204" pitchFamily="34" charset="0"/>
              <a:cs typeface="Times New Roman"/>
            </a:endParaRPr>
          </a:p>
          <a:p>
            <a:pPr marL="12700">
              <a:lnSpc>
                <a:spcPct val="100000"/>
              </a:lnSpc>
            </a:pPr>
            <a:r>
              <a:rPr lang="fr-FR" sz="2000" b="1">
                <a:latin typeface="Source Sans Pro" panose="020B0503030403020204" pitchFamily="34" charset="0"/>
                <a:ea typeface="Source Sans Pro" panose="020B0503030403020204" pitchFamily="34" charset="0"/>
                <a:cs typeface="Lucida Sans"/>
              </a:rPr>
              <a:t>Terminologie de genre</a:t>
            </a:r>
          </a:p>
          <a:p>
            <a:pPr marL="555625" marR="423545" indent="-342900">
              <a:lnSpc>
                <a:spcPct val="100000"/>
              </a:lnSpc>
              <a:spcBef>
                <a:spcPts val="600"/>
              </a:spcBef>
              <a:buFont typeface="Wingdings" panose="05000000000000000000" pitchFamily="2" charset="2"/>
              <a:buChar char="§"/>
              <a:tabLst>
                <a:tab pos="396240" algn="l"/>
              </a:tabLst>
            </a:pPr>
            <a:r>
              <a:rPr lang="fr-FR" sz="2000">
                <a:latin typeface="Source Sans Pro" panose="020B0503030403020204" pitchFamily="34" charset="0"/>
                <a:ea typeface="Source Sans Pro" panose="020B0503030403020204" pitchFamily="34" charset="0"/>
                <a:cs typeface="Arial"/>
              </a:rPr>
              <a:t>Vérifier que les participants comprennent la terminologie</a:t>
            </a:r>
          </a:p>
        </p:txBody>
      </p:sp>
      <p:sp>
        <p:nvSpPr>
          <p:cNvPr id="6" name="object 6"/>
          <p:cNvSpPr/>
          <p:nvPr/>
        </p:nvSpPr>
        <p:spPr>
          <a:xfrm>
            <a:off x="6544910" y="2202261"/>
            <a:ext cx="4749437" cy="2293973"/>
          </a:xfrm>
          <a:prstGeom prst="rect">
            <a:avLst/>
          </a:prstGeom>
          <a:blipFill>
            <a:blip r:embed="rId2" cstate="print"/>
            <a:stretch>
              <a:fillRect/>
            </a:stretch>
          </a:blipFill>
        </p:spPr>
        <p:txBody>
          <a:bodyPr wrap="square" lIns="0" tIns="0" rIns="0" bIns="0" rtlCol="0"/>
          <a:lstStyle/>
          <a:p>
            <a:endParaRPr/>
          </a:p>
        </p:txBody>
      </p:sp>
      <p:sp>
        <p:nvSpPr>
          <p:cNvPr id="8" name="Google Shape;385;p56">
            <a:extLst>
              <a:ext uri="{FF2B5EF4-FFF2-40B4-BE49-F238E27FC236}">
                <a16:creationId xmlns="" xmlns:a16="http://schemas.microsoft.com/office/drawing/2014/main" id="{A73BB74C-229B-AD16-C9FA-72746A8A5613}"/>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CONTEXTE ET MÉTHODES</a:t>
            </a:r>
          </a:p>
        </p:txBody>
      </p:sp>
      <p:sp>
        <p:nvSpPr>
          <p:cNvPr id="7" name="TextBox 6"/>
          <p:cNvSpPr txBox="1"/>
          <p:nvPr/>
        </p:nvSpPr>
        <p:spPr>
          <a:xfrm>
            <a:off x="220722" y="6526926"/>
            <a:ext cx="6639951"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F9081AD1-8C8A-99D7-AA44-5FE73834A58F}"/>
              </a:ext>
            </a:extLst>
          </p:cNvPr>
          <p:cNvSpPr>
            <a:spLocks noGrp="1"/>
          </p:cNvSpPr>
          <p:nvPr>
            <p:ph type="sldNum" sz="quarter" idx="12"/>
          </p:nvPr>
        </p:nvSpPr>
        <p:spPr>
          <a:xfrm>
            <a:off x="10292308" y="6526926"/>
            <a:ext cx="780011" cy="365125"/>
          </a:xfrm>
        </p:spPr>
        <p:txBody>
          <a:bodyPr/>
          <a:lstStyle/>
          <a:p>
            <a:fld id="{3A98EE3D-8CD1-4C3F-BD1C-C98C9596463C}" type="slidenum">
              <a:rPr lang="en-US" smtClean="0"/>
              <a:t>138</a:t>
            </a:fld>
            <a:endParaRPr lang="en-US" dirty="0"/>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BCE99D8B-19B4-A211-2F9D-FF9E4F11F468}"/>
            </a:ext>
          </a:extLst>
        </p:cNvPr>
        <p:cNvGrpSpPr/>
        <p:nvPr/>
      </p:nvGrpSpPr>
      <p:grpSpPr>
        <a:xfrm>
          <a:off x="0" y="0"/>
          <a:ext cx="0" cy="0"/>
          <a:chOff x="0" y="0"/>
          <a:chExt cx="0" cy="0"/>
        </a:xfrm>
      </p:grpSpPr>
      <p:sp>
        <p:nvSpPr>
          <p:cNvPr id="5" name="Google Shape;385;p56">
            <a:extLst>
              <a:ext uri="{FF2B5EF4-FFF2-40B4-BE49-F238E27FC236}">
                <a16:creationId xmlns="" xmlns:a16="http://schemas.microsoft.com/office/drawing/2014/main" id="{C8D985AC-D8B8-1861-FA97-7BBB8F8FA046}"/>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CHARTE NUPAS PLUS 2.0</a:t>
            </a:r>
          </a:p>
        </p:txBody>
      </p:sp>
      <p:pic>
        <p:nvPicPr>
          <p:cNvPr id="2" name="Picture 1" descr="Chart, bar chart&#10;&#10;Description automatically generated">
            <a:extLst>
              <a:ext uri="{FF2B5EF4-FFF2-40B4-BE49-F238E27FC236}">
                <a16:creationId xmlns="" xmlns:a16="http://schemas.microsoft.com/office/drawing/2014/main" id="{4A8545B2-9D75-A131-5F92-25421A41D4B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82" r="3099" b="3486"/>
          <a:stretch/>
        </p:blipFill>
        <p:spPr bwMode="auto">
          <a:xfrm>
            <a:off x="1481328" y="966154"/>
            <a:ext cx="9189720" cy="4947021"/>
          </a:xfrm>
          <a:prstGeom prst="rect">
            <a:avLst/>
          </a:prstGeom>
          <a:noFill/>
          <a:ln>
            <a:noFill/>
          </a:ln>
          <a:extLst>
            <a:ext uri="{53640926-AAD7-44D8-BBD7-CCE9431645EC}">
              <a14:shadowObscured xmlns:a14="http://schemas.microsoft.com/office/drawing/2010/main"/>
            </a:ext>
          </a:extLst>
        </p:spPr>
      </p:pic>
      <p:sp>
        <p:nvSpPr>
          <p:cNvPr id="4" name="TextBox 3"/>
          <p:cNvSpPr txBox="1"/>
          <p:nvPr/>
        </p:nvSpPr>
        <p:spPr>
          <a:xfrm>
            <a:off x="220722" y="6526926"/>
            <a:ext cx="6639951"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3" name="Espace réservé du numéro de diapositive 2">
            <a:extLst>
              <a:ext uri="{FF2B5EF4-FFF2-40B4-BE49-F238E27FC236}">
                <a16:creationId xmlns="" xmlns:a16="http://schemas.microsoft.com/office/drawing/2014/main" id="{A57737B1-0AD7-8778-E1D3-3DFCA76A7E4A}"/>
              </a:ext>
            </a:extLst>
          </p:cNvPr>
          <p:cNvSpPr>
            <a:spLocks noGrp="1"/>
          </p:cNvSpPr>
          <p:nvPr>
            <p:ph type="sldNum" sz="quarter" idx="12"/>
          </p:nvPr>
        </p:nvSpPr>
        <p:spPr/>
        <p:txBody>
          <a:bodyPr/>
          <a:lstStyle/>
          <a:p>
            <a:fld id="{3A98EE3D-8CD1-4C3F-BD1C-C98C9596463C}" type="slidenum">
              <a:rPr lang="en-US" smtClean="0"/>
              <a:t>139</a:t>
            </a:fld>
            <a:endParaRPr lang="en-US"/>
          </a:p>
        </p:txBody>
      </p:sp>
    </p:spTree>
    <p:extLst>
      <p:ext uri="{BB962C8B-B14F-4D97-AF65-F5344CB8AC3E}">
        <p14:creationId xmlns:p14="http://schemas.microsoft.com/office/powerpoint/2010/main" val="1093075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95E20239-BA14-DE70-50ED-9BBDBC77599E}"/>
              </a:ext>
            </a:extLst>
          </p:cNvPr>
          <p:cNvSpPr>
            <a:spLocks noGrp="1"/>
          </p:cNvSpPr>
          <p:nvPr>
            <p:ph type="body" idx="1"/>
          </p:nvPr>
        </p:nvSpPr>
        <p:spPr>
          <a:xfrm>
            <a:off x="1055549" y="884758"/>
            <a:ext cx="10132043" cy="5356482"/>
          </a:xfrm>
        </p:spPr>
        <p:txBody>
          <a:bodyPr/>
          <a:lstStyle/>
          <a:p>
            <a:pPr marL="0" marR="962025" indent="0">
              <a:lnSpc>
                <a:spcPts val="2050"/>
              </a:lnSpc>
              <a:buNone/>
            </a:pPr>
            <a:r>
              <a:rPr lang="fr-FR" sz="1600" b="1" dirty="0">
                <a:solidFill>
                  <a:schemeClr val="tx1"/>
                </a:solidFill>
                <a:latin typeface="Source Sans Pro" panose="020B0503030403020204" pitchFamily="34" charset="0"/>
                <a:cs typeface="Lucida Sans"/>
              </a:rPr>
              <a:t>Mai à août : 2019 </a:t>
            </a:r>
            <a:r>
              <a:rPr lang="fr-FR" sz="1600" dirty="0">
                <a:solidFill>
                  <a:schemeClr val="tx1"/>
                </a:solidFill>
                <a:latin typeface="Source Sans Pro" panose="020B0503030403020204" pitchFamily="34" charset="0"/>
                <a:cs typeface="Lucida Sans"/>
              </a:rPr>
              <a:t>Outil NUPAS adapté pour déterminer la cause profonde des faiblesses importantes.</a:t>
            </a:r>
          </a:p>
          <a:p>
            <a:pPr marL="0" marR="690245" indent="0">
              <a:lnSpc>
                <a:spcPts val="2050"/>
              </a:lnSpc>
              <a:spcBef>
                <a:spcPts val="1400"/>
              </a:spcBef>
              <a:buNone/>
            </a:pPr>
            <a:r>
              <a:rPr lang="fr-FR" sz="1600" b="1" dirty="0">
                <a:solidFill>
                  <a:schemeClr val="tx1"/>
                </a:solidFill>
                <a:latin typeface="Source Sans Pro" panose="020B0503030403020204" pitchFamily="34" charset="0"/>
                <a:cs typeface="Lucida Sans"/>
              </a:rPr>
              <a:t>Septembre 2019 à mars 2020 : </a:t>
            </a:r>
            <a:r>
              <a:rPr lang="fr-FR" sz="1600" dirty="0">
                <a:solidFill>
                  <a:schemeClr val="tx1"/>
                </a:solidFill>
                <a:latin typeface="Source Sans Pro" panose="020B0503030403020204" pitchFamily="34" charset="0"/>
                <a:cs typeface="Lucida Sans"/>
              </a:rPr>
              <a:t>Réalisation de dix NUPAS Plus en Éthiopie et deux en Ouganda.</a:t>
            </a:r>
          </a:p>
          <a:p>
            <a:pPr marL="0" indent="0">
              <a:lnSpc>
                <a:spcPct val="100000"/>
              </a:lnSpc>
              <a:spcBef>
                <a:spcPts val="1140"/>
              </a:spcBef>
              <a:buNone/>
            </a:pPr>
            <a:r>
              <a:rPr lang="fr-FR" sz="1600" b="1" dirty="0">
                <a:solidFill>
                  <a:schemeClr val="tx1"/>
                </a:solidFill>
                <a:latin typeface="Source Sans Pro" panose="020B0503030403020204" pitchFamily="34" charset="0"/>
                <a:cs typeface="Lucida Sans"/>
              </a:rPr>
              <a:t>Février 2020  </a:t>
            </a:r>
            <a:r>
              <a:rPr lang="fr-FR" sz="1600" dirty="0">
                <a:solidFill>
                  <a:schemeClr val="tx1"/>
                </a:solidFill>
                <a:latin typeface="Source Sans Pro" panose="020B0503030403020204" pitchFamily="34" charset="0"/>
                <a:cs typeface="Lucida Sans"/>
              </a:rPr>
              <a:t>Un groupe de travail technique a été organisé avec 15 INGO pour examiner l'outil.</a:t>
            </a:r>
          </a:p>
          <a:p>
            <a:pPr marL="0" marR="5080" indent="0">
              <a:lnSpc>
                <a:spcPts val="2050"/>
              </a:lnSpc>
              <a:spcBef>
                <a:spcPts val="1435"/>
              </a:spcBef>
              <a:buNone/>
            </a:pPr>
            <a:r>
              <a:rPr lang="fr-FR" sz="1600" b="1" dirty="0">
                <a:solidFill>
                  <a:schemeClr val="tx1"/>
                </a:solidFill>
                <a:latin typeface="Source Sans Pro" panose="020B0503030403020204" pitchFamily="34" charset="0"/>
                <a:cs typeface="Lucida Sans"/>
              </a:rPr>
              <a:t>Mars 2020 : </a:t>
            </a:r>
            <a:r>
              <a:rPr lang="fr-FR" sz="1600" dirty="0">
                <a:solidFill>
                  <a:schemeClr val="tx1"/>
                </a:solidFill>
                <a:latin typeface="Source Sans Pro" panose="020B0503030403020204" pitchFamily="34" charset="0"/>
                <a:cs typeface="Lucida Sans"/>
              </a:rPr>
              <a:t>Les bénévoles qui ont examiné les modules ont fourni leurs commentaires et les ont envoyés à trois évaluateurs finaux.</a:t>
            </a:r>
          </a:p>
          <a:p>
            <a:pPr marL="0" indent="0">
              <a:lnSpc>
                <a:spcPct val="100000"/>
              </a:lnSpc>
              <a:spcBef>
                <a:spcPts val="1140"/>
              </a:spcBef>
              <a:buNone/>
            </a:pPr>
            <a:r>
              <a:rPr lang="fr-FR" sz="1600" b="1" dirty="0">
                <a:solidFill>
                  <a:schemeClr val="tx1"/>
                </a:solidFill>
                <a:latin typeface="Source Sans Pro" panose="020B0503030403020204" pitchFamily="34" charset="0"/>
                <a:cs typeface="Lucida Sans"/>
              </a:rPr>
              <a:t>31 mars 2020 </a:t>
            </a:r>
            <a:r>
              <a:rPr lang="fr-FR" sz="1600" dirty="0">
                <a:solidFill>
                  <a:schemeClr val="tx1"/>
                </a:solidFill>
                <a:latin typeface="Source Sans Pro" panose="020B0503030403020204" pitchFamily="34" charset="0"/>
                <a:cs typeface="Lucida Sans"/>
              </a:rPr>
              <a:t>Outil révisé envoyé au groupe de travail technique (TWG) pour examen final.</a:t>
            </a:r>
          </a:p>
          <a:p>
            <a:pPr marL="0" indent="0">
              <a:lnSpc>
                <a:spcPct val="100000"/>
              </a:lnSpc>
              <a:spcBef>
                <a:spcPts val="1170"/>
              </a:spcBef>
              <a:buNone/>
            </a:pPr>
            <a:r>
              <a:rPr lang="fr-FR" sz="1600" b="1" dirty="0">
                <a:solidFill>
                  <a:schemeClr val="tx1"/>
                </a:solidFill>
                <a:latin typeface="Source Sans Pro" panose="020B0503030403020204" pitchFamily="34" charset="0"/>
                <a:cs typeface="Lucida Sans"/>
              </a:rPr>
              <a:t>7 avril 2020 </a:t>
            </a:r>
            <a:r>
              <a:rPr lang="fr-FR" sz="1600" dirty="0">
                <a:solidFill>
                  <a:schemeClr val="tx1"/>
                </a:solidFill>
                <a:latin typeface="Source Sans Pro" panose="020B0503030403020204" pitchFamily="34" charset="0"/>
                <a:cs typeface="Lucida Sans"/>
              </a:rPr>
              <a:t>Réunion du TWG pour finaliser l'outil.</a:t>
            </a:r>
          </a:p>
          <a:p>
            <a:pPr marL="0" indent="0">
              <a:lnSpc>
                <a:spcPct val="100000"/>
              </a:lnSpc>
              <a:spcBef>
                <a:spcPts val="1175"/>
              </a:spcBef>
              <a:buNone/>
            </a:pPr>
            <a:r>
              <a:rPr lang="fr-FR" sz="1600" dirty="0">
                <a:solidFill>
                  <a:schemeClr val="tx1"/>
                </a:solidFill>
                <a:latin typeface="Source Sans Pro" panose="020B0503030403020204" pitchFamily="34" charset="0"/>
                <a:cs typeface="Lucida Sans"/>
              </a:rPr>
              <a:t>Mi-2020 à août 2021 : Application de l'outil NUPAS Plus à 33 LIP.</a:t>
            </a:r>
          </a:p>
          <a:p>
            <a:pPr marL="0" indent="0">
              <a:lnSpc>
                <a:spcPct val="100000"/>
              </a:lnSpc>
              <a:spcBef>
                <a:spcPts val="1175"/>
              </a:spcBef>
              <a:buNone/>
            </a:pPr>
            <a:r>
              <a:rPr lang="fr-FR" sz="1600" b="1" dirty="0">
                <a:solidFill>
                  <a:schemeClr val="tx1"/>
                </a:solidFill>
                <a:latin typeface="Source Sans Pro" panose="020B0503030403020204" pitchFamily="34" charset="0"/>
                <a:cs typeface="+mn-cs"/>
              </a:rPr>
              <a:t>Janvier 2023  </a:t>
            </a:r>
            <a:r>
              <a:rPr lang="fr-FR" sz="1600" dirty="0">
                <a:solidFill>
                  <a:schemeClr val="tx1"/>
                </a:solidFill>
                <a:latin typeface="Source Sans Pro" panose="020B0503030403020204" pitchFamily="34" charset="0"/>
                <a:cs typeface="+mn-cs"/>
              </a:rPr>
              <a:t>Nous avons demandé à </a:t>
            </a:r>
            <a:r>
              <a:rPr lang="fr-FR" sz="1600" dirty="0" err="1">
                <a:solidFill>
                  <a:schemeClr val="tx1"/>
                </a:solidFill>
                <a:latin typeface="Source Sans Pro" panose="020B0503030403020204" pitchFamily="34" charset="0"/>
                <a:cs typeface="+mn-cs"/>
              </a:rPr>
              <a:t>SustainAbility</a:t>
            </a:r>
            <a:r>
              <a:rPr lang="fr-FR" sz="1600" dirty="0">
                <a:solidFill>
                  <a:schemeClr val="tx1"/>
                </a:solidFill>
                <a:latin typeface="Source Sans Pro" panose="020B0503030403020204" pitchFamily="34" charset="0"/>
                <a:cs typeface="+mn-cs"/>
              </a:rPr>
              <a:t> Solutions de réviser NUPAS Plus en fonction des nouvelles politiques et des expériences des évaluateurs.</a:t>
            </a:r>
          </a:p>
          <a:p>
            <a:pPr marL="0" indent="0">
              <a:lnSpc>
                <a:spcPct val="100000"/>
              </a:lnSpc>
              <a:spcBef>
                <a:spcPts val="1175"/>
              </a:spcBef>
              <a:buNone/>
            </a:pPr>
            <a:r>
              <a:rPr lang="fr-FR" sz="1600" b="1" dirty="0">
                <a:solidFill>
                  <a:schemeClr val="tx1"/>
                </a:solidFill>
                <a:latin typeface="Source Sans Pro" panose="020B0503030403020204" pitchFamily="34" charset="0"/>
                <a:cs typeface="+mn-cs"/>
              </a:rPr>
              <a:t>Février 2023 </a:t>
            </a:r>
            <a:r>
              <a:rPr lang="fr-FR" sz="1600" dirty="0">
                <a:solidFill>
                  <a:schemeClr val="tx1"/>
                </a:solidFill>
                <a:latin typeface="Source Sans Pro" panose="020B0503030403020204" pitchFamily="34" charset="0"/>
                <a:cs typeface="+mn-cs"/>
              </a:rPr>
              <a:t>Diffusion des mises à jour NUPAS Plus à tous les conseillers en capacité (50), membres du consortium (2) et missions attribuées.</a:t>
            </a:r>
          </a:p>
        </p:txBody>
      </p:sp>
      <p:sp>
        <p:nvSpPr>
          <p:cNvPr id="3" name="Slide Number Placeholder 2">
            <a:extLst>
              <a:ext uri="{FF2B5EF4-FFF2-40B4-BE49-F238E27FC236}">
                <a16:creationId xmlns="" xmlns:a16="http://schemas.microsoft.com/office/drawing/2014/main" id="{7C56CE7A-73EC-86DF-0BDD-D8C6B40CE2D4}"/>
              </a:ext>
            </a:extLst>
          </p:cNvPr>
          <p:cNvSpPr>
            <a:spLocks noGrp="1"/>
          </p:cNvSpPr>
          <p:nvPr>
            <p:ph type="sldNum" idx="7"/>
          </p:nvPr>
        </p:nvSpPr>
        <p:spPr>
          <a:xfrm>
            <a:off x="10548104" y="6435972"/>
            <a:ext cx="780011" cy="365125"/>
          </a:xfrm>
          <a:prstGeom prst="rect">
            <a:avLst/>
          </a:prstGeom>
          <a:noFill/>
          <a:ln>
            <a:noFill/>
          </a:ln>
        </p:spPr>
        <p:txBody>
          <a:bodyPr spcFirstLastPara="1" wrap="square" lIns="68575" tIns="34275" rIns="68575" bIns="34275" anchor="t" anchorCtr="0">
            <a:noAutofit/>
          </a:bodyPr>
          <a:lstStyle>
            <a:defPPr>
              <a:defRPr lang="en-US"/>
            </a:defPPr>
            <a:lvl1pPr marL="0" marR="0" lvl="0" indent="0" algn="l" defTabSz="914400" rtl="0" eaLnBrk="1" latinLnBrk="0" hangingPunct="1">
              <a:spcBef>
                <a:spcPts val="0"/>
              </a:spcBef>
              <a:buNone/>
              <a:defRPr sz="1867" b="0" i="0" u="none" strike="noStrike" kern="1200" cap="none">
                <a:solidFill>
                  <a:schemeClr val="lt1"/>
                </a:solidFill>
                <a:latin typeface="Avenir"/>
                <a:ea typeface="Avenir"/>
                <a:cs typeface="Avenir"/>
                <a:sym typeface="Avenir"/>
              </a:defRPr>
            </a:lvl1pPr>
            <a:lvl2pPr marL="0" marR="0" lvl="1" indent="0" algn="l" defTabSz="914400" rtl="0" eaLnBrk="1" latinLnBrk="0" hangingPunct="1">
              <a:spcBef>
                <a:spcPts val="0"/>
              </a:spcBef>
              <a:buNone/>
              <a:defRPr sz="1867" b="0" i="0" u="none" strike="noStrike" kern="1200" cap="none">
                <a:solidFill>
                  <a:schemeClr val="lt1"/>
                </a:solidFill>
                <a:latin typeface="Avenir"/>
                <a:ea typeface="Avenir"/>
                <a:cs typeface="Avenir"/>
                <a:sym typeface="Avenir"/>
              </a:defRPr>
            </a:lvl2pPr>
            <a:lvl3pPr marL="0" marR="0" lvl="2" indent="0" algn="l" defTabSz="914400" rtl="0" eaLnBrk="1" latinLnBrk="0" hangingPunct="1">
              <a:spcBef>
                <a:spcPts val="0"/>
              </a:spcBef>
              <a:buNone/>
              <a:defRPr sz="1867" b="0" i="0" u="none" strike="noStrike" kern="1200" cap="none">
                <a:solidFill>
                  <a:schemeClr val="lt1"/>
                </a:solidFill>
                <a:latin typeface="Avenir"/>
                <a:ea typeface="Avenir"/>
                <a:cs typeface="Avenir"/>
                <a:sym typeface="Avenir"/>
              </a:defRPr>
            </a:lvl3pPr>
            <a:lvl4pPr marL="0" marR="0" lvl="3" indent="0" algn="l" defTabSz="914400" rtl="0" eaLnBrk="1" latinLnBrk="0" hangingPunct="1">
              <a:spcBef>
                <a:spcPts val="0"/>
              </a:spcBef>
              <a:buNone/>
              <a:defRPr sz="1867" b="0" i="0" u="none" strike="noStrike" kern="1200" cap="none">
                <a:solidFill>
                  <a:schemeClr val="lt1"/>
                </a:solidFill>
                <a:latin typeface="Avenir"/>
                <a:ea typeface="Avenir"/>
                <a:cs typeface="Avenir"/>
                <a:sym typeface="Avenir"/>
              </a:defRPr>
            </a:lvl4pPr>
            <a:lvl5pPr marL="0" marR="0" lvl="4" indent="0" algn="l" defTabSz="914400" rtl="0" eaLnBrk="1" latinLnBrk="0" hangingPunct="1">
              <a:spcBef>
                <a:spcPts val="0"/>
              </a:spcBef>
              <a:buNone/>
              <a:defRPr sz="1867" b="0" i="0" u="none" strike="noStrike" kern="1200" cap="none">
                <a:solidFill>
                  <a:schemeClr val="lt1"/>
                </a:solidFill>
                <a:latin typeface="Avenir"/>
                <a:ea typeface="Avenir"/>
                <a:cs typeface="Avenir"/>
                <a:sym typeface="Avenir"/>
              </a:defRPr>
            </a:lvl5pPr>
            <a:lvl6pPr marL="0" marR="0" lvl="5" indent="0" algn="l" defTabSz="914400" rtl="0" eaLnBrk="1" latinLnBrk="0" hangingPunct="1">
              <a:spcBef>
                <a:spcPts val="0"/>
              </a:spcBef>
              <a:buNone/>
              <a:defRPr sz="1867" b="0" i="0" u="none" strike="noStrike" kern="1200" cap="none">
                <a:solidFill>
                  <a:schemeClr val="lt1"/>
                </a:solidFill>
                <a:latin typeface="Avenir"/>
                <a:ea typeface="Avenir"/>
                <a:cs typeface="Avenir"/>
                <a:sym typeface="Avenir"/>
              </a:defRPr>
            </a:lvl6pPr>
            <a:lvl7pPr marL="0" marR="0" lvl="6" indent="0" algn="l" defTabSz="914400" rtl="0" eaLnBrk="1" latinLnBrk="0" hangingPunct="1">
              <a:spcBef>
                <a:spcPts val="0"/>
              </a:spcBef>
              <a:buNone/>
              <a:defRPr sz="1867" b="0" i="0" u="none" strike="noStrike" kern="1200" cap="none">
                <a:solidFill>
                  <a:schemeClr val="lt1"/>
                </a:solidFill>
                <a:latin typeface="Avenir"/>
                <a:ea typeface="Avenir"/>
                <a:cs typeface="Avenir"/>
                <a:sym typeface="Avenir"/>
              </a:defRPr>
            </a:lvl7pPr>
            <a:lvl8pPr marL="0" marR="0" lvl="7" indent="0" algn="l" defTabSz="914400" rtl="0" eaLnBrk="1" latinLnBrk="0" hangingPunct="1">
              <a:spcBef>
                <a:spcPts val="0"/>
              </a:spcBef>
              <a:buNone/>
              <a:defRPr sz="1867" b="0" i="0" u="none" strike="noStrike" kern="1200" cap="none">
                <a:solidFill>
                  <a:schemeClr val="lt1"/>
                </a:solidFill>
                <a:latin typeface="Avenir"/>
                <a:ea typeface="Avenir"/>
                <a:cs typeface="Avenir"/>
                <a:sym typeface="Avenir"/>
              </a:defRPr>
            </a:lvl8pPr>
            <a:lvl9pPr marL="0" marR="0" lvl="8" indent="0" algn="l" defTabSz="914400" rtl="0" eaLnBrk="1" latinLnBrk="0" hangingPunct="1">
              <a:spcBef>
                <a:spcPts val="0"/>
              </a:spcBef>
              <a:buNone/>
              <a:defRPr sz="1867" b="0" i="0" u="none" strike="noStrike" kern="1200" cap="none">
                <a:solidFill>
                  <a:schemeClr val="lt1"/>
                </a:solidFill>
                <a:latin typeface="Avenir"/>
                <a:ea typeface="Avenir"/>
                <a:cs typeface="Avenir"/>
                <a:sym typeface="Avenir"/>
              </a:defRPr>
            </a:lvl9pPr>
          </a:lstStyle>
          <a:p>
            <a:pPr algn="r" defTabSz="1219170">
              <a:buClr>
                <a:srgbClr val="000000"/>
              </a:buClr>
            </a:pPr>
            <a:fld id="{00000000-1234-1234-1234-123412341234}" type="slidenum">
              <a:rPr lang="en" smtClean="0"/>
              <a:pPr algn="r" defTabSz="1219170">
                <a:buClr>
                  <a:srgbClr val="000000"/>
                </a:buClr>
              </a:pPr>
              <a:t>14</a:t>
            </a:fld>
            <a:endParaRPr lang="en"/>
          </a:p>
        </p:txBody>
      </p:sp>
      <p:sp>
        <p:nvSpPr>
          <p:cNvPr id="5" name="Google Shape;385;p56">
            <a:extLst>
              <a:ext uri="{FF2B5EF4-FFF2-40B4-BE49-F238E27FC236}">
                <a16:creationId xmlns="" xmlns:a16="http://schemas.microsoft.com/office/drawing/2014/main" id="{ABB425DD-2FF5-8DAB-A4A3-B58867172134}"/>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PROCESSUS DE DÉVELOPPEMENT NUPAS PLUS 2.0</a:t>
            </a:r>
          </a:p>
        </p:txBody>
      </p:sp>
      <p:sp>
        <p:nvSpPr>
          <p:cNvPr id="6" name="TextBox 5"/>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Tree>
    <p:extLst>
      <p:ext uri="{BB962C8B-B14F-4D97-AF65-F5344CB8AC3E}">
        <p14:creationId xmlns:p14="http://schemas.microsoft.com/office/powerpoint/2010/main" val="228383054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 xmlns:a16="http://schemas.microsoft.com/office/drawing/2014/main" id="{177F8FE4-91C3-CD3F-1B7A-49F480431382}"/>
              </a:ext>
            </a:extLst>
          </p:cNvPr>
          <p:cNvGraphicFramePr>
            <a:graphicFrameLocks noGrp="1"/>
          </p:cNvGraphicFramePr>
          <p:nvPr>
            <p:extLst>
              <p:ext uri="{D42A27DB-BD31-4B8C-83A1-F6EECF244321}">
                <p14:modId xmlns:p14="http://schemas.microsoft.com/office/powerpoint/2010/main" val="1766742385"/>
              </p:ext>
            </p:extLst>
          </p:nvPr>
        </p:nvGraphicFramePr>
        <p:xfrm>
          <a:off x="293077" y="944546"/>
          <a:ext cx="11605846" cy="5556175"/>
        </p:xfrm>
        <a:graphic>
          <a:graphicData uri="http://schemas.openxmlformats.org/drawingml/2006/table">
            <a:tbl>
              <a:tblPr firstRow="1" firstCol="1"/>
              <a:tblGrid>
                <a:gridCol w="2286464">
                  <a:extLst>
                    <a:ext uri="{9D8B030D-6E8A-4147-A177-3AD203B41FA5}">
                      <a16:colId xmlns="" xmlns:a16="http://schemas.microsoft.com/office/drawing/2014/main" val="1323054162"/>
                    </a:ext>
                  </a:extLst>
                </a:gridCol>
                <a:gridCol w="6440887">
                  <a:extLst>
                    <a:ext uri="{9D8B030D-6E8A-4147-A177-3AD203B41FA5}">
                      <a16:colId xmlns="" xmlns:a16="http://schemas.microsoft.com/office/drawing/2014/main" val="2071377677"/>
                    </a:ext>
                  </a:extLst>
                </a:gridCol>
                <a:gridCol w="2878495">
                  <a:extLst>
                    <a:ext uri="{9D8B030D-6E8A-4147-A177-3AD203B41FA5}">
                      <a16:colId xmlns="" xmlns:a16="http://schemas.microsoft.com/office/drawing/2014/main" val="1711723640"/>
                    </a:ext>
                  </a:extLst>
                </a:gridCol>
              </a:tblGrid>
              <a:tr h="538552">
                <a:tc>
                  <a:txBody>
                    <a:bodyPr/>
                    <a:lstStyle/>
                    <a:p>
                      <a:pPr marL="8890" indent="-8890" algn="ctr">
                        <a:spcBef>
                          <a:spcPts val="1200"/>
                        </a:spcBef>
                        <a:spcAft>
                          <a:spcPts val="600"/>
                        </a:spcAft>
                      </a:pPr>
                      <a:r>
                        <a:rPr lang="fr-FR" sz="1400" b="1" i="0">
                          <a:solidFill>
                            <a:schemeClr val="bg1"/>
                          </a:solidFill>
                          <a:latin typeface="Source Sans Pro" panose="020B0503030403020204" pitchFamily="34" charset="0"/>
                          <a:ea typeface="Source Sans Pro" panose="020B0503030403020204" pitchFamily="34" charset="0"/>
                          <a:cs typeface="Arial"/>
                        </a:rPr>
                        <a:t>CATÉGORIES/SOUS-CATÉGORIES</a:t>
                      </a:r>
                    </a:p>
                  </a:txBody>
                  <a:tcPr marL="23802" marR="238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E6C"/>
                    </a:solidFill>
                  </a:tcPr>
                </a:tc>
                <a:tc>
                  <a:txBody>
                    <a:bodyPr/>
                    <a:lstStyle/>
                    <a:p>
                      <a:pPr marL="8890" indent="-8890" algn="ctr">
                        <a:spcBef>
                          <a:spcPts val="1200"/>
                        </a:spcBef>
                        <a:spcAft>
                          <a:spcPts val="600"/>
                        </a:spcAft>
                      </a:pPr>
                      <a:r>
                        <a:rPr lang="fr-FR" sz="1400" b="1" i="0">
                          <a:solidFill>
                            <a:schemeClr val="bg1"/>
                          </a:solidFill>
                          <a:latin typeface="Source Sans Pro" panose="020B0503030403020204" pitchFamily="34" charset="0"/>
                          <a:ea typeface="Source Sans Pro" panose="020B0503030403020204" pitchFamily="34" charset="0"/>
                          <a:cs typeface="Arial"/>
                        </a:rPr>
                        <a:t>OBJECTIF (S) :</a:t>
                      </a:r>
                    </a:p>
                  </a:txBody>
                  <a:tcPr marL="23802" marR="238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E6C"/>
                    </a:solidFill>
                  </a:tcPr>
                </a:tc>
                <a:tc>
                  <a:txBody>
                    <a:bodyPr/>
                    <a:lstStyle/>
                    <a:p>
                      <a:pPr marL="8890" indent="-8890" algn="ctr">
                        <a:spcBef>
                          <a:spcPts val="1200"/>
                        </a:spcBef>
                        <a:spcAft>
                          <a:spcPts val="600"/>
                        </a:spcAft>
                      </a:pPr>
                      <a:r>
                        <a:rPr lang="fr-FR" sz="1400" b="1" i="0">
                          <a:solidFill>
                            <a:schemeClr val="bg1"/>
                          </a:solidFill>
                          <a:latin typeface="Source Sans Pro" panose="020B0503030403020204" pitchFamily="34" charset="0"/>
                          <a:ea typeface="Source Sans Pro" panose="020B0503030403020204" pitchFamily="34" charset="0"/>
                          <a:cs typeface="Arial"/>
                        </a:rPr>
                        <a:t>DOCUMENTS CLÉS POUR L'ÉVALUATION</a:t>
                      </a:r>
                    </a:p>
                  </a:txBody>
                  <a:tcPr marL="23802" marR="238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E6C"/>
                    </a:solidFill>
                  </a:tcPr>
                </a:tc>
                <a:extLst>
                  <a:ext uri="{0D108BD9-81ED-4DB2-BD59-A6C34878D82A}">
                    <a16:rowId xmlns="" xmlns:a16="http://schemas.microsoft.com/office/drawing/2014/main" val="2121375728"/>
                  </a:ext>
                </a:extLst>
              </a:tr>
              <a:tr h="579367">
                <a:tc>
                  <a:txBody>
                    <a:bodyPr/>
                    <a:lstStyle/>
                    <a:p>
                      <a:pPr marL="8890" indent="-8890">
                        <a:spcBef>
                          <a:spcPts val="1200"/>
                        </a:spcBef>
                        <a:spcAft>
                          <a:spcPts val="600"/>
                        </a:spcAft>
                      </a:pPr>
                      <a:r>
                        <a:rPr lang="fr-FR" sz="1400" b="0" i="0">
                          <a:solidFill>
                            <a:schemeClr val="tx1"/>
                          </a:solidFill>
                          <a:latin typeface="Source Sans Pro" panose="020B0503030403020204" pitchFamily="34" charset="0"/>
                          <a:ea typeface="Source Sans Pro" panose="020B0503030403020204" pitchFamily="34" charset="0"/>
                          <a:cs typeface="Arial"/>
                        </a:rPr>
                        <a:t>Politique d'équité entre les sexes</a:t>
                      </a:r>
                    </a:p>
                    <a:p>
                      <a:pPr marL="8890" indent="-8890">
                        <a:spcBef>
                          <a:spcPts val="1200"/>
                        </a:spcBef>
                        <a:spcAft>
                          <a:spcPts val="600"/>
                        </a:spcAft>
                      </a:pPr>
                      <a:r>
                        <a:rPr lang="fr-FR" sz="1400" b="0" i="0">
                          <a:solidFill>
                            <a:schemeClr val="tx1"/>
                          </a:solidFill>
                          <a:latin typeface="Source Sans Pro" panose="020B0503030403020204" pitchFamily="34" charset="0"/>
                          <a:ea typeface="Source Sans Pro" panose="020B0503030403020204" pitchFamily="34" charset="0"/>
                          <a:cs typeface="Arial"/>
                        </a:rPr>
                        <a:t> </a:t>
                      </a:r>
                    </a:p>
                  </a:txBody>
                  <a:tcPr marL="23802" marR="23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b="0" i="0">
                          <a:solidFill>
                            <a:schemeClr val="tx1"/>
                          </a:solidFill>
                          <a:latin typeface="Source Sans Pro" panose="020B0503030403020204" pitchFamily="34" charset="0"/>
                          <a:ea typeface="Source Sans Pro" panose="020B0503030403020204" pitchFamily="34" charset="0"/>
                          <a:cs typeface="Arial"/>
                        </a:rPr>
                        <a:t>Évaluer si l’organisation dispose d’une politique de genre et/ou de lignes directrices en matière d’intégration du genre.</a:t>
                      </a:r>
                    </a:p>
                  </a:txBody>
                  <a:tcPr marL="23802" marR="23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b="0" i="0">
                          <a:solidFill>
                            <a:schemeClr val="tx1"/>
                          </a:solidFill>
                          <a:latin typeface="Source Sans Pro" panose="020B0503030403020204" pitchFamily="34" charset="0"/>
                          <a:ea typeface="Source Sans Pro" panose="020B0503030403020204" pitchFamily="34" charset="0"/>
                          <a:cs typeface="Arial"/>
                        </a:rPr>
                        <a:t>Politique de genre et lignes directrices/manuel de mise en œuvre</a:t>
                      </a:r>
                    </a:p>
                  </a:txBody>
                  <a:tcPr marL="23802" marR="23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1383128552"/>
                  </a:ext>
                </a:extLst>
              </a:tr>
              <a:tr h="386244">
                <a:tc>
                  <a:txBody>
                    <a:bodyPr/>
                    <a:lstStyle/>
                    <a:p>
                      <a:pPr marL="8890" indent="-8890">
                        <a:spcBef>
                          <a:spcPts val="1200"/>
                        </a:spcBef>
                        <a:spcAft>
                          <a:spcPts val="600"/>
                        </a:spcAft>
                      </a:pPr>
                      <a:r>
                        <a:rPr lang="fr-FR" sz="1400" b="0" i="0">
                          <a:solidFill>
                            <a:schemeClr val="tx1"/>
                          </a:solidFill>
                          <a:latin typeface="Source Sans Pro" panose="020B0503030403020204" pitchFamily="34" charset="0"/>
                          <a:ea typeface="Source Sans Pro" panose="020B0503030403020204" pitchFamily="34" charset="0"/>
                          <a:cs typeface="Arial"/>
                        </a:rPr>
                        <a:t>Formation à l'intégration du genre pour le personnel</a:t>
                      </a:r>
                    </a:p>
                  </a:txBody>
                  <a:tcPr marL="23802" marR="23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b="0" i="0">
                          <a:solidFill>
                            <a:schemeClr val="tx1"/>
                          </a:solidFill>
                          <a:latin typeface="Source Sans Pro" panose="020B0503030403020204" pitchFamily="34" charset="0"/>
                          <a:ea typeface="Source Sans Pro" panose="020B0503030403020204" pitchFamily="34" charset="0"/>
                          <a:cs typeface="Arial"/>
                        </a:rPr>
                        <a:t>Évaluer si l’organisation propose régulièrement des formations obligatoires sur l’intégration du genre à son personnel.</a:t>
                      </a:r>
                    </a:p>
                  </a:txBody>
                  <a:tcPr marL="23802" marR="23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b="0" i="0">
                          <a:solidFill>
                            <a:schemeClr val="tx1"/>
                          </a:solidFill>
                          <a:latin typeface="Source Sans Pro" panose="020B0503030403020204" pitchFamily="34" charset="0"/>
                          <a:ea typeface="Source Sans Pro" panose="020B0503030403020204" pitchFamily="34" charset="0"/>
                          <a:cs typeface="Arial"/>
                        </a:rPr>
                        <a:t>Minutes de formation sur l’intégration du genre ; participants à la formation</a:t>
                      </a:r>
                    </a:p>
                  </a:txBody>
                  <a:tcPr marL="23802" marR="23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1790031777"/>
                  </a:ext>
                </a:extLst>
              </a:tr>
              <a:tr h="772489">
                <a:tc>
                  <a:txBody>
                    <a:bodyPr/>
                    <a:lstStyle/>
                    <a:p>
                      <a:pPr marL="8890" indent="-8890">
                        <a:spcBef>
                          <a:spcPts val="1200"/>
                        </a:spcBef>
                        <a:spcAft>
                          <a:spcPts val="600"/>
                        </a:spcAft>
                      </a:pPr>
                      <a:r>
                        <a:rPr lang="fr-FR" sz="1400" b="0" i="0">
                          <a:solidFill>
                            <a:schemeClr val="tx1"/>
                          </a:solidFill>
                          <a:latin typeface="Source Sans Pro" panose="020B0503030403020204" pitchFamily="34" charset="0"/>
                          <a:ea typeface="Source Sans Pro" panose="020B0503030403020204" pitchFamily="34" charset="0"/>
                          <a:cs typeface="Arial"/>
                        </a:rPr>
                        <a:t>Budget genre</a:t>
                      </a:r>
                    </a:p>
                    <a:p>
                      <a:pPr marL="8890" indent="-8890">
                        <a:spcBef>
                          <a:spcPts val="1200"/>
                        </a:spcBef>
                        <a:spcAft>
                          <a:spcPts val="600"/>
                        </a:spcAft>
                      </a:pPr>
                      <a:r>
                        <a:rPr lang="fr-FR" sz="1400" b="0" i="0">
                          <a:solidFill>
                            <a:schemeClr val="tx1"/>
                          </a:solidFill>
                          <a:latin typeface="Source Sans Pro" panose="020B0503030403020204" pitchFamily="34" charset="0"/>
                          <a:ea typeface="Source Sans Pro" panose="020B0503030403020204" pitchFamily="34" charset="0"/>
                          <a:cs typeface="Arial"/>
                        </a:rPr>
                        <a:t> </a:t>
                      </a:r>
                    </a:p>
                  </a:txBody>
                  <a:tcPr marL="23802" marR="23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b="0" i="0">
                          <a:solidFill>
                            <a:schemeClr val="tx1"/>
                          </a:solidFill>
                          <a:latin typeface="Source Sans Pro" panose="020B0503030403020204" pitchFamily="34" charset="0"/>
                          <a:ea typeface="Source Sans Pro" panose="020B0503030403020204" pitchFamily="34" charset="0"/>
                          <a:cs typeface="Arial"/>
                        </a:rPr>
                        <a:t>Évaluer si l’organisation utilise la budgétisation sensible au genre au niveau institutionnel et au niveau du projet.</a:t>
                      </a:r>
                    </a:p>
                  </a:txBody>
                  <a:tcPr marL="23802" marR="23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b="0" i="0">
                          <a:solidFill>
                            <a:schemeClr val="tx1"/>
                          </a:solidFill>
                          <a:latin typeface="Source Sans Pro" panose="020B0503030403020204" pitchFamily="34" charset="0"/>
                          <a:ea typeface="Source Sans Pro" panose="020B0503030403020204" pitchFamily="34" charset="0"/>
                          <a:cs typeface="Arial"/>
                        </a:rPr>
                        <a:t>Vérifier le budget et demandez si un pourcentage du budget est alloué à la mise en œuvre de la politique de genre.</a:t>
                      </a:r>
                    </a:p>
                  </a:txBody>
                  <a:tcPr marL="23802" marR="23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1320532803"/>
                  </a:ext>
                </a:extLst>
              </a:tr>
              <a:tr h="579367">
                <a:tc>
                  <a:txBody>
                    <a:bodyPr/>
                    <a:lstStyle/>
                    <a:p>
                      <a:pPr marL="8890" indent="-8890">
                        <a:spcBef>
                          <a:spcPts val="1200"/>
                        </a:spcBef>
                        <a:spcAft>
                          <a:spcPts val="600"/>
                        </a:spcAft>
                      </a:pPr>
                      <a:r>
                        <a:rPr lang="fr-FR" sz="1400" b="0" i="0">
                          <a:solidFill>
                            <a:schemeClr val="tx1"/>
                          </a:solidFill>
                          <a:latin typeface="Source Sans Pro" panose="020B0503030403020204" pitchFamily="34" charset="0"/>
                          <a:ea typeface="Source Sans Pro" panose="020B0503030403020204" pitchFamily="34" charset="0"/>
                          <a:cs typeface="Arial"/>
                        </a:rPr>
                        <a:t>L’égalité des sexes et l’autonomisation des femmes dans l’énoncé de mission</a:t>
                      </a:r>
                    </a:p>
                  </a:txBody>
                  <a:tcPr marL="23802" marR="23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b="0" i="0">
                          <a:solidFill>
                            <a:schemeClr val="tx1"/>
                          </a:solidFill>
                          <a:latin typeface="Source Sans Pro" panose="020B0503030403020204" pitchFamily="34" charset="0"/>
                          <a:ea typeface="Source Sans Pro" panose="020B0503030403020204" pitchFamily="34" charset="0"/>
                          <a:cs typeface="Arial"/>
                        </a:rPr>
                        <a:t>Évaluer si l’organisation a un énoncé de mission qui promeut clairement l’égalité des sexes et l’autonomisation des femmes, avec une stratégie qui facilite sa réalisation. </a:t>
                      </a:r>
                    </a:p>
                  </a:txBody>
                  <a:tcPr marL="23802" marR="23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b="0" i="0">
                          <a:solidFill>
                            <a:schemeClr val="tx1"/>
                          </a:solidFill>
                          <a:latin typeface="Source Sans Pro" panose="020B0503030403020204" pitchFamily="34" charset="0"/>
                          <a:ea typeface="Source Sans Pro" panose="020B0503030403020204" pitchFamily="34" charset="0"/>
                          <a:cs typeface="Arial"/>
                        </a:rPr>
                        <a:t>Plan stratégique (lire l'énoncé de mission)</a:t>
                      </a:r>
                    </a:p>
                  </a:txBody>
                  <a:tcPr marL="23802" marR="23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968124119"/>
                  </a:ext>
                </a:extLst>
              </a:tr>
              <a:tr h="579367">
                <a:tc>
                  <a:txBody>
                    <a:bodyPr/>
                    <a:lstStyle/>
                    <a:p>
                      <a:pPr marL="8890" indent="-8890">
                        <a:spcBef>
                          <a:spcPts val="1200"/>
                        </a:spcBef>
                        <a:spcAft>
                          <a:spcPts val="600"/>
                        </a:spcAft>
                      </a:pPr>
                      <a:r>
                        <a:rPr lang="fr-FR" sz="1400" b="0" i="0">
                          <a:solidFill>
                            <a:schemeClr val="tx1"/>
                          </a:solidFill>
                          <a:latin typeface="Source Sans Pro" panose="020B0503030403020204" pitchFamily="34" charset="0"/>
                          <a:ea typeface="Source Sans Pro" panose="020B0503030403020204" pitchFamily="34" charset="0"/>
                          <a:cs typeface="Arial"/>
                        </a:rPr>
                        <a:t>Point focal genre</a:t>
                      </a:r>
                    </a:p>
                    <a:p>
                      <a:pPr marL="8890" indent="-8890">
                        <a:spcBef>
                          <a:spcPts val="1200"/>
                        </a:spcBef>
                        <a:spcAft>
                          <a:spcPts val="600"/>
                        </a:spcAft>
                      </a:pPr>
                      <a:r>
                        <a:rPr lang="fr-FR" sz="1400" b="0" i="0">
                          <a:solidFill>
                            <a:schemeClr val="tx1"/>
                          </a:solidFill>
                          <a:latin typeface="Source Sans Pro" panose="020B0503030403020204" pitchFamily="34" charset="0"/>
                          <a:ea typeface="Source Sans Pro" panose="020B0503030403020204" pitchFamily="34" charset="0"/>
                          <a:cs typeface="Arial"/>
                        </a:rPr>
                        <a:t> </a:t>
                      </a:r>
                    </a:p>
                  </a:txBody>
                  <a:tcPr marL="23802" marR="23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b="0" i="0">
                          <a:solidFill>
                            <a:schemeClr val="tx1"/>
                          </a:solidFill>
                          <a:latin typeface="Source Sans Pro" panose="020B0503030403020204" pitchFamily="34" charset="0"/>
                          <a:ea typeface="Source Sans Pro" panose="020B0503030403020204" pitchFamily="34" charset="0"/>
                          <a:cs typeface="Arial"/>
                        </a:rPr>
                        <a:t>Évaluer si l’organisation a désigné une personne focale sur le genre avec des rôles et des responsabilités clairs pour l’intégration du genre, tant au niveau institutionnel qu’au niveau du programme/projet.</a:t>
                      </a:r>
                    </a:p>
                  </a:txBody>
                  <a:tcPr marL="23802" marR="23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b="0" i="0">
                          <a:solidFill>
                            <a:schemeClr val="tx1"/>
                          </a:solidFill>
                          <a:latin typeface="Source Sans Pro" panose="020B0503030403020204" pitchFamily="34" charset="0"/>
                          <a:ea typeface="Source Sans Pro" panose="020B0503030403020204" pitchFamily="34" charset="0"/>
                          <a:cs typeface="Arial"/>
                        </a:rPr>
                        <a:t>Organigramme; description de poste de la personne focale sur le genre assignée (le cas échéant)</a:t>
                      </a:r>
                    </a:p>
                  </a:txBody>
                  <a:tcPr marL="23802" marR="23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512817874"/>
                  </a:ext>
                </a:extLst>
              </a:tr>
              <a:tr h="1146663">
                <a:tc>
                  <a:txBody>
                    <a:bodyPr/>
                    <a:lstStyle/>
                    <a:p>
                      <a:pPr marL="8890" indent="-8890">
                        <a:spcBef>
                          <a:spcPts val="1200"/>
                        </a:spcBef>
                        <a:spcAft>
                          <a:spcPts val="600"/>
                        </a:spcAft>
                      </a:pPr>
                      <a:r>
                        <a:rPr lang="fr-FR" sz="1400" b="0" i="0">
                          <a:solidFill>
                            <a:schemeClr val="tx1"/>
                          </a:solidFill>
                          <a:latin typeface="Source Sans Pro" panose="020B0503030403020204" pitchFamily="34" charset="0"/>
                          <a:ea typeface="Source Sans Pro" panose="020B0503030403020204" pitchFamily="34" charset="0"/>
                          <a:cs typeface="Arial"/>
                        </a:rPr>
                        <a:t>Questions de genre et de GBV intégrées dans les stratégies programmatiques</a:t>
                      </a:r>
                    </a:p>
                  </a:txBody>
                  <a:tcPr marL="23802" marR="23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b="0" i="0">
                          <a:solidFill>
                            <a:schemeClr val="tx1"/>
                          </a:solidFill>
                          <a:latin typeface="Source Sans Pro" panose="020B0503030403020204" pitchFamily="34" charset="0"/>
                          <a:ea typeface="Source Sans Pro" panose="020B0503030403020204" pitchFamily="34" charset="0"/>
                          <a:cs typeface="Arial"/>
                        </a:rPr>
                        <a:t>Évaluer si l’organisation lutte contre la violence sexiste et basée sur le genre dans ses programmes ciblant les hommes et les femmes, ainsi que les filles et les garçons.</a:t>
                      </a:r>
                    </a:p>
                  </a:txBody>
                  <a:tcPr marL="23802" marR="23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b="0" i="0">
                          <a:solidFill>
                            <a:schemeClr val="tx1"/>
                          </a:solidFill>
                          <a:latin typeface="Source Sans Pro" panose="020B0503030403020204" pitchFamily="34" charset="0"/>
                          <a:ea typeface="Source Sans Pro" panose="020B0503030403020204" pitchFamily="34" charset="0"/>
                          <a:cs typeface="Arial"/>
                        </a:rPr>
                        <a:t>Plan de travail et autres documents de projet</a:t>
                      </a:r>
                    </a:p>
                  </a:txBody>
                  <a:tcPr marL="23802" marR="23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3412087173"/>
                  </a:ext>
                </a:extLst>
              </a:tr>
            </a:tbl>
          </a:graphicData>
        </a:graphic>
      </p:graphicFrame>
      <p:sp>
        <p:nvSpPr>
          <p:cNvPr id="7" name="Google Shape;385;p56">
            <a:extLst>
              <a:ext uri="{FF2B5EF4-FFF2-40B4-BE49-F238E27FC236}">
                <a16:creationId xmlns="" xmlns:a16="http://schemas.microsoft.com/office/drawing/2014/main" id="{6F3EBE47-4474-3D3A-1777-98290D65BBA5}"/>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CATÉGORIES/SOUS-CATÉGORIES GESI</a:t>
            </a:r>
          </a:p>
        </p:txBody>
      </p:sp>
      <p:sp>
        <p:nvSpPr>
          <p:cNvPr id="6" name="TextBox 5"/>
          <p:cNvSpPr txBox="1"/>
          <p:nvPr/>
        </p:nvSpPr>
        <p:spPr>
          <a:xfrm>
            <a:off x="220722" y="6526926"/>
            <a:ext cx="6639951"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3" name="Espace réservé du numéro de diapositive 2">
            <a:extLst>
              <a:ext uri="{FF2B5EF4-FFF2-40B4-BE49-F238E27FC236}">
                <a16:creationId xmlns="" xmlns:a16="http://schemas.microsoft.com/office/drawing/2014/main" id="{98D0654B-48C7-B19C-CFA5-E60C9527D3A9}"/>
              </a:ext>
            </a:extLst>
          </p:cNvPr>
          <p:cNvSpPr>
            <a:spLocks noGrp="1"/>
          </p:cNvSpPr>
          <p:nvPr>
            <p:ph type="sldNum" sz="quarter" idx="12"/>
          </p:nvPr>
        </p:nvSpPr>
        <p:spPr>
          <a:xfrm>
            <a:off x="10317399" y="6434040"/>
            <a:ext cx="780011" cy="365125"/>
          </a:xfrm>
        </p:spPr>
        <p:txBody>
          <a:bodyPr/>
          <a:lstStyle/>
          <a:p>
            <a:fld id="{3A98EE3D-8CD1-4C3F-BD1C-C98C9596463C}" type="slidenum">
              <a:rPr lang="en-US" smtClean="0"/>
              <a:t>140</a:t>
            </a:fld>
            <a:endParaRPr lang="en-US"/>
          </a:p>
        </p:txBody>
      </p:sp>
    </p:spTree>
    <p:extLst>
      <p:ext uri="{BB962C8B-B14F-4D97-AF65-F5344CB8AC3E}">
        <p14:creationId xmlns:p14="http://schemas.microsoft.com/office/powerpoint/2010/main" val="386828205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 xmlns:a16="http://schemas.microsoft.com/office/drawing/2014/main" id="{177F8FE4-91C3-CD3F-1B7A-49F480431382}"/>
              </a:ext>
            </a:extLst>
          </p:cNvPr>
          <p:cNvGraphicFramePr>
            <a:graphicFrameLocks noGrp="1"/>
          </p:cNvGraphicFramePr>
          <p:nvPr>
            <p:extLst>
              <p:ext uri="{D42A27DB-BD31-4B8C-83A1-F6EECF244321}">
                <p14:modId xmlns:p14="http://schemas.microsoft.com/office/powerpoint/2010/main" val="1029432069"/>
              </p:ext>
            </p:extLst>
          </p:nvPr>
        </p:nvGraphicFramePr>
        <p:xfrm>
          <a:off x="411982" y="944546"/>
          <a:ext cx="11424976" cy="5124178"/>
        </p:xfrm>
        <a:graphic>
          <a:graphicData uri="http://schemas.openxmlformats.org/drawingml/2006/table">
            <a:tbl>
              <a:tblPr firstRow="1" firstCol="1"/>
              <a:tblGrid>
                <a:gridCol w="2250831">
                  <a:extLst>
                    <a:ext uri="{9D8B030D-6E8A-4147-A177-3AD203B41FA5}">
                      <a16:colId xmlns="" xmlns:a16="http://schemas.microsoft.com/office/drawing/2014/main" val="1323054162"/>
                    </a:ext>
                  </a:extLst>
                </a:gridCol>
                <a:gridCol w="5898383">
                  <a:extLst>
                    <a:ext uri="{9D8B030D-6E8A-4147-A177-3AD203B41FA5}">
                      <a16:colId xmlns="" xmlns:a16="http://schemas.microsoft.com/office/drawing/2014/main" val="2071377677"/>
                    </a:ext>
                  </a:extLst>
                </a:gridCol>
                <a:gridCol w="3275762">
                  <a:extLst>
                    <a:ext uri="{9D8B030D-6E8A-4147-A177-3AD203B41FA5}">
                      <a16:colId xmlns="" xmlns:a16="http://schemas.microsoft.com/office/drawing/2014/main" val="1711723640"/>
                    </a:ext>
                  </a:extLst>
                </a:gridCol>
              </a:tblGrid>
              <a:tr h="509902">
                <a:tc>
                  <a:txBody>
                    <a:bodyPr/>
                    <a:lstStyle/>
                    <a:p>
                      <a:pPr marL="8890" indent="-8890" algn="ctr">
                        <a:spcBef>
                          <a:spcPts val="1200"/>
                        </a:spcBef>
                        <a:spcAft>
                          <a:spcPts val="600"/>
                        </a:spcAft>
                      </a:pPr>
                      <a:r>
                        <a:rPr lang="fr-FR" sz="1400" b="1" i="0">
                          <a:solidFill>
                            <a:schemeClr val="bg1"/>
                          </a:solidFill>
                          <a:latin typeface="Source Sans Pro" panose="020B0503030403020204" pitchFamily="34" charset="0"/>
                          <a:ea typeface="Source Sans Pro" panose="020B0503030403020204" pitchFamily="34" charset="0"/>
                          <a:cs typeface="Arial"/>
                        </a:rPr>
                        <a:t>CATÉGORIES/SOUS-CATÉGORIES</a:t>
                      </a:r>
                    </a:p>
                  </a:txBody>
                  <a:tcPr marL="23802" marR="238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E6C"/>
                    </a:solidFill>
                  </a:tcPr>
                </a:tc>
                <a:tc>
                  <a:txBody>
                    <a:bodyPr/>
                    <a:lstStyle/>
                    <a:p>
                      <a:pPr marL="8890" indent="-8890" algn="ctr">
                        <a:spcBef>
                          <a:spcPts val="1200"/>
                        </a:spcBef>
                        <a:spcAft>
                          <a:spcPts val="600"/>
                        </a:spcAft>
                      </a:pPr>
                      <a:r>
                        <a:rPr lang="fr-FR" sz="1400" b="1" i="0">
                          <a:solidFill>
                            <a:schemeClr val="bg1"/>
                          </a:solidFill>
                          <a:latin typeface="Source Sans Pro" panose="020B0503030403020204" pitchFamily="34" charset="0"/>
                          <a:ea typeface="Source Sans Pro" panose="020B0503030403020204" pitchFamily="34" charset="0"/>
                          <a:cs typeface="Arial"/>
                        </a:rPr>
                        <a:t>OBJECTIF (S) :</a:t>
                      </a:r>
                    </a:p>
                  </a:txBody>
                  <a:tcPr marL="23802" marR="238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E6C"/>
                    </a:solidFill>
                  </a:tcPr>
                </a:tc>
                <a:tc>
                  <a:txBody>
                    <a:bodyPr/>
                    <a:lstStyle/>
                    <a:p>
                      <a:pPr marL="8890" indent="-8890" algn="ctr">
                        <a:spcBef>
                          <a:spcPts val="1200"/>
                        </a:spcBef>
                        <a:spcAft>
                          <a:spcPts val="600"/>
                        </a:spcAft>
                      </a:pPr>
                      <a:r>
                        <a:rPr lang="fr-FR" sz="1400" b="1" i="0">
                          <a:solidFill>
                            <a:schemeClr val="bg1"/>
                          </a:solidFill>
                          <a:latin typeface="Source Sans Pro" panose="020B0503030403020204" pitchFamily="34" charset="0"/>
                          <a:ea typeface="Source Sans Pro" panose="020B0503030403020204" pitchFamily="34" charset="0"/>
                          <a:cs typeface="Arial"/>
                        </a:rPr>
                        <a:t>DOCUMENTS CLÉS POUR L'ÉVALUATION</a:t>
                      </a:r>
                    </a:p>
                  </a:txBody>
                  <a:tcPr marL="23802" marR="238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E6C"/>
                    </a:solidFill>
                  </a:tcPr>
                </a:tc>
                <a:extLst>
                  <a:ext uri="{0D108BD9-81ED-4DB2-BD59-A6C34878D82A}">
                    <a16:rowId xmlns="" xmlns:a16="http://schemas.microsoft.com/office/drawing/2014/main" val="2121375728"/>
                  </a:ext>
                </a:extLst>
              </a:tr>
              <a:tr h="698363">
                <a:tc>
                  <a:txBody>
                    <a:bodyPr/>
                    <a:lstStyle/>
                    <a:p>
                      <a:pPr marL="8890" indent="-8890">
                        <a:spcBef>
                          <a:spcPts val="1200"/>
                        </a:spcBef>
                        <a:spcAft>
                          <a:spcPts val="600"/>
                        </a:spcAft>
                      </a:pPr>
                      <a:r>
                        <a:rPr lang="fr-FR" sz="1400" b="0" i="0">
                          <a:solidFill>
                            <a:schemeClr val="tx1"/>
                          </a:solidFill>
                          <a:latin typeface="Source Sans Pro" panose="020B0503030403020204" pitchFamily="34" charset="0"/>
                          <a:ea typeface="Source Sans Pro" panose="020B0503030403020204" pitchFamily="34" charset="0"/>
                          <a:cs typeface="Arial"/>
                        </a:rPr>
                        <a:t>Séparation par sexe des données sur les bénéficiaires du programme</a:t>
                      </a:r>
                    </a:p>
                  </a:txBody>
                  <a:tcPr marL="23802" marR="23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b="0" i="0">
                          <a:solidFill>
                            <a:schemeClr val="tx1"/>
                          </a:solidFill>
                          <a:latin typeface="Source Sans Pro" panose="020B0503030403020204" pitchFamily="34" charset="0"/>
                          <a:ea typeface="Source Sans Pro" panose="020B0503030403020204" pitchFamily="34" charset="0"/>
                          <a:cs typeface="Arial"/>
                        </a:rPr>
                        <a:t>Évaluer si l'organisation dispose d'une politique ou de procédures sur la ventilation par sexe des bénéficiaires pour les objectifs et les résultats.</a:t>
                      </a:r>
                    </a:p>
                  </a:txBody>
                  <a:tcPr marL="23802" marR="23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b="0" i="0">
                          <a:solidFill>
                            <a:schemeClr val="tx1"/>
                          </a:solidFill>
                          <a:latin typeface="Source Sans Pro" panose="020B0503030403020204" pitchFamily="34" charset="0"/>
                          <a:ea typeface="Source Sans Pro" panose="020B0503030403020204" pitchFamily="34" charset="0"/>
                          <a:cs typeface="Arial"/>
                        </a:rPr>
                        <a:t>Politique de genre ; base de données ou rapports de l'organisation/du programme</a:t>
                      </a:r>
                    </a:p>
                  </a:txBody>
                  <a:tcPr marL="23802" marR="23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913432749"/>
                  </a:ext>
                </a:extLst>
              </a:tr>
              <a:tr h="980813">
                <a:tc>
                  <a:txBody>
                    <a:bodyPr/>
                    <a:lstStyle/>
                    <a:p>
                      <a:pPr marL="8890" indent="-8890">
                        <a:spcBef>
                          <a:spcPts val="1200"/>
                        </a:spcBef>
                        <a:spcAft>
                          <a:spcPts val="600"/>
                        </a:spcAft>
                      </a:pPr>
                      <a:r>
                        <a:rPr lang="fr-FR" sz="1400" b="0" i="0">
                          <a:solidFill>
                            <a:schemeClr val="tx1"/>
                          </a:solidFill>
                          <a:latin typeface="Source Sans Pro" panose="020B0503030403020204" pitchFamily="34" charset="0"/>
                          <a:ea typeface="Source Sans Pro" panose="020B0503030403020204" pitchFamily="34" charset="0"/>
                          <a:cs typeface="Arial"/>
                        </a:rPr>
                        <a:t>Analyse de genre</a:t>
                      </a:r>
                    </a:p>
                    <a:p>
                      <a:pPr marL="8890" indent="-8890">
                        <a:spcBef>
                          <a:spcPts val="1200"/>
                        </a:spcBef>
                        <a:spcAft>
                          <a:spcPts val="600"/>
                        </a:spcAft>
                      </a:pPr>
                      <a:r>
                        <a:rPr lang="fr-FR" sz="1400" b="0" i="0">
                          <a:solidFill>
                            <a:schemeClr val="tx1"/>
                          </a:solidFill>
                          <a:latin typeface="Source Sans Pro" panose="020B0503030403020204" pitchFamily="34" charset="0"/>
                          <a:ea typeface="Source Sans Pro" panose="020B0503030403020204" pitchFamily="34" charset="0"/>
                          <a:cs typeface="Arial"/>
                        </a:rPr>
                        <a:t> </a:t>
                      </a:r>
                    </a:p>
                  </a:txBody>
                  <a:tcPr marL="23802" marR="23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b="0" i="0">
                          <a:solidFill>
                            <a:schemeClr val="tx1"/>
                          </a:solidFill>
                          <a:latin typeface="Source Sans Pro" panose="020B0503030403020204" pitchFamily="34" charset="0"/>
                          <a:ea typeface="Source Sans Pro" panose="020B0503030403020204" pitchFamily="34" charset="0"/>
                          <a:cs typeface="Arial"/>
                        </a:rPr>
                        <a:t>Évaluer si l’organisation effectue une analyse de genre, incluant les cinq catégories et comprend cinq catégories : accès ; connaissances, croyances et pratiques ; pratiques et participation; temps/espace ainsi que juridique).</a:t>
                      </a:r>
                    </a:p>
                  </a:txBody>
                  <a:tcPr marL="23802" marR="23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b="0" i="0">
                          <a:solidFill>
                            <a:schemeClr val="tx1"/>
                          </a:solidFill>
                          <a:latin typeface="Source Sans Pro" panose="020B0503030403020204" pitchFamily="34" charset="0"/>
                          <a:ea typeface="Source Sans Pro" panose="020B0503030403020204" pitchFamily="34" charset="0"/>
                          <a:cs typeface="Arial"/>
                        </a:rPr>
                        <a:t>Rapport d'analyse de genre</a:t>
                      </a:r>
                    </a:p>
                  </a:txBody>
                  <a:tcPr marL="23802" marR="23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732205718"/>
                  </a:ext>
                </a:extLst>
              </a:tr>
              <a:tr h="698363">
                <a:tc>
                  <a:txBody>
                    <a:bodyPr/>
                    <a:lstStyle/>
                    <a:p>
                      <a:pPr marL="8890" indent="-8890">
                        <a:spcBef>
                          <a:spcPts val="1200"/>
                        </a:spcBef>
                        <a:spcAft>
                          <a:spcPts val="600"/>
                        </a:spcAft>
                      </a:pPr>
                      <a:r>
                        <a:rPr lang="fr-FR" sz="1400" b="0" i="0">
                          <a:solidFill>
                            <a:schemeClr val="tx1"/>
                          </a:solidFill>
                          <a:latin typeface="Source Sans Pro" panose="020B0503030403020204" pitchFamily="34" charset="0"/>
                          <a:ea typeface="Source Sans Pro" panose="020B0503030403020204" pitchFamily="34" charset="0"/>
                          <a:cs typeface="Arial"/>
                        </a:rPr>
                        <a:t>Plan stratégique pour l'égalité des sexes</a:t>
                      </a:r>
                    </a:p>
                  </a:txBody>
                  <a:tcPr marL="23802" marR="23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b="0" i="0">
                          <a:solidFill>
                            <a:schemeClr val="tx1"/>
                          </a:solidFill>
                          <a:latin typeface="Source Sans Pro" panose="020B0503030403020204" pitchFamily="34" charset="0"/>
                          <a:ea typeface="Source Sans Pro" panose="020B0503030403020204" pitchFamily="34" charset="0"/>
                          <a:cs typeface="Arial"/>
                        </a:rPr>
                        <a:t>Évaluer si l'organisation dispose d'un plan stratégique comprenant des activités en matière d'égalité des sexes ou d'autonomisation des femmes, si elle le surveille régulièrement et si elle est sur la bonne voie.</a:t>
                      </a:r>
                    </a:p>
                  </a:txBody>
                  <a:tcPr marL="23802" marR="23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b="0" i="0">
                          <a:solidFill>
                            <a:schemeClr val="tx1"/>
                          </a:solidFill>
                          <a:latin typeface="Source Sans Pro" panose="020B0503030403020204" pitchFamily="34" charset="0"/>
                          <a:ea typeface="Source Sans Pro" panose="020B0503030403020204" pitchFamily="34" charset="0"/>
                          <a:cs typeface="Arial"/>
                        </a:rPr>
                        <a:t>Plan stratégique; rapport d'audit de genre</a:t>
                      </a:r>
                    </a:p>
                  </a:txBody>
                  <a:tcPr marL="23802" marR="23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3649573405"/>
                  </a:ext>
                </a:extLst>
              </a:tr>
              <a:tr h="1165058">
                <a:tc>
                  <a:txBody>
                    <a:bodyPr/>
                    <a:lstStyle/>
                    <a:p>
                      <a:pPr marL="8890" indent="-8890">
                        <a:spcBef>
                          <a:spcPts val="1200"/>
                        </a:spcBef>
                        <a:spcAft>
                          <a:spcPts val="600"/>
                        </a:spcAft>
                      </a:pPr>
                      <a:r>
                        <a:rPr lang="fr-FR" sz="1400" b="0" i="0">
                          <a:solidFill>
                            <a:schemeClr val="tx1"/>
                          </a:solidFill>
                          <a:latin typeface="Source Sans Pro" panose="020B0503030403020204" pitchFamily="34" charset="0"/>
                          <a:ea typeface="Source Sans Pro" panose="020B0503030403020204" pitchFamily="34" charset="0"/>
                          <a:cs typeface="Arial"/>
                        </a:rPr>
                        <a:t>Rôles et responsabilités de genre</a:t>
                      </a:r>
                    </a:p>
                    <a:p>
                      <a:pPr marL="8890" indent="-8890">
                        <a:spcBef>
                          <a:spcPts val="1200"/>
                        </a:spcBef>
                        <a:spcAft>
                          <a:spcPts val="600"/>
                        </a:spcAft>
                      </a:pPr>
                      <a:r>
                        <a:rPr lang="fr-FR" sz="1400" b="0" i="0">
                          <a:solidFill>
                            <a:schemeClr val="tx1"/>
                          </a:solidFill>
                          <a:latin typeface="Source Sans Pro" panose="020B0503030403020204" pitchFamily="34" charset="0"/>
                          <a:ea typeface="Source Sans Pro" panose="020B0503030403020204" pitchFamily="34" charset="0"/>
                          <a:cs typeface="Arial"/>
                        </a:rPr>
                        <a:t> </a:t>
                      </a:r>
                    </a:p>
                  </a:txBody>
                  <a:tcPr marL="23802" marR="23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b="0" i="0">
                          <a:solidFill>
                            <a:schemeClr val="tx1"/>
                          </a:solidFill>
                          <a:latin typeface="Source Sans Pro" panose="020B0503030403020204" pitchFamily="34" charset="0"/>
                          <a:ea typeface="Source Sans Pro" panose="020B0503030403020204" pitchFamily="34" charset="0"/>
                          <a:cs typeface="Arial"/>
                        </a:rPr>
                        <a:t>Évaluer si les rôles et responsabilités de genre de l’organisation sont intégrés dans toutes les descriptions de poste du personnel (y compris celles des dirigeants de haut niveau) et évaluez si le personnel est suivi pour ses mandats respectifs d’intégration du genre lors de l’évaluation des performances.</a:t>
                      </a:r>
                    </a:p>
                  </a:txBody>
                  <a:tcPr marL="23802" marR="23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b="0" i="0">
                          <a:solidFill>
                            <a:schemeClr val="tx1"/>
                          </a:solidFill>
                          <a:latin typeface="Source Sans Pro" panose="020B0503030403020204" pitchFamily="34" charset="0"/>
                          <a:ea typeface="Source Sans Pro" panose="020B0503030403020204" pitchFamily="34" charset="0"/>
                          <a:cs typeface="Arial"/>
                        </a:rPr>
                        <a:t>Exemple de descriptions de poste du personnel (personne focale sur le genre, haute direction, ressources humaines, personnel du projet)</a:t>
                      </a:r>
                    </a:p>
                  </a:txBody>
                  <a:tcPr marL="23802" marR="23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3073751946"/>
                  </a:ext>
                </a:extLst>
              </a:tr>
              <a:tr h="916602">
                <a:tc>
                  <a:txBody>
                    <a:bodyPr/>
                    <a:lstStyle/>
                    <a:p>
                      <a:pPr marL="8890" indent="-8890">
                        <a:spcBef>
                          <a:spcPts val="1200"/>
                        </a:spcBef>
                        <a:spcAft>
                          <a:spcPts val="600"/>
                        </a:spcAft>
                      </a:pPr>
                      <a:r>
                        <a:rPr lang="fr-FR" sz="1400" b="0" i="0">
                          <a:solidFill>
                            <a:schemeClr val="tx1"/>
                          </a:solidFill>
                          <a:latin typeface="Source Sans Pro" panose="020B0503030403020204" pitchFamily="34" charset="0"/>
                          <a:ea typeface="Source Sans Pro" panose="020B0503030403020204" pitchFamily="34" charset="0"/>
                          <a:cs typeface="Arial"/>
                        </a:rPr>
                        <a:t>Politique sur le harcèlement et les abus sexuels</a:t>
                      </a:r>
                    </a:p>
                    <a:p>
                      <a:pPr marL="8890" indent="-8890">
                        <a:spcBef>
                          <a:spcPts val="1200"/>
                        </a:spcBef>
                        <a:spcAft>
                          <a:spcPts val="600"/>
                        </a:spcAft>
                      </a:pPr>
                      <a:r>
                        <a:rPr lang="fr-FR" sz="1400" b="0" i="0">
                          <a:solidFill>
                            <a:schemeClr val="tx1"/>
                          </a:solidFill>
                          <a:latin typeface="Source Sans Pro" panose="020B0503030403020204" pitchFamily="34" charset="0"/>
                          <a:ea typeface="Source Sans Pro" panose="020B0503030403020204" pitchFamily="34" charset="0"/>
                          <a:cs typeface="Arial"/>
                        </a:rPr>
                        <a:t> </a:t>
                      </a:r>
                    </a:p>
                  </a:txBody>
                  <a:tcPr marL="23802" marR="23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b="0" i="0">
                          <a:solidFill>
                            <a:schemeClr val="tx1"/>
                          </a:solidFill>
                          <a:latin typeface="Source Sans Pro" panose="020B0503030403020204" pitchFamily="34" charset="0"/>
                          <a:ea typeface="Source Sans Pro" panose="020B0503030403020204" pitchFamily="34" charset="0"/>
                          <a:cs typeface="Arial"/>
                        </a:rPr>
                        <a:t>Évaluer si l’organisation a une politique de tolérance zéro en matière de harcèlement sexuel avec un code de conduite signé par tout le personnel et un système de signalement.</a:t>
                      </a:r>
                    </a:p>
                  </a:txBody>
                  <a:tcPr marL="23802" marR="23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b="0" i="0">
                          <a:solidFill>
                            <a:schemeClr val="tx1"/>
                          </a:solidFill>
                          <a:latin typeface="Source Sans Pro" panose="020B0503030403020204" pitchFamily="34" charset="0"/>
                          <a:ea typeface="Source Sans Pro" panose="020B0503030403020204" pitchFamily="34" charset="0"/>
                          <a:cs typeface="Arial"/>
                        </a:rPr>
                        <a:t>Politique en matière de harcèlement et d'abus sexuels ; politique des ressources humaines </a:t>
                      </a:r>
                    </a:p>
                  </a:txBody>
                  <a:tcPr marL="23802" marR="23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3220517204"/>
                  </a:ext>
                </a:extLst>
              </a:tr>
            </a:tbl>
          </a:graphicData>
        </a:graphic>
      </p:graphicFrame>
      <p:sp>
        <p:nvSpPr>
          <p:cNvPr id="7" name="Google Shape;385;p56">
            <a:extLst>
              <a:ext uri="{FF2B5EF4-FFF2-40B4-BE49-F238E27FC236}">
                <a16:creationId xmlns="" xmlns:a16="http://schemas.microsoft.com/office/drawing/2014/main" id="{25405061-B5CF-5A7F-6BA0-C3CF8B2DC430}"/>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CATÉGORIES/SOUS-CATÉGORIES GESI (CONT.)</a:t>
            </a:r>
          </a:p>
        </p:txBody>
      </p:sp>
      <p:sp>
        <p:nvSpPr>
          <p:cNvPr id="6" name="TextBox 5"/>
          <p:cNvSpPr txBox="1"/>
          <p:nvPr/>
        </p:nvSpPr>
        <p:spPr>
          <a:xfrm>
            <a:off x="220722" y="6526926"/>
            <a:ext cx="6639951"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3" name="Espace réservé du numéro de diapositive 2">
            <a:extLst>
              <a:ext uri="{FF2B5EF4-FFF2-40B4-BE49-F238E27FC236}">
                <a16:creationId xmlns="" xmlns:a16="http://schemas.microsoft.com/office/drawing/2014/main" id="{0423F159-0821-1370-E625-CF10C69EFE14}"/>
              </a:ext>
            </a:extLst>
          </p:cNvPr>
          <p:cNvSpPr>
            <a:spLocks noGrp="1"/>
          </p:cNvSpPr>
          <p:nvPr>
            <p:ph type="sldNum" sz="quarter" idx="12"/>
          </p:nvPr>
        </p:nvSpPr>
        <p:spPr>
          <a:xfrm>
            <a:off x="11152640" y="6467858"/>
            <a:ext cx="780011" cy="365125"/>
          </a:xfrm>
        </p:spPr>
        <p:txBody>
          <a:bodyPr/>
          <a:lstStyle/>
          <a:p>
            <a:fld id="{3A98EE3D-8CD1-4C3F-BD1C-C98C9596463C}" type="slidenum">
              <a:rPr lang="en-US" smtClean="0"/>
              <a:t>141</a:t>
            </a:fld>
            <a:endParaRPr lang="en-US" dirty="0"/>
          </a:p>
        </p:txBody>
      </p:sp>
    </p:spTree>
    <p:extLst>
      <p:ext uri="{BB962C8B-B14F-4D97-AF65-F5344CB8AC3E}">
        <p14:creationId xmlns:p14="http://schemas.microsoft.com/office/powerpoint/2010/main" val="4528888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 xmlns:a16="http://schemas.microsoft.com/office/drawing/2014/main" id="{177F8FE4-91C3-CD3F-1B7A-49F480431382}"/>
              </a:ext>
            </a:extLst>
          </p:cNvPr>
          <p:cNvGraphicFramePr>
            <a:graphicFrameLocks noGrp="1"/>
          </p:cNvGraphicFramePr>
          <p:nvPr>
            <p:extLst>
              <p:ext uri="{D42A27DB-BD31-4B8C-83A1-F6EECF244321}">
                <p14:modId xmlns:p14="http://schemas.microsoft.com/office/powerpoint/2010/main" val="1377895547"/>
              </p:ext>
            </p:extLst>
          </p:nvPr>
        </p:nvGraphicFramePr>
        <p:xfrm>
          <a:off x="411982" y="944544"/>
          <a:ext cx="11424976" cy="5054168"/>
        </p:xfrm>
        <a:graphic>
          <a:graphicData uri="http://schemas.openxmlformats.org/drawingml/2006/table">
            <a:tbl>
              <a:tblPr firstRow="1" firstCol="1"/>
              <a:tblGrid>
                <a:gridCol w="2250831">
                  <a:extLst>
                    <a:ext uri="{9D8B030D-6E8A-4147-A177-3AD203B41FA5}">
                      <a16:colId xmlns="" xmlns:a16="http://schemas.microsoft.com/office/drawing/2014/main" val="1323054162"/>
                    </a:ext>
                  </a:extLst>
                </a:gridCol>
                <a:gridCol w="6099350">
                  <a:extLst>
                    <a:ext uri="{9D8B030D-6E8A-4147-A177-3AD203B41FA5}">
                      <a16:colId xmlns="" xmlns:a16="http://schemas.microsoft.com/office/drawing/2014/main" val="2071377677"/>
                    </a:ext>
                  </a:extLst>
                </a:gridCol>
                <a:gridCol w="3074795">
                  <a:extLst>
                    <a:ext uri="{9D8B030D-6E8A-4147-A177-3AD203B41FA5}">
                      <a16:colId xmlns="" xmlns:a16="http://schemas.microsoft.com/office/drawing/2014/main" val="1711723640"/>
                    </a:ext>
                  </a:extLst>
                </a:gridCol>
              </a:tblGrid>
              <a:tr h="522178">
                <a:tc>
                  <a:txBody>
                    <a:bodyPr/>
                    <a:lstStyle/>
                    <a:p>
                      <a:pPr marL="8890" indent="-8890" algn="ctr">
                        <a:spcBef>
                          <a:spcPts val="1200"/>
                        </a:spcBef>
                        <a:spcAft>
                          <a:spcPts val="600"/>
                        </a:spcAft>
                      </a:pPr>
                      <a:r>
                        <a:rPr lang="fr-FR" sz="1400" b="1" i="0">
                          <a:solidFill>
                            <a:schemeClr val="bg1"/>
                          </a:solidFill>
                          <a:latin typeface="Source Sans Pro" panose="020B0503030403020204" pitchFamily="34" charset="0"/>
                          <a:ea typeface="Source Sans Pro" panose="020B0503030403020204" pitchFamily="34" charset="0"/>
                          <a:cs typeface="Arial"/>
                        </a:rPr>
                        <a:t>CATÉGORIES/SOUS-CATÉGORIES</a:t>
                      </a:r>
                    </a:p>
                  </a:txBody>
                  <a:tcPr marL="23802" marR="238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E6C"/>
                    </a:solidFill>
                  </a:tcPr>
                </a:tc>
                <a:tc>
                  <a:txBody>
                    <a:bodyPr/>
                    <a:lstStyle/>
                    <a:p>
                      <a:pPr marL="8890" indent="-8890" algn="ctr">
                        <a:spcBef>
                          <a:spcPts val="1200"/>
                        </a:spcBef>
                        <a:spcAft>
                          <a:spcPts val="600"/>
                        </a:spcAft>
                      </a:pPr>
                      <a:r>
                        <a:rPr lang="fr-FR" sz="1400" b="1" i="0">
                          <a:solidFill>
                            <a:schemeClr val="bg1"/>
                          </a:solidFill>
                          <a:latin typeface="Source Sans Pro" panose="020B0503030403020204" pitchFamily="34" charset="0"/>
                          <a:ea typeface="Source Sans Pro" panose="020B0503030403020204" pitchFamily="34" charset="0"/>
                          <a:cs typeface="Arial"/>
                        </a:rPr>
                        <a:t>OBJECTIF (S) :</a:t>
                      </a:r>
                    </a:p>
                  </a:txBody>
                  <a:tcPr marL="23802" marR="238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E6C"/>
                    </a:solidFill>
                  </a:tcPr>
                </a:tc>
                <a:tc>
                  <a:txBody>
                    <a:bodyPr/>
                    <a:lstStyle/>
                    <a:p>
                      <a:pPr marL="8890" indent="-8890" algn="ctr">
                        <a:spcBef>
                          <a:spcPts val="1200"/>
                        </a:spcBef>
                        <a:spcAft>
                          <a:spcPts val="600"/>
                        </a:spcAft>
                      </a:pPr>
                      <a:r>
                        <a:rPr lang="fr-FR" sz="1400" b="1" i="0">
                          <a:solidFill>
                            <a:schemeClr val="bg1"/>
                          </a:solidFill>
                          <a:latin typeface="Source Sans Pro" panose="020B0503030403020204" pitchFamily="34" charset="0"/>
                          <a:ea typeface="Source Sans Pro" panose="020B0503030403020204" pitchFamily="34" charset="0"/>
                          <a:cs typeface="Arial"/>
                        </a:rPr>
                        <a:t>DOCUMENTS CLÉS POUR L'ÉVALUATION</a:t>
                      </a:r>
                    </a:p>
                  </a:txBody>
                  <a:tcPr marL="23802" marR="238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E6C"/>
                    </a:solidFill>
                  </a:tcPr>
                </a:tc>
                <a:extLst>
                  <a:ext uri="{0D108BD9-81ED-4DB2-BD59-A6C34878D82A}">
                    <a16:rowId xmlns="" xmlns:a16="http://schemas.microsoft.com/office/drawing/2014/main" val="2121375728"/>
                  </a:ext>
                </a:extLst>
              </a:tr>
              <a:tr h="1037950">
                <a:tc>
                  <a:txBody>
                    <a:bodyPr/>
                    <a:lstStyle/>
                    <a:p>
                      <a:pPr marL="8890" indent="-8890">
                        <a:spcBef>
                          <a:spcPts val="1200"/>
                        </a:spcBef>
                        <a:spcAft>
                          <a:spcPts val="600"/>
                        </a:spcAft>
                      </a:pPr>
                      <a:r>
                        <a:rPr lang="fr-FR" sz="1400" b="0" i="0">
                          <a:solidFill>
                            <a:schemeClr val="tx1"/>
                          </a:solidFill>
                          <a:latin typeface="Source Sans Pro" panose="020B0503030403020204" pitchFamily="34" charset="0"/>
                          <a:ea typeface="Source Sans Pro" panose="020B0503030403020204" pitchFamily="34" charset="0"/>
                          <a:cs typeface="Arial"/>
                        </a:rPr>
                        <a:t>Communication sur le genre</a:t>
                      </a:r>
                    </a:p>
                  </a:txBody>
                  <a:tcPr marL="23802" marR="23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b="0" i="0">
                          <a:solidFill>
                            <a:schemeClr val="tx1"/>
                          </a:solidFill>
                          <a:latin typeface="Source Sans Pro" panose="020B0503030403020204" pitchFamily="34" charset="0"/>
                          <a:ea typeface="Source Sans Pro" panose="020B0503030403020204" pitchFamily="34" charset="0"/>
                          <a:cs typeface="Arial"/>
                        </a:rPr>
                        <a:t>Évaluer si l’organisation a intégré l’égalité des sexes dans ses stratégies de communication et de médias et reflète une perspective de genre dans ses supports de communication (tels que les brochures et les bulletins d’information). </a:t>
                      </a:r>
                    </a:p>
                  </a:txBody>
                  <a:tcPr marL="23802" marR="23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b="0" i="0">
                          <a:solidFill>
                            <a:schemeClr val="tx1"/>
                          </a:solidFill>
                          <a:latin typeface="Source Sans Pro" panose="020B0503030403020204" pitchFamily="34" charset="0"/>
                          <a:ea typeface="Source Sans Pro" panose="020B0503030403020204" pitchFamily="34" charset="0"/>
                          <a:cs typeface="Arial"/>
                        </a:rPr>
                        <a:t>Politique de genre ; stratégie de communication; brochures, dépliants, newsletter </a:t>
                      </a:r>
                    </a:p>
                  </a:txBody>
                  <a:tcPr marL="23802" marR="23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2952531238"/>
                  </a:ext>
                </a:extLst>
              </a:tr>
              <a:tr h="740373">
                <a:tc>
                  <a:txBody>
                    <a:bodyPr/>
                    <a:lstStyle/>
                    <a:p>
                      <a:pPr marL="8890" indent="-8890">
                        <a:spcBef>
                          <a:spcPts val="1200"/>
                        </a:spcBef>
                        <a:spcAft>
                          <a:spcPts val="600"/>
                        </a:spcAft>
                      </a:pPr>
                      <a:r>
                        <a:rPr lang="fr-FR" sz="1400" b="0" i="0">
                          <a:solidFill>
                            <a:schemeClr val="tx1"/>
                          </a:solidFill>
                          <a:latin typeface="Source Sans Pro" panose="020B0503030403020204" pitchFamily="34" charset="0"/>
                          <a:ea typeface="Source Sans Pro" panose="020B0503030403020204" pitchFamily="34" charset="0"/>
                          <a:cs typeface="Arial"/>
                        </a:rPr>
                        <a:t>Parité des sexes dans les postes techniques et de direction de haut niveau </a:t>
                      </a:r>
                    </a:p>
                  </a:txBody>
                  <a:tcPr marL="23802" marR="23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b="0" i="0">
                          <a:solidFill>
                            <a:schemeClr val="tx1"/>
                          </a:solidFill>
                          <a:latin typeface="Source Sans Pro" panose="020B0503030403020204" pitchFamily="34" charset="0"/>
                          <a:ea typeface="Source Sans Pro" panose="020B0503030403020204" pitchFamily="34" charset="0"/>
                          <a:cs typeface="Arial"/>
                        </a:rPr>
                        <a:t>Évaluer si l’organisation a planifié et atteint la parité des sexes au niveau de la direction (y compris le conseil d’administration et la direction de niveau supérieur) et au niveau du personnel de projet/programme/technique.</a:t>
                      </a:r>
                    </a:p>
                  </a:txBody>
                  <a:tcPr marL="23802" marR="23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b="0" i="0">
                          <a:solidFill>
                            <a:schemeClr val="tx1"/>
                          </a:solidFill>
                          <a:latin typeface="Source Sans Pro" panose="020B0503030403020204" pitchFamily="34" charset="0"/>
                          <a:ea typeface="Source Sans Pro" panose="020B0503030403020204" pitchFamily="34" charset="0"/>
                          <a:cs typeface="Arial"/>
                        </a:rPr>
                        <a:t>Politique/stratégie de genre ; données actuelles sur le personnel ventilées par sexe </a:t>
                      </a:r>
                    </a:p>
                  </a:txBody>
                  <a:tcPr marL="23802" marR="23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2180936824"/>
                  </a:ext>
                </a:extLst>
              </a:tr>
              <a:tr h="764781">
                <a:tc>
                  <a:txBody>
                    <a:bodyPr/>
                    <a:lstStyle/>
                    <a:p>
                      <a:pPr marL="8890" indent="-8890">
                        <a:spcBef>
                          <a:spcPts val="1200"/>
                        </a:spcBef>
                        <a:spcAft>
                          <a:spcPts val="600"/>
                        </a:spcAft>
                      </a:pPr>
                      <a:r>
                        <a:rPr lang="fr-FR" sz="1400" b="0" i="0">
                          <a:solidFill>
                            <a:schemeClr val="tx1"/>
                          </a:solidFill>
                          <a:latin typeface="Source Sans Pro" panose="020B0503030403020204" pitchFamily="34" charset="0"/>
                          <a:ea typeface="Source Sans Pro" panose="020B0503030403020204" pitchFamily="34" charset="0"/>
                          <a:cs typeface="Arial"/>
                        </a:rPr>
                        <a:t>Désagrégation LGBTG</a:t>
                      </a:r>
                    </a:p>
                  </a:txBody>
                  <a:tcPr marL="23802" marR="23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b="0" i="0">
                          <a:solidFill>
                            <a:schemeClr val="tx1"/>
                          </a:solidFill>
                          <a:latin typeface="Source Sans Pro" panose="020B0503030403020204" pitchFamily="34" charset="0"/>
                          <a:ea typeface="Source Sans Pro" panose="020B0503030403020204" pitchFamily="34" charset="0"/>
                          <a:cs typeface="Arial"/>
                        </a:rPr>
                        <a:t>Vérifier si l'organisation a planifié et atteint la parité des sexes au sein de la direction de haut niveau (y compris le conseil d'administration et la direction de niveau supérieur) et dans le personnel de projet/programme/technique.</a:t>
                      </a:r>
                    </a:p>
                  </a:txBody>
                  <a:tcPr marL="23802" marR="23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b="0" i="0">
                          <a:solidFill>
                            <a:schemeClr val="tx1"/>
                          </a:solidFill>
                          <a:latin typeface="Source Sans Pro" panose="020B0503030403020204" pitchFamily="34" charset="0"/>
                          <a:ea typeface="Source Sans Pro" panose="020B0503030403020204" pitchFamily="34" charset="0"/>
                          <a:cs typeface="Arial"/>
                        </a:rPr>
                        <a:t>Documents justificatifs</a:t>
                      </a:r>
                    </a:p>
                  </a:txBody>
                  <a:tcPr marL="23802" marR="23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1043726970"/>
                  </a:ext>
                </a:extLst>
              </a:tr>
              <a:tr h="793257">
                <a:tc>
                  <a:txBody>
                    <a:bodyPr/>
                    <a:lstStyle/>
                    <a:p>
                      <a:pPr marL="8890" indent="-8890">
                        <a:spcBef>
                          <a:spcPts val="1200"/>
                        </a:spcBef>
                        <a:spcAft>
                          <a:spcPts val="600"/>
                        </a:spcAft>
                      </a:pPr>
                      <a:r>
                        <a:rPr lang="fr-FR" sz="1400" b="0" i="0">
                          <a:solidFill>
                            <a:schemeClr val="tx1"/>
                          </a:solidFill>
                          <a:latin typeface="Source Sans Pro" panose="020B0503030403020204" pitchFamily="34" charset="0"/>
                          <a:ea typeface="Source Sans Pro" panose="020B0503030403020204" pitchFamily="34" charset="0"/>
                          <a:cs typeface="Arial"/>
                        </a:rPr>
                        <a:t>Politiques d’égalité des chances</a:t>
                      </a:r>
                    </a:p>
                  </a:txBody>
                  <a:tcPr marL="23802" marR="23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b="0" i="0">
                          <a:solidFill>
                            <a:schemeClr val="tx1"/>
                          </a:solidFill>
                          <a:latin typeface="Source Sans Pro" panose="020B0503030403020204" pitchFamily="34" charset="0"/>
                          <a:ea typeface="Source Sans Pro" panose="020B0503030403020204" pitchFamily="34" charset="0"/>
                          <a:cs typeface="Arial"/>
                        </a:rPr>
                        <a:t>Évaluer si l'organisation dispose d'une politique de ressources humaines promouvant l'égalité des chances et la non-discrimination, et utilise des mesures positives en matière d'embauche et de promotion.</a:t>
                      </a:r>
                    </a:p>
                  </a:txBody>
                  <a:tcPr marL="23802" marR="23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b="0" i="0">
                          <a:solidFill>
                            <a:schemeClr val="tx1"/>
                          </a:solidFill>
                          <a:latin typeface="Source Sans Pro" panose="020B0503030403020204" pitchFamily="34" charset="0"/>
                          <a:ea typeface="Source Sans Pro" panose="020B0503030403020204" pitchFamily="34" charset="0"/>
                          <a:cs typeface="Arial"/>
                        </a:rPr>
                        <a:t>Politiques de ressources humaines ; procès-verbal de recrutement/promotion du personnel </a:t>
                      </a:r>
                    </a:p>
                  </a:txBody>
                  <a:tcPr marL="23802" marR="23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1137607355"/>
                  </a:ext>
                </a:extLst>
              </a:tr>
              <a:tr h="630538">
                <a:tc>
                  <a:txBody>
                    <a:bodyPr/>
                    <a:lstStyle/>
                    <a:p>
                      <a:pPr marL="8890" indent="-8890">
                        <a:spcBef>
                          <a:spcPts val="1200"/>
                        </a:spcBef>
                        <a:spcAft>
                          <a:spcPts val="600"/>
                        </a:spcAft>
                      </a:pPr>
                      <a:r>
                        <a:rPr lang="fr-FR" sz="1400" b="0" i="0">
                          <a:solidFill>
                            <a:schemeClr val="tx1"/>
                          </a:solidFill>
                          <a:latin typeface="Source Sans Pro" panose="020B0503030403020204" pitchFamily="34" charset="0"/>
                          <a:ea typeface="Source Sans Pro" panose="020B0503030403020204" pitchFamily="34" charset="0"/>
                          <a:cs typeface="Arial"/>
                        </a:rPr>
                        <a:t>Politiques familiales  </a:t>
                      </a:r>
                    </a:p>
                  </a:txBody>
                  <a:tcPr marL="23802" marR="23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b="0" i="0">
                          <a:solidFill>
                            <a:schemeClr val="tx1"/>
                          </a:solidFill>
                          <a:latin typeface="Source Sans Pro" panose="020B0503030403020204" pitchFamily="34" charset="0"/>
                          <a:ea typeface="Source Sans Pro" panose="020B0503030403020204" pitchFamily="34" charset="0"/>
                          <a:cs typeface="Arial"/>
                        </a:rPr>
                        <a:t>Évaluer si l’organisation dispose d’une politique de ressources humaines favorable à la famille pour garantir l’équité entre les sexes sur le lieu de travail.</a:t>
                      </a:r>
                    </a:p>
                  </a:txBody>
                  <a:tcPr marL="23802" marR="23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b="0" i="0">
                          <a:solidFill>
                            <a:schemeClr val="tx1"/>
                          </a:solidFill>
                          <a:latin typeface="Source Sans Pro" panose="020B0503030403020204" pitchFamily="34" charset="0"/>
                          <a:ea typeface="Source Sans Pro" panose="020B0503030403020204" pitchFamily="34" charset="0"/>
                          <a:cs typeface="Arial"/>
                        </a:rPr>
                        <a:t>Politiques de ressources humaines ; politique de genre </a:t>
                      </a:r>
                    </a:p>
                  </a:txBody>
                  <a:tcPr marL="23802" marR="23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728572543"/>
                  </a:ext>
                </a:extLst>
              </a:tr>
              <a:tr h="555549">
                <a:tc>
                  <a:txBody>
                    <a:bodyPr/>
                    <a:lstStyle/>
                    <a:p>
                      <a:pPr marL="8890" indent="-8890">
                        <a:spcBef>
                          <a:spcPts val="1200"/>
                        </a:spcBef>
                        <a:spcAft>
                          <a:spcPts val="600"/>
                        </a:spcAft>
                      </a:pPr>
                      <a:r>
                        <a:rPr lang="fr-FR" sz="1400" b="0" i="0">
                          <a:solidFill>
                            <a:schemeClr val="tx1"/>
                          </a:solidFill>
                          <a:latin typeface="Source Sans Pro" panose="020B0503030403020204" pitchFamily="34" charset="0"/>
                          <a:ea typeface="Source Sans Pro" panose="020B0503030403020204" pitchFamily="34" charset="0"/>
                          <a:cs typeface="Arial"/>
                        </a:rPr>
                        <a:t>Politique LGBTQ</a:t>
                      </a:r>
                    </a:p>
                  </a:txBody>
                  <a:tcPr marL="23802" marR="23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b="0" i="0">
                          <a:solidFill>
                            <a:schemeClr val="tx1"/>
                          </a:solidFill>
                          <a:latin typeface="Source Sans Pro" panose="020B0503030403020204" pitchFamily="34" charset="0"/>
                          <a:ea typeface="Source Sans Pro" panose="020B0503030403020204" pitchFamily="34" charset="0"/>
                          <a:cs typeface="Arial"/>
                        </a:rPr>
                        <a:t>Dans les pays où c'est légal, évaluer si l'organisation a une politique inclusive LGBTQ </a:t>
                      </a:r>
                    </a:p>
                  </a:txBody>
                  <a:tcPr marL="23802" marR="23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400" b="0" i="0">
                          <a:solidFill>
                            <a:schemeClr val="tx1"/>
                          </a:solidFill>
                          <a:latin typeface="Source Sans Pro" panose="020B0503030403020204" pitchFamily="34" charset="0"/>
                          <a:ea typeface="Source Sans Pro" panose="020B0503030403020204" pitchFamily="34" charset="0"/>
                          <a:cs typeface="Arial"/>
                        </a:rPr>
                        <a:t>Politiques de ressources humaines ; politique de genre</a:t>
                      </a:r>
                    </a:p>
                  </a:txBody>
                  <a:tcPr marL="23802" marR="23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561291265"/>
                  </a:ext>
                </a:extLst>
              </a:tr>
            </a:tbl>
          </a:graphicData>
        </a:graphic>
      </p:graphicFrame>
      <p:sp>
        <p:nvSpPr>
          <p:cNvPr id="7" name="Google Shape;385;p56">
            <a:extLst>
              <a:ext uri="{FF2B5EF4-FFF2-40B4-BE49-F238E27FC236}">
                <a16:creationId xmlns="" xmlns:a16="http://schemas.microsoft.com/office/drawing/2014/main" id="{B05A44F0-9418-3ABA-5A82-7D73964FB36E}"/>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CATÉGORIES/SOUS-CATÉGORIES GESI (CONT.)</a:t>
            </a:r>
          </a:p>
        </p:txBody>
      </p:sp>
      <p:sp>
        <p:nvSpPr>
          <p:cNvPr id="6" name="TextBox 5"/>
          <p:cNvSpPr txBox="1"/>
          <p:nvPr/>
        </p:nvSpPr>
        <p:spPr>
          <a:xfrm>
            <a:off x="220722" y="6526926"/>
            <a:ext cx="6639951"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3" name="Espace réservé du numéro de diapositive 2">
            <a:extLst>
              <a:ext uri="{FF2B5EF4-FFF2-40B4-BE49-F238E27FC236}">
                <a16:creationId xmlns="" xmlns:a16="http://schemas.microsoft.com/office/drawing/2014/main" id="{204C90AE-E5C9-D382-91DA-48A8F11F9977}"/>
              </a:ext>
            </a:extLst>
          </p:cNvPr>
          <p:cNvSpPr>
            <a:spLocks noGrp="1"/>
          </p:cNvSpPr>
          <p:nvPr>
            <p:ph type="sldNum" sz="quarter" idx="12"/>
          </p:nvPr>
        </p:nvSpPr>
        <p:spPr>
          <a:xfrm>
            <a:off x="10100447" y="6402291"/>
            <a:ext cx="780011" cy="365125"/>
          </a:xfrm>
        </p:spPr>
        <p:txBody>
          <a:bodyPr/>
          <a:lstStyle/>
          <a:p>
            <a:fld id="{3A98EE3D-8CD1-4C3F-BD1C-C98C9596463C}" type="slidenum">
              <a:rPr lang="en-US" smtClean="0"/>
              <a:t>142</a:t>
            </a:fld>
            <a:endParaRPr lang="en-US" dirty="0"/>
          </a:p>
        </p:txBody>
      </p:sp>
    </p:spTree>
    <p:extLst>
      <p:ext uri="{BB962C8B-B14F-4D97-AF65-F5344CB8AC3E}">
        <p14:creationId xmlns:p14="http://schemas.microsoft.com/office/powerpoint/2010/main" val="257274748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440360" y="1327620"/>
            <a:ext cx="9544685" cy="2590453"/>
          </a:xfrm>
          <a:prstGeom prst="rect">
            <a:avLst/>
          </a:prstGeom>
        </p:spPr>
        <p:txBody>
          <a:bodyPr vert="horz" wrap="square" lIns="0" tIns="0" rIns="0" bIns="0" rtlCol="0">
            <a:spAutoFit/>
          </a:bodyPr>
          <a:lstStyle/>
          <a:p>
            <a:pPr marL="355600" indent="-342900">
              <a:spcBef>
                <a:spcPts val="165"/>
              </a:spcBef>
              <a:buClr>
                <a:schemeClr val="tx1"/>
              </a:buClr>
              <a:buFont typeface="Wingdings" panose="05000000000000000000" pitchFamily="2" charset="2"/>
              <a:buChar char="§"/>
              <a:tabLst>
                <a:tab pos="242570" algn="l"/>
                <a:tab pos="243204" algn="l"/>
              </a:tabLst>
            </a:pPr>
            <a:r>
              <a:rPr lang="fr-FR" sz="2000">
                <a:latin typeface="Source Sans Pro" panose="020B0503030403020204" pitchFamily="34" charset="0"/>
                <a:ea typeface="Source Sans Pro" panose="020B0503030403020204" pitchFamily="34" charset="0"/>
                <a:cs typeface="Arial"/>
              </a:rPr>
              <a:t>Fournir une formation sur l’intégration du genre au personnel</a:t>
            </a:r>
          </a:p>
          <a:p>
            <a:pPr marL="355600" marR="5080" indent="-342900">
              <a:spcBef>
                <a:spcPts val="165"/>
              </a:spcBef>
              <a:buClr>
                <a:schemeClr val="tx1"/>
              </a:buClr>
              <a:buFont typeface="Wingdings" panose="05000000000000000000" pitchFamily="2" charset="2"/>
              <a:buChar char="§"/>
              <a:tabLst>
                <a:tab pos="242570" algn="l"/>
                <a:tab pos="243204" algn="l"/>
              </a:tabLst>
            </a:pPr>
            <a:r>
              <a:rPr lang="fr-FR" sz="2000">
                <a:latin typeface="Source Sans Pro" panose="020B0503030403020204" pitchFamily="34" charset="0"/>
                <a:ea typeface="Source Sans Pro" panose="020B0503030403020204" pitchFamily="34" charset="0"/>
                <a:cs typeface="Arial"/>
              </a:rPr>
              <a:t>Organiser des séances de discussion de groupe mensuelles/trimestrielles sur le genre sur le lieu de travail et identifier un plan d'action en matière de genre</a:t>
            </a:r>
          </a:p>
          <a:p>
            <a:pPr marL="355600" indent="-342900">
              <a:spcBef>
                <a:spcPts val="165"/>
              </a:spcBef>
              <a:buClr>
                <a:schemeClr val="tx1"/>
              </a:buClr>
              <a:buFont typeface="Wingdings" panose="05000000000000000000" pitchFamily="2" charset="2"/>
              <a:buChar char="§"/>
              <a:tabLst>
                <a:tab pos="242570" algn="l"/>
                <a:tab pos="243204" algn="l"/>
              </a:tabLst>
            </a:pPr>
            <a:r>
              <a:rPr lang="fr-FR" sz="2000">
                <a:latin typeface="Source Sans Pro" panose="020B0503030403020204" pitchFamily="34" charset="0"/>
                <a:ea typeface="Source Sans Pro" panose="020B0503030403020204" pitchFamily="34" charset="0"/>
                <a:cs typeface="Arial"/>
              </a:rPr>
              <a:t>Rôles et responsabilités de genre</a:t>
            </a:r>
          </a:p>
          <a:p>
            <a:pPr marL="355600" indent="-342900">
              <a:spcBef>
                <a:spcPts val="165"/>
              </a:spcBef>
              <a:buClr>
                <a:schemeClr val="tx1"/>
              </a:buClr>
              <a:buFont typeface="Wingdings" panose="05000000000000000000" pitchFamily="2" charset="2"/>
              <a:buChar char="§"/>
              <a:tabLst>
                <a:tab pos="242570" algn="l"/>
                <a:tab pos="243204" algn="l"/>
              </a:tabLst>
            </a:pPr>
            <a:r>
              <a:rPr lang="fr-FR" sz="2000">
                <a:latin typeface="Source Sans Pro" panose="020B0503030403020204" pitchFamily="34" charset="0"/>
                <a:ea typeface="Source Sans Pro" panose="020B0503030403020204" pitchFamily="34" charset="0"/>
                <a:cs typeface="Arial"/>
              </a:rPr>
              <a:t>Élaborer un plan stratégique pour l’égalité des sexes</a:t>
            </a:r>
          </a:p>
          <a:p>
            <a:pPr marL="355600" marR="471170" indent="-342900">
              <a:spcBef>
                <a:spcPts val="165"/>
              </a:spcBef>
              <a:buClr>
                <a:schemeClr val="tx1"/>
              </a:buClr>
              <a:buFont typeface="Wingdings" panose="05000000000000000000" pitchFamily="2" charset="2"/>
              <a:buChar char="§"/>
              <a:tabLst>
                <a:tab pos="242570" algn="l"/>
                <a:tab pos="243204" algn="l"/>
              </a:tabLst>
            </a:pPr>
            <a:r>
              <a:rPr lang="fr-FR" sz="2000">
                <a:latin typeface="Source Sans Pro" panose="020B0503030403020204" pitchFamily="34" charset="0"/>
                <a:ea typeface="Source Sans Pro" panose="020B0503030403020204" pitchFamily="34" charset="0"/>
                <a:cs typeface="Arial"/>
              </a:rPr>
              <a:t>Fournir des outils pour que les PLI puissent réaliser régulièrement un audit de genre, sans aide extérieure, et allouer un budget pour l'embauche d'un consultant.</a:t>
            </a:r>
          </a:p>
          <a:p>
            <a:pPr marL="355600" indent="-342900">
              <a:spcBef>
                <a:spcPts val="165"/>
              </a:spcBef>
              <a:buClr>
                <a:schemeClr val="tx1"/>
              </a:buClr>
              <a:buFont typeface="Wingdings" panose="05000000000000000000" pitchFamily="2" charset="2"/>
              <a:buChar char="§"/>
              <a:tabLst>
                <a:tab pos="242570" algn="l"/>
                <a:tab pos="243204" algn="l"/>
              </a:tabLst>
            </a:pPr>
            <a:r>
              <a:rPr lang="fr-FR" sz="2000">
                <a:latin typeface="Source Sans Pro" panose="020B0503030403020204" pitchFamily="34" charset="0"/>
                <a:ea typeface="Source Sans Pro" panose="020B0503030403020204" pitchFamily="34" charset="0"/>
                <a:cs typeface="Arial"/>
              </a:rPr>
              <a:t>Préparer des lignes directrices et établir un système de signalement du harcèlement et des abus sexuels</a:t>
            </a:r>
          </a:p>
        </p:txBody>
      </p:sp>
      <p:sp>
        <p:nvSpPr>
          <p:cNvPr id="2" name="Google Shape;385;p56">
            <a:extLst>
              <a:ext uri="{FF2B5EF4-FFF2-40B4-BE49-F238E27FC236}">
                <a16:creationId xmlns="" xmlns:a16="http://schemas.microsoft.com/office/drawing/2014/main" id="{F69F2A27-F07E-DB36-64FF-CC5DA1EA3317}"/>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2500" b="1" dirty="0">
                <a:solidFill>
                  <a:schemeClr val="bg1"/>
                </a:solidFill>
                <a:latin typeface="Source Sans Pro"/>
                <a:ea typeface="Source Sans Pro"/>
                <a:sym typeface="Arial"/>
              </a:rPr>
              <a:t>EXEMPLES DE PLAN DE RENFORCEMENT DES CAPACITÉS SUR GESI</a:t>
            </a:r>
          </a:p>
        </p:txBody>
      </p:sp>
      <p:sp>
        <p:nvSpPr>
          <p:cNvPr id="5" name="TextBox 4"/>
          <p:cNvSpPr txBox="1"/>
          <p:nvPr/>
        </p:nvSpPr>
        <p:spPr>
          <a:xfrm>
            <a:off x="220722" y="6526926"/>
            <a:ext cx="6639951"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3" name="Espace réservé du numéro de diapositive 2">
            <a:extLst>
              <a:ext uri="{FF2B5EF4-FFF2-40B4-BE49-F238E27FC236}">
                <a16:creationId xmlns="" xmlns:a16="http://schemas.microsoft.com/office/drawing/2014/main" id="{38C70104-FC9C-F5E5-9274-305E92DA4D3E}"/>
              </a:ext>
            </a:extLst>
          </p:cNvPr>
          <p:cNvSpPr>
            <a:spLocks noGrp="1"/>
          </p:cNvSpPr>
          <p:nvPr>
            <p:ph type="sldNum" sz="quarter" idx="12"/>
          </p:nvPr>
        </p:nvSpPr>
        <p:spPr>
          <a:xfrm>
            <a:off x="11072319" y="6462244"/>
            <a:ext cx="780011" cy="365125"/>
          </a:xfrm>
        </p:spPr>
        <p:txBody>
          <a:bodyPr/>
          <a:lstStyle/>
          <a:p>
            <a:fld id="{3A98EE3D-8CD1-4C3F-BD1C-C98C9596463C}" type="slidenum">
              <a:rPr lang="en-US" smtClean="0"/>
              <a:t>143</a:t>
            </a:fld>
            <a:endParaRPr lang="en-US" dirty="0"/>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297C097D-E287-7A23-DD47-3EBD07141C36}"/>
            </a:ext>
          </a:extLst>
        </p:cNvPr>
        <p:cNvGrpSpPr/>
        <p:nvPr/>
      </p:nvGrpSpPr>
      <p:grpSpPr>
        <a:xfrm>
          <a:off x="0" y="0"/>
          <a:ext cx="0" cy="0"/>
          <a:chOff x="0" y="0"/>
          <a:chExt cx="0" cy="0"/>
        </a:xfrm>
      </p:grpSpPr>
      <p:sp>
        <p:nvSpPr>
          <p:cNvPr id="5" name="Google Shape;385;p56">
            <a:extLst>
              <a:ext uri="{FF2B5EF4-FFF2-40B4-BE49-F238E27FC236}">
                <a16:creationId xmlns="" xmlns:a16="http://schemas.microsoft.com/office/drawing/2014/main" id="{7A6BCD5C-8F2E-5190-1C3C-65A3F88F0876}"/>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RECOMMENDATIONS</a:t>
            </a:r>
          </a:p>
        </p:txBody>
      </p:sp>
      <p:sp>
        <p:nvSpPr>
          <p:cNvPr id="3" name="Text Placeholder 1">
            <a:extLst>
              <a:ext uri="{FF2B5EF4-FFF2-40B4-BE49-F238E27FC236}">
                <a16:creationId xmlns="" xmlns:a16="http://schemas.microsoft.com/office/drawing/2014/main" id="{102FD755-A523-0690-63AF-1CDD83F60D19}"/>
              </a:ext>
            </a:extLst>
          </p:cNvPr>
          <p:cNvSpPr>
            <a:spLocks noGrp="1"/>
          </p:cNvSpPr>
          <p:nvPr>
            <p:ph type="body" idx="1"/>
          </p:nvPr>
        </p:nvSpPr>
        <p:spPr>
          <a:xfrm>
            <a:off x="501702" y="1030142"/>
            <a:ext cx="11604954" cy="4924425"/>
          </a:xfrm>
        </p:spPr>
        <p:txBody>
          <a:bodyPr>
            <a:noAutofit/>
          </a:bodyPr>
          <a:lstStyle/>
          <a:p>
            <a:pPr marL="512229" indent="-342900" fontAlgn="base">
              <a:lnSpc>
                <a:spcPct val="100000"/>
              </a:lnSpc>
              <a:spcBef>
                <a:spcPts val="0"/>
              </a:spcBef>
              <a:spcAft>
                <a:spcPts val="0"/>
              </a:spcAft>
              <a:buClr>
                <a:schemeClr val="tx1"/>
              </a:buClr>
              <a:buFont typeface="Wingdings" panose="05000000000000000000" pitchFamily="2" charset="2"/>
              <a:buChar char="§"/>
            </a:pPr>
            <a:r>
              <a:rPr lang="fr-FR" sz="1600" b="1" dirty="0">
                <a:solidFill>
                  <a:schemeClr val="tx1"/>
                </a:solidFill>
              </a:rPr>
              <a:t>Regarder les politiques nationales : </a:t>
            </a:r>
            <a:r>
              <a:rPr lang="fr-FR" sz="1600" dirty="0">
                <a:solidFill>
                  <a:schemeClr val="tx1"/>
                </a:solidFill>
              </a:rPr>
              <a:t>Utiliser les politiques nationales en matière de genre comme point de départ pour construire des processus et des pratiques internes.</a:t>
            </a:r>
          </a:p>
          <a:p>
            <a:pPr marL="512229" indent="-342900" fontAlgn="base">
              <a:lnSpc>
                <a:spcPct val="100000"/>
              </a:lnSpc>
              <a:spcBef>
                <a:spcPts val="0"/>
              </a:spcBef>
              <a:spcAft>
                <a:spcPts val="0"/>
              </a:spcAft>
              <a:buClr>
                <a:schemeClr val="tx1"/>
              </a:buClr>
              <a:buFont typeface="Wingdings" panose="05000000000000000000" pitchFamily="2" charset="2"/>
              <a:buChar char="§"/>
            </a:pPr>
            <a:r>
              <a:rPr lang="fr-FR" sz="1600" b="1" dirty="0">
                <a:solidFill>
                  <a:schemeClr val="tx1"/>
                </a:solidFill>
              </a:rPr>
              <a:t>Effectuer un suivi pour garantir que les politiques sont appliquées : </a:t>
            </a:r>
            <a:r>
              <a:rPr lang="fr-FR" sz="1600" dirty="0">
                <a:solidFill>
                  <a:schemeClr val="tx1"/>
                </a:solidFill>
              </a:rPr>
              <a:t>L’existence de politiques est importante, mais leur mise en œuvre effective est cruciale.</a:t>
            </a:r>
          </a:p>
          <a:p>
            <a:pPr marL="512229" indent="-342900" fontAlgn="base">
              <a:lnSpc>
                <a:spcPct val="100000"/>
              </a:lnSpc>
              <a:spcBef>
                <a:spcPts val="0"/>
              </a:spcBef>
              <a:spcAft>
                <a:spcPts val="0"/>
              </a:spcAft>
              <a:buClr>
                <a:schemeClr val="tx1"/>
              </a:buClr>
              <a:buFont typeface="Wingdings" panose="05000000000000000000" pitchFamily="2" charset="2"/>
              <a:buChar char="§"/>
            </a:pPr>
            <a:r>
              <a:rPr lang="fr-FR" sz="1600" b="1" dirty="0">
                <a:solidFill>
                  <a:schemeClr val="tx1"/>
                </a:solidFill>
              </a:rPr>
              <a:t>Continuer à promouvoir le module genre de NUPAS Plus 2.0</a:t>
            </a:r>
          </a:p>
          <a:p>
            <a:pPr marL="512229" indent="-342900" fontAlgn="base">
              <a:lnSpc>
                <a:spcPct val="100000"/>
              </a:lnSpc>
              <a:spcBef>
                <a:spcPts val="0"/>
              </a:spcBef>
              <a:spcAft>
                <a:spcPts val="0"/>
              </a:spcAft>
              <a:buClr>
                <a:schemeClr val="tx1"/>
              </a:buClr>
              <a:buFont typeface="Wingdings" panose="05000000000000000000" pitchFamily="2" charset="2"/>
              <a:buChar char="§"/>
            </a:pPr>
            <a:r>
              <a:rPr lang="fr-FR" sz="1600" b="1" dirty="0">
                <a:solidFill>
                  <a:schemeClr val="tx1"/>
                </a:solidFill>
              </a:rPr>
              <a:t>Regarder au-delà du projet : </a:t>
            </a:r>
            <a:r>
              <a:rPr lang="fr-FR" sz="1600" dirty="0">
                <a:solidFill>
                  <a:schemeClr val="tx1"/>
                </a:solidFill>
              </a:rPr>
              <a:t>Promouvoir l’adoption de politiques au niveau organisationnel pour l’intégration des politiques de genre. </a:t>
            </a:r>
          </a:p>
          <a:p>
            <a:pPr marL="512229" indent="-342900" fontAlgn="base">
              <a:lnSpc>
                <a:spcPct val="100000"/>
              </a:lnSpc>
              <a:spcBef>
                <a:spcPts val="0"/>
              </a:spcBef>
              <a:spcAft>
                <a:spcPts val="0"/>
              </a:spcAft>
              <a:buClr>
                <a:schemeClr val="tx1"/>
              </a:buClr>
              <a:buFont typeface="Wingdings" panose="05000000000000000000" pitchFamily="2" charset="2"/>
              <a:buChar char="§"/>
            </a:pPr>
            <a:r>
              <a:rPr lang="fr-FR" sz="1600" b="1" dirty="0">
                <a:solidFill>
                  <a:schemeClr val="tx1"/>
                </a:solidFill>
              </a:rPr>
              <a:t>Commencer par les bases : </a:t>
            </a:r>
            <a:r>
              <a:rPr lang="fr-FR" sz="1600" dirty="0">
                <a:solidFill>
                  <a:schemeClr val="tx1"/>
                </a:solidFill>
              </a:rPr>
              <a:t>Une formation est nécessaire au concept d’intégration du genre dans tous les départements et rôles.</a:t>
            </a:r>
          </a:p>
          <a:p>
            <a:pPr marL="512229" indent="-342900" fontAlgn="base">
              <a:lnSpc>
                <a:spcPct val="100000"/>
              </a:lnSpc>
              <a:spcBef>
                <a:spcPts val="0"/>
              </a:spcBef>
              <a:spcAft>
                <a:spcPts val="0"/>
              </a:spcAft>
              <a:buClr>
                <a:schemeClr val="tx1"/>
              </a:buClr>
              <a:buFont typeface="Wingdings" panose="05000000000000000000" pitchFamily="2" charset="2"/>
              <a:buChar char="§"/>
            </a:pPr>
            <a:r>
              <a:rPr lang="fr-FR" sz="1600" b="1" dirty="0">
                <a:solidFill>
                  <a:schemeClr val="tx1"/>
                </a:solidFill>
              </a:rPr>
              <a:t>Veiller à ce que des points focaux genre soient en place : </a:t>
            </a:r>
          </a:p>
          <a:p>
            <a:pPr marL="512229" indent="-342900" fontAlgn="base">
              <a:lnSpc>
                <a:spcPct val="100000"/>
              </a:lnSpc>
              <a:spcBef>
                <a:spcPts val="0"/>
              </a:spcBef>
              <a:spcAft>
                <a:spcPts val="0"/>
              </a:spcAft>
              <a:buClr>
                <a:schemeClr val="tx1"/>
              </a:buClr>
              <a:buFont typeface="Wingdings" panose="05000000000000000000" pitchFamily="2" charset="2"/>
              <a:buChar char="§"/>
            </a:pPr>
            <a:r>
              <a:rPr lang="fr-FR" sz="1600" b="1" dirty="0">
                <a:solidFill>
                  <a:schemeClr val="tx1"/>
                </a:solidFill>
              </a:rPr>
              <a:t>Se renseigner sur les prochaines étapes : </a:t>
            </a:r>
            <a:r>
              <a:rPr lang="fr-FR" sz="1600" dirty="0">
                <a:solidFill>
                  <a:schemeClr val="tx1"/>
                </a:solidFill>
              </a:rPr>
              <a:t>La diffusion des politiques constitue une prochaine étape importante.  </a:t>
            </a:r>
          </a:p>
          <a:p>
            <a:pPr marL="512229" indent="-342900" fontAlgn="base">
              <a:lnSpc>
                <a:spcPct val="100000"/>
              </a:lnSpc>
              <a:spcBef>
                <a:spcPts val="0"/>
              </a:spcBef>
              <a:spcAft>
                <a:spcPts val="0"/>
              </a:spcAft>
              <a:buClr>
                <a:schemeClr val="tx1"/>
              </a:buClr>
              <a:buFont typeface="Wingdings" panose="05000000000000000000" pitchFamily="2" charset="2"/>
              <a:buChar char="§"/>
            </a:pPr>
            <a:r>
              <a:rPr lang="fr-FR" sz="1600" b="1" dirty="0">
                <a:solidFill>
                  <a:schemeClr val="tx1"/>
                </a:solidFill>
              </a:rPr>
              <a:t>Garantir l’adhésion de la direction et du personnel : </a:t>
            </a:r>
            <a:r>
              <a:rPr lang="fr-FR" sz="1600" dirty="0">
                <a:solidFill>
                  <a:schemeClr val="tx1"/>
                </a:solidFill>
              </a:rPr>
              <a:t>Une intégration réussie du genre n’est possible que grâce à la participation à des discussions et à des formations. </a:t>
            </a:r>
          </a:p>
          <a:p>
            <a:pPr marL="512229" indent="-342900" fontAlgn="base">
              <a:lnSpc>
                <a:spcPct val="100000"/>
              </a:lnSpc>
              <a:spcBef>
                <a:spcPts val="0"/>
              </a:spcBef>
              <a:spcAft>
                <a:spcPts val="0"/>
              </a:spcAft>
              <a:buClr>
                <a:schemeClr val="tx1"/>
              </a:buClr>
              <a:buFont typeface="Wingdings" panose="05000000000000000000" pitchFamily="2" charset="2"/>
              <a:buChar char="§"/>
            </a:pPr>
            <a:r>
              <a:rPr lang="fr-FR" sz="1600" b="1" dirty="0">
                <a:solidFill>
                  <a:schemeClr val="tx1"/>
                </a:solidFill>
              </a:rPr>
              <a:t>Intégrer une formation sur le genre lorsque vous travaillez avec les conseils d’administration</a:t>
            </a:r>
          </a:p>
          <a:p>
            <a:pPr marL="512229" indent="-342900" fontAlgn="base">
              <a:lnSpc>
                <a:spcPct val="100000"/>
              </a:lnSpc>
              <a:spcBef>
                <a:spcPts val="0"/>
              </a:spcBef>
              <a:spcAft>
                <a:spcPts val="0"/>
              </a:spcAft>
              <a:buClr>
                <a:schemeClr val="tx1"/>
              </a:buClr>
              <a:buFont typeface="Wingdings" panose="05000000000000000000" pitchFamily="2" charset="2"/>
              <a:buChar char="§"/>
            </a:pPr>
            <a:r>
              <a:rPr lang="fr-FR" sz="1600" b="1" dirty="0">
                <a:solidFill>
                  <a:schemeClr val="tx1"/>
                </a:solidFill>
              </a:rPr>
              <a:t>Envisager une ligne d'assistance téléphonique pour les plaintes de harcèlement et de discrimination</a:t>
            </a:r>
          </a:p>
          <a:p>
            <a:pPr marL="512229" indent="-342900" fontAlgn="base">
              <a:lnSpc>
                <a:spcPct val="100000"/>
              </a:lnSpc>
              <a:spcBef>
                <a:spcPts val="0"/>
              </a:spcBef>
              <a:spcAft>
                <a:spcPts val="0"/>
              </a:spcAft>
              <a:buClr>
                <a:schemeClr val="tx1"/>
              </a:buClr>
              <a:buFont typeface="Wingdings" panose="05000000000000000000" pitchFamily="2" charset="2"/>
              <a:buChar char="§"/>
            </a:pPr>
            <a:r>
              <a:rPr lang="fr-FR" sz="1600" b="1" dirty="0">
                <a:solidFill>
                  <a:schemeClr val="tx1"/>
                </a:solidFill>
              </a:rPr>
              <a:t>Élaborer un manuel de formation standardisée sur la prévention de l’exploitation et des abus sexuels (PSEA)</a:t>
            </a:r>
          </a:p>
        </p:txBody>
      </p:sp>
      <p:sp>
        <p:nvSpPr>
          <p:cNvPr id="4" name="TextBox 3"/>
          <p:cNvSpPr txBox="1"/>
          <p:nvPr/>
        </p:nvSpPr>
        <p:spPr>
          <a:xfrm>
            <a:off x="220722" y="6526926"/>
            <a:ext cx="6639951"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BBBE6C60-7E7E-4E26-0CDA-D671C558B54E}"/>
              </a:ext>
            </a:extLst>
          </p:cNvPr>
          <p:cNvSpPr>
            <a:spLocks noGrp="1"/>
          </p:cNvSpPr>
          <p:nvPr>
            <p:ph type="sldNum" sz="quarter" idx="12"/>
          </p:nvPr>
        </p:nvSpPr>
        <p:spPr/>
        <p:txBody>
          <a:bodyPr/>
          <a:lstStyle/>
          <a:p>
            <a:fld id="{3A98EE3D-8CD1-4C3F-BD1C-C98C9596463C}" type="slidenum">
              <a:rPr lang="en-US" smtClean="0"/>
              <a:t>144</a:t>
            </a:fld>
            <a:endParaRPr lang="en-US"/>
          </a:p>
        </p:txBody>
      </p:sp>
    </p:spTree>
    <p:extLst>
      <p:ext uri="{BB962C8B-B14F-4D97-AF65-F5344CB8AC3E}">
        <p14:creationId xmlns:p14="http://schemas.microsoft.com/office/powerpoint/2010/main" val="166550069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3CA8F7DB-01D5-94E5-9E7D-C245F0B03ADA}"/>
            </a:ext>
          </a:extLst>
        </p:cNvPr>
        <p:cNvGrpSpPr/>
        <p:nvPr/>
      </p:nvGrpSpPr>
      <p:grpSpPr>
        <a:xfrm>
          <a:off x="0" y="0"/>
          <a:ext cx="0" cy="0"/>
          <a:chOff x="0" y="0"/>
          <a:chExt cx="0" cy="0"/>
        </a:xfrm>
      </p:grpSpPr>
      <p:sp>
        <p:nvSpPr>
          <p:cNvPr id="3" name="object 3">
            <a:extLst>
              <a:ext uri="{FF2B5EF4-FFF2-40B4-BE49-F238E27FC236}">
                <a16:creationId xmlns="" xmlns:a16="http://schemas.microsoft.com/office/drawing/2014/main" id="{8648CFA5-7200-3D02-9573-9427B970336C}"/>
              </a:ext>
            </a:extLst>
          </p:cNvPr>
          <p:cNvSpPr txBox="1">
            <a:spLocks noGrp="1"/>
          </p:cNvSpPr>
          <p:nvPr>
            <p:ph type="title"/>
          </p:nvPr>
        </p:nvSpPr>
        <p:spPr>
          <a:xfrm>
            <a:off x="958306" y="2930983"/>
            <a:ext cx="9339434" cy="1333698"/>
          </a:xfrm>
          <a:prstGeom prst="rect">
            <a:avLst/>
          </a:prstGeom>
        </p:spPr>
        <p:txBody>
          <a:bodyPr vert="horz" wrap="square" lIns="0" tIns="0" rIns="0" bIns="0" rtlCol="0">
            <a:spAutoFit/>
          </a:bodyPr>
          <a:lstStyle/>
          <a:p>
            <a:pPr marL="12700" algn="ctr">
              <a:lnSpc>
                <a:spcPts val="5220"/>
              </a:lnSpc>
            </a:pPr>
            <a:r>
              <a:rPr lang="fr-FR" sz="4800" b="1"/>
              <a:t>MODULE 10 : </a:t>
            </a:r>
            <a:br>
              <a:rPr lang="fr-FR" sz="4800" b="1"/>
            </a:br>
            <a:r>
              <a:rPr lang="fr-FR" sz="4800" b="1"/>
              <a:t>Gouvernance</a:t>
            </a:r>
          </a:p>
        </p:txBody>
      </p:sp>
      <p:sp>
        <p:nvSpPr>
          <p:cNvPr id="5" name="Google Shape;385;p56">
            <a:extLst>
              <a:ext uri="{FF2B5EF4-FFF2-40B4-BE49-F238E27FC236}">
                <a16:creationId xmlns="" xmlns:a16="http://schemas.microsoft.com/office/drawing/2014/main" id="{6DE861D1-0FDD-50FC-F9CB-066B2D7D38EC}"/>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fr-FR" sz="3200" b="1" i="0" u="none" strike="noStrike" cap="none" normalizeH="0" baseline="0" noProof="0">
                <a:ln>
                  <a:noFill/>
                </a:ln>
                <a:solidFill>
                  <a:prstClr val="white"/>
                </a:solidFill>
                <a:effectLst/>
                <a:uLnTx/>
                <a:uFillTx/>
                <a:latin typeface="Source Sans Pro"/>
                <a:ea typeface="Source Sans Pro"/>
                <a:cs typeface="+mn-cs"/>
                <a:sym typeface="Arial"/>
              </a:rPr>
              <a:t> </a:t>
            </a:r>
          </a:p>
        </p:txBody>
      </p:sp>
      <p:sp>
        <p:nvSpPr>
          <p:cNvPr id="4" name="TextBox 3"/>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D33D04DC-4A0D-9AF9-1D19-47D43CCA6344}"/>
              </a:ext>
            </a:extLst>
          </p:cNvPr>
          <p:cNvSpPr>
            <a:spLocks noGrp="1"/>
          </p:cNvSpPr>
          <p:nvPr>
            <p:ph type="sldNum" sz="quarter" idx="7"/>
          </p:nvPr>
        </p:nvSpPr>
        <p:spPr/>
        <p:txBody>
          <a:bodyPr/>
          <a:lstStyle/>
          <a:p>
            <a:fld id="{B6F15528-21DE-4FAA-801E-634DDDAF4B2B}" type="slidenum">
              <a:rPr lang="fr-FR" smtClean="0"/>
              <a:pPr/>
              <a:t>145</a:t>
            </a:fld>
            <a:endParaRPr lang="fr-FR" dirty="0"/>
          </a:p>
        </p:txBody>
      </p:sp>
    </p:spTree>
    <p:extLst>
      <p:ext uri="{BB962C8B-B14F-4D97-AF65-F5344CB8AC3E}">
        <p14:creationId xmlns:p14="http://schemas.microsoft.com/office/powerpoint/2010/main" val="390919742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948E6C4A-0AD7-7B40-9CD1-0FDB8C20CBAC}"/>
            </a:ext>
          </a:extLst>
        </p:cNvPr>
        <p:cNvGrpSpPr/>
        <p:nvPr/>
      </p:nvGrpSpPr>
      <p:grpSpPr>
        <a:xfrm>
          <a:off x="0" y="0"/>
          <a:ext cx="0" cy="0"/>
          <a:chOff x="0" y="0"/>
          <a:chExt cx="0" cy="0"/>
        </a:xfrm>
      </p:grpSpPr>
      <p:sp>
        <p:nvSpPr>
          <p:cNvPr id="3" name="object 3">
            <a:extLst>
              <a:ext uri="{FF2B5EF4-FFF2-40B4-BE49-F238E27FC236}">
                <a16:creationId xmlns="" xmlns:a16="http://schemas.microsoft.com/office/drawing/2014/main" id="{187F98A3-52A7-1B11-E344-EB22F0032054}"/>
              </a:ext>
            </a:extLst>
          </p:cNvPr>
          <p:cNvSpPr txBox="1">
            <a:spLocks noGrp="1"/>
          </p:cNvSpPr>
          <p:nvPr>
            <p:ph type="title"/>
          </p:nvPr>
        </p:nvSpPr>
        <p:spPr>
          <a:xfrm>
            <a:off x="673240" y="1305375"/>
            <a:ext cx="9776305" cy="492443"/>
          </a:xfrm>
          <a:prstGeom prst="rect">
            <a:avLst/>
          </a:prstGeom>
        </p:spPr>
        <p:txBody>
          <a:bodyPr vert="horz" wrap="square" lIns="0" tIns="0" rIns="0" bIns="0" rtlCol="0">
            <a:spAutoFit/>
          </a:bodyPr>
          <a:lstStyle/>
          <a:p>
            <a:pPr marL="12700" algn="l"/>
            <a:r>
              <a:rPr lang="fr-FR" sz="1600" b="1" dirty="0"/>
              <a:t>Objectif global : </a:t>
            </a:r>
            <a:r>
              <a:rPr lang="fr-FR" sz="1600" dirty="0"/>
              <a:t>Évaluer si l’organisation se conforme aux exigences légales locales en matière de gouvernance et dispose de structures de gestion et de gouvernance adéquates et efficaces.</a:t>
            </a:r>
          </a:p>
        </p:txBody>
      </p:sp>
      <p:sp>
        <p:nvSpPr>
          <p:cNvPr id="5" name="Google Shape;385;p56">
            <a:extLst>
              <a:ext uri="{FF2B5EF4-FFF2-40B4-BE49-F238E27FC236}">
                <a16:creationId xmlns="" xmlns:a16="http://schemas.microsoft.com/office/drawing/2014/main" id="{3D35AB8F-807A-49EE-3C1E-2C7433DB2F80}"/>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fr-FR" sz="3200" b="1" i="0" u="none" strike="noStrike" cap="none" normalizeH="0" baseline="0" noProof="0">
                <a:ln>
                  <a:noFill/>
                </a:ln>
                <a:solidFill>
                  <a:prstClr val="white"/>
                </a:solidFill>
                <a:effectLst/>
                <a:uLnTx/>
                <a:uFillTx/>
                <a:latin typeface="Source Sans Pro"/>
                <a:ea typeface="Source Sans Pro"/>
                <a:cs typeface="+mn-cs"/>
                <a:sym typeface="Arial"/>
              </a:rPr>
              <a:t>Gouvernance</a:t>
            </a:r>
          </a:p>
        </p:txBody>
      </p:sp>
      <p:sp>
        <p:nvSpPr>
          <p:cNvPr id="2" name="TextBox 1">
            <a:extLst>
              <a:ext uri="{FF2B5EF4-FFF2-40B4-BE49-F238E27FC236}">
                <a16:creationId xmlns="" xmlns:a16="http://schemas.microsoft.com/office/drawing/2014/main" id="{0B8EE738-BE98-C6BE-50C9-4D318D3CFD23}"/>
              </a:ext>
            </a:extLst>
          </p:cNvPr>
          <p:cNvSpPr txBox="1"/>
          <p:nvPr/>
        </p:nvSpPr>
        <p:spPr>
          <a:xfrm>
            <a:off x="579454" y="2068917"/>
            <a:ext cx="5690717" cy="4165243"/>
          </a:xfrm>
          <a:prstGeom prst="rect">
            <a:avLst/>
          </a:prstGeom>
          <a:noFill/>
        </p:spPr>
        <p:txBody>
          <a:bodyPr wrap="square">
            <a:spAutoFit/>
          </a:bodyPr>
          <a:lstStyle/>
          <a:p>
            <a:pPr>
              <a:spcBef>
                <a:spcPts val="1200"/>
              </a:spcBef>
              <a:defRPr/>
            </a:pPr>
            <a:r>
              <a:rPr lang="fr-FR" sz="1600" b="1" dirty="0">
                <a:latin typeface="Source Sans Pro" panose="020B0503030403020204" pitchFamily="34" charset="0"/>
                <a:ea typeface="Source Sans Pro" panose="020B0503030403020204" pitchFamily="34" charset="0"/>
                <a:cs typeface="Arial" panose="020B0604020202020204" pitchFamily="34" charset="0"/>
              </a:rPr>
              <a:t>Catégories :</a:t>
            </a:r>
          </a:p>
          <a:p>
            <a:pPr marL="342900" indent="-342900">
              <a:spcBef>
                <a:spcPts val="1200"/>
              </a:spcBef>
              <a:buFont typeface="+mj-lt"/>
              <a:buAutoNum type="arabicPeriod"/>
              <a:defRPr/>
            </a:pPr>
            <a:r>
              <a:rPr lang="fr-FR" sz="1600" dirty="0">
                <a:latin typeface="Source Sans Pro" panose="020B0503030403020204" pitchFamily="34" charset="0"/>
                <a:ea typeface="Source Sans Pro" panose="020B0503030403020204" pitchFamily="34" charset="0"/>
                <a:cs typeface="Arial" panose="020B0604020202020204" pitchFamily="34" charset="0"/>
              </a:rPr>
              <a:t>Structure de gouvernance et responsabilité </a:t>
            </a:r>
          </a:p>
          <a:p>
            <a:pPr marL="342900" indent="-342900">
              <a:spcBef>
                <a:spcPts val="400"/>
              </a:spcBef>
              <a:spcAft>
                <a:spcPts val="400"/>
              </a:spcAft>
              <a:buFont typeface="+mj-lt"/>
              <a:buAutoNum type="arabicPeriod"/>
            </a:pPr>
            <a:r>
              <a:rPr lang="fr-FR" sz="1600" dirty="0">
                <a:latin typeface="Source Sans Pro" panose="020B0503030403020204" pitchFamily="34" charset="0"/>
                <a:ea typeface="Source Sans Pro" panose="020B0503030403020204" pitchFamily="34" charset="0"/>
                <a:cs typeface="Arial" panose="020B0604020202020204" pitchFamily="34" charset="0"/>
              </a:rPr>
              <a:t>Composition du conseil d'administration</a:t>
            </a:r>
          </a:p>
          <a:p>
            <a:pPr marL="342900" indent="-342900">
              <a:spcBef>
                <a:spcPts val="400"/>
              </a:spcBef>
              <a:spcAft>
                <a:spcPts val="400"/>
              </a:spcAft>
              <a:buFont typeface="+mj-lt"/>
              <a:buAutoNum type="arabicPeriod"/>
            </a:pPr>
            <a:r>
              <a:rPr lang="fr-FR" sz="1600" dirty="0">
                <a:latin typeface="Source Sans Pro" panose="020B0503030403020204" pitchFamily="34" charset="0"/>
                <a:ea typeface="Source Sans Pro" panose="020B0503030403020204" pitchFamily="34" charset="0"/>
                <a:cs typeface="Arial" panose="020B0604020202020204" pitchFamily="34" charset="0"/>
              </a:rPr>
              <a:t>Règles d'adhésion</a:t>
            </a:r>
          </a:p>
          <a:p>
            <a:pPr marL="342900" indent="-342900">
              <a:spcBef>
                <a:spcPts val="400"/>
              </a:spcBef>
              <a:spcAft>
                <a:spcPts val="400"/>
              </a:spcAft>
              <a:buFont typeface="+mj-lt"/>
              <a:buAutoNum type="arabicPeriod"/>
            </a:pPr>
            <a:r>
              <a:rPr lang="fr-FR" sz="1600" dirty="0">
                <a:latin typeface="Source Sans Pro" panose="020B0503030403020204" pitchFamily="34" charset="0"/>
                <a:ea typeface="Source Sans Pro" panose="020B0503030403020204" pitchFamily="34" charset="0"/>
                <a:cs typeface="Arial" panose="020B0604020202020204" pitchFamily="34" charset="0"/>
              </a:rPr>
              <a:t>Rôles et Responsabilités</a:t>
            </a:r>
          </a:p>
          <a:p>
            <a:pPr marL="342900" indent="-342900">
              <a:spcBef>
                <a:spcPts val="400"/>
              </a:spcBef>
              <a:spcAft>
                <a:spcPts val="400"/>
              </a:spcAft>
              <a:buFont typeface="+mj-lt"/>
              <a:buAutoNum type="arabicPeriod"/>
            </a:pPr>
            <a:r>
              <a:rPr lang="fr-FR" sz="1600" dirty="0">
                <a:latin typeface="Source Sans Pro" panose="020B0503030403020204" pitchFamily="34" charset="0"/>
                <a:ea typeface="Source Sans Pro" panose="020B0503030403020204" pitchFamily="34" charset="0"/>
                <a:cs typeface="Arial" panose="020B0604020202020204" pitchFamily="34" charset="0"/>
              </a:rPr>
              <a:t>Réunions du conseil d'administration</a:t>
            </a:r>
          </a:p>
          <a:p>
            <a:pPr marL="342900" indent="-342900">
              <a:spcBef>
                <a:spcPts val="400"/>
              </a:spcBef>
              <a:spcAft>
                <a:spcPts val="400"/>
              </a:spcAft>
              <a:buFont typeface="+mj-lt"/>
              <a:buAutoNum type="arabicPeriod"/>
            </a:pPr>
            <a:r>
              <a:rPr lang="fr-FR" sz="1600" dirty="0">
                <a:latin typeface="Source Sans Pro" panose="020B0503030403020204" pitchFamily="34" charset="0"/>
                <a:ea typeface="Source Sans Pro" panose="020B0503030403020204" pitchFamily="34" charset="0"/>
                <a:cs typeface="Arial" panose="020B0604020202020204" pitchFamily="34" charset="0"/>
              </a:rPr>
              <a:t>Documentation</a:t>
            </a:r>
          </a:p>
          <a:p>
            <a:pPr marL="342900" indent="-342900">
              <a:spcBef>
                <a:spcPts val="400"/>
              </a:spcBef>
              <a:spcAft>
                <a:spcPts val="400"/>
              </a:spcAft>
              <a:buFont typeface="+mj-lt"/>
              <a:buAutoNum type="arabicPeriod"/>
            </a:pPr>
            <a:r>
              <a:rPr lang="fr-FR" sz="1600" dirty="0">
                <a:latin typeface="Source Sans Pro" panose="020B0503030403020204" pitchFamily="34" charset="0"/>
                <a:ea typeface="Source Sans Pro" panose="020B0503030403020204" pitchFamily="34" charset="0"/>
                <a:cs typeface="Arial" panose="020B0604020202020204" pitchFamily="34" charset="0"/>
              </a:rPr>
              <a:t>Prise de décision</a:t>
            </a:r>
          </a:p>
          <a:p>
            <a:pPr marL="342900" indent="-342900">
              <a:spcBef>
                <a:spcPts val="400"/>
              </a:spcBef>
              <a:spcAft>
                <a:spcPts val="400"/>
              </a:spcAft>
              <a:buFont typeface="+mj-lt"/>
              <a:buAutoNum type="arabicPeriod"/>
            </a:pPr>
            <a:r>
              <a:rPr lang="fr-FR" sz="1600" dirty="0">
                <a:latin typeface="Source Sans Pro" panose="020B0503030403020204" pitchFamily="34" charset="0"/>
                <a:ea typeface="Source Sans Pro" panose="020B0503030403020204" pitchFamily="34" charset="0"/>
                <a:cs typeface="Arial" panose="020B0604020202020204" pitchFamily="34" charset="0"/>
              </a:rPr>
              <a:t>Gestion des risques fiduciaires</a:t>
            </a:r>
          </a:p>
          <a:p>
            <a:pPr marL="342900" indent="-342900">
              <a:spcBef>
                <a:spcPts val="400"/>
              </a:spcBef>
              <a:spcAft>
                <a:spcPts val="400"/>
              </a:spcAft>
              <a:buFont typeface="+mj-lt"/>
              <a:buAutoNum type="arabicPeriod"/>
            </a:pPr>
            <a:r>
              <a:rPr lang="fr-FR" sz="1600" dirty="0">
                <a:latin typeface="Source Sans Pro" panose="020B0503030403020204" pitchFamily="34" charset="0"/>
                <a:ea typeface="Source Sans Pro" panose="020B0503030403020204" pitchFamily="34" charset="0"/>
                <a:cs typeface="Arial" panose="020B0604020202020204" pitchFamily="34" charset="0"/>
              </a:rPr>
              <a:t>Évaluation du conseil d'administration</a:t>
            </a:r>
          </a:p>
          <a:p>
            <a:pPr marL="342900" indent="-342900">
              <a:spcBef>
                <a:spcPts val="400"/>
              </a:spcBef>
              <a:spcAft>
                <a:spcPts val="400"/>
              </a:spcAft>
              <a:buFont typeface="+mj-lt"/>
              <a:buAutoNum type="arabicPeriod"/>
            </a:pPr>
            <a:r>
              <a:rPr lang="fr-FR" sz="1600" dirty="0">
                <a:latin typeface="Source Sans Pro" panose="020B0503030403020204" pitchFamily="34" charset="0"/>
                <a:ea typeface="Source Sans Pro" panose="020B0503030403020204" pitchFamily="34" charset="0"/>
                <a:cs typeface="Arial" panose="020B0604020202020204" pitchFamily="34" charset="0"/>
              </a:rPr>
              <a:t>Structure du conseil d’administration et du comité principal de gouvernance</a:t>
            </a:r>
          </a:p>
        </p:txBody>
      </p:sp>
      <p:sp>
        <p:nvSpPr>
          <p:cNvPr id="4" name="TextBox 3">
            <a:extLst>
              <a:ext uri="{FF2B5EF4-FFF2-40B4-BE49-F238E27FC236}">
                <a16:creationId xmlns="" xmlns:a16="http://schemas.microsoft.com/office/drawing/2014/main" id="{415AE9F2-43FF-FD57-FD49-5A69F51BE759}"/>
              </a:ext>
            </a:extLst>
          </p:cNvPr>
          <p:cNvSpPr txBox="1"/>
          <p:nvPr/>
        </p:nvSpPr>
        <p:spPr>
          <a:xfrm>
            <a:off x="6159707" y="2541459"/>
            <a:ext cx="5690717" cy="2380139"/>
          </a:xfrm>
          <a:prstGeom prst="rect">
            <a:avLst/>
          </a:prstGeom>
          <a:noFill/>
        </p:spPr>
        <p:txBody>
          <a:bodyPr wrap="square">
            <a:spAutoFit/>
          </a:bodyPr>
          <a:lstStyle/>
          <a:p>
            <a:pPr marL="342900" indent="-342900">
              <a:spcBef>
                <a:spcPts val="1200"/>
              </a:spcBef>
              <a:buFont typeface="+mj-lt"/>
              <a:buAutoNum type="arabicPeriod" startAt="11"/>
              <a:defRPr/>
            </a:pPr>
            <a:r>
              <a:rPr lang="fr-FR" sz="1600" dirty="0">
                <a:latin typeface="Source Sans Pro" panose="020B0503030403020204" pitchFamily="34" charset="0"/>
                <a:ea typeface="Source Sans Pro" panose="020B0503030403020204" pitchFamily="34" charset="0"/>
                <a:cs typeface="Arial" panose="020B0604020202020204" pitchFamily="34" charset="0"/>
              </a:rPr>
              <a:t>Gestion financière</a:t>
            </a:r>
          </a:p>
          <a:p>
            <a:pPr marL="342900" indent="-342900">
              <a:spcBef>
                <a:spcPts val="400"/>
              </a:spcBef>
              <a:spcAft>
                <a:spcPts val="400"/>
              </a:spcAft>
              <a:buFont typeface="+mj-lt"/>
              <a:buAutoNum type="arabicPeriod" startAt="11"/>
            </a:pPr>
            <a:r>
              <a:rPr lang="fr-FR" sz="1600" dirty="0">
                <a:latin typeface="Source Sans Pro" panose="020B0503030403020204" pitchFamily="34" charset="0"/>
                <a:ea typeface="Source Sans Pro" panose="020B0503030403020204" pitchFamily="34" charset="0"/>
                <a:cs typeface="Arial" panose="020B0604020202020204" pitchFamily="34" charset="0"/>
              </a:rPr>
              <a:t>Planification stratégique et commerciale</a:t>
            </a:r>
          </a:p>
          <a:p>
            <a:pPr marL="342900" indent="-342900">
              <a:spcBef>
                <a:spcPts val="400"/>
              </a:spcBef>
              <a:spcAft>
                <a:spcPts val="400"/>
              </a:spcAft>
              <a:buFont typeface="+mj-lt"/>
              <a:buAutoNum type="arabicPeriod" startAt="11"/>
            </a:pPr>
            <a:r>
              <a:rPr lang="fr-FR" sz="1600" dirty="0">
                <a:latin typeface="Source Sans Pro" panose="020B0503030403020204" pitchFamily="34" charset="0"/>
                <a:ea typeface="Source Sans Pro" panose="020B0503030403020204" pitchFamily="34" charset="0"/>
                <a:cs typeface="Arial" panose="020B0604020202020204" pitchFamily="34" charset="0"/>
              </a:rPr>
              <a:t>Gestion des performances</a:t>
            </a:r>
          </a:p>
          <a:p>
            <a:pPr marL="342900" indent="-342900">
              <a:spcBef>
                <a:spcPts val="400"/>
              </a:spcBef>
              <a:spcAft>
                <a:spcPts val="400"/>
              </a:spcAft>
              <a:buFont typeface="+mj-lt"/>
              <a:buAutoNum type="arabicPeriod" startAt="11"/>
            </a:pPr>
            <a:r>
              <a:rPr lang="fr-FR" sz="1600" dirty="0">
                <a:latin typeface="Source Sans Pro" panose="020B0503030403020204" pitchFamily="34" charset="0"/>
                <a:ea typeface="Source Sans Pro" panose="020B0503030403020204" pitchFamily="34" charset="0"/>
                <a:cs typeface="Arial" panose="020B0604020202020204" pitchFamily="34" charset="0"/>
              </a:rPr>
              <a:t>Gestion des risques </a:t>
            </a:r>
          </a:p>
          <a:p>
            <a:pPr marL="342900" indent="-342900">
              <a:spcBef>
                <a:spcPts val="400"/>
              </a:spcBef>
              <a:spcAft>
                <a:spcPts val="400"/>
              </a:spcAft>
              <a:buFont typeface="+mj-lt"/>
              <a:buAutoNum type="arabicPeriod" startAt="11"/>
            </a:pPr>
            <a:r>
              <a:rPr lang="fr-FR" sz="1600" dirty="0">
                <a:latin typeface="Source Sans Pro" panose="020B0503030403020204" pitchFamily="34" charset="0"/>
                <a:ea typeface="Source Sans Pro" panose="020B0503030403020204" pitchFamily="34" charset="0"/>
                <a:cs typeface="Arial" panose="020B0604020202020204" pitchFamily="34" charset="0"/>
              </a:rPr>
              <a:t>Leadership </a:t>
            </a:r>
            <a:r>
              <a:rPr lang="fr-FR" sz="1600" dirty="0" err="1">
                <a:latin typeface="Source Sans Pro" panose="020B0503030403020204" pitchFamily="34" charset="0"/>
                <a:ea typeface="Source Sans Pro" panose="020B0503030403020204" pitchFamily="34" charset="0"/>
                <a:cs typeface="Arial" panose="020B0604020202020204" pitchFamily="34" charset="0"/>
              </a:rPr>
              <a:t>executif</a:t>
            </a:r>
            <a:endParaRPr lang="fr-FR" sz="1600" dirty="0">
              <a:latin typeface="Source Sans Pro" panose="020B0503030403020204" pitchFamily="34" charset="0"/>
              <a:ea typeface="Source Sans Pro" panose="020B0503030403020204" pitchFamily="34" charset="0"/>
              <a:cs typeface="Arial" panose="020B0604020202020204" pitchFamily="34" charset="0"/>
            </a:endParaRPr>
          </a:p>
          <a:p>
            <a:pPr marL="342900" indent="-342900">
              <a:spcBef>
                <a:spcPts val="400"/>
              </a:spcBef>
              <a:spcAft>
                <a:spcPts val="400"/>
              </a:spcAft>
              <a:buFont typeface="+mj-lt"/>
              <a:buAutoNum type="arabicPeriod" startAt="11"/>
            </a:pPr>
            <a:r>
              <a:rPr lang="fr-FR" sz="1600" dirty="0">
                <a:latin typeface="Source Sans Pro" panose="020B0503030403020204" pitchFamily="34" charset="0"/>
                <a:ea typeface="Source Sans Pro" panose="020B0503030403020204" pitchFamily="34" charset="0"/>
                <a:cs typeface="Arial" panose="020B0604020202020204" pitchFamily="34" charset="0"/>
              </a:rPr>
              <a:t>Projets de succession</a:t>
            </a:r>
          </a:p>
          <a:p>
            <a:pPr>
              <a:spcBef>
                <a:spcPts val="400"/>
              </a:spcBef>
              <a:defRPr/>
            </a:pPr>
            <a:endParaRPr lang="en-US" sz="1600" dirty="0">
              <a:latin typeface="Source Sans Pro" panose="020B0503030403020204" pitchFamily="34" charset="0"/>
              <a:ea typeface="Source Sans Pro" panose="020B0503030403020204" pitchFamily="34" charset="0"/>
              <a:cs typeface="Arial" panose="020B0604020202020204" pitchFamily="34" charset="0"/>
            </a:endParaRPr>
          </a:p>
        </p:txBody>
      </p:sp>
      <p:sp>
        <p:nvSpPr>
          <p:cNvPr id="6" name="TextBox 5"/>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7" name="Espace réservé du numéro de diapositive 6">
            <a:extLst>
              <a:ext uri="{FF2B5EF4-FFF2-40B4-BE49-F238E27FC236}">
                <a16:creationId xmlns="" xmlns:a16="http://schemas.microsoft.com/office/drawing/2014/main" id="{6073991F-C815-3B0E-ED41-49D157B369C2}"/>
              </a:ext>
            </a:extLst>
          </p:cNvPr>
          <p:cNvSpPr>
            <a:spLocks noGrp="1"/>
          </p:cNvSpPr>
          <p:nvPr>
            <p:ph type="sldNum" sz="quarter" idx="7"/>
          </p:nvPr>
        </p:nvSpPr>
        <p:spPr/>
        <p:txBody>
          <a:bodyPr/>
          <a:lstStyle/>
          <a:p>
            <a:fld id="{B6F15528-21DE-4FAA-801E-634DDDAF4B2B}" type="slidenum">
              <a:rPr lang="fr-FR" smtClean="0"/>
              <a:pPr/>
              <a:t>146</a:t>
            </a:fld>
            <a:endParaRPr lang="fr-FR" dirty="0"/>
          </a:p>
        </p:txBody>
      </p:sp>
    </p:spTree>
    <p:extLst>
      <p:ext uri="{BB962C8B-B14F-4D97-AF65-F5344CB8AC3E}">
        <p14:creationId xmlns:p14="http://schemas.microsoft.com/office/powerpoint/2010/main" val="248771968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7FABEB8D-3D15-6A62-BF1E-240287BFFB26}"/>
            </a:ext>
          </a:extLst>
        </p:cNvPr>
        <p:cNvGrpSpPr/>
        <p:nvPr/>
      </p:nvGrpSpPr>
      <p:grpSpPr>
        <a:xfrm>
          <a:off x="0" y="0"/>
          <a:ext cx="0" cy="0"/>
          <a:chOff x="0" y="0"/>
          <a:chExt cx="0" cy="0"/>
        </a:xfrm>
      </p:grpSpPr>
      <p:sp>
        <p:nvSpPr>
          <p:cNvPr id="5" name="Google Shape;385;p56">
            <a:extLst>
              <a:ext uri="{FF2B5EF4-FFF2-40B4-BE49-F238E27FC236}">
                <a16:creationId xmlns="" xmlns:a16="http://schemas.microsoft.com/office/drawing/2014/main" id="{817D16CE-92E7-D845-3BFF-F9EA55498DCB}"/>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CHARTE NUPAS PLUS 2.0</a:t>
            </a:r>
          </a:p>
        </p:txBody>
      </p:sp>
      <p:pic>
        <p:nvPicPr>
          <p:cNvPr id="3" name="Picture 2" descr="Chart&#10;&#10;Description automatically generated">
            <a:extLst>
              <a:ext uri="{FF2B5EF4-FFF2-40B4-BE49-F238E27FC236}">
                <a16:creationId xmlns="" xmlns:a16="http://schemas.microsoft.com/office/drawing/2014/main" id="{B3F89626-7DBF-6EEE-6DA5-A339734A36D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96" r="4061" b="4047"/>
          <a:stretch/>
        </p:blipFill>
        <p:spPr bwMode="auto">
          <a:xfrm>
            <a:off x="1490472" y="945024"/>
            <a:ext cx="9189720" cy="4979511"/>
          </a:xfrm>
          <a:prstGeom prst="rect">
            <a:avLst/>
          </a:prstGeom>
          <a:noFill/>
          <a:ln>
            <a:noFill/>
          </a:ln>
          <a:extLst>
            <a:ext uri="{53640926-AAD7-44D8-BBD7-CCE9431645EC}">
              <a14:shadowObscured xmlns:a14="http://schemas.microsoft.com/office/drawing/2010/main"/>
            </a:ext>
          </a:extLst>
        </p:spPr>
      </p:pic>
      <p:sp>
        <p:nvSpPr>
          <p:cNvPr id="4" name="TextBox 3"/>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6A19240A-2329-00D8-4D2D-6509A2515D20}"/>
              </a:ext>
            </a:extLst>
          </p:cNvPr>
          <p:cNvSpPr>
            <a:spLocks noGrp="1"/>
          </p:cNvSpPr>
          <p:nvPr>
            <p:ph type="sldNum" sz="quarter" idx="7"/>
          </p:nvPr>
        </p:nvSpPr>
        <p:spPr/>
        <p:txBody>
          <a:bodyPr/>
          <a:lstStyle/>
          <a:p>
            <a:fld id="{B6F15528-21DE-4FAA-801E-634DDDAF4B2B}" type="slidenum">
              <a:rPr lang="fr-FR" smtClean="0"/>
              <a:pPr/>
              <a:t>147</a:t>
            </a:fld>
            <a:endParaRPr lang="fr-FR" dirty="0"/>
          </a:p>
        </p:txBody>
      </p:sp>
    </p:spTree>
    <p:extLst>
      <p:ext uri="{BB962C8B-B14F-4D97-AF65-F5344CB8AC3E}">
        <p14:creationId xmlns:p14="http://schemas.microsoft.com/office/powerpoint/2010/main" val="41444062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948E6C4A-0AD7-7B40-9CD1-0FDB8C20CBAC}"/>
            </a:ext>
          </a:extLst>
        </p:cNvPr>
        <p:cNvGrpSpPr/>
        <p:nvPr/>
      </p:nvGrpSpPr>
      <p:grpSpPr>
        <a:xfrm>
          <a:off x="0" y="0"/>
          <a:ext cx="0" cy="0"/>
          <a:chOff x="0" y="0"/>
          <a:chExt cx="0" cy="0"/>
        </a:xfrm>
      </p:grpSpPr>
      <p:graphicFrame>
        <p:nvGraphicFramePr>
          <p:cNvPr id="9" name="Table 8">
            <a:extLst>
              <a:ext uri="{FF2B5EF4-FFF2-40B4-BE49-F238E27FC236}">
                <a16:creationId xmlns="" xmlns:a16="http://schemas.microsoft.com/office/drawing/2014/main" id="{088E2DB1-B2C3-8B55-417F-89A7156A7D79}"/>
              </a:ext>
            </a:extLst>
          </p:cNvPr>
          <p:cNvGraphicFramePr>
            <a:graphicFrameLocks noGrp="1"/>
          </p:cNvGraphicFramePr>
          <p:nvPr>
            <p:extLst>
              <p:ext uri="{D42A27DB-BD31-4B8C-83A1-F6EECF244321}">
                <p14:modId xmlns:p14="http://schemas.microsoft.com/office/powerpoint/2010/main" val="2956013493"/>
              </p:ext>
            </p:extLst>
          </p:nvPr>
        </p:nvGraphicFramePr>
        <p:xfrm>
          <a:off x="401934" y="1028233"/>
          <a:ext cx="11394832" cy="5259114"/>
        </p:xfrm>
        <a:graphic>
          <a:graphicData uri="http://schemas.openxmlformats.org/drawingml/2006/table">
            <a:tbl>
              <a:tblPr firstRow="1" firstCol="1" bandRow="1"/>
              <a:tblGrid>
                <a:gridCol w="2283137">
                  <a:extLst>
                    <a:ext uri="{9D8B030D-6E8A-4147-A177-3AD203B41FA5}">
                      <a16:colId xmlns="" xmlns:a16="http://schemas.microsoft.com/office/drawing/2014/main" val="894440861"/>
                    </a:ext>
                  </a:extLst>
                </a:gridCol>
                <a:gridCol w="6483515">
                  <a:extLst>
                    <a:ext uri="{9D8B030D-6E8A-4147-A177-3AD203B41FA5}">
                      <a16:colId xmlns="" xmlns:a16="http://schemas.microsoft.com/office/drawing/2014/main" val="3784705508"/>
                    </a:ext>
                  </a:extLst>
                </a:gridCol>
                <a:gridCol w="2628180">
                  <a:extLst>
                    <a:ext uri="{9D8B030D-6E8A-4147-A177-3AD203B41FA5}">
                      <a16:colId xmlns="" xmlns:a16="http://schemas.microsoft.com/office/drawing/2014/main" val="3064771585"/>
                    </a:ext>
                  </a:extLst>
                </a:gridCol>
              </a:tblGrid>
              <a:tr h="474555">
                <a:tc>
                  <a:txBody>
                    <a:bodyPr/>
                    <a:lstStyle/>
                    <a:p>
                      <a:pPr marL="8890" indent="-8890" algn="ctr">
                        <a:lnSpc>
                          <a:spcPts val="1920"/>
                        </a:lnSpc>
                        <a:spcBef>
                          <a:spcPts val="0"/>
                        </a:spcBef>
                        <a:spcAft>
                          <a:spcPts val="0"/>
                        </a:spcAft>
                      </a:pPr>
                      <a:r>
                        <a:rPr lang="fr-FR" sz="1000" b="1" i="0" dirty="0">
                          <a:solidFill>
                            <a:schemeClr val="bg1"/>
                          </a:solidFill>
                          <a:latin typeface="Source Sans Pro" panose="020B0503030403020204" pitchFamily="34" charset="0"/>
                          <a:ea typeface="Source Sans Pro" panose="020B0503030403020204" pitchFamily="34" charset="0"/>
                          <a:cs typeface="Arial"/>
                        </a:rPr>
                        <a:t>CATÉGORIES/SOUS-CATÉGORIES</a:t>
                      </a:r>
                    </a:p>
                  </a:txBody>
                  <a:tcPr marL="5194" marR="51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E6C"/>
                    </a:solidFill>
                  </a:tcPr>
                </a:tc>
                <a:tc>
                  <a:txBody>
                    <a:bodyPr/>
                    <a:lstStyle/>
                    <a:p>
                      <a:pPr marL="8890" indent="-8890" algn="ctr">
                        <a:lnSpc>
                          <a:spcPts val="1920"/>
                        </a:lnSpc>
                        <a:spcBef>
                          <a:spcPts val="0"/>
                        </a:spcBef>
                        <a:spcAft>
                          <a:spcPts val="0"/>
                        </a:spcAft>
                      </a:pPr>
                      <a:r>
                        <a:rPr lang="fr-FR" sz="1000" b="1" i="0">
                          <a:solidFill>
                            <a:schemeClr val="bg1"/>
                          </a:solidFill>
                          <a:latin typeface="Source Sans Pro" panose="020B0503030403020204" pitchFamily="34" charset="0"/>
                          <a:ea typeface="Source Sans Pro" panose="020B0503030403020204" pitchFamily="34" charset="0"/>
                          <a:cs typeface="Arial"/>
                        </a:rPr>
                        <a:t>OBJECTIF (S) :</a:t>
                      </a:r>
                    </a:p>
                  </a:txBody>
                  <a:tcPr marL="5194" marR="51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E6C"/>
                    </a:solidFill>
                  </a:tcPr>
                </a:tc>
                <a:tc>
                  <a:txBody>
                    <a:bodyPr/>
                    <a:lstStyle/>
                    <a:p>
                      <a:pPr marL="8890" indent="-8890" algn="ctr">
                        <a:lnSpc>
                          <a:spcPts val="1920"/>
                        </a:lnSpc>
                        <a:spcBef>
                          <a:spcPts val="0"/>
                        </a:spcBef>
                        <a:spcAft>
                          <a:spcPts val="0"/>
                        </a:spcAft>
                      </a:pPr>
                      <a:r>
                        <a:rPr lang="fr-FR" sz="1000" b="1" i="0">
                          <a:solidFill>
                            <a:schemeClr val="bg1"/>
                          </a:solidFill>
                          <a:latin typeface="Source Sans Pro" panose="020B0503030403020204" pitchFamily="34" charset="0"/>
                          <a:ea typeface="Source Sans Pro" panose="020B0503030403020204" pitchFamily="34" charset="0"/>
                          <a:cs typeface="Arial"/>
                        </a:rPr>
                        <a:t>DOCUMENTS CLÉS POUR L'ÉVALUATION</a:t>
                      </a:r>
                    </a:p>
                  </a:txBody>
                  <a:tcPr marL="5194" marR="51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E6C"/>
                    </a:solidFill>
                  </a:tcPr>
                </a:tc>
                <a:extLst>
                  <a:ext uri="{0D108BD9-81ED-4DB2-BD59-A6C34878D82A}">
                    <a16:rowId xmlns="" xmlns:a16="http://schemas.microsoft.com/office/drawing/2014/main" val="3566077381"/>
                  </a:ext>
                </a:extLst>
              </a:tr>
              <a:tr h="474555">
                <a:tc>
                  <a:txBody>
                    <a:bodyPr/>
                    <a:lstStyle/>
                    <a:p>
                      <a:pPr marL="8890" indent="-8890">
                        <a:lnSpc>
                          <a:spcPts val="1920"/>
                        </a:lnSpc>
                        <a:spcBef>
                          <a:spcPts val="0"/>
                        </a:spcBef>
                        <a:spcAft>
                          <a:spcPts val="0"/>
                        </a:spcAft>
                      </a:pPr>
                      <a:r>
                        <a:rPr lang="fr-FR" sz="1000" b="0" i="0">
                          <a:solidFill>
                            <a:schemeClr val="tx1"/>
                          </a:solidFill>
                          <a:latin typeface="Source Sans Pro" panose="020B0503030403020204" pitchFamily="34" charset="0"/>
                          <a:ea typeface="Source Sans Pro" panose="020B0503030403020204" pitchFamily="34" charset="0"/>
                          <a:cs typeface="Arial"/>
                        </a:rPr>
                        <a:t>Structure de gouvernance</a:t>
                      </a:r>
                    </a:p>
                  </a:txBody>
                  <a:tcPr marL="5194" marR="5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lnSpc>
                          <a:spcPts val="1920"/>
                        </a:lnSpc>
                        <a:spcBef>
                          <a:spcPts val="0"/>
                        </a:spcBef>
                        <a:spcAft>
                          <a:spcPts val="0"/>
                        </a:spcAft>
                      </a:pPr>
                      <a:r>
                        <a:rPr lang="fr-FR" sz="1000" b="0" i="0">
                          <a:solidFill>
                            <a:schemeClr val="tx1"/>
                          </a:solidFill>
                          <a:latin typeface="Source Sans Pro" panose="020B0503030403020204" pitchFamily="34" charset="0"/>
                          <a:ea typeface="Source Sans Pro" panose="020B0503030403020204" pitchFamily="34" charset="0"/>
                          <a:cs typeface="Arial"/>
                        </a:rPr>
                        <a:t>Confirmer si la structure de gouvernance est conforme aux lois locales et si elle l'a fait au cours des trois dernières années.</a:t>
                      </a:r>
                    </a:p>
                  </a:txBody>
                  <a:tcPr marL="5194" marR="5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lnSpc>
                          <a:spcPts val="1920"/>
                        </a:lnSpc>
                        <a:spcBef>
                          <a:spcPts val="0"/>
                        </a:spcBef>
                        <a:spcAft>
                          <a:spcPts val="0"/>
                        </a:spcAft>
                      </a:pPr>
                      <a:r>
                        <a:rPr lang="fr-FR" sz="1000" b="0" i="0">
                          <a:solidFill>
                            <a:schemeClr val="tx1"/>
                          </a:solidFill>
                          <a:latin typeface="Source Sans Pro" panose="020B0503030403020204" pitchFamily="34" charset="0"/>
                          <a:ea typeface="Source Sans Pro" panose="020B0503030403020204" pitchFamily="34" charset="0"/>
                          <a:cs typeface="Arial"/>
                        </a:rPr>
                        <a:t>Mandat/ Conseil TOR </a:t>
                      </a:r>
                    </a:p>
                  </a:txBody>
                  <a:tcPr marL="5194" marR="5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3999740752"/>
                  </a:ext>
                </a:extLst>
              </a:tr>
              <a:tr h="1032742">
                <a:tc>
                  <a:txBody>
                    <a:bodyPr/>
                    <a:lstStyle/>
                    <a:p>
                      <a:pPr marL="8890" indent="-8890">
                        <a:lnSpc>
                          <a:spcPts val="1920"/>
                        </a:lnSpc>
                        <a:spcBef>
                          <a:spcPts val="0"/>
                        </a:spcBef>
                        <a:spcAft>
                          <a:spcPts val="0"/>
                        </a:spcAft>
                      </a:pPr>
                      <a:r>
                        <a:rPr lang="fr-FR" sz="1000" b="0" i="0">
                          <a:solidFill>
                            <a:schemeClr val="tx1"/>
                          </a:solidFill>
                          <a:latin typeface="Source Sans Pro" panose="020B0503030403020204" pitchFamily="34" charset="0"/>
                          <a:ea typeface="Source Sans Pro" panose="020B0503030403020204" pitchFamily="34" charset="0"/>
                          <a:cs typeface="Arial"/>
                        </a:rPr>
                        <a:t>Composition du conseil d'administration</a:t>
                      </a:r>
                    </a:p>
                  </a:txBody>
                  <a:tcPr marL="5194" marR="5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lnSpc>
                          <a:spcPts val="1920"/>
                        </a:lnSpc>
                        <a:spcBef>
                          <a:spcPts val="0"/>
                        </a:spcBef>
                        <a:spcAft>
                          <a:spcPts val="0"/>
                        </a:spcAft>
                      </a:pPr>
                      <a:r>
                        <a:rPr lang="fr-FR" sz="1000" b="0" i="0">
                          <a:solidFill>
                            <a:schemeClr val="tx1"/>
                          </a:solidFill>
                          <a:latin typeface="Source Sans Pro" panose="020B0503030403020204" pitchFamily="34" charset="0"/>
                          <a:ea typeface="Source Sans Pro" panose="020B0503030403020204" pitchFamily="34" charset="0"/>
                          <a:cs typeface="Arial"/>
                        </a:rPr>
                        <a:t>Confirmer si les membres du conseil d'administration et les dirigeants sont élus/nommés/révoqués conformément aux lois applicables et par des procédures écrites approuvées.</a:t>
                      </a:r>
                    </a:p>
                  </a:txBody>
                  <a:tcPr marL="5194" marR="5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lnSpc>
                          <a:spcPts val="1920"/>
                        </a:lnSpc>
                        <a:spcBef>
                          <a:spcPts val="0"/>
                        </a:spcBef>
                        <a:spcAft>
                          <a:spcPts val="0"/>
                        </a:spcAft>
                      </a:pPr>
                      <a:r>
                        <a:rPr lang="fr-FR" sz="1000" b="0" i="0">
                          <a:solidFill>
                            <a:schemeClr val="tx1"/>
                          </a:solidFill>
                          <a:latin typeface="Source Sans Pro" panose="020B0503030403020204" pitchFamily="34" charset="0"/>
                          <a:ea typeface="Source Sans Pro" panose="020B0503030403020204" pitchFamily="34" charset="0"/>
                          <a:cs typeface="Arial"/>
                        </a:rPr>
                        <a:t>Mandat du conseil d'administration/manuel de gouvernance/règlements intérieurs</a:t>
                      </a:r>
                    </a:p>
                    <a:p>
                      <a:pPr marL="8890" indent="-8890">
                        <a:lnSpc>
                          <a:spcPts val="1920"/>
                        </a:lnSpc>
                        <a:spcBef>
                          <a:spcPts val="0"/>
                        </a:spcBef>
                        <a:spcAft>
                          <a:spcPts val="0"/>
                        </a:spcAft>
                      </a:pPr>
                      <a:r>
                        <a:rPr lang="fr-FR" sz="1000" b="0" i="0">
                          <a:solidFill>
                            <a:schemeClr val="tx1"/>
                          </a:solidFill>
                          <a:latin typeface="Source Sans Pro" panose="020B0503030403020204" pitchFamily="34" charset="0"/>
                          <a:ea typeface="Source Sans Pro" panose="020B0503030403020204" pitchFamily="34" charset="0"/>
                          <a:cs typeface="Arial"/>
                        </a:rPr>
                        <a:t>Loi sur les sociétés/législation pertinente</a:t>
                      </a:r>
                    </a:p>
                  </a:txBody>
                  <a:tcPr marL="5194" marR="5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2653934843"/>
                  </a:ext>
                </a:extLst>
              </a:tr>
              <a:tr h="524607">
                <a:tc>
                  <a:txBody>
                    <a:bodyPr/>
                    <a:lstStyle/>
                    <a:p>
                      <a:pPr marL="8890" indent="-8890">
                        <a:lnSpc>
                          <a:spcPts val="1920"/>
                        </a:lnSpc>
                        <a:spcBef>
                          <a:spcPts val="0"/>
                        </a:spcBef>
                        <a:spcAft>
                          <a:spcPts val="0"/>
                        </a:spcAft>
                      </a:pPr>
                      <a:r>
                        <a:rPr lang="fr-FR" sz="1000" b="0" i="0">
                          <a:solidFill>
                            <a:schemeClr val="tx1"/>
                          </a:solidFill>
                          <a:latin typeface="Source Sans Pro" panose="020B0503030403020204" pitchFamily="34" charset="0"/>
                          <a:ea typeface="Source Sans Pro" panose="020B0503030403020204" pitchFamily="34" charset="0"/>
                          <a:cs typeface="Arial"/>
                        </a:rPr>
                        <a:t>Règles d'adhésion</a:t>
                      </a:r>
                    </a:p>
                  </a:txBody>
                  <a:tcPr marL="5194" marR="5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lnSpc>
                          <a:spcPts val="1920"/>
                        </a:lnSpc>
                        <a:spcBef>
                          <a:spcPts val="0"/>
                        </a:spcBef>
                        <a:spcAft>
                          <a:spcPts val="0"/>
                        </a:spcAft>
                      </a:pPr>
                      <a:r>
                        <a:rPr lang="fr-FR" sz="1000" b="0" i="0">
                          <a:solidFill>
                            <a:schemeClr val="tx1"/>
                          </a:solidFill>
                          <a:latin typeface="Source Sans Pro" panose="020B0503030403020204" pitchFamily="34" charset="0"/>
                          <a:ea typeface="Source Sans Pro" panose="020B0503030403020204" pitchFamily="34" charset="0"/>
                          <a:cs typeface="Arial"/>
                        </a:rPr>
                        <a:t>Déterminer si l’organisation a/n’a pas de règles d’adhésion, d’éligibilité, de suspension et d’expulsion. </a:t>
                      </a:r>
                    </a:p>
                  </a:txBody>
                  <a:tcPr marL="5194" marR="5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lnSpc>
                          <a:spcPts val="1920"/>
                        </a:lnSpc>
                        <a:spcBef>
                          <a:spcPts val="0"/>
                        </a:spcBef>
                        <a:spcAft>
                          <a:spcPts val="0"/>
                        </a:spcAft>
                      </a:pPr>
                      <a:r>
                        <a:rPr lang="fr-FR" sz="1000" b="0" i="0">
                          <a:solidFill>
                            <a:schemeClr val="tx1"/>
                          </a:solidFill>
                          <a:latin typeface="Source Sans Pro" panose="020B0503030403020204" pitchFamily="34" charset="0"/>
                          <a:ea typeface="Source Sans Pro" panose="020B0503030403020204" pitchFamily="34" charset="0"/>
                          <a:cs typeface="Arial"/>
                        </a:rPr>
                        <a:t>Mandat du conseil d'administration/manuel de gouvernance/règlements intérieurs</a:t>
                      </a:r>
                    </a:p>
                  </a:txBody>
                  <a:tcPr marL="5194" marR="5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1199349506"/>
                  </a:ext>
                </a:extLst>
              </a:tr>
              <a:tr h="777196">
                <a:tc>
                  <a:txBody>
                    <a:bodyPr/>
                    <a:lstStyle/>
                    <a:p>
                      <a:pPr marL="8890" indent="-8890">
                        <a:lnSpc>
                          <a:spcPts val="1920"/>
                        </a:lnSpc>
                        <a:spcBef>
                          <a:spcPts val="0"/>
                        </a:spcBef>
                        <a:spcAft>
                          <a:spcPts val="0"/>
                        </a:spcAft>
                      </a:pPr>
                      <a:r>
                        <a:rPr lang="fr-FR" sz="1000" b="0" i="0">
                          <a:solidFill>
                            <a:schemeClr val="tx1"/>
                          </a:solidFill>
                          <a:latin typeface="Source Sans Pro" panose="020B0503030403020204" pitchFamily="34" charset="0"/>
                          <a:ea typeface="Source Sans Pro" panose="020B0503030403020204" pitchFamily="34" charset="0"/>
                          <a:cs typeface="Arial"/>
                        </a:rPr>
                        <a:t>Rôles et Responsabilités </a:t>
                      </a:r>
                    </a:p>
                  </a:txBody>
                  <a:tcPr marL="5194" marR="5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lnSpc>
                          <a:spcPts val="1920"/>
                        </a:lnSpc>
                        <a:spcBef>
                          <a:spcPts val="0"/>
                        </a:spcBef>
                        <a:spcAft>
                          <a:spcPts val="0"/>
                        </a:spcAft>
                      </a:pPr>
                      <a:r>
                        <a:rPr lang="fr-FR" sz="1000" b="0" i="0" dirty="0">
                          <a:solidFill>
                            <a:schemeClr val="tx1"/>
                          </a:solidFill>
                          <a:latin typeface="Source Sans Pro" panose="020B0503030403020204" pitchFamily="34" charset="0"/>
                          <a:ea typeface="Source Sans Pro" panose="020B0503030403020204" pitchFamily="34" charset="0"/>
                          <a:cs typeface="Arial"/>
                        </a:rPr>
                        <a:t>Confirmer si tous les membres du conseil d’administration ont des rôles et des responsabilités clairs qui sont alignés sur toutes les composantes du plan stratégique. </a:t>
                      </a:r>
                    </a:p>
                  </a:txBody>
                  <a:tcPr marL="5194" marR="5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lnSpc>
                          <a:spcPts val="1920"/>
                        </a:lnSpc>
                        <a:spcBef>
                          <a:spcPts val="0"/>
                        </a:spcBef>
                        <a:spcAft>
                          <a:spcPts val="0"/>
                        </a:spcAft>
                      </a:pPr>
                      <a:r>
                        <a:rPr lang="fr-FR" sz="1000" b="0" i="0">
                          <a:solidFill>
                            <a:schemeClr val="tx1"/>
                          </a:solidFill>
                          <a:latin typeface="Source Sans Pro" panose="020B0503030403020204" pitchFamily="34" charset="0"/>
                          <a:ea typeface="Source Sans Pro" panose="020B0503030403020204" pitchFamily="34" charset="0"/>
                          <a:cs typeface="Arial"/>
                        </a:rPr>
                        <a:t>Mandat du conseil d'administration/manuel de gouvernance/règlements intérieurs </a:t>
                      </a:r>
                    </a:p>
                  </a:txBody>
                  <a:tcPr marL="5194" marR="5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3436459870"/>
                  </a:ext>
                </a:extLst>
              </a:tr>
              <a:tr h="1243514">
                <a:tc>
                  <a:txBody>
                    <a:bodyPr/>
                    <a:lstStyle/>
                    <a:p>
                      <a:pPr marL="8890" indent="-8890">
                        <a:lnSpc>
                          <a:spcPts val="1920"/>
                        </a:lnSpc>
                        <a:spcBef>
                          <a:spcPts val="0"/>
                        </a:spcBef>
                        <a:spcAft>
                          <a:spcPts val="0"/>
                        </a:spcAft>
                      </a:pPr>
                      <a:r>
                        <a:rPr lang="fr-FR" sz="1000" b="0" i="0" dirty="0">
                          <a:solidFill>
                            <a:schemeClr val="tx1"/>
                          </a:solidFill>
                          <a:latin typeface="Source Sans Pro" panose="020B0503030403020204" pitchFamily="34" charset="0"/>
                          <a:ea typeface="Source Sans Pro" panose="020B0503030403020204" pitchFamily="34" charset="0"/>
                          <a:cs typeface="Arial"/>
                        </a:rPr>
                        <a:t>Réunions du conseil d'administration </a:t>
                      </a:r>
                    </a:p>
                  </a:txBody>
                  <a:tcPr marL="5194" marR="5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lnSpc>
                          <a:spcPts val="1920"/>
                        </a:lnSpc>
                        <a:spcBef>
                          <a:spcPts val="0"/>
                        </a:spcBef>
                        <a:spcAft>
                          <a:spcPts val="0"/>
                        </a:spcAft>
                      </a:pPr>
                      <a:r>
                        <a:rPr lang="fr-FR" sz="1000" b="0" i="0">
                          <a:solidFill>
                            <a:schemeClr val="tx1"/>
                          </a:solidFill>
                          <a:latin typeface="Source Sans Pro" panose="020B0503030403020204" pitchFamily="34" charset="0"/>
                          <a:ea typeface="Source Sans Pro" panose="020B0503030403020204" pitchFamily="34" charset="0"/>
                          <a:cs typeface="Arial"/>
                        </a:rPr>
                        <a:t>Confirmer si au moins un nombre minimum de réunions du conseil d'administration par an sont tenues, comme l'exigent la loi sur les sociétés et le manuel de gouvernance.</a:t>
                      </a:r>
                    </a:p>
                  </a:txBody>
                  <a:tcPr marL="5194" marR="5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lnSpc>
                          <a:spcPts val="1920"/>
                        </a:lnSpc>
                        <a:spcBef>
                          <a:spcPts val="0"/>
                        </a:spcBef>
                        <a:spcAft>
                          <a:spcPts val="0"/>
                        </a:spcAft>
                      </a:pPr>
                      <a:r>
                        <a:rPr lang="fr-FR" sz="1000" b="0" i="0">
                          <a:solidFill>
                            <a:schemeClr val="tx1"/>
                          </a:solidFill>
                          <a:latin typeface="Source Sans Pro" panose="020B0503030403020204" pitchFamily="34" charset="0"/>
                          <a:ea typeface="Source Sans Pro" panose="020B0503030403020204" pitchFamily="34" charset="0"/>
                          <a:cs typeface="Arial"/>
                        </a:rPr>
                        <a:t>Mandat du conseil d'administration/manuel de gouvernance/règlements intérieurs</a:t>
                      </a:r>
                    </a:p>
                    <a:p>
                      <a:pPr marL="8890" indent="-8890">
                        <a:lnSpc>
                          <a:spcPts val="1920"/>
                        </a:lnSpc>
                        <a:spcBef>
                          <a:spcPts val="0"/>
                        </a:spcBef>
                        <a:spcAft>
                          <a:spcPts val="0"/>
                        </a:spcAft>
                      </a:pPr>
                      <a:r>
                        <a:rPr lang="fr-FR" sz="1000" b="0" i="0">
                          <a:solidFill>
                            <a:schemeClr val="tx1"/>
                          </a:solidFill>
                          <a:latin typeface="Source Sans Pro" panose="020B0503030403020204" pitchFamily="34" charset="0"/>
                          <a:ea typeface="Source Sans Pro" panose="020B0503030403020204" pitchFamily="34" charset="0"/>
                          <a:cs typeface="Arial"/>
                        </a:rPr>
                        <a:t>Loi sur les sociétés/législation pertinente</a:t>
                      </a:r>
                    </a:p>
                    <a:p>
                      <a:pPr marL="8890" indent="-8890">
                        <a:lnSpc>
                          <a:spcPts val="1920"/>
                        </a:lnSpc>
                        <a:spcBef>
                          <a:spcPts val="0"/>
                        </a:spcBef>
                        <a:spcAft>
                          <a:spcPts val="0"/>
                        </a:spcAft>
                      </a:pPr>
                      <a:r>
                        <a:rPr lang="fr-FR" sz="1000" b="0" i="0">
                          <a:solidFill>
                            <a:schemeClr val="tx1"/>
                          </a:solidFill>
                          <a:latin typeface="Source Sans Pro" panose="020B0503030403020204" pitchFamily="34" charset="0"/>
                          <a:ea typeface="Source Sans Pro" panose="020B0503030403020204" pitchFamily="34" charset="0"/>
                          <a:cs typeface="Arial"/>
                        </a:rPr>
                        <a:t>Procès-verbaux des réunions du conseil d'administration</a:t>
                      </a:r>
                    </a:p>
                  </a:txBody>
                  <a:tcPr marL="5194" marR="5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2586849396"/>
                  </a:ext>
                </a:extLst>
              </a:tr>
              <a:tr h="714770">
                <a:tc>
                  <a:txBody>
                    <a:bodyPr/>
                    <a:lstStyle/>
                    <a:p>
                      <a:pPr marL="8890" indent="-8890">
                        <a:lnSpc>
                          <a:spcPts val="1920"/>
                        </a:lnSpc>
                        <a:spcBef>
                          <a:spcPts val="0"/>
                        </a:spcBef>
                        <a:spcAft>
                          <a:spcPts val="0"/>
                        </a:spcAft>
                      </a:pPr>
                      <a:r>
                        <a:rPr lang="fr-FR" sz="1000" b="0" i="0">
                          <a:solidFill>
                            <a:schemeClr val="tx1"/>
                          </a:solidFill>
                          <a:latin typeface="Source Sans Pro" panose="020B0503030403020204" pitchFamily="34" charset="0"/>
                          <a:ea typeface="Source Sans Pro" panose="020B0503030403020204" pitchFamily="34" charset="0"/>
                          <a:cs typeface="Arial"/>
                        </a:rPr>
                        <a:t>Documentation</a:t>
                      </a:r>
                    </a:p>
                  </a:txBody>
                  <a:tcPr marL="5194" marR="5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lnSpc>
                          <a:spcPts val="1920"/>
                        </a:lnSpc>
                        <a:spcBef>
                          <a:spcPts val="0"/>
                        </a:spcBef>
                        <a:spcAft>
                          <a:spcPts val="0"/>
                        </a:spcAft>
                      </a:pPr>
                      <a:r>
                        <a:rPr lang="fr-FR" sz="1000" b="0" i="0">
                          <a:solidFill>
                            <a:schemeClr val="tx1"/>
                          </a:solidFill>
                          <a:latin typeface="Source Sans Pro" panose="020B0503030403020204" pitchFamily="34" charset="0"/>
                          <a:ea typeface="Source Sans Pro" panose="020B0503030403020204" pitchFamily="34" charset="0"/>
                          <a:cs typeface="Arial"/>
                        </a:rPr>
                        <a:t>Confirmer si tous les procès-verbaux des réunions du conseil d'administration sont documentés au cours de la période indiquée, couvrent les discussions, incluent des mesures à prendre et sont approuvés par tous les membres du conseil.  </a:t>
                      </a:r>
                    </a:p>
                  </a:txBody>
                  <a:tcPr marL="5194" marR="5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lnSpc>
                          <a:spcPts val="1920"/>
                        </a:lnSpc>
                        <a:spcBef>
                          <a:spcPts val="0"/>
                        </a:spcBef>
                        <a:spcAft>
                          <a:spcPts val="0"/>
                        </a:spcAft>
                      </a:pPr>
                      <a:r>
                        <a:rPr lang="fr-FR" sz="1000" b="0" i="0" dirty="0">
                          <a:solidFill>
                            <a:schemeClr val="tx1"/>
                          </a:solidFill>
                          <a:latin typeface="Source Sans Pro" panose="020B0503030403020204" pitchFamily="34" charset="0"/>
                          <a:ea typeface="Source Sans Pro" panose="020B0503030403020204" pitchFamily="34" charset="0"/>
                          <a:cs typeface="Arial"/>
                        </a:rPr>
                        <a:t>Procès-verbaux des réunions du conseil d'administration</a:t>
                      </a:r>
                    </a:p>
                  </a:txBody>
                  <a:tcPr marL="5194" marR="5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785985784"/>
                  </a:ext>
                </a:extLst>
              </a:tr>
            </a:tbl>
          </a:graphicData>
        </a:graphic>
      </p:graphicFrame>
      <p:sp>
        <p:nvSpPr>
          <p:cNvPr id="2" name="Google Shape;385;p56">
            <a:extLst>
              <a:ext uri="{FF2B5EF4-FFF2-40B4-BE49-F238E27FC236}">
                <a16:creationId xmlns="" xmlns:a16="http://schemas.microsoft.com/office/drawing/2014/main" id="{E08EADBF-A2DB-2154-4F34-A76A106CD945}"/>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CATÉGORIES/SOUS-CATÉGORIES GOUVERNANCE</a:t>
            </a:r>
          </a:p>
        </p:txBody>
      </p:sp>
      <p:sp>
        <p:nvSpPr>
          <p:cNvPr id="4" name="TextBox 3"/>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3" name="Espace réservé du numéro de diapositive 2">
            <a:extLst>
              <a:ext uri="{FF2B5EF4-FFF2-40B4-BE49-F238E27FC236}">
                <a16:creationId xmlns="" xmlns:a16="http://schemas.microsoft.com/office/drawing/2014/main" id="{6F431EE2-F065-853F-F9B3-7339A668A6FB}"/>
              </a:ext>
            </a:extLst>
          </p:cNvPr>
          <p:cNvSpPr>
            <a:spLocks noGrp="1"/>
          </p:cNvSpPr>
          <p:nvPr>
            <p:ph type="sldNum" sz="quarter" idx="7"/>
          </p:nvPr>
        </p:nvSpPr>
        <p:spPr/>
        <p:txBody>
          <a:bodyPr/>
          <a:lstStyle/>
          <a:p>
            <a:fld id="{B6F15528-21DE-4FAA-801E-634DDDAF4B2B}" type="slidenum">
              <a:rPr lang="fr-FR" smtClean="0"/>
              <a:pPr/>
              <a:t>148</a:t>
            </a:fld>
            <a:endParaRPr lang="fr-FR" dirty="0"/>
          </a:p>
        </p:txBody>
      </p:sp>
    </p:spTree>
    <p:extLst>
      <p:ext uri="{BB962C8B-B14F-4D97-AF65-F5344CB8AC3E}">
        <p14:creationId xmlns:p14="http://schemas.microsoft.com/office/powerpoint/2010/main" val="357299924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948E6C4A-0AD7-7B40-9CD1-0FDB8C20CBAC}"/>
            </a:ext>
          </a:extLst>
        </p:cNvPr>
        <p:cNvGrpSpPr/>
        <p:nvPr/>
      </p:nvGrpSpPr>
      <p:grpSpPr>
        <a:xfrm>
          <a:off x="0" y="0"/>
          <a:ext cx="0" cy="0"/>
          <a:chOff x="0" y="0"/>
          <a:chExt cx="0" cy="0"/>
        </a:xfrm>
      </p:grpSpPr>
      <p:graphicFrame>
        <p:nvGraphicFramePr>
          <p:cNvPr id="2" name="Table 1">
            <a:extLst>
              <a:ext uri="{FF2B5EF4-FFF2-40B4-BE49-F238E27FC236}">
                <a16:creationId xmlns="" xmlns:a16="http://schemas.microsoft.com/office/drawing/2014/main" id="{FB3C088B-2057-BBB0-61A1-5534206BFFBA}"/>
              </a:ext>
            </a:extLst>
          </p:cNvPr>
          <p:cNvGraphicFramePr>
            <a:graphicFrameLocks noGrp="1"/>
          </p:cNvGraphicFramePr>
          <p:nvPr>
            <p:extLst>
              <p:ext uri="{D42A27DB-BD31-4B8C-83A1-F6EECF244321}">
                <p14:modId xmlns:p14="http://schemas.microsoft.com/office/powerpoint/2010/main" val="367995207"/>
              </p:ext>
            </p:extLst>
          </p:nvPr>
        </p:nvGraphicFramePr>
        <p:xfrm>
          <a:off x="532563" y="1004835"/>
          <a:ext cx="11324491" cy="5593086"/>
        </p:xfrm>
        <a:graphic>
          <a:graphicData uri="http://schemas.openxmlformats.org/drawingml/2006/table">
            <a:tbl>
              <a:tblPr firstRow="1" firstCol="1" bandRow="1"/>
              <a:tblGrid>
                <a:gridCol w="2269043">
                  <a:extLst>
                    <a:ext uri="{9D8B030D-6E8A-4147-A177-3AD203B41FA5}">
                      <a16:colId xmlns="" xmlns:a16="http://schemas.microsoft.com/office/drawing/2014/main" val="894440861"/>
                    </a:ext>
                  </a:extLst>
                </a:gridCol>
                <a:gridCol w="6443492">
                  <a:extLst>
                    <a:ext uri="{9D8B030D-6E8A-4147-A177-3AD203B41FA5}">
                      <a16:colId xmlns="" xmlns:a16="http://schemas.microsoft.com/office/drawing/2014/main" val="3784705508"/>
                    </a:ext>
                  </a:extLst>
                </a:gridCol>
                <a:gridCol w="2611956">
                  <a:extLst>
                    <a:ext uri="{9D8B030D-6E8A-4147-A177-3AD203B41FA5}">
                      <a16:colId xmlns="" xmlns:a16="http://schemas.microsoft.com/office/drawing/2014/main" val="3064771585"/>
                    </a:ext>
                  </a:extLst>
                </a:gridCol>
              </a:tblGrid>
              <a:tr h="490452">
                <a:tc>
                  <a:txBody>
                    <a:bodyPr/>
                    <a:lstStyle/>
                    <a:p>
                      <a:pPr marL="8890" indent="-8890" algn="ctr">
                        <a:lnSpc>
                          <a:spcPts val="1920"/>
                        </a:lnSpc>
                        <a:spcBef>
                          <a:spcPts val="0"/>
                        </a:spcBef>
                        <a:spcAft>
                          <a:spcPts val="0"/>
                        </a:spcAft>
                      </a:pPr>
                      <a:r>
                        <a:rPr lang="fr-FR" sz="1200" b="1" i="0" dirty="0">
                          <a:solidFill>
                            <a:schemeClr val="bg1"/>
                          </a:solidFill>
                          <a:latin typeface="Source Sans Pro" panose="020B0503030403020204" pitchFamily="34" charset="0"/>
                          <a:ea typeface="Source Sans Pro" panose="020B0503030403020204" pitchFamily="34" charset="0"/>
                          <a:cs typeface="Arial"/>
                        </a:rPr>
                        <a:t>CATÉGORIES/SOUS-CATÉGORIES</a:t>
                      </a:r>
                    </a:p>
                  </a:txBody>
                  <a:tcPr marL="5194" marR="51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E6C"/>
                    </a:solidFill>
                  </a:tcPr>
                </a:tc>
                <a:tc>
                  <a:txBody>
                    <a:bodyPr/>
                    <a:lstStyle/>
                    <a:p>
                      <a:pPr marL="8890" indent="-8890" algn="ctr">
                        <a:lnSpc>
                          <a:spcPts val="1920"/>
                        </a:lnSpc>
                        <a:spcBef>
                          <a:spcPts val="0"/>
                        </a:spcBef>
                        <a:spcAft>
                          <a:spcPts val="0"/>
                        </a:spcAft>
                      </a:pPr>
                      <a:r>
                        <a:rPr lang="fr-FR" sz="1200" b="1" i="0">
                          <a:solidFill>
                            <a:schemeClr val="bg1"/>
                          </a:solidFill>
                          <a:latin typeface="Source Sans Pro" panose="020B0503030403020204" pitchFamily="34" charset="0"/>
                          <a:ea typeface="Source Sans Pro" panose="020B0503030403020204" pitchFamily="34" charset="0"/>
                          <a:cs typeface="Arial"/>
                        </a:rPr>
                        <a:t>OBJECTIF (S) :</a:t>
                      </a:r>
                    </a:p>
                  </a:txBody>
                  <a:tcPr marL="5194" marR="51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E6C"/>
                    </a:solidFill>
                  </a:tcPr>
                </a:tc>
                <a:tc>
                  <a:txBody>
                    <a:bodyPr/>
                    <a:lstStyle/>
                    <a:p>
                      <a:pPr marL="8890" indent="-8890" algn="ctr">
                        <a:lnSpc>
                          <a:spcPts val="1920"/>
                        </a:lnSpc>
                        <a:spcBef>
                          <a:spcPts val="0"/>
                        </a:spcBef>
                        <a:spcAft>
                          <a:spcPts val="0"/>
                        </a:spcAft>
                      </a:pPr>
                      <a:r>
                        <a:rPr lang="fr-FR" sz="1200" b="1" i="0">
                          <a:solidFill>
                            <a:schemeClr val="bg1"/>
                          </a:solidFill>
                          <a:latin typeface="Source Sans Pro" panose="020B0503030403020204" pitchFamily="34" charset="0"/>
                          <a:ea typeface="Source Sans Pro" panose="020B0503030403020204" pitchFamily="34" charset="0"/>
                          <a:cs typeface="Arial"/>
                        </a:rPr>
                        <a:t>DOCUMENTS CLÉS POUR L'ÉVALUATION</a:t>
                      </a:r>
                    </a:p>
                  </a:txBody>
                  <a:tcPr marL="5194" marR="51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E6C"/>
                    </a:solidFill>
                  </a:tcPr>
                </a:tc>
                <a:extLst>
                  <a:ext uri="{0D108BD9-81ED-4DB2-BD59-A6C34878D82A}">
                    <a16:rowId xmlns="" xmlns:a16="http://schemas.microsoft.com/office/drawing/2014/main" val="3566077381"/>
                  </a:ext>
                </a:extLst>
              </a:tr>
              <a:tr h="735678">
                <a:tc>
                  <a:txBody>
                    <a:bodyPr/>
                    <a:lstStyle/>
                    <a:p>
                      <a:pPr marL="8890" indent="-8890">
                        <a:lnSpc>
                          <a:spcPts val="1920"/>
                        </a:lnSpc>
                        <a:spcBef>
                          <a:spcPts val="0"/>
                        </a:spcBef>
                        <a:spcAft>
                          <a:spcPts val="0"/>
                        </a:spcAft>
                      </a:pPr>
                      <a:r>
                        <a:rPr lang="fr-FR" sz="1200" b="0" i="0">
                          <a:solidFill>
                            <a:schemeClr val="tx1"/>
                          </a:solidFill>
                          <a:latin typeface="Source Sans Pro" panose="020B0503030403020204" pitchFamily="34" charset="0"/>
                          <a:ea typeface="Source Sans Pro" panose="020B0503030403020204" pitchFamily="34" charset="0"/>
                          <a:cs typeface="Arial"/>
                        </a:rPr>
                        <a:t>Prise de décision </a:t>
                      </a:r>
                    </a:p>
                  </a:txBody>
                  <a:tcPr marL="5194" marR="5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lnSpc>
                          <a:spcPts val="1920"/>
                        </a:lnSpc>
                        <a:spcBef>
                          <a:spcPts val="0"/>
                        </a:spcBef>
                        <a:spcAft>
                          <a:spcPts val="0"/>
                        </a:spcAft>
                      </a:pPr>
                      <a:r>
                        <a:rPr lang="fr-FR" sz="1200" b="0" i="0">
                          <a:solidFill>
                            <a:schemeClr val="tx1"/>
                          </a:solidFill>
                          <a:latin typeface="Source Sans Pro" panose="020B0503030403020204" pitchFamily="34" charset="0"/>
                          <a:ea typeface="Source Sans Pro" panose="020B0503030403020204" pitchFamily="34" charset="0"/>
                          <a:cs typeface="Arial"/>
                        </a:rPr>
                        <a:t>Confirmer si le conseil d'administration a mis en place des procédures pour la prise de décision, y compris le nombre requis pour le quorum, la manière de voter et l'enregistrement des décisions.</a:t>
                      </a:r>
                    </a:p>
                  </a:txBody>
                  <a:tcPr marL="5194" marR="5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lnSpc>
                          <a:spcPts val="1920"/>
                        </a:lnSpc>
                        <a:spcBef>
                          <a:spcPts val="0"/>
                        </a:spcBef>
                        <a:spcAft>
                          <a:spcPts val="0"/>
                        </a:spcAft>
                      </a:pPr>
                      <a:r>
                        <a:rPr lang="fr-FR" sz="1200" b="0" i="0">
                          <a:solidFill>
                            <a:schemeClr val="tx1"/>
                          </a:solidFill>
                          <a:latin typeface="Source Sans Pro" panose="020B0503030403020204" pitchFamily="34" charset="0"/>
                          <a:ea typeface="Source Sans Pro" panose="020B0503030403020204" pitchFamily="34" charset="0"/>
                          <a:cs typeface="Arial"/>
                        </a:rPr>
                        <a:t>Mandat/ Conseil TOR </a:t>
                      </a:r>
                    </a:p>
                  </a:txBody>
                  <a:tcPr marL="5194" marR="5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1871104085"/>
                  </a:ext>
                </a:extLst>
              </a:tr>
              <a:tr h="1446657">
                <a:tc>
                  <a:txBody>
                    <a:bodyPr/>
                    <a:lstStyle/>
                    <a:p>
                      <a:pPr marL="8890" indent="-8890">
                        <a:lnSpc>
                          <a:spcPts val="1920"/>
                        </a:lnSpc>
                        <a:spcBef>
                          <a:spcPts val="0"/>
                        </a:spcBef>
                        <a:spcAft>
                          <a:spcPts val="0"/>
                        </a:spcAft>
                      </a:pPr>
                      <a:r>
                        <a:rPr lang="fr-FR" sz="1200" b="0" i="0">
                          <a:solidFill>
                            <a:schemeClr val="tx1"/>
                          </a:solidFill>
                          <a:latin typeface="Source Sans Pro" panose="020B0503030403020204" pitchFamily="34" charset="0"/>
                          <a:ea typeface="Source Sans Pro" panose="020B0503030403020204" pitchFamily="34" charset="0"/>
                          <a:cs typeface="Arial"/>
                        </a:rPr>
                        <a:t>Gestion des risques fiduciaires </a:t>
                      </a:r>
                    </a:p>
                  </a:txBody>
                  <a:tcPr marL="5194" marR="5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lnSpc>
                          <a:spcPts val="1920"/>
                        </a:lnSpc>
                        <a:spcBef>
                          <a:spcPts val="0"/>
                        </a:spcBef>
                        <a:spcAft>
                          <a:spcPts val="0"/>
                        </a:spcAft>
                      </a:pPr>
                      <a:r>
                        <a:rPr lang="fr-FR" sz="1200" b="0" i="0">
                          <a:solidFill>
                            <a:schemeClr val="tx1"/>
                          </a:solidFill>
                          <a:latin typeface="Source Sans Pro" panose="020B0503030403020204" pitchFamily="34" charset="0"/>
                          <a:ea typeface="Source Sans Pro" panose="020B0503030403020204" pitchFamily="34" charset="0"/>
                          <a:cs typeface="Arial"/>
                        </a:rPr>
                        <a:t>Confirmer si le conseil d'administration supervise les contrôles des risques fiduciaires pour ses membres, dirigeants et employés ; et s'il existe des mécanismes efficaces pour l'application de ces politiques</a:t>
                      </a:r>
                    </a:p>
                  </a:txBody>
                  <a:tcPr marL="5194" marR="5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lnSpc>
                          <a:spcPts val="1920"/>
                        </a:lnSpc>
                        <a:spcBef>
                          <a:spcPts val="0"/>
                        </a:spcBef>
                        <a:spcAft>
                          <a:spcPts val="0"/>
                        </a:spcAft>
                      </a:pPr>
                      <a:r>
                        <a:rPr lang="fr-FR" sz="1200" b="0" i="0">
                          <a:solidFill>
                            <a:schemeClr val="tx1"/>
                          </a:solidFill>
                          <a:latin typeface="Source Sans Pro" panose="020B0503030403020204" pitchFamily="34" charset="0"/>
                          <a:ea typeface="Source Sans Pro" panose="020B0503030403020204" pitchFamily="34" charset="0"/>
                          <a:cs typeface="Arial"/>
                        </a:rPr>
                        <a:t>Mandat du conseil d'administration/manuel de gouvernance/règlements intérieurs</a:t>
                      </a:r>
                    </a:p>
                    <a:p>
                      <a:pPr marL="8890" indent="-8890">
                        <a:lnSpc>
                          <a:spcPts val="1920"/>
                        </a:lnSpc>
                        <a:spcBef>
                          <a:spcPts val="0"/>
                        </a:spcBef>
                        <a:spcAft>
                          <a:spcPts val="0"/>
                        </a:spcAft>
                      </a:pPr>
                      <a:r>
                        <a:rPr lang="fr-FR" sz="1200" b="0" i="0">
                          <a:solidFill>
                            <a:schemeClr val="tx1"/>
                          </a:solidFill>
                          <a:latin typeface="Source Sans Pro" panose="020B0503030403020204" pitchFamily="34" charset="0"/>
                          <a:ea typeface="Source Sans Pro" panose="020B0503030403020204" pitchFamily="34" charset="0"/>
                          <a:cs typeface="Arial"/>
                        </a:rPr>
                        <a:t>Loi sur les sociétés/législation pertinente</a:t>
                      </a:r>
                    </a:p>
                    <a:p>
                      <a:pPr marL="8890" indent="-8890">
                        <a:lnSpc>
                          <a:spcPts val="1920"/>
                        </a:lnSpc>
                        <a:spcBef>
                          <a:spcPts val="0"/>
                        </a:spcBef>
                        <a:spcAft>
                          <a:spcPts val="0"/>
                        </a:spcAft>
                      </a:pPr>
                      <a:r>
                        <a:rPr lang="fr-FR" sz="1200" b="0" i="0">
                          <a:solidFill>
                            <a:schemeClr val="tx1"/>
                          </a:solidFill>
                          <a:latin typeface="Source Sans Pro" panose="020B0503030403020204" pitchFamily="34" charset="0"/>
                          <a:ea typeface="Source Sans Pro" panose="020B0503030403020204" pitchFamily="34" charset="0"/>
                          <a:cs typeface="Arial"/>
                        </a:rPr>
                        <a:t>Déclaration sur les conflits d'intérêts</a:t>
                      </a:r>
                    </a:p>
                  </a:txBody>
                  <a:tcPr marL="5194" marR="5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836927230"/>
                  </a:ext>
                </a:extLst>
              </a:tr>
              <a:tr h="490452">
                <a:tc>
                  <a:txBody>
                    <a:bodyPr/>
                    <a:lstStyle/>
                    <a:p>
                      <a:pPr marL="8890" indent="-8890">
                        <a:lnSpc>
                          <a:spcPts val="1920"/>
                        </a:lnSpc>
                        <a:spcBef>
                          <a:spcPts val="0"/>
                        </a:spcBef>
                        <a:spcAft>
                          <a:spcPts val="0"/>
                        </a:spcAft>
                      </a:pPr>
                      <a:r>
                        <a:rPr lang="fr-FR" sz="1200" b="0" i="0">
                          <a:solidFill>
                            <a:schemeClr val="tx1"/>
                          </a:solidFill>
                          <a:latin typeface="Source Sans Pro" panose="020B0503030403020204" pitchFamily="34" charset="0"/>
                          <a:ea typeface="Source Sans Pro" panose="020B0503030403020204" pitchFamily="34" charset="0"/>
                          <a:cs typeface="Arial"/>
                        </a:rPr>
                        <a:t>Évaluation du conseil d'administration </a:t>
                      </a:r>
                    </a:p>
                  </a:txBody>
                  <a:tcPr marL="5194" marR="5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lnSpc>
                          <a:spcPts val="1920"/>
                        </a:lnSpc>
                        <a:spcBef>
                          <a:spcPts val="0"/>
                        </a:spcBef>
                        <a:spcAft>
                          <a:spcPts val="0"/>
                        </a:spcAft>
                      </a:pPr>
                      <a:r>
                        <a:rPr lang="fr-FR" sz="1200" b="0" i="0" dirty="0">
                          <a:solidFill>
                            <a:schemeClr val="tx1"/>
                          </a:solidFill>
                          <a:latin typeface="Source Sans Pro" panose="020B0503030403020204" pitchFamily="34" charset="0"/>
                          <a:ea typeface="Source Sans Pro" panose="020B0503030403020204" pitchFamily="34" charset="0"/>
                          <a:cs typeface="Arial"/>
                        </a:rPr>
                        <a:t>Confirmer si le conseil d’administration effectue des auto-évaluations annuelles structurées pour identifier les lacunes en matière de gouvernance.</a:t>
                      </a:r>
                    </a:p>
                  </a:txBody>
                  <a:tcPr marL="5194" marR="5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lnSpc>
                          <a:spcPts val="1920"/>
                        </a:lnSpc>
                        <a:spcBef>
                          <a:spcPts val="0"/>
                        </a:spcBef>
                        <a:spcAft>
                          <a:spcPts val="0"/>
                        </a:spcAft>
                      </a:pPr>
                      <a:r>
                        <a:rPr lang="fr-FR" sz="1200" b="0" i="0">
                          <a:solidFill>
                            <a:schemeClr val="tx1"/>
                          </a:solidFill>
                          <a:latin typeface="Source Sans Pro" panose="020B0503030403020204" pitchFamily="34" charset="0"/>
                          <a:ea typeface="Source Sans Pro" panose="020B0503030403020204" pitchFamily="34" charset="0"/>
                          <a:cs typeface="Arial"/>
                        </a:rPr>
                        <a:t>Mandat du conseil d'administration/manuel de gouvernance/règlements intérieurs </a:t>
                      </a:r>
                    </a:p>
                  </a:txBody>
                  <a:tcPr marL="5194" marR="5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1003998186"/>
                  </a:ext>
                </a:extLst>
              </a:tr>
              <a:tr h="723328">
                <a:tc>
                  <a:txBody>
                    <a:bodyPr/>
                    <a:lstStyle/>
                    <a:p>
                      <a:pPr marL="8890" indent="-8890">
                        <a:lnSpc>
                          <a:spcPts val="1920"/>
                        </a:lnSpc>
                        <a:spcBef>
                          <a:spcPts val="0"/>
                        </a:spcBef>
                        <a:spcAft>
                          <a:spcPts val="0"/>
                        </a:spcAft>
                      </a:pPr>
                      <a:r>
                        <a:rPr lang="fr-FR" sz="1200" b="0" i="0">
                          <a:solidFill>
                            <a:schemeClr val="tx1"/>
                          </a:solidFill>
                          <a:latin typeface="Source Sans Pro" panose="020B0503030403020204" pitchFamily="34" charset="0"/>
                          <a:ea typeface="Source Sans Pro" panose="020B0503030403020204" pitchFamily="34" charset="0"/>
                          <a:cs typeface="Arial"/>
                        </a:rPr>
                        <a:t>Structure du conseil d’administration et du comité principal de gouvernance</a:t>
                      </a:r>
                    </a:p>
                  </a:txBody>
                  <a:tcPr marL="5194" marR="5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lnSpc>
                          <a:spcPts val="1920"/>
                        </a:lnSpc>
                        <a:spcBef>
                          <a:spcPts val="0"/>
                        </a:spcBef>
                        <a:spcAft>
                          <a:spcPts val="0"/>
                        </a:spcAft>
                      </a:pPr>
                      <a:r>
                        <a:rPr lang="fr-FR" sz="1200" b="0" i="0">
                          <a:solidFill>
                            <a:schemeClr val="tx1"/>
                          </a:solidFill>
                          <a:latin typeface="Source Sans Pro" panose="020B0503030403020204" pitchFamily="34" charset="0"/>
                          <a:ea typeface="Source Sans Pro" panose="020B0503030403020204" pitchFamily="34" charset="0"/>
                          <a:cs typeface="Arial"/>
                        </a:rPr>
                        <a:t>Confirmer si l’organisation dispose d’un conseil d’administration et d’un comité fonctionnels.</a:t>
                      </a:r>
                    </a:p>
                  </a:txBody>
                  <a:tcPr marL="5194" marR="5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lnSpc>
                          <a:spcPts val="1920"/>
                        </a:lnSpc>
                        <a:spcBef>
                          <a:spcPts val="0"/>
                        </a:spcBef>
                        <a:spcAft>
                          <a:spcPts val="0"/>
                        </a:spcAft>
                      </a:pPr>
                      <a:r>
                        <a:rPr lang="fr-FR" sz="1200" b="0" i="0">
                          <a:solidFill>
                            <a:schemeClr val="tx1"/>
                          </a:solidFill>
                          <a:latin typeface="Source Sans Pro" panose="020B0503030403020204" pitchFamily="34" charset="0"/>
                          <a:ea typeface="Source Sans Pro" panose="020B0503030403020204" pitchFamily="34" charset="0"/>
                          <a:cs typeface="Arial"/>
                        </a:rPr>
                        <a:t>TOR du conseil d'administration et des comités</a:t>
                      </a:r>
                    </a:p>
                  </a:txBody>
                  <a:tcPr marL="5194" marR="5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2218545603"/>
                  </a:ext>
                </a:extLst>
              </a:tr>
              <a:tr h="1471356">
                <a:tc>
                  <a:txBody>
                    <a:bodyPr/>
                    <a:lstStyle/>
                    <a:p>
                      <a:pPr marL="8890" indent="-8890">
                        <a:lnSpc>
                          <a:spcPts val="1920"/>
                        </a:lnSpc>
                        <a:spcBef>
                          <a:spcPts val="0"/>
                        </a:spcBef>
                        <a:spcAft>
                          <a:spcPts val="0"/>
                        </a:spcAft>
                      </a:pPr>
                      <a:r>
                        <a:rPr lang="fr-FR" sz="1200" b="0" i="0">
                          <a:solidFill>
                            <a:schemeClr val="tx1"/>
                          </a:solidFill>
                          <a:latin typeface="Source Sans Pro" panose="020B0503030403020204" pitchFamily="34" charset="0"/>
                          <a:ea typeface="Source Sans Pro" panose="020B0503030403020204" pitchFamily="34" charset="0"/>
                          <a:cs typeface="Arial"/>
                        </a:rPr>
                        <a:t>Gestion financière</a:t>
                      </a:r>
                    </a:p>
                  </a:txBody>
                  <a:tcPr marL="5194" marR="5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lnSpc>
                          <a:spcPts val="1920"/>
                        </a:lnSpc>
                        <a:spcBef>
                          <a:spcPts val="0"/>
                        </a:spcBef>
                        <a:spcAft>
                          <a:spcPts val="0"/>
                        </a:spcAft>
                      </a:pPr>
                      <a:r>
                        <a:rPr lang="fr-FR" sz="1200" b="0" i="0" dirty="0">
                          <a:solidFill>
                            <a:schemeClr val="tx1"/>
                          </a:solidFill>
                          <a:latin typeface="Source Sans Pro" panose="020B0503030403020204" pitchFamily="34" charset="0"/>
                          <a:ea typeface="Source Sans Pro" panose="020B0503030403020204" pitchFamily="34" charset="0"/>
                          <a:cs typeface="Arial"/>
                        </a:rPr>
                        <a:t>Confirmer si les finances sont un point permanent à l’ordre du jour de chaque réunion du conseil d’administration, la haute direction de l’organisation et le conseil d’administration prenant collectivement des décisions financières, et si des systèmes de contrôle interne très efficaces et des systèmes réguliers de communication des informations financières sont en place.</a:t>
                      </a:r>
                    </a:p>
                  </a:txBody>
                  <a:tcPr marL="5194" marR="5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lnSpc>
                          <a:spcPts val="1920"/>
                        </a:lnSpc>
                        <a:spcBef>
                          <a:spcPts val="0"/>
                        </a:spcBef>
                        <a:spcAft>
                          <a:spcPts val="0"/>
                        </a:spcAft>
                      </a:pPr>
                      <a:r>
                        <a:rPr lang="fr-FR" sz="1200" b="0" i="0" dirty="0">
                          <a:solidFill>
                            <a:schemeClr val="tx1"/>
                          </a:solidFill>
                          <a:latin typeface="Source Sans Pro" panose="020B0503030403020204" pitchFamily="34" charset="0"/>
                          <a:ea typeface="Source Sans Pro" panose="020B0503030403020204" pitchFamily="34" charset="0"/>
                          <a:cs typeface="Arial"/>
                        </a:rPr>
                        <a:t> </a:t>
                      </a:r>
                    </a:p>
                  </a:txBody>
                  <a:tcPr marL="5194" marR="5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198273368"/>
                  </a:ext>
                </a:extLst>
              </a:tr>
            </a:tbl>
          </a:graphicData>
        </a:graphic>
      </p:graphicFrame>
      <p:sp>
        <p:nvSpPr>
          <p:cNvPr id="3" name="Google Shape;385;p56">
            <a:extLst>
              <a:ext uri="{FF2B5EF4-FFF2-40B4-BE49-F238E27FC236}">
                <a16:creationId xmlns="" xmlns:a16="http://schemas.microsoft.com/office/drawing/2014/main" id="{235B9973-50FD-A8EE-801A-9F0F3DFF7E23}"/>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CATÉGORIES/SOUS-CATÉGORIES GOUVERNANCE (CONT.)</a:t>
            </a:r>
          </a:p>
        </p:txBody>
      </p:sp>
      <p:sp>
        <p:nvSpPr>
          <p:cNvPr id="4" name="TextBox 3"/>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5" name="Espace réservé du numéro de diapositive 4">
            <a:extLst>
              <a:ext uri="{FF2B5EF4-FFF2-40B4-BE49-F238E27FC236}">
                <a16:creationId xmlns="" xmlns:a16="http://schemas.microsoft.com/office/drawing/2014/main" id="{7168B13A-53DC-2DF4-47C4-B719642134DD}"/>
              </a:ext>
            </a:extLst>
          </p:cNvPr>
          <p:cNvSpPr>
            <a:spLocks noGrp="1"/>
          </p:cNvSpPr>
          <p:nvPr>
            <p:ph type="sldNum" sz="quarter" idx="7"/>
          </p:nvPr>
        </p:nvSpPr>
        <p:spPr/>
        <p:txBody>
          <a:bodyPr/>
          <a:lstStyle/>
          <a:p>
            <a:fld id="{B6F15528-21DE-4FAA-801E-634DDDAF4B2B}" type="slidenum">
              <a:rPr lang="fr-FR" smtClean="0"/>
              <a:pPr/>
              <a:t>149</a:t>
            </a:fld>
            <a:endParaRPr lang="fr-FR" dirty="0"/>
          </a:p>
        </p:txBody>
      </p:sp>
    </p:spTree>
    <p:extLst>
      <p:ext uri="{BB962C8B-B14F-4D97-AF65-F5344CB8AC3E}">
        <p14:creationId xmlns:p14="http://schemas.microsoft.com/office/powerpoint/2010/main" val="16714644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6955156B-282B-527F-7909-0B1A68888D58}"/>
            </a:ext>
          </a:extLst>
        </p:cNvPr>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9E3BF216-E9A0-B9D8-48FC-660F70236264}"/>
              </a:ext>
            </a:extLst>
          </p:cNvPr>
          <p:cNvSpPr>
            <a:spLocks noGrp="1"/>
          </p:cNvSpPr>
          <p:nvPr>
            <p:ph type="body" idx="1"/>
          </p:nvPr>
        </p:nvSpPr>
        <p:spPr>
          <a:xfrm>
            <a:off x="1239656" y="921580"/>
            <a:ext cx="9677912" cy="4755064"/>
          </a:xfrm>
        </p:spPr>
        <p:txBody>
          <a:bodyPr/>
          <a:lstStyle/>
          <a:p>
            <a:pPr marL="0" indent="0">
              <a:lnSpc>
                <a:spcPct val="100000"/>
              </a:lnSpc>
              <a:spcBef>
                <a:spcPts val="1175"/>
              </a:spcBef>
              <a:buNone/>
            </a:pPr>
            <a:r>
              <a:rPr lang="fr-FR" sz="2000" b="1">
                <a:solidFill>
                  <a:schemeClr val="tx1"/>
                </a:solidFill>
                <a:latin typeface="Source Sans Pro" panose="020B0503030403020204" pitchFamily="34" charset="0"/>
                <a:cs typeface="+mn-cs"/>
              </a:rPr>
              <a:t>Mars 2023 : </a:t>
            </a:r>
          </a:p>
          <a:p>
            <a:pPr>
              <a:lnSpc>
                <a:spcPct val="100000"/>
              </a:lnSpc>
              <a:buClr>
                <a:schemeClr val="tx1"/>
              </a:buClr>
              <a:buSzPct val="100000"/>
              <a:buFont typeface="Wingdings" panose="05000000000000000000" pitchFamily="2" charset="2"/>
              <a:buChar char="§"/>
            </a:pPr>
            <a:r>
              <a:rPr lang="fr-FR" sz="2000">
                <a:solidFill>
                  <a:schemeClr val="tx1"/>
                </a:solidFill>
                <a:latin typeface="Source Sans Pro" panose="020B0503030403020204" pitchFamily="34" charset="0"/>
                <a:cs typeface="+mn-cs"/>
              </a:rPr>
              <a:t>Modifications incorporées</a:t>
            </a:r>
          </a:p>
          <a:p>
            <a:pPr>
              <a:lnSpc>
                <a:spcPct val="100000"/>
              </a:lnSpc>
              <a:buClr>
                <a:schemeClr val="tx1"/>
              </a:buClr>
              <a:buSzPct val="100000"/>
              <a:buFont typeface="Wingdings" panose="05000000000000000000" pitchFamily="2" charset="2"/>
              <a:buChar char="§"/>
            </a:pPr>
            <a:r>
              <a:rPr lang="fr-FR" sz="2000">
                <a:solidFill>
                  <a:schemeClr val="tx1"/>
                </a:solidFill>
                <a:latin typeface="Source Sans Pro" panose="020B0503030403020204" pitchFamily="34" charset="0"/>
                <a:cs typeface="+mn-cs"/>
              </a:rPr>
              <a:t>Atelier 1 animé pour de petits groupes d'experts en la matière afin d'examiner tous les changements proposés et de formuler des recommandations.</a:t>
            </a:r>
          </a:p>
          <a:p>
            <a:pPr marL="0" indent="0">
              <a:lnSpc>
                <a:spcPct val="100000"/>
              </a:lnSpc>
              <a:buClr>
                <a:schemeClr val="tx1"/>
              </a:buClr>
              <a:buSzPct val="100000"/>
              <a:buNone/>
            </a:pPr>
            <a:r>
              <a:rPr lang="fr-FR" sz="2000" b="1">
                <a:solidFill>
                  <a:schemeClr val="tx1"/>
                </a:solidFill>
                <a:latin typeface="Source Sans Pro" panose="020B0503030403020204" pitchFamily="34" charset="0"/>
                <a:cs typeface="+mn-cs"/>
              </a:rPr>
              <a:t>Mai 2023 : </a:t>
            </a:r>
          </a:p>
          <a:p>
            <a:pPr>
              <a:buClr>
                <a:schemeClr val="tx1"/>
              </a:buClr>
              <a:buSzPct val="100000"/>
              <a:buFont typeface="Wingdings" panose="05000000000000000000" pitchFamily="2" charset="2"/>
              <a:buChar char="§"/>
            </a:pPr>
            <a:r>
              <a:rPr lang="fr-FR" sz="2000">
                <a:solidFill>
                  <a:schemeClr val="tx1"/>
                </a:solidFill>
                <a:latin typeface="Source Sans Pro" panose="020B0503030403020204" pitchFamily="34" charset="0"/>
                <a:cs typeface="+mn-cs"/>
              </a:rPr>
              <a:t>Modifications incorporées </a:t>
            </a:r>
          </a:p>
          <a:p>
            <a:pPr>
              <a:buClr>
                <a:schemeClr val="tx1"/>
              </a:buClr>
              <a:buSzPct val="100000"/>
              <a:buFont typeface="Wingdings" panose="05000000000000000000" pitchFamily="2" charset="2"/>
              <a:buChar char="§"/>
            </a:pPr>
            <a:r>
              <a:rPr lang="fr-FR" sz="2000">
                <a:solidFill>
                  <a:schemeClr val="tx1"/>
                </a:solidFill>
                <a:latin typeface="Source Sans Pro" panose="020B0503030403020204" pitchFamily="34" charset="0"/>
                <a:cs typeface="+mn-cs"/>
              </a:rPr>
              <a:t>Atelier Zoom 2 animé pour examiner les recommandations </a:t>
            </a:r>
          </a:p>
          <a:p>
            <a:pPr>
              <a:buClr>
                <a:schemeClr val="tx1"/>
              </a:buClr>
              <a:buSzPct val="100000"/>
              <a:buFont typeface="Wingdings" panose="05000000000000000000" pitchFamily="2" charset="2"/>
              <a:buChar char="§"/>
            </a:pPr>
            <a:r>
              <a:rPr lang="fr-FR" sz="2000">
                <a:solidFill>
                  <a:schemeClr val="tx1"/>
                </a:solidFill>
                <a:latin typeface="Source Sans Pro" panose="020B0503030403020204" pitchFamily="34" charset="0"/>
                <a:cs typeface="+mn-cs"/>
              </a:rPr>
              <a:t>Rencontre avec SustainAbility Solutions pour finaliser les changements </a:t>
            </a:r>
          </a:p>
          <a:p>
            <a:pPr marL="0" indent="0">
              <a:buClr>
                <a:schemeClr val="tx1"/>
              </a:buClr>
              <a:buSzPct val="100000"/>
              <a:buNone/>
            </a:pPr>
            <a:r>
              <a:rPr lang="fr-FR" sz="2000" b="1">
                <a:solidFill>
                  <a:schemeClr val="tx1"/>
                </a:solidFill>
                <a:latin typeface="Source Sans Pro" panose="020B0503030403020204" pitchFamily="34" charset="0"/>
                <a:cs typeface="+mn-cs"/>
              </a:rPr>
              <a:t>Juin – août 2023</a:t>
            </a:r>
          </a:p>
          <a:p>
            <a:pPr>
              <a:buClr>
                <a:schemeClr val="tx1"/>
              </a:buClr>
              <a:buSzPct val="100000"/>
              <a:buFont typeface="Wingdings" panose="05000000000000000000" pitchFamily="2" charset="2"/>
              <a:buChar char="§"/>
            </a:pPr>
            <a:r>
              <a:rPr lang="fr-FR" sz="2000">
                <a:solidFill>
                  <a:schemeClr val="tx1"/>
                </a:solidFill>
                <a:latin typeface="Source Sans Pro" panose="020B0503030403020204" pitchFamily="34" charset="0"/>
                <a:cs typeface="+mn-cs"/>
              </a:rPr>
              <a:t>Modifications finales apportées.</a:t>
            </a:r>
          </a:p>
          <a:p>
            <a:pPr>
              <a:buClr>
                <a:schemeClr val="tx1"/>
              </a:buClr>
              <a:buSzPct val="100000"/>
              <a:buFont typeface="Wingdings" panose="05000000000000000000" pitchFamily="2" charset="2"/>
              <a:buChar char="§"/>
            </a:pPr>
            <a:r>
              <a:rPr lang="fr-FR" sz="2000">
                <a:solidFill>
                  <a:schemeClr val="tx1"/>
                </a:solidFill>
                <a:latin typeface="Source Sans Pro" panose="020B0503030403020204" pitchFamily="34" charset="0"/>
                <a:cs typeface="+mn-cs"/>
              </a:rPr>
              <a:t>Réalisation de contrôles qualité </a:t>
            </a:r>
          </a:p>
          <a:p>
            <a:pPr>
              <a:buClr>
                <a:schemeClr val="tx1"/>
              </a:buClr>
              <a:buSzPct val="100000"/>
              <a:buFont typeface="Wingdings" panose="05000000000000000000" pitchFamily="2" charset="2"/>
              <a:buChar char="§"/>
            </a:pPr>
            <a:r>
              <a:rPr lang="fr-FR" sz="2000">
                <a:solidFill>
                  <a:schemeClr val="tx1"/>
                </a:solidFill>
                <a:latin typeface="Source Sans Pro" panose="020B0503030403020204" pitchFamily="34" charset="0"/>
                <a:cs typeface="+mn-cs"/>
              </a:rPr>
              <a:t>Réévaluation rapide des pré-tests en Côte d'Ivoire</a:t>
            </a:r>
          </a:p>
          <a:p>
            <a:pPr>
              <a:buClr>
                <a:schemeClr val="tx1"/>
              </a:buClr>
              <a:buSzPct val="100000"/>
              <a:buFont typeface="Wingdings" panose="05000000000000000000" pitchFamily="2" charset="2"/>
              <a:buChar char="§"/>
            </a:pPr>
            <a:r>
              <a:rPr lang="fr-FR" sz="2000">
                <a:solidFill>
                  <a:schemeClr val="tx1"/>
                </a:solidFill>
                <a:latin typeface="Source Sans Pro" panose="020B0503030403020204" pitchFamily="34" charset="0"/>
                <a:cs typeface="+mn-cs"/>
              </a:rPr>
              <a:t>Manuel de formation mis à jour</a:t>
            </a:r>
          </a:p>
          <a:p>
            <a:pPr marL="0" indent="0">
              <a:buNone/>
            </a:pPr>
            <a:r>
              <a:rPr lang="fr-FR" sz="2000" b="1">
                <a:solidFill>
                  <a:schemeClr val="tx1"/>
                </a:solidFill>
                <a:latin typeface="Source Sans Pro" panose="020B0503030403020204" pitchFamily="34" charset="0"/>
                <a:cs typeface="+mn-cs"/>
              </a:rPr>
              <a:t>Septembre 2023 </a:t>
            </a:r>
            <a:r>
              <a:rPr lang="fr-FR" sz="2000">
                <a:solidFill>
                  <a:schemeClr val="tx1"/>
                </a:solidFill>
                <a:latin typeface="Source Sans Pro" panose="020B0503030403020204" pitchFamily="34" charset="0"/>
                <a:cs typeface="+mn-cs"/>
              </a:rPr>
              <a:t>Soumission à l'USAID pour examen et approbation</a:t>
            </a:r>
          </a:p>
          <a:p>
            <a:pPr marL="169329" indent="0">
              <a:buNone/>
            </a:pPr>
            <a:endParaRPr lang="en-US" sz="2000" kern="1200">
              <a:solidFill>
                <a:schemeClr val="tx1"/>
              </a:solidFill>
              <a:latin typeface="Source Sans Pro" panose="020B0503030403020204" pitchFamily="34" charset="0"/>
              <a:cs typeface="+mn-cs"/>
            </a:endParaRPr>
          </a:p>
        </p:txBody>
      </p:sp>
      <p:sp>
        <p:nvSpPr>
          <p:cNvPr id="3" name="Slide Number Placeholder 2">
            <a:extLst>
              <a:ext uri="{FF2B5EF4-FFF2-40B4-BE49-F238E27FC236}">
                <a16:creationId xmlns="" xmlns:a16="http://schemas.microsoft.com/office/drawing/2014/main" id="{2F0212E4-0A08-8F39-966B-45BFC29FEA60}"/>
              </a:ext>
            </a:extLst>
          </p:cNvPr>
          <p:cNvSpPr>
            <a:spLocks noGrp="1"/>
          </p:cNvSpPr>
          <p:nvPr>
            <p:ph type="sldNum" idx="7"/>
          </p:nvPr>
        </p:nvSpPr>
        <p:spPr>
          <a:xfrm>
            <a:off x="10548104" y="6435972"/>
            <a:ext cx="780011" cy="365125"/>
          </a:xfrm>
          <a:prstGeom prst="rect">
            <a:avLst/>
          </a:prstGeom>
          <a:noFill/>
          <a:ln>
            <a:noFill/>
          </a:ln>
        </p:spPr>
        <p:txBody>
          <a:bodyPr spcFirstLastPara="1" wrap="square" lIns="68575" tIns="34275" rIns="68575" bIns="34275" anchor="t" anchorCtr="0">
            <a:noAutofit/>
          </a:bodyPr>
          <a:lstStyle>
            <a:defPPr>
              <a:defRPr lang="en-US"/>
            </a:defPPr>
            <a:lvl1pPr marL="0" marR="0" lvl="0" indent="0" algn="l" defTabSz="914400" rtl="0" eaLnBrk="1" latinLnBrk="0" hangingPunct="1">
              <a:spcBef>
                <a:spcPts val="0"/>
              </a:spcBef>
              <a:buNone/>
              <a:defRPr sz="1867" b="0" i="0" u="none" strike="noStrike" kern="1200" cap="none">
                <a:solidFill>
                  <a:schemeClr val="lt1"/>
                </a:solidFill>
                <a:latin typeface="Avenir"/>
                <a:ea typeface="Avenir"/>
                <a:cs typeface="Avenir"/>
                <a:sym typeface="Avenir"/>
              </a:defRPr>
            </a:lvl1pPr>
            <a:lvl2pPr marL="0" marR="0" lvl="1" indent="0" algn="l" defTabSz="914400" rtl="0" eaLnBrk="1" latinLnBrk="0" hangingPunct="1">
              <a:spcBef>
                <a:spcPts val="0"/>
              </a:spcBef>
              <a:buNone/>
              <a:defRPr sz="1867" b="0" i="0" u="none" strike="noStrike" kern="1200" cap="none">
                <a:solidFill>
                  <a:schemeClr val="lt1"/>
                </a:solidFill>
                <a:latin typeface="Avenir"/>
                <a:ea typeface="Avenir"/>
                <a:cs typeface="Avenir"/>
                <a:sym typeface="Avenir"/>
              </a:defRPr>
            </a:lvl2pPr>
            <a:lvl3pPr marL="0" marR="0" lvl="2" indent="0" algn="l" defTabSz="914400" rtl="0" eaLnBrk="1" latinLnBrk="0" hangingPunct="1">
              <a:spcBef>
                <a:spcPts val="0"/>
              </a:spcBef>
              <a:buNone/>
              <a:defRPr sz="1867" b="0" i="0" u="none" strike="noStrike" kern="1200" cap="none">
                <a:solidFill>
                  <a:schemeClr val="lt1"/>
                </a:solidFill>
                <a:latin typeface="Avenir"/>
                <a:ea typeface="Avenir"/>
                <a:cs typeface="Avenir"/>
                <a:sym typeface="Avenir"/>
              </a:defRPr>
            </a:lvl3pPr>
            <a:lvl4pPr marL="0" marR="0" lvl="3" indent="0" algn="l" defTabSz="914400" rtl="0" eaLnBrk="1" latinLnBrk="0" hangingPunct="1">
              <a:spcBef>
                <a:spcPts val="0"/>
              </a:spcBef>
              <a:buNone/>
              <a:defRPr sz="1867" b="0" i="0" u="none" strike="noStrike" kern="1200" cap="none">
                <a:solidFill>
                  <a:schemeClr val="lt1"/>
                </a:solidFill>
                <a:latin typeface="Avenir"/>
                <a:ea typeface="Avenir"/>
                <a:cs typeface="Avenir"/>
                <a:sym typeface="Avenir"/>
              </a:defRPr>
            </a:lvl4pPr>
            <a:lvl5pPr marL="0" marR="0" lvl="4" indent="0" algn="l" defTabSz="914400" rtl="0" eaLnBrk="1" latinLnBrk="0" hangingPunct="1">
              <a:spcBef>
                <a:spcPts val="0"/>
              </a:spcBef>
              <a:buNone/>
              <a:defRPr sz="1867" b="0" i="0" u="none" strike="noStrike" kern="1200" cap="none">
                <a:solidFill>
                  <a:schemeClr val="lt1"/>
                </a:solidFill>
                <a:latin typeface="Avenir"/>
                <a:ea typeface="Avenir"/>
                <a:cs typeface="Avenir"/>
                <a:sym typeface="Avenir"/>
              </a:defRPr>
            </a:lvl5pPr>
            <a:lvl6pPr marL="0" marR="0" lvl="5" indent="0" algn="l" defTabSz="914400" rtl="0" eaLnBrk="1" latinLnBrk="0" hangingPunct="1">
              <a:spcBef>
                <a:spcPts val="0"/>
              </a:spcBef>
              <a:buNone/>
              <a:defRPr sz="1867" b="0" i="0" u="none" strike="noStrike" kern="1200" cap="none">
                <a:solidFill>
                  <a:schemeClr val="lt1"/>
                </a:solidFill>
                <a:latin typeface="Avenir"/>
                <a:ea typeface="Avenir"/>
                <a:cs typeface="Avenir"/>
                <a:sym typeface="Avenir"/>
              </a:defRPr>
            </a:lvl6pPr>
            <a:lvl7pPr marL="0" marR="0" lvl="6" indent="0" algn="l" defTabSz="914400" rtl="0" eaLnBrk="1" latinLnBrk="0" hangingPunct="1">
              <a:spcBef>
                <a:spcPts val="0"/>
              </a:spcBef>
              <a:buNone/>
              <a:defRPr sz="1867" b="0" i="0" u="none" strike="noStrike" kern="1200" cap="none">
                <a:solidFill>
                  <a:schemeClr val="lt1"/>
                </a:solidFill>
                <a:latin typeface="Avenir"/>
                <a:ea typeface="Avenir"/>
                <a:cs typeface="Avenir"/>
                <a:sym typeface="Avenir"/>
              </a:defRPr>
            </a:lvl7pPr>
            <a:lvl8pPr marL="0" marR="0" lvl="7" indent="0" algn="l" defTabSz="914400" rtl="0" eaLnBrk="1" latinLnBrk="0" hangingPunct="1">
              <a:spcBef>
                <a:spcPts val="0"/>
              </a:spcBef>
              <a:buNone/>
              <a:defRPr sz="1867" b="0" i="0" u="none" strike="noStrike" kern="1200" cap="none">
                <a:solidFill>
                  <a:schemeClr val="lt1"/>
                </a:solidFill>
                <a:latin typeface="Avenir"/>
                <a:ea typeface="Avenir"/>
                <a:cs typeface="Avenir"/>
                <a:sym typeface="Avenir"/>
              </a:defRPr>
            </a:lvl8pPr>
            <a:lvl9pPr marL="0" marR="0" lvl="8" indent="0" algn="l" defTabSz="914400" rtl="0" eaLnBrk="1" latinLnBrk="0" hangingPunct="1">
              <a:spcBef>
                <a:spcPts val="0"/>
              </a:spcBef>
              <a:buNone/>
              <a:defRPr sz="1867" b="0" i="0" u="none" strike="noStrike" kern="1200" cap="none">
                <a:solidFill>
                  <a:schemeClr val="lt1"/>
                </a:solidFill>
                <a:latin typeface="Avenir"/>
                <a:ea typeface="Avenir"/>
                <a:cs typeface="Avenir"/>
                <a:sym typeface="Avenir"/>
              </a:defRPr>
            </a:lvl9pPr>
          </a:lstStyle>
          <a:p>
            <a:pPr algn="r" defTabSz="1219170">
              <a:buClr>
                <a:srgbClr val="000000"/>
              </a:buClr>
            </a:pPr>
            <a:fld id="{00000000-1234-1234-1234-123412341234}" type="slidenum">
              <a:rPr lang="en" smtClean="0"/>
              <a:pPr algn="r" defTabSz="1219170">
                <a:buClr>
                  <a:srgbClr val="000000"/>
                </a:buClr>
              </a:pPr>
              <a:t>15</a:t>
            </a:fld>
            <a:endParaRPr lang="en"/>
          </a:p>
        </p:txBody>
      </p:sp>
      <p:sp>
        <p:nvSpPr>
          <p:cNvPr id="5" name="Google Shape;385;p56">
            <a:extLst>
              <a:ext uri="{FF2B5EF4-FFF2-40B4-BE49-F238E27FC236}">
                <a16:creationId xmlns="" xmlns:a16="http://schemas.microsoft.com/office/drawing/2014/main" id="{D64EB8C9-9774-3525-4B6D-1F375986F55C}"/>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PROCESSUS DE DÉVELOPPEMENT NUPAS PLUS 2.0</a:t>
            </a:r>
          </a:p>
        </p:txBody>
      </p:sp>
      <p:sp>
        <p:nvSpPr>
          <p:cNvPr id="6" name="TextBox 5"/>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Tree>
    <p:extLst>
      <p:ext uri="{BB962C8B-B14F-4D97-AF65-F5344CB8AC3E}">
        <p14:creationId xmlns:p14="http://schemas.microsoft.com/office/powerpoint/2010/main" val="139647048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948E6C4A-0AD7-7B40-9CD1-0FDB8C20CBAC}"/>
            </a:ext>
          </a:extLst>
        </p:cNvPr>
        <p:cNvGrpSpPr/>
        <p:nvPr/>
      </p:nvGrpSpPr>
      <p:grpSpPr>
        <a:xfrm>
          <a:off x="0" y="0"/>
          <a:ext cx="0" cy="0"/>
          <a:chOff x="0" y="0"/>
          <a:chExt cx="0" cy="0"/>
        </a:xfrm>
      </p:grpSpPr>
      <p:graphicFrame>
        <p:nvGraphicFramePr>
          <p:cNvPr id="2" name="Table 1">
            <a:extLst>
              <a:ext uri="{FF2B5EF4-FFF2-40B4-BE49-F238E27FC236}">
                <a16:creationId xmlns="" xmlns:a16="http://schemas.microsoft.com/office/drawing/2014/main" id="{FB3C088B-2057-BBB0-61A1-5534206BFFBA}"/>
              </a:ext>
            </a:extLst>
          </p:cNvPr>
          <p:cNvGraphicFramePr>
            <a:graphicFrameLocks noGrp="1"/>
          </p:cNvGraphicFramePr>
          <p:nvPr>
            <p:extLst>
              <p:ext uri="{D42A27DB-BD31-4B8C-83A1-F6EECF244321}">
                <p14:modId xmlns:p14="http://schemas.microsoft.com/office/powerpoint/2010/main" val="507090884"/>
              </p:ext>
            </p:extLst>
          </p:nvPr>
        </p:nvGraphicFramePr>
        <p:xfrm>
          <a:off x="653143" y="1004835"/>
          <a:ext cx="11203912" cy="5834497"/>
        </p:xfrm>
        <a:graphic>
          <a:graphicData uri="http://schemas.openxmlformats.org/drawingml/2006/table">
            <a:tbl>
              <a:tblPr firstRow="1" firstCol="1" bandRow="1"/>
              <a:tblGrid>
                <a:gridCol w="1909187">
                  <a:extLst>
                    <a:ext uri="{9D8B030D-6E8A-4147-A177-3AD203B41FA5}">
                      <a16:colId xmlns="" xmlns:a16="http://schemas.microsoft.com/office/drawing/2014/main" val="894440861"/>
                    </a:ext>
                  </a:extLst>
                </a:gridCol>
                <a:gridCol w="7114233">
                  <a:extLst>
                    <a:ext uri="{9D8B030D-6E8A-4147-A177-3AD203B41FA5}">
                      <a16:colId xmlns="" xmlns:a16="http://schemas.microsoft.com/office/drawing/2014/main" val="3784705508"/>
                    </a:ext>
                  </a:extLst>
                </a:gridCol>
                <a:gridCol w="2180492">
                  <a:extLst>
                    <a:ext uri="{9D8B030D-6E8A-4147-A177-3AD203B41FA5}">
                      <a16:colId xmlns="" xmlns:a16="http://schemas.microsoft.com/office/drawing/2014/main" val="3064771585"/>
                    </a:ext>
                  </a:extLst>
                </a:gridCol>
              </a:tblGrid>
              <a:tr h="475367">
                <a:tc>
                  <a:txBody>
                    <a:bodyPr/>
                    <a:lstStyle/>
                    <a:p>
                      <a:pPr marL="8890" indent="-8890" algn="ctr">
                        <a:lnSpc>
                          <a:spcPts val="1920"/>
                        </a:lnSpc>
                        <a:spcBef>
                          <a:spcPts val="0"/>
                        </a:spcBef>
                        <a:spcAft>
                          <a:spcPts val="0"/>
                        </a:spcAft>
                      </a:pPr>
                      <a:r>
                        <a:rPr lang="fr-FR" sz="1400" b="1" i="0">
                          <a:solidFill>
                            <a:schemeClr val="bg1"/>
                          </a:solidFill>
                          <a:latin typeface="Source Sans Pro" panose="020B0503030403020204" pitchFamily="34" charset="0"/>
                          <a:ea typeface="Source Sans Pro" panose="020B0503030403020204" pitchFamily="34" charset="0"/>
                          <a:cs typeface="Arial"/>
                        </a:rPr>
                        <a:t>CATÉGORIES/SOUS-CATÉGORIES</a:t>
                      </a:r>
                    </a:p>
                  </a:txBody>
                  <a:tcPr marL="5194" marR="51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E6C"/>
                    </a:solidFill>
                  </a:tcPr>
                </a:tc>
                <a:tc>
                  <a:txBody>
                    <a:bodyPr/>
                    <a:lstStyle/>
                    <a:p>
                      <a:pPr marL="8890" indent="-8890" algn="ctr">
                        <a:lnSpc>
                          <a:spcPts val="1920"/>
                        </a:lnSpc>
                        <a:spcBef>
                          <a:spcPts val="0"/>
                        </a:spcBef>
                        <a:spcAft>
                          <a:spcPts val="0"/>
                        </a:spcAft>
                      </a:pPr>
                      <a:r>
                        <a:rPr lang="fr-FR" sz="1400" b="1" i="0">
                          <a:solidFill>
                            <a:schemeClr val="bg1"/>
                          </a:solidFill>
                          <a:latin typeface="Source Sans Pro" panose="020B0503030403020204" pitchFamily="34" charset="0"/>
                          <a:ea typeface="Source Sans Pro" panose="020B0503030403020204" pitchFamily="34" charset="0"/>
                          <a:cs typeface="Arial"/>
                        </a:rPr>
                        <a:t>OBJECTIF (S) :</a:t>
                      </a:r>
                    </a:p>
                  </a:txBody>
                  <a:tcPr marL="5194" marR="51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E6C"/>
                    </a:solidFill>
                  </a:tcPr>
                </a:tc>
                <a:tc>
                  <a:txBody>
                    <a:bodyPr/>
                    <a:lstStyle/>
                    <a:p>
                      <a:pPr marL="8890" indent="-8890" algn="ctr">
                        <a:lnSpc>
                          <a:spcPts val="1920"/>
                        </a:lnSpc>
                        <a:spcBef>
                          <a:spcPts val="0"/>
                        </a:spcBef>
                        <a:spcAft>
                          <a:spcPts val="0"/>
                        </a:spcAft>
                      </a:pPr>
                      <a:r>
                        <a:rPr lang="fr-FR" sz="1400" b="1" i="0">
                          <a:solidFill>
                            <a:schemeClr val="bg1"/>
                          </a:solidFill>
                          <a:latin typeface="Source Sans Pro" panose="020B0503030403020204" pitchFamily="34" charset="0"/>
                          <a:ea typeface="Source Sans Pro" panose="020B0503030403020204" pitchFamily="34" charset="0"/>
                          <a:cs typeface="Arial"/>
                        </a:rPr>
                        <a:t>DOCUMENTS CLÉS POUR L'ÉVALUATION</a:t>
                      </a:r>
                    </a:p>
                  </a:txBody>
                  <a:tcPr marL="5194" marR="51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E6C"/>
                    </a:solidFill>
                  </a:tcPr>
                </a:tc>
                <a:extLst>
                  <a:ext uri="{0D108BD9-81ED-4DB2-BD59-A6C34878D82A}">
                    <a16:rowId xmlns="" xmlns:a16="http://schemas.microsoft.com/office/drawing/2014/main" val="3566077381"/>
                  </a:ext>
                </a:extLst>
              </a:tr>
              <a:tr h="753634">
                <a:tc>
                  <a:txBody>
                    <a:bodyPr/>
                    <a:lstStyle/>
                    <a:p>
                      <a:pPr marL="8890" indent="-8890">
                        <a:lnSpc>
                          <a:spcPts val="1920"/>
                        </a:lnSpc>
                        <a:spcBef>
                          <a:spcPts val="0"/>
                        </a:spcBef>
                        <a:spcAft>
                          <a:spcPts val="0"/>
                        </a:spcAft>
                      </a:pPr>
                      <a:r>
                        <a:rPr lang="fr-FR" sz="1400" b="0" i="0">
                          <a:solidFill>
                            <a:schemeClr val="tx1"/>
                          </a:solidFill>
                          <a:latin typeface="Source Sans Pro" panose="020B0503030403020204" pitchFamily="34" charset="0"/>
                          <a:ea typeface="Source Sans Pro" panose="020B0503030403020204" pitchFamily="34" charset="0"/>
                          <a:cs typeface="Arial"/>
                        </a:rPr>
                        <a:t>Planification stratégique et commerciale</a:t>
                      </a:r>
                    </a:p>
                  </a:txBody>
                  <a:tcPr marL="5194" marR="5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lnSpc>
                          <a:spcPts val="1920"/>
                        </a:lnSpc>
                        <a:spcBef>
                          <a:spcPts val="0"/>
                        </a:spcBef>
                        <a:spcAft>
                          <a:spcPts val="0"/>
                        </a:spcAft>
                      </a:pPr>
                      <a:r>
                        <a:rPr lang="fr-FR" sz="1400" b="0" i="0">
                          <a:solidFill>
                            <a:schemeClr val="tx1"/>
                          </a:solidFill>
                          <a:latin typeface="Source Sans Pro" panose="020B0503030403020204" pitchFamily="34" charset="0"/>
                          <a:ea typeface="Source Sans Pro" panose="020B0503030403020204" pitchFamily="34" charset="0"/>
                          <a:cs typeface="Arial"/>
                        </a:rPr>
                        <a:t>Confirmer si l'organisation dispose d'un plan stratégique avec un énoncé de mission, une vision et des objectifs clés clairs, ainsi qu'un plan opérationnel/de mise en œuvre en place.  </a:t>
                      </a:r>
                    </a:p>
                  </a:txBody>
                  <a:tcPr marL="5194" marR="5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lnSpc>
                          <a:spcPts val="1920"/>
                        </a:lnSpc>
                        <a:spcBef>
                          <a:spcPts val="0"/>
                        </a:spcBef>
                        <a:spcAft>
                          <a:spcPts val="0"/>
                        </a:spcAft>
                      </a:pPr>
                      <a:r>
                        <a:rPr lang="fr-FR" sz="1400" b="0" i="0">
                          <a:solidFill>
                            <a:schemeClr val="tx1"/>
                          </a:solidFill>
                          <a:latin typeface="Source Sans Pro" panose="020B0503030403020204" pitchFamily="34" charset="0"/>
                          <a:ea typeface="Source Sans Pro" panose="020B0503030403020204" pitchFamily="34" charset="0"/>
                          <a:cs typeface="Arial"/>
                        </a:rPr>
                        <a:t>Plan stratégique</a:t>
                      </a:r>
                    </a:p>
                  </a:txBody>
                  <a:tcPr marL="5194" marR="5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3214352501"/>
                  </a:ext>
                </a:extLst>
              </a:tr>
              <a:tr h="1214379">
                <a:tc>
                  <a:txBody>
                    <a:bodyPr/>
                    <a:lstStyle/>
                    <a:p>
                      <a:pPr marL="8890" indent="-8890">
                        <a:lnSpc>
                          <a:spcPts val="1920"/>
                        </a:lnSpc>
                        <a:spcBef>
                          <a:spcPts val="0"/>
                        </a:spcBef>
                        <a:spcAft>
                          <a:spcPts val="0"/>
                        </a:spcAft>
                      </a:pPr>
                      <a:r>
                        <a:rPr lang="fr-FR" sz="1400" b="0" i="0">
                          <a:solidFill>
                            <a:schemeClr val="tx1"/>
                          </a:solidFill>
                          <a:latin typeface="Source Sans Pro" panose="020B0503030403020204" pitchFamily="34" charset="0"/>
                          <a:ea typeface="Source Sans Pro" panose="020B0503030403020204" pitchFamily="34" charset="0"/>
                          <a:cs typeface="Arial"/>
                        </a:rPr>
                        <a:t>Gestion des performances</a:t>
                      </a:r>
                    </a:p>
                  </a:txBody>
                  <a:tcPr marL="5194" marR="5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lnSpc>
                          <a:spcPts val="1920"/>
                        </a:lnSpc>
                        <a:spcBef>
                          <a:spcPts val="0"/>
                        </a:spcBef>
                        <a:spcAft>
                          <a:spcPts val="0"/>
                        </a:spcAft>
                      </a:pPr>
                      <a:r>
                        <a:rPr lang="fr-FR" sz="1400" b="0" i="0">
                          <a:solidFill>
                            <a:schemeClr val="tx1"/>
                          </a:solidFill>
                          <a:latin typeface="Source Sans Pro" panose="020B0503030403020204" pitchFamily="34" charset="0"/>
                          <a:ea typeface="Source Sans Pro" panose="020B0503030403020204" pitchFamily="34" charset="0"/>
                          <a:cs typeface="Arial"/>
                        </a:rPr>
                        <a:t>Confirmer si l'organisation a mis en place un processus concret de gestion du rendement sur la base duquel le président du conseil examine le rendement du directeur exécutif, qui examine ensuite le rendement des évaluations de tous les cadres supérieurs avec des objectifs de rendement clairs et des plans de développement, sur une base annuelle. </a:t>
                      </a:r>
                    </a:p>
                  </a:txBody>
                  <a:tcPr marL="5194" marR="5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lnSpc>
                          <a:spcPts val="1920"/>
                        </a:lnSpc>
                        <a:spcBef>
                          <a:spcPts val="0"/>
                        </a:spcBef>
                        <a:spcAft>
                          <a:spcPts val="0"/>
                        </a:spcAft>
                      </a:pPr>
                      <a:r>
                        <a:rPr lang="fr-FR" sz="1400" b="0" i="0">
                          <a:solidFill>
                            <a:schemeClr val="tx1"/>
                          </a:solidFill>
                          <a:latin typeface="Source Sans Pro" panose="020B0503030403020204" pitchFamily="34" charset="0"/>
                          <a:ea typeface="Source Sans Pro" panose="020B0503030403020204" pitchFamily="34" charset="0"/>
                          <a:cs typeface="Arial"/>
                        </a:rPr>
                        <a:t>Processus et outils de gestion de la performance</a:t>
                      </a:r>
                    </a:p>
                  </a:txBody>
                  <a:tcPr marL="5194" marR="5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4236868617"/>
                  </a:ext>
                </a:extLst>
              </a:tr>
              <a:tr h="968042">
                <a:tc>
                  <a:txBody>
                    <a:bodyPr/>
                    <a:lstStyle/>
                    <a:p>
                      <a:pPr marL="8890" indent="-8890">
                        <a:lnSpc>
                          <a:spcPts val="1920"/>
                        </a:lnSpc>
                        <a:spcBef>
                          <a:spcPts val="0"/>
                        </a:spcBef>
                        <a:spcAft>
                          <a:spcPts val="0"/>
                        </a:spcAft>
                      </a:pPr>
                      <a:r>
                        <a:rPr lang="fr-FR" sz="1400" b="0" i="0">
                          <a:solidFill>
                            <a:schemeClr val="tx1"/>
                          </a:solidFill>
                          <a:latin typeface="Source Sans Pro" panose="020B0503030403020204" pitchFamily="34" charset="0"/>
                          <a:ea typeface="Source Sans Pro" panose="020B0503030403020204" pitchFamily="34" charset="0"/>
                          <a:cs typeface="Arial"/>
                        </a:rPr>
                        <a:t>Gestion des risques </a:t>
                      </a:r>
                    </a:p>
                  </a:txBody>
                  <a:tcPr marL="5194" marR="5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lnSpc>
                          <a:spcPts val="1920"/>
                        </a:lnSpc>
                        <a:spcBef>
                          <a:spcPts val="0"/>
                        </a:spcBef>
                        <a:spcAft>
                          <a:spcPts val="0"/>
                        </a:spcAft>
                      </a:pPr>
                      <a:r>
                        <a:rPr lang="fr-FR" sz="1400" b="0" i="0">
                          <a:solidFill>
                            <a:schemeClr val="tx1"/>
                          </a:solidFill>
                          <a:latin typeface="Source Sans Pro" panose="020B0503030403020204" pitchFamily="34" charset="0"/>
                          <a:ea typeface="Source Sans Pro" panose="020B0503030403020204" pitchFamily="34" charset="0"/>
                          <a:cs typeface="Arial"/>
                        </a:rPr>
                        <a:t>Confirmer si l'organisation dispose d'un plan de gestion des risques et d'un comité de gestion des risques, la gestion des risques étant un point permanent à l'ordre du jour des réunions du conseil d'administration et assurez-vous que les risques sont systématiquement évalués et gérés efficacement dans toute l'organisation.</a:t>
                      </a:r>
                    </a:p>
                  </a:txBody>
                  <a:tcPr marL="5194" marR="5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lnSpc>
                          <a:spcPts val="1920"/>
                        </a:lnSpc>
                        <a:spcBef>
                          <a:spcPts val="0"/>
                        </a:spcBef>
                        <a:spcAft>
                          <a:spcPts val="0"/>
                        </a:spcAft>
                      </a:pPr>
                      <a:r>
                        <a:rPr lang="fr-FR" sz="1400" b="0" i="0">
                          <a:solidFill>
                            <a:schemeClr val="tx1"/>
                          </a:solidFill>
                          <a:latin typeface="Source Sans Pro" panose="020B0503030403020204" pitchFamily="34" charset="0"/>
                          <a:ea typeface="Source Sans Pro" panose="020B0503030403020204" pitchFamily="34" charset="0"/>
                          <a:cs typeface="Arial"/>
                        </a:rPr>
                        <a:t>Plan et procédures de gestion des risques</a:t>
                      </a:r>
                    </a:p>
                  </a:txBody>
                  <a:tcPr marL="5194" marR="5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1198010910"/>
                  </a:ext>
                </a:extLst>
              </a:tr>
              <a:tr h="968042">
                <a:tc>
                  <a:txBody>
                    <a:bodyPr/>
                    <a:lstStyle/>
                    <a:p>
                      <a:pPr marL="8890" indent="-8890">
                        <a:lnSpc>
                          <a:spcPts val="1920"/>
                        </a:lnSpc>
                        <a:spcBef>
                          <a:spcPts val="0"/>
                        </a:spcBef>
                        <a:spcAft>
                          <a:spcPts val="0"/>
                        </a:spcAft>
                      </a:pPr>
                      <a:r>
                        <a:rPr lang="fr-FR" sz="1400" b="0" i="0">
                          <a:solidFill>
                            <a:schemeClr val="tx1"/>
                          </a:solidFill>
                          <a:latin typeface="Source Sans Pro" panose="020B0503030403020204" pitchFamily="34" charset="0"/>
                          <a:ea typeface="Source Sans Pro" panose="020B0503030403020204" pitchFamily="34" charset="0"/>
                          <a:cs typeface="Arial"/>
                        </a:rPr>
                        <a:t>Leadership executif</a:t>
                      </a:r>
                    </a:p>
                  </a:txBody>
                  <a:tcPr marL="5194" marR="5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lnSpc>
                          <a:spcPts val="1920"/>
                        </a:lnSpc>
                        <a:spcBef>
                          <a:spcPts val="0"/>
                        </a:spcBef>
                        <a:spcAft>
                          <a:spcPts val="0"/>
                        </a:spcAft>
                      </a:pPr>
                      <a:r>
                        <a:rPr lang="fr-FR" sz="1400" b="0" i="0">
                          <a:solidFill>
                            <a:schemeClr val="tx1"/>
                          </a:solidFill>
                          <a:latin typeface="Source Sans Pro" panose="020B0503030403020204" pitchFamily="34" charset="0"/>
                          <a:ea typeface="Source Sans Pro" panose="020B0503030403020204" pitchFamily="34" charset="0"/>
                          <a:cs typeface="Arial"/>
                        </a:rPr>
                        <a:t>Confirmer si l'organisation dispose d'une structure de haute direction cohérente, y compris la direction exécutive avec une distinction démontrable entre les rôles et responsabilités du conseil d'administration et du directeur exécutif, y compris dans les questions liées à la conformité, aux risques, aux aspects juridiques, aux finances et à l'audit.</a:t>
                      </a:r>
                    </a:p>
                  </a:txBody>
                  <a:tcPr marL="5194" marR="5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lnSpc>
                          <a:spcPts val="1920"/>
                        </a:lnSpc>
                        <a:spcBef>
                          <a:spcPts val="0"/>
                        </a:spcBef>
                        <a:spcAft>
                          <a:spcPts val="0"/>
                        </a:spcAft>
                      </a:pPr>
                      <a:r>
                        <a:rPr lang="fr-FR" sz="1400" b="0" i="0">
                          <a:solidFill>
                            <a:schemeClr val="tx1"/>
                          </a:solidFill>
                          <a:latin typeface="Source Sans Pro" panose="020B0503030403020204" pitchFamily="34" charset="0"/>
                          <a:ea typeface="Source Sans Pro" panose="020B0503030403020204" pitchFamily="34" charset="0"/>
                          <a:cs typeface="Arial"/>
                        </a:rPr>
                        <a:t>TOR du conseil d’administration et de la direction générale</a:t>
                      </a:r>
                    </a:p>
                  </a:txBody>
                  <a:tcPr marL="5194" marR="5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3126073506"/>
                  </a:ext>
                </a:extLst>
              </a:tr>
              <a:tr h="968042">
                <a:tc>
                  <a:txBody>
                    <a:bodyPr/>
                    <a:lstStyle/>
                    <a:p>
                      <a:pPr marL="8890" indent="-8890">
                        <a:lnSpc>
                          <a:spcPts val="1920"/>
                        </a:lnSpc>
                        <a:spcBef>
                          <a:spcPts val="0"/>
                        </a:spcBef>
                        <a:spcAft>
                          <a:spcPts val="0"/>
                        </a:spcAft>
                      </a:pPr>
                      <a:r>
                        <a:rPr lang="fr-FR" sz="1400" b="0" i="0">
                          <a:solidFill>
                            <a:schemeClr val="tx1"/>
                          </a:solidFill>
                          <a:latin typeface="Source Sans Pro" panose="020B0503030403020204" pitchFamily="34" charset="0"/>
                          <a:ea typeface="Source Sans Pro" panose="020B0503030403020204" pitchFamily="34" charset="0"/>
                          <a:cs typeface="Arial"/>
                        </a:rPr>
                        <a:t>Projets de succession</a:t>
                      </a:r>
                    </a:p>
                  </a:txBody>
                  <a:tcPr marL="5194" marR="5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lnSpc>
                          <a:spcPts val="1920"/>
                        </a:lnSpc>
                        <a:spcBef>
                          <a:spcPts val="0"/>
                        </a:spcBef>
                        <a:spcAft>
                          <a:spcPts val="0"/>
                        </a:spcAft>
                      </a:pPr>
                      <a:r>
                        <a:rPr lang="fr-FR" sz="1400" b="0" i="0">
                          <a:solidFill>
                            <a:schemeClr val="tx1"/>
                          </a:solidFill>
                          <a:latin typeface="Source Sans Pro" panose="020B0503030403020204" pitchFamily="34" charset="0"/>
                          <a:ea typeface="Source Sans Pro" panose="020B0503030403020204" pitchFamily="34" charset="0"/>
                          <a:cs typeface="Arial"/>
                        </a:rPr>
                        <a:t>Confirmer si l'organisation dispose de politiques de planification de la relève pour le président du conseil d'administration, les membres et la haute direction qui sont appliquées de manière cohérente.</a:t>
                      </a:r>
                    </a:p>
                  </a:txBody>
                  <a:tcPr marL="5194" marR="5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lnSpc>
                          <a:spcPts val="1920"/>
                        </a:lnSpc>
                        <a:spcBef>
                          <a:spcPts val="0"/>
                        </a:spcBef>
                        <a:spcAft>
                          <a:spcPts val="0"/>
                        </a:spcAft>
                      </a:pPr>
                      <a:r>
                        <a:rPr lang="fr-FR" sz="1400" b="0" i="0" dirty="0">
                          <a:solidFill>
                            <a:schemeClr val="tx1"/>
                          </a:solidFill>
                          <a:latin typeface="Source Sans Pro" panose="020B0503030403020204" pitchFamily="34" charset="0"/>
                          <a:ea typeface="Source Sans Pro" panose="020B0503030403020204" pitchFamily="34" charset="0"/>
                          <a:cs typeface="Arial"/>
                        </a:rPr>
                        <a:t>Politiques sur la planification de la relève pour le président du conseil d'administration, les membres et la haute direction</a:t>
                      </a:r>
                    </a:p>
                  </a:txBody>
                  <a:tcPr marL="5194" marR="5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560312313"/>
                  </a:ext>
                </a:extLst>
              </a:tr>
            </a:tbl>
          </a:graphicData>
        </a:graphic>
      </p:graphicFrame>
      <p:sp>
        <p:nvSpPr>
          <p:cNvPr id="3" name="Google Shape;385;p56">
            <a:extLst>
              <a:ext uri="{FF2B5EF4-FFF2-40B4-BE49-F238E27FC236}">
                <a16:creationId xmlns="" xmlns:a16="http://schemas.microsoft.com/office/drawing/2014/main" id="{A546E037-5700-8375-871E-F560ED4709FC}"/>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CATÉGORIES/SOUS-CATÉGORIES GOUVERNANCE (CONT.)</a:t>
            </a:r>
          </a:p>
        </p:txBody>
      </p:sp>
      <p:sp>
        <p:nvSpPr>
          <p:cNvPr id="4" name="TextBox 3"/>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5" name="Espace réservé du numéro de diapositive 4">
            <a:extLst>
              <a:ext uri="{FF2B5EF4-FFF2-40B4-BE49-F238E27FC236}">
                <a16:creationId xmlns="" xmlns:a16="http://schemas.microsoft.com/office/drawing/2014/main" id="{16373CCC-D947-E4C5-2BB1-1EA9C8803A09}"/>
              </a:ext>
            </a:extLst>
          </p:cNvPr>
          <p:cNvSpPr>
            <a:spLocks noGrp="1"/>
          </p:cNvSpPr>
          <p:nvPr>
            <p:ph type="sldNum" sz="quarter" idx="7"/>
          </p:nvPr>
        </p:nvSpPr>
        <p:spPr/>
        <p:txBody>
          <a:bodyPr/>
          <a:lstStyle/>
          <a:p>
            <a:fld id="{B6F15528-21DE-4FAA-801E-634DDDAF4B2B}" type="slidenum">
              <a:rPr lang="fr-FR" smtClean="0"/>
              <a:pPr/>
              <a:t>150</a:t>
            </a:fld>
            <a:endParaRPr lang="fr-FR" dirty="0"/>
          </a:p>
        </p:txBody>
      </p:sp>
    </p:spTree>
    <p:extLst>
      <p:ext uri="{BB962C8B-B14F-4D97-AF65-F5344CB8AC3E}">
        <p14:creationId xmlns:p14="http://schemas.microsoft.com/office/powerpoint/2010/main" val="27003836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948E6C4A-0AD7-7B40-9CD1-0FDB8C20CBAC}"/>
            </a:ext>
          </a:extLst>
        </p:cNvPr>
        <p:cNvGrpSpPr/>
        <p:nvPr/>
      </p:nvGrpSpPr>
      <p:grpSpPr>
        <a:xfrm>
          <a:off x="0" y="0"/>
          <a:ext cx="0" cy="0"/>
          <a:chOff x="0" y="0"/>
          <a:chExt cx="0" cy="0"/>
        </a:xfrm>
      </p:grpSpPr>
      <p:sp>
        <p:nvSpPr>
          <p:cNvPr id="3" name="TextBox 2">
            <a:extLst>
              <a:ext uri="{FF2B5EF4-FFF2-40B4-BE49-F238E27FC236}">
                <a16:creationId xmlns="" xmlns:a16="http://schemas.microsoft.com/office/drawing/2014/main" id="{BD29FB70-38D0-D608-79C2-08F170059B8E}"/>
              </a:ext>
            </a:extLst>
          </p:cNvPr>
          <p:cNvSpPr txBox="1"/>
          <p:nvPr/>
        </p:nvSpPr>
        <p:spPr>
          <a:xfrm>
            <a:off x="1356527" y="1436914"/>
            <a:ext cx="10339754" cy="1554272"/>
          </a:xfrm>
          <a:prstGeom prst="rect">
            <a:avLst/>
          </a:prstGeom>
          <a:noFill/>
        </p:spPr>
        <p:txBody>
          <a:bodyPr wrap="square">
            <a:spAutoFit/>
          </a:bodyPr>
          <a:lstStyle/>
          <a:p>
            <a:pPr marL="355600" lvl="0" indent="-342900">
              <a:spcBef>
                <a:spcPts val="165"/>
              </a:spcBef>
              <a:spcAft>
                <a:spcPts val="400"/>
              </a:spcAft>
              <a:buClr>
                <a:schemeClr val="tx1"/>
              </a:buClr>
              <a:buFont typeface="Wingdings" panose="05000000000000000000" pitchFamily="2" charset="2"/>
              <a:buChar char="§"/>
              <a:tabLst>
                <a:tab pos="242570" algn="l"/>
                <a:tab pos="243204" algn="l"/>
              </a:tabLst>
            </a:pPr>
            <a:r>
              <a:rPr lang="fr-FR" sz="2000">
                <a:latin typeface="Source Sans Pro" panose="020B0503030403020204" pitchFamily="34" charset="0"/>
                <a:ea typeface="Source Sans Pro" panose="020B0503030403020204" pitchFamily="34" charset="0"/>
                <a:cs typeface="Arial"/>
              </a:rPr>
              <a:t>Non-respect des exigences légales et de gouvernance.</a:t>
            </a:r>
          </a:p>
          <a:p>
            <a:pPr marL="355600" lvl="0" indent="-342900">
              <a:spcBef>
                <a:spcPts val="165"/>
              </a:spcBef>
              <a:spcAft>
                <a:spcPts val="400"/>
              </a:spcAft>
              <a:buClr>
                <a:schemeClr val="tx1"/>
              </a:buClr>
              <a:buFont typeface="Wingdings" panose="05000000000000000000" pitchFamily="2" charset="2"/>
              <a:buChar char="§"/>
              <a:tabLst>
                <a:tab pos="242570" algn="l"/>
                <a:tab pos="243204" algn="l"/>
              </a:tabLst>
            </a:pPr>
            <a:r>
              <a:rPr lang="fr-FR" sz="2000">
                <a:latin typeface="Source Sans Pro" panose="020B0503030403020204" pitchFamily="34" charset="0"/>
                <a:ea typeface="Source Sans Pro" panose="020B0503030403020204" pitchFamily="34" charset="0"/>
                <a:cs typeface="Arial"/>
              </a:rPr>
              <a:t>Conseils d’administration et comités nommés par le conseil d’administration inefficaces. </a:t>
            </a:r>
          </a:p>
          <a:p>
            <a:pPr marL="355600" lvl="0" indent="-342900">
              <a:spcBef>
                <a:spcPts val="165"/>
              </a:spcBef>
              <a:spcAft>
                <a:spcPts val="400"/>
              </a:spcAft>
              <a:buClr>
                <a:schemeClr val="tx1"/>
              </a:buClr>
              <a:buFont typeface="Wingdings" panose="05000000000000000000" pitchFamily="2" charset="2"/>
              <a:buChar char="§"/>
              <a:tabLst>
                <a:tab pos="242570" algn="l"/>
                <a:tab pos="243204" algn="l"/>
              </a:tabLst>
            </a:pPr>
            <a:r>
              <a:rPr lang="fr-FR" sz="2000">
                <a:latin typeface="Source Sans Pro" panose="020B0503030403020204" pitchFamily="34" charset="0"/>
                <a:ea typeface="Source Sans Pro" panose="020B0503030403020204" pitchFamily="34" charset="0"/>
                <a:cs typeface="Arial"/>
              </a:rPr>
              <a:t>Aucune surveillance des finances et de la gestion des risques.</a:t>
            </a:r>
          </a:p>
          <a:p>
            <a:pPr marL="355600" lvl="0" indent="-342900">
              <a:spcBef>
                <a:spcPts val="165"/>
              </a:spcBef>
              <a:spcAft>
                <a:spcPts val="400"/>
              </a:spcAft>
              <a:buClr>
                <a:schemeClr val="tx1"/>
              </a:buClr>
              <a:buFont typeface="Wingdings" panose="05000000000000000000" pitchFamily="2" charset="2"/>
              <a:buChar char="§"/>
              <a:tabLst>
                <a:tab pos="242570" algn="l"/>
                <a:tab pos="243204" algn="l"/>
              </a:tabLst>
            </a:pPr>
            <a:r>
              <a:rPr lang="fr-FR" sz="2000">
                <a:latin typeface="Source Sans Pro" panose="020B0503030403020204" pitchFamily="34" charset="0"/>
                <a:ea typeface="Source Sans Pro" panose="020B0503030403020204" pitchFamily="34" charset="0"/>
                <a:cs typeface="Arial"/>
              </a:rPr>
              <a:t>Absence de plan stratégique approuvé pour la durabilité.</a:t>
            </a:r>
          </a:p>
        </p:txBody>
      </p:sp>
      <p:sp>
        <p:nvSpPr>
          <p:cNvPr id="2" name="Google Shape;385;p56">
            <a:extLst>
              <a:ext uri="{FF2B5EF4-FFF2-40B4-BE49-F238E27FC236}">
                <a16:creationId xmlns="" xmlns:a16="http://schemas.microsoft.com/office/drawing/2014/main" id="{5EC3FF70-4F87-5CBC-B939-619C842D082B}"/>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fr-FR" sz="3200" b="1" i="0" u="none" strike="noStrike" cap="none" normalizeH="0" baseline="0" noProof="0">
                <a:ln>
                  <a:noFill/>
                </a:ln>
                <a:solidFill>
                  <a:prstClr val="white"/>
                </a:solidFill>
                <a:effectLst/>
                <a:uLnTx/>
                <a:uFillTx/>
                <a:latin typeface="Source Sans Pro"/>
                <a:ea typeface="Source Sans Pro"/>
                <a:cs typeface="+mn-cs"/>
                <a:sym typeface="Arial"/>
              </a:rPr>
              <a:t>PRINCIPAUX RISQUES</a:t>
            </a:r>
          </a:p>
        </p:txBody>
      </p:sp>
      <p:sp>
        <p:nvSpPr>
          <p:cNvPr id="4" name="TextBox 3"/>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5" name="Espace réservé du numéro de diapositive 4">
            <a:extLst>
              <a:ext uri="{FF2B5EF4-FFF2-40B4-BE49-F238E27FC236}">
                <a16:creationId xmlns="" xmlns:a16="http://schemas.microsoft.com/office/drawing/2014/main" id="{43C5CDD1-EA58-A92F-F195-A880A4CDA402}"/>
              </a:ext>
            </a:extLst>
          </p:cNvPr>
          <p:cNvSpPr>
            <a:spLocks noGrp="1"/>
          </p:cNvSpPr>
          <p:nvPr>
            <p:ph type="sldNum" sz="quarter" idx="7"/>
          </p:nvPr>
        </p:nvSpPr>
        <p:spPr/>
        <p:txBody>
          <a:bodyPr/>
          <a:lstStyle/>
          <a:p>
            <a:fld id="{B6F15528-21DE-4FAA-801E-634DDDAF4B2B}" type="slidenum">
              <a:rPr lang="fr-FR" smtClean="0"/>
              <a:pPr/>
              <a:t>151</a:t>
            </a:fld>
            <a:endParaRPr lang="fr-FR" dirty="0"/>
          </a:p>
        </p:txBody>
      </p:sp>
    </p:spTree>
    <p:extLst>
      <p:ext uri="{BB962C8B-B14F-4D97-AF65-F5344CB8AC3E}">
        <p14:creationId xmlns:p14="http://schemas.microsoft.com/office/powerpoint/2010/main" val="84139986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01AC2B7F-1CB5-297A-D3EB-50C968C8F0AA}"/>
            </a:ext>
          </a:extLst>
        </p:cNvPr>
        <p:cNvGrpSpPr/>
        <p:nvPr/>
      </p:nvGrpSpPr>
      <p:grpSpPr>
        <a:xfrm>
          <a:off x="0" y="0"/>
          <a:ext cx="0" cy="0"/>
          <a:chOff x="0" y="0"/>
          <a:chExt cx="0" cy="0"/>
        </a:xfrm>
      </p:grpSpPr>
      <p:sp>
        <p:nvSpPr>
          <p:cNvPr id="5" name="Google Shape;385;p56">
            <a:extLst>
              <a:ext uri="{FF2B5EF4-FFF2-40B4-BE49-F238E27FC236}">
                <a16:creationId xmlns="" xmlns:a16="http://schemas.microsoft.com/office/drawing/2014/main" id="{3443AD90-E587-4461-FB6D-B742EC1F248D}"/>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RECOMMENDATIONS</a:t>
            </a:r>
          </a:p>
        </p:txBody>
      </p:sp>
      <p:sp>
        <p:nvSpPr>
          <p:cNvPr id="3" name="Text Placeholder 1">
            <a:extLst>
              <a:ext uri="{FF2B5EF4-FFF2-40B4-BE49-F238E27FC236}">
                <a16:creationId xmlns="" xmlns:a16="http://schemas.microsoft.com/office/drawing/2014/main" id="{632A97FD-5B1F-CAA2-7AA3-8C30A83C448E}"/>
              </a:ext>
            </a:extLst>
          </p:cNvPr>
          <p:cNvSpPr>
            <a:spLocks noGrp="1"/>
          </p:cNvSpPr>
          <p:nvPr>
            <p:ph type="body" idx="1"/>
          </p:nvPr>
        </p:nvSpPr>
        <p:spPr>
          <a:xfrm>
            <a:off x="501702" y="1030142"/>
            <a:ext cx="11403786" cy="5078313"/>
          </a:xfrm>
        </p:spPr>
        <p:txBody>
          <a:bodyPr/>
          <a:lstStyle/>
          <a:p>
            <a:pPr marL="512229" indent="-342900" fontAlgn="base">
              <a:spcBef>
                <a:spcPts val="600"/>
              </a:spcBef>
              <a:spcAft>
                <a:spcPts val="600"/>
              </a:spcAft>
              <a:buFont typeface="Wingdings" panose="05000000000000000000" pitchFamily="2" charset="2"/>
              <a:buChar char="§"/>
            </a:pPr>
            <a:r>
              <a:rPr lang="fr-FR" sz="1800" b="1" dirty="0">
                <a:solidFill>
                  <a:schemeClr val="tx1"/>
                </a:solidFill>
                <a:effectLst/>
              </a:rPr>
              <a:t>Encourager le recrutement de jeunes dans les conseils d’administration des LIP : </a:t>
            </a:r>
            <a:r>
              <a:rPr lang="fr-FR" sz="1800" dirty="0">
                <a:solidFill>
                  <a:schemeClr val="tx1"/>
                </a:solidFill>
              </a:rPr>
              <a:t>Les effets négatifs du « syndrome des fondateurs ».</a:t>
            </a:r>
          </a:p>
          <a:p>
            <a:pPr marL="512229" indent="-342900" fontAlgn="base">
              <a:spcBef>
                <a:spcPts val="600"/>
              </a:spcBef>
              <a:spcAft>
                <a:spcPts val="600"/>
              </a:spcAft>
              <a:buFont typeface="Wingdings" panose="05000000000000000000" pitchFamily="2" charset="2"/>
              <a:buChar char="§"/>
            </a:pPr>
            <a:r>
              <a:rPr lang="fr-FR" sz="1800" b="1" dirty="0">
                <a:solidFill>
                  <a:schemeClr val="tx1"/>
                </a:solidFill>
                <a:effectLst/>
              </a:rPr>
              <a:t>Les membres du conseil d’administration ont besoin de rôles et de responsabilités standardisés : </a:t>
            </a:r>
            <a:r>
              <a:rPr lang="fr-FR" sz="1800" dirty="0">
                <a:solidFill>
                  <a:schemeClr val="tx1"/>
                </a:solidFill>
                <a:effectLst/>
              </a:rPr>
              <a:t>Il arrive souvent que les membres du Conseil ne connaissent pas clairement leurs rôles et ne fonctionnent pas toujours conformément à leurs rôles techniques.  </a:t>
            </a:r>
          </a:p>
          <a:p>
            <a:pPr marL="512229" indent="-342900" fontAlgn="base">
              <a:spcBef>
                <a:spcPts val="600"/>
              </a:spcBef>
              <a:spcAft>
                <a:spcPts val="600"/>
              </a:spcAft>
              <a:buFont typeface="Wingdings" panose="05000000000000000000" pitchFamily="2" charset="2"/>
              <a:buChar char="§"/>
            </a:pPr>
            <a:r>
              <a:rPr lang="fr-FR" sz="1800" b="1" dirty="0">
                <a:solidFill>
                  <a:schemeClr val="tx1"/>
                </a:solidFill>
                <a:effectLst/>
              </a:rPr>
              <a:t>Transparence : </a:t>
            </a:r>
            <a:r>
              <a:rPr lang="fr-FR" sz="1800" dirty="0">
                <a:solidFill>
                  <a:schemeClr val="tx1"/>
                </a:solidFill>
                <a:effectLst/>
              </a:rPr>
              <a:t>La transparence est cruciale et doit être pleinement communiquée à l’ensemble de l’organisation et soutenue par une politique. </a:t>
            </a:r>
          </a:p>
          <a:p>
            <a:pPr marL="512229" indent="-342900" fontAlgn="base">
              <a:spcBef>
                <a:spcPts val="600"/>
              </a:spcBef>
              <a:spcAft>
                <a:spcPts val="600"/>
              </a:spcAft>
              <a:buFont typeface="Wingdings" panose="05000000000000000000" pitchFamily="2" charset="2"/>
              <a:buChar char="§"/>
            </a:pPr>
            <a:r>
              <a:rPr lang="fr-FR" sz="1800" b="1" dirty="0">
                <a:solidFill>
                  <a:schemeClr val="tx1"/>
                </a:solidFill>
                <a:effectLst/>
              </a:rPr>
              <a:t>Impliquer les conseils d’administration dans le processus de signalement des lanceurs d’alerte : </a:t>
            </a:r>
            <a:r>
              <a:rPr lang="fr-FR" sz="1800" dirty="0">
                <a:solidFill>
                  <a:schemeClr val="tx1"/>
                </a:solidFill>
                <a:effectLst/>
              </a:rPr>
              <a:t>La fraude est toujours un risque lorsque des ressources sont impliquées</a:t>
            </a:r>
          </a:p>
          <a:p>
            <a:pPr marL="512229" indent="-342900" fontAlgn="base">
              <a:spcBef>
                <a:spcPts val="600"/>
              </a:spcBef>
              <a:spcAft>
                <a:spcPts val="600"/>
              </a:spcAft>
              <a:buFont typeface="Wingdings" panose="05000000000000000000" pitchFamily="2" charset="2"/>
              <a:buChar char="§"/>
            </a:pPr>
            <a:r>
              <a:rPr lang="fr-FR" sz="1800" b="1" dirty="0">
                <a:solidFill>
                  <a:schemeClr val="tx1"/>
                </a:solidFill>
                <a:effectLst/>
              </a:rPr>
              <a:t>Exiger des comités des finances et d’audit distincts : </a:t>
            </a:r>
            <a:r>
              <a:rPr lang="fr-FR" sz="1800" dirty="0">
                <a:solidFill>
                  <a:schemeClr val="tx1"/>
                </a:solidFill>
              </a:rPr>
              <a:t>Aucune relation entre les membres du conseil d'administration/du comité et la direction/le fondateur qui implique un conflit d'intérêts.</a:t>
            </a:r>
          </a:p>
          <a:p>
            <a:pPr marL="512229" indent="-342900" fontAlgn="base">
              <a:spcBef>
                <a:spcPts val="600"/>
              </a:spcBef>
              <a:spcAft>
                <a:spcPts val="600"/>
              </a:spcAft>
              <a:buFont typeface="Wingdings" panose="05000000000000000000" pitchFamily="2" charset="2"/>
              <a:buChar char="§"/>
            </a:pPr>
            <a:r>
              <a:rPr lang="fr-FR" sz="1800" b="1" dirty="0">
                <a:solidFill>
                  <a:schemeClr val="tx1"/>
                </a:solidFill>
                <a:effectLst/>
              </a:rPr>
              <a:t>Envisager la rémunération des membres du conseil d’administration</a:t>
            </a:r>
          </a:p>
          <a:p>
            <a:pPr marL="512229" indent="-342900" fontAlgn="base">
              <a:spcBef>
                <a:spcPts val="600"/>
              </a:spcBef>
              <a:spcAft>
                <a:spcPts val="600"/>
              </a:spcAft>
              <a:buFont typeface="Wingdings" panose="05000000000000000000" pitchFamily="2" charset="2"/>
              <a:buChar char="§"/>
            </a:pPr>
            <a:r>
              <a:rPr lang="fr-FR" sz="1800" b="1" dirty="0">
                <a:solidFill>
                  <a:schemeClr val="tx1"/>
                </a:solidFill>
                <a:effectLst/>
              </a:rPr>
              <a:t>Aider les administrateurs du conseil d’administration à </a:t>
            </a:r>
            <a:r>
              <a:rPr lang="fr-FR" sz="1800" b="1" dirty="0" err="1">
                <a:solidFill>
                  <a:schemeClr val="tx1"/>
                </a:solidFill>
                <a:effectLst/>
              </a:rPr>
              <a:t>réseauter</a:t>
            </a:r>
            <a:r>
              <a:rPr lang="fr-FR" sz="1800" b="1" dirty="0">
                <a:solidFill>
                  <a:schemeClr val="tx1"/>
                </a:solidFill>
                <a:effectLst/>
              </a:rPr>
              <a:t> via un forum partagé : </a:t>
            </a:r>
            <a:r>
              <a:rPr lang="fr-FR" sz="1800" dirty="0">
                <a:solidFill>
                  <a:schemeClr val="tx1"/>
                </a:solidFill>
              </a:rPr>
              <a:t>Des opportunités telles qu’une communauté de pratique pour </a:t>
            </a:r>
            <a:r>
              <a:rPr lang="fr-FR" sz="1800" dirty="0" err="1">
                <a:solidFill>
                  <a:schemeClr val="tx1"/>
                </a:solidFill>
              </a:rPr>
              <a:t>réseauter</a:t>
            </a:r>
            <a:r>
              <a:rPr lang="fr-FR" sz="1800" dirty="0">
                <a:solidFill>
                  <a:schemeClr val="tx1"/>
                </a:solidFill>
              </a:rPr>
              <a:t> et partager des connaissances les uns avec les autres.</a:t>
            </a:r>
          </a:p>
        </p:txBody>
      </p:sp>
      <p:sp>
        <p:nvSpPr>
          <p:cNvPr id="4" name="TextBox 3"/>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CE7AD78C-33DA-D63E-E049-0F5384963E36}"/>
              </a:ext>
            </a:extLst>
          </p:cNvPr>
          <p:cNvSpPr>
            <a:spLocks noGrp="1"/>
          </p:cNvSpPr>
          <p:nvPr>
            <p:ph type="sldNum" sz="quarter" idx="7"/>
          </p:nvPr>
        </p:nvSpPr>
        <p:spPr/>
        <p:txBody>
          <a:bodyPr/>
          <a:lstStyle/>
          <a:p>
            <a:fld id="{B6F15528-21DE-4FAA-801E-634DDDAF4B2B}" type="slidenum">
              <a:rPr lang="fr-FR" smtClean="0"/>
              <a:pPr/>
              <a:t>152</a:t>
            </a:fld>
            <a:endParaRPr lang="fr-FR" dirty="0"/>
          </a:p>
        </p:txBody>
      </p:sp>
    </p:spTree>
    <p:extLst>
      <p:ext uri="{BB962C8B-B14F-4D97-AF65-F5344CB8AC3E}">
        <p14:creationId xmlns:p14="http://schemas.microsoft.com/office/powerpoint/2010/main" val="246276631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F670649D-C66B-94E3-9754-D65F05201752}"/>
            </a:ext>
          </a:extLst>
        </p:cNvPr>
        <p:cNvGrpSpPr/>
        <p:nvPr/>
      </p:nvGrpSpPr>
      <p:grpSpPr>
        <a:xfrm>
          <a:off x="0" y="0"/>
          <a:ext cx="0" cy="0"/>
          <a:chOff x="0" y="0"/>
          <a:chExt cx="0" cy="0"/>
        </a:xfrm>
      </p:grpSpPr>
      <p:sp>
        <p:nvSpPr>
          <p:cNvPr id="3" name="object 3">
            <a:extLst>
              <a:ext uri="{FF2B5EF4-FFF2-40B4-BE49-F238E27FC236}">
                <a16:creationId xmlns="" xmlns:a16="http://schemas.microsoft.com/office/drawing/2014/main" id="{FBAAD6BB-02F4-E5AE-3319-42802E4F77EE}"/>
              </a:ext>
            </a:extLst>
          </p:cNvPr>
          <p:cNvSpPr txBox="1">
            <a:spLocks noGrp="1"/>
          </p:cNvSpPr>
          <p:nvPr>
            <p:ph type="title"/>
          </p:nvPr>
        </p:nvSpPr>
        <p:spPr>
          <a:xfrm>
            <a:off x="958306" y="2438613"/>
            <a:ext cx="9339434" cy="1333698"/>
          </a:xfrm>
          <a:prstGeom prst="rect">
            <a:avLst/>
          </a:prstGeom>
        </p:spPr>
        <p:txBody>
          <a:bodyPr vert="horz" wrap="square" lIns="0" tIns="0" rIns="0" bIns="0" rtlCol="0">
            <a:spAutoFit/>
          </a:bodyPr>
          <a:lstStyle/>
          <a:p>
            <a:pPr marL="12700" algn="ctr">
              <a:lnSpc>
                <a:spcPts val="5220"/>
              </a:lnSpc>
            </a:pPr>
            <a:r>
              <a:rPr lang="fr-FR" sz="4800" b="1"/>
              <a:t>MODULE 11 :</a:t>
            </a:r>
            <a:br>
              <a:rPr lang="fr-FR" sz="4800" b="1"/>
            </a:br>
            <a:r>
              <a:rPr lang="fr-FR" sz="4800" b="1"/>
              <a:t>GESTION DES SOUS-SUBVENTIONS</a:t>
            </a:r>
          </a:p>
        </p:txBody>
      </p:sp>
      <p:sp>
        <p:nvSpPr>
          <p:cNvPr id="5" name="Google Shape;385;p56">
            <a:extLst>
              <a:ext uri="{FF2B5EF4-FFF2-40B4-BE49-F238E27FC236}">
                <a16:creationId xmlns="" xmlns:a16="http://schemas.microsoft.com/office/drawing/2014/main" id="{8EAAFC6A-EAEA-73EE-F1A5-8FDE82305271}"/>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lang="en-US" sz="3200" b="1" kern="0">
              <a:solidFill>
                <a:schemeClr val="bg1"/>
              </a:solidFill>
              <a:latin typeface="Source Sans Pro"/>
              <a:ea typeface="Source Sans Pro"/>
              <a:sym typeface="Arial"/>
            </a:endParaRPr>
          </a:p>
        </p:txBody>
      </p:sp>
      <p:sp>
        <p:nvSpPr>
          <p:cNvPr id="4" name="TextBox 3"/>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C0D41628-AF86-BCB5-9CC3-B0368097C89D}"/>
              </a:ext>
            </a:extLst>
          </p:cNvPr>
          <p:cNvSpPr>
            <a:spLocks noGrp="1"/>
          </p:cNvSpPr>
          <p:nvPr>
            <p:ph type="sldNum" sz="quarter" idx="7"/>
          </p:nvPr>
        </p:nvSpPr>
        <p:spPr/>
        <p:txBody>
          <a:bodyPr/>
          <a:lstStyle/>
          <a:p>
            <a:fld id="{B6F15528-21DE-4FAA-801E-634DDDAF4B2B}" type="slidenum">
              <a:rPr lang="fr-FR" smtClean="0"/>
              <a:pPr/>
              <a:t>153</a:t>
            </a:fld>
            <a:endParaRPr lang="fr-FR" dirty="0"/>
          </a:p>
        </p:txBody>
      </p:sp>
    </p:spTree>
    <p:extLst>
      <p:ext uri="{BB962C8B-B14F-4D97-AF65-F5344CB8AC3E}">
        <p14:creationId xmlns:p14="http://schemas.microsoft.com/office/powerpoint/2010/main" val="77967769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948E6C4A-0AD7-7B40-9CD1-0FDB8C20CBAC}"/>
            </a:ext>
          </a:extLst>
        </p:cNvPr>
        <p:cNvGrpSpPr/>
        <p:nvPr/>
      </p:nvGrpSpPr>
      <p:grpSpPr>
        <a:xfrm>
          <a:off x="0" y="0"/>
          <a:ext cx="0" cy="0"/>
          <a:chOff x="0" y="0"/>
          <a:chExt cx="0" cy="0"/>
        </a:xfrm>
      </p:grpSpPr>
      <p:sp>
        <p:nvSpPr>
          <p:cNvPr id="3" name="object 3">
            <a:extLst>
              <a:ext uri="{FF2B5EF4-FFF2-40B4-BE49-F238E27FC236}">
                <a16:creationId xmlns="" xmlns:a16="http://schemas.microsoft.com/office/drawing/2014/main" id="{187F98A3-52A7-1B11-E344-EB22F0032054}"/>
              </a:ext>
            </a:extLst>
          </p:cNvPr>
          <p:cNvSpPr txBox="1">
            <a:spLocks noGrp="1"/>
          </p:cNvSpPr>
          <p:nvPr>
            <p:ph type="title"/>
          </p:nvPr>
        </p:nvSpPr>
        <p:spPr>
          <a:xfrm>
            <a:off x="1019676" y="941207"/>
            <a:ext cx="9339434" cy="4708981"/>
          </a:xfrm>
          <a:prstGeom prst="rect">
            <a:avLst/>
          </a:prstGeom>
        </p:spPr>
        <p:txBody>
          <a:bodyPr vert="horz" wrap="square" lIns="0" tIns="0" rIns="0" bIns="0" rtlCol="0">
            <a:spAutoFit/>
          </a:bodyPr>
          <a:lstStyle/>
          <a:p>
            <a:pPr marL="12700" algn="l"/>
            <a:r>
              <a:rPr lang="fr-FR" sz="1700" b="1" dirty="0"/>
              <a:t>Objectif global : </a:t>
            </a:r>
            <a:r>
              <a:rPr lang="fr-FR" sz="1700" dirty="0"/>
              <a:t>Évaluer la capacité technique de gestion des sous-subventions de l’organisation, y compris le manuel de gestion des sous-subventions, les processus et les procédures en place pour garantir la conformité et identifier/atténuer les risques afin de permettre à l’organisation d’atteindre la capacité appropriée pour gérer avec succès les sous-subventions. </a:t>
            </a:r>
            <a:br>
              <a:rPr lang="fr-FR" sz="1700" dirty="0"/>
            </a:br>
            <a:r>
              <a:rPr lang="fr-FR" sz="1700" dirty="0"/>
              <a:t/>
            </a:r>
            <a:br>
              <a:rPr lang="fr-FR" sz="1700" dirty="0"/>
            </a:br>
            <a:r>
              <a:rPr lang="fr-FR" sz="1700" b="1" dirty="0"/>
              <a:t>Catégories de gestion des Sous-subvention :</a:t>
            </a:r>
            <a:br>
              <a:rPr lang="fr-FR" sz="1700" b="1" dirty="0"/>
            </a:br>
            <a:r>
              <a:rPr lang="fr-FR" sz="1700" dirty="0"/>
              <a:t>1.</a:t>
            </a:r>
            <a:r>
              <a:rPr lang="fr-FR" sz="1700" b="1" dirty="0"/>
              <a:t>	</a:t>
            </a:r>
            <a:r>
              <a:rPr lang="fr-FR" sz="1700" dirty="0"/>
              <a:t>Sous-subventions</a:t>
            </a:r>
            <a:br>
              <a:rPr lang="fr-FR" sz="1700" dirty="0"/>
            </a:br>
            <a:r>
              <a:rPr lang="fr-FR" sz="1700" dirty="0"/>
              <a:t>2.	Manuel des sous-subventions  </a:t>
            </a:r>
            <a:br>
              <a:rPr lang="fr-FR" sz="1700" dirty="0"/>
            </a:br>
            <a:r>
              <a:rPr lang="fr-FR" sz="1700" dirty="0"/>
              <a:t>3.	Types de mécanismes</a:t>
            </a:r>
            <a:br>
              <a:rPr lang="fr-FR" sz="1700" dirty="0"/>
            </a:br>
            <a:r>
              <a:rPr lang="fr-FR" sz="1700" dirty="0"/>
              <a:t>4.	Planification des sous-subventions  </a:t>
            </a:r>
            <a:br>
              <a:rPr lang="fr-FR" sz="1700" dirty="0"/>
            </a:br>
            <a:r>
              <a:rPr lang="fr-FR" sz="1700" dirty="0"/>
              <a:t>5.	Sollicitation concurrentielle</a:t>
            </a:r>
            <a:br>
              <a:rPr lang="fr-FR" sz="1700" dirty="0"/>
            </a:br>
            <a:r>
              <a:rPr lang="fr-FR" sz="1700" dirty="0"/>
              <a:t>6.	Sollicitation non concurrentielle</a:t>
            </a:r>
            <a:br>
              <a:rPr lang="fr-FR" sz="1700" dirty="0"/>
            </a:br>
            <a:r>
              <a:rPr lang="fr-FR" sz="1700" dirty="0"/>
              <a:t>7.	Approbations principales</a:t>
            </a:r>
            <a:br>
              <a:rPr lang="fr-FR" sz="1700" dirty="0"/>
            </a:br>
            <a:r>
              <a:rPr lang="fr-FR" sz="1700" dirty="0"/>
              <a:t>8.	Évaluation préalable à la subvention. </a:t>
            </a:r>
            <a:br>
              <a:rPr lang="fr-FR" sz="1700" dirty="0"/>
            </a:br>
            <a:r>
              <a:rPr lang="fr-FR" sz="1700" dirty="0"/>
              <a:t>9	Conditions spéciales d'attribution (SAC)</a:t>
            </a:r>
            <a:br>
              <a:rPr lang="fr-FR" sz="1700" dirty="0"/>
            </a:br>
            <a:r>
              <a:rPr lang="fr-FR" sz="1700" dirty="0"/>
              <a:t>10.	Flux descendants</a:t>
            </a:r>
            <a:br>
              <a:rPr lang="fr-FR" sz="1700" dirty="0"/>
            </a:br>
            <a:r>
              <a:rPr lang="fr-FR" sz="1700" dirty="0"/>
              <a:t>11.	Budget</a:t>
            </a:r>
            <a:br>
              <a:rPr lang="fr-FR" sz="1700" dirty="0"/>
            </a:br>
            <a:endParaRPr lang="fr-FR" sz="1700" dirty="0"/>
          </a:p>
        </p:txBody>
      </p:sp>
      <p:sp>
        <p:nvSpPr>
          <p:cNvPr id="5" name="Google Shape;385;p56">
            <a:extLst>
              <a:ext uri="{FF2B5EF4-FFF2-40B4-BE49-F238E27FC236}">
                <a16:creationId xmlns="" xmlns:a16="http://schemas.microsoft.com/office/drawing/2014/main" id="{3D35AB8F-807A-49EE-3C1E-2C7433DB2F80}"/>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GESTION DES SOUS-SUBVENTIONS </a:t>
            </a:r>
          </a:p>
        </p:txBody>
      </p:sp>
      <p:sp>
        <p:nvSpPr>
          <p:cNvPr id="2" name="object 3">
            <a:extLst>
              <a:ext uri="{FF2B5EF4-FFF2-40B4-BE49-F238E27FC236}">
                <a16:creationId xmlns="" xmlns:a16="http://schemas.microsoft.com/office/drawing/2014/main" id="{2522A798-DAE9-AFF5-883F-5528B5E31311}"/>
              </a:ext>
            </a:extLst>
          </p:cNvPr>
          <p:cNvSpPr txBox="1">
            <a:spLocks/>
          </p:cNvSpPr>
          <p:nvPr/>
        </p:nvSpPr>
        <p:spPr>
          <a:xfrm>
            <a:off x="6343413" y="2454743"/>
            <a:ext cx="4597648" cy="3662541"/>
          </a:xfrm>
          <a:prstGeom prst="rect">
            <a:avLst/>
          </a:prstGeom>
        </p:spPr>
        <p:txBody>
          <a:bodyPr vert="horz" wrap="square" lIns="0" tIns="0" rIns="0" bIns="0" rtlCol="0">
            <a:spAutoFit/>
          </a:bodyPr>
          <a:lstStyle>
            <a:lvl1pPr>
              <a:defRPr sz="1800" b="0" i="0">
                <a:solidFill>
                  <a:schemeClr val="tx1"/>
                </a:solidFill>
                <a:latin typeface="Source Sans Pro" panose="020B0503030403020204" pitchFamily="34" charset="0"/>
                <a:ea typeface="Source Sans Pro" panose="020B0503030403020204" pitchFamily="34" charset="0"/>
                <a:cs typeface="Arial"/>
              </a:defRPr>
            </a:lvl1pPr>
          </a:lstStyle>
          <a:p>
            <a:pPr marL="12700" algn="l"/>
            <a:r>
              <a:rPr lang="fr-FR" sz="1700" dirty="0"/>
              <a:t>12. Coûts indirects</a:t>
            </a:r>
            <a:br>
              <a:rPr lang="fr-FR" sz="1700" dirty="0"/>
            </a:br>
            <a:r>
              <a:rPr lang="fr-FR" sz="1700" dirty="0"/>
              <a:t>13. Plan de travail annuel</a:t>
            </a:r>
            <a:br>
              <a:rPr lang="fr-FR" sz="1700" dirty="0"/>
            </a:br>
            <a:r>
              <a:rPr lang="fr-FR" sz="1700" dirty="0"/>
              <a:t>14. Rapports sur les sous-subventions</a:t>
            </a:r>
          </a:p>
          <a:p>
            <a:pPr marL="469900" indent="-457200" algn="l">
              <a:buAutoNum type="arabicPeriod" startAt="15"/>
            </a:pPr>
            <a:r>
              <a:rPr lang="fr-FR" sz="1700" dirty="0"/>
              <a:t>Renforcement des capacités </a:t>
            </a:r>
          </a:p>
          <a:p>
            <a:pPr marL="469900" indent="-457200" algn="l">
              <a:buAutoNum type="arabicPeriod" startAt="15"/>
            </a:pPr>
            <a:r>
              <a:rPr lang="fr-FR" sz="1700" dirty="0"/>
              <a:t>Modifications: </a:t>
            </a:r>
          </a:p>
          <a:p>
            <a:pPr marL="469900" indent="-457200" algn="l">
              <a:buAutoNum type="arabicPeriod" startAt="15"/>
            </a:pPr>
            <a:r>
              <a:rPr lang="fr-FR" sz="1700" dirty="0"/>
              <a:t>Plan de surveillance </a:t>
            </a:r>
          </a:p>
          <a:p>
            <a:pPr marL="469900" indent="-457200" algn="l">
              <a:buAutoNum type="arabicPeriod" startAt="15"/>
            </a:pPr>
            <a:r>
              <a:rPr lang="fr-FR" sz="1700" dirty="0"/>
              <a:t>Lacunes</a:t>
            </a:r>
          </a:p>
          <a:p>
            <a:pPr marL="469900" indent="-457200" algn="l">
              <a:buAutoNum type="arabicPeriod" startAt="15"/>
            </a:pPr>
            <a:r>
              <a:rPr lang="fr-FR" sz="1700" dirty="0"/>
              <a:t>Gestion financière </a:t>
            </a:r>
          </a:p>
          <a:p>
            <a:pPr marL="469900" indent="-457200" algn="l">
              <a:buAutoNum type="arabicPeriod" startAt="15"/>
            </a:pPr>
            <a:r>
              <a:rPr lang="fr-FR" sz="1700" dirty="0"/>
              <a:t>Inventaire </a:t>
            </a:r>
          </a:p>
          <a:p>
            <a:pPr marL="469900" indent="-457200" algn="l">
              <a:buAutoNum type="arabicPeriod" startAt="15"/>
            </a:pPr>
            <a:r>
              <a:rPr lang="fr-FR" sz="1700" dirty="0"/>
              <a:t>Visite du site</a:t>
            </a:r>
          </a:p>
          <a:p>
            <a:pPr marL="469900" indent="-457200" algn="l">
              <a:buAutoNum type="arabicPeriod" startAt="15"/>
            </a:pPr>
            <a:r>
              <a:rPr lang="fr-FR" sz="1700" dirty="0"/>
              <a:t>Liquidation</a:t>
            </a:r>
          </a:p>
          <a:p>
            <a:pPr marL="469900" indent="-457200" algn="l">
              <a:buAutoNum type="arabicPeriod" startAt="15"/>
            </a:pPr>
            <a:r>
              <a:rPr lang="fr-FR" sz="1700" dirty="0">
                <a:solidFill>
                  <a:srgbClr val="FF9900"/>
                </a:solidFill>
              </a:rPr>
              <a:t>Évaluation des propositions</a:t>
            </a:r>
          </a:p>
          <a:p>
            <a:pPr marL="469900" indent="-457200" algn="l">
              <a:buAutoNum type="arabicPeriod" startAt="15"/>
            </a:pPr>
            <a:r>
              <a:rPr lang="fr-FR" sz="1700" dirty="0">
                <a:solidFill>
                  <a:srgbClr val="FF9900"/>
                </a:solidFill>
              </a:rPr>
              <a:t>Ensemble de compétences du personnel </a:t>
            </a:r>
          </a:p>
          <a:p>
            <a:pPr marL="12700" algn="l"/>
            <a:endParaRPr lang="en-US" sz="1700" kern="0" dirty="0"/>
          </a:p>
        </p:txBody>
      </p:sp>
      <p:sp>
        <p:nvSpPr>
          <p:cNvPr id="6" name="TextBox 5"/>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4" name="Espace réservé du numéro de diapositive 3">
            <a:extLst>
              <a:ext uri="{FF2B5EF4-FFF2-40B4-BE49-F238E27FC236}">
                <a16:creationId xmlns="" xmlns:a16="http://schemas.microsoft.com/office/drawing/2014/main" id="{F0043674-F8B7-BDA3-5B1D-101BB8936CA3}"/>
              </a:ext>
            </a:extLst>
          </p:cNvPr>
          <p:cNvSpPr>
            <a:spLocks noGrp="1"/>
          </p:cNvSpPr>
          <p:nvPr>
            <p:ph type="sldNum" sz="quarter" idx="7"/>
          </p:nvPr>
        </p:nvSpPr>
        <p:spPr/>
        <p:txBody>
          <a:bodyPr/>
          <a:lstStyle/>
          <a:p>
            <a:fld id="{B6F15528-21DE-4FAA-801E-634DDDAF4B2B}" type="slidenum">
              <a:rPr lang="fr-FR" smtClean="0"/>
              <a:pPr/>
              <a:t>154</a:t>
            </a:fld>
            <a:endParaRPr lang="fr-FR" dirty="0"/>
          </a:p>
        </p:txBody>
      </p:sp>
    </p:spTree>
    <p:extLst>
      <p:ext uri="{BB962C8B-B14F-4D97-AF65-F5344CB8AC3E}">
        <p14:creationId xmlns:p14="http://schemas.microsoft.com/office/powerpoint/2010/main" val="249920064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18F61C8F-3529-BE5F-5D0F-304BC4808F61}"/>
            </a:ext>
          </a:extLst>
        </p:cNvPr>
        <p:cNvGrpSpPr/>
        <p:nvPr/>
      </p:nvGrpSpPr>
      <p:grpSpPr>
        <a:xfrm>
          <a:off x="0" y="0"/>
          <a:ext cx="0" cy="0"/>
          <a:chOff x="0" y="0"/>
          <a:chExt cx="0" cy="0"/>
        </a:xfrm>
      </p:grpSpPr>
      <p:sp>
        <p:nvSpPr>
          <p:cNvPr id="5" name="Google Shape;385;p56">
            <a:extLst>
              <a:ext uri="{FF2B5EF4-FFF2-40B4-BE49-F238E27FC236}">
                <a16:creationId xmlns="" xmlns:a16="http://schemas.microsoft.com/office/drawing/2014/main" id="{54963B24-02F1-CCAA-CB72-55FED675AD82}"/>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2500" b="1" dirty="0">
                <a:solidFill>
                  <a:schemeClr val="bg1"/>
                </a:solidFill>
                <a:latin typeface="Source Sans Pro"/>
                <a:ea typeface="Source Sans Pro"/>
                <a:sym typeface="Arial"/>
              </a:rPr>
              <a:t>CATÉGORIES/SOUS-CATÉGORIES DE GESTION DES SOUS-SUBVENTIONS</a:t>
            </a:r>
          </a:p>
        </p:txBody>
      </p:sp>
      <p:graphicFrame>
        <p:nvGraphicFramePr>
          <p:cNvPr id="6" name="Table 5">
            <a:extLst>
              <a:ext uri="{FF2B5EF4-FFF2-40B4-BE49-F238E27FC236}">
                <a16:creationId xmlns="" xmlns:a16="http://schemas.microsoft.com/office/drawing/2014/main" id="{EAE7D4E9-1343-3A4C-F347-5F02C548C947}"/>
              </a:ext>
            </a:extLst>
          </p:cNvPr>
          <p:cNvGraphicFramePr>
            <a:graphicFrameLocks noGrp="1"/>
          </p:cNvGraphicFramePr>
          <p:nvPr>
            <p:extLst>
              <p:ext uri="{D42A27DB-BD31-4B8C-83A1-F6EECF244321}">
                <p14:modId xmlns:p14="http://schemas.microsoft.com/office/powerpoint/2010/main" val="327008936"/>
              </p:ext>
            </p:extLst>
          </p:nvPr>
        </p:nvGraphicFramePr>
        <p:xfrm>
          <a:off x="165698" y="920537"/>
          <a:ext cx="11592628" cy="4937760"/>
        </p:xfrm>
        <a:graphic>
          <a:graphicData uri="http://schemas.openxmlformats.org/drawingml/2006/table">
            <a:tbl>
              <a:tblPr firstRow="1" firstCol="1" bandRow="1">
                <a:tableStyleId>{5940675A-B579-460E-94D1-54222C63F5DA}</a:tableStyleId>
              </a:tblPr>
              <a:tblGrid>
                <a:gridCol w="2129507">
                  <a:extLst>
                    <a:ext uri="{9D8B030D-6E8A-4147-A177-3AD203B41FA5}">
                      <a16:colId xmlns="" xmlns:a16="http://schemas.microsoft.com/office/drawing/2014/main" val="3622111367"/>
                    </a:ext>
                  </a:extLst>
                </a:gridCol>
                <a:gridCol w="6695807">
                  <a:extLst>
                    <a:ext uri="{9D8B030D-6E8A-4147-A177-3AD203B41FA5}">
                      <a16:colId xmlns="" xmlns:a16="http://schemas.microsoft.com/office/drawing/2014/main" val="1333926728"/>
                    </a:ext>
                  </a:extLst>
                </a:gridCol>
                <a:gridCol w="2767314">
                  <a:extLst>
                    <a:ext uri="{9D8B030D-6E8A-4147-A177-3AD203B41FA5}">
                      <a16:colId xmlns="" xmlns:a16="http://schemas.microsoft.com/office/drawing/2014/main" val="4229222154"/>
                    </a:ext>
                  </a:extLst>
                </a:gridCol>
              </a:tblGrid>
              <a:tr h="73571">
                <a:tc>
                  <a:txBody>
                    <a:bodyPr/>
                    <a:lstStyle/>
                    <a:p>
                      <a:pPr marL="8890" marR="0" indent="-8890" algn="ctr">
                        <a:spcBef>
                          <a:spcPts val="1200"/>
                        </a:spcBef>
                        <a:spcAft>
                          <a:spcPts val="600"/>
                        </a:spcAft>
                      </a:pPr>
                      <a:r>
                        <a:rPr lang="fr-FR" sz="1200" b="1" dirty="0">
                          <a:solidFill>
                            <a:schemeClr val="bg1"/>
                          </a:solidFill>
                          <a:effectLst/>
                          <a:latin typeface="Source Sans Pro" panose="020B0503030403020204" pitchFamily="34" charset="0"/>
                          <a:ea typeface="Source Sans Pro" panose="020B0503030403020204" pitchFamily="34" charset="0"/>
                        </a:rPr>
                        <a:t>CATÉGORIES/SOUS-CATÉGORIES</a:t>
                      </a:r>
                    </a:p>
                  </a:txBody>
                  <a:tcPr marL="3927" marR="3927" marT="0" marB="0" anchor="ctr">
                    <a:solidFill>
                      <a:srgbClr val="002E6C"/>
                    </a:solidFill>
                  </a:tcPr>
                </a:tc>
                <a:tc>
                  <a:txBody>
                    <a:bodyPr/>
                    <a:lstStyle/>
                    <a:p>
                      <a:pPr marL="8890" marR="0" indent="-8890" algn="ctr">
                        <a:spcBef>
                          <a:spcPts val="1200"/>
                        </a:spcBef>
                        <a:spcAft>
                          <a:spcPts val="600"/>
                        </a:spcAft>
                      </a:pPr>
                      <a:r>
                        <a:rPr lang="fr-FR" sz="1200" b="1">
                          <a:solidFill>
                            <a:schemeClr val="bg1"/>
                          </a:solidFill>
                          <a:effectLst/>
                          <a:latin typeface="Source Sans Pro" panose="020B0503030403020204" pitchFamily="34" charset="0"/>
                          <a:ea typeface="Source Sans Pro" panose="020B0503030403020204" pitchFamily="34" charset="0"/>
                        </a:rPr>
                        <a:t>OBJECTIF (S) :</a:t>
                      </a:r>
                    </a:p>
                  </a:txBody>
                  <a:tcPr marL="3927" marR="3927" marT="0" marB="0" anchor="ctr">
                    <a:solidFill>
                      <a:srgbClr val="002E6C"/>
                    </a:solidFill>
                  </a:tcPr>
                </a:tc>
                <a:tc>
                  <a:txBody>
                    <a:bodyPr/>
                    <a:lstStyle/>
                    <a:p>
                      <a:pPr marL="8890" marR="0" indent="-8890" algn="ctr">
                        <a:spcBef>
                          <a:spcPts val="1200"/>
                        </a:spcBef>
                        <a:spcAft>
                          <a:spcPts val="600"/>
                        </a:spcAft>
                      </a:pPr>
                      <a:r>
                        <a:rPr lang="fr-FR" sz="1200" b="1">
                          <a:solidFill>
                            <a:schemeClr val="bg1"/>
                          </a:solidFill>
                          <a:effectLst/>
                          <a:latin typeface="Source Sans Pro" panose="020B0503030403020204" pitchFamily="34" charset="0"/>
                          <a:ea typeface="Source Sans Pro" panose="020B0503030403020204" pitchFamily="34" charset="0"/>
                        </a:rPr>
                        <a:t>DOCUMENTS CLÉS POUR L'ÉVALUATION</a:t>
                      </a:r>
                    </a:p>
                  </a:txBody>
                  <a:tcPr marL="3927" marR="3927" marT="0" marB="0" anchor="ctr">
                    <a:solidFill>
                      <a:srgbClr val="002E6C"/>
                    </a:solidFill>
                  </a:tcPr>
                </a:tc>
                <a:extLst>
                  <a:ext uri="{0D108BD9-81ED-4DB2-BD59-A6C34878D82A}">
                    <a16:rowId xmlns="" xmlns:a16="http://schemas.microsoft.com/office/drawing/2014/main" val="1111067877"/>
                  </a:ext>
                </a:extLst>
              </a:tr>
              <a:tr h="183928">
                <a:tc>
                  <a:txBody>
                    <a:bodyPr/>
                    <a:lstStyle/>
                    <a:p>
                      <a:pPr marL="8890" marR="0" indent="-8890">
                        <a:spcBef>
                          <a:spcPts val="1200"/>
                        </a:spcBef>
                        <a:spcAft>
                          <a:spcPts val="600"/>
                        </a:spcAft>
                      </a:pPr>
                      <a:r>
                        <a:rPr lang="fr-FR" sz="1200">
                          <a:effectLst/>
                          <a:latin typeface="Source Sans Pro" panose="020B0503030403020204" pitchFamily="34" charset="0"/>
                          <a:ea typeface="Source Sans Pro" panose="020B0503030403020204" pitchFamily="34" charset="0"/>
                        </a:rPr>
                        <a:t>Sous-subventions </a:t>
                      </a:r>
                    </a:p>
                  </a:txBody>
                  <a:tcPr marL="3927" marR="3927" marT="0" marB="0"/>
                </a:tc>
                <a:tc>
                  <a:txBody>
                    <a:bodyPr/>
                    <a:lstStyle/>
                    <a:p>
                      <a:pPr marL="8890" marR="0" indent="-8890">
                        <a:spcBef>
                          <a:spcPts val="1200"/>
                        </a:spcBef>
                        <a:spcAft>
                          <a:spcPts val="600"/>
                        </a:spcAft>
                      </a:pPr>
                      <a:r>
                        <a:rPr lang="fr-FR" sz="1200">
                          <a:effectLst/>
                          <a:latin typeface="Source Sans Pro" panose="020B0503030403020204" pitchFamily="34" charset="0"/>
                          <a:ea typeface="Source Sans Pro" panose="020B0503030403020204" pitchFamily="34" charset="0"/>
                        </a:rPr>
                        <a:t>Confirmer que l’organisation dispose de la capacité appropriée et de cadres juridiques solides pour gérer avec succès les sous-subventions.</a:t>
                      </a:r>
                    </a:p>
                  </a:txBody>
                  <a:tcPr marL="3927" marR="3927" marT="0" marB="0"/>
                </a:tc>
                <a:tc>
                  <a:txBody>
                    <a:bodyPr/>
                    <a:lstStyle/>
                    <a:p>
                      <a:pPr marL="8890" marR="0" indent="-8890">
                        <a:spcBef>
                          <a:spcPts val="1200"/>
                        </a:spcBef>
                        <a:spcAft>
                          <a:spcPts val="600"/>
                        </a:spcAft>
                      </a:pPr>
                      <a:r>
                        <a:rPr lang="fr-FR" sz="1200">
                          <a:effectLst/>
                          <a:latin typeface="Source Sans Pro" panose="020B0503030403020204" pitchFamily="34" charset="0"/>
                          <a:ea typeface="Source Sans Pro" panose="020B0503030403020204" pitchFamily="34" charset="0"/>
                        </a:rPr>
                        <a:t>Documentation pertinente, y compris les manuels, les politiques et les procédures</a:t>
                      </a:r>
                    </a:p>
                  </a:txBody>
                  <a:tcPr marL="3927" marR="3927" marT="0" marB="0"/>
                </a:tc>
                <a:extLst>
                  <a:ext uri="{0D108BD9-81ED-4DB2-BD59-A6C34878D82A}">
                    <a16:rowId xmlns="" xmlns:a16="http://schemas.microsoft.com/office/drawing/2014/main" val="298607908"/>
                  </a:ext>
                </a:extLst>
              </a:tr>
              <a:tr h="367854">
                <a:tc>
                  <a:txBody>
                    <a:bodyPr/>
                    <a:lstStyle/>
                    <a:p>
                      <a:pPr marL="8890" marR="0" indent="-8890">
                        <a:spcBef>
                          <a:spcPts val="1200"/>
                        </a:spcBef>
                        <a:spcAft>
                          <a:spcPts val="600"/>
                        </a:spcAft>
                      </a:pPr>
                      <a:r>
                        <a:rPr lang="fr-FR" sz="1200">
                          <a:effectLst/>
                          <a:latin typeface="Source Sans Pro" panose="020B0503030403020204" pitchFamily="34" charset="0"/>
                          <a:ea typeface="Source Sans Pro" panose="020B0503030403020204" pitchFamily="34" charset="0"/>
                        </a:rPr>
                        <a:t>Manuel des sous-subventions </a:t>
                      </a:r>
                    </a:p>
                  </a:txBody>
                  <a:tcPr marL="3927" marR="3927" marT="0" marB="0"/>
                </a:tc>
                <a:tc>
                  <a:txBody>
                    <a:bodyPr/>
                    <a:lstStyle/>
                    <a:p>
                      <a:pPr marL="8890" marR="0" indent="-8890">
                        <a:spcBef>
                          <a:spcPts val="1200"/>
                        </a:spcBef>
                        <a:spcAft>
                          <a:spcPts val="600"/>
                        </a:spcAft>
                      </a:pPr>
                      <a:r>
                        <a:rPr lang="fr-FR" sz="1200" dirty="0">
                          <a:effectLst/>
                          <a:latin typeface="Source Sans Pro" panose="020B0503030403020204" pitchFamily="34" charset="0"/>
                          <a:ea typeface="Source Sans Pro" panose="020B0503030403020204" pitchFamily="34" charset="0"/>
                        </a:rPr>
                        <a:t>Confirmer que l'organisation dispose d'un manuel complet de sous-subventions récemment (1 à 3 ans) approuvé par le conseil d'administration qui comprend tous les éléments suivants : 1. Rôles et responsabilités en matière de gestion et d'administration des subventions ; 2. Processus et procédures post-attribution ; 3. Processus et procédures post-attribution ; 4. Mise en œuvre du projet de subvention ; 5. Évaluation du projet; 6. Conformité, audits et préparation à l'audit ; Clôture du projet ; et est appliqué de manière cohérente.</a:t>
                      </a:r>
                    </a:p>
                  </a:txBody>
                  <a:tcPr marL="3927" marR="3927" marT="0" marB="0"/>
                </a:tc>
                <a:tc>
                  <a:txBody>
                    <a:bodyPr/>
                    <a:lstStyle/>
                    <a:p>
                      <a:pPr marL="8890" marR="0" indent="-8890">
                        <a:spcBef>
                          <a:spcPts val="1200"/>
                        </a:spcBef>
                        <a:spcAft>
                          <a:spcPts val="600"/>
                        </a:spcAft>
                      </a:pPr>
                      <a:r>
                        <a:rPr lang="fr-FR" sz="1200">
                          <a:effectLst/>
                          <a:latin typeface="Source Sans Pro" panose="020B0503030403020204" pitchFamily="34" charset="0"/>
                          <a:ea typeface="Source Sans Pro" panose="020B0503030403020204" pitchFamily="34" charset="0"/>
                        </a:rPr>
                        <a:t>Manuel des sous-subventions</a:t>
                      </a:r>
                    </a:p>
                  </a:txBody>
                  <a:tcPr marL="3927" marR="3927" marT="0" marB="0"/>
                </a:tc>
                <a:extLst>
                  <a:ext uri="{0D108BD9-81ED-4DB2-BD59-A6C34878D82A}">
                    <a16:rowId xmlns="" xmlns:a16="http://schemas.microsoft.com/office/drawing/2014/main" val="3179391907"/>
                  </a:ext>
                </a:extLst>
              </a:tr>
              <a:tr h="220712">
                <a:tc>
                  <a:txBody>
                    <a:bodyPr/>
                    <a:lstStyle/>
                    <a:p>
                      <a:pPr marL="8890" marR="0" indent="-8890">
                        <a:spcBef>
                          <a:spcPts val="1200"/>
                        </a:spcBef>
                        <a:spcAft>
                          <a:spcPts val="600"/>
                        </a:spcAft>
                      </a:pPr>
                      <a:r>
                        <a:rPr lang="fr-FR" sz="1200">
                          <a:effectLst/>
                          <a:latin typeface="Source Sans Pro" panose="020B0503030403020204" pitchFamily="34" charset="0"/>
                          <a:ea typeface="Source Sans Pro" panose="020B0503030403020204" pitchFamily="34" charset="0"/>
                        </a:rPr>
                        <a:t>Types de mécanismes </a:t>
                      </a:r>
                    </a:p>
                  </a:txBody>
                  <a:tcPr marL="3927" marR="3927" marT="0" marB="0"/>
                </a:tc>
                <a:tc>
                  <a:txBody>
                    <a:bodyPr/>
                    <a:lstStyle/>
                    <a:p>
                      <a:pPr marL="8890" marR="0" indent="-8890">
                        <a:spcBef>
                          <a:spcPts val="1200"/>
                        </a:spcBef>
                        <a:spcAft>
                          <a:spcPts val="600"/>
                        </a:spcAft>
                      </a:pPr>
                      <a:r>
                        <a:rPr lang="fr-FR" sz="1200">
                          <a:effectLst/>
                          <a:latin typeface="Source Sans Pro" panose="020B0503030403020204" pitchFamily="34" charset="0"/>
                          <a:ea typeface="Source Sans Pro" panose="020B0503030403020204" pitchFamily="34" charset="0"/>
                        </a:rPr>
                        <a:t>Confirmez si tous les modèles existent et sont entièrement conformes en termes de coût ou de contrat à prix fixe, de coût plus les frais fixes, de délais et de matériaux, de livraison indéfinie/quantité indéfinie, et si le bon mécanisme est appliqué correctement et systématiquement.</a:t>
                      </a:r>
                    </a:p>
                  </a:txBody>
                  <a:tcPr marL="3927" marR="3927" marT="0" marB="0"/>
                </a:tc>
                <a:tc>
                  <a:txBody>
                    <a:bodyPr/>
                    <a:lstStyle/>
                    <a:p>
                      <a:pPr marL="8890" marR="0" indent="-8890">
                        <a:spcBef>
                          <a:spcPts val="1200"/>
                        </a:spcBef>
                        <a:spcAft>
                          <a:spcPts val="600"/>
                        </a:spcAft>
                      </a:pPr>
                      <a:r>
                        <a:rPr lang="fr-FR" sz="1200">
                          <a:effectLst/>
                          <a:latin typeface="Source Sans Pro" panose="020B0503030403020204" pitchFamily="34" charset="0"/>
                          <a:ea typeface="Source Sans Pro" panose="020B0503030403020204" pitchFamily="34" charset="0"/>
                        </a:rPr>
                        <a:t>Modèles pertinents et mécanismes de sous-subventions</a:t>
                      </a:r>
                    </a:p>
                  </a:txBody>
                  <a:tcPr marL="3927" marR="3927" marT="0" marB="0"/>
                </a:tc>
                <a:extLst>
                  <a:ext uri="{0D108BD9-81ED-4DB2-BD59-A6C34878D82A}">
                    <a16:rowId xmlns="" xmlns:a16="http://schemas.microsoft.com/office/drawing/2014/main" val="2057111254"/>
                  </a:ext>
                </a:extLst>
              </a:tr>
              <a:tr h="110356">
                <a:tc>
                  <a:txBody>
                    <a:bodyPr/>
                    <a:lstStyle/>
                    <a:p>
                      <a:pPr marL="8890" marR="0" indent="-8890">
                        <a:spcBef>
                          <a:spcPts val="1200"/>
                        </a:spcBef>
                        <a:spcAft>
                          <a:spcPts val="600"/>
                        </a:spcAft>
                      </a:pPr>
                      <a:r>
                        <a:rPr lang="fr-FR" sz="1200">
                          <a:effectLst/>
                          <a:latin typeface="Source Sans Pro" panose="020B0503030403020204" pitchFamily="34" charset="0"/>
                          <a:ea typeface="Source Sans Pro" panose="020B0503030403020204" pitchFamily="34" charset="0"/>
                        </a:rPr>
                        <a:t>Planification des sous-subventions </a:t>
                      </a:r>
                    </a:p>
                  </a:txBody>
                  <a:tcPr marL="3927" marR="3927" marT="0" marB="0"/>
                </a:tc>
                <a:tc>
                  <a:txBody>
                    <a:bodyPr/>
                    <a:lstStyle/>
                    <a:p>
                      <a:pPr marL="8890" marR="0" indent="-8890">
                        <a:spcBef>
                          <a:spcPts val="1200"/>
                        </a:spcBef>
                        <a:spcAft>
                          <a:spcPts val="600"/>
                        </a:spcAft>
                      </a:pPr>
                      <a:r>
                        <a:rPr lang="fr-FR" sz="1200">
                          <a:effectLst/>
                          <a:latin typeface="Source Sans Pro" panose="020B0503030403020204" pitchFamily="34" charset="0"/>
                          <a:ea typeface="Source Sans Pro" panose="020B0503030403020204" pitchFamily="34" charset="0"/>
                        </a:rPr>
                        <a:t>Confirmer que tous les sous-traitants sont identifiés lors de la candidature au prix et apparaissent explicitement dans le prix approuvé.</a:t>
                      </a:r>
                    </a:p>
                  </a:txBody>
                  <a:tcPr marL="3927" marR="3927" marT="0" marB="0"/>
                </a:tc>
                <a:tc>
                  <a:txBody>
                    <a:bodyPr/>
                    <a:lstStyle/>
                    <a:p>
                      <a:pPr marL="0" marR="0" indent="0">
                        <a:spcBef>
                          <a:spcPts val="1200"/>
                        </a:spcBef>
                        <a:spcAft>
                          <a:spcPts val="600"/>
                        </a:spcAft>
                      </a:pPr>
                      <a:r>
                        <a:rPr lang="fr-FR" sz="1200">
                          <a:effectLst/>
                          <a:latin typeface="Source Sans Pro" panose="020B0503030403020204" pitchFamily="34" charset="0"/>
                          <a:ea typeface="Source Sans Pro" panose="020B0503030403020204" pitchFamily="34" charset="0"/>
                        </a:rPr>
                        <a:t>Sous-subvention </a:t>
                      </a:r>
                    </a:p>
                  </a:txBody>
                  <a:tcPr marL="3927" marR="3927" marT="0" marB="0"/>
                </a:tc>
                <a:extLst>
                  <a:ext uri="{0D108BD9-81ED-4DB2-BD59-A6C34878D82A}">
                    <a16:rowId xmlns="" xmlns:a16="http://schemas.microsoft.com/office/drawing/2014/main" val="3457819857"/>
                  </a:ext>
                </a:extLst>
              </a:tr>
              <a:tr h="257498">
                <a:tc>
                  <a:txBody>
                    <a:bodyPr/>
                    <a:lstStyle/>
                    <a:p>
                      <a:pPr marL="8890" marR="0" indent="-8890">
                        <a:spcBef>
                          <a:spcPts val="1200"/>
                        </a:spcBef>
                        <a:spcAft>
                          <a:spcPts val="600"/>
                        </a:spcAft>
                      </a:pPr>
                      <a:r>
                        <a:rPr lang="fr-FR" sz="1200">
                          <a:effectLst/>
                          <a:latin typeface="Source Sans Pro" panose="020B0503030403020204" pitchFamily="34" charset="0"/>
                          <a:ea typeface="Source Sans Pro" panose="020B0503030403020204" pitchFamily="34" charset="0"/>
                        </a:rPr>
                        <a:t>Sollicitation concurrentielle</a:t>
                      </a:r>
                    </a:p>
                  </a:txBody>
                  <a:tcPr marL="3927" marR="3927" marT="0" marB="0"/>
                </a:tc>
                <a:tc>
                  <a:txBody>
                    <a:bodyPr/>
                    <a:lstStyle/>
                    <a:p>
                      <a:pPr marL="8890" marR="0" indent="-8890">
                        <a:spcBef>
                          <a:spcPts val="1200"/>
                        </a:spcBef>
                        <a:spcAft>
                          <a:spcPts val="600"/>
                        </a:spcAft>
                      </a:pPr>
                      <a:r>
                        <a:rPr lang="fr-FR" sz="1200">
                          <a:effectLst/>
                          <a:latin typeface="Source Sans Pro" panose="020B0503030403020204" pitchFamily="34" charset="0"/>
                          <a:ea typeface="Source Sans Pro" panose="020B0503030403020204" pitchFamily="34" charset="0"/>
                        </a:rPr>
                        <a:t>Confirmer que l'appel de candidatures (RFA) comprend tous les éléments : contexte organisationnel, objectifs et cibles du projet, portée géographique, domaine thématique, SOW, livrables, budget avec les catégories appropriées, instructions de l'appel d'offres et critères d'éligibilité, et qu'il est publié sur tous les sites pertinents et pertinents. sites Internet appropriés.  </a:t>
                      </a:r>
                    </a:p>
                  </a:txBody>
                  <a:tcPr marL="3927" marR="3927" marT="0" marB="0"/>
                </a:tc>
                <a:tc>
                  <a:txBody>
                    <a:bodyPr/>
                    <a:lstStyle/>
                    <a:p>
                      <a:pPr marL="8890" marR="0" indent="-8890">
                        <a:spcBef>
                          <a:spcPts val="1200"/>
                        </a:spcBef>
                        <a:spcAft>
                          <a:spcPts val="600"/>
                        </a:spcAft>
                      </a:pPr>
                      <a:r>
                        <a:rPr lang="fr-FR" sz="1200">
                          <a:effectLst/>
                          <a:latin typeface="Source Sans Pro" panose="020B0503030403020204" pitchFamily="34" charset="0"/>
                          <a:ea typeface="Source Sans Pro" panose="020B0503030403020204" pitchFamily="34" charset="0"/>
                        </a:rPr>
                        <a:t>RFA au cours des deux dernières années</a:t>
                      </a:r>
                    </a:p>
                  </a:txBody>
                  <a:tcPr marL="3927" marR="3927" marT="0" marB="0"/>
                </a:tc>
                <a:extLst>
                  <a:ext uri="{0D108BD9-81ED-4DB2-BD59-A6C34878D82A}">
                    <a16:rowId xmlns="" xmlns:a16="http://schemas.microsoft.com/office/drawing/2014/main" val="4107428144"/>
                  </a:ext>
                </a:extLst>
              </a:tr>
              <a:tr h="136922">
                <a:tc>
                  <a:txBody>
                    <a:bodyPr/>
                    <a:lstStyle/>
                    <a:p>
                      <a:pPr marL="8890" marR="0" indent="-8890">
                        <a:spcBef>
                          <a:spcPts val="1200"/>
                        </a:spcBef>
                        <a:spcAft>
                          <a:spcPts val="600"/>
                        </a:spcAft>
                      </a:pPr>
                      <a:r>
                        <a:rPr lang="fr-FR" sz="1200">
                          <a:effectLst/>
                          <a:latin typeface="Source Sans Pro" panose="020B0503030403020204" pitchFamily="34" charset="0"/>
                          <a:ea typeface="Source Sans Pro" panose="020B0503030403020204" pitchFamily="34" charset="0"/>
                        </a:rPr>
                        <a:t>Sollicitation non concurrentielle </a:t>
                      </a:r>
                    </a:p>
                  </a:txBody>
                  <a:tcPr marL="3927" marR="3927" marT="0" marB="0"/>
                </a:tc>
                <a:tc>
                  <a:txBody>
                    <a:bodyPr/>
                    <a:lstStyle/>
                    <a:p>
                      <a:pPr marL="8890" marR="0" indent="-8890">
                        <a:spcBef>
                          <a:spcPts val="1200"/>
                        </a:spcBef>
                        <a:spcAft>
                          <a:spcPts val="600"/>
                        </a:spcAft>
                      </a:pPr>
                      <a:r>
                        <a:rPr lang="fr-FR" sz="1200">
                          <a:effectLst/>
                          <a:latin typeface="Source Sans Pro" panose="020B0503030403020204" pitchFamily="34" charset="0"/>
                          <a:ea typeface="Source Sans Pro" panose="020B0503030403020204" pitchFamily="34" charset="0"/>
                        </a:rPr>
                        <a:t>Confirmer que les subventions à fournisseur unique sont pleinement justifiées et approuvées par l'USAID.</a:t>
                      </a:r>
                    </a:p>
                  </a:txBody>
                  <a:tcPr marL="3927" marR="3927" marT="0" marB="0"/>
                </a:tc>
                <a:tc>
                  <a:txBody>
                    <a:bodyPr/>
                    <a:lstStyle/>
                    <a:p>
                      <a:pPr marL="8890" marR="0" indent="-8890">
                        <a:spcBef>
                          <a:spcPts val="1200"/>
                        </a:spcBef>
                        <a:spcAft>
                          <a:spcPts val="600"/>
                        </a:spcAft>
                      </a:pPr>
                      <a:r>
                        <a:rPr lang="fr-FR" sz="1200">
                          <a:effectLst/>
                          <a:latin typeface="Source Sans Pro" panose="020B0503030403020204" pitchFamily="34" charset="0"/>
                          <a:ea typeface="Source Sans Pro" panose="020B0503030403020204" pitchFamily="34" charset="0"/>
                        </a:rPr>
                        <a:t>Subventions accordées à un fournisseur unique au cours des deux dernières années</a:t>
                      </a:r>
                    </a:p>
                  </a:txBody>
                  <a:tcPr marL="3927" marR="3927" marT="0" marB="0"/>
                </a:tc>
                <a:extLst>
                  <a:ext uri="{0D108BD9-81ED-4DB2-BD59-A6C34878D82A}">
                    <a16:rowId xmlns="" xmlns:a16="http://schemas.microsoft.com/office/drawing/2014/main" val="1061726074"/>
                  </a:ext>
                </a:extLst>
              </a:tr>
              <a:tr h="110356">
                <a:tc>
                  <a:txBody>
                    <a:bodyPr/>
                    <a:lstStyle/>
                    <a:p>
                      <a:pPr marL="8890" marR="0" indent="-8890">
                        <a:spcBef>
                          <a:spcPts val="1200"/>
                        </a:spcBef>
                        <a:spcAft>
                          <a:spcPts val="600"/>
                        </a:spcAft>
                      </a:pPr>
                      <a:r>
                        <a:rPr lang="fr-FR" sz="1200">
                          <a:effectLst/>
                          <a:latin typeface="Source Sans Pro" panose="020B0503030403020204" pitchFamily="34" charset="0"/>
                          <a:ea typeface="Source Sans Pro" panose="020B0503030403020204" pitchFamily="34" charset="0"/>
                        </a:rPr>
                        <a:t>Approbations principales </a:t>
                      </a:r>
                    </a:p>
                  </a:txBody>
                  <a:tcPr marL="3927" marR="3927" marT="0" marB="0"/>
                </a:tc>
                <a:tc>
                  <a:txBody>
                    <a:bodyPr/>
                    <a:lstStyle/>
                    <a:p>
                      <a:pPr marL="8890" marR="0" indent="-8890">
                        <a:spcBef>
                          <a:spcPts val="1200"/>
                        </a:spcBef>
                        <a:spcAft>
                          <a:spcPts val="600"/>
                        </a:spcAft>
                      </a:pPr>
                      <a:r>
                        <a:rPr lang="fr-FR" sz="1200">
                          <a:effectLst/>
                          <a:latin typeface="Source Sans Pro" panose="020B0503030403020204" pitchFamily="34" charset="0"/>
                          <a:ea typeface="Source Sans Pro" panose="020B0503030403020204" pitchFamily="34" charset="0"/>
                        </a:rPr>
                        <a:t>Confirmer si la demande d'approbation est soumise à temps avec toutes les informations pertinentes et si l'USAID a approuvé toutes les sous-subventions.</a:t>
                      </a:r>
                    </a:p>
                  </a:txBody>
                  <a:tcPr marL="3927" marR="3927" marT="0" marB="0"/>
                </a:tc>
                <a:tc>
                  <a:txBody>
                    <a:bodyPr/>
                    <a:lstStyle/>
                    <a:p>
                      <a:pPr marL="8890" marR="0" indent="-8890">
                        <a:spcBef>
                          <a:spcPts val="1200"/>
                        </a:spcBef>
                        <a:spcAft>
                          <a:spcPts val="600"/>
                        </a:spcAft>
                      </a:pPr>
                      <a:r>
                        <a:rPr lang="fr-FR" sz="1200">
                          <a:effectLst/>
                          <a:latin typeface="Source Sans Pro" panose="020B0503030403020204" pitchFamily="34" charset="0"/>
                          <a:ea typeface="Source Sans Pro" panose="020B0503030403020204" pitchFamily="34" charset="0"/>
                        </a:rPr>
                        <a:t>Lettres d’approbation et/ou courriels</a:t>
                      </a:r>
                    </a:p>
                  </a:txBody>
                  <a:tcPr marL="3927" marR="3927" marT="0" marB="0"/>
                </a:tc>
                <a:extLst>
                  <a:ext uri="{0D108BD9-81ED-4DB2-BD59-A6C34878D82A}">
                    <a16:rowId xmlns="" xmlns:a16="http://schemas.microsoft.com/office/drawing/2014/main" val="3603183839"/>
                  </a:ext>
                </a:extLst>
              </a:tr>
              <a:tr h="183928">
                <a:tc>
                  <a:txBody>
                    <a:bodyPr/>
                    <a:lstStyle/>
                    <a:p>
                      <a:pPr marL="8890" marR="0" indent="-8890">
                        <a:spcBef>
                          <a:spcPts val="1200"/>
                        </a:spcBef>
                        <a:spcAft>
                          <a:spcPts val="600"/>
                        </a:spcAft>
                      </a:pPr>
                      <a:r>
                        <a:rPr lang="fr-FR" sz="1200">
                          <a:effectLst/>
                          <a:latin typeface="Source Sans Pro" panose="020B0503030403020204" pitchFamily="34" charset="0"/>
                          <a:ea typeface="Source Sans Pro" panose="020B0503030403020204" pitchFamily="34" charset="0"/>
                        </a:rPr>
                        <a:t>Évaluation préalable à la subvention </a:t>
                      </a:r>
                    </a:p>
                  </a:txBody>
                  <a:tcPr marL="3927" marR="3927" marT="0" marB="0"/>
                </a:tc>
                <a:tc>
                  <a:txBody>
                    <a:bodyPr/>
                    <a:lstStyle/>
                    <a:p>
                      <a:pPr marL="8890" marR="0" indent="-8890">
                        <a:spcBef>
                          <a:spcPts val="1200"/>
                        </a:spcBef>
                        <a:spcAft>
                          <a:spcPts val="600"/>
                        </a:spcAft>
                      </a:pPr>
                      <a:r>
                        <a:rPr lang="fr-FR" sz="1200">
                          <a:effectLst/>
                          <a:latin typeface="Source Sans Pro" panose="020B0503030403020204" pitchFamily="34" charset="0"/>
                          <a:ea typeface="Source Sans Pro" panose="020B0503030403020204" pitchFamily="34" charset="0"/>
                        </a:rPr>
                        <a:t>Confirmer si l'organisation utilise systématiquement le NUPAS Plus 2.0 ou tout autre outil internationalement reconnu qui utilise des preuves vérifiables pour évaluer les risques, si son personnel est formé à l'utilisation de l'outil et si cela est effectué avant l'attribution du prix.</a:t>
                      </a:r>
                    </a:p>
                  </a:txBody>
                  <a:tcPr marL="3927" marR="3927" marT="0" marB="0"/>
                </a:tc>
                <a:tc>
                  <a:txBody>
                    <a:bodyPr/>
                    <a:lstStyle/>
                    <a:p>
                      <a:pPr marL="8890" marR="0" indent="-8890">
                        <a:spcBef>
                          <a:spcPts val="1200"/>
                        </a:spcBef>
                        <a:spcAft>
                          <a:spcPts val="600"/>
                        </a:spcAft>
                      </a:pPr>
                      <a:r>
                        <a:rPr lang="fr-FR" sz="1200" dirty="0">
                          <a:effectLst/>
                          <a:latin typeface="Source Sans Pro" panose="020B0503030403020204" pitchFamily="34" charset="0"/>
                          <a:ea typeface="Source Sans Pro" panose="020B0503030403020204" pitchFamily="34" charset="0"/>
                        </a:rPr>
                        <a:t>Évaluation préalable à l'attribution du bénéficiaire/sous-bénéficiaire</a:t>
                      </a:r>
                    </a:p>
                  </a:txBody>
                  <a:tcPr marL="3927" marR="3927" marT="0" marB="0"/>
                </a:tc>
                <a:extLst>
                  <a:ext uri="{0D108BD9-81ED-4DB2-BD59-A6C34878D82A}">
                    <a16:rowId xmlns="" xmlns:a16="http://schemas.microsoft.com/office/drawing/2014/main" val="4051029619"/>
                  </a:ext>
                </a:extLst>
              </a:tr>
            </a:tbl>
          </a:graphicData>
        </a:graphic>
      </p:graphicFrame>
      <p:sp>
        <p:nvSpPr>
          <p:cNvPr id="4" name="TextBox 3"/>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14B45B6B-F44F-93B7-EC86-B4C9CC6F70D3}"/>
              </a:ext>
            </a:extLst>
          </p:cNvPr>
          <p:cNvSpPr>
            <a:spLocks noGrp="1"/>
          </p:cNvSpPr>
          <p:nvPr>
            <p:ph type="sldNum" sz="quarter" idx="7"/>
          </p:nvPr>
        </p:nvSpPr>
        <p:spPr/>
        <p:txBody>
          <a:bodyPr/>
          <a:lstStyle/>
          <a:p>
            <a:fld id="{B6F15528-21DE-4FAA-801E-634DDDAF4B2B}" type="slidenum">
              <a:rPr lang="fr-FR" smtClean="0"/>
              <a:pPr/>
              <a:t>155</a:t>
            </a:fld>
            <a:endParaRPr lang="fr-FR" dirty="0"/>
          </a:p>
        </p:txBody>
      </p:sp>
    </p:spTree>
    <p:extLst>
      <p:ext uri="{BB962C8B-B14F-4D97-AF65-F5344CB8AC3E}">
        <p14:creationId xmlns:p14="http://schemas.microsoft.com/office/powerpoint/2010/main" val="6690301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18F61C8F-3529-BE5F-5D0F-304BC4808F61}"/>
            </a:ext>
          </a:extLst>
        </p:cNvPr>
        <p:cNvGrpSpPr/>
        <p:nvPr/>
      </p:nvGrpSpPr>
      <p:grpSpPr>
        <a:xfrm>
          <a:off x="0" y="0"/>
          <a:ext cx="0" cy="0"/>
          <a:chOff x="0" y="0"/>
          <a:chExt cx="0" cy="0"/>
        </a:xfrm>
      </p:grpSpPr>
      <p:sp>
        <p:nvSpPr>
          <p:cNvPr id="5" name="Google Shape;385;p56">
            <a:extLst>
              <a:ext uri="{FF2B5EF4-FFF2-40B4-BE49-F238E27FC236}">
                <a16:creationId xmlns="" xmlns:a16="http://schemas.microsoft.com/office/drawing/2014/main" id="{54963B24-02F1-CCAA-CB72-55FED675AD82}"/>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CATÉGORIES/SOUS-CATÉGORIES DE GESTION DES SOUS-SUBVENTIONS</a:t>
            </a:r>
          </a:p>
        </p:txBody>
      </p:sp>
      <p:graphicFrame>
        <p:nvGraphicFramePr>
          <p:cNvPr id="6" name="Table 5">
            <a:extLst>
              <a:ext uri="{FF2B5EF4-FFF2-40B4-BE49-F238E27FC236}">
                <a16:creationId xmlns="" xmlns:a16="http://schemas.microsoft.com/office/drawing/2014/main" id="{EAE7D4E9-1343-3A4C-F347-5F02C548C947}"/>
              </a:ext>
            </a:extLst>
          </p:cNvPr>
          <p:cNvGraphicFramePr>
            <a:graphicFrameLocks noGrp="1"/>
          </p:cNvGraphicFramePr>
          <p:nvPr>
            <p:extLst>
              <p:ext uri="{D42A27DB-BD31-4B8C-83A1-F6EECF244321}">
                <p14:modId xmlns:p14="http://schemas.microsoft.com/office/powerpoint/2010/main" val="1708550920"/>
              </p:ext>
            </p:extLst>
          </p:nvPr>
        </p:nvGraphicFramePr>
        <p:xfrm>
          <a:off x="165698" y="920536"/>
          <a:ext cx="11592628" cy="5392436"/>
        </p:xfrm>
        <a:graphic>
          <a:graphicData uri="http://schemas.openxmlformats.org/drawingml/2006/table">
            <a:tbl>
              <a:tblPr firstRow="1" firstCol="1" bandRow="1">
                <a:tableStyleId>{5940675A-B579-460E-94D1-54222C63F5DA}</a:tableStyleId>
              </a:tblPr>
              <a:tblGrid>
                <a:gridCol w="1974601">
                  <a:extLst>
                    <a:ext uri="{9D8B030D-6E8A-4147-A177-3AD203B41FA5}">
                      <a16:colId xmlns="" xmlns:a16="http://schemas.microsoft.com/office/drawing/2014/main" val="3622111367"/>
                    </a:ext>
                  </a:extLst>
                </a:gridCol>
                <a:gridCol w="6850713">
                  <a:extLst>
                    <a:ext uri="{9D8B030D-6E8A-4147-A177-3AD203B41FA5}">
                      <a16:colId xmlns="" xmlns:a16="http://schemas.microsoft.com/office/drawing/2014/main" val="1333926728"/>
                    </a:ext>
                  </a:extLst>
                </a:gridCol>
                <a:gridCol w="2767314">
                  <a:extLst>
                    <a:ext uri="{9D8B030D-6E8A-4147-A177-3AD203B41FA5}">
                      <a16:colId xmlns="" xmlns:a16="http://schemas.microsoft.com/office/drawing/2014/main" val="4229222154"/>
                    </a:ext>
                  </a:extLst>
                </a:gridCol>
              </a:tblGrid>
              <a:tr h="697249">
                <a:tc>
                  <a:txBody>
                    <a:bodyPr/>
                    <a:lstStyle/>
                    <a:p>
                      <a:pPr marL="8890" marR="0" indent="-8890" algn="l">
                        <a:spcBef>
                          <a:spcPts val="1200"/>
                        </a:spcBef>
                        <a:spcAft>
                          <a:spcPts val="600"/>
                        </a:spcAft>
                      </a:pPr>
                      <a:r>
                        <a:rPr lang="fr-FR" sz="1400" b="1">
                          <a:solidFill>
                            <a:schemeClr val="bg1"/>
                          </a:solidFill>
                          <a:effectLst/>
                          <a:latin typeface="Source Sans Pro" panose="020B0503030403020204" pitchFamily="34" charset="0"/>
                          <a:ea typeface="Source Sans Pro" panose="020B0503030403020204" pitchFamily="34" charset="0"/>
                        </a:rPr>
                        <a:t>Code</a:t>
                      </a:r>
                    </a:p>
                  </a:txBody>
                  <a:tcPr marL="3927" marR="3927" marT="0" marB="0" anchor="ctr">
                    <a:solidFill>
                      <a:srgbClr val="002E6C"/>
                    </a:solidFill>
                  </a:tcPr>
                </a:tc>
                <a:tc>
                  <a:txBody>
                    <a:bodyPr/>
                    <a:lstStyle/>
                    <a:p>
                      <a:pPr marL="8890" marR="0" indent="-8890" algn="l">
                        <a:spcBef>
                          <a:spcPts val="1200"/>
                        </a:spcBef>
                        <a:spcAft>
                          <a:spcPts val="600"/>
                        </a:spcAft>
                      </a:pPr>
                      <a:r>
                        <a:rPr lang="fr-FR" sz="1400" b="1">
                          <a:solidFill>
                            <a:schemeClr val="bg1"/>
                          </a:solidFill>
                          <a:effectLst/>
                          <a:latin typeface="Source Sans Pro" panose="020B0503030403020204" pitchFamily="34" charset="0"/>
                          <a:ea typeface="Source Sans Pro" panose="020B0503030403020204" pitchFamily="34" charset="0"/>
                        </a:rPr>
                        <a:t>H. Gestion des sous-subventions </a:t>
                      </a:r>
                      <a:r>
                        <a:rPr lang="fr-FR" sz="1400" b="0" i="1">
                          <a:solidFill>
                            <a:schemeClr val="bg1"/>
                          </a:solidFill>
                          <a:effectLst/>
                          <a:latin typeface="Source Sans Pro" panose="020B0503030403020204" pitchFamily="34" charset="0"/>
                          <a:ea typeface="Source Sans Pro" panose="020B0503030403020204" pitchFamily="34" charset="0"/>
                        </a:rPr>
                        <a:t>Cette section examine les politiques et/ou procédures de gestion des sous-subventions, y compris la compétitivité, la prévention des conflits d'intérêts, l'évaluation des candidatures, la dotation en personnel, etc.</a:t>
                      </a:r>
                    </a:p>
                  </a:txBody>
                  <a:tcPr marL="3927" marR="3927" marT="0" marB="0" anchor="ctr">
                    <a:solidFill>
                      <a:srgbClr val="002E6C"/>
                    </a:solidFill>
                  </a:tcPr>
                </a:tc>
                <a:tc>
                  <a:txBody>
                    <a:bodyPr/>
                    <a:lstStyle/>
                    <a:p>
                      <a:pPr marL="8890" marR="0" indent="-8890" algn="ctr">
                        <a:spcBef>
                          <a:spcPts val="1200"/>
                        </a:spcBef>
                        <a:spcAft>
                          <a:spcPts val="600"/>
                        </a:spcAft>
                      </a:pPr>
                      <a:r>
                        <a:rPr lang="fr-FR" sz="1400" b="1">
                          <a:solidFill>
                            <a:schemeClr val="bg1"/>
                          </a:solidFill>
                          <a:effectLst/>
                          <a:latin typeface="Source Sans Pro" panose="020B0503030403020204" pitchFamily="34" charset="0"/>
                          <a:ea typeface="Source Sans Pro" panose="020B0503030403020204" pitchFamily="34" charset="0"/>
                        </a:rPr>
                        <a:t>DOCUMENTS CLÉS POUR L'ÉVALUATION</a:t>
                      </a:r>
                    </a:p>
                  </a:txBody>
                  <a:tcPr marL="3927" marR="3927" marT="0" marB="0" anchor="ctr">
                    <a:solidFill>
                      <a:srgbClr val="002E6C"/>
                    </a:solidFill>
                  </a:tcPr>
                </a:tc>
                <a:extLst>
                  <a:ext uri="{0D108BD9-81ED-4DB2-BD59-A6C34878D82A}">
                    <a16:rowId xmlns="" xmlns:a16="http://schemas.microsoft.com/office/drawing/2014/main" val="1111067877"/>
                  </a:ext>
                </a:extLst>
              </a:tr>
              <a:tr h="532726">
                <a:tc>
                  <a:txBody>
                    <a:bodyPr/>
                    <a:lstStyle/>
                    <a:p>
                      <a:pPr algn="l" fontAlgn="ctr"/>
                      <a:r>
                        <a:rPr lang="fr-FR" sz="1800" b="0" i="0" u="none" strike="noStrike">
                          <a:solidFill>
                            <a:schemeClr val="tx1"/>
                          </a:solidFill>
                          <a:effectLst/>
                          <a:latin typeface="Calibri" panose="020F0502020204030204" pitchFamily="34" charset="0"/>
                        </a:rPr>
                        <a:t>H.1</a:t>
                      </a:r>
                    </a:p>
                  </a:txBody>
                  <a:tcPr marL="0" marR="0" marT="0" marB="0" anchor="ctr"/>
                </a:tc>
                <a:tc>
                  <a:txBody>
                    <a:bodyPr/>
                    <a:lstStyle/>
                    <a:p>
                      <a:pPr marL="8890" marR="0" indent="-8890">
                        <a:spcBef>
                          <a:spcPts val="1200"/>
                        </a:spcBef>
                        <a:spcAft>
                          <a:spcPts val="600"/>
                        </a:spcAft>
                      </a:pPr>
                      <a:r>
                        <a:rPr lang="fr-FR" sz="1400">
                          <a:solidFill>
                            <a:srgbClr val="000000"/>
                          </a:solidFill>
                          <a:effectLst/>
                          <a:latin typeface="Source Sans Pro" panose="020B0503030403020204" pitchFamily="34" charset="0"/>
                          <a:ea typeface="Source Sans Pro" panose="020B0503030403020204" pitchFamily="34" charset="0"/>
                          <a:cs typeface="Garamond" panose="02020404030301010803" pitchFamily="18" charset="0"/>
                        </a:rPr>
                        <a:t>Existe-t-il des politiques et des pratiques écrites pour la gestion et le suivi des sous-subventions ?</a:t>
                      </a:r>
                    </a:p>
                  </a:txBody>
                  <a:tcPr marL="3927" marR="3927" marT="0" marB="0"/>
                </a:tc>
                <a:tc>
                  <a:txBody>
                    <a:bodyPr/>
                    <a:lstStyle/>
                    <a:p>
                      <a:pPr marL="8890" marR="0" indent="-8890" algn="l" rtl="0">
                        <a:spcBef>
                          <a:spcPts val="1200"/>
                        </a:spcBef>
                        <a:spcAft>
                          <a:spcPts val="600"/>
                        </a:spcAft>
                      </a:pPr>
                      <a:endParaRPr lang="en-US" sz="1400">
                        <a:solidFill>
                          <a:srgbClr val="000000"/>
                        </a:solidFill>
                        <a:effectLst/>
                        <a:latin typeface="Source Sans Pro" panose="020B0503030403020204" pitchFamily="34" charset="0"/>
                        <a:ea typeface="Source Sans Pro" panose="020B0503030403020204" pitchFamily="34" charset="0"/>
                        <a:cs typeface="Garamond" panose="02020404030301010803" pitchFamily="18" charset="0"/>
                      </a:endParaRPr>
                    </a:p>
                  </a:txBody>
                  <a:tcPr marL="3927" marR="3927" marT="0" marB="0"/>
                </a:tc>
                <a:extLst>
                  <a:ext uri="{0D108BD9-81ED-4DB2-BD59-A6C34878D82A}">
                    <a16:rowId xmlns="" xmlns:a16="http://schemas.microsoft.com/office/drawing/2014/main" val="298607908"/>
                  </a:ext>
                </a:extLst>
              </a:tr>
              <a:tr h="622834">
                <a:tc>
                  <a:txBody>
                    <a:bodyPr/>
                    <a:lstStyle/>
                    <a:p>
                      <a:pPr algn="l" fontAlgn="ctr"/>
                      <a:r>
                        <a:rPr lang="fr-FR" sz="1800" b="0" i="0" u="none" strike="noStrike">
                          <a:solidFill>
                            <a:schemeClr val="tx1"/>
                          </a:solidFill>
                          <a:effectLst/>
                          <a:latin typeface="Calibri" panose="020F0502020204030204" pitchFamily="34" charset="0"/>
                        </a:rPr>
                        <a:t>H.2</a:t>
                      </a:r>
                    </a:p>
                  </a:txBody>
                  <a:tcPr marL="0" marR="0" marT="0" marB="0" anchor="ctr"/>
                </a:tc>
                <a:tc>
                  <a:txBody>
                    <a:bodyPr/>
                    <a:lstStyle/>
                    <a:p>
                      <a:pPr marL="8890" marR="0" indent="-8890">
                        <a:spcBef>
                          <a:spcPts val="1200"/>
                        </a:spcBef>
                        <a:spcAft>
                          <a:spcPts val="600"/>
                        </a:spcAft>
                      </a:pPr>
                      <a:r>
                        <a:rPr lang="fr-FR" sz="1400">
                          <a:solidFill>
                            <a:srgbClr val="000000"/>
                          </a:solidFill>
                          <a:effectLst/>
                          <a:latin typeface="Source Sans Pro" panose="020B0503030403020204" pitchFamily="34" charset="0"/>
                          <a:ea typeface="Source Sans Pro" panose="020B0503030403020204" pitchFamily="34" charset="0"/>
                          <a:cs typeface="Garamond" panose="02020404030301010803" pitchFamily="18" charset="0"/>
                        </a:rPr>
                        <a:t>Les politiques et/ou pratiques exigent-elles une sollicitation de candidatures ouverte, compétitive et transparente ?</a:t>
                      </a:r>
                    </a:p>
                  </a:txBody>
                  <a:tcPr marL="3927" marR="3927" marT="0" marB="0"/>
                </a:tc>
                <a:tc>
                  <a:txBody>
                    <a:bodyPr/>
                    <a:lstStyle/>
                    <a:p>
                      <a:pPr marL="8890" marR="0" indent="-8890" algn="l" rtl="0">
                        <a:spcBef>
                          <a:spcPts val="1200"/>
                        </a:spcBef>
                        <a:spcAft>
                          <a:spcPts val="600"/>
                        </a:spcAft>
                      </a:pPr>
                      <a:endParaRPr lang="en-US" sz="1400" dirty="0">
                        <a:solidFill>
                          <a:srgbClr val="000000"/>
                        </a:solidFill>
                        <a:effectLst/>
                        <a:latin typeface="Source Sans Pro" panose="020B0503030403020204" pitchFamily="34" charset="0"/>
                        <a:ea typeface="Source Sans Pro" panose="020B0503030403020204" pitchFamily="34" charset="0"/>
                        <a:cs typeface="Garamond" panose="02020404030301010803" pitchFamily="18" charset="0"/>
                      </a:endParaRPr>
                    </a:p>
                  </a:txBody>
                  <a:tcPr marL="3927" marR="3927" marT="0" marB="0"/>
                </a:tc>
                <a:extLst>
                  <a:ext uri="{0D108BD9-81ED-4DB2-BD59-A6C34878D82A}">
                    <a16:rowId xmlns="" xmlns:a16="http://schemas.microsoft.com/office/drawing/2014/main" val="3179391907"/>
                  </a:ext>
                </a:extLst>
              </a:tr>
              <a:tr h="551084">
                <a:tc>
                  <a:txBody>
                    <a:bodyPr/>
                    <a:lstStyle/>
                    <a:p>
                      <a:pPr algn="l" fontAlgn="ctr"/>
                      <a:r>
                        <a:rPr lang="fr-FR" sz="1800" b="0" i="0" u="none" strike="noStrike">
                          <a:solidFill>
                            <a:schemeClr val="tx1"/>
                          </a:solidFill>
                          <a:effectLst/>
                          <a:latin typeface="Calibri" panose="020F0502020204030204" pitchFamily="34" charset="0"/>
                        </a:rPr>
                        <a:t>H.3</a:t>
                      </a:r>
                    </a:p>
                  </a:txBody>
                  <a:tcPr marL="0" marR="0" marT="0" marB="0" anchor="ctr"/>
                </a:tc>
                <a:tc>
                  <a:txBody>
                    <a:bodyPr/>
                    <a:lstStyle/>
                    <a:p>
                      <a:pPr marL="8890" marR="0" indent="-8890">
                        <a:spcBef>
                          <a:spcPts val="1200"/>
                        </a:spcBef>
                        <a:spcAft>
                          <a:spcPts val="600"/>
                        </a:spcAft>
                      </a:pPr>
                      <a:r>
                        <a:rPr lang="fr-FR" sz="1400">
                          <a:solidFill>
                            <a:srgbClr val="000000"/>
                          </a:solidFill>
                          <a:effectLst/>
                          <a:latin typeface="Source Sans Pro" panose="020B0503030403020204" pitchFamily="34" charset="0"/>
                          <a:ea typeface="Source Sans Pro" panose="020B0503030403020204" pitchFamily="34" charset="0"/>
                          <a:cs typeface="Garamond" panose="02020404030301010803" pitchFamily="18" charset="0"/>
                        </a:rPr>
                        <a:t>Les politiques/procédures décrivent-elles l’évaluation des candidatures, le comité d’évaluation, la manière d’éviter les conflits d’intérêts, etc. ?</a:t>
                      </a:r>
                    </a:p>
                  </a:txBody>
                  <a:tcPr marL="3927" marR="3927" marT="0" marB="0"/>
                </a:tc>
                <a:tc>
                  <a:txBody>
                    <a:bodyPr/>
                    <a:lstStyle/>
                    <a:p>
                      <a:pPr marL="8890" marR="0" indent="-8890" algn="l" rtl="0">
                        <a:spcBef>
                          <a:spcPts val="1200"/>
                        </a:spcBef>
                        <a:spcAft>
                          <a:spcPts val="600"/>
                        </a:spcAft>
                      </a:pPr>
                      <a:endParaRPr lang="en-US" sz="1400" dirty="0">
                        <a:solidFill>
                          <a:srgbClr val="000000"/>
                        </a:solidFill>
                        <a:effectLst/>
                        <a:latin typeface="Source Sans Pro" panose="020B0503030403020204" pitchFamily="34" charset="0"/>
                        <a:ea typeface="Source Sans Pro" panose="020B0503030403020204" pitchFamily="34" charset="0"/>
                        <a:cs typeface="Garamond" panose="02020404030301010803" pitchFamily="18" charset="0"/>
                      </a:endParaRPr>
                    </a:p>
                  </a:txBody>
                  <a:tcPr marL="3927" marR="3927" marT="0" marB="0"/>
                </a:tc>
                <a:extLst>
                  <a:ext uri="{0D108BD9-81ED-4DB2-BD59-A6C34878D82A}">
                    <a16:rowId xmlns="" xmlns:a16="http://schemas.microsoft.com/office/drawing/2014/main" val="2057111254"/>
                  </a:ext>
                </a:extLst>
              </a:tr>
              <a:tr h="532726">
                <a:tc>
                  <a:txBody>
                    <a:bodyPr/>
                    <a:lstStyle/>
                    <a:p>
                      <a:pPr algn="l" fontAlgn="ctr"/>
                      <a:r>
                        <a:rPr lang="fr-FR" sz="1800" b="0" i="0" u="none" strike="noStrike">
                          <a:solidFill>
                            <a:schemeClr val="tx1"/>
                          </a:solidFill>
                          <a:effectLst/>
                          <a:latin typeface="Calibri" panose="020F0502020204030204" pitchFamily="34" charset="0"/>
                        </a:rPr>
                        <a:t>H.4</a:t>
                      </a:r>
                    </a:p>
                  </a:txBody>
                  <a:tcPr marL="0" marR="0" marT="0" marB="0" anchor="ctr"/>
                </a:tc>
                <a:tc>
                  <a:txBody>
                    <a:bodyPr/>
                    <a:lstStyle/>
                    <a:p>
                      <a:pPr marL="8890" marR="0" indent="-8890">
                        <a:spcBef>
                          <a:spcPts val="1200"/>
                        </a:spcBef>
                        <a:spcAft>
                          <a:spcPts val="600"/>
                        </a:spcAft>
                      </a:pPr>
                      <a:r>
                        <a:rPr lang="fr-FR" sz="1400">
                          <a:solidFill>
                            <a:srgbClr val="000000"/>
                          </a:solidFill>
                          <a:effectLst/>
                          <a:latin typeface="Source Sans Pro" panose="020B0503030403020204" pitchFamily="34" charset="0"/>
                          <a:ea typeface="Source Sans Pro" panose="020B0503030403020204" pitchFamily="34" charset="0"/>
                          <a:cs typeface="Garamond" panose="02020404030301010803" pitchFamily="18" charset="0"/>
                        </a:rPr>
                        <a:t>Existe-t-il des modèles d'accord de sous-subvention avec des termes et conditions adéquats pour protéger le financement de l'USAID ?</a:t>
                      </a:r>
                    </a:p>
                  </a:txBody>
                  <a:tcPr marL="3927" marR="3927" marT="0" marB="0"/>
                </a:tc>
                <a:tc>
                  <a:txBody>
                    <a:bodyPr/>
                    <a:lstStyle/>
                    <a:p>
                      <a:pPr marL="0" marR="0" indent="0" algn="l" rtl="0">
                        <a:spcBef>
                          <a:spcPts val="1200"/>
                        </a:spcBef>
                        <a:spcAft>
                          <a:spcPts val="600"/>
                        </a:spcAft>
                      </a:pPr>
                      <a:endParaRPr lang="en-US" sz="1400" dirty="0">
                        <a:solidFill>
                          <a:srgbClr val="000000"/>
                        </a:solidFill>
                        <a:effectLst/>
                        <a:latin typeface="Source Sans Pro" panose="020B0503030403020204" pitchFamily="34" charset="0"/>
                        <a:ea typeface="Source Sans Pro" panose="020B0503030403020204" pitchFamily="34" charset="0"/>
                        <a:cs typeface="Garamond" panose="02020404030301010803" pitchFamily="18" charset="0"/>
                      </a:endParaRPr>
                    </a:p>
                  </a:txBody>
                  <a:tcPr marL="3927" marR="3927" marT="0" marB="0"/>
                </a:tc>
                <a:extLst>
                  <a:ext uri="{0D108BD9-81ED-4DB2-BD59-A6C34878D82A}">
                    <a16:rowId xmlns="" xmlns:a16="http://schemas.microsoft.com/office/drawing/2014/main" val="3457819857"/>
                  </a:ext>
                </a:extLst>
              </a:tr>
              <a:tr h="642931">
                <a:tc>
                  <a:txBody>
                    <a:bodyPr/>
                    <a:lstStyle/>
                    <a:p>
                      <a:pPr algn="l" fontAlgn="ctr"/>
                      <a:r>
                        <a:rPr lang="fr-FR" sz="1800" b="0" i="0" u="none" strike="noStrike">
                          <a:solidFill>
                            <a:schemeClr val="tx1"/>
                          </a:solidFill>
                          <a:effectLst/>
                          <a:latin typeface="Calibri" panose="020F0502020204030204" pitchFamily="34" charset="0"/>
                        </a:rPr>
                        <a:t>H.5</a:t>
                      </a:r>
                    </a:p>
                  </a:txBody>
                  <a:tcPr marL="0" marR="0" marT="0" marB="0" anchor="ctr"/>
                </a:tc>
                <a:tc>
                  <a:txBody>
                    <a:bodyPr/>
                    <a:lstStyle/>
                    <a:p>
                      <a:pPr marL="8890" marR="0" indent="-8890">
                        <a:spcBef>
                          <a:spcPts val="1200"/>
                        </a:spcBef>
                        <a:spcAft>
                          <a:spcPts val="600"/>
                        </a:spcAft>
                      </a:pPr>
                      <a:r>
                        <a:rPr lang="fr-FR" sz="1400">
                          <a:solidFill>
                            <a:srgbClr val="000000"/>
                          </a:solidFill>
                          <a:effectLst/>
                          <a:latin typeface="Source Sans Pro" panose="020B0503030403020204" pitchFamily="34" charset="0"/>
                          <a:ea typeface="Source Sans Pro" panose="020B0503030403020204" pitchFamily="34" charset="0"/>
                          <a:cs typeface="Garamond" panose="02020404030301010803" pitchFamily="18" charset="0"/>
                        </a:rPr>
                        <a:t>Les systèmes financiers de l'organisation ont-ils la capacité de séparer, de suivre et de contrôler les dépenses des sous-subventions ?</a:t>
                      </a:r>
                    </a:p>
                  </a:txBody>
                  <a:tcPr marL="3927" marR="3927" marT="0" marB="0"/>
                </a:tc>
                <a:tc>
                  <a:txBody>
                    <a:bodyPr/>
                    <a:lstStyle/>
                    <a:p>
                      <a:pPr marL="8890" marR="0" indent="-8890" algn="l" rtl="0">
                        <a:spcBef>
                          <a:spcPts val="1200"/>
                        </a:spcBef>
                        <a:spcAft>
                          <a:spcPts val="600"/>
                        </a:spcAft>
                      </a:pPr>
                      <a:endParaRPr lang="en-US" sz="1400" dirty="0">
                        <a:solidFill>
                          <a:srgbClr val="000000"/>
                        </a:solidFill>
                        <a:effectLst/>
                        <a:latin typeface="Source Sans Pro" panose="020B0503030403020204" pitchFamily="34" charset="0"/>
                        <a:ea typeface="Source Sans Pro" panose="020B0503030403020204" pitchFamily="34" charset="0"/>
                        <a:cs typeface="Garamond" panose="02020404030301010803" pitchFamily="18" charset="0"/>
                      </a:endParaRPr>
                    </a:p>
                  </a:txBody>
                  <a:tcPr marL="3927" marR="3927" marT="0" marB="0"/>
                </a:tc>
                <a:extLst>
                  <a:ext uri="{0D108BD9-81ED-4DB2-BD59-A6C34878D82A}">
                    <a16:rowId xmlns="" xmlns:a16="http://schemas.microsoft.com/office/drawing/2014/main" val="4107428144"/>
                  </a:ext>
                </a:extLst>
              </a:tr>
              <a:tr h="532726">
                <a:tc>
                  <a:txBody>
                    <a:bodyPr/>
                    <a:lstStyle/>
                    <a:p>
                      <a:pPr algn="l" fontAlgn="ctr"/>
                      <a:r>
                        <a:rPr lang="fr-FR" sz="1800" b="0" i="0" u="none" strike="noStrike">
                          <a:solidFill>
                            <a:schemeClr val="tx1"/>
                          </a:solidFill>
                          <a:effectLst/>
                          <a:latin typeface="Calibri" panose="020F0502020204030204" pitchFamily="34" charset="0"/>
                        </a:rPr>
                        <a:t>H.6</a:t>
                      </a:r>
                    </a:p>
                  </a:txBody>
                  <a:tcPr marL="0" marR="0" marT="0" marB="0" anchor="ctr"/>
                </a:tc>
                <a:tc>
                  <a:txBody>
                    <a:bodyPr/>
                    <a:lstStyle/>
                    <a:p>
                      <a:pPr marL="8890" marR="0" indent="-8890">
                        <a:spcBef>
                          <a:spcPts val="1200"/>
                        </a:spcBef>
                        <a:spcAft>
                          <a:spcPts val="600"/>
                        </a:spcAft>
                      </a:pPr>
                      <a:r>
                        <a:rPr lang="fr-FR" sz="1400">
                          <a:solidFill>
                            <a:srgbClr val="000000"/>
                          </a:solidFill>
                          <a:effectLst/>
                          <a:latin typeface="Source Sans Pro" panose="020B0503030403020204" pitchFamily="34" charset="0"/>
                          <a:ea typeface="Source Sans Pro" panose="020B0503030403020204" pitchFamily="34" charset="0"/>
                          <a:cs typeface="Garamond" panose="02020404030301010803" pitchFamily="18" charset="0"/>
                        </a:rPr>
                        <a:t>Les personnes responsables de la gestion des sous-subventions possèdent-elles les qualifications et l'expérience requises, y compris l'expérience ou la compréhension des règles et réglementations de l'USAID ? Assurez-vous de décrire.</a:t>
                      </a:r>
                    </a:p>
                  </a:txBody>
                  <a:tcPr marL="3927" marR="3927" marT="0" marB="0"/>
                </a:tc>
                <a:tc>
                  <a:txBody>
                    <a:bodyPr/>
                    <a:lstStyle/>
                    <a:p>
                      <a:pPr marL="8890" marR="0" indent="-8890" algn="l" rtl="0">
                        <a:spcBef>
                          <a:spcPts val="1200"/>
                        </a:spcBef>
                        <a:spcAft>
                          <a:spcPts val="600"/>
                        </a:spcAft>
                      </a:pPr>
                      <a:endParaRPr lang="en-US" sz="1400" dirty="0">
                        <a:solidFill>
                          <a:srgbClr val="000000"/>
                        </a:solidFill>
                        <a:effectLst/>
                        <a:latin typeface="Source Sans Pro" panose="020B0503030403020204" pitchFamily="34" charset="0"/>
                        <a:ea typeface="Source Sans Pro" panose="020B0503030403020204" pitchFamily="34" charset="0"/>
                        <a:cs typeface="Garamond" panose="02020404030301010803" pitchFamily="18" charset="0"/>
                      </a:endParaRPr>
                    </a:p>
                  </a:txBody>
                  <a:tcPr marL="3927" marR="3927" marT="0" marB="0"/>
                </a:tc>
                <a:extLst>
                  <a:ext uri="{0D108BD9-81ED-4DB2-BD59-A6C34878D82A}">
                    <a16:rowId xmlns="" xmlns:a16="http://schemas.microsoft.com/office/drawing/2014/main" val="1061726074"/>
                  </a:ext>
                </a:extLst>
              </a:tr>
              <a:tr h="532726">
                <a:tc>
                  <a:txBody>
                    <a:bodyPr/>
                    <a:lstStyle/>
                    <a:p>
                      <a:pPr algn="l" fontAlgn="ctr"/>
                      <a:r>
                        <a:rPr lang="fr-FR" sz="1800" b="0" i="0" u="none" strike="noStrike">
                          <a:solidFill>
                            <a:schemeClr val="tx1"/>
                          </a:solidFill>
                          <a:effectLst/>
                          <a:latin typeface="Calibri" panose="020F0502020204030204" pitchFamily="34" charset="0"/>
                        </a:rPr>
                        <a:t>H.7</a:t>
                      </a:r>
                    </a:p>
                  </a:txBody>
                  <a:tcPr marL="0" marR="0" marT="0" marB="0" anchor="ctr"/>
                </a:tc>
                <a:tc>
                  <a:txBody>
                    <a:bodyPr/>
                    <a:lstStyle/>
                    <a:p>
                      <a:pPr marL="8890" marR="0" indent="-8890">
                        <a:spcBef>
                          <a:spcPts val="1200"/>
                        </a:spcBef>
                        <a:spcAft>
                          <a:spcPts val="600"/>
                        </a:spcAft>
                      </a:pPr>
                      <a:r>
                        <a:rPr lang="fr-FR" sz="1400">
                          <a:solidFill>
                            <a:srgbClr val="000000"/>
                          </a:solidFill>
                          <a:effectLst/>
                          <a:latin typeface="Source Sans Pro" panose="020B0503030403020204" pitchFamily="34" charset="0"/>
                          <a:ea typeface="Source Sans Pro" panose="020B0503030403020204" pitchFamily="34" charset="0"/>
                          <a:cs typeface="Garamond" panose="02020404030301010803" pitchFamily="18" charset="0"/>
                        </a:rPr>
                        <a:t>Existe-t-il des procédures pour maintenir à jour et une documentation complète sur la gestion des sous-subventions (par exemple, des dossiers sur les sous-subventions), y compris le suivi des sous-subventions ?</a:t>
                      </a:r>
                    </a:p>
                  </a:txBody>
                  <a:tcPr marL="3927" marR="3927" marT="0" marB="0"/>
                </a:tc>
                <a:tc>
                  <a:txBody>
                    <a:bodyPr/>
                    <a:lstStyle/>
                    <a:p>
                      <a:pPr marL="8890" marR="0" indent="-8890" algn="l" rtl="0">
                        <a:spcBef>
                          <a:spcPts val="1200"/>
                        </a:spcBef>
                        <a:spcAft>
                          <a:spcPts val="600"/>
                        </a:spcAft>
                      </a:pPr>
                      <a:endParaRPr lang="en-US" sz="1400" dirty="0">
                        <a:solidFill>
                          <a:srgbClr val="000000"/>
                        </a:solidFill>
                        <a:effectLst/>
                        <a:latin typeface="Source Sans Pro" panose="020B0503030403020204" pitchFamily="34" charset="0"/>
                        <a:ea typeface="Source Sans Pro" panose="020B0503030403020204" pitchFamily="34" charset="0"/>
                        <a:cs typeface="Garamond" panose="02020404030301010803" pitchFamily="18" charset="0"/>
                      </a:endParaRPr>
                    </a:p>
                  </a:txBody>
                  <a:tcPr marL="3927" marR="3927" marT="0" marB="0"/>
                </a:tc>
                <a:extLst>
                  <a:ext uri="{0D108BD9-81ED-4DB2-BD59-A6C34878D82A}">
                    <a16:rowId xmlns="" xmlns:a16="http://schemas.microsoft.com/office/drawing/2014/main" val="3603183839"/>
                  </a:ext>
                </a:extLst>
              </a:tr>
              <a:tr h="532726">
                <a:tc>
                  <a:txBody>
                    <a:bodyPr/>
                    <a:lstStyle/>
                    <a:p>
                      <a:pPr algn="l" fontAlgn="ctr"/>
                      <a:r>
                        <a:rPr lang="fr-FR" sz="1800" b="0" i="0" u="none" strike="noStrike">
                          <a:solidFill>
                            <a:schemeClr val="tx1"/>
                          </a:solidFill>
                          <a:effectLst/>
                          <a:latin typeface="Calibri" panose="020F0502020204030204" pitchFamily="34" charset="0"/>
                        </a:rPr>
                        <a:t>H.8</a:t>
                      </a:r>
                    </a:p>
                  </a:txBody>
                  <a:tcPr marL="0" marR="0" marT="0" marB="0" anchor="ctr"/>
                </a:tc>
                <a:tc>
                  <a:txBody>
                    <a:bodyPr/>
                    <a:lstStyle/>
                    <a:p>
                      <a:pPr marL="8890" marR="0" indent="-8890">
                        <a:spcBef>
                          <a:spcPts val="1200"/>
                        </a:spcBef>
                        <a:spcAft>
                          <a:spcPts val="600"/>
                        </a:spcAft>
                      </a:pPr>
                      <a:r>
                        <a:rPr lang="fr-FR" sz="1400">
                          <a:solidFill>
                            <a:srgbClr val="000000"/>
                          </a:solidFill>
                          <a:effectLst/>
                          <a:latin typeface="Source Sans Pro" panose="020B0503030403020204" pitchFamily="34" charset="0"/>
                          <a:ea typeface="Source Sans Pro" panose="020B0503030403020204" pitchFamily="34" charset="0"/>
                          <a:cs typeface="Garamond" panose="02020404030301010803" pitchFamily="18" charset="0"/>
                        </a:rPr>
                        <a:t>Existe-t-il des procédures décrivant les exigences de surveillance des sous-subventions, ainsi que les rôles et responsabilités ?</a:t>
                      </a:r>
                    </a:p>
                  </a:txBody>
                  <a:tcPr marL="3927" marR="3927" marT="0" marB="0"/>
                </a:tc>
                <a:tc>
                  <a:txBody>
                    <a:bodyPr/>
                    <a:lstStyle/>
                    <a:p>
                      <a:pPr marL="8890" marR="0" indent="-8890" algn="l" rtl="0">
                        <a:spcBef>
                          <a:spcPts val="1200"/>
                        </a:spcBef>
                        <a:spcAft>
                          <a:spcPts val="600"/>
                        </a:spcAft>
                      </a:pPr>
                      <a:endParaRPr lang="en-US" sz="1400" dirty="0">
                        <a:solidFill>
                          <a:srgbClr val="000000"/>
                        </a:solidFill>
                        <a:effectLst/>
                        <a:latin typeface="Source Sans Pro" panose="020B0503030403020204" pitchFamily="34" charset="0"/>
                        <a:ea typeface="Source Sans Pro" panose="020B0503030403020204" pitchFamily="34" charset="0"/>
                        <a:cs typeface="Garamond" panose="02020404030301010803" pitchFamily="18" charset="0"/>
                      </a:endParaRPr>
                    </a:p>
                  </a:txBody>
                  <a:tcPr marL="3927" marR="3927" marT="0" marB="0"/>
                </a:tc>
                <a:extLst>
                  <a:ext uri="{0D108BD9-81ED-4DB2-BD59-A6C34878D82A}">
                    <a16:rowId xmlns="" xmlns:a16="http://schemas.microsoft.com/office/drawing/2014/main" val="4051029619"/>
                  </a:ext>
                </a:extLst>
              </a:tr>
            </a:tbl>
          </a:graphicData>
        </a:graphic>
      </p:graphicFrame>
      <p:sp>
        <p:nvSpPr>
          <p:cNvPr id="4" name="TextBox 3"/>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2EE9AF08-817C-45E8-30FA-29D31D365B1D}"/>
              </a:ext>
            </a:extLst>
          </p:cNvPr>
          <p:cNvSpPr>
            <a:spLocks noGrp="1"/>
          </p:cNvSpPr>
          <p:nvPr>
            <p:ph type="sldNum" sz="quarter" idx="7"/>
          </p:nvPr>
        </p:nvSpPr>
        <p:spPr/>
        <p:txBody>
          <a:bodyPr/>
          <a:lstStyle/>
          <a:p>
            <a:fld id="{B6F15528-21DE-4FAA-801E-634DDDAF4B2B}" type="slidenum">
              <a:rPr lang="fr-FR" smtClean="0"/>
              <a:pPr/>
              <a:t>156</a:t>
            </a:fld>
            <a:endParaRPr lang="fr-FR" dirty="0"/>
          </a:p>
        </p:txBody>
      </p:sp>
    </p:spTree>
    <p:extLst>
      <p:ext uri="{BB962C8B-B14F-4D97-AF65-F5344CB8AC3E}">
        <p14:creationId xmlns:p14="http://schemas.microsoft.com/office/powerpoint/2010/main" val="346907765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089C0193-D4DD-81F0-365F-F72C7BA09735}"/>
            </a:ext>
          </a:extLst>
        </p:cNvPr>
        <p:cNvGrpSpPr/>
        <p:nvPr/>
      </p:nvGrpSpPr>
      <p:grpSpPr>
        <a:xfrm>
          <a:off x="0" y="0"/>
          <a:ext cx="0" cy="0"/>
          <a:chOff x="0" y="0"/>
          <a:chExt cx="0" cy="0"/>
        </a:xfrm>
      </p:grpSpPr>
      <p:graphicFrame>
        <p:nvGraphicFramePr>
          <p:cNvPr id="6" name="Table 5">
            <a:extLst>
              <a:ext uri="{FF2B5EF4-FFF2-40B4-BE49-F238E27FC236}">
                <a16:creationId xmlns="" xmlns:a16="http://schemas.microsoft.com/office/drawing/2014/main" id="{66A30FA9-AB89-A9C8-71FD-34C862EEDE83}"/>
              </a:ext>
            </a:extLst>
          </p:cNvPr>
          <p:cNvGraphicFramePr>
            <a:graphicFrameLocks noGrp="1"/>
          </p:cNvGraphicFramePr>
          <p:nvPr>
            <p:extLst>
              <p:ext uri="{D42A27DB-BD31-4B8C-83A1-F6EECF244321}">
                <p14:modId xmlns:p14="http://schemas.microsoft.com/office/powerpoint/2010/main" val="236600946"/>
              </p:ext>
            </p:extLst>
          </p:nvPr>
        </p:nvGraphicFramePr>
        <p:xfrm>
          <a:off x="270024" y="926674"/>
          <a:ext cx="11371699" cy="5303520"/>
        </p:xfrm>
        <a:graphic>
          <a:graphicData uri="http://schemas.openxmlformats.org/drawingml/2006/table">
            <a:tbl>
              <a:tblPr firstRow="1" firstCol="1" bandRow="1">
                <a:tableStyleId>{5940675A-B579-460E-94D1-54222C63F5DA}</a:tableStyleId>
              </a:tblPr>
              <a:tblGrid>
                <a:gridCol w="2140482">
                  <a:extLst>
                    <a:ext uri="{9D8B030D-6E8A-4147-A177-3AD203B41FA5}">
                      <a16:colId xmlns="" xmlns:a16="http://schemas.microsoft.com/office/drawing/2014/main" val="3622111367"/>
                    </a:ext>
                  </a:extLst>
                </a:gridCol>
                <a:gridCol w="7488334">
                  <a:extLst>
                    <a:ext uri="{9D8B030D-6E8A-4147-A177-3AD203B41FA5}">
                      <a16:colId xmlns="" xmlns:a16="http://schemas.microsoft.com/office/drawing/2014/main" val="1333926728"/>
                    </a:ext>
                  </a:extLst>
                </a:gridCol>
                <a:gridCol w="1742883">
                  <a:extLst>
                    <a:ext uri="{9D8B030D-6E8A-4147-A177-3AD203B41FA5}">
                      <a16:colId xmlns="" xmlns:a16="http://schemas.microsoft.com/office/drawing/2014/main" val="4229222154"/>
                    </a:ext>
                  </a:extLst>
                </a:gridCol>
              </a:tblGrid>
              <a:tr h="73571">
                <a:tc>
                  <a:txBody>
                    <a:bodyPr/>
                    <a:lstStyle/>
                    <a:p>
                      <a:pPr marL="8890" marR="0" indent="-8890" algn="ctr">
                        <a:spcBef>
                          <a:spcPts val="1200"/>
                        </a:spcBef>
                        <a:spcAft>
                          <a:spcPts val="600"/>
                        </a:spcAft>
                      </a:pPr>
                      <a:r>
                        <a:rPr lang="fr-FR" sz="1200" b="1" dirty="0">
                          <a:solidFill>
                            <a:schemeClr val="bg1"/>
                          </a:solidFill>
                          <a:effectLst/>
                          <a:latin typeface="Source Sans Pro" panose="020B0503030403020204" pitchFamily="34" charset="0"/>
                          <a:ea typeface="Source Sans Pro" panose="020B0503030403020204" pitchFamily="34" charset="0"/>
                        </a:rPr>
                        <a:t>CATÉGORIES/SOUS-CATÉGORIES</a:t>
                      </a:r>
                    </a:p>
                  </a:txBody>
                  <a:tcPr marL="3927" marR="3927" marT="0" marB="0" anchor="ctr">
                    <a:solidFill>
                      <a:srgbClr val="002E6C"/>
                    </a:solidFill>
                  </a:tcPr>
                </a:tc>
                <a:tc>
                  <a:txBody>
                    <a:bodyPr/>
                    <a:lstStyle/>
                    <a:p>
                      <a:pPr marL="8890" marR="0" indent="-8890" algn="ctr">
                        <a:spcBef>
                          <a:spcPts val="1200"/>
                        </a:spcBef>
                        <a:spcAft>
                          <a:spcPts val="600"/>
                        </a:spcAft>
                      </a:pPr>
                      <a:r>
                        <a:rPr lang="fr-FR" sz="1200" b="1">
                          <a:solidFill>
                            <a:schemeClr val="bg1"/>
                          </a:solidFill>
                          <a:effectLst/>
                          <a:latin typeface="Source Sans Pro" panose="020B0503030403020204" pitchFamily="34" charset="0"/>
                          <a:ea typeface="Source Sans Pro" panose="020B0503030403020204" pitchFamily="34" charset="0"/>
                        </a:rPr>
                        <a:t>OBJECTIF (S) :</a:t>
                      </a:r>
                    </a:p>
                  </a:txBody>
                  <a:tcPr marL="3927" marR="3927" marT="0" marB="0" anchor="ctr">
                    <a:solidFill>
                      <a:srgbClr val="002E6C"/>
                    </a:solidFill>
                  </a:tcPr>
                </a:tc>
                <a:tc>
                  <a:txBody>
                    <a:bodyPr/>
                    <a:lstStyle/>
                    <a:p>
                      <a:pPr marL="8890" marR="0" indent="-8890" algn="ctr">
                        <a:spcBef>
                          <a:spcPts val="1200"/>
                        </a:spcBef>
                        <a:spcAft>
                          <a:spcPts val="600"/>
                        </a:spcAft>
                      </a:pPr>
                      <a:r>
                        <a:rPr lang="fr-FR" sz="1200" b="1">
                          <a:solidFill>
                            <a:schemeClr val="bg1"/>
                          </a:solidFill>
                          <a:effectLst/>
                          <a:latin typeface="Source Sans Pro" panose="020B0503030403020204" pitchFamily="34" charset="0"/>
                          <a:ea typeface="Source Sans Pro" panose="020B0503030403020204" pitchFamily="34" charset="0"/>
                        </a:rPr>
                        <a:t>DOCUMENTS CLÉS POUR L'ÉVALUATION</a:t>
                      </a:r>
                    </a:p>
                  </a:txBody>
                  <a:tcPr marL="3927" marR="3927" marT="0" marB="0" anchor="ctr">
                    <a:solidFill>
                      <a:srgbClr val="002E6C"/>
                    </a:solidFill>
                  </a:tcPr>
                </a:tc>
                <a:extLst>
                  <a:ext uri="{0D108BD9-81ED-4DB2-BD59-A6C34878D82A}">
                    <a16:rowId xmlns="" xmlns:a16="http://schemas.microsoft.com/office/drawing/2014/main" val="1111067877"/>
                  </a:ext>
                </a:extLst>
              </a:tr>
              <a:tr h="147143">
                <a:tc>
                  <a:txBody>
                    <a:bodyPr/>
                    <a:lstStyle/>
                    <a:p>
                      <a:pPr marL="8890" marR="0" indent="-8890">
                        <a:spcBef>
                          <a:spcPts val="1200"/>
                        </a:spcBef>
                        <a:spcAft>
                          <a:spcPts val="600"/>
                        </a:spcAft>
                      </a:pPr>
                      <a:r>
                        <a:rPr lang="fr-FR" sz="1200">
                          <a:effectLst/>
                          <a:latin typeface="Source Sans Pro" panose="020B0503030403020204" pitchFamily="34" charset="0"/>
                          <a:ea typeface="Source Sans Pro" panose="020B0503030403020204" pitchFamily="34" charset="0"/>
                        </a:rPr>
                        <a:t>Conditions spéciales d'attribution (SAC)</a:t>
                      </a:r>
                    </a:p>
                  </a:txBody>
                  <a:tcPr marL="3927" marR="3927" marT="0" marB="0"/>
                </a:tc>
                <a:tc>
                  <a:txBody>
                    <a:bodyPr/>
                    <a:lstStyle/>
                    <a:p>
                      <a:pPr marL="8890" marR="0" indent="-8890">
                        <a:spcBef>
                          <a:spcPts val="1200"/>
                        </a:spcBef>
                        <a:spcAft>
                          <a:spcPts val="600"/>
                        </a:spcAft>
                      </a:pPr>
                      <a:r>
                        <a:rPr lang="fr-FR" sz="1200">
                          <a:effectLst/>
                          <a:latin typeface="Source Sans Pro" panose="020B0503030403020204" pitchFamily="34" charset="0"/>
                          <a:ea typeface="Source Sans Pro" panose="020B0503030403020204" pitchFamily="34" charset="0"/>
                        </a:rPr>
                        <a:t>Confirmer si l'organisation élabore systématiquement des SAC sur la base des résultats de l'évaluation préalable à l'attribution et avec des délais de réalisation réalistes.</a:t>
                      </a:r>
                    </a:p>
                  </a:txBody>
                  <a:tcPr marL="3927" marR="3927" marT="0" marB="0"/>
                </a:tc>
                <a:tc>
                  <a:txBody>
                    <a:bodyPr/>
                    <a:lstStyle/>
                    <a:p>
                      <a:pPr marL="8890" marR="0" indent="-8890">
                        <a:spcBef>
                          <a:spcPts val="1200"/>
                        </a:spcBef>
                        <a:spcAft>
                          <a:spcPts val="600"/>
                        </a:spcAft>
                      </a:pPr>
                      <a:r>
                        <a:rPr lang="fr-FR" sz="1200">
                          <a:effectLst/>
                          <a:latin typeface="Source Sans Pro" panose="020B0503030403020204" pitchFamily="34" charset="0"/>
                          <a:ea typeface="Source Sans Pro" panose="020B0503030403020204" pitchFamily="34" charset="0"/>
                        </a:rPr>
                        <a:t>Évaluation préalable à la subvention pour les SACs et les sous-subvention</a:t>
                      </a:r>
                    </a:p>
                  </a:txBody>
                  <a:tcPr marL="3927" marR="3927" marT="0" marB="0"/>
                </a:tc>
                <a:extLst>
                  <a:ext uri="{0D108BD9-81ED-4DB2-BD59-A6C34878D82A}">
                    <a16:rowId xmlns="" xmlns:a16="http://schemas.microsoft.com/office/drawing/2014/main" val="741199227"/>
                  </a:ext>
                </a:extLst>
              </a:tr>
              <a:tr h="294283">
                <a:tc>
                  <a:txBody>
                    <a:bodyPr/>
                    <a:lstStyle/>
                    <a:p>
                      <a:pPr marL="8890" marR="0" indent="-8890">
                        <a:spcBef>
                          <a:spcPts val="1200"/>
                        </a:spcBef>
                        <a:spcAft>
                          <a:spcPts val="600"/>
                        </a:spcAft>
                      </a:pPr>
                      <a:r>
                        <a:rPr lang="fr-FR" sz="1200">
                          <a:effectLst/>
                          <a:latin typeface="Source Sans Pro" panose="020B0503030403020204" pitchFamily="34" charset="0"/>
                          <a:ea typeface="Source Sans Pro" panose="020B0503030403020204" pitchFamily="34" charset="0"/>
                        </a:rPr>
                        <a:t>Flux descendants </a:t>
                      </a:r>
                    </a:p>
                  </a:txBody>
                  <a:tcPr marL="3927" marR="3927" marT="0" marB="0"/>
                </a:tc>
                <a:tc>
                  <a:txBody>
                    <a:bodyPr/>
                    <a:lstStyle/>
                    <a:p>
                      <a:pPr marL="0" marR="0" indent="0">
                        <a:spcBef>
                          <a:spcPts val="1200"/>
                        </a:spcBef>
                        <a:spcAft>
                          <a:spcPts val="600"/>
                        </a:spcAft>
                      </a:pPr>
                      <a:r>
                        <a:rPr lang="fr-FR" sz="1200">
                          <a:effectLst/>
                          <a:latin typeface="Source Sans Pro" panose="020B0503030403020204" pitchFamily="34" charset="0"/>
                          <a:ea typeface="Source Sans Pro" panose="020B0503030403020204" pitchFamily="34" charset="0"/>
                        </a:rPr>
                        <a:t>Confirmer si tous les flux sont inclus dans les sous-récompenses : PMTCT_ART Dénominateur total Signalement de fraude; 2. Interdiction des transactions terroristes ; 3. Suspension; 4. Traite des personnes ; 5. Protection de l'enfance; 6. Activités volontaires de planification démographique; 7. Lutte contre la corruption ; 8. Conflit d'intérêts ; 9. Lanceur d'alerte ; 10. Achat de marchandises soumises à restrictions ; et 9. toutes les dispositions standard obligatoires (MSP).</a:t>
                      </a:r>
                    </a:p>
                  </a:txBody>
                  <a:tcPr marL="3927" marR="3927" marT="0" marB="0"/>
                </a:tc>
                <a:tc>
                  <a:txBody>
                    <a:bodyPr/>
                    <a:lstStyle/>
                    <a:p>
                      <a:pPr marL="8890" marR="0" indent="-8890">
                        <a:spcBef>
                          <a:spcPts val="1200"/>
                        </a:spcBef>
                        <a:spcAft>
                          <a:spcPts val="600"/>
                        </a:spcAft>
                      </a:pPr>
                      <a:r>
                        <a:rPr lang="fr-FR" sz="1200">
                          <a:effectLst/>
                          <a:latin typeface="Source Sans Pro" panose="020B0503030403020204" pitchFamily="34" charset="0"/>
                          <a:ea typeface="Source Sans Pro" panose="020B0503030403020204" pitchFamily="34" charset="0"/>
                        </a:rPr>
                        <a:t>Termes et conditions des primes principales et secondaires</a:t>
                      </a:r>
                    </a:p>
                  </a:txBody>
                  <a:tcPr marL="3927" marR="3927" marT="0" marB="0"/>
                </a:tc>
                <a:extLst>
                  <a:ext uri="{0D108BD9-81ED-4DB2-BD59-A6C34878D82A}">
                    <a16:rowId xmlns="" xmlns:a16="http://schemas.microsoft.com/office/drawing/2014/main" val="31688118"/>
                  </a:ext>
                </a:extLst>
              </a:tr>
              <a:tr h="294283">
                <a:tc>
                  <a:txBody>
                    <a:bodyPr/>
                    <a:lstStyle/>
                    <a:p>
                      <a:pPr marL="8890" marR="0" indent="-8890">
                        <a:spcBef>
                          <a:spcPts val="1200"/>
                        </a:spcBef>
                        <a:spcAft>
                          <a:spcPts val="600"/>
                        </a:spcAft>
                      </a:pPr>
                      <a:r>
                        <a:rPr lang="fr-FR" sz="1200">
                          <a:effectLst/>
                          <a:latin typeface="Source Sans Pro" panose="020B0503030403020204" pitchFamily="34" charset="0"/>
                          <a:ea typeface="Source Sans Pro" panose="020B0503030403020204" pitchFamily="34" charset="0"/>
                        </a:rPr>
                        <a:t>Budget </a:t>
                      </a:r>
                    </a:p>
                  </a:txBody>
                  <a:tcPr marL="3927" marR="3927" marT="0" marB="0"/>
                </a:tc>
                <a:tc>
                  <a:txBody>
                    <a:bodyPr/>
                    <a:lstStyle/>
                    <a:p>
                      <a:pPr marL="0" marR="0" indent="0">
                        <a:spcBef>
                          <a:spcPts val="1200"/>
                        </a:spcBef>
                        <a:spcAft>
                          <a:spcPts val="600"/>
                        </a:spcAft>
                      </a:pPr>
                      <a:r>
                        <a:rPr lang="fr-FR" sz="1200" dirty="0">
                          <a:effectLst/>
                          <a:latin typeface="Source Sans Pro" panose="020B0503030403020204" pitchFamily="34" charset="0"/>
                          <a:ea typeface="Source Sans Pro" panose="020B0503030403020204" pitchFamily="34" charset="0"/>
                        </a:rPr>
                        <a:t>Confirmer si le budget de la sous-subvention inclut toutes les catégories telles que 1. Salaires 2. Frange 3. Consultants STTA 3. Voyages et transports 4. Équipement 5. Fournitures et consommables 6.Activités 7. Coûts indirects, opérations et frais généraux 8. Partage des coûts/frais de marche 9. NICRA ou 10% de </a:t>
                      </a:r>
                      <a:r>
                        <a:rPr lang="fr-FR" sz="1200" dirty="0" err="1">
                          <a:effectLst/>
                          <a:latin typeface="Source Sans Pro" panose="020B0503030403020204" pitchFamily="34" charset="0"/>
                          <a:ea typeface="Source Sans Pro" panose="020B0503030403020204" pitchFamily="34" charset="0"/>
                        </a:rPr>
                        <a:t>minimus</a:t>
                      </a:r>
                      <a:r>
                        <a:rPr lang="fr-FR" sz="1200" dirty="0">
                          <a:effectLst/>
                          <a:latin typeface="Source Sans Pro" panose="020B0503030403020204" pitchFamily="34" charset="0"/>
                          <a:ea typeface="Source Sans Pro" panose="020B0503030403020204" pitchFamily="34" charset="0"/>
                        </a:rPr>
                        <a:t> 10. Notes budgétaires et dispose du niveau de financement approprié pour répondre aux exigences de performance et de conformité.</a:t>
                      </a:r>
                    </a:p>
                  </a:txBody>
                  <a:tcPr marL="3927" marR="3927" marT="0" marB="0"/>
                </a:tc>
                <a:tc>
                  <a:txBody>
                    <a:bodyPr/>
                    <a:lstStyle/>
                    <a:p>
                      <a:pPr marL="8890" marR="0" indent="-8890">
                        <a:spcBef>
                          <a:spcPts val="1200"/>
                        </a:spcBef>
                        <a:spcAft>
                          <a:spcPts val="600"/>
                        </a:spcAft>
                      </a:pPr>
                      <a:r>
                        <a:rPr lang="fr-FR" sz="1200">
                          <a:effectLst/>
                          <a:latin typeface="Source Sans Pro" panose="020B0503030403020204" pitchFamily="34" charset="0"/>
                          <a:ea typeface="Source Sans Pro" panose="020B0503030403020204" pitchFamily="34" charset="0"/>
                        </a:rPr>
                        <a:t>Budgets des sous-subventions</a:t>
                      </a:r>
                    </a:p>
                  </a:txBody>
                  <a:tcPr marL="3927" marR="3927" marT="0" marB="0"/>
                </a:tc>
                <a:extLst>
                  <a:ext uri="{0D108BD9-81ED-4DB2-BD59-A6C34878D82A}">
                    <a16:rowId xmlns="" xmlns:a16="http://schemas.microsoft.com/office/drawing/2014/main" val="4273619486"/>
                  </a:ext>
                </a:extLst>
              </a:tr>
              <a:tr h="110356">
                <a:tc>
                  <a:txBody>
                    <a:bodyPr/>
                    <a:lstStyle/>
                    <a:p>
                      <a:pPr marL="8890" marR="0" indent="-8890">
                        <a:spcBef>
                          <a:spcPts val="1200"/>
                        </a:spcBef>
                        <a:spcAft>
                          <a:spcPts val="600"/>
                        </a:spcAft>
                      </a:pPr>
                      <a:r>
                        <a:rPr lang="fr-FR" sz="1200">
                          <a:effectLst/>
                          <a:latin typeface="Source Sans Pro" panose="020B0503030403020204" pitchFamily="34" charset="0"/>
                          <a:ea typeface="Source Sans Pro" panose="020B0503030403020204" pitchFamily="34" charset="0"/>
                        </a:rPr>
                        <a:t>Coûts indirects </a:t>
                      </a:r>
                    </a:p>
                  </a:txBody>
                  <a:tcPr marL="3927" marR="3927" marT="0" marB="0"/>
                </a:tc>
                <a:tc>
                  <a:txBody>
                    <a:bodyPr/>
                    <a:lstStyle/>
                    <a:p>
                      <a:pPr marL="0" marR="0" indent="0">
                        <a:spcBef>
                          <a:spcPts val="1200"/>
                        </a:spcBef>
                        <a:spcAft>
                          <a:spcPts val="600"/>
                        </a:spcAft>
                      </a:pPr>
                      <a:r>
                        <a:rPr lang="fr-FR" sz="1200">
                          <a:effectLst/>
                          <a:latin typeface="Source Sans Pro" panose="020B0503030403020204" pitchFamily="34" charset="0"/>
                          <a:ea typeface="Source Sans Pro" panose="020B0503030403020204" pitchFamily="34" charset="0"/>
                        </a:rPr>
                        <a:t>Confirmer si l'organisation a une politique de coûts indirects pour les sous-subventions et applique systématiquement 10 % de minimus ou NICRA à toutes les sous-subventions.</a:t>
                      </a:r>
                    </a:p>
                  </a:txBody>
                  <a:tcPr marL="3927" marR="3927" marT="0" marB="0"/>
                </a:tc>
                <a:tc>
                  <a:txBody>
                    <a:bodyPr/>
                    <a:lstStyle/>
                    <a:p>
                      <a:pPr marL="8890" marR="0" indent="-8890">
                        <a:spcBef>
                          <a:spcPts val="1200"/>
                        </a:spcBef>
                        <a:spcAft>
                          <a:spcPts val="600"/>
                        </a:spcAft>
                      </a:pPr>
                      <a:r>
                        <a:rPr lang="fr-FR" sz="1200">
                          <a:effectLst/>
                          <a:latin typeface="Source Sans Pro" panose="020B0503030403020204" pitchFamily="34" charset="0"/>
                          <a:ea typeface="Source Sans Pro" panose="020B0503030403020204" pitchFamily="34" charset="0"/>
                        </a:rPr>
                        <a:t>Politique des coûts indirects</a:t>
                      </a:r>
                    </a:p>
                  </a:txBody>
                  <a:tcPr marL="3927" marR="3927" marT="0" marB="0"/>
                </a:tc>
                <a:extLst>
                  <a:ext uri="{0D108BD9-81ED-4DB2-BD59-A6C34878D82A}">
                    <a16:rowId xmlns="" xmlns:a16="http://schemas.microsoft.com/office/drawing/2014/main" val="2532813404"/>
                  </a:ext>
                </a:extLst>
              </a:tr>
              <a:tr h="110356">
                <a:tc>
                  <a:txBody>
                    <a:bodyPr/>
                    <a:lstStyle/>
                    <a:p>
                      <a:pPr marL="8890" marR="0" indent="-8890">
                        <a:spcBef>
                          <a:spcPts val="1200"/>
                        </a:spcBef>
                        <a:spcAft>
                          <a:spcPts val="600"/>
                        </a:spcAft>
                      </a:pPr>
                      <a:r>
                        <a:rPr lang="fr-FR" sz="1200">
                          <a:effectLst/>
                          <a:latin typeface="Source Sans Pro" panose="020B0503030403020204" pitchFamily="34" charset="0"/>
                          <a:ea typeface="Source Sans Pro" panose="020B0503030403020204" pitchFamily="34" charset="0"/>
                        </a:rPr>
                        <a:t>Plan de travail annuel </a:t>
                      </a:r>
                    </a:p>
                  </a:txBody>
                  <a:tcPr marL="3927" marR="3927" marT="0" marB="0"/>
                </a:tc>
                <a:tc>
                  <a:txBody>
                    <a:bodyPr/>
                    <a:lstStyle/>
                    <a:p>
                      <a:pPr marL="0" marR="0" indent="0">
                        <a:spcBef>
                          <a:spcPts val="1200"/>
                        </a:spcBef>
                        <a:spcAft>
                          <a:spcPts val="600"/>
                        </a:spcAft>
                      </a:pPr>
                      <a:r>
                        <a:rPr lang="fr-FR" sz="1200">
                          <a:effectLst/>
                          <a:latin typeface="Source Sans Pro" panose="020B0503030403020204" pitchFamily="34" charset="0"/>
                          <a:ea typeface="Source Sans Pro" panose="020B0503030403020204" pitchFamily="34" charset="0"/>
                        </a:rPr>
                        <a:t>Confirmer que toutes les sous-subventions disposent de plans de travail approuvés par les responsables techniques et incluent toutes les activités, objectifs et délais.</a:t>
                      </a:r>
                    </a:p>
                  </a:txBody>
                  <a:tcPr marL="3927" marR="3927" marT="0" marB="0"/>
                </a:tc>
                <a:tc>
                  <a:txBody>
                    <a:bodyPr/>
                    <a:lstStyle/>
                    <a:p>
                      <a:pPr marL="8890" marR="0" indent="-8890">
                        <a:spcBef>
                          <a:spcPts val="1200"/>
                        </a:spcBef>
                        <a:spcAft>
                          <a:spcPts val="600"/>
                        </a:spcAft>
                      </a:pPr>
                      <a:r>
                        <a:rPr lang="fr-FR" sz="1200">
                          <a:effectLst/>
                          <a:latin typeface="Source Sans Pro" panose="020B0503030403020204" pitchFamily="34" charset="0"/>
                          <a:ea typeface="Source Sans Pro" panose="020B0503030403020204" pitchFamily="34" charset="0"/>
                        </a:rPr>
                        <a:t>Plans de travail des sous-subventions</a:t>
                      </a:r>
                    </a:p>
                  </a:txBody>
                  <a:tcPr marL="3927" marR="3927" marT="0" marB="0"/>
                </a:tc>
                <a:extLst>
                  <a:ext uri="{0D108BD9-81ED-4DB2-BD59-A6C34878D82A}">
                    <a16:rowId xmlns="" xmlns:a16="http://schemas.microsoft.com/office/drawing/2014/main" val="476966870"/>
                  </a:ext>
                </a:extLst>
              </a:tr>
              <a:tr h="183928">
                <a:tc>
                  <a:txBody>
                    <a:bodyPr/>
                    <a:lstStyle/>
                    <a:p>
                      <a:pPr marL="8890" marR="0" indent="-8890">
                        <a:spcBef>
                          <a:spcPts val="1200"/>
                        </a:spcBef>
                        <a:spcAft>
                          <a:spcPts val="600"/>
                        </a:spcAft>
                      </a:pPr>
                      <a:r>
                        <a:rPr lang="fr-FR" sz="1200">
                          <a:effectLst/>
                          <a:latin typeface="Source Sans Pro" panose="020B0503030403020204" pitchFamily="34" charset="0"/>
                          <a:ea typeface="Source Sans Pro" panose="020B0503030403020204" pitchFamily="34" charset="0"/>
                        </a:rPr>
                        <a:t>Rapports sur les sous-subventions </a:t>
                      </a:r>
                    </a:p>
                  </a:txBody>
                  <a:tcPr marL="3927" marR="3927" marT="0" marB="0"/>
                </a:tc>
                <a:tc>
                  <a:txBody>
                    <a:bodyPr/>
                    <a:lstStyle/>
                    <a:p>
                      <a:pPr marL="8890" marR="0" indent="-8890">
                        <a:spcBef>
                          <a:spcPts val="1200"/>
                        </a:spcBef>
                        <a:spcAft>
                          <a:spcPts val="600"/>
                        </a:spcAft>
                      </a:pPr>
                      <a:r>
                        <a:rPr lang="fr-FR" sz="1200">
                          <a:effectLst/>
                          <a:latin typeface="Source Sans Pro" panose="020B0503030403020204" pitchFamily="34" charset="0"/>
                          <a:ea typeface="Source Sans Pro" panose="020B0503030403020204" pitchFamily="34" charset="0"/>
                        </a:rPr>
                        <a:t>Confirmer si l'organisation dispose d'un modèle de rapport sur les sous-subventions qui comprend les activités, les indicateurs de performance, les rapports financiers, les défis et les réussites et si tous les sous-sous-programmes utilisent le modèle de manière cohérente.</a:t>
                      </a:r>
                    </a:p>
                  </a:txBody>
                  <a:tcPr marL="3927" marR="3927" marT="0" marB="0"/>
                </a:tc>
                <a:tc>
                  <a:txBody>
                    <a:bodyPr/>
                    <a:lstStyle/>
                    <a:p>
                      <a:pPr marL="8890" marR="0" indent="-8890">
                        <a:spcBef>
                          <a:spcPts val="1200"/>
                        </a:spcBef>
                        <a:spcAft>
                          <a:spcPts val="600"/>
                        </a:spcAft>
                      </a:pPr>
                      <a:r>
                        <a:rPr lang="fr-FR" sz="1200">
                          <a:effectLst/>
                          <a:latin typeface="Source Sans Pro" panose="020B0503030403020204" pitchFamily="34" charset="0"/>
                          <a:ea typeface="Source Sans Pro" panose="020B0503030403020204" pitchFamily="34" charset="0"/>
                        </a:rPr>
                        <a:t>Modèle de rapport de sous-subvention</a:t>
                      </a:r>
                    </a:p>
                  </a:txBody>
                  <a:tcPr marL="3927" marR="3927" marT="0" marB="0"/>
                </a:tc>
                <a:extLst>
                  <a:ext uri="{0D108BD9-81ED-4DB2-BD59-A6C34878D82A}">
                    <a16:rowId xmlns="" xmlns:a16="http://schemas.microsoft.com/office/drawing/2014/main" val="2922889781"/>
                  </a:ext>
                </a:extLst>
              </a:tr>
              <a:tr h="183928">
                <a:tc>
                  <a:txBody>
                    <a:bodyPr/>
                    <a:lstStyle/>
                    <a:p>
                      <a:pPr marL="8890" marR="0" indent="-8890">
                        <a:spcBef>
                          <a:spcPts val="1200"/>
                        </a:spcBef>
                        <a:spcAft>
                          <a:spcPts val="600"/>
                        </a:spcAft>
                      </a:pPr>
                      <a:r>
                        <a:rPr lang="fr-FR" sz="1200">
                          <a:effectLst/>
                          <a:latin typeface="Source Sans Pro" panose="020B0503030403020204" pitchFamily="34" charset="0"/>
                          <a:ea typeface="Source Sans Pro" panose="020B0503030403020204" pitchFamily="34" charset="0"/>
                        </a:rPr>
                        <a:t>Renforcement des capacités </a:t>
                      </a:r>
                    </a:p>
                  </a:txBody>
                  <a:tcPr marL="3927" marR="3927" marT="0" marB="0"/>
                </a:tc>
                <a:tc>
                  <a:txBody>
                    <a:bodyPr/>
                    <a:lstStyle/>
                    <a:p>
                      <a:pPr marL="8890" marR="0" indent="-8890">
                        <a:spcBef>
                          <a:spcPts val="1200"/>
                        </a:spcBef>
                        <a:spcAft>
                          <a:spcPts val="600"/>
                        </a:spcAft>
                      </a:pPr>
                      <a:r>
                        <a:rPr lang="fr-FR" sz="1200">
                          <a:effectLst/>
                          <a:latin typeface="Source Sans Pro" panose="020B0503030403020204" pitchFamily="34" charset="0"/>
                          <a:ea typeface="Source Sans Pro" panose="020B0503030403020204" pitchFamily="34" charset="0"/>
                        </a:rPr>
                        <a:t>Confirmer si tous les sous-récipiendaires reçoivent une formation continue sur la façon de se conformer aux termes et conditions de leurs sous-financements et si toutes les faiblesses sont identifiées dans l'évaluation préalable à l'attribution et incluses dans un plan de renforcement des capacités.</a:t>
                      </a:r>
                    </a:p>
                  </a:txBody>
                  <a:tcPr marL="3927" marR="3927" marT="0" marB="0"/>
                </a:tc>
                <a:tc>
                  <a:txBody>
                    <a:bodyPr/>
                    <a:lstStyle/>
                    <a:p>
                      <a:pPr marL="8890" marR="0" indent="-8890">
                        <a:spcBef>
                          <a:spcPts val="1200"/>
                        </a:spcBef>
                        <a:spcAft>
                          <a:spcPts val="600"/>
                        </a:spcAft>
                      </a:pPr>
                      <a:r>
                        <a:rPr lang="fr-FR" sz="1200">
                          <a:effectLst/>
                          <a:latin typeface="Source Sans Pro" panose="020B0503030403020204" pitchFamily="34" charset="0"/>
                          <a:ea typeface="Source Sans Pro" panose="020B0503030403020204" pitchFamily="34" charset="0"/>
                        </a:rPr>
                        <a:t>Plans de renforcement des capacités</a:t>
                      </a:r>
                    </a:p>
                  </a:txBody>
                  <a:tcPr marL="3927" marR="3927" marT="0" marB="0"/>
                </a:tc>
                <a:extLst>
                  <a:ext uri="{0D108BD9-81ED-4DB2-BD59-A6C34878D82A}">
                    <a16:rowId xmlns="" xmlns:a16="http://schemas.microsoft.com/office/drawing/2014/main" val="1829467142"/>
                  </a:ext>
                </a:extLst>
              </a:tr>
              <a:tr h="183928">
                <a:tc>
                  <a:txBody>
                    <a:bodyPr/>
                    <a:lstStyle/>
                    <a:p>
                      <a:pPr marL="8890" marR="0" indent="-8890">
                        <a:spcBef>
                          <a:spcPts val="1200"/>
                        </a:spcBef>
                        <a:spcAft>
                          <a:spcPts val="600"/>
                        </a:spcAft>
                      </a:pPr>
                      <a:r>
                        <a:rPr lang="fr-FR" sz="1200">
                          <a:effectLst/>
                          <a:latin typeface="Source Sans Pro" panose="020B0503030403020204" pitchFamily="34" charset="0"/>
                          <a:ea typeface="Source Sans Pro" panose="020B0503030403020204" pitchFamily="34" charset="0"/>
                        </a:rPr>
                        <a:t>Modifications: </a:t>
                      </a:r>
                    </a:p>
                  </a:txBody>
                  <a:tcPr marL="3927" marR="3927" marT="0" marB="0"/>
                </a:tc>
                <a:tc>
                  <a:txBody>
                    <a:bodyPr/>
                    <a:lstStyle/>
                    <a:p>
                      <a:pPr marL="8890" marR="0" indent="-8890">
                        <a:spcBef>
                          <a:spcPts val="1200"/>
                        </a:spcBef>
                        <a:spcAft>
                          <a:spcPts val="600"/>
                        </a:spcAft>
                      </a:pPr>
                      <a:r>
                        <a:rPr lang="fr-FR" sz="1200">
                          <a:effectLst/>
                          <a:latin typeface="Source Sans Pro" panose="020B0503030403020204" pitchFamily="34" charset="0"/>
                          <a:ea typeface="Source Sans Pro" panose="020B0503030403020204" pitchFamily="34" charset="0"/>
                        </a:rPr>
                        <a:t>Confirmer si tous les sous-récipiendaires comprennent, grâce à la formation ou à la documentation, quand des modifications sont nécessaires, et si le principal anticipe le besoin et publie toutes les modifications à temps et conserve toutes les copies entièrement exécutées dans ses dossiers.</a:t>
                      </a:r>
                    </a:p>
                  </a:txBody>
                  <a:tcPr marL="3927" marR="3927" marT="0" marB="0"/>
                </a:tc>
                <a:tc>
                  <a:txBody>
                    <a:bodyPr/>
                    <a:lstStyle/>
                    <a:p>
                      <a:pPr marL="8890" marR="0" indent="-8890">
                        <a:spcBef>
                          <a:spcPts val="1200"/>
                        </a:spcBef>
                        <a:spcAft>
                          <a:spcPts val="600"/>
                        </a:spcAft>
                      </a:pPr>
                      <a:r>
                        <a:rPr lang="fr-FR" sz="1200" dirty="0">
                          <a:effectLst/>
                          <a:latin typeface="Source Sans Pro" panose="020B0503030403020204" pitchFamily="34" charset="0"/>
                          <a:ea typeface="Source Sans Pro" panose="020B0503030403020204" pitchFamily="34" charset="0"/>
                        </a:rPr>
                        <a:t>Modifications:</a:t>
                      </a:r>
                    </a:p>
                  </a:txBody>
                  <a:tcPr marL="3927" marR="3927" marT="0" marB="0"/>
                </a:tc>
                <a:extLst>
                  <a:ext uri="{0D108BD9-81ED-4DB2-BD59-A6C34878D82A}">
                    <a16:rowId xmlns="" xmlns:a16="http://schemas.microsoft.com/office/drawing/2014/main" val="799327083"/>
                  </a:ext>
                </a:extLst>
              </a:tr>
            </a:tbl>
          </a:graphicData>
        </a:graphic>
      </p:graphicFrame>
      <p:sp>
        <p:nvSpPr>
          <p:cNvPr id="2" name="Google Shape;385;p56">
            <a:extLst>
              <a:ext uri="{FF2B5EF4-FFF2-40B4-BE49-F238E27FC236}">
                <a16:creationId xmlns="" xmlns:a16="http://schemas.microsoft.com/office/drawing/2014/main" id="{22988113-3648-A3EB-57FC-2534E9CAA05A}"/>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CATÉGORIES/SOUS-CATÉGORIES DE GESTION DES SOUS-SUBVENTIONS</a:t>
            </a:r>
          </a:p>
        </p:txBody>
      </p:sp>
      <p:sp>
        <p:nvSpPr>
          <p:cNvPr id="3" name="Espace réservé du numéro de diapositive 2">
            <a:extLst>
              <a:ext uri="{FF2B5EF4-FFF2-40B4-BE49-F238E27FC236}">
                <a16:creationId xmlns="" xmlns:a16="http://schemas.microsoft.com/office/drawing/2014/main" id="{6344F003-1CDE-16B3-2210-7F060C066962}"/>
              </a:ext>
            </a:extLst>
          </p:cNvPr>
          <p:cNvSpPr>
            <a:spLocks noGrp="1"/>
          </p:cNvSpPr>
          <p:nvPr>
            <p:ph type="sldNum" sz="quarter" idx="7"/>
          </p:nvPr>
        </p:nvSpPr>
        <p:spPr/>
        <p:txBody>
          <a:bodyPr/>
          <a:lstStyle/>
          <a:p>
            <a:fld id="{B6F15528-21DE-4FAA-801E-634DDDAF4B2B}" type="slidenum">
              <a:rPr lang="fr-FR" smtClean="0"/>
              <a:pPr/>
              <a:t>157</a:t>
            </a:fld>
            <a:endParaRPr lang="fr-FR" dirty="0"/>
          </a:p>
        </p:txBody>
      </p:sp>
    </p:spTree>
    <p:extLst>
      <p:ext uri="{BB962C8B-B14F-4D97-AF65-F5344CB8AC3E}">
        <p14:creationId xmlns:p14="http://schemas.microsoft.com/office/powerpoint/2010/main" val="197003897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858BF2AF-C13B-3280-ABC0-E84FFA11D919}"/>
            </a:ext>
          </a:extLst>
        </p:cNvPr>
        <p:cNvGrpSpPr/>
        <p:nvPr/>
      </p:nvGrpSpPr>
      <p:grpSpPr>
        <a:xfrm>
          <a:off x="0" y="0"/>
          <a:ext cx="0" cy="0"/>
          <a:chOff x="0" y="0"/>
          <a:chExt cx="0" cy="0"/>
        </a:xfrm>
      </p:grpSpPr>
      <p:graphicFrame>
        <p:nvGraphicFramePr>
          <p:cNvPr id="6" name="Table 5">
            <a:extLst>
              <a:ext uri="{FF2B5EF4-FFF2-40B4-BE49-F238E27FC236}">
                <a16:creationId xmlns="" xmlns:a16="http://schemas.microsoft.com/office/drawing/2014/main" id="{AFB64DFA-2473-F187-E6B9-614C4732645F}"/>
              </a:ext>
            </a:extLst>
          </p:cNvPr>
          <p:cNvGraphicFramePr>
            <a:graphicFrameLocks noGrp="1"/>
          </p:cNvGraphicFramePr>
          <p:nvPr>
            <p:extLst>
              <p:ext uri="{D42A27DB-BD31-4B8C-83A1-F6EECF244321}">
                <p14:modId xmlns:p14="http://schemas.microsoft.com/office/powerpoint/2010/main" val="2730951223"/>
              </p:ext>
            </p:extLst>
          </p:nvPr>
        </p:nvGraphicFramePr>
        <p:xfrm>
          <a:off x="435721" y="938948"/>
          <a:ext cx="10886882" cy="5481941"/>
        </p:xfrm>
        <a:graphic>
          <a:graphicData uri="http://schemas.openxmlformats.org/drawingml/2006/table">
            <a:tbl>
              <a:tblPr firstRow="1" firstCol="1" bandRow="1">
                <a:tableStyleId>{5940675A-B579-460E-94D1-54222C63F5DA}</a:tableStyleId>
              </a:tblPr>
              <a:tblGrid>
                <a:gridCol w="2145167">
                  <a:extLst>
                    <a:ext uri="{9D8B030D-6E8A-4147-A177-3AD203B41FA5}">
                      <a16:colId xmlns="" xmlns:a16="http://schemas.microsoft.com/office/drawing/2014/main" val="3622111367"/>
                    </a:ext>
                  </a:extLst>
                </a:gridCol>
                <a:gridCol w="6214856">
                  <a:extLst>
                    <a:ext uri="{9D8B030D-6E8A-4147-A177-3AD203B41FA5}">
                      <a16:colId xmlns="" xmlns:a16="http://schemas.microsoft.com/office/drawing/2014/main" val="1333926728"/>
                    </a:ext>
                  </a:extLst>
                </a:gridCol>
                <a:gridCol w="2526859">
                  <a:extLst>
                    <a:ext uri="{9D8B030D-6E8A-4147-A177-3AD203B41FA5}">
                      <a16:colId xmlns="" xmlns:a16="http://schemas.microsoft.com/office/drawing/2014/main" val="4229222154"/>
                    </a:ext>
                  </a:extLst>
                </a:gridCol>
              </a:tblGrid>
              <a:tr h="517045">
                <a:tc>
                  <a:txBody>
                    <a:bodyPr/>
                    <a:lstStyle/>
                    <a:p>
                      <a:pPr marL="8890" marR="0" indent="-8890" algn="ctr">
                        <a:spcBef>
                          <a:spcPts val="1200"/>
                        </a:spcBef>
                        <a:spcAft>
                          <a:spcPts val="600"/>
                        </a:spcAft>
                      </a:pPr>
                      <a:r>
                        <a:rPr lang="fr-FR" sz="1400" b="1">
                          <a:solidFill>
                            <a:schemeClr val="bg1"/>
                          </a:solidFill>
                          <a:effectLst/>
                          <a:latin typeface="Source Sans Pro" panose="020B0503030403020204" pitchFamily="34" charset="0"/>
                          <a:ea typeface="Source Sans Pro" panose="020B0503030403020204" pitchFamily="34" charset="0"/>
                        </a:rPr>
                        <a:t>CATÉGORIES/SOUS-CATÉGORIES</a:t>
                      </a:r>
                    </a:p>
                  </a:txBody>
                  <a:tcPr marL="3927" marR="3927" marT="0" marB="0" anchor="ctr">
                    <a:solidFill>
                      <a:srgbClr val="002E6C"/>
                    </a:solidFill>
                  </a:tcPr>
                </a:tc>
                <a:tc>
                  <a:txBody>
                    <a:bodyPr/>
                    <a:lstStyle/>
                    <a:p>
                      <a:pPr marL="8890" marR="0" indent="-8890" algn="ctr">
                        <a:spcBef>
                          <a:spcPts val="1200"/>
                        </a:spcBef>
                        <a:spcAft>
                          <a:spcPts val="600"/>
                        </a:spcAft>
                      </a:pPr>
                      <a:r>
                        <a:rPr lang="fr-FR" sz="1400" b="1">
                          <a:solidFill>
                            <a:schemeClr val="bg1"/>
                          </a:solidFill>
                          <a:effectLst/>
                          <a:latin typeface="Source Sans Pro" panose="020B0503030403020204" pitchFamily="34" charset="0"/>
                          <a:ea typeface="Source Sans Pro" panose="020B0503030403020204" pitchFamily="34" charset="0"/>
                        </a:rPr>
                        <a:t>OBJECTIF (S) :</a:t>
                      </a:r>
                    </a:p>
                  </a:txBody>
                  <a:tcPr marL="3927" marR="3927" marT="0" marB="0" anchor="ctr">
                    <a:solidFill>
                      <a:srgbClr val="002E6C"/>
                    </a:solidFill>
                  </a:tcPr>
                </a:tc>
                <a:tc>
                  <a:txBody>
                    <a:bodyPr/>
                    <a:lstStyle/>
                    <a:p>
                      <a:pPr marL="8890" marR="0" indent="-8890" algn="ctr">
                        <a:spcBef>
                          <a:spcPts val="1200"/>
                        </a:spcBef>
                        <a:spcAft>
                          <a:spcPts val="600"/>
                        </a:spcAft>
                      </a:pPr>
                      <a:r>
                        <a:rPr lang="fr-FR" sz="1400" b="1">
                          <a:solidFill>
                            <a:schemeClr val="bg1"/>
                          </a:solidFill>
                          <a:effectLst/>
                          <a:latin typeface="Source Sans Pro" panose="020B0503030403020204" pitchFamily="34" charset="0"/>
                          <a:ea typeface="Source Sans Pro" panose="020B0503030403020204" pitchFamily="34" charset="0"/>
                        </a:rPr>
                        <a:t>DOCUMENTS CLÉS POUR L'ÉVALUATION</a:t>
                      </a:r>
                    </a:p>
                  </a:txBody>
                  <a:tcPr marL="3927" marR="3927" marT="0" marB="0" anchor="ctr">
                    <a:solidFill>
                      <a:srgbClr val="002E6C"/>
                    </a:solidFill>
                  </a:tcPr>
                </a:tc>
                <a:extLst>
                  <a:ext uri="{0D108BD9-81ED-4DB2-BD59-A6C34878D82A}">
                    <a16:rowId xmlns="" xmlns:a16="http://schemas.microsoft.com/office/drawing/2014/main" val="1111067877"/>
                  </a:ext>
                </a:extLst>
              </a:tr>
              <a:tr h="1034090">
                <a:tc>
                  <a:txBody>
                    <a:bodyPr/>
                    <a:lstStyle/>
                    <a:p>
                      <a:pPr marL="8890" marR="0" indent="-8890">
                        <a:spcBef>
                          <a:spcPts val="1200"/>
                        </a:spcBef>
                        <a:spcAft>
                          <a:spcPts val="600"/>
                        </a:spcAft>
                      </a:pPr>
                      <a:r>
                        <a:rPr lang="fr-FR" sz="1400">
                          <a:effectLst/>
                          <a:latin typeface="Source Sans Pro" panose="020B0503030403020204" pitchFamily="34" charset="0"/>
                          <a:ea typeface="Source Sans Pro" panose="020B0503030403020204" pitchFamily="34" charset="0"/>
                        </a:rPr>
                        <a:t>Plan de surveillance </a:t>
                      </a:r>
                    </a:p>
                  </a:txBody>
                  <a:tcPr marL="3927" marR="3927" marT="0" marB="0"/>
                </a:tc>
                <a:tc>
                  <a:txBody>
                    <a:bodyPr/>
                    <a:lstStyle/>
                    <a:p>
                      <a:pPr marL="8890" marR="0" indent="-8890">
                        <a:spcBef>
                          <a:spcPts val="1200"/>
                        </a:spcBef>
                        <a:spcAft>
                          <a:spcPts val="600"/>
                        </a:spcAft>
                      </a:pPr>
                      <a:r>
                        <a:rPr lang="fr-FR" sz="1400">
                          <a:effectLst/>
                          <a:latin typeface="Source Sans Pro" panose="020B0503030403020204" pitchFamily="34" charset="0"/>
                          <a:ea typeface="Source Sans Pro" panose="020B0503030403020204" pitchFamily="34" charset="0"/>
                        </a:rPr>
                        <a:t>Confirmer si toutes les sous-subventions, le cas échéant, disposent d'un plan de surveillance approuvé qui est entièrement conforme et comprend une approche de surveillance, des processus, des systèmes, des indicateurs et des délais de reporting, et est systématiquement utilisé comme document de référence lors des visites sur site ou des examens documentaires.</a:t>
                      </a:r>
                    </a:p>
                  </a:txBody>
                  <a:tcPr marL="3927" marR="3927" marT="0" marB="0"/>
                </a:tc>
                <a:tc>
                  <a:txBody>
                    <a:bodyPr/>
                    <a:lstStyle/>
                    <a:p>
                      <a:pPr marL="8890" marR="0" indent="-8890">
                        <a:spcBef>
                          <a:spcPts val="1200"/>
                        </a:spcBef>
                        <a:spcAft>
                          <a:spcPts val="600"/>
                        </a:spcAft>
                      </a:pPr>
                      <a:r>
                        <a:rPr lang="fr-FR" sz="1400">
                          <a:effectLst/>
                          <a:latin typeface="Source Sans Pro" panose="020B0503030403020204" pitchFamily="34" charset="0"/>
                          <a:ea typeface="Source Sans Pro" panose="020B0503030403020204" pitchFamily="34" charset="0"/>
                        </a:rPr>
                        <a:t>Plans de Surveillance des sous-subventions</a:t>
                      </a:r>
                    </a:p>
                  </a:txBody>
                  <a:tcPr marL="3927" marR="3927" marT="0" marB="0"/>
                </a:tc>
                <a:extLst>
                  <a:ext uri="{0D108BD9-81ED-4DB2-BD59-A6C34878D82A}">
                    <a16:rowId xmlns="" xmlns:a16="http://schemas.microsoft.com/office/drawing/2014/main" val="2714227300"/>
                  </a:ext>
                </a:extLst>
              </a:tr>
              <a:tr h="775568">
                <a:tc>
                  <a:txBody>
                    <a:bodyPr/>
                    <a:lstStyle/>
                    <a:p>
                      <a:pPr marL="8890" marR="0" indent="-8890">
                        <a:spcBef>
                          <a:spcPts val="1200"/>
                        </a:spcBef>
                        <a:spcAft>
                          <a:spcPts val="600"/>
                        </a:spcAft>
                      </a:pPr>
                      <a:r>
                        <a:rPr lang="fr-FR" sz="1400">
                          <a:effectLst/>
                          <a:latin typeface="Source Sans Pro" panose="020B0503030403020204" pitchFamily="34" charset="0"/>
                          <a:ea typeface="Source Sans Pro" panose="020B0503030403020204" pitchFamily="34" charset="0"/>
                        </a:rPr>
                        <a:t>Lacunes</a:t>
                      </a:r>
                    </a:p>
                  </a:txBody>
                  <a:tcPr marL="3927" marR="3927" marT="0" marB="0"/>
                </a:tc>
                <a:tc>
                  <a:txBody>
                    <a:bodyPr/>
                    <a:lstStyle/>
                    <a:p>
                      <a:pPr marL="8890" marR="0" indent="-8890">
                        <a:spcBef>
                          <a:spcPts val="1200"/>
                        </a:spcBef>
                        <a:spcAft>
                          <a:spcPts val="600"/>
                        </a:spcAft>
                      </a:pPr>
                      <a:r>
                        <a:rPr lang="fr-FR" sz="1400">
                          <a:effectLst/>
                          <a:latin typeface="Source Sans Pro" panose="020B0503030403020204" pitchFamily="34" charset="0"/>
                          <a:ea typeface="Source Sans Pro" panose="020B0503030403020204" pitchFamily="34" charset="0"/>
                        </a:rPr>
                        <a:t>Confirmer si toutes les lacunes identifiées lors de la surveillance sont correctement corrigées, par le biais de rapports de visite sur site, de modifications, d'actions correctives ou de résiliation, si nécessaire.</a:t>
                      </a:r>
                    </a:p>
                  </a:txBody>
                  <a:tcPr marL="3927" marR="3927" marT="0" marB="0"/>
                </a:tc>
                <a:tc>
                  <a:txBody>
                    <a:bodyPr/>
                    <a:lstStyle/>
                    <a:p>
                      <a:pPr marL="8890" marR="0" indent="-8890">
                        <a:spcBef>
                          <a:spcPts val="1200"/>
                        </a:spcBef>
                        <a:spcAft>
                          <a:spcPts val="600"/>
                        </a:spcAft>
                      </a:pPr>
                      <a:r>
                        <a:rPr lang="fr-FR" sz="1400">
                          <a:effectLst/>
                          <a:latin typeface="Source Sans Pro" panose="020B0503030403020204" pitchFamily="34" charset="0"/>
                          <a:ea typeface="Source Sans Pro" panose="020B0503030403020204" pitchFamily="34" charset="0"/>
                        </a:rPr>
                        <a:t>Résultats du suivi des sous-subventions</a:t>
                      </a:r>
                    </a:p>
                  </a:txBody>
                  <a:tcPr marL="3927" marR="3927" marT="0" marB="0"/>
                </a:tc>
                <a:extLst>
                  <a:ext uri="{0D108BD9-81ED-4DB2-BD59-A6C34878D82A}">
                    <a16:rowId xmlns="" xmlns:a16="http://schemas.microsoft.com/office/drawing/2014/main" val="3293596223"/>
                  </a:ext>
                </a:extLst>
              </a:tr>
              <a:tr h="775568">
                <a:tc>
                  <a:txBody>
                    <a:bodyPr/>
                    <a:lstStyle/>
                    <a:p>
                      <a:pPr marL="8890" marR="0" indent="-8890">
                        <a:spcBef>
                          <a:spcPts val="1200"/>
                        </a:spcBef>
                        <a:spcAft>
                          <a:spcPts val="600"/>
                        </a:spcAft>
                      </a:pPr>
                      <a:r>
                        <a:rPr lang="fr-FR" sz="1400">
                          <a:effectLst/>
                          <a:latin typeface="Source Sans Pro" panose="020B0503030403020204" pitchFamily="34" charset="0"/>
                          <a:ea typeface="Source Sans Pro" panose="020B0503030403020204" pitchFamily="34" charset="0"/>
                        </a:rPr>
                        <a:t>Gestion financière </a:t>
                      </a:r>
                    </a:p>
                  </a:txBody>
                  <a:tcPr marL="3927" marR="3927" marT="0" marB="0"/>
                </a:tc>
                <a:tc>
                  <a:txBody>
                    <a:bodyPr/>
                    <a:lstStyle/>
                    <a:p>
                      <a:pPr marL="8890" marR="0" indent="-8890">
                        <a:spcBef>
                          <a:spcPts val="1200"/>
                        </a:spcBef>
                        <a:spcAft>
                          <a:spcPts val="600"/>
                        </a:spcAft>
                      </a:pPr>
                      <a:r>
                        <a:rPr lang="fr-FR" sz="1400">
                          <a:effectLst/>
                          <a:latin typeface="Source Sans Pro" panose="020B0503030403020204" pitchFamily="34" charset="0"/>
                          <a:ea typeface="Source Sans Pro" panose="020B0503030403020204" pitchFamily="34" charset="0"/>
                        </a:rPr>
                        <a:t>Confirmer si des processus et procédures adéquats de surveillance et de gestion financière sont en place et s'ils sont conformes aux termes et conditions des subventions. </a:t>
                      </a:r>
                    </a:p>
                  </a:txBody>
                  <a:tcPr marL="3927" marR="3927" marT="0" marB="0"/>
                </a:tc>
                <a:tc>
                  <a:txBody>
                    <a:bodyPr/>
                    <a:lstStyle/>
                    <a:p>
                      <a:pPr marL="8890" marR="0" indent="-8890">
                        <a:spcBef>
                          <a:spcPts val="1200"/>
                        </a:spcBef>
                        <a:spcAft>
                          <a:spcPts val="600"/>
                        </a:spcAft>
                      </a:pPr>
                      <a:r>
                        <a:rPr lang="fr-FR" sz="1400">
                          <a:effectLst/>
                          <a:latin typeface="Source Sans Pro" panose="020B0503030403020204" pitchFamily="34" charset="0"/>
                          <a:ea typeface="Source Sans Pro" panose="020B0503030403020204" pitchFamily="34" charset="0"/>
                        </a:rPr>
                        <a:t>Processus et procédures de suivi et de gestion financière</a:t>
                      </a:r>
                    </a:p>
                  </a:txBody>
                  <a:tcPr marL="3927" marR="3927" marT="0" marB="0"/>
                </a:tc>
                <a:extLst>
                  <a:ext uri="{0D108BD9-81ED-4DB2-BD59-A6C34878D82A}">
                    <a16:rowId xmlns="" xmlns:a16="http://schemas.microsoft.com/office/drawing/2014/main" val="992476821"/>
                  </a:ext>
                </a:extLst>
              </a:tr>
              <a:tr h="775568">
                <a:tc>
                  <a:txBody>
                    <a:bodyPr/>
                    <a:lstStyle/>
                    <a:p>
                      <a:pPr marL="8890" marR="0" indent="-8890">
                        <a:spcBef>
                          <a:spcPts val="1200"/>
                        </a:spcBef>
                        <a:spcAft>
                          <a:spcPts val="600"/>
                        </a:spcAft>
                      </a:pPr>
                      <a:r>
                        <a:rPr lang="fr-FR" sz="1400">
                          <a:effectLst/>
                          <a:latin typeface="Source Sans Pro" panose="020B0503030403020204" pitchFamily="34" charset="0"/>
                          <a:ea typeface="Source Sans Pro" panose="020B0503030403020204" pitchFamily="34" charset="0"/>
                        </a:rPr>
                        <a:t>Inventaire </a:t>
                      </a:r>
                    </a:p>
                  </a:txBody>
                  <a:tcPr marL="3927" marR="3927" marT="0" marB="0"/>
                </a:tc>
                <a:tc>
                  <a:txBody>
                    <a:bodyPr/>
                    <a:lstStyle/>
                    <a:p>
                      <a:pPr marL="8890" marR="0" indent="-8890">
                        <a:spcBef>
                          <a:spcPts val="1200"/>
                        </a:spcBef>
                        <a:spcAft>
                          <a:spcPts val="600"/>
                        </a:spcAft>
                      </a:pPr>
                      <a:r>
                        <a:rPr lang="fr-FR" sz="1400">
                          <a:effectLst/>
                          <a:latin typeface="Source Sans Pro" panose="020B0503030403020204" pitchFamily="34" charset="0"/>
                          <a:ea typeface="Source Sans Pro" panose="020B0503030403020204" pitchFamily="34" charset="0"/>
                        </a:rPr>
                        <a:t>Confirmer si tous les bénéficiaires et sous-récipiendaires comprennent quand des approbations préalables sont nécessaires et soumettre des rapports réguliers. Celles-ci sont conservées dans un dossier et soumises au prime suffisamment à l'avance.</a:t>
                      </a:r>
                    </a:p>
                  </a:txBody>
                  <a:tcPr marL="3927" marR="3927" marT="0" marB="0"/>
                </a:tc>
                <a:tc>
                  <a:txBody>
                    <a:bodyPr/>
                    <a:lstStyle/>
                    <a:p>
                      <a:pPr marL="8890" marR="0" indent="-8890">
                        <a:spcBef>
                          <a:spcPts val="1200"/>
                        </a:spcBef>
                        <a:spcAft>
                          <a:spcPts val="600"/>
                        </a:spcAft>
                      </a:pPr>
                      <a:r>
                        <a:rPr lang="fr-FR" sz="1400">
                          <a:effectLst/>
                          <a:latin typeface="Source Sans Pro" panose="020B0503030403020204" pitchFamily="34" charset="0"/>
                          <a:ea typeface="Source Sans Pro" panose="020B0503030403020204" pitchFamily="34" charset="0"/>
                        </a:rPr>
                        <a:t>Inventaire des approbations</a:t>
                      </a:r>
                    </a:p>
                  </a:txBody>
                  <a:tcPr marL="3927" marR="3927" marT="0" marB="0"/>
                </a:tc>
                <a:extLst>
                  <a:ext uri="{0D108BD9-81ED-4DB2-BD59-A6C34878D82A}">
                    <a16:rowId xmlns="" xmlns:a16="http://schemas.microsoft.com/office/drawing/2014/main" val="2615360203"/>
                  </a:ext>
                </a:extLst>
              </a:tr>
              <a:tr h="775568">
                <a:tc>
                  <a:txBody>
                    <a:bodyPr/>
                    <a:lstStyle/>
                    <a:p>
                      <a:pPr marL="8890" marR="0" indent="-8890">
                        <a:spcBef>
                          <a:spcPts val="1200"/>
                        </a:spcBef>
                        <a:spcAft>
                          <a:spcPts val="600"/>
                        </a:spcAft>
                      </a:pPr>
                      <a:r>
                        <a:rPr lang="fr-FR" sz="1400">
                          <a:effectLst/>
                          <a:latin typeface="Source Sans Pro" panose="020B0503030403020204" pitchFamily="34" charset="0"/>
                          <a:ea typeface="Source Sans Pro" panose="020B0503030403020204" pitchFamily="34" charset="0"/>
                        </a:rPr>
                        <a:t>Visite du site</a:t>
                      </a:r>
                    </a:p>
                  </a:txBody>
                  <a:tcPr marL="3927" marR="3927" marT="0" marB="0"/>
                </a:tc>
                <a:tc>
                  <a:txBody>
                    <a:bodyPr/>
                    <a:lstStyle/>
                    <a:p>
                      <a:pPr marL="8890" marR="0" indent="-8890">
                        <a:spcBef>
                          <a:spcPts val="1200"/>
                        </a:spcBef>
                        <a:spcAft>
                          <a:spcPts val="600"/>
                        </a:spcAft>
                      </a:pPr>
                      <a:r>
                        <a:rPr lang="fr-FR" sz="1400">
                          <a:effectLst/>
                          <a:latin typeface="Source Sans Pro" panose="020B0503030403020204" pitchFamily="34" charset="0"/>
                          <a:ea typeface="Source Sans Pro" panose="020B0503030403020204" pitchFamily="34" charset="0"/>
                        </a:rPr>
                        <a:t>Confirmer si l'organisation dispose d'un calendrier de visite sur site pour tous les sous-traitants qui comprend un examen des activités, des résultats de performance, du respect de la récompense et une liste de contrôle ou un modèle de rapport appliqué de manière cohérente.</a:t>
                      </a:r>
                    </a:p>
                  </a:txBody>
                  <a:tcPr marL="3927" marR="3927" marT="0" marB="0"/>
                </a:tc>
                <a:tc>
                  <a:txBody>
                    <a:bodyPr/>
                    <a:lstStyle/>
                    <a:p>
                      <a:pPr marL="8890" marR="0" indent="-8890">
                        <a:spcBef>
                          <a:spcPts val="1200"/>
                        </a:spcBef>
                        <a:spcAft>
                          <a:spcPts val="600"/>
                        </a:spcAft>
                      </a:pPr>
                      <a:r>
                        <a:rPr lang="fr-FR" sz="1400">
                          <a:effectLst/>
                          <a:latin typeface="Source Sans Pro" panose="020B0503030403020204" pitchFamily="34" charset="0"/>
                          <a:ea typeface="Source Sans Pro" panose="020B0503030403020204" pitchFamily="34" charset="0"/>
                        </a:rPr>
                        <a:t>Politique et rapports de visite sur site</a:t>
                      </a:r>
                    </a:p>
                  </a:txBody>
                  <a:tcPr marL="3927" marR="3927" marT="0" marB="0"/>
                </a:tc>
                <a:extLst>
                  <a:ext uri="{0D108BD9-81ED-4DB2-BD59-A6C34878D82A}">
                    <a16:rowId xmlns="" xmlns:a16="http://schemas.microsoft.com/office/drawing/2014/main" val="2175499848"/>
                  </a:ext>
                </a:extLst>
              </a:tr>
              <a:tr h="517045">
                <a:tc>
                  <a:txBody>
                    <a:bodyPr/>
                    <a:lstStyle/>
                    <a:p>
                      <a:pPr marL="8890" marR="0" indent="-8890">
                        <a:spcBef>
                          <a:spcPts val="1200"/>
                        </a:spcBef>
                        <a:spcAft>
                          <a:spcPts val="600"/>
                        </a:spcAft>
                      </a:pPr>
                      <a:r>
                        <a:rPr lang="fr-FR" sz="1400">
                          <a:effectLst/>
                          <a:latin typeface="Source Sans Pro" panose="020B0503030403020204" pitchFamily="34" charset="0"/>
                          <a:ea typeface="Source Sans Pro" panose="020B0503030403020204" pitchFamily="34" charset="0"/>
                        </a:rPr>
                        <a:t>Liquidation</a:t>
                      </a:r>
                    </a:p>
                  </a:txBody>
                  <a:tcPr marL="3927" marR="3927" marT="0" marB="0"/>
                </a:tc>
                <a:tc>
                  <a:txBody>
                    <a:bodyPr/>
                    <a:lstStyle/>
                    <a:p>
                      <a:pPr marL="8890" marR="0" indent="-8890">
                        <a:spcBef>
                          <a:spcPts val="1200"/>
                        </a:spcBef>
                        <a:spcAft>
                          <a:spcPts val="600"/>
                        </a:spcAft>
                      </a:pPr>
                      <a:r>
                        <a:rPr lang="fr-FR" sz="1400">
                          <a:effectLst/>
                          <a:latin typeface="Source Sans Pro" panose="020B0503030403020204" pitchFamily="34" charset="0"/>
                          <a:ea typeface="Source Sans Pro" panose="020B0503030403020204" pitchFamily="34" charset="0"/>
                        </a:rPr>
                        <a:t>Confirmer que l'organisation dispose d'une politique et de procédures de clôture pour les sous-subventions et qu'elles sont appliquées de manière cohérente.</a:t>
                      </a:r>
                    </a:p>
                  </a:txBody>
                  <a:tcPr marL="3927" marR="3927" marT="0" marB="0"/>
                </a:tc>
                <a:tc>
                  <a:txBody>
                    <a:bodyPr/>
                    <a:lstStyle/>
                    <a:p>
                      <a:pPr marL="8890" marR="0" indent="-8890">
                        <a:spcBef>
                          <a:spcPts val="1200"/>
                        </a:spcBef>
                        <a:spcAft>
                          <a:spcPts val="600"/>
                        </a:spcAft>
                      </a:pPr>
                      <a:r>
                        <a:rPr lang="fr-FR" sz="1400">
                          <a:effectLst/>
                          <a:latin typeface="Source Sans Pro" panose="020B0503030403020204" pitchFamily="34" charset="0"/>
                          <a:ea typeface="Source Sans Pro" panose="020B0503030403020204" pitchFamily="34" charset="0"/>
                        </a:rPr>
                        <a:t>Politique de clôture des sous-subventions</a:t>
                      </a:r>
                    </a:p>
                  </a:txBody>
                  <a:tcPr marL="3927" marR="3927" marT="0" marB="0"/>
                </a:tc>
                <a:extLst>
                  <a:ext uri="{0D108BD9-81ED-4DB2-BD59-A6C34878D82A}">
                    <a16:rowId xmlns="" xmlns:a16="http://schemas.microsoft.com/office/drawing/2014/main" val="2635093048"/>
                  </a:ext>
                </a:extLst>
              </a:tr>
            </a:tbl>
          </a:graphicData>
        </a:graphic>
      </p:graphicFrame>
      <p:sp>
        <p:nvSpPr>
          <p:cNvPr id="2" name="Google Shape;385;p56">
            <a:extLst>
              <a:ext uri="{FF2B5EF4-FFF2-40B4-BE49-F238E27FC236}">
                <a16:creationId xmlns="" xmlns:a16="http://schemas.microsoft.com/office/drawing/2014/main" id="{5462AF21-2155-73DA-19B8-6B753CC57546}"/>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CATÉGORIES/SOUS-CATÉGORIES DE GESTION DES SOUS-SUBVENTIONS</a:t>
            </a:r>
          </a:p>
        </p:txBody>
      </p:sp>
      <p:sp>
        <p:nvSpPr>
          <p:cNvPr id="4" name="TextBox 3"/>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3" name="Espace réservé du numéro de diapositive 2">
            <a:extLst>
              <a:ext uri="{FF2B5EF4-FFF2-40B4-BE49-F238E27FC236}">
                <a16:creationId xmlns="" xmlns:a16="http://schemas.microsoft.com/office/drawing/2014/main" id="{C6FD3129-DDF0-B106-9DC9-33BCB3CE8509}"/>
              </a:ext>
            </a:extLst>
          </p:cNvPr>
          <p:cNvSpPr>
            <a:spLocks noGrp="1"/>
          </p:cNvSpPr>
          <p:nvPr>
            <p:ph type="sldNum" sz="quarter" idx="7"/>
          </p:nvPr>
        </p:nvSpPr>
        <p:spPr/>
        <p:txBody>
          <a:bodyPr/>
          <a:lstStyle/>
          <a:p>
            <a:fld id="{B6F15528-21DE-4FAA-801E-634DDDAF4B2B}" type="slidenum">
              <a:rPr lang="fr-FR" smtClean="0"/>
              <a:pPr/>
              <a:t>158</a:t>
            </a:fld>
            <a:endParaRPr lang="fr-FR" dirty="0"/>
          </a:p>
        </p:txBody>
      </p:sp>
    </p:spTree>
    <p:extLst>
      <p:ext uri="{BB962C8B-B14F-4D97-AF65-F5344CB8AC3E}">
        <p14:creationId xmlns:p14="http://schemas.microsoft.com/office/powerpoint/2010/main" val="21219282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858BF2AF-C13B-3280-ABC0-E84FFA11D919}"/>
            </a:ext>
          </a:extLst>
        </p:cNvPr>
        <p:cNvGrpSpPr/>
        <p:nvPr/>
      </p:nvGrpSpPr>
      <p:grpSpPr>
        <a:xfrm>
          <a:off x="0" y="0"/>
          <a:ext cx="0" cy="0"/>
          <a:chOff x="0" y="0"/>
          <a:chExt cx="0" cy="0"/>
        </a:xfrm>
      </p:grpSpPr>
      <p:graphicFrame>
        <p:nvGraphicFramePr>
          <p:cNvPr id="6" name="Table 5">
            <a:extLst>
              <a:ext uri="{FF2B5EF4-FFF2-40B4-BE49-F238E27FC236}">
                <a16:creationId xmlns="" xmlns:a16="http://schemas.microsoft.com/office/drawing/2014/main" id="{AFB64DFA-2473-F187-E6B9-614C4732645F}"/>
              </a:ext>
            </a:extLst>
          </p:cNvPr>
          <p:cNvGraphicFramePr>
            <a:graphicFrameLocks noGrp="1"/>
          </p:cNvGraphicFramePr>
          <p:nvPr>
            <p:extLst>
              <p:ext uri="{D42A27DB-BD31-4B8C-83A1-F6EECF244321}">
                <p14:modId xmlns:p14="http://schemas.microsoft.com/office/powerpoint/2010/main" val="3090504762"/>
              </p:ext>
            </p:extLst>
          </p:nvPr>
        </p:nvGraphicFramePr>
        <p:xfrm>
          <a:off x="261257" y="938948"/>
          <a:ext cx="11061346" cy="3381843"/>
        </p:xfrm>
        <a:graphic>
          <a:graphicData uri="http://schemas.openxmlformats.org/drawingml/2006/table">
            <a:tbl>
              <a:tblPr firstRow="1" firstCol="1" bandRow="1">
                <a:tableStyleId>{5940675A-B579-460E-94D1-54222C63F5DA}</a:tableStyleId>
              </a:tblPr>
              <a:tblGrid>
                <a:gridCol w="2179544">
                  <a:extLst>
                    <a:ext uri="{9D8B030D-6E8A-4147-A177-3AD203B41FA5}">
                      <a16:colId xmlns="" xmlns:a16="http://schemas.microsoft.com/office/drawing/2014/main" val="3622111367"/>
                    </a:ext>
                  </a:extLst>
                </a:gridCol>
                <a:gridCol w="6314450">
                  <a:extLst>
                    <a:ext uri="{9D8B030D-6E8A-4147-A177-3AD203B41FA5}">
                      <a16:colId xmlns="" xmlns:a16="http://schemas.microsoft.com/office/drawing/2014/main" val="1333926728"/>
                    </a:ext>
                  </a:extLst>
                </a:gridCol>
                <a:gridCol w="2567352">
                  <a:extLst>
                    <a:ext uri="{9D8B030D-6E8A-4147-A177-3AD203B41FA5}">
                      <a16:colId xmlns="" xmlns:a16="http://schemas.microsoft.com/office/drawing/2014/main" val="4229222154"/>
                    </a:ext>
                  </a:extLst>
                </a:gridCol>
              </a:tblGrid>
              <a:tr h="751521">
                <a:tc>
                  <a:txBody>
                    <a:bodyPr/>
                    <a:lstStyle/>
                    <a:p>
                      <a:pPr marL="8890" marR="0" indent="-8890" algn="ctr">
                        <a:spcBef>
                          <a:spcPts val="1200"/>
                        </a:spcBef>
                        <a:spcAft>
                          <a:spcPts val="600"/>
                        </a:spcAft>
                      </a:pPr>
                      <a:r>
                        <a:rPr lang="fr-FR" sz="1400" b="1">
                          <a:solidFill>
                            <a:schemeClr val="bg1"/>
                          </a:solidFill>
                          <a:effectLst/>
                          <a:latin typeface="Source Sans Pro" panose="020B0503030403020204" pitchFamily="34" charset="0"/>
                          <a:ea typeface="Source Sans Pro" panose="020B0503030403020204" pitchFamily="34" charset="0"/>
                        </a:rPr>
                        <a:t>CATÉGORIES/SOUS-CATÉGORIES</a:t>
                      </a:r>
                    </a:p>
                  </a:txBody>
                  <a:tcPr marL="3927" marR="3927" marT="0" marB="0" anchor="ctr">
                    <a:solidFill>
                      <a:srgbClr val="002E6C"/>
                    </a:solidFill>
                  </a:tcPr>
                </a:tc>
                <a:tc>
                  <a:txBody>
                    <a:bodyPr/>
                    <a:lstStyle/>
                    <a:p>
                      <a:pPr marL="8890" marR="0" indent="-8890" algn="ctr">
                        <a:spcBef>
                          <a:spcPts val="1200"/>
                        </a:spcBef>
                        <a:spcAft>
                          <a:spcPts val="600"/>
                        </a:spcAft>
                      </a:pPr>
                      <a:r>
                        <a:rPr lang="fr-FR" sz="1400" b="1">
                          <a:solidFill>
                            <a:schemeClr val="bg1"/>
                          </a:solidFill>
                          <a:effectLst/>
                          <a:latin typeface="Source Sans Pro" panose="020B0503030403020204" pitchFamily="34" charset="0"/>
                          <a:ea typeface="Source Sans Pro" panose="020B0503030403020204" pitchFamily="34" charset="0"/>
                        </a:rPr>
                        <a:t>OBJECTIF (S) :</a:t>
                      </a:r>
                    </a:p>
                  </a:txBody>
                  <a:tcPr marL="3927" marR="3927" marT="0" marB="0" anchor="ctr">
                    <a:solidFill>
                      <a:srgbClr val="002E6C"/>
                    </a:solidFill>
                  </a:tcPr>
                </a:tc>
                <a:tc>
                  <a:txBody>
                    <a:bodyPr/>
                    <a:lstStyle/>
                    <a:p>
                      <a:pPr marL="8890" marR="0" indent="-8890" algn="ctr">
                        <a:spcBef>
                          <a:spcPts val="1200"/>
                        </a:spcBef>
                        <a:spcAft>
                          <a:spcPts val="600"/>
                        </a:spcAft>
                      </a:pPr>
                      <a:r>
                        <a:rPr lang="fr-FR" sz="1400" b="1">
                          <a:solidFill>
                            <a:schemeClr val="bg1"/>
                          </a:solidFill>
                          <a:effectLst/>
                          <a:latin typeface="Source Sans Pro" panose="020B0503030403020204" pitchFamily="34" charset="0"/>
                          <a:ea typeface="Source Sans Pro" panose="020B0503030403020204" pitchFamily="34" charset="0"/>
                        </a:rPr>
                        <a:t>DOCUMENTS CLÉS POUR L'ÉVALUATION</a:t>
                      </a:r>
                    </a:p>
                  </a:txBody>
                  <a:tcPr marL="3927" marR="3927" marT="0" marB="0" anchor="ctr">
                    <a:solidFill>
                      <a:srgbClr val="002E6C"/>
                    </a:solidFill>
                  </a:tcPr>
                </a:tc>
                <a:extLst>
                  <a:ext uri="{0D108BD9-81ED-4DB2-BD59-A6C34878D82A}">
                    <a16:rowId xmlns="" xmlns:a16="http://schemas.microsoft.com/office/drawing/2014/main" val="1111067877"/>
                  </a:ext>
                </a:extLst>
              </a:tr>
              <a:tr h="1503041">
                <a:tc>
                  <a:txBody>
                    <a:bodyPr/>
                    <a:lstStyle/>
                    <a:p>
                      <a:pPr algn="l" fontAlgn="t"/>
                      <a:r>
                        <a:rPr lang="fr-FR" sz="1400">
                          <a:solidFill>
                            <a:srgbClr val="000000"/>
                          </a:solidFill>
                          <a:effectLst/>
                          <a:latin typeface="Source Sans Pro" panose="020B0503030403020204" pitchFamily="34" charset="0"/>
                          <a:ea typeface="Source Sans Pro" panose="020B0503030403020204" pitchFamily="34" charset="0"/>
                        </a:rPr>
                        <a:t>Évaluation des propositions</a:t>
                      </a:r>
                    </a:p>
                  </a:txBody>
                  <a:tcPr marL="0" marR="0" marT="0" marB="0">
                    <a:solidFill>
                      <a:srgbClr val="FFC000"/>
                    </a:solidFill>
                  </a:tcPr>
                </a:tc>
                <a:tc>
                  <a:txBody>
                    <a:bodyPr/>
                    <a:lstStyle/>
                    <a:p>
                      <a:pPr algn="l" fontAlgn="t"/>
                      <a:r>
                        <a:rPr lang="fr-FR" sz="1400">
                          <a:solidFill>
                            <a:srgbClr val="000000"/>
                          </a:solidFill>
                          <a:effectLst/>
                          <a:latin typeface="Source Sans Pro" panose="020B0503030403020204" pitchFamily="34" charset="0"/>
                          <a:ea typeface="Source Sans Pro" panose="020B0503030403020204" pitchFamily="34" charset="0"/>
                        </a:rPr>
                        <a:t>Confirmer que l'organisation dispose de politiques/procédures pour l'examen et la sélection des candidatures qui comprennent des COI signés pour les membres du comité d'évaluation et qui sont appliquées de manière cohérente. </a:t>
                      </a:r>
                    </a:p>
                  </a:txBody>
                  <a:tcPr marL="0" marR="0" marT="0" marB="0">
                    <a:solidFill>
                      <a:srgbClr val="FFC000"/>
                    </a:solidFill>
                  </a:tcPr>
                </a:tc>
                <a:tc>
                  <a:txBody>
                    <a:bodyPr/>
                    <a:lstStyle/>
                    <a:p>
                      <a:pPr marL="8890" marR="0" indent="-8890" algn="l" rtl="0">
                        <a:spcBef>
                          <a:spcPts val="1200"/>
                        </a:spcBef>
                        <a:spcAft>
                          <a:spcPts val="600"/>
                        </a:spcAft>
                      </a:pPr>
                      <a:endParaRPr lang="en-US" sz="1400" dirty="0">
                        <a:solidFill>
                          <a:srgbClr val="000000"/>
                        </a:solidFill>
                        <a:effectLst/>
                        <a:latin typeface="Source Sans Pro" panose="020B0503030403020204" pitchFamily="34" charset="0"/>
                        <a:ea typeface="Source Sans Pro" panose="020B0503030403020204" pitchFamily="34" charset="0"/>
                        <a:cs typeface="Garamond" panose="02020404030301010803" pitchFamily="18" charset="0"/>
                      </a:endParaRPr>
                    </a:p>
                  </a:txBody>
                  <a:tcPr marL="3927" marR="3927" marT="0" marB="0">
                    <a:solidFill>
                      <a:srgbClr val="FFC000"/>
                    </a:solidFill>
                  </a:tcPr>
                </a:tc>
                <a:extLst>
                  <a:ext uri="{0D108BD9-81ED-4DB2-BD59-A6C34878D82A}">
                    <a16:rowId xmlns="" xmlns:a16="http://schemas.microsoft.com/office/drawing/2014/main" val="2714227300"/>
                  </a:ext>
                </a:extLst>
              </a:tr>
              <a:tr h="1127281">
                <a:tc>
                  <a:txBody>
                    <a:bodyPr/>
                    <a:lstStyle/>
                    <a:p>
                      <a:pPr algn="l" fontAlgn="t"/>
                      <a:r>
                        <a:rPr lang="fr-FR" sz="1400">
                          <a:solidFill>
                            <a:srgbClr val="000000"/>
                          </a:solidFill>
                          <a:effectLst/>
                          <a:latin typeface="Source Sans Pro" panose="020B0503030403020204" pitchFamily="34" charset="0"/>
                          <a:ea typeface="Source Sans Pro" panose="020B0503030403020204" pitchFamily="34" charset="0"/>
                        </a:rPr>
                        <a:t>Ensemble de compétences du personnel </a:t>
                      </a:r>
                    </a:p>
                  </a:txBody>
                  <a:tcPr marL="0" marR="0" marT="0" marB="0">
                    <a:solidFill>
                      <a:srgbClr val="FFC000"/>
                    </a:solidFill>
                  </a:tcPr>
                </a:tc>
                <a:tc>
                  <a:txBody>
                    <a:bodyPr/>
                    <a:lstStyle/>
                    <a:p>
                      <a:pPr algn="l" fontAlgn="t"/>
                      <a:r>
                        <a:rPr lang="fr-FR" sz="1400">
                          <a:solidFill>
                            <a:srgbClr val="000000"/>
                          </a:solidFill>
                          <a:effectLst/>
                          <a:latin typeface="Source Sans Pro" panose="020B0503030403020204" pitchFamily="34" charset="0"/>
                          <a:ea typeface="Source Sans Pro" panose="020B0503030403020204" pitchFamily="34" charset="0"/>
                        </a:rPr>
                        <a:t>Confirmer que toutes les personnes responsables de la gestion des sous-subventions possèdent les qualifications et l'expérience requises, y compris l'expérience ou la compréhension des règles et réglementations de l'USAID.</a:t>
                      </a:r>
                    </a:p>
                  </a:txBody>
                  <a:tcPr marL="0" marR="0" marT="0" marB="0">
                    <a:solidFill>
                      <a:srgbClr val="FFC000"/>
                    </a:solidFill>
                  </a:tcPr>
                </a:tc>
                <a:tc>
                  <a:txBody>
                    <a:bodyPr/>
                    <a:lstStyle/>
                    <a:p>
                      <a:pPr marL="8890" marR="0" indent="-8890" algn="l" rtl="0">
                        <a:spcBef>
                          <a:spcPts val="1200"/>
                        </a:spcBef>
                        <a:spcAft>
                          <a:spcPts val="600"/>
                        </a:spcAft>
                      </a:pPr>
                      <a:endParaRPr lang="en-US" sz="1400" dirty="0">
                        <a:solidFill>
                          <a:srgbClr val="000000"/>
                        </a:solidFill>
                        <a:effectLst/>
                        <a:latin typeface="Source Sans Pro" panose="020B0503030403020204" pitchFamily="34" charset="0"/>
                        <a:ea typeface="Source Sans Pro" panose="020B0503030403020204" pitchFamily="34" charset="0"/>
                        <a:cs typeface="Garamond" panose="02020404030301010803" pitchFamily="18" charset="0"/>
                      </a:endParaRPr>
                    </a:p>
                  </a:txBody>
                  <a:tcPr marL="3927" marR="3927" marT="0" marB="0">
                    <a:solidFill>
                      <a:srgbClr val="FFC000"/>
                    </a:solidFill>
                  </a:tcPr>
                </a:tc>
                <a:extLst>
                  <a:ext uri="{0D108BD9-81ED-4DB2-BD59-A6C34878D82A}">
                    <a16:rowId xmlns="" xmlns:a16="http://schemas.microsoft.com/office/drawing/2014/main" val="3293596223"/>
                  </a:ext>
                </a:extLst>
              </a:tr>
            </a:tbl>
          </a:graphicData>
        </a:graphic>
      </p:graphicFrame>
      <p:sp>
        <p:nvSpPr>
          <p:cNvPr id="2" name="Google Shape;385;p56">
            <a:extLst>
              <a:ext uri="{FF2B5EF4-FFF2-40B4-BE49-F238E27FC236}">
                <a16:creationId xmlns="" xmlns:a16="http://schemas.microsoft.com/office/drawing/2014/main" id="{5462AF21-2155-73DA-19B8-6B753CC57546}"/>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CATÉGORIES/SOUS-CATÉGORIES DE GESTION DES SOUS-SUBVENTIONS</a:t>
            </a:r>
          </a:p>
        </p:txBody>
      </p:sp>
      <p:sp>
        <p:nvSpPr>
          <p:cNvPr id="4" name="TextBox 3"/>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3" name="Espace réservé du numéro de diapositive 2">
            <a:extLst>
              <a:ext uri="{FF2B5EF4-FFF2-40B4-BE49-F238E27FC236}">
                <a16:creationId xmlns="" xmlns:a16="http://schemas.microsoft.com/office/drawing/2014/main" id="{774A3024-931C-8584-6942-FEE615AA4E7E}"/>
              </a:ext>
            </a:extLst>
          </p:cNvPr>
          <p:cNvSpPr>
            <a:spLocks noGrp="1"/>
          </p:cNvSpPr>
          <p:nvPr>
            <p:ph type="sldNum" sz="quarter" idx="7"/>
          </p:nvPr>
        </p:nvSpPr>
        <p:spPr/>
        <p:txBody>
          <a:bodyPr/>
          <a:lstStyle/>
          <a:p>
            <a:fld id="{B6F15528-21DE-4FAA-801E-634DDDAF4B2B}" type="slidenum">
              <a:rPr lang="fr-FR" smtClean="0"/>
              <a:pPr/>
              <a:t>159</a:t>
            </a:fld>
            <a:endParaRPr lang="fr-FR" dirty="0"/>
          </a:p>
        </p:txBody>
      </p:sp>
    </p:spTree>
    <p:extLst>
      <p:ext uri="{BB962C8B-B14F-4D97-AF65-F5344CB8AC3E}">
        <p14:creationId xmlns:p14="http://schemas.microsoft.com/office/powerpoint/2010/main" val="27346510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6C78DD45-7576-A851-4BFC-B55BA1CA2236}"/>
              </a:ext>
            </a:extLst>
          </p:cNvPr>
          <p:cNvPicPr>
            <a:picLocks noChangeAspect="1"/>
          </p:cNvPicPr>
          <p:nvPr/>
        </p:nvPicPr>
        <p:blipFill>
          <a:blip r:embed="rId2"/>
          <a:stretch>
            <a:fillRect/>
          </a:stretch>
        </p:blipFill>
        <p:spPr>
          <a:xfrm>
            <a:off x="470994" y="955523"/>
            <a:ext cx="10759440" cy="5415826"/>
          </a:xfrm>
          <a:prstGeom prst="rect">
            <a:avLst/>
          </a:prstGeom>
        </p:spPr>
      </p:pic>
      <p:sp>
        <p:nvSpPr>
          <p:cNvPr id="8" name="Google Shape;385;p56">
            <a:extLst>
              <a:ext uri="{FF2B5EF4-FFF2-40B4-BE49-F238E27FC236}">
                <a16:creationId xmlns="" xmlns:a16="http://schemas.microsoft.com/office/drawing/2014/main" id="{B5A2D36F-6AEE-A6C3-EFD7-CBC8BB735F61}"/>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DOMAINES NUPAS PLUS 2.0</a:t>
            </a:r>
          </a:p>
        </p:txBody>
      </p:sp>
      <p:sp>
        <p:nvSpPr>
          <p:cNvPr id="5" name="TextBox 4"/>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401499D9-358E-AB17-DB41-0C5F03FDC063}"/>
              </a:ext>
            </a:extLst>
          </p:cNvPr>
          <p:cNvSpPr>
            <a:spLocks noGrp="1"/>
          </p:cNvSpPr>
          <p:nvPr>
            <p:ph type="sldNum" sz="quarter" idx="7"/>
          </p:nvPr>
        </p:nvSpPr>
        <p:spPr/>
        <p:txBody>
          <a:bodyPr/>
          <a:lstStyle/>
          <a:p>
            <a:fld id="{B6F15528-21DE-4FAA-801E-634DDDAF4B2B}" type="slidenum">
              <a:rPr lang="fr-FR" smtClean="0"/>
              <a:pPr/>
              <a:t>16</a:t>
            </a:fld>
            <a:endParaRPr lang="fr-FR" dirty="0"/>
          </a:p>
        </p:txBody>
      </p:sp>
    </p:spTree>
    <p:extLst>
      <p:ext uri="{BB962C8B-B14F-4D97-AF65-F5344CB8AC3E}">
        <p14:creationId xmlns:p14="http://schemas.microsoft.com/office/powerpoint/2010/main" val="167867743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D669F69D-9260-8B65-C276-A78F191E49C1}"/>
            </a:ext>
          </a:extLst>
        </p:cNvPr>
        <p:cNvGrpSpPr/>
        <p:nvPr/>
      </p:nvGrpSpPr>
      <p:grpSpPr>
        <a:xfrm>
          <a:off x="0" y="0"/>
          <a:ext cx="0" cy="0"/>
          <a:chOff x="0" y="0"/>
          <a:chExt cx="0" cy="0"/>
        </a:xfrm>
      </p:grpSpPr>
      <p:sp>
        <p:nvSpPr>
          <p:cNvPr id="4" name="object 4">
            <a:extLst>
              <a:ext uri="{FF2B5EF4-FFF2-40B4-BE49-F238E27FC236}">
                <a16:creationId xmlns="" xmlns:a16="http://schemas.microsoft.com/office/drawing/2014/main" id="{656095CB-3ECE-E7A6-043E-31F50367B994}"/>
              </a:ext>
            </a:extLst>
          </p:cNvPr>
          <p:cNvSpPr txBox="1"/>
          <p:nvPr/>
        </p:nvSpPr>
        <p:spPr>
          <a:xfrm>
            <a:off x="1431213" y="1332315"/>
            <a:ext cx="8767864" cy="270599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cap="none" normalizeH="0" baseline="0" noProof="0">
                <a:ln>
                  <a:noFill/>
                </a:ln>
                <a:effectLst/>
                <a:uLnTx/>
                <a:uFillTx/>
                <a:latin typeface="Arial"/>
                <a:ea typeface="+mn-ea"/>
                <a:cs typeface="Arial"/>
              </a:rPr>
              <a:t>Principaux risques à prendre en compte :</a:t>
            </a:r>
          </a:p>
          <a:p>
            <a:pPr marL="469900" marR="5080" indent="-457200">
              <a:lnSpc>
                <a:spcPct val="110000"/>
              </a:lnSpc>
              <a:spcBef>
                <a:spcPts val="1800"/>
              </a:spcBef>
              <a:buClr>
                <a:schemeClr val="tx1"/>
              </a:buClr>
              <a:buFont typeface="Wingdings" panose="05000000000000000000" pitchFamily="2" charset="2"/>
              <a:buChar char="§"/>
              <a:tabLst>
                <a:tab pos="470534" algn="l"/>
              </a:tabLst>
              <a:defRPr/>
            </a:pPr>
            <a:r>
              <a:rPr lang="fr-FR" sz="2000">
                <a:latin typeface="Source Sans Pro" panose="020B0503030403020204" pitchFamily="34" charset="0"/>
                <a:ea typeface="Source Sans Pro" panose="020B0503030403020204" pitchFamily="34" charset="0"/>
                <a:cs typeface="Arial"/>
              </a:rPr>
              <a:t>Les organisations locales ne « transmettent » pas toutes les provisions aux sous-bénéficiaires. </a:t>
            </a:r>
          </a:p>
          <a:p>
            <a:pPr marL="469900" marR="5080" indent="-457200">
              <a:lnSpc>
                <a:spcPct val="110000"/>
              </a:lnSpc>
              <a:spcBef>
                <a:spcPts val="1800"/>
              </a:spcBef>
              <a:buClr>
                <a:schemeClr val="tx1"/>
              </a:buClr>
              <a:buFont typeface="Wingdings" panose="05000000000000000000" pitchFamily="2" charset="2"/>
              <a:buChar char="§"/>
              <a:tabLst>
                <a:tab pos="470534" algn="l"/>
              </a:tabLst>
              <a:defRPr/>
            </a:pPr>
            <a:r>
              <a:rPr lang="fr-FR" sz="2000">
                <a:latin typeface="Source Sans Pro" panose="020B0503030403020204" pitchFamily="34" charset="0"/>
                <a:ea typeface="Source Sans Pro" panose="020B0503030403020204" pitchFamily="34" charset="0"/>
                <a:cs typeface="Arial"/>
              </a:rPr>
              <a:t>Les organisations locales principales ne disposent pas de politiques et de procédures pour sélectionner et gérer efficacement les sous-récipiendaires. </a:t>
            </a:r>
          </a:p>
          <a:p>
            <a:pPr marL="469900" marR="5080" indent="-457200">
              <a:lnSpc>
                <a:spcPct val="110000"/>
              </a:lnSpc>
              <a:spcBef>
                <a:spcPts val="1800"/>
              </a:spcBef>
              <a:buClr>
                <a:schemeClr val="tx1"/>
              </a:buClr>
              <a:buFont typeface="Wingdings" panose="05000000000000000000" pitchFamily="2" charset="2"/>
              <a:buChar char="§"/>
              <a:tabLst>
                <a:tab pos="470534" algn="l"/>
              </a:tabLst>
              <a:defRPr/>
            </a:pPr>
            <a:r>
              <a:rPr lang="fr-FR" sz="2000">
                <a:latin typeface="Source Sans Pro" panose="020B0503030403020204" pitchFamily="34" charset="0"/>
                <a:ea typeface="Source Sans Pro" panose="020B0503030403020204" pitchFamily="34" charset="0"/>
                <a:cs typeface="Arial"/>
              </a:rPr>
              <a:t>Les organisations locales principales ne fournissent pas de renforcement des capacités aux sous-récipiendaires.</a:t>
            </a:r>
          </a:p>
        </p:txBody>
      </p:sp>
      <p:sp>
        <p:nvSpPr>
          <p:cNvPr id="2" name="Google Shape;385;p56">
            <a:extLst>
              <a:ext uri="{FF2B5EF4-FFF2-40B4-BE49-F238E27FC236}">
                <a16:creationId xmlns="" xmlns:a16="http://schemas.microsoft.com/office/drawing/2014/main" id="{2115109C-FE24-E374-693E-541D39771FAB}"/>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PRINCIPAUX RISQUES</a:t>
            </a:r>
          </a:p>
        </p:txBody>
      </p:sp>
      <p:sp>
        <p:nvSpPr>
          <p:cNvPr id="6" name="TextBox 5"/>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3" name="Espace réservé du numéro de diapositive 2">
            <a:extLst>
              <a:ext uri="{FF2B5EF4-FFF2-40B4-BE49-F238E27FC236}">
                <a16:creationId xmlns="" xmlns:a16="http://schemas.microsoft.com/office/drawing/2014/main" id="{EFB8518C-8F7D-5EB6-7AA5-04E74163EDE1}"/>
              </a:ext>
            </a:extLst>
          </p:cNvPr>
          <p:cNvSpPr>
            <a:spLocks noGrp="1"/>
          </p:cNvSpPr>
          <p:nvPr>
            <p:ph type="sldNum" sz="quarter" idx="7"/>
          </p:nvPr>
        </p:nvSpPr>
        <p:spPr>
          <a:xfrm>
            <a:off x="8796997" y="6388426"/>
            <a:ext cx="2804160" cy="276999"/>
          </a:xfrm>
        </p:spPr>
        <p:txBody>
          <a:bodyPr/>
          <a:lstStyle/>
          <a:p>
            <a:fld id="{B6F15528-21DE-4FAA-801E-634DDDAF4B2B}" type="slidenum">
              <a:rPr lang="fr-FR" smtClean="0"/>
              <a:pPr/>
              <a:t>160</a:t>
            </a:fld>
            <a:endParaRPr lang="fr-FR" dirty="0"/>
          </a:p>
        </p:txBody>
      </p:sp>
    </p:spTree>
    <p:extLst>
      <p:ext uri="{BB962C8B-B14F-4D97-AF65-F5344CB8AC3E}">
        <p14:creationId xmlns:p14="http://schemas.microsoft.com/office/powerpoint/2010/main" val="56351084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94980A28-2514-98BD-5E23-702ECC39CCE1}"/>
            </a:ext>
          </a:extLst>
        </p:cNvPr>
        <p:cNvGrpSpPr/>
        <p:nvPr/>
      </p:nvGrpSpPr>
      <p:grpSpPr>
        <a:xfrm>
          <a:off x="0" y="0"/>
          <a:ext cx="0" cy="0"/>
          <a:chOff x="0" y="0"/>
          <a:chExt cx="0" cy="0"/>
        </a:xfrm>
      </p:grpSpPr>
      <p:sp>
        <p:nvSpPr>
          <p:cNvPr id="3" name="object 3">
            <a:extLst>
              <a:ext uri="{FF2B5EF4-FFF2-40B4-BE49-F238E27FC236}">
                <a16:creationId xmlns="" xmlns:a16="http://schemas.microsoft.com/office/drawing/2014/main" id="{37560A7C-E62E-11FC-3402-8285B56EAC10}"/>
              </a:ext>
            </a:extLst>
          </p:cNvPr>
          <p:cNvSpPr txBox="1">
            <a:spLocks noGrp="1"/>
          </p:cNvSpPr>
          <p:nvPr>
            <p:ph type="title"/>
          </p:nvPr>
        </p:nvSpPr>
        <p:spPr>
          <a:xfrm>
            <a:off x="988043" y="2862360"/>
            <a:ext cx="10512582" cy="1333698"/>
          </a:xfrm>
          <a:prstGeom prst="rect">
            <a:avLst/>
          </a:prstGeom>
        </p:spPr>
        <p:txBody>
          <a:bodyPr vert="horz" wrap="square" lIns="0" tIns="0" rIns="0" bIns="0" rtlCol="0">
            <a:spAutoFit/>
          </a:bodyPr>
          <a:lstStyle/>
          <a:p>
            <a:pPr marL="12700" algn="ctr">
              <a:lnSpc>
                <a:spcPts val="5220"/>
              </a:lnSpc>
            </a:pPr>
            <a:r>
              <a:rPr lang="fr-FR" sz="4800" b="1"/>
              <a:t>MODULE 12 : </a:t>
            </a:r>
            <a:br>
              <a:rPr lang="fr-FR" sz="4800" b="1"/>
            </a:br>
            <a:r>
              <a:rPr lang="fr-FR" sz="4800" b="1"/>
              <a:t>COMMUNICATION</a:t>
            </a:r>
          </a:p>
        </p:txBody>
      </p:sp>
      <p:sp>
        <p:nvSpPr>
          <p:cNvPr id="5" name="Google Shape;385;p56">
            <a:extLst>
              <a:ext uri="{FF2B5EF4-FFF2-40B4-BE49-F238E27FC236}">
                <a16:creationId xmlns="" xmlns:a16="http://schemas.microsoft.com/office/drawing/2014/main" id="{832C89F3-EE65-09D5-FDF1-A1F61184E5C3}"/>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 </a:t>
            </a:r>
          </a:p>
        </p:txBody>
      </p:sp>
      <p:sp>
        <p:nvSpPr>
          <p:cNvPr id="4" name="TextBox 3"/>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331361D8-F6AB-4DCF-BC7D-DA76119994EB}"/>
              </a:ext>
            </a:extLst>
          </p:cNvPr>
          <p:cNvSpPr>
            <a:spLocks noGrp="1"/>
          </p:cNvSpPr>
          <p:nvPr>
            <p:ph type="sldNum" sz="quarter" idx="7"/>
          </p:nvPr>
        </p:nvSpPr>
        <p:spPr/>
        <p:txBody>
          <a:bodyPr/>
          <a:lstStyle/>
          <a:p>
            <a:fld id="{B6F15528-21DE-4FAA-801E-634DDDAF4B2B}" type="slidenum">
              <a:rPr lang="fr-FR" smtClean="0"/>
              <a:pPr/>
              <a:t>161</a:t>
            </a:fld>
            <a:endParaRPr lang="fr-FR" dirty="0"/>
          </a:p>
        </p:txBody>
      </p:sp>
    </p:spTree>
    <p:extLst>
      <p:ext uri="{BB962C8B-B14F-4D97-AF65-F5344CB8AC3E}">
        <p14:creationId xmlns:p14="http://schemas.microsoft.com/office/powerpoint/2010/main" val="335213994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83BAD065-790B-B8BB-1ED3-630846DE429B}"/>
            </a:ext>
          </a:extLst>
        </p:cNvPr>
        <p:cNvGrpSpPr/>
        <p:nvPr/>
      </p:nvGrpSpPr>
      <p:grpSpPr>
        <a:xfrm>
          <a:off x="0" y="0"/>
          <a:ext cx="0" cy="0"/>
          <a:chOff x="0" y="0"/>
          <a:chExt cx="0" cy="0"/>
        </a:xfrm>
      </p:grpSpPr>
      <p:sp>
        <p:nvSpPr>
          <p:cNvPr id="3" name="object 3">
            <a:extLst>
              <a:ext uri="{FF2B5EF4-FFF2-40B4-BE49-F238E27FC236}">
                <a16:creationId xmlns="" xmlns:a16="http://schemas.microsoft.com/office/drawing/2014/main" id="{27DFEB83-24AE-566C-89C3-DF1382F2FD2D}"/>
              </a:ext>
            </a:extLst>
          </p:cNvPr>
          <p:cNvSpPr txBox="1">
            <a:spLocks noGrp="1"/>
          </p:cNvSpPr>
          <p:nvPr>
            <p:ph type="title"/>
          </p:nvPr>
        </p:nvSpPr>
        <p:spPr>
          <a:xfrm>
            <a:off x="913851" y="1061429"/>
            <a:ext cx="10364297" cy="5170646"/>
          </a:xfrm>
          <a:prstGeom prst="rect">
            <a:avLst/>
          </a:prstGeom>
        </p:spPr>
        <p:txBody>
          <a:bodyPr vert="horz" wrap="square" lIns="0" tIns="0" rIns="0" bIns="0" rtlCol="0">
            <a:spAutoFit/>
          </a:bodyPr>
          <a:lstStyle/>
          <a:p>
            <a:pPr marL="12700" algn="l"/>
            <a:r>
              <a:rPr lang="fr-FR" sz="1200" b="1" dirty="0"/>
              <a:t>Objectif global : </a:t>
            </a:r>
            <a:r>
              <a:rPr lang="fr-FR" sz="1200" dirty="0"/>
              <a:t>Évaluer l'efficacité des capacités et des systèmes de communication externes et internes de l'organisation en examinant la stratégie/le plan de communication de l'organisation pour évaluer son adéquation, déterminer s'il est mis en œuvre comme prévu et s'il produit les résultats escomptés. </a:t>
            </a:r>
            <a:br>
              <a:rPr lang="fr-FR" sz="1200" dirty="0"/>
            </a:br>
            <a:r>
              <a:rPr lang="fr-FR" sz="1200" dirty="0"/>
              <a:t/>
            </a:r>
            <a:br>
              <a:rPr lang="fr-FR" sz="1200" dirty="0"/>
            </a:br>
            <a:r>
              <a:rPr lang="fr-FR" sz="1200" b="1" dirty="0"/>
              <a:t>Catégories de communications :</a:t>
            </a:r>
            <a:br>
              <a:rPr lang="fr-FR" sz="1200" b="1" dirty="0"/>
            </a:br>
            <a:r>
              <a:rPr lang="fr-FR" sz="1200" dirty="0"/>
              <a:t>1. 	Stratégie et objectifs de communication
</a:t>
            </a:r>
            <a:br>
              <a:rPr lang="fr-FR" sz="1200" dirty="0"/>
            </a:br>
            <a:r>
              <a:rPr lang="fr-FR" sz="1200" dirty="0"/>
              <a:t>2.	Capacité du personnel
</a:t>
            </a:r>
            <a:br>
              <a:rPr lang="fr-FR" sz="1200" dirty="0"/>
            </a:br>
            <a:r>
              <a:rPr lang="fr-FR" sz="1200" dirty="0"/>
              <a:t>3.	Gestion de l'information/Gestion des connaissances
</a:t>
            </a:r>
            <a:br>
              <a:rPr lang="fr-FR" sz="1200" dirty="0"/>
            </a:br>
            <a:r>
              <a:rPr lang="fr-FR" sz="1200" dirty="0"/>
              <a:t>4.	Suivi et évaluation des activités de communication
</a:t>
            </a:r>
            <a:br>
              <a:rPr lang="fr-FR" sz="1200" dirty="0"/>
            </a:br>
            <a:r>
              <a:rPr lang="fr-FR" sz="1200" dirty="0"/>
              <a:t>5.	Gestion des connaissances et liens externes
</a:t>
            </a:r>
            <a:br>
              <a:rPr lang="fr-FR" sz="1200" dirty="0"/>
            </a:br>
            <a:r>
              <a:rPr lang="fr-FR" sz="1200" dirty="0"/>
              <a:t>6.	Communications internes et prise de décision
</a:t>
            </a:r>
            <a:br>
              <a:rPr lang="fr-FR" sz="1200" dirty="0"/>
            </a:br>
            <a:r>
              <a:rPr lang="fr-FR" sz="1200" dirty="0"/>
              <a:t>7.	Communications externes
</a:t>
            </a:r>
            <a:br>
              <a:rPr lang="fr-FR" sz="1200" dirty="0"/>
            </a:br>
            <a:r>
              <a:rPr lang="fr-FR" sz="1200" dirty="0"/>
              <a:t>8.	Image de marque
</a:t>
            </a:r>
            <a:br>
              <a:rPr lang="fr-FR" sz="1200" dirty="0"/>
            </a:br>
            <a:r>
              <a:rPr lang="fr-FR" sz="1200" dirty="0"/>
              <a:t>9.	USAID Logo </a:t>
            </a:r>
            <a:br>
              <a:rPr lang="fr-FR" sz="1200" dirty="0"/>
            </a:br>
            <a:r>
              <a:rPr lang="fr-FR" sz="1200" dirty="0"/>
              <a:t/>
            </a:r>
            <a:br>
              <a:rPr lang="fr-FR" sz="1200" dirty="0"/>
            </a:br>
            <a:r>
              <a:rPr lang="fr-FR" sz="1200" dirty="0"/>
              <a:t>10.	Planification des Marquage </a:t>
            </a:r>
            <a:br>
              <a:rPr lang="fr-FR" sz="1200" dirty="0"/>
            </a:br>
            <a:r>
              <a:rPr lang="fr-FR" sz="1200" dirty="0"/>
              <a:t/>
            </a:r>
            <a:br>
              <a:rPr lang="fr-FR" sz="1200" dirty="0"/>
            </a:br>
            <a:r>
              <a:rPr lang="fr-FR" sz="1200" dirty="0"/>
              <a:t>11.	Clause de non-responsabilité
</a:t>
            </a:r>
            <a:br>
              <a:rPr lang="fr-FR" sz="1200" dirty="0"/>
            </a:br>
            <a:r>
              <a:rPr lang="fr-FR" sz="1200" dirty="0"/>
              <a:t>12.	Exceptions.</a:t>
            </a:r>
            <a:r>
              <a:rPr lang="fr-FR" sz="1200" b="1" dirty="0"/>
              <a:t>	</a:t>
            </a:r>
          </a:p>
        </p:txBody>
      </p:sp>
      <p:sp>
        <p:nvSpPr>
          <p:cNvPr id="5" name="Google Shape;385;p56">
            <a:extLst>
              <a:ext uri="{FF2B5EF4-FFF2-40B4-BE49-F238E27FC236}">
                <a16:creationId xmlns="" xmlns:a16="http://schemas.microsoft.com/office/drawing/2014/main" id="{DCC1EE7C-DD99-F803-A78A-B50924A6A09C}"/>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COMMUNICATION</a:t>
            </a:r>
          </a:p>
        </p:txBody>
      </p:sp>
      <p:sp>
        <p:nvSpPr>
          <p:cNvPr id="4" name="TextBox 3"/>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BA632FC9-E024-7A54-9C17-2E52545BB754}"/>
              </a:ext>
            </a:extLst>
          </p:cNvPr>
          <p:cNvSpPr>
            <a:spLocks noGrp="1"/>
          </p:cNvSpPr>
          <p:nvPr>
            <p:ph type="sldNum" sz="quarter" idx="7"/>
          </p:nvPr>
        </p:nvSpPr>
        <p:spPr/>
        <p:txBody>
          <a:bodyPr/>
          <a:lstStyle/>
          <a:p>
            <a:fld id="{B6F15528-21DE-4FAA-801E-634DDDAF4B2B}" type="slidenum">
              <a:rPr lang="fr-FR" smtClean="0"/>
              <a:pPr/>
              <a:t>162</a:t>
            </a:fld>
            <a:endParaRPr lang="fr-FR" dirty="0"/>
          </a:p>
        </p:txBody>
      </p:sp>
    </p:spTree>
    <p:extLst>
      <p:ext uri="{BB962C8B-B14F-4D97-AF65-F5344CB8AC3E}">
        <p14:creationId xmlns:p14="http://schemas.microsoft.com/office/powerpoint/2010/main" val="348575688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3BA2C2F5-76DF-98D3-44F3-B85E48306BC9}"/>
            </a:ext>
          </a:extLst>
        </p:cNvPr>
        <p:cNvGrpSpPr/>
        <p:nvPr/>
      </p:nvGrpSpPr>
      <p:grpSpPr>
        <a:xfrm>
          <a:off x="0" y="0"/>
          <a:ext cx="0" cy="0"/>
          <a:chOff x="0" y="0"/>
          <a:chExt cx="0" cy="0"/>
        </a:xfrm>
      </p:grpSpPr>
      <p:sp>
        <p:nvSpPr>
          <p:cNvPr id="5" name="Google Shape;385;p56">
            <a:extLst>
              <a:ext uri="{FF2B5EF4-FFF2-40B4-BE49-F238E27FC236}">
                <a16:creationId xmlns="" xmlns:a16="http://schemas.microsoft.com/office/drawing/2014/main" id="{4C098D11-1957-0331-EB54-4CCCA3ADAE12}"/>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CATÉGORIES/SOUS-CATÉGORIES COMMUNICATION</a:t>
            </a:r>
          </a:p>
        </p:txBody>
      </p:sp>
      <p:graphicFrame>
        <p:nvGraphicFramePr>
          <p:cNvPr id="7" name="Table 6">
            <a:extLst>
              <a:ext uri="{FF2B5EF4-FFF2-40B4-BE49-F238E27FC236}">
                <a16:creationId xmlns="" xmlns:a16="http://schemas.microsoft.com/office/drawing/2014/main" id="{CEA6012D-836B-510F-CBF8-4562CBEACA63}"/>
              </a:ext>
            </a:extLst>
          </p:cNvPr>
          <p:cNvGraphicFramePr>
            <a:graphicFrameLocks noGrp="1"/>
          </p:cNvGraphicFramePr>
          <p:nvPr>
            <p:extLst>
              <p:ext uri="{D42A27DB-BD31-4B8C-83A1-F6EECF244321}">
                <p14:modId xmlns:p14="http://schemas.microsoft.com/office/powerpoint/2010/main" val="2199463685"/>
              </p:ext>
            </p:extLst>
          </p:nvPr>
        </p:nvGraphicFramePr>
        <p:xfrm>
          <a:off x="257749" y="920537"/>
          <a:ext cx="11934252" cy="5302292"/>
        </p:xfrm>
        <a:graphic>
          <a:graphicData uri="http://schemas.openxmlformats.org/drawingml/2006/table">
            <a:tbl>
              <a:tblPr firstRow="1" firstCol="1" bandRow="1">
                <a:tableStyleId>{5940675A-B579-460E-94D1-54222C63F5DA}</a:tableStyleId>
              </a:tblPr>
              <a:tblGrid>
                <a:gridCol w="1523122">
                  <a:extLst>
                    <a:ext uri="{9D8B030D-6E8A-4147-A177-3AD203B41FA5}">
                      <a16:colId xmlns="" xmlns:a16="http://schemas.microsoft.com/office/drawing/2014/main" val="3622111367"/>
                    </a:ext>
                  </a:extLst>
                </a:gridCol>
                <a:gridCol w="8875473">
                  <a:extLst>
                    <a:ext uri="{9D8B030D-6E8A-4147-A177-3AD203B41FA5}">
                      <a16:colId xmlns="" xmlns:a16="http://schemas.microsoft.com/office/drawing/2014/main" val="1333926728"/>
                    </a:ext>
                  </a:extLst>
                </a:gridCol>
                <a:gridCol w="1535657">
                  <a:extLst>
                    <a:ext uri="{9D8B030D-6E8A-4147-A177-3AD203B41FA5}">
                      <a16:colId xmlns="" xmlns:a16="http://schemas.microsoft.com/office/drawing/2014/main" val="4229222154"/>
                    </a:ext>
                  </a:extLst>
                </a:gridCol>
              </a:tblGrid>
              <a:tr h="414906">
                <a:tc>
                  <a:txBody>
                    <a:bodyPr/>
                    <a:lstStyle/>
                    <a:p>
                      <a:pPr marL="8890" marR="0" indent="-8890" algn="ctr">
                        <a:spcBef>
                          <a:spcPts val="1200"/>
                        </a:spcBef>
                        <a:spcAft>
                          <a:spcPts val="600"/>
                        </a:spcAft>
                      </a:pPr>
                      <a:r>
                        <a:rPr lang="fr-FR" sz="1120" b="1" dirty="0">
                          <a:solidFill>
                            <a:schemeClr val="bg1"/>
                          </a:solidFill>
                          <a:effectLst/>
                          <a:latin typeface="Source Sans Pro" panose="020B0503030403020204" pitchFamily="34" charset="0"/>
                          <a:ea typeface="Source Sans Pro" panose="020B0503030403020204" pitchFamily="34" charset="0"/>
                        </a:rPr>
                        <a:t>CATÉGORIES/SOUS-CATÉGORIES</a:t>
                      </a:r>
                    </a:p>
                  </a:txBody>
                  <a:tcPr marL="3927" marR="3927" marT="0" marB="0" anchor="ctr">
                    <a:solidFill>
                      <a:srgbClr val="002E6C"/>
                    </a:solidFill>
                  </a:tcPr>
                </a:tc>
                <a:tc>
                  <a:txBody>
                    <a:bodyPr/>
                    <a:lstStyle/>
                    <a:p>
                      <a:pPr marL="8890" marR="0" indent="-8890" algn="ctr">
                        <a:spcBef>
                          <a:spcPts val="1200"/>
                        </a:spcBef>
                        <a:spcAft>
                          <a:spcPts val="600"/>
                        </a:spcAft>
                      </a:pPr>
                      <a:r>
                        <a:rPr lang="fr-FR" sz="1120" b="1">
                          <a:solidFill>
                            <a:schemeClr val="bg1"/>
                          </a:solidFill>
                          <a:effectLst/>
                          <a:latin typeface="Source Sans Pro" panose="020B0503030403020204" pitchFamily="34" charset="0"/>
                          <a:ea typeface="Source Sans Pro" panose="020B0503030403020204" pitchFamily="34" charset="0"/>
                        </a:rPr>
                        <a:t>OBJECTIF (S) :</a:t>
                      </a:r>
                    </a:p>
                  </a:txBody>
                  <a:tcPr marL="3927" marR="3927" marT="0" marB="0" anchor="ctr">
                    <a:solidFill>
                      <a:srgbClr val="002E6C"/>
                    </a:solidFill>
                  </a:tcPr>
                </a:tc>
                <a:tc>
                  <a:txBody>
                    <a:bodyPr/>
                    <a:lstStyle/>
                    <a:p>
                      <a:pPr marL="8890" marR="0" indent="-8890" algn="ctr">
                        <a:spcBef>
                          <a:spcPts val="1200"/>
                        </a:spcBef>
                        <a:spcAft>
                          <a:spcPts val="600"/>
                        </a:spcAft>
                      </a:pPr>
                      <a:r>
                        <a:rPr lang="fr-FR" sz="1120" b="1">
                          <a:solidFill>
                            <a:schemeClr val="bg1"/>
                          </a:solidFill>
                          <a:effectLst/>
                          <a:latin typeface="Source Sans Pro" panose="020B0503030403020204" pitchFamily="34" charset="0"/>
                          <a:ea typeface="Source Sans Pro" panose="020B0503030403020204" pitchFamily="34" charset="0"/>
                        </a:rPr>
                        <a:t>DOCUMENTS CLÉS POUR L'ÉVALUATION</a:t>
                      </a:r>
                    </a:p>
                  </a:txBody>
                  <a:tcPr marL="3927" marR="3927" marT="0" marB="0" anchor="ctr">
                    <a:solidFill>
                      <a:srgbClr val="002E6C"/>
                    </a:solidFill>
                  </a:tcPr>
                </a:tc>
                <a:extLst>
                  <a:ext uri="{0D108BD9-81ED-4DB2-BD59-A6C34878D82A}">
                    <a16:rowId xmlns="" xmlns:a16="http://schemas.microsoft.com/office/drawing/2014/main" val="1111067877"/>
                  </a:ext>
                </a:extLst>
              </a:tr>
              <a:tr h="829811">
                <a:tc>
                  <a:txBody>
                    <a:bodyPr/>
                    <a:lstStyle/>
                    <a:p>
                      <a:pPr marL="8890" marR="0" indent="-8890">
                        <a:spcBef>
                          <a:spcPts val="1200"/>
                        </a:spcBef>
                        <a:spcAft>
                          <a:spcPts val="600"/>
                        </a:spcAft>
                      </a:pPr>
                      <a:r>
                        <a:rPr lang="fr-FR" sz="1120" b="0">
                          <a:solidFill>
                            <a:schemeClr val="tx1"/>
                          </a:solidFill>
                          <a:effectLst/>
                          <a:latin typeface="Source Sans Pro" panose="020B0503030403020204" pitchFamily="34" charset="0"/>
                          <a:ea typeface="Source Sans Pro" panose="020B0503030403020204" pitchFamily="34" charset="0"/>
                        </a:rPr>
                        <a:t>Stratégie et objectifs de communication</a:t>
                      </a:r>
                    </a:p>
                  </a:txBody>
                  <a:tcPr marL="68580" marR="68580" marT="0" marB="0"/>
                </a:tc>
                <a:tc>
                  <a:txBody>
                    <a:bodyPr/>
                    <a:lstStyle/>
                    <a:p>
                      <a:pPr marL="8890" marR="0" indent="-8890">
                        <a:spcBef>
                          <a:spcPts val="0"/>
                        </a:spcBef>
                        <a:spcAft>
                          <a:spcPts val="0"/>
                        </a:spcAft>
                      </a:pPr>
                      <a:r>
                        <a:rPr lang="fr-FR" sz="1120">
                          <a:solidFill>
                            <a:schemeClr val="tx1"/>
                          </a:solidFill>
                          <a:effectLst/>
                          <a:latin typeface="Source Sans Pro" panose="020B0503030403020204" pitchFamily="34" charset="0"/>
                          <a:ea typeface="Source Sans Pro" panose="020B0503030403020204" pitchFamily="34" charset="0"/>
                        </a:rPr>
                        <a:t>Confirmer que le plan ou la stratégie de communication de l'organisation est en place, mis à jour et aligné sur les objectifs de l'organisation ; des pratiques de communication sont en place et les programmes/projets financés par des donateurs ont une compréhension claire de leurs exigences en matière de marque/marquage/communication, et l'organisation comprend qui est son public et a des plans pour communiquer avec ces publics avec le(s) canal(s) et messages appropriés. .</a:t>
                      </a:r>
                    </a:p>
                  </a:txBody>
                  <a:tcPr marL="68580" marR="68580" marT="0" marB="0"/>
                </a:tc>
                <a:tc>
                  <a:txBody>
                    <a:bodyPr/>
                    <a:lstStyle/>
                    <a:p>
                      <a:pPr marL="8890" marR="0" indent="-8890">
                        <a:spcBef>
                          <a:spcPts val="600"/>
                        </a:spcBef>
                        <a:spcAft>
                          <a:spcPts val="0"/>
                        </a:spcAft>
                      </a:pPr>
                      <a:r>
                        <a:rPr lang="fr-FR" sz="1120">
                          <a:solidFill>
                            <a:schemeClr val="tx1"/>
                          </a:solidFill>
                          <a:effectLst/>
                          <a:latin typeface="Source Sans Pro" panose="020B0503030403020204" pitchFamily="34" charset="0"/>
                          <a:ea typeface="Source Sans Pro" panose="020B0503030403020204" pitchFamily="34" charset="0"/>
                        </a:rPr>
                        <a:t>Stratégie de communication</a:t>
                      </a:r>
                    </a:p>
                  </a:txBody>
                  <a:tcPr marL="68580" marR="68580" marT="0" marB="0"/>
                </a:tc>
                <a:extLst>
                  <a:ext uri="{0D108BD9-81ED-4DB2-BD59-A6C34878D82A}">
                    <a16:rowId xmlns="" xmlns:a16="http://schemas.microsoft.com/office/drawing/2014/main" val="298607908"/>
                  </a:ext>
                </a:extLst>
              </a:tr>
              <a:tr h="829811">
                <a:tc>
                  <a:txBody>
                    <a:bodyPr/>
                    <a:lstStyle/>
                    <a:p>
                      <a:pPr marL="8890" marR="0" indent="-8890">
                        <a:spcBef>
                          <a:spcPts val="1200"/>
                        </a:spcBef>
                        <a:spcAft>
                          <a:spcPts val="600"/>
                        </a:spcAft>
                      </a:pPr>
                      <a:r>
                        <a:rPr lang="fr-FR" sz="1120" b="0">
                          <a:solidFill>
                            <a:schemeClr val="tx1"/>
                          </a:solidFill>
                          <a:effectLst/>
                          <a:latin typeface="Source Sans Pro" panose="020B0503030403020204" pitchFamily="34" charset="0"/>
                          <a:ea typeface="Source Sans Pro" panose="020B0503030403020204" pitchFamily="34" charset="0"/>
                        </a:rPr>
                        <a:t>Capacité du personnel</a:t>
                      </a:r>
                    </a:p>
                  </a:txBody>
                  <a:tcPr marL="68580" marR="68580" marT="0" marB="0"/>
                </a:tc>
                <a:tc>
                  <a:txBody>
                    <a:bodyPr/>
                    <a:lstStyle/>
                    <a:p>
                      <a:pPr marL="8890" marR="0" indent="-8890">
                        <a:spcBef>
                          <a:spcPts val="0"/>
                        </a:spcBef>
                        <a:spcAft>
                          <a:spcPts val="0"/>
                        </a:spcAft>
                      </a:pPr>
                      <a:r>
                        <a:rPr lang="fr-FR" sz="1120">
                          <a:solidFill>
                            <a:schemeClr val="tx1"/>
                          </a:solidFill>
                          <a:effectLst/>
                          <a:latin typeface="Source Sans Pro" panose="020B0503030403020204" pitchFamily="34" charset="0"/>
                          <a:ea typeface="Source Sans Pro" panose="020B0503030403020204" pitchFamily="34" charset="0"/>
                        </a:rPr>
                        <a:t>Confirmer si l'organisation compte au moins un membre du personnel dédié aux activités liées à la communication et que cela se reflète bien dans son titre et sa description de poste ; l'individu possède les compétences et l'expérience appropriées pour le rôle et se sent soutenu par l'organisation pour y réussir, et il existe des opportunités de formation et de développement professionnel efficaces en communication.</a:t>
                      </a:r>
                    </a:p>
                  </a:txBody>
                  <a:tcPr marL="68580" marR="68580" marT="0" marB="0"/>
                </a:tc>
                <a:tc>
                  <a:txBody>
                    <a:bodyPr/>
                    <a:lstStyle/>
                    <a:p>
                      <a:pPr marL="8890" marR="0" indent="-8890">
                        <a:spcBef>
                          <a:spcPts val="600"/>
                        </a:spcBef>
                        <a:spcAft>
                          <a:spcPts val="0"/>
                        </a:spcAft>
                      </a:pPr>
                      <a:r>
                        <a:rPr lang="fr-FR" sz="1120">
                          <a:solidFill>
                            <a:schemeClr val="tx1"/>
                          </a:solidFill>
                          <a:effectLst/>
                          <a:latin typeface="Source Sans Pro" panose="020B0503030403020204" pitchFamily="34" charset="0"/>
                          <a:ea typeface="Source Sans Pro" panose="020B0503030403020204" pitchFamily="34" charset="0"/>
                        </a:rPr>
                        <a:t>Description du poste et qualification du personnel de communication</a:t>
                      </a:r>
                    </a:p>
                  </a:txBody>
                  <a:tcPr marL="68580" marR="68580" marT="0" marB="0"/>
                </a:tc>
                <a:extLst>
                  <a:ext uri="{0D108BD9-81ED-4DB2-BD59-A6C34878D82A}">
                    <a16:rowId xmlns="" xmlns:a16="http://schemas.microsoft.com/office/drawing/2014/main" val="3179391907"/>
                  </a:ext>
                </a:extLst>
              </a:tr>
              <a:tr h="829811">
                <a:tc>
                  <a:txBody>
                    <a:bodyPr/>
                    <a:lstStyle/>
                    <a:p>
                      <a:pPr marL="8890" marR="0" indent="-8890">
                        <a:spcBef>
                          <a:spcPts val="1200"/>
                        </a:spcBef>
                        <a:spcAft>
                          <a:spcPts val="600"/>
                        </a:spcAft>
                      </a:pPr>
                      <a:r>
                        <a:rPr lang="fr-FR" sz="1120" b="0">
                          <a:solidFill>
                            <a:schemeClr val="tx1"/>
                          </a:solidFill>
                          <a:effectLst/>
                          <a:latin typeface="Source Sans Pro" panose="020B0503030403020204" pitchFamily="34" charset="0"/>
                          <a:ea typeface="Source Sans Pro" panose="020B0503030403020204" pitchFamily="34" charset="0"/>
                        </a:rPr>
                        <a:t>Gestion de l'information/Gestion des connaissances</a:t>
                      </a:r>
                    </a:p>
                  </a:txBody>
                  <a:tcPr marL="68580" marR="68580" marT="0" marB="0"/>
                </a:tc>
                <a:tc>
                  <a:txBody>
                    <a:bodyPr/>
                    <a:lstStyle/>
                    <a:p>
                      <a:pPr marL="8890" marR="0" indent="-8890">
                        <a:spcBef>
                          <a:spcPts val="0"/>
                        </a:spcBef>
                        <a:spcAft>
                          <a:spcPts val="0"/>
                        </a:spcAft>
                      </a:pPr>
                      <a:r>
                        <a:rPr lang="fr-FR" sz="1120" dirty="0">
                          <a:solidFill>
                            <a:schemeClr val="tx1"/>
                          </a:solidFill>
                          <a:effectLst/>
                          <a:latin typeface="Source Sans Pro" panose="020B0503030403020204" pitchFamily="34" charset="0"/>
                          <a:ea typeface="Source Sans Pro" panose="020B0503030403020204" pitchFamily="34" charset="0"/>
                        </a:rPr>
                        <a:t>Confirmer s'il existe un processus organisé de collecte de données et si les informations sont stockées dans une base de données centralisée avec un processus de sauvegarde formel pour protéger les données ; le personnel approprié a accès aux informations et peut utiliser efficacement le système et connaît les formulaires de consentement/autorisation de photo et dispose de processus en place pour obtenir le consentement avant de publier des éléments, y compris des informations ou des graphiques personnellement identifiables.</a:t>
                      </a:r>
                    </a:p>
                  </a:txBody>
                  <a:tcPr marL="68580" marR="68580" marT="0" marB="0"/>
                </a:tc>
                <a:tc>
                  <a:txBody>
                    <a:bodyPr/>
                    <a:lstStyle/>
                    <a:p>
                      <a:pPr marL="8890" marR="0" indent="-8890">
                        <a:spcBef>
                          <a:spcPts val="600"/>
                        </a:spcBef>
                        <a:spcAft>
                          <a:spcPts val="0"/>
                        </a:spcAft>
                      </a:pPr>
                      <a:r>
                        <a:rPr lang="fr-FR" sz="1120">
                          <a:solidFill>
                            <a:schemeClr val="tx1"/>
                          </a:solidFill>
                          <a:effectLst/>
                          <a:latin typeface="Source Sans Pro" panose="020B0503030403020204" pitchFamily="34" charset="0"/>
                          <a:ea typeface="Source Sans Pro" panose="020B0503030403020204" pitchFamily="34" charset="0"/>
                        </a:rPr>
                        <a:t>Système de gestion de l'information/des connaissances</a:t>
                      </a:r>
                    </a:p>
                  </a:txBody>
                  <a:tcPr marL="68580" marR="68580" marT="0" marB="0"/>
                </a:tc>
                <a:extLst>
                  <a:ext uri="{0D108BD9-81ED-4DB2-BD59-A6C34878D82A}">
                    <a16:rowId xmlns="" xmlns:a16="http://schemas.microsoft.com/office/drawing/2014/main" val="2057111254"/>
                  </a:ext>
                </a:extLst>
              </a:tr>
              <a:tr h="664240">
                <a:tc>
                  <a:txBody>
                    <a:bodyPr/>
                    <a:lstStyle/>
                    <a:p>
                      <a:pPr marL="8890" marR="0" indent="-8890">
                        <a:spcBef>
                          <a:spcPts val="1200"/>
                        </a:spcBef>
                        <a:spcAft>
                          <a:spcPts val="600"/>
                        </a:spcAft>
                      </a:pPr>
                      <a:r>
                        <a:rPr lang="fr-FR" sz="1120" b="0">
                          <a:solidFill>
                            <a:schemeClr val="tx1"/>
                          </a:solidFill>
                          <a:effectLst/>
                          <a:latin typeface="Source Sans Pro" panose="020B0503030403020204" pitchFamily="34" charset="0"/>
                          <a:ea typeface="Source Sans Pro" panose="020B0503030403020204" pitchFamily="34" charset="0"/>
                        </a:rPr>
                        <a:t>Suivi et évaluation des activités de communication</a:t>
                      </a:r>
                    </a:p>
                  </a:txBody>
                  <a:tcPr marL="68580" marR="68580" marT="0" marB="0"/>
                </a:tc>
                <a:tc>
                  <a:txBody>
                    <a:bodyPr/>
                    <a:lstStyle/>
                    <a:p>
                      <a:pPr marL="8890" marR="0" indent="-8890">
                        <a:spcBef>
                          <a:spcPts val="0"/>
                        </a:spcBef>
                        <a:spcAft>
                          <a:spcPts val="0"/>
                        </a:spcAft>
                      </a:pPr>
                      <a:r>
                        <a:rPr lang="fr-FR" sz="1120">
                          <a:solidFill>
                            <a:schemeClr val="tx1"/>
                          </a:solidFill>
                          <a:effectLst/>
                          <a:latin typeface="Source Sans Pro" panose="020B0503030403020204" pitchFamily="34" charset="0"/>
                          <a:ea typeface="Source Sans Pro" panose="020B0503030403020204" pitchFamily="34" charset="0"/>
                        </a:rPr>
                        <a:t>Confirmer si l'organisation dispose de méthodes formelles de suivi et d'évaluation de ses activités de communication qui correspondent aux objectifs et à la mission de l'organisation. La collecte de données est effectuée de manière organisée et un membre du personnel approprié a été chargé de veiller à ce que l'efficacité des activités liées à la communication soit régulièrement évaluée.</a:t>
                      </a:r>
                    </a:p>
                  </a:txBody>
                  <a:tcPr marL="68580" marR="68580" marT="0" marB="0"/>
                </a:tc>
                <a:tc>
                  <a:txBody>
                    <a:bodyPr/>
                    <a:lstStyle/>
                    <a:p>
                      <a:pPr marL="8890" marR="0" indent="-8890">
                        <a:spcBef>
                          <a:spcPts val="600"/>
                        </a:spcBef>
                        <a:spcAft>
                          <a:spcPts val="0"/>
                        </a:spcAft>
                      </a:pPr>
                      <a:r>
                        <a:rPr lang="fr-FR" sz="1120">
                          <a:solidFill>
                            <a:schemeClr val="tx1"/>
                          </a:solidFill>
                          <a:effectLst/>
                          <a:latin typeface="Source Sans Pro" panose="020B0503030403020204" pitchFamily="34" charset="0"/>
                          <a:ea typeface="Source Sans Pro" panose="020B0503030403020204" pitchFamily="34" charset="0"/>
                        </a:rPr>
                        <a:t>Suivi du M&amp;E des communications  </a:t>
                      </a:r>
                    </a:p>
                  </a:txBody>
                  <a:tcPr marL="68580" marR="68580" marT="0" marB="0"/>
                </a:tc>
                <a:extLst>
                  <a:ext uri="{0D108BD9-81ED-4DB2-BD59-A6C34878D82A}">
                    <a16:rowId xmlns="" xmlns:a16="http://schemas.microsoft.com/office/drawing/2014/main" val="3457819857"/>
                  </a:ext>
                </a:extLst>
              </a:tr>
              <a:tr h="1733713">
                <a:tc>
                  <a:txBody>
                    <a:bodyPr/>
                    <a:lstStyle/>
                    <a:p>
                      <a:pPr marL="8890" marR="0" indent="-8890">
                        <a:spcBef>
                          <a:spcPts val="1200"/>
                        </a:spcBef>
                        <a:spcAft>
                          <a:spcPts val="600"/>
                        </a:spcAft>
                      </a:pPr>
                      <a:r>
                        <a:rPr lang="fr-FR" sz="1120" b="0">
                          <a:solidFill>
                            <a:schemeClr val="tx1"/>
                          </a:solidFill>
                          <a:effectLst/>
                          <a:latin typeface="Source Sans Pro" panose="020B0503030403020204" pitchFamily="34" charset="0"/>
                          <a:ea typeface="Source Sans Pro" panose="020B0503030403020204" pitchFamily="34" charset="0"/>
                        </a:rPr>
                        <a:t>Gestion des connaissances et liens externes</a:t>
                      </a:r>
                    </a:p>
                  </a:txBody>
                  <a:tcPr marL="68580" marR="68580" marT="0" marB="0"/>
                </a:tc>
                <a:tc>
                  <a:txBody>
                    <a:bodyPr/>
                    <a:lstStyle/>
                    <a:p>
                      <a:pPr marL="0" marR="0" indent="0">
                        <a:spcBef>
                          <a:spcPts val="0"/>
                        </a:spcBef>
                        <a:spcAft>
                          <a:spcPts val="0"/>
                        </a:spcAft>
                      </a:pPr>
                      <a:r>
                        <a:rPr lang="fr-FR" sz="1120">
                          <a:solidFill>
                            <a:schemeClr val="tx1"/>
                          </a:solidFill>
                          <a:effectLst/>
                          <a:latin typeface="Source Sans Pro" panose="020B0503030403020204" pitchFamily="34" charset="0"/>
                          <a:ea typeface="Source Sans Pro" panose="020B0503030403020204" pitchFamily="34" charset="0"/>
                        </a:rPr>
                        <a:t>Confirmer si l'organisation : </a:t>
                      </a:r>
                    </a:p>
                    <a:p>
                      <a:pPr marL="342900" marR="0" lvl="0" indent="-342900">
                        <a:spcBef>
                          <a:spcPts val="0"/>
                        </a:spcBef>
                        <a:spcAft>
                          <a:spcPts val="0"/>
                        </a:spcAft>
                        <a:buClr>
                          <a:schemeClr val="tx1"/>
                        </a:buClr>
                        <a:buFont typeface="Wingdings" panose="05000000000000000000" pitchFamily="2" charset="2"/>
                        <a:buChar char="§"/>
                      </a:pPr>
                      <a:r>
                        <a:rPr lang="fr-FR" sz="1120">
                          <a:solidFill>
                            <a:schemeClr val="tx1"/>
                          </a:solidFill>
                          <a:effectLst/>
                          <a:latin typeface="Source Sans Pro" panose="020B0503030403020204" pitchFamily="34" charset="0"/>
                          <a:ea typeface="Source Sans Pro" panose="020B0503030403020204" pitchFamily="34" charset="0"/>
                        </a:rPr>
                        <a:t>Possède une capacité analytique avérée pour identifier les bonnes pratiques et les leçons apprises, ainsi que des systèmes solides pour documenter, stocker et diffuser les connaissances sur le programme.</a:t>
                      </a:r>
                    </a:p>
                    <a:p>
                      <a:pPr marL="342900" marR="0" lvl="0" indent="-342900">
                        <a:spcBef>
                          <a:spcPts val="0"/>
                        </a:spcBef>
                        <a:spcAft>
                          <a:spcPts val="0"/>
                        </a:spcAft>
                        <a:buClr>
                          <a:schemeClr val="tx1"/>
                        </a:buClr>
                        <a:buFont typeface="Wingdings" panose="05000000000000000000" pitchFamily="2" charset="2"/>
                        <a:buChar char="§"/>
                      </a:pPr>
                      <a:r>
                        <a:rPr lang="fr-FR" sz="1120">
                          <a:solidFill>
                            <a:schemeClr val="tx1"/>
                          </a:solidFill>
                          <a:effectLst/>
                          <a:latin typeface="Source Sans Pro" panose="020B0503030403020204" pitchFamily="34" charset="0"/>
                          <a:ea typeface="Source Sans Pro" panose="020B0503030403020204" pitchFamily="34" charset="0"/>
                        </a:rPr>
                        <a:t>Analyser et partager les bonnes pratiques et les leçons apprises en interne au moins deux fois par an.</a:t>
                      </a:r>
                    </a:p>
                    <a:p>
                      <a:pPr marL="342900" marR="0" lvl="0" indent="-342900">
                        <a:spcBef>
                          <a:spcPts val="0"/>
                        </a:spcBef>
                        <a:spcAft>
                          <a:spcPts val="0"/>
                        </a:spcAft>
                        <a:buClr>
                          <a:schemeClr val="tx1"/>
                        </a:buClr>
                        <a:buFont typeface="Wingdings" panose="05000000000000000000" pitchFamily="2" charset="2"/>
                        <a:buChar char="§"/>
                      </a:pPr>
                      <a:r>
                        <a:rPr lang="fr-FR" sz="1120">
                          <a:solidFill>
                            <a:schemeClr val="tx1"/>
                          </a:solidFill>
                          <a:effectLst/>
                          <a:latin typeface="Source Sans Pro" panose="020B0503030403020204" pitchFamily="34" charset="0"/>
                          <a:ea typeface="Source Sans Pro" panose="020B0503030403020204" pitchFamily="34" charset="0"/>
                        </a:rPr>
                        <a:t>Participation active et fréquente à des réseaux formels et rôle de leadership.</a:t>
                      </a:r>
                    </a:p>
                    <a:p>
                      <a:pPr marL="342900" marR="0" lvl="0" indent="-342900">
                        <a:spcBef>
                          <a:spcPts val="0"/>
                        </a:spcBef>
                        <a:spcAft>
                          <a:spcPts val="0"/>
                        </a:spcAft>
                        <a:buClr>
                          <a:schemeClr val="tx1"/>
                        </a:buClr>
                        <a:buFont typeface="Wingdings" panose="05000000000000000000" pitchFamily="2" charset="2"/>
                        <a:buChar char="§"/>
                      </a:pPr>
                      <a:r>
                        <a:rPr lang="fr-FR" sz="1120">
                          <a:solidFill>
                            <a:schemeClr val="tx1"/>
                          </a:solidFill>
                          <a:effectLst/>
                          <a:latin typeface="Source Sans Pro" panose="020B0503030403020204" pitchFamily="34" charset="0"/>
                          <a:ea typeface="Source Sans Pro" panose="020B0503030403020204" pitchFamily="34" charset="0"/>
                        </a:rPr>
                        <a:t>Participation active et fréquente à des discussions avec des donateurs, des gouvernements et des organisations de la société civile sur les approches, les enseignements tirés et les bonnes pratiques.</a:t>
                      </a:r>
                    </a:p>
                    <a:p>
                      <a:pPr marL="342900" marR="0" lvl="0" indent="-342900">
                        <a:spcBef>
                          <a:spcPts val="0"/>
                        </a:spcBef>
                        <a:spcAft>
                          <a:spcPts val="0"/>
                        </a:spcAft>
                        <a:buClr>
                          <a:schemeClr val="tx1"/>
                        </a:buClr>
                        <a:buFont typeface="Wingdings" panose="05000000000000000000" pitchFamily="2" charset="2"/>
                        <a:buChar char="§"/>
                      </a:pPr>
                      <a:r>
                        <a:rPr lang="fr-FR" sz="1120">
                          <a:solidFill>
                            <a:schemeClr val="tx1"/>
                          </a:solidFill>
                          <a:effectLst/>
                          <a:latin typeface="Source Sans Pro" panose="020B0503030403020204" pitchFamily="34" charset="0"/>
                          <a:ea typeface="Source Sans Pro" panose="020B0503030403020204" pitchFamily="34" charset="0"/>
                        </a:rPr>
                        <a:t>Présentation fréquente des approches et des résultats lors d’événements externes.</a:t>
                      </a:r>
                    </a:p>
                  </a:txBody>
                  <a:tcPr marL="68580" marR="68580" marT="0" marB="0"/>
                </a:tc>
                <a:tc>
                  <a:txBody>
                    <a:bodyPr/>
                    <a:lstStyle/>
                    <a:p>
                      <a:pPr marL="8890" marR="0" indent="-8890">
                        <a:spcBef>
                          <a:spcPts val="600"/>
                        </a:spcBef>
                        <a:spcAft>
                          <a:spcPts val="0"/>
                        </a:spcAft>
                      </a:pPr>
                      <a:r>
                        <a:rPr lang="fr-FR" sz="1120" dirty="0">
                          <a:solidFill>
                            <a:schemeClr val="tx1"/>
                          </a:solidFill>
                          <a:effectLst/>
                          <a:latin typeface="Source Sans Pro" panose="020B0503030403020204" pitchFamily="34" charset="0"/>
                          <a:ea typeface="Source Sans Pro" panose="020B0503030403020204" pitchFamily="34" charset="0"/>
                        </a:rPr>
                        <a:t>Système de gestion de l'information/des connaissances</a:t>
                      </a:r>
                    </a:p>
                    <a:p>
                      <a:pPr marL="8890" marR="0" indent="-8890">
                        <a:spcBef>
                          <a:spcPts val="600"/>
                        </a:spcBef>
                        <a:spcAft>
                          <a:spcPts val="0"/>
                        </a:spcAft>
                      </a:pPr>
                      <a:r>
                        <a:rPr lang="fr-FR" sz="1120" dirty="0">
                          <a:solidFill>
                            <a:schemeClr val="tx1"/>
                          </a:solidFill>
                          <a:effectLst/>
                          <a:latin typeface="Source Sans Pro" panose="020B0503030403020204" pitchFamily="34" charset="0"/>
                          <a:ea typeface="Source Sans Pro" panose="020B0503030403020204" pitchFamily="34" charset="0"/>
                        </a:rPr>
                        <a:t>Stratégie/approche de communication externe</a:t>
                      </a:r>
                    </a:p>
                  </a:txBody>
                  <a:tcPr marL="68580" marR="68580" marT="0" marB="0"/>
                </a:tc>
                <a:extLst>
                  <a:ext uri="{0D108BD9-81ED-4DB2-BD59-A6C34878D82A}">
                    <a16:rowId xmlns="" xmlns:a16="http://schemas.microsoft.com/office/drawing/2014/main" val="4107428144"/>
                  </a:ext>
                </a:extLst>
              </a:tr>
            </a:tbl>
          </a:graphicData>
        </a:graphic>
      </p:graphicFrame>
      <p:sp>
        <p:nvSpPr>
          <p:cNvPr id="4" name="TextBox 3"/>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04905E9A-455F-096D-4919-B535C723E792}"/>
              </a:ext>
            </a:extLst>
          </p:cNvPr>
          <p:cNvSpPr>
            <a:spLocks noGrp="1"/>
          </p:cNvSpPr>
          <p:nvPr>
            <p:ph type="sldNum" sz="quarter" idx="7"/>
          </p:nvPr>
        </p:nvSpPr>
        <p:spPr/>
        <p:txBody>
          <a:bodyPr/>
          <a:lstStyle/>
          <a:p>
            <a:fld id="{B6F15528-21DE-4FAA-801E-634DDDAF4B2B}" type="slidenum">
              <a:rPr lang="fr-FR" smtClean="0"/>
              <a:pPr/>
              <a:t>163</a:t>
            </a:fld>
            <a:endParaRPr lang="fr-FR" dirty="0"/>
          </a:p>
        </p:txBody>
      </p:sp>
    </p:spTree>
    <p:extLst>
      <p:ext uri="{BB962C8B-B14F-4D97-AF65-F5344CB8AC3E}">
        <p14:creationId xmlns:p14="http://schemas.microsoft.com/office/powerpoint/2010/main" val="78855113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572A9A45-01E8-AABF-F8A0-B5E75AE7BE9E}"/>
            </a:ext>
          </a:extLst>
        </p:cNvPr>
        <p:cNvGrpSpPr/>
        <p:nvPr/>
      </p:nvGrpSpPr>
      <p:grpSpPr>
        <a:xfrm>
          <a:off x="0" y="0"/>
          <a:ext cx="0" cy="0"/>
          <a:chOff x="0" y="0"/>
          <a:chExt cx="0" cy="0"/>
        </a:xfrm>
      </p:grpSpPr>
      <p:graphicFrame>
        <p:nvGraphicFramePr>
          <p:cNvPr id="7" name="Table 6">
            <a:extLst>
              <a:ext uri="{FF2B5EF4-FFF2-40B4-BE49-F238E27FC236}">
                <a16:creationId xmlns="" xmlns:a16="http://schemas.microsoft.com/office/drawing/2014/main" id="{ACE5C65F-EF46-0FC8-9C0E-8095ED8E71CF}"/>
              </a:ext>
            </a:extLst>
          </p:cNvPr>
          <p:cNvGraphicFramePr>
            <a:graphicFrameLocks noGrp="1"/>
          </p:cNvGraphicFramePr>
          <p:nvPr>
            <p:extLst>
              <p:ext uri="{D42A27DB-BD31-4B8C-83A1-F6EECF244321}">
                <p14:modId xmlns:p14="http://schemas.microsoft.com/office/powerpoint/2010/main" val="3820136435"/>
              </p:ext>
            </p:extLst>
          </p:nvPr>
        </p:nvGraphicFramePr>
        <p:xfrm>
          <a:off x="521638" y="920537"/>
          <a:ext cx="11482163" cy="5479126"/>
        </p:xfrm>
        <a:graphic>
          <a:graphicData uri="http://schemas.openxmlformats.org/drawingml/2006/table">
            <a:tbl>
              <a:tblPr firstRow="1" firstCol="1" bandRow="1">
                <a:tableStyleId>{5940675A-B579-460E-94D1-54222C63F5DA}</a:tableStyleId>
              </a:tblPr>
              <a:tblGrid>
                <a:gridCol w="1681514">
                  <a:extLst>
                    <a:ext uri="{9D8B030D-6E8A-4147-A177-3AD203B41FA5}">
                      <a16:colId xmlns="" xmlns:a16="http://schemas.microsoft.com/office/drawing/2014/main" val="3622111367"/>
                    </a:ext>
                  </a:extLst>
                </a:gridCol>
                <a:gridCol w="7867522">
                  <a:extLst>
                    <a:ext uri="{9D8B030D-6E8A-4147-A177-3AD203B41FA5}">
                      <a16:colId xmlns="" xmlns:a16="http://schemas.microsoft.com/office/drawing/2014/main" val="1333926728"/>
                    </a:ext>
                  </a:extLst>
                </a:gridCol>
                <a:gridCol w="1933127">
                  <a:extLst>
                    <a:ext uri="{9D8B030D-6E8A-4147-A177-3AD203B41FA5}">
                      <a16:colId xmlns="" xmlns:a16="http://schemas.microsoft.com/office/drawing/2014/main" val="4229222154"/>
                    </a:ext>
                  </a:extLst>
                </a:gridCol>
              </a:tblGrid>
              <a:tr h="413222">
                <a:tc>
                  <a:txBody>
                    <a:bodyPr/>
                    <a:lstStyle/>
                    <a:p>
                      <a:pPr marL="8890" marR="0" indent="-8890" algn="ctr">
                        <a:spcBef>
                          <a:spcPts val="1200"/>
                        </a:spcBef>
                        <a:spcAft>
                          <a:spcPts val="600"/>
                        </a:spcAft>
                      </a:pPr>
                      <a:r>
                        <a:rPr lang="fr-FR" sz="1200" b="1" dirty="0">
                          <a:solidFill>
                            <a:schemeClr val="bg1"/>
                          </a:solidFill>
                          <a:effectLst/>
                          <a:latin typeface="Source Sans Pro" panose="020B0503030403020204" pitchFamily="34" charset="0"/>
                          <a:ea typeface="Source Sans Pro" panose="020B0503030403020204" pitchFamily="34" charset="0"/>
                        </a:rPr>
                        <a:t>CATÉGORIES/SOUS-CATÉGORIES</a:t>
                      </a:r>
                    </a:p>
                  </a:txBody>
                  <a:tcPr marL="3927" marR="3927" marT="0" marB="0" anchor="ctr">
                    <a:solidFill>
                      <a:srgbClr val="002E6C"/>
                    </a:solidFill>
                  </a:tcPr>
                </a:tc>
                <a:tc>
                  <a:txBody>
                    <a:bodyPr/>
                    <a:lstStyle/>
                    <a:p>
                      <a:pPr marL="8890" marR="0" indent="-8890" algn="ctr">
                        <a:spcBef>
                          <a:spcPts val="1200"/>
                        </a:spcBef>
                        <a:spcAft>
                          <a:spcPts val="600"/>
                        </a:spcAft>
                      </a:pPr>
                      <a:r>
                        <a:rPr lang="fr-FR" sz="1200" b="1">
                          <a:solidFill>
                            <a:schemeClr val="bg1"/>
                          </a:solidFill>
                          <a:effectLst/>
                          <a:latin typeface="Source Sans Pro" panose="020B0503030403020204" pitchFamily="34" charset="0"/>
                          <a:ea typeface="Source Sans Pro" panose="020B0503030403020204" pitchFamily="34" charset="0"/>
                        </a:rPr>
                        <a:t>OBJECTIF (S) :</a:t>
                      </a:r>
                    </a:p>
                  </a:txBody>
                  <a:tcPr marL="3927" marR="3927" marT="0" marB="0" anchor="ctr">
                    <a:solidFill>
                      <a:srgbClr val="002E6C"/>
                    </a:solidFill>
                  </a:tcPr>
                </a:tc>
                <a:tc>
                  <a:txBody>
                    <a:bodyPr/>
                    <a:lstStyle/>
                    <a:p>
                      <a:pPr marL="8890" marR="0" indent="-8890" algn="ctr">
                        <a:spcBef>
                          <a:spcPts val="1200"/>
                        </a:spcBef>
                        <a:spcAft>
                          <a:spcPts val="600"/>
                        </a:spcAft>
                      </a:pPr>
                      <a:r>
                        <a:rPr lang="fr-FR" sz="1200" b="1">
                          <a:solidFill>
                            <a:schemeClr val="bg1"/>
                          </a:solidFill>
                          <a:effectLst/>
                          <a:latin typeface="Source Sans Pro" panose="020B0503030403020204" pitchFamily="34" charset="0"/>
                          <a:ea typeface="Source Sans Pro" panose="020B0503030403020204" pitchFamily="34" charset="0"/>
                        </a:rPr>
                        <a:t>DOCUMENTS CLÉS POUR L'ÉVALUATION</a:t>
                      </a:r>
                    </a:p>
                  </a:txBody>
                  <a:tcPr marL="3927" marR="3927" marT="0" marB="0" anchor="ctr">
                    <a:solidFill>
                      <a:srgbClr val="002E6C"/>
                    </a:solidFill>
                  </a:tcPr>
                </a:tc>
                <a:extLst>
                  <a:ext uri="{0D108BD9-81ED-4DB2-BD59-A6C34878D82A}">
                    <a16:rowId xmlns="" xmlns:a16="http://schemas.microsoft.com/office/drawing/2014/main" val="1111067877"/>
                  </a:ext>
                </a:extLst>
              </a:tr>
              <a:tr h="1933290">
                <a:tc>
                  <a:txBody>
                    <a:bodyPr/>
                    <a:lstStyle/>
                    <a:p>
                      <a:pPr marL="8890" marR="0" indent="-8890">
                        <a:spcBef>
                          <a:spcPts val="1200"/>
                        </a:spcBef>
                        <a:spcAft>
                          <a:spcPts val="600"/>
                        </a:spcAft>
                      </a:pPr>
                      <a:r>
                        <a:rPr lang="fr-FR" sz="1200" b="0">
                          <a:solidFill>
                            <a:schemeClr val="tx1"/>
                          </a:solidFill>
                          <a:effectLst/>
                          <a:latin typeface="Source Sans Pro" panose="020B0503030403020204" pitchFamily="34" charset="0"/>
                          <a:ea typeface="Source Sans Pro" panose="020B0503030403020204" pitchFamily="34" charset="0"/>
                        </a:rPr>
                        <a:t>Communications internes et prise de décision</a:t>
                      </a:r>
                    </a:p>
                  </a:txBody>
                  <a:tcPr marL="68580" marR="68580" marT="0" marB="0"/>
                </a:tc>
                <a:tc>
                  <a:txBody>
                    <a:bodyPr/>
                    <a:lstStyle/>
                    <a:p>
                      <a:pPr marL="8890" marR="0" indent="-8890">
                        <a:spcBef>
                          <a:spcPts val="0"/>
                        </a:spcBef>
                        <a:spcAft>
                          <a:spcPts val="0"/>
                        </a:spcAft>
                      </a:pPr>
                      <a:r>
                        <a:rPr lang="fr-FR" sz="1200" b="1">
                          <a:solidFill>
                            <a:schemeClr val="tx1"/>
                          </a:solidFill>
                          <a:effectLst/>
                          <a:latin typeface="Source Sans Pro" panose="020B0503030403020204" pitchFamily="34" charset="0"/>
                          <a:ea typeface="Source Sans Pro" panose="020B0503030403020204" pitchFamily="34" charset="0"/>
                        </a:rPr>
                        <a:t>Confirmer si :</a:t>
                      </a:r>
                    </a:p>
                    <a:p>
                      <a:pPr marL="342900" marR="0" lvl="0" indent="-342900">
                        <a:spcBef>
                          <a:spcPts val="0"/>
                        </a:spcBef>
                        <a:spcAft>
                          <a:spcPts val="0"/>
                        </a:spcAft>
                        <a:buClr>
                          <a:schemeClr val="tx1"/>
                        </a:buClr>
                        <a:buFont typeface="Wingdings" panose="05000000000000000000" pitchFamily="2" charset="2"/>
                        <a:buChar char="§"/>
                      </a:pPr>
                      <a:r>
                        <a:rPr lang="fr-FR" sz="1200">
                          <a:solidFill>
                            <a:schemeClr val="tx1"/>
                          </a:solidFill>
                          <a:effectLst/>
                          <a:latin typeface="Source Sans Pro" panose="020B0503030403020204" pitchFamily="34" charset="0"/>
                          <a:ea typeface="Source Sans Pro" panose="020B0503030403020204" pitchFamily="34" charset="0"/>
                        </a:rPr>
                        <a:t>L'organisation dispose de communications bidirectionnelles claires entre la direction et le personnel, ainsi qu'entre les départements, ainsi que de cadres structurés réguliers pour échanger des idées et discuter des problèmes et des opportunités.</a:t>
                      </a:r>
                    </a:p>
                    <a:p>
                      <a:pPr marL="342900" marR="0" lvl="0" indent="-342900">
                        <a:spcBef>
                          <a:spcPts val="0"/>
                        </a:spcBef>
                        <a:spcAft>
                          <a:spcPts val="0"/>
                        </a:spcAft>
                        <a:buClr>
                          <a:schemeClr val="tx1"/>
                        </a:buClr>
                        <a:buFont typeface="Wingdings" panose="05000000000000000000" pitchFamily="2" charset="2"/>
                        <a:buChar char="§"/>
                      </a:pPr>
                      <a:r>
                        <a:rPr lang="fr-FR" sz="1200">
                          <a:solidFill>
                            <a:schemeClr val="tx1"/>
                          </a:solidFill>
                          <a:effectLst/>
                          <a:latin typeface="Source Sans Pro" panose="020B0503030403020204" pitchFamily="34" charset="0"/>
                          <a:ea typeface="Source Sans Pro" panose="020B0503030403020204" pitchFamily="34" charset="0"/>
                        </a:rPr>
                        <a:t>La direction écoute constamment les idées du personnel et sollicite son avis.</a:t>
                      </a:r>
                    </a:p>
                    <a:p>
                      <a:pPr marL="342900" marR="0" lvl="0" indent="-342900">
                        <a:spcBef>
                          <a:spcPts val="0"/>
                        </a:spcBef>
                        <a:spcAft>
                          <a:spcPts val="0"/>
                        </a:spcAft>
                        <a:buClr>
                          <a:schemeClr val="tx1"/>
                        </a:buClr>
                        <a:buFont typeface="Wingdings" panose="05000000000000000000" pitchFamily="2" charset="2"/>
                        <a:buChar char="§"/>
                      </a:pPr>
                      <a:r>
                        <a:rPr lang="fr-FR" sz="1200">
                          <a:solidFill>
                            <a:schemeClr val="tx1"/>
                          </a:solidFill>
                          <a:effectLst/>
                          <a:latin typeface="Source Sans Pro" panose="020B0503030403020204" pitchFamily="34" charset="0"/>
                          <a:ea typeface="Source Sans Pro" panose="020B0503030403020204" pitchFamily="34" charset="0"/>
                        </a:rPr>
                        <a:t>Le personnel engage fréquemment des discussions avec la direction et soulève des questions difficiles.</a:t>
                      </a:r>
                    </a:p>
                    <a:p>
                      <a:pPr marL="342900" marR="0" lvl="0" indent="-342900">
                        <a:spcBef>
                          <a:spcPts val="0"/>
                        </a:spcBef>
                        <a:spcAft>
                          <a:spcPts val="0"/>
                        </a:spcAft>
                        <a:buClr>
                          <a:schemeClr val="tx1"/>
                        </a:buClr>
                        <a:buFont typeface="Wingdings" panose="05000000000000000000" pitchFamily="2" charset="2"/>
                        <a:buChar char="§"/>
                      </a:pPr>
                      <a:r>
                        <a:rPr lang="fr-FR" sz="1200">
                          <a:solidFill>
                            <a:schemeClr val="tx1"/>
                          </a:solidFill>
                          <a:effectLst/>
                          <a:latin typeface="Source Sans Pro" panose="020B0503030403020204" pitchFamily="34" charset="0"/>
                          <a:ea typeface="Source Sans Pro" panose="020B0503030403020204" pitchFamily="34" charset="0"/>
                        </a:rPr>
                        <a:t>L'organisation dispose d'un processus de prise de décision avec une large implication du personnel pour une responsabilité, une appropriation et une responsabilisation partagées, ainsi qu'un espace et une infrastructure appropriés pour faciliter les communications internes.</a:t>
                      </a:r>
                    </a:p>
                  </a:txBody>
                  <a:tcPr marL="68580" marR="68580" marT="0" marB="0"/>
                </a:tc>
                <a:tc>
                  <a:txBody>
                    <a:bodyPr/>
                    <a:lstStyle/>
                    <a:p>
                      <a:pPr marL="8890" marR="0" indent="-8890">
                        <a:spcBef>
                          <a:spcPts val="1200"/>
                        </a:spcBef>
                        <a:spcAft>
                          <a:spcPts val="600"/>
                        </a:spcAft>
                      </a:pPr>
                      <a:r>
                        <a:rPr lang="fr-FR" sz="1200">
                          <a:solidFill>
                            <a:schemeClr val="tx1"/>
                          </a:solidFill>
                          <a:effectLst/>
                          <a:latin typeface="Source Sans Pro" panose="020B0503030403020204" pitchFamily="34" charset="0"/>
                          <a:ea typeface="Source Sans Pro" panose="020B0503030403020204" pitchFamily="34" charset="0"/>
                        </a:rPr>
                        <a:t>Stratégie de communication interne et entretiens avec la direction et le personnel</a:t>
                      </a:r>
                    </a:p>
                  </a:txBody>
                  <a:tcPr marL="68580" marR="68580" marT="0" marB="0"/>
                </a:tc>
                <a:extLst>
                  <a:ext uri="{0D108BD9-81ED-4DB2-BD59-A6C34878D82A}">
                    <a16:rowId xmlns="" xmlns:a16="http://schemas.microsoft.com/office/drawing/2014/main" val="298607908"/>
                  </a:ext>
                </a:extLst>
              </a:tr>
              <a:tr h="2139901">
                <a:tc>
                  <a:txBody>
                    <a:bodyPr/>
                    <a:lstStyle/>
                    <a:p>
                      <a:pPr marL="8890" marR="0" indent="-8890">
                        <a:spcBef>
                          <a:spcPts val="1200"/>
                        </a:spcBef>
                        <a:spcAft>
                          <a:spcPts val="600"/>
                        </a:spcAft>
                      </a:pPr>
                      <a:r>
                        <a:rPr lang="fr-FR" sz="1200" b="0">
                          <a:solidFill>
                            <a:schemeClr val="tx1"/>
                          </a:solidFill>
                          <a:effectLst/>
                          <a:latin typeface="Source Sans Pro" panose="020B0503030403020204" pitchFamily="34" charset="0"/>
                          <a:ea typeface="Source Sans Pro" panose="020B0503030403020204" pitchFamily="34" charset="0"/>
                        </a:rPr>
                        <a:t>Communications externes</a:t>
                      </a:r>
                    </a:p>
                  </a:txBody>
                  <a:tcPr marL="68580" marR="68580" marT="0" marB="0"/>
                </a:tc>
                <a:tc>
                  <a:txBody>
                    <a:bodyPr/>
                    <a:lstStyle/>
                    <a:p>
                      <a:pPr marL="8890" marR="0" indent="-8890">
                        <a:spcBef>
                          <a:spcPts val="0"/>
                        </a:spcBef>
                        <a:spcAft>
                          <a:spcPts val="0"/>
                        </a:spcAft>
                      </a:pPr>
                      <a:r>
                        <a:rPr lang="fr-FR" sz="1200" b="1" dirty="0">
                          <a:solidFill>
                            <a:schemeClr val="tx1"/>
                          </a:solidFill>
                          <a:effectLst/>
                          <a:latin typeface="Source Sans Pro" panose="020B0503030403020204" pitchFamily="34" charset="0"/>
                          <a:ea typeface="Source Sans Pro" panose="020B0503030403020204" pitchFamily="34" charset="0"/>
                        </a:rPr>
                        <a:t>Confirmez si l'organisation a :</a:t>
                      </a:r>
                    </a:p>
                    <a:p>
                      <a:pPr marL="342900" marR="0" lvl="0" indent="-342900">
                        <a:spcBef>
                          <a:spcPts val="0"/>
                        </a:spcBef>
                        <a:spcAft>
                          <a:spcPts val="0"/>
                        </a:spcAft>
                        <a:buClr>
                          <a:schemeClr val="tx1"/>
                        </a:buClr>
                        <a:buFont typeface="Wingdings" panose="05000000000000000000" pitchFamily="2" charset="2"/>
                        <a:buChar char="§"/>
                      </a:pPr>
                      <a:r>
                        <a:rPr lang="fr-FR" sz="1200" dirty="0">
                          <a:solidFill>
                            <a:schemeClr val="tx1"/>
                          </a:solidFill>
                          <a:effectLst/>
                          <a:latin typeface="Source Sans Pro" panose="020B0503030403020204" pitchFamily="34" charset="0"/>
                          <a:ea typeface="Source Sans Pro" panose="020B0503030403020204" pitchFamily="34" charset="0"/>
                        </a:rPr>
                        <a:t>Une stratégie bien écrite pour identifier les publics, les canaux et les supports de communication externe. </a:t>
                      </a:r>
                    </a:p>
                    <a:p>
                      <a:pPr marL="342900" marR="0" lvl="0" indent="-342900">
                        <a:spcBef>
                          <a:spcPts val="0"/>
                        </a:spcBef>
                        <a:spcAft>
                          <a:spcPts val="0"/>
                        </a:spcAft>
                        <a:buClr>
                          <a:schemeClr val="tx1"/>
                        </a:buClr>
                        <a:buFont typeface="Wingdings" panose="05000000000000000000" pitchFamily="2" charset="2"/>
                        <a:buChar char="§"/>
                      </a:pPr>
                      <a:r>
                        <a:rPr lang="fr-FR" sz="1200" dirty="0">
                          <a:solidFill>
                            <a:schemeClr val="tx1"/>
                          </a:solidFill>
                          <a:effectLst/>
                          <a:latin typeface="Source Sans Pro" panose="020B0503030403020204" pitchFamily="34" charset="0"/>
                          <a:ea typeface="Source Sans Pro" panose="020B0503030403020204" pitchFamily="34" charset="0"/>
                        </a:rPr>
                        <a:t>Une stratégie de communication externe écrite qui est systématiquement suivie.</a:t>
                      </a:r>
                    </a:p>
                    <a:p>
                      <a:pPr marL="342900" marR="0" lvl="0" indent="-342900">
                        <a:spcBef>
                          <a:spcPts val="0"/>
                        </a:spcBef>
                        <a:spcAft>
                          <a:spcPts val="0"/>
                        </a:spcAft>
                        <a:buClr>
                          <a:schemeClr val="tx1"/>
                        </a:buClr>
                        <a:buFont typeface="Wingdings" panose="05000000000000000000" pitchFamily="2" charset="2"/>
                        <a:buChar char="§"/>
                      </a:pPr>
                      <a:r>
                        <a:rPr lang="fr-FR" sz="1200" dirty="0">
                          <a:solidFill>
                            <a:schemeClr val="tx1"/>
                          </a:solidFill>
                          <a:effectLst/>
                          <a:latin typeface="Source Sans Pro" panose="020B0503030403020204" pitchFamily="34" charset="0"/>
                          <a:ea typeface="Source Sans Pro" panose="020B0503030403020204" pitchFamily="34" charset="0"/>
                        </a:rPr>
                        <a:t>Bonne capacité à mettre en œuvre la stratégie de communication externe et à superviser les produits écrits et oraux.</a:t>
                      </a:r>
                    </a:p>
                    <a:p>
                      <a:pPr marL="342900" marR="0" lvl="0" indent="-342900">
                        <a:spcBef>
                          <a:spcPts val="0"/>
                        </a:spcBef>
                        <a:spcAft>
                          <a:spcPts val="0"/>
                        </a:spcAft>
                        <a:buClr>
                          <a:schemeClr val="tx1"/>
                        </a:buClr>
                        <a:buFont typeface="Wingdings" panose="05000000000000000000" pitchFamily="2" charset="2"/>
                        <a:buChar char="§"/>
                      </a:pPr>
                      <a:r>
                        <a:rPr lang="fr-FR" sz="1200" dirty="0">
                          <a:solidFill>
                            <a:schemeClr val="tx1"/>
                          </a:solidFill>
                          <a:effectLst/>
                          <a:latin typeface="Source Sans Pro" panose="020B0503030403020204" pitchFamily="34" charset="0"/>
                          <a:ea typeface="Source Sans Pro" panose="020B0503030403020204" pitchFamily="34" charset="0"/>
                        </a:rPr>
                        <a:t>Un bon processus pour </a:t>
                      </a:r>
                      <a:r>
                        <a:rPr lang="fr-FR" sz="1200" dirty="0" err="1">
                          <a:solidFill>
                            <a:schemeClr val="tx1"/>
                          </a:solidFill>
                          <a:effectLst/>
                          <a:latin typeface="Source Sans Pro" panose="020B0503030403020204" pitchFamily="34" charset="0"/>
                          <a:ea typeface="Source Sans Pro" panose="020B0503030403020204" pitchFamily="34" charset="0"/>
                        </a:rPr>
                        <a:t>pré-tester</a:t>
                      </a:r>
                      <a:r>
                        <a:rPr lang="fr-FR" sz="1200" dirty="0">
                          <a:solidFill>
                            <a:schemeClr val="tx1"/>
                          </a:solidFill>
                          <a:effectLst/>
                          <a:latin typeface="Source Sans Pro" panose="020B0503030403020204" pitchFamily="34" charset="0"/>
                          <a:ea typeface="Source Sans Pro" panose="020B0503030403020204" pitchFamily="34" charset="0"/>
                        </a:rPr>
                        <a:t> et réviser les messages et supports de communication externes et pour contrôler leur efficacité.</a:t>
                      </a:r>
                    </a:p>
                    <a:p>
                      <a:pPr marL="342900" marR="0" lvl="0" indent="-342900">
                        <a:spcBef>
                          <a:spcPts val="0"/>
                        </a:spcBef>
                        <a:spcAft>
                          <a:spcPts val="0"/>
                        </a:spcAft>
                        <a:buClr>
                          <a:schemeClr val="tx1"/>
                        </a:buClr>
                        <a:buFont typeface="Wingdings" panose="05000000000000000000" pitchFamily="2" charset="2"/>
                        <a:buChar char="§"/>
                      </a:pPr>
                      <a:r>
                        <a:rPr lang="fr-FR" sz="1200" dirty="0">
                          <a:solidFill>
                            <a:schemeClr val="tx1"/>
                          </a:solidFill>
                          <a:effectLst/>
                          <a:latin typeface="Source Sans Pro" panose="020B0503030403020204" pitchFamily="34" charset="0"/>
                          <a:ea typeface="Source Sans Pro" panose="020B0503030403020204" pitchFamily="34" charset="0"/>
                        </a:rPr>
                        <a:t>Modèles ou guides de style appropriés pour les documents et le site Web.</a:t>
                      </a:r>
                    </a:p>
                    <a:p>
                      <a:pPr marL="342900" marR="0" lvl="0" indent="-342900">
                        <a:spcBef>
                          <a:spcPts val="0"/>
                        </a:spcBef>
                        <a:spcAft>
                          <a:spcPts val="0"/>
                        </a:spcAft>
                        <a:buClr>
                          <a:schemeClr val="tx1"/>
                        </a:buClr>
                        <a:buFont typeface="Wingdings" panose="05000000000000000000" pitchFamily="2" charset="2"/>
                        <a:buChar char="§"/>
                      </a:pPr>
                      <a:r>
                        <a:rPr lang="fr-FR" sz="1200" dirty="0">
                          <a:solidFill>
                            <a:schemeClr val="tx1"/>
                          </a:solidFill>
                          <a:effectLst/>
                          <a:latin typeface="Source Sans Pro" panose="020B0503030403020204" pitchFamily="34" charset="0"/>
                          <a:ea typeface="Source Sans Pro" panose="020B0503030403020204" pitchFamily="34" charset="0"/>
                        </a:rPr>
                        <a:t>Une réputation fortement positive auprès des principales parties prenantes.</a:t>
                      </a:r>
                    </a:p>
                  </a:txBody>
                  <a:tcPr marL="68580" marR="68580" marT="0" marB="0"/>
                </a:tc>
                <a:tc>
                  <a:txBody>
                    <a:bodyPr/>
                    <a:lstStyle/>
                    <a:p>
                      <a:pPr marL="8890" marR="0" indent="-8890">
                        <a:spcBef>
                          <a:spcPts val="1200"/>
                        </a:spcBef>
                        <a:spcAft>
                          <a:spcPts val="600"/>
                        </a:spcAft>
                      </a:pPr>
                      <a:r>
                        <a:rPr lang="fr-FR" sz="1200">
                          <a:solidFill>
                            <a:schemeClr val="tx1"/>
                          </a:solidFill>
                          <a:effectLst/>
                          <a:latin typeface="Source Sans Pro" panose="020B0503030403020204" pitchFamily="34" charset="0"/>
                          <a:ea typeface="Source Sans Pro" panose="020B0503030403020204" pitchFamily="34" charset="0"/>
                        </a:rPr>
                        <a:t>Stratégie/approche de communication externe</a:t>
                      </a:r>
                    </a:p>
                  </a:txBody>
                  <a:tcPr marL="68580" marR="68580" marT="0" marB="0"/>
                </a:tc>
                <a:extLst>
                  <a:ext uri="{0D108BD9-81ED-4DB2-BD59-A6C34878D82A}">
                    <a16:rowId xmlns="" xmlns:a16="http://schemas.microsoft.com/office/drawing/2014/main" val="3179391907"/>
                  </a:ext>
                </a:extLst>
              </a:tr>
              <a:tr h="213731">
                <a:tc>
                  <a:txBody>
                    <a:bodyPr/>
                    <a:lstStyle/>
                    <a:p>
                      <a:pPr marL="8890" marR="0" indent="-8890">
                        <a:spcBef>
                          <a:spcPts val="1200"/>
                        </a:spcBef>
                        <a:spcAft>
                          <a:spcPts val="600"/>
                        </a:spcAft>
                      </a:pPr>
                      <a:r>
                        <a:rPr lang="fr-FR" sz="1200" b="0">
                          <a:solidFill>
                            <a:schemeClr val="tx1"/>
                          </a:solidFill>
                          <a:effectLst/>
                          <a:latin typeface="Source Sans Pro" panose="020B0503030403020204" pitchFamily="34" charset="0"/>
                          <a:ea typeface="Source Sans Pro" panose="020B0503030403020204" pitchFamily="34" charset="0"/>
                        </a:rPr>
                        <a:t>Image de marque</a:t>
                      </a:r>
                    </a:p>
                  </a:txBody>
                  <a:tcPr marL="68580" marR="68580" marT="0" marB="0"/>
                </a:tc>
                <a:tc>
                  <a:txBody>
                    <a:bodyPr/>
                    <a:lstStyle/>
                    <a:p>
                      <a:pPr marL="8890" marR="0" indent="-8890">
                        <a:spcBef>
                          <a:spcPts val="0"/>
                        </a:spcBef>
                        <a:spcAft>
                          <a:spcPts val="0"/>
                        </a:spcAft>
                      </a:pPr>
                      <a:r>
                        <a:rPr lang="fr-FR" sz="1200">
                          <a:solidFill>
                            <a:schemeClr val="tx1"/>
                          </a:solidFill>
                          <a:effectLst/>
                          <a:latin typeface="Source Sans Pro" panose="020B0503030403020204" pitchFamily="34" charset="0"/>
                          <a:ea typeface="Source Sans Pro" panose="020B0503030403020204" pitchFamily="34" charset="0"/>
                        </a:rPr>
                        <a:t>Confirmer si l'organisation dispose d'un plan de marque </a:t>
                      </a:r>
                    </a:p>
                  </a:txBody>
                  <a:tcPr marL="68580" marR="68580" marT="0" marB="0"/>
                </a:tc>
                <a:tc>
                  <a:txBody>
                    <a:bodyPr/>
                    <a:lstStyle/>
                    <a:p>
                      <a:pPr marL="8890" marR="0" indent="-8890">
                        <a:spcBef>
                          <a:spcPts val="1200"/>
                        </a:spcBef>
                        <a:spcAft>
                          <a:spcPts val="600"/>
                        </a:spcAft>
                      </a:pPr>
                      <a:r>
                        <a:rPr lang="fr-FR" sz="1200">
                          <a:solidFill>
                            <a:schemeClr val="tx1"/>
                          </a:solidFill>
                          <a:effectLst/>
                          <a:latin typeface="Source Sans Pro" panose="020B0503030403020204" pitchFamily="34" charset="0"/>
                          <a:ea typeface="Source Sans Pro" panose="020B0503030403020204" pitchFamily="34" charset="0"/>
                        </a:rPr>
                        <a:t>Plan de marque </a:t>
                      </a:r>
                    </a:p>
                  </a:txBody>
                  <a:tcPr marL="68580" marR="68580" marT="0" marB="0"/>
                </a:tc>
                <a:extLst>
                  <a:ext uri="{0D108BD9-81ED-4DB2-BD59-A6C34878D82A}">
                    <a16:rowId xmlns="" xmlns:a16="http://schemas.microsoft.com/office/drawing/2014/main" val="2057111254"/>
                  </a:ext>
                </a:extLst>
              </a:tr>
              <a:tr h="413222">
                <a:tc>
                  <a:txBody>
                    <a:bodyPr/>
                    <a:lstStyle/>
                    <a:p>
                      <a:pPr marL="8890" marR="0" indent="-8890">
                        <a:spcBef>
                          <a:spcPts val="1200"/>
                        </a:spcBef>
                        <a:spcAft>
                          <a:spcPts val="600"/>
                        </a:spcAft>
                      </a:pPr>
                      <a:r>
                        <a:rPr lang="fr-FR" sz="1200" b="0">
                          <a:solidFill>
                            <a:schemeClr val="tx1"/>
                          </a:solidFill>
                          <a:effectLst/>
                          <a:latin typeface="Source Sans Pro" panose="020B0503030403020204" pitchFamily="34" charset="0"/>
                          <a:ea typeface="Source Sans Pro" panose="020B0503030403020204" pitchFamily="34" charset="0"/>
                        </a:rPr>
                        <a:t>Logo USAID</a:t>
                      </a:r>
                    </a:p>
                  </a:txBody>
                  <a:tcPr marL="68580" marR="68580" marT="0" marB="0"/>
                </a:tc>
                <a:tc>
                  <a:txBody>
                    <a:bodyPr/>
                    <a:lstStyle/>
                    <a:p>
                      <a:pPr marL="8890" marR="0" indent="-8890">
                        <a:spcBef>
                          <a:spcPts val="0"/>
                        </a:spcBef>
                        <a:spcAft>
                          <a:spcPts val="0"/>
                        </a:spcAft>
                      </a:pPr>
                      <a:r>
                        <a:rPr lang="fr-FR" sz="1200">
                          <a:solidFill>
                            <a:schemeClr val="tx1"/>
                          </a:solidFill>
                          <a:effectLst/>
                          <a:latin typeface="Source Sans Pro" panose="020B0503030403020204" pitchFamily="34" charset="0"/>
                          <a:ea typeface="Source Sans Pro" panose="020B0503030403020204" pitchFamily="34" charset="0"/>
                        </a:rPr>
                        <a:t>Confirmer que le logo de l'USAID est correctement utilisé </a:t>
                      </a:r>
                    </a:p>
                  </a:txBody>
                  <a:tcPr marL="68580" marR="68580" marT="0" marB="0"/>
                </a:tc>
                <a:tc>
                  <a:txBody>
                    <a:bodyPr/>
                    <a:lstStyle/>
                    <a:p>
                      <a:pPr marL="8890" marR="0" indent="-8890">
                        <a:spcBef>
                          <a:spcPts val="1200"/>
                        </a:spcBef>
                        <a:spcAft>
                          <a:spcPts val="600"/>
                        </a:spcAft>
                      </a:pPr>
                      <a:r>
                        <a:rPr lang="fr-FR" sz="1200">
                          <a:solidFill>
                            <a:schemeClr val="tx1"/>
                          </a:solidFill>
                          <a:effectLst/>
                          <a:latin typeface="Source Sans Pro" panose="020B0503030403020204" pitchFamily="34" charset="0"/>
                          <a:ea typeface="Source Sans Pro" panose="020B0503030403020204" pitchFamily="34" charset="0"/>
                        </a:rPr>
                        <a:t>Communications externes </a:t>
                      </a:r>
                    </a:p>
                  </a:txBody>
                  <a:tcPr marL="68580" marR="68580" marT="0" marB="0"/>
                </a:tc>
                <a:extLst>
                  <a:ext uri="{0D108BD9-81ED-4DB2-BD59-A6C34878D82A}">
                    <a16:rowId xmlns="" xmlns:a16="http://schemas.microsoft.com/office/drawing/2014/main" val="3457819857"/>
                  </a:ext>
                </a:extLst>
              </a:tr>
              <a:tr h="330076">
                <a:tc>
                  <a:txBody>
                    <a:bodyPr/>
                    <a:lstStyle/>
                    <a:p>
                      <a:pPr marL="8890" marR="0" indent="-8890">
                        <a:spcBef>
                          <a:spcPts val="1200"/>
                        </a:spcBef>
                        <a:spcAft>
                          <a:spcPts val="600"/>
                        </a:spcAft>
                      </a:pPr>
                      <a:r>
                        <a:rPr lang="fr-FR" sz="1200" b="0">
                          <a:solidFill>
                            <a:schemeClr val="tx1"/>
                          </a:solidFill>
                          <a:effectLst/>
                          <a:latin typeface="Source Sans Pro" panose="020B0503030403020204" pitchFamily="34" charset="0"/>
                          <a:ea typeface="Source Sans Pro" panose="020B0503030403020204" pitchFamily="34" charset="0"/>
                        </a:rPr>
                        <a:t>Planification de Marquage </a:t>
                      </a:r>
                    </a:p>
                  </a:txBody>
                  <a:tcPr marL="68580" marR="68580" marT="0" marB="0"/>
                </a:tc>
                <a:tc>
                  <a:txBody>
                    <a:bodyPr/>
                    <a:lstStyle/>
                    <a:p>
                      <a:pPr marL="8890" marR="0" indent="-8890">
                        <a:spcBef>
                          <a:spcPts val="0"/>
                        </a:spcBef>
                        <a:spcAft>
                          <a:spcPts val="0"/>
                        </a:spcAft>
                      </a:pPr>
                      <a:r>
                        <a:rPr lang="fr-FR" sz="1200">
                          <a:solidFill>
                            <a:schemeClr val="tx1"/>
                          </a:solidFill>
                          <a:effectLst/>
                          <a:latin typeface="Source Sans Pro" panose="020B0503030403020204" pitchFamily="34" charset="0"/>
                          <a:ea typeface="Source Sans Pro" panose="020B0503030403020204" pitchFamily="34" charset="0"/>
                        </a:rPr>
                        <a:t>Confirmer si l'organisation dispose d'un plan de Marquage </a:t>
                      </a:r>
                    </a:p>
                  </a:txBody>
                  <a:tcPr marL="68580" marR="68580" marT="0" marB="0"/>
                </a:tc>
                <a:tc>
                  <a:txBody>
                    <a:bodyPr/>
                    <a:lstStyle/>
                    <a:p>
                      <a:pPr marL="8890" marR="0" indent="-8890">
                        <a:spcBef>
                          <a:spcPts val="1200"/>
                        </a:spcBef>
                        <a:spcAft>
                          <a:spcPts val="600"/>
                        </a:spcAft>
                      </a:pPr>
                      <a:r>
                        <a:rPr lang="fr-FR" sz="1200" dirty="0">
                          <a:solidFill>
                            <a:schemeClr val="tx1"/>
                          </a:solidFill>
                          <a:effectLst/>
                          <a:latin typeface="Source Sans Pro" panose="020B0503030403020204" pitchFamily="34" charset="0"/>
                          <a:ea typeface="Source Sans Pro" panose="020B0503030403020204" pitchFamily="34" charset="0"/>
                        </a:rPr>
                        <a:t>Planification de Marquage </a:t>
                      </a:r>
                    </a:p>
                  </a:txBody>
                  <a:tcPr marL="68580" marR="68580" marT="0" marB="0"/>
                </a:tc>
                <a:extLst>
                  <a:ext uri="{0D108BD9-81ED-4DB2-BD59-A6C34878D82A}">
                    <a16:rowId xmlns="" xmlns:a16="http://schemas.microsoft.com/office/drawing/2014/main" val="4107428144"/>
                  </a:ext>
                </a:extLst>
              </a:tr>
            </a:tbl>
          </a:graphicData>
        </a:graphic>
      </p:graphicFrame>
      <p:sp>
        <p:nvSpPr>
          <p:cNvPr id="2" name="Google Shape;385;p56">
            <a:extLst>
              <a:ext uri="{FF2B5EF4-FFF2-40B4-BE49-F238E27FC236}">
                <a16:creationId xmlns="" xmlns:a16="http://schemas.microsoft.com/office/drawing/2014/main" id="{56270AC1-50B9-B420-6CE3-2EF04961F600}"/>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2800" b="1" dirty="0">
                <a:solidFill>
                  <a:schemeClr val="bg1"/>
                </a:solidFill>
                <a:latin typeface="Source Sans Pro"/>
                <a:ea typeface="Source Sans Pro"/>
                <a:sym typeface="Arial"/>
              </a:rPr>
              <a:t>CATÉGORIES/SOUS-CATÉGORIES COMMUNICATIONS (CONT.)</a:t>
            </a:r>
          </a:p>
        </p:txBody>
      </p:sp>
      <p:sp>
        <p:nvSpPr>
          <p:cNvPr id="4" name="TextBox 3"/>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3" name="Espace réservé du numéro de diapositive 2">
            <a:extLst>
              <a:ext uri="{FF2B5EF4-FFF2-40B4-BE49-F238E27FC236}">
                <a16:creationId xmlns="" xmlns:a16="http://schemas.microsoft.com/office/drawing/2014/main" id="{6A25C0D6-4A55-8E70-BFB1-6399F72BB9E9}"/>
              </a:ext>
            </a:extLst>
          </p:cNvPr>
          <p:cNvSpPr>
            <a:spLocks noGrp="1"/>
          </p:cNvSpPr>
          <p:nvPr>
            <p:ph type="sldNum" sz="quarter" idx="7"/>
          </p:nvPr>
        </p:nvSpPr>
        <p:spPr/>
        <p:txBody>
          <a:bodyPr/>
          <a:lstStyle/>
          <a:p>
            <a:fld id="{B6F15528-21DE-4FAA-801E-634DDDAF4B2B}" type="slidenum">
              <a:rPr lang="fr-FR" smtClean="0"/>
              <a:pPr/>
              <a:t>164</a:t>
            </a:fld>
            <a:endParaRPr lang="fr-FR" dirty="0"/>
          </a:p>
        </p:txBody>
      </p:sp>
    </p:spTree>
    <p:extLst>
      <p:ext uri="{BB962C8B-B14F-4D97-AF65-F5344CB8AC3E}">
        <p14:creationId xmlns:p14="http://schemas.microsoft.com/office/powerpoint/2010/main" val="387574894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108FE2D0-621F-DA6A-7379-0CE940758030}"/>
            </a:ext>
          </a:extLst>
        </p:cNvPr>
        <p:cNvGrpSpPr/>
        <p:nvPr/>
      </p:nvGrpSpPr>
      <p:grpSpPr>
        <a:xfrm>
          <a:off x="0" y="0"/>
          <a:ext cx="0" cy="0"/>
          <a:chOff x="0" y="0"/>
          <a:chExt cx="0" cy="0"/>
        </a:xfrm>
      </p:grpSpPr>
      <p:sp>
        <p:nvSpPr>
          <p:cNvPr id="4" name="object 4">
            <a:extLst>
              <a:ext uri="{FF2B5EF4-FFF2-40B4-BE49-F238E27FC236}">
                <a16:creationId xmlns="" xmlns:a16="http://schemas.microsoft.com/office/drawing/2014/main" id="{55D1767E-95B9-578E-EFF1-105AF98EFDFF}"/>
              </a:ext>
            </a:extLst>
          </p:cNvPr>
          <p:cNvSpPr txBox="1"/>
          <p:nvPr/>
        </p:nvSpPr>
        <p:spPr>
          <a:xfrm>
            <a:off x="1431213" y="1332315"/>
            <a:ext cx="8767864" cy="2367443"/>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cap="none" normalizeH="0" baseline="0" noProof="0">
                <a:ln>
                  <a:noFill/>
                </a:ln>
                <a:effectLst/>
                <a:uLnTx/>
                <a:uFillTx/>
                <a:latin typeface="Arial"/>
                <a:ea typeface="+mn-ea"/>
                <a:cs typeface="Arial"/>
              </a:rPr>
              <a:t>Principaux risques à prendre en compte :</a:t>
            </a:r>
          </a:p>
          <a:p>
            <a:pPr marL="469900" marR="5080" indent="-457200" algn="just">
              <a:lnSpc>
                <a:spcPct val="110000"/>
              </a:lnSpc>
              <a:spcBef>
                <a:spcPts val="1800"/>
              </a:spcBef>
              <a:buClr>
                <a:schemeClr val="tx1"/>
              </a:buClr>
              <a:buFont typeface="Wingdings" panose="05000000000000000000" pitchFamily="2" charset="2"/>
              <a:buChar char="§"/>
              <a:tabLst>
                <a:tab pos="470534" algn="l"/>
              </a:tabLst>
              <a:defRPr/>
            </a:pPr>
            <a:r>
              <a:rPr lang="fr-FR" sz="2000">
                <a:latin typeface="Source Sans Pro" panose="020B0503030403020204" pitchFamily="34" charset="0"/>
                <a:ea typeface="Source Sans Pro" panose="020B0503030403020204" pitchFamily="34" charset="0"/>
                <a:cs typeface="Arial"/>
              </a:rPr>
              <a:t>Non-respect des exigences de l'USAID en matière de marque et de marquage.</a:t>
            </a:r>
          </a:p>
          <a:p>
            <a:pPr marL="469900" marR="5080" indent="-457200" algn="just">
              <a:lnSpc>
                <a:spcPct val="110000"/>
              </a:lnSpc>
              <a:spcBef>
                <a:spcPts val="1800"/>
              </a:spcBef>
              <a:buClr>
                <a:schemeClr val="tx1"/>
              </a:buClr>
              <a:buFont typeface="Wingdings" panose="05000000000000000000" pitchFamily="2" charset="2"/>
              <a:buChar char="§"/>
              <a:tabLst>
                <a:tab pos="470534" algn="l"/>
              </a:tabLst>
              <a:defRPr/>
            </a:pPr>
            <a:r>
              <a:rPr lang="fr-FR" sz="2000">
                <a:latin typeface="Source Sans Pro" panose="020B0503030403020204" pitchFamily="34" charset="0"/>
                <a:ea typeface="Source Sans Pro" panose="020B0503030403020204" pitchFamily="34" charset="0"/>
                <a:cs typeface="Arial"/>
              </a:rPr>
              <a:t>La communication externe ne reflète pas systématiquement la vision stratégique.</a:t>
            </a:r>
          </a:p>
          <a:p>
            <a:pPr marL="469900" marR="5080" indent="-457200" algn="just">
              <a:lnSpc>
                <a:spcPct val="110000"/>
              </a:lnSpc>
              <a:spcBef>
                <a:spcPts val="1800"/>
              </a:spcBef>
              <a:buClr>
                <a:schemeClr val="tx1"/>
              </a:buClr>
              <a:buFont typeface="Wingdings" panose="05000000000000000000" pitchFamily="2" charset="2"/>
              <a:buChar char="§"/>
              <a:tabLst>
                <a:tab pos="470534" algn="l"/>
              </a:tabLst>
              <a:defRPr/>
            </a:pPr>
            <a:r>
              <a:rPr lang="fr-FR" sz="2000">
                <a:latin typeface="Source Sans Pro" panose="020B0503030403020204" pitchFamily="34" charset="0"/>
                <a:ea typeface="Source Sans Pro" panose="020B0503030403020204" pitchFamily="34" charset="0"/>
                <a:cs typeface="Arial"/>
              </a:rPr>
              <a:t>La communication bidirectionnelle n’est pas cohérente et les enseignements tirés ne sont pas communiqués efficacement en interne. </a:t>
            </a:r>
          </a:p>
        </p:txBody>
      </p:sp>
      <p:sp>
        <p:nvSpPr>
          <p:cNvPr id="2" name="Google Shape;385;p56">
            <a:extLst>
              <a:ext uri="{FF2B5EF4-FFF2-40B4-BE49-F238E27FC236}">
                <a16:creationId xmlns="" xmlns:a16="http://schemas.microsoft.com/office/drawing/2014/main" id="{5D377093-2FB6-1EB8-E1F6-44F40E56D7FB}"/>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PRINCIPAUX RISQUES</a:t>
            </a:r>
          </a:p>
        </p:txBody>
      </p:sp>
      <p:sp>
        <p:nvSpPr>
          <p:cNvPr id="6" name="TextBox 5"/>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3" name="Espace réservé du numéro de diapositive 2">
            <a:extLst>
              <a:ext uri="{FF2B5EF4-FFF2-40B4-BE49-F238E27FC236}">
                <a16:creationId xmlns="" xmlns:a16="http://schemas.microsoft.com/office/drawing/2014/main" id="{523077AB-C4C1-E685-FB2F-2FE62CBEFA36}"/>
              </a:ext>
            </a:extLst>
          </p:cNvPr>
          <p:cNvSpPr>
            <a:spLocks noGrp="1"/>
          </p:cNvSpPr>
          <p:nvPr>
            <p:ph type="sldNum" sz="quarter" idx="7"/>
          </p:nvPr>
        </p:nvSpPr>
        <p:spPr/>
        <p:txBody>
          <a:bodyPr/>
          <a:lstStyle/>
          <a:p>
            <a:fld id="{B6F15528-21DE-4FAA-801E-634DDDAF4B2B}" type="slidenum">
              <a:rPr lang="fr-FR" smtClean="0"/>
              <a:pPr/>
              <a:t>165</a:t>
            </a:fld>
            <a:endParaRPr lang="fr-FR" dirty="0"/>
          </a:p>
        </p:txBody>
      </p:sp>
    </p:spTree>
    <p:extLst>
      <p:ext uri="{BB962C8B-B14F-4D97-AF65-F5344CB8AC3E}">
        <p14:creationId xmlns:p14="http://schemas.microsoft.com/office/powerpoint/2010/main" val="206071216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7F0DFB66-8525-5D27-6B4F-7C01FE75C6EC}"/>
            </a:ext>
          </a:extLst>
        </p:cNvPr>
        <p:cNvGrpSpPr/>
        <p:nvPr/>
      </p:nvGrpSpPr>
      <p:grpSpPr>
        <a:xfrm>
          <a:off x="0" y="0"/>
          <a:ext cx="0" cy="0"/>
          <a:chOff x="0" y="0"/>
          <a:chExt cx="0" cy="0"/>
        </a:xfrm>
      </p:grpSpPr>
      <p:sp>
        <p:nvSpPr>
          <p:cNvPr id="3" name="object 3">
            <a:extLst>
              <a:ext uri="{FF2B5EF4-FFF2-40B4-BE49-F238E27FC236}">
                <a16:creationId xmlns="" xmlns:a16="http://schemas.microsoft.com/office/drawing/2014/main" id="{211CE94D-293D-A706-DA50-820B55C74D4E}"/>
              </a:ext>
            </a:extLst>
          </p:cNvPr>
          <p:cNvSpPr txBox="1">
            <a:spLocks noGrp="1"/>
          </p:cNvSpPr>
          <p:nvPr>
            <p:ph type="title"/>
          </p:nvPr>
        </p:nvSpPr>
        <p:spPr>
          <a:xfrm>
            <a:off x="1248238" y="2788018"/>
            <a:ext cx="9731996" cy="1333698"/>
          </a:xfrm>
          <a:prstGeom prst="rect">
            <a:avLst/>
          </a:prstGeom>
        </p:spPr>
        <p:txBody>
          <a:bodyPr vert="horz" wrap="square" lIns="0" tIns="0" rIns="0" bIns="0" rtlCol="0">
            <a:spAutoFit/>
          </a:bodyPr>
          <a:lstStyle/>
          <a:p>
            <a:pPr marL="12700" algn="ctr">
              <a:lnSpc>
                <a:spcPts val="5220"/>
              </a:lnSpc>
            </a:pPr>
            <a:r>
              <a:rPr lang="fr-FR" sz="4800" b="1"/>
              <a:t>MODULE 13 : </a:t>
            </a:r>
            <a:br>
              <a:rPr lang="fr-FR" sz="4800" b="1"/>
            </a:br>
            <a:r>
              <a:rPr lang="fr-FR" sz="4800" b="1"/>
              <a:t>POPULATION CLÉ (KP)</a:t>
            </a:r>
          </a:p>
        </p:txBody>
      </p:sp>
      <p:sp>
        <p:nvSpPr>
          <p:cNvPr id="5" name="Google Shape;385;p56">
            <a:extLst>
              <a:ext uri="{FF2B5EF4-FFF2-40B4-BE49-F238E27FC236}">
                <a16:creationId xmlns="" xmlns:a16="http://schemas.microsoft.com/office/drawing/2014/main" id="{C9FDD7EC-D202-699D-A909-4DDA5B8FA43B}"/>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 </a:t>
            </a:r>
          </a:p>
        </p:txBody>
      </p:sp>
      <p:sp>
        <p:nvSpPr>
          <p:cNvPr id="4" name="TextBox 3"/>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8A92D006-A780-03B0-2BE1-00FC109548D2}"/>
              </a:ext>
            </a:extLst>
          </p:cNvPr>
          <p:cNvSpPr>
            <a:spLocks noGrp="1"/>
          </p:cNvSpPr>
          <p:nvPr>
            <p:ph type="sldNum" sz="quarter" idx="7"/>
          </p:nvPr>
        </p:nvSpPr>
        <p:spPr/>
        <p:txBody>
          <a:bodyPr/>
          <a:lstStyle/>
          <a:p>
            <a:fld id="{B6F15528-21DE-4FAA-801E-634DDDAF4B2B}" type="slidenum">
              <a:rPr lang="fr-FR" smtClean="0"/>
              <a:pPr/>
              <a:t>166</a:t>
            </a:fld>
            <a:endParaRPr lang="fr-FR" dirty="0"/>
          </a:p>
        </p:txBody>
      </p:sp>
    </p:spTree>
    <p:extLst>
      <p:ext uri="{BB962C8B-B14F-4D97-AF65-F5344CB8AC3E}">
        <p14:creationId xmlns:p14="http://schemas.microsoft.com/office/powerpoint/2010/main" val="406539349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5C1B015A-17DF-22AA-3B62-D3EB31EA5214}"/>
            </a:ext>
          </a:extLst>
        </p:cNvPr>
        <p:cNvGrpSpPr/>
        <p:nvPr/>
      </p:nvGrpSpPr>
      <p:grpSpPr>
        <a:xfrm>
          <a:off x="0" y="0"/>
          <a:ext cx="0" cy="0"/>
          <a:chOff x="0" y="0"/>
          <a:chExt cx="0" cy="0"/>
        </a:xfrm>
      </p:grpSpPr>
      <p:sp>
        <p:nvSpPr>
          <p:cNvPr id="3" name="object 3">
            <a:extLst>
              <a:ext uri="{FF2B5EF4-FFF2-40B4-BE49-F238E27FC236}">
                <a16:creationId xmlns="" xmlns:a16="http://schemas.microsoft.com/office/drawing/2014/main" id="{3B7151AC-6789-E8D0-1F7D-7E6D66747AA2}"/>
              </a:ext>
            </a:extLst>
          </p:cNvPr>
          <p:cNvSpPr txBox="1">
            <a:spLocks noGrp="1"/>
          </p:cNvSpPr>
          <p:nvPr>
            <p:ph type="title"/>
          </p:nvPr>
        </p:nvSpPr>
        <p:spPr>
          <a:xfrm>
            <a:off x="515501" y="904385"/>
            <a:ext cx="11506711" cy="984885"/>
          </a:xfrm>
          <a:prstGeom prst="rect">
            <a:avLst/>
          </a:prstGeom>
        </p:spPr>
        <p:txBody>
          <a:bodyPr vert="horz" wrap="square" lIns="0" tIns="0" rIns="0" bIns="0" rtlCol="0">
            <a:spAutoFit/>
          </a:bodyPr>
          <a:lstStyle/>
          <a:p>
            <a:pPr marL="12700" algn="l"/>
            <a:r>
              <a:rPr lang="fr-FR" sz="1600" b="1" dirty="0"/>
              <a:t>Objectif global : </a:t>
            </a:r>
            <a:r>
              <a:rPr lang="fr-FR" sz="1600" dirty="0"/>
              <a:t>Évaluer les processus et procédures en place pour garantir que les </a:t>
            </a:r>
            <a:r>
              <a:rPr lang="fr-FR" sz="1600" dirty="0" err="1"/>
              <a:t>KPs</a:t>
            </a:r>
            <a:r>
              <a:rPr lang="fr-FR" sz="1600" dirty="0"/>
              <a:t> sont intégrés dans la structure de base de l'organisation et leur engagement significatif dans tous les aspects, ainsi que les stratégies, plans et politiques pertinents, et leur adéquation en examinant son cadre et ses structures juridiques et pour déterminer s'ils sont mis en œuvre tels que conçus et s'ils produisent les résultats escomptés. </a:t>
            </a:r>
            <a:r>
              <a:rPr lang="fr-FR" sz="1600" b="1" dirty="0"/>
              <a:t>Catégories KP :</a:t>
            </a:r>
          </a:p>
        </p:txBody>
      </p:sp>
      <p:sp>
        <p:nvSpPr>
          <p:cNvPr id="5" name="Google Shape;385;p56">
            <a:extLst>
              <a:ext uri="{FF2B5EF4-FFF2-40B4-BE49-F238E27FC236}">
                <a16:creationId xmlns="" xmlns:a16="http://schemas.microsoft.com/office/drawing/2014/main" id="{CB885080-D33A-AF05-4CB5-326310FE9D4D}"/>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POPULATION CLÉ (KP)</a:t>
            </a:r>
          </a:p>
        </p:txBody>
      </p:sp>
      <p:graphicFrame>
        <p:nvGraphicFramePr>
          <p:cNvPr id="2" name="Table 1">
            <a:extLst>
              <a:ext uri="{FF2B5EF4-FFF2-40B4-BE49-F238E27FC236}">
                <a16:creationId xmlns="" xmlns:a16="http://schemas.microsoft.com/office/drawing/2014/main" id="{80E22931-25FC-C022-2773-F426D980538C}"/>
              </a:ext>
            </a:extLst>
          </p:cNvPr>
          <p:cNvGraphicFramePr>
            <a:graphicFrameLocks noGrp="1"/>
          </p:cNvGraphicFramePr>
          <p:nvPr>
            <p:extLst>
              <p:ext uri="{D42A27DB-BD31-4B8C-83A1-F6EECF244321}">
                <p14:modId xmlns:p14="http://schemas.microsoft.com/office/powerpoint/2010/main" val="4026535440"/>
              </p:ext>
            </p:extLst>
          </p:nvPr>
        </p:nvGraphicFramePr>
        <p:xfrm>
          <a:off x="512789" y="2060112"/>
          <a:ext cx="11679211" cy="4050587"/>
        </p:xfrm>
        <a:graphic>
          <a:graphicData uri="http://schemas.openxmlformats.org/drawingml/2006/table">
            <a:tbl>
              <a:tblPr>
                <a:tableStyleId>{5C22544A-7EE6-4342-B048-85BDC9FD1C3A}</a:tableStyleId>
              </a:tblPr>
              <a:tblGrid>
                <a:gridCol w="4154430">
                  <a:extLst>
                    <a:ext uri="{9D8B030D-6E8A-4147-A177-3AD203B41FA5}">
                      <a16:colId xmlns="" xmlns:a16="http://schemas.microsoft.com/office/drawing/2014/main" val="553487625"/>
                    </a:ext>
                  </a:extLst>
                </a:gridCol>
                <a:gridCol w="4191498">
                  <a:extLst>
                    <a:ext uri="{9D8B030D-6E8A-4147-A177-3AD203B41FA5}">
                      <a16:colId xmlns="" xmlns:a16="http://schemas.microsoft.com/office/drawing/2014/main" val="1673386907"/>
                    </a:ext>
                  </a:extLst>
                </a:gridCol>
                <a:gridCol w="3333283">
                  <a:extLst>
                    <a:ext uri="{9D8B030D-6E8A-4147-A177-3AD203B41FA5}">
                      <a16:colId xmlns="" xmlns:a16="http://schemas.microsoft.com/office/drawing/2014/main" val="837545432"/>
                    </a:ext>
                  </a:extLst>
                </a:gridCol>
              </a:tblGrid>
              <a:tr h="4050587">
                <a:tc>
                  <a:txBody>
                    <a:bodyPr/>
                    <a:lstStyle/>
                    <a:p>
                      <a:pPr marL="0" lvl="0" indent="0" rtl="0">
                        <a:buFont typeface="+mj-lt"/>
                        <a:buNone/>
                      </a:pPr>
                      <a:r>
                        <a:rPr lang="fr-FR" sz="1600" b="1" dirty="0">
                          <a:solidFill>
                            <a:schemeClr val="dk1"/>
                          </a:solidFill>
                          <a:effectLst/>
                          <a:latin typeface="Source Sans Pro" panose="020B0503030403020204" pitchFamily="34" charset="0"/>
                          <a:ea typeface="Source Sans Pro" panose="020B0503030403020204" pitchFamily="34" charset="0"/>
                          <a:cs typeface="+mn-cs"/>
                        </a:rPr>
                        <a:t>1. Légal</a:t>
                      </a:r>
                    </a:p>
                    <a:p>
                      <a:pPr marL="0" lvl="0" indent="0" rtl="0">
                        <a:buFont typeface="+mj-lt"/>
                        <a:buNone/>
                      </a:pPr>
                      <a:r>
                        <a:rPr lang="fr-FR" sz="1600" dirty="0">
                          <a:solidFill>
                            <a:schemeClr val="dk1"/>
                          </a:solidFill>
                          <a:effectLst/>
                          <a:latin typeface="Source Sans Pro" panose="020B0503030403020204" pitchFamily="34" charset="0"/>
                          <a:ea typeface="Source Sans Pro" panose="020B0503030403020204" pitchFamily="34" charset="0"/>
                          <a:cs typeface="+mn-cs"/>
                        </a:rPr>
                        <a:t>1. Exigences légales</a:t>
                      </a:r>
                    </a:p>
                    <a:p>
                      <a:pPr marL="0" lvl="0" indent="0" rtl="0">
                        <a:buFont typeface="+mj-lt"/>
                        <a:buNone/>
                      </a:pPr>
                      <a:r>
                        <a:rPr lang="fr-FR" sz="1600" dirty="0">
                          <a:solidFill>
                            <a:schemeClr val="dk1"/>
                          </a:solidFill>
                          <a:effectLst/>
                          <a:latin typeface="Source Sans Pro" panose="020B0503030403020204" pitchFamily="34" charset="0"/>
                          <a:ea typeface="Source Sans Pro" panose="020B0503030403020204" pitchFamily="34" charset="0"/>
                          <a:cs typeface="+mn-cs"/>
                        </a:rPr>
                        <a:t>2. Inscription organisationnelle </a:t>
                      </a:r>
                    </a:p>
                    <a:p>
                      <a:pPr marL="0" lvl="0" indent="0" rtl="0">
                        <a:buFont typeface="+mj-lt"/>
                        <a:buNone/>
                      </a:pPr>
                      <a:r>
                        <a:rPr lang="fr-FR" sz="1600" dirty="0">
                          <a:solidFill>
                            <a:schemeClr val="dk1"/>
                          </a:solidFill>
                          <a:effectLst/>
                          <a:latin typeface="Source Sans Pro" panose="020B0503030403020204" pitchFamily="34" charset="0"/>
                          <a:ea typeface="Source Sans Pro" panose="020B0503030403020204" pitchFamily="34" charset="0"/>
                          <a:cs typeface="+mn-cs"/>
                        </a:rPr>
                        <a:t>3. Structure organisationnelle</a:t>
                      </a:r>
                    </a:p>
                    <a:p>
                      <a:pPr marL="0" lvl="0" indent="0" rtl="0">
                        <a:buFont typeface="+mj-lt"/>
                        <a:buNone/>
                      </a:pPr>
                      <a:r>
                        <a:rPr lang="fr-FR" sz="1600" dirty="0">
                          <a:solidFill>
                            <a:schemeClr val="dk1"/>
                          </a:solidFill>
                          <a:effectLst/>
                          <a:latin typeface="Source Sans Pro" panose="020B0503030403020204" pitchFamily="34" charset="0"/>
                          <a:ea typeface="Source Sans Pro" panose="020B0503030403020204" pitchFamily="34" charset="0"/>
                          <a:cs typeface="+mn-cs"/>
                        </a:rPr>
                        <a:t>4. KP en gestion</a:t>
                      </a:r>
                    </a:p>
                    <a:p>
                      <a:pPr marL="0" lvl="0" indent="0" rtl="0">
                        <a:buFont typeface="+mj-lt"/>
                        <a:buNone/>
                      </a:pPr>
                      <a:r>
                        <a:rPr lang="fr-FR" sz="1600" b="1" dirty="0">
                          <a:solidFill>
                            <a:schemeClr val="dk1"/>
                          </a:solidFill>
                          <a:effectLst/>
                          <a:latin typeface="Source Sans Pro" panose="020B0503030403020204" pitchFamily="34" charset="0"/>
                          <a:ea typeface="Source Sans Pro" panose="020B0503030403020204" pitchFamily="34" charset="0"/>
                          <a:cs typeface="+mn-cs"/>
                        </a:rPr>
                        <a:t>2. Gouvernance </a:t>
                      </a:r>
                    </a:p>
                    <a:p>
                      <a:pPr marL="0" lvl="0" indent="0" rtl="0">
                        <a:buFont typeface="+mj-lt"/>
                        <a:buNone/>
                      </a:pPr>
                      <a:r>
                        <a:rPr lang="fr-FR" sz="1600" dirty="0">
                          <a:solidFill>
                            <a:schemeClr val="dk1"/>
                          </a:solidFill>
                          <a:effectLst/>
                          <a:latin typeface="Source Sans Pro" panose="020B0503030403020204" pitchFamily="34" charset="0"/>
                          <a:ea typeface="Source Sans Pro" panose="020B0503030403020204" pitchFamily="34" charset="0"/>
                          <a:cs typeface="+mn-cs"/>
                        </a:rPr>
                        <a:t>1. Structure de gouvernance </a:t>
                      </a:r>
                    </a:p>
                    <a:p>
                      <a:pPr marL="0" lvl="0" indent="0" rtl="0">
                        <a:buFont typeface="+mj-lt"/>
                        <a:buNone/>
                      </a:pPr>
                      <a:r>
                        <a:rPr lang="fr-FR" sz="1600" dirty="0">
                          <a:solidFill>
                            <a:schemeClr val="dk1"/>
                          </a:solidFill>
                          <a:effectLst/>
                          <a:latin typeface="Source Sans Pro" panose="020B0503030403020204" pitchFamily="34" charset="0"/>
                          <a:ea typeface="Source Sans Pro" panose="020B0503030403020204" pitchFamily="34" charset="0"/>
                          <a:cs typeface="+mn-cs"/>
                        </a:rPr>
                        <a:t>2. Composition KP du conseil d'administration </a:t>
                      </a:r>
                    </a:p>
                    <a:p>
                      <a:pPr marL="0" lvl="0" indent="0" rtl="0">
                        <a:buFont typeface="+mj-lt"/>
                        <a:buNone/>
                      </a:pPr>
                      <a:r>
                        <a:rPr lang="fr-FR" sz="1600" dirty="0">
                          <a:solidFill>
                            <a:schemeClr val="dk1"/>
                          </a:solidFill>
                          <a:effectLst/>
                          <a:latin typeface="Source Sans Pro" panose="020B0503030403020204" pitchFamily="34" charset="0"/>
                          <a:ea typeface="Source Sans Pro" panose="020B0503030403020204" pitchFamily="34" charset="0"/>
                          <a:cs typeface="+mn-cs"/>
                        </a:rPr>
                        <a:t>3. Règles d'adhésion </a:t>
                      </a:r>
                    </a:p>
                    <a:p>
                      <a:pPr marL="0" lvl="0" indent="0" rtl="0">
                        <a:buFont typeface="+mj-lt"/>
                        <a:buNone/>
                      </a:pPr>
                      <a:r>
                        <a:rPr lang="fr-FR" sz="1600" dirty="0">
                          <a:solidFill>
                            <a:schemeClr val="dk1"/>
                          </a:solidFill>
                          <a:effectLst/>
                          <a:latin typeface="Source Sans Pro" panose="020B0503030403020204" pitchFamily="34" charset="0"/>
                          <a:ea typeface="Source Sans Pro" panose="020B0503030403020204" pitchFamily="34" charset="0"/>
                          <a:cs typeface="+mn-cs"/>
                        </a:rPr>
                        <a:t>4. Conformité du conseil d'administration </a:t>
                      </a:r>
                    </a:p>
                    <a:p>
                      <a:pPr marL="0" lvl="0" indent="0" rtl="0">
                        <a:buFont typeface="+mj-lt"/>
                        <a:buNone/>
                      </a:pPr>
                      <a:r>
                        <a:rPr lang="fr-FR" sz="1600" dirty="0">
                          <a:solidFill>
                            <a:schemeClr val="dk1"/>
                          </a:solidFill>
                          <a:effectLst/>
                          <a:latin typeface="Source Sans Pro" panose="020B0503030403020204" pitchFamily="34" charset="0"/>
                          <a:ea typeface="Source Sans Pro" panose="020B0503030403020204" pitchFamily="34" charset="0"/>
                          <a:cs typeface="+mn-cs"/>
                        </a:rPr>
                        <a:t>5. Rôles et responsabilités (Conseil)</a:t>
                      </a:r>
                    </a:p>
                    <a:p>
                      <a:pPr marL="0" lvl="0" indent="0" rtl="0">
                        <a:buFont typeface="+mj-lt"/>
                        <a:buNone/>
                      </a:pPr>
                      <a:r>
                        <a:rPr lang="fr-FR" sz="1600" dirty="0">
                          <a:solidFill>
                            <a:schemeClr val="dk1"/>
                          </a:solidFill>
                          <a:effectLst/>
                          <a:latin typeface="Source Sans Pro" panose="020B0503030403020204" pitchFamily="34" charset="0"/>
                          <a:ea typeface="Source Sans Pro" panose="020B0503030403020204" pitchFamily="34" charset="0"/>
                          <a:cs typeface="+mn-cs"/>
                        </a:rPr>
                        <a:t>6. Rôles et Responsabilités KP</a:t>
                      </a:r>
                    </a:p>
                    <a:p>
                      <a:pPr marL="0" lvl="0" indent="0" rtl="0">
                        <a:buFont typeface="+mj-lt"/>
                        <a:buNone/>
                      </a:pPr>
                      <a:r>
                        <a:rPr lang="fr-FR" sz="1600" dirty="0">
                          <a:solidFill>
                            <a:schemeClr val="dk1"/>
                          </a:solidFill>
                          <a:effectLst/>
                          <a:latin typeface="Source Sans Pro" panose="020B0503030403020204" pitchFamily="34" charset="0"/>
                          <a:ea typeface="Source Sans Pro" panose="020B0503030403020204" pitchFamily="34" charset="0"/>
                          <a:cs typeface="+mn-cs"/>
                        </a:rPr>
                        <a:t>7. Évaluation du conseil (général)</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fr-FR" sz="1600" dirty="0">
                          <a:solidFill>
                            <a:schemeClr val="dk1"/>
                          </a:solidFill>
                          <a:effectLst/>
                          <a:latin typeface="Source Sans Pro" panose="020B0503030403020204" pitchFamily="34" charset="0"/>
                          <a:ea typeface="Source Sans Pro" panose="020B0503030403020204" pitchFamily="34" charset="0"/>
                          <a:cs typeface="+mn-cs"/>
                        </a:rPr>
                        <a:t>8. Vision et Mission</a:t>
                      </a:r>
                    </a:p>
                    <a:p>
                      <a:pPr marL="0" lvl="0" indent="0" rtl="0">
                        <a:buFont typeface="+mj-lt"/>
                        <a:buNone/>
                      </a:pPr>
                      <a:endParaRPr lang="fr-FR" sz="1600" dirty="0">
                        <a:solidFill>
                          <a:schemeClr val="dk1"/>
                        </a:solidFill>
                        <a:effectLst/>
                        <a:latin typeface="Source Sans Pro" panose="020B0503030403020204" pitchFamily="34" charset="0"/>
                        <a:ea typeface="Source Sans Pro" panose="020B0503030403020204" pitchFamily="34" charset="0"/>
                        <a:cs typeface="+mn-cs"/>
                      </a:endParaRPr>
                    </a:p>
                  </a:txBody>
                  <a:tcPr marL="6217" marR="6217" marT="6217"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l" defTabSz="914400" rtl="0" eaLnBrk="1" latinLnBrk="0" hangingPunct="1">
                        <a:buFont typeface="+mj-lt"/>
                        <a:buNone/>
                      </a:pPr>
                      <a:r>
                        <a:rPr lang="fr-FR" sz="1600" b="1" dirty="0">
                          <a:solidFill>
                            <a:schemeClr val="dk1"/>
                          </a:solidFill>
                          <a:effectLst/>
                          <a:latin typeface="Source Sans Pro" panose="020B0503030403020204" pitchFamily="34" charset="0"/>
                          <a:ea typeface="Source Sans Pro" panose="020B0503030403020204" pitchFamily="34" charset="0"/>
                          <a:cs typeface="+mn-cs"/>
                        </a:rPr>
                        <a:t>3. Ressources humaines </a:t>
                      </a:r>
                    </a:p>
                    <a:p>
                      <a:pPr marL="0" lvl="0" indent="0" algn="l" defTabSz="914400" rtl="0" eaLnBrk="1" latinLnBrk="0" hangingPunct="1">
                        <a:buFont typeface="+mj-lt"/>
                        <a:buNone/>
                      </a:pPr>
                      <a:r>
                        <a:rPr lang="fr-FR" sz="1600" dirty="0">
                          <a:solidFill>
                            <a:schemeClr val="dk1"/>
                          </a:solidFill>
                          <a:effectLst/>
                          <a:latin typeface="Source Sans Pro" panose="020B0503030403020204" pitchFamily="34" charset="0"/>
                          <a:ea typeface="Source Sans Pro" panose="020B0503030403020204" pitchFamily="34" charset="0"/>
                          <a:cs typeface="+mn-cs"/>
                        </a:rPr>
                        <a:t>1. Recrutement juste </a:t>
                      </a:r>
                    </a:p>
                    <a:p>
                      <a:pPr marL="0" lvl="0" indent="0" algn="l" defTabSz="914400" rtl="0" eaLnBrk="1" latinLnBrk="0" hangingPunct="1">
                        <a:buFont typeface="+mj-lt"/>
                        <a:buNone/>
                      </a:pPr>
                      <a:r>
                        <a:rPr lang="fr-FR" sz="1600" dirty="0">
                          <a:solidFill>
                            <a:schemeClr val="dk1"/>
                          </a:solidFill>
                          <a:effectLst/>
                          <a:latin typeface="Source Sans Pro" panose="020B0503030403020204" pitchFamily="34" charset="0"/>
                          <a:ea typeface="Source Sans Pro" panose="020B0503030403020204" pitchFamily="34" charset="0"/>
                          <a:cs typeface="+mn-cs"/>
                        </a:rPr>
                        <a:t>2. Recrutement ciblé (Staff/Travailleurs de terrain)</a:t>
                      </a:r>
                    </a:p>
                    <a:p>
                      <a:pPr marL="0" lvl="0" indent="0" algn="l" defTabSz="914400" rtl="0" eaLnBrk="1" latinLnBrk="0" hangingPunct="1">
                        <a:buFont typeface="+mj-lt"/>
                        <a:buNone/>
                      </a:pPr>
                      <a:r>
                        <a:rPr lang="fr-FR" sz="1600" dirty="0">
                          <a:solidFill>
                            <a:schemeClr val="dk1"/>
                          </a:solidFill>
                          <a:effectLst/>
                          <a:latin typeface="Source Sans Pro" panose="020B0503030403020204" pitchFamily="34" charset="0"/>
                          <a:ea typeface="Source Sans Pro" panose="020B0503030403020204" pitchFamily="34" charset="0"/>
                          <a:cs typeface="+mn-cs"/>
                        </a:rPr>
                        <a:t>3. Recrutement ciblé (Gestion) </a:t>
                      </a:r>
                    </a:p>
                    <a:p>
                      <a:pPr marL="0" lvl="0" indent="0" algn="l" defTabSz="914400" rtl="0" eaLnBrk="1" latinLnBrk="0" hangingPunct="1">
                        <a:buFont typeface="+mj-lt"/>
                        <a:buNone/>
                      </a:pPr>
                      <a:r>
                        <a:rPr lang="fr-FR" sz="1600" dirty="0">
                          <a:solidFill>
                            <a:schemeClr val="dk1"/>
                          </a:solidFill>
                          <a:effectLst/>
                          <a:latin typeface="Source Sans Pro" panose="020B0503030403020204" pitchFamily="34" charset="0"/>
                          <a:ea typeface="Source Sans Pro" panose="020B0503030403020204" pitchFamily="34" charset="0"/>
                          <a:cs typeface="+mn-cs"/>
                        </a:rPr>
                        <a:t>4. Compétences professionnelles*</a:t>
                      </a:r>
                    </a:p>
                    <a:p>
                      <a:pPr marL="0" lvl="0" indent="0" algn="l" defTabSz="914400" rtl="0" eaLnBrk="1" latinLnBrk="0" hangingPunct="1">
                        <a:buFont typeface="+mj-lt"/>
                        <a:buNone/>
                      </a:pPr>
                      <a:r>
                        <a:rPr lang="fr-FR" sz="1600" dirty="0">
                          <a:solidFill>
                            <a:schemeClr val="dk1"/>
                          </a:solidFill>
                          <a:effectLst/>
                          <a:latin typeface="Source Sans Pro" panose="020B0503030403020204" pitchFamily="34" charset="0"/>
                          <a:ea typeface="Source Sans Pro" panose="020B0503030403020204" pitchFamily="34" charset="0"/>
                          <a:cs typeface="+mn-cs"/>
                        </a:rPr>
                        <a:t>5. Formation de sensibilisation au KP pour le personnel </a:t>
                      </a:r>
                    </a:p>
                    <a:p>
                      <a:pPr marL="0" lvl="0" indent="0" algn="l" defTabSz="914400" rtl="0" eaLnBrk="1" latinLnBrk="0" hangingPunct="1">
                        <a:buFont typeface="+mj-lt"/>
                        <a:buNone/>
                      </a:pPr>
                      <a:r>
                        <a:rPr lang="fr-FR" sz="1600" dirty="0">
                          <a:solidFill>
                            <a:schemeClr val="dk1"/>
                          </a:solidFill>
                          <a:effectLst/>
                          <a:latin typeface="Source Sans Pro" panose="020B0503030403020204" pitchFamily="34" charset="0"/>
                          <a:ea typeface="Source Sans Pro" panose="020B0503030403020204" pitchFamily="34" charset="0"/>
                          <a:cs typeface="+mn-cs"/>
                        </a:rPr>
                        <a:t>6. Personne focale KP</a:t>
                      </a:r>
                    </a:p>
                    <a:p>
                      <a:pPr marL="0" lvl="0" indent="0" algn="l" defTabSz="914400" rtl="0" eaLnBrk="1" latinLnBrk="0" hangingPunct="1">
                        <a:buFont typeface="+mj-lt"/>
                        <a:buNone/>
                      </a:pPr>
                      <a:r>
                        <a:rPr lang="fr-FR" sz="1600" b="1" dirty="0">
                          <a:solidFill>
                            <a:schemeClr val="dk1"/>
                          </a:solidFill>
                          <a:effectLst/>
                          <a:latin typeface="Source Sans Pro" panose="020B0503030403020204" pitchFamily="34" charset="0"/>
                          <a:ea typeface="Source Sans Pro" panose="020B0503030403020204" pitchFamily="34" charset="0"/>
                          <a:cs typeface="+mn-cs"/>
                        </a:rPr>
                        <a:t>4. Durabilité organisationnelle </a:t>
                      </a:r>
                    </a:p>
                    <a:p>
                      <a:pPr marL="0" lvl="0" indent="0" algn="l" defTabSz="914400" rtl="0" eaLnBrk="1" latinLnBrk="0" hangingPunct="1">
                        <a:buFont typeface="+mj-lt"/>
                        <a:buNone/>
                      </a:pPr>
                      <a:r>
                        <a:rPr lang="fr-FR" sz="1600" dirty="0">
                          <a:solidFill>
                            <a:schemeClr val="dk1"/>
                          </a:solidFill>
                          <a:effectLst/>
                          <a:latin typeface="Source Sans Pro" panose="020B0503030403020204" pitchFamily="34" charset="0"/>
                          <a:ea typeface="Source Sans Pro" panose="020B0503030403020204" pitchFamily="34" charset="0"/>
                          <a:cs typeface="+mn-cs"/>
                        </a:rPr>
                        <a:t>1. Financement diversifié </a:t>
                      </a:r>
                    </a:p>
                    <a:p>
                      <a:pPr marL="0" lvl="0" indent="0" algn="l" defTabSz="914400" rtl="0" eaLnBrk="1" latinLnBrk="0" hangingPunct="1">
                        <a:buFont typeface="+mj-lt"/>
                        <a:buNone/>
                      </a:pPr>
                      <a:r>
                        <a:rPr lang="fr-FR" sz="1600" dirty="0">
                          <a:solidFill>
                            <a:schemeClr val="dk1"/>
                          </a:solidFill>
                          <a:effectLst/>
                          <a:latin typeface="Source Sans Pro" panose="020B0503030403020204" pitchFamily="34" charset="0"/>
                          <a:ea typeface="Source Sans Pro" panose="020B0503030403020204" pitchFamily="34" charset="0"/>
                          <a:cs typeface="+mn-cs"/>
                        </a:rPr>
                        <a:t>2. Coûts indirects</a:t>
                      </a:r>
                    </a:p>
                    <a:p>
                      <a:pPr marL="0" lvl="0" indent="0" algn="l" defTabSz="914400" rtl="0" eaLnBrk="1" latinLnBrk="0" hangingPunct="1">
                        <a:buFont typeface="+mj-lt"/>
                        <a:buNone/>
                      </a:pPr>
                      <a:r>
                        <a:rPr lang="fr-FR" sz="1600" b="1" dirty="0">
                          <a:solidFill>
                            <a:schemeClr val="dk1"/>
                          </a:solidFill>
                          <a:effectLst/>
                          <a:latin typeface="Source Sans Pro" panose="020B0503030403020204" pitchFamily="34" charset="0"/>
                          <a:ea typeface="Source Sans Pro" panose="020B0503030403020204" pitchFamily="34" charset="0"/>
                          <a:cs typeface="+mn-cs"/>
                        </a:rPr>
                        <a:t>5. Sensibilisation communautaire pour les KP</a:t>
                      </a:r>
                    </a:p>
                    <a:p>
                      <a:pPr marL="342900" lvl="0" indent="-342900" algn="l" defTabSz="914400" rtl="0" eaLnBrk="1" latinLnBrk="0" hangingPunct="1">
                        <a:buFont typeface="+mj-lt"/>
                        <a:buAutoNum type="arabicPeriod"/>
                      </a:pPr>
                      <a:r>
                        <a:rPr lang="fr-FR" sz="1600" dirty="0">
                          <a:solidFill>
                            <a:schemeClr val="dk1"/>
                          </a:solidFill>
                          <a:effectLst/>
                          <a:latin typeface="Source Sans Pro" panose="020B0503030403020204" pitchFamily="34" charset="0"/>
                          <a:ea typeface="Source Sans Pro" panose="020B0503030403020204" pitchFamily="34" charset="0"/>
                          <a:cs typeface="+mn-cs"/>
                        </a:rPr>
                        <a:t>Planification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fr-FR" sz="1600" dirty="0">
                          <a:solidFill>
                            <a:schemeClr val="dk1"/>
                          </a:solidFill>
                          <a:effectLst/>
                          <a:latin typeface="Source Sans Pro" panose="020B0503030403020204" pitchFamily="34" charset="0"/>
                          <a:ea typeface="Source Sans Pro" panose="020B0503030403020204" pitchFamily="34" charset="0"/>
                          <a:cs typeface="+mn-cs"/>
                        </a:rPr>
                        <a:t>Cartographie </a:t>
                      </a:r>
                    </a:p>
                  </a:txBody>
                  <a:tcPr marL="6217" marR="6217" marT="6217"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4625" marR="0" lvl="0" indent="0" algn="l" defTabSz="914400" rtl="0" eaLnBrk="1" fontAlgn="auto" latinLnBrk="0" hangingPunct="1">
                        <a:lnSpc>
                          <a:spcPct val="100000"/>
                        </a:lnSpc>
                        <a:spcBef>
                          <a:spcPts val="0"/>
                        </a:spcBef>
                        <a:spcAft>
                          <a:spcPts val="0"/>
                        </a:spcAft>
                        <a:buClrTx/>
                        <a:buSzTx/>
                        <a:buFont typeface="+mj-lt"/>
                        <a:buNone/>
                        <a:tabLst/>
                        <a:defRPr/>
                      </a:pPr>
                      <a:r>
                        <a:rPr lang="fr-FR" sz="1600" dirty="0">
                          <a:solidFill>
                            <a:schemeClr val="dk1"/>
                          </a:solidFill>
                          <a:effectLst/>
                          <a:latin typeface="Source Sans Pro" panose="020B0503030403020204" pitchFamily="34" charset="0"/>
                          <a:ea typeface="Source Sans Pro" panose="020B0503030403020204" pitchFamily="34" charset="0"/>
                          <a:cs typeface="+mn-cs"/>
                        </a:rPr>
                        <a:t>3. Implémentation </a:t>
                      </a:r>
                    </a:p>
                    <a:p>
                      <a:pPr marL="174625" lvl="0" indent="0" algn="l" defTabSz="914400" rtl="0" eaLnBrk="1" latinLnBrk="0" hangingPunct="1">
                        <a:buFont typeface="+mj-lt"/>
                        <a:buNone/>
                      </a:pPr>
                      <a:r>
                        <a:rPr lang="fr-FR" sz="1600" dirty="0">
                          <a:solidFill>
                            <a:schemeClr val="dk1"/>
                          </a:solidFill>
                          <a:effectLst/>
                          <a:latin typeface="Source Sans Pro" panose="020B0503030403020204" pitchFamily="34" charset="0"/>
                          <a:ea typeface="Source Sans Pro" panose="020B0503030403020204" pitchFamily="34" charset="0"/>
                          <a:cs typeface="+mn-cs"/>
                        </a:rPr>
                        <a:t>4. Surveillance </a:t>
                      </a:r>
                    </a:p>
                    <a:p>
                      <a:pPr marL="174625" lvl="0" indent="0" algn="l" defTabSz="914400" rtl="0" eaLnBrk="1" latinLnBrk="0" hangingPunct="1">
                        <a:buFont typeface="+mj-lt"/>
                        <a:buNone/>
                      </a:pPr>
                      <a:r>
                        <a:rPr lang="fr-FR" sz="1600" dirty="0">
                          <a:solidFill>
                            <a:schemeClr val="dk1"/>
                          </a:solidFill>
                          <a:effectLst/>
                          <a:latin typeface="Source Sans Pro" panose="020B0503030403020204" pitchFamily="34" charset="0"/>
                          <a:ea typeface="Source Sans Pro" panose="020B0503030403020204" pitchFamily="34" charset="0"/>
                          <a:cs typeface="+mn-cs"/>
                        </a:rPr>
                        <a:t>5. Evaluation </a:t>
                      </a:r>
                    </a:p>
                    <a:p>
                      <a:pPr marL="174625" lvl="0" indent="0" algn="l" defTabSz="914400" rtl="0" eaLnBrk="1" latinLnBrk="0" hangingPunct="1">
                        <a:buFont typeface="+mj-lt"/>
                        <a:buNone/>
                      </a:pPr>
                      <a:r>
                        <a:rPr lang="fr-FR" sz="1600" dirty="0">
                          <a:solidFill>
                            <a:schemeClr val="dk1"/>
                          </a:solidFill>
                          <a:effectLst/>
                          <a:latin typeface="Source Sans Pro" panose="020B0503030403020204" pitchFamily="34" charset="0"/>
                          <a:ea typeface="Source Sans Pro" panose="020B0503030403020204" pitchFamily="34" charset="0"/>
                          <a:cs typeface="+mn-cs"/>
                        </a:rPr>
                        <a:t>6. Matériel de communication</a:t>
                      </a:r>
                    </a:p>
                    <a:p>
                      <a:pPr marL="174625" lvl="0" indent="0" algn="l" defTabSz="914400" rtl="0" eaLnBrk="1" latinLnBrk="0" hangingPunct="1">
                        <a:buFont typeface="+mj-lt"/>
                        <a:buNone/>
                      </a:pPr>
                      <a:r>
                        <a:rPr lang="fr-FR" sz="1600" b="1" dirty="0">
                          <a:solidFill>
                            <a:schemeClr val="dk1"/>
                          </a:solidFill>
                          <a:effectLst/>
                          <a:latin typeface="Source Sans Pro" panose="020B0503030403020204" pitchFamily="34" charset="0"/>
                          <a:ea typeface="Source Sans Pro" panose="020B0503030403020204" pitchFamily="34" charset="0"/>
                          <a:cs typeface="+mn-cs"/>
                        </a:rPr>
                        <a:t>6. Environnement du pays </a:t>
                      </a:r>
                    </a:p>
                    <a:p>
                      <a:pPr marL="174625" lvl="0" indent="0" algn="l" defTabSz="914400" rtl="0" eaLnBrk="1" latinLnBrk="0" hangingPunct="1">
                        <a:buFont typeface="+mj-lt"/>
                        <a:buNone/>
                      </a:pPr>
                      <a:r>
                        <a:rPr lang="fr-FR" sz="1600" dirty="0">
                          <a:solidFill>
                            <a:schemeClr val="dk1"/>
                          </a:solidFill>
                          <a:effectLst/>
                          <a:latin typeface="Source Sans Pro" panose="020B0503030403020204" pitchFamily="34" charset="0"/>
                          <a:ea typeface="Source Sans Pro" panose="020B0503030403020204" pitchFamily="34" charset="0"/>
                          <a:cs typeface="+mn-cs"/>
                        </a:rPr>
                        <a:t>1. Environnement légal </a:t>
                      </a:r>
                    </a:p>
                    <a:p>
                      <a:pPr marL="174625" lvl="0" indent="0" algn="l" defTabSz="914400" rtl="0" eaLnBrk="1" latinLnBrk="0" hangingPunct="1">
                        <a:buFont typeface="+mj-lt"/>
                        <a:buNone/>
                      </a:pPr>
                      <a:r>
                        <a:rPr lang="fr-FR" sz="1600" dirty="0">
                          <a:solidFill>
                            <a:schemeClr val="dk1"/>
                          </a:solidFill>
                          <a:effectLst/>
                          <a:latin typeface="Source Sans Pro" panose="020B0503030403020204" pitchFamily="34" charset="0"/>
                          <a:ea typeface="Source Sans Pro" panose="020B0503030403020204" pitchFamily="34" charset="0"/>
                          <a:cs typeface="+mn-cs"/>
                        </a:rPr>
                        <a:t>2. Stigmatisation et discrimination </a:t>
                      </a:r>
                    </a:p>
                    <a:p>
                      <a:pPr marL="174625" lvl="0" indent="0" algn="l" defTabSz="914400" rtl="0" eaLnBrk="1" latinLnBrk="0" hangingPunct="1">
                        <a:buFont typeface="+mj-lt"/>
                        <a:buNone/>
                      </a:pPr>
                      <a:r>
                        <a:rPr lang="fr-FR" sz="1600" dirty="0">
                          <a:solidFill>
                            <a:schemeClr val="dk1"/>
                          </a:solidFill>
                          <a:effectLst/>
                          <a:latin typeface="Source Sans Pro" panose="020B0503030403020204" pitchFamily="34" charset="0"/>
                          <a:ea typeface="Source Sans Pro" panose="020B0503030403020204" pitchFamily="34" charset="0"/>
                          <a:cs typeface="+mn-cs"/>
                        </a:rPr>
                        <a:t>3. Reconnaissance de la diversité en matière d'orientation sexuelle et d'identité de genre</a:t>
                      </a:r>
                    </a:p>
                    <a:p>
                      <a:pPr marL="174625" lvl="0" indent="0" algn="l" defTabSz="914400" rtl="0" eaLnBrk="1" latinLnBrk="0" hangingPunct="1">
                        <a:buFont typeface="+mj-lt"/>
                        <a:buNone/>
                      </a:pPr>
                      <a:r>
                        <a:rPr lang="fr-FR" sz="1600" dirty="0">
                          <a:solidFill>
                            <a:schemeClr val="dk1"/>
                          </a:solidFill>
                          <a:effectLst/>
                          <a:latin typeface="Source Sans Pro" panose="020B0503030403020204" pitchFamily="34" charset="0"/>
                          <a:ea typeface="Source Sans Pro" panose="020B0503030403020204" pitchFamily="34" charset="0"/>
                          <a:cs typeface="+mn-cs"/>
                        </a:rPr>
                        <a:t>4. Confidentialité et consentement éclairé</a:t>
                      </a:r>
                    </a:p>
                    <a:p>
                      <a:pPr marL="174625" lvl="0" indent="0" algn="l" defTabSz="914400" rtl="0" eaLnBrk="1" latinLnBrk="0" hangingPunct="1">
                        <a:buFont typeface="+mj-lt"/>
                        <a:buNone/>
                      </a:pPr>
                      <a:r>
                        <a:rPr lang="fr-FR" sz="1600" dirty="0">
                          <a:solidFill>
                            <a:schemeClr val="dk1"/>
                          </a:solidFill>
                          <a:effectLst/>
                          <a:latin typeface="Source Sans Pro" panose="020B0503030403020204" pitchFamily="34" charset="0"/>
                          <a:ea typeface="Source Sans Pro" panose="020B0503030403020204" pitchFamily="34" charset="0"/>
                          <a:cs typeface="+mn-cs"/>
                        </a:rPr>
                        <a:t>5. Infrastructure physique de l'organisation dirigée par les KP</a:t>
                      </a:r>
                    </a:p>
                  </a:txBody>
                  <a:tcPr marL="6217" marR="6217" marT="6217"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417912419"/>
                  </a:ext>
                </a:extLst>
              </a:tr>
            </a:tbl>
          </a:graphicData>
        </a:graphic>
      </p:graphicFrame>
      <p:sp>
        <p:nvSpPr>
          <p:cNvPr id="6" name="TextBox 5"/>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4" name="Espace réservé du numéro de diapositive 3">
            <a:extLst>
              <a:ext uri="{FF2B5EF4-FFF2-40B4-BE49-F238E27FC236}">
                <a16:creationId xmlns="" xmlns:a16="http://schemas.microsoft.com/office/drawing/2014/main" id="{BFC17B5A-72E1-BF16-A30E-33DB9997F0F5}"/>
              </a:ext>
            </a:extLst>
          </p:cNvPr>
          <p:cNvSpPr>
            <a:spLocks noGrp="1"/>
          </p:cNvSpPr>
          <p:nvPr>
            <p:ph type="sldNum" sz="quarter" idx="7"/>
          </p:nvPr>
        </p:nvSpPr>
        <p:spPr/>
        <p:txBody>
          <a:bodyPr/>
          <a:lstStyle/>
          <a:p>
            <a:fld id="{B6F15528-21DE-4FAA-801E-634DDDAF4B2B}" type="slidenum">
              <a:rPr lang="fr-FR" smtClean="0"/>
              <a:pPr/>
              <a:t>167</a:t>
            </a:fld>
            <a:endParaRPr lang="fr-FR" dirty="0"/>
          </a:p>
        </p:txBody>
      </p:sp>
    </p:spTree>
    <p:extLst>
      <p:ext uri="{BB962C8B-B14F-4D97-AF65-F5344CB8AC3E}">
        <p14:creationId xmlns:p14="http://schemas.microsoft.com/office/powerpoint/2010/main" val="37215301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06481177-1402-8EDD-2DEF-D3DAB86639D8}"/>
            </a:ext>
          </a:extLst>
        </p:cNvPr>
        <p:cNvGrpSpPr/>
        <p:nvPr/>
      </p:nvGrpSpPr>
      <p:grpSpPr>
        <a:xfrm>
          <a:off x="0" y="0"/>
          <a:ext cx="0" cy="0"/>
          <a:chOff x="0" y="0"/>
          <a:chExt cx="0" cy="0"/>
        </a:xfrm>
      </p:grpSpPr>
      <p:sp>
        <p:nvSpPr>
          <p:cNvPr id="5" name="Google Shape;385;p56">
            <a:extLst>
              <a:ext uri="{FF2B5EF4-FFF2-40B4-BE49-F238E27FC236}">
                <a16:creationId xmlns="" xmlns:a16="http://schemas.microsoft.com/office/drawing/2014/main" id="{50FB12D7-0436-CC38-583A-010177A9883B}"/>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CHARTE NUPAS PLUS 2.0</a:t>
            </a:r>
          </a:p>
        </p:txBody>
      </p:sp>
      <p:sp>
        <p:nvSpPr>
          <p:cNvPr id="3" name="TextBox 2"/>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C9D04356-FDB7-683D-90F5-1BAA5ECEB16B}"/>
              </a:ext>
            </a:extLst>
          </p:cNvPr>
          <p:cNvSpPr>
            <a:spLocks noGrp="1"/>
          </p:cNvSpPr>
          <p:nvPr>
            <p:ph type="sldNum" sz="quarter" idx="7"/>
          </p:nvPr>
        </p:nvSpPr>
        <p:spPr/>
        <p:txBody>
          <a:bodyPr/>
          <a:lstStyle/>
          <a:p>
            <a:fld id="{B6F15528-21DE-4FAA-801E-634DDDAF4B2B}" type="slidenum">
              <a:rPr lang="fr-FR" smtClean="0"/>
              <a:pPr/>
              <a:t>168</a:t>
            </a:fld>
            <a:endParaRPr lang="fr-FR" dirty="0"/>
          </a:p>
        </p:txBody>
      </p:sp>
    </p:spTree>
    <p:extLst>
      <p:ext uri="{BB962C8B-B14F-4D97-AF65-F5344CB8AC3E}">
        <p14:creationId xmlns:p14="http://schemas.microsoft.com/office/powerpoint/2010/main" val="321038173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5975A078-7443-3DD6-8DFD-B53A7857553C}"/>
            </a:ext>
          </a:extLst>
        </p:cNvPr>
        <p:cNvGrpSpPr/>
        <p:nvPr/>
      </p:nvGrpSpPr>
      <p:grpSpPr>
        <a:xfrm>
          <a:off x="0" y="0"/>
          <a:ext cx="0" cy="0"/>
          <a:chOff x="0" y="0"/>
          <a:chExt cx="0" cy="0"/>
        </a:xfrm>
      </p:grpSpPr>
      <p:sp>
        <p:nvSpPr>
          <p:cNvPr id="5" name="Google Shape;385;p56">
            <a:extLst>
              <a:ext uri="{FF2B5EF4-FFF2-40B4-BE49-F238E27FC236}">
                <a16:creationId xmlns="" xmlns:a16="http://schemas.microsoft.com/office/drawing/2014/main" id="{A43A7264-8B02-AB9F-4A47-B1852096B9A9}"/>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CATÉGORIES/SOUS-CATÉGORIES KP</a:t>
            </a:r>
          </a:p>
        </p:txBody>
      </p:sp>
      <p:graphicFrame>
        <p:nvGraphicFramePr>
          <p:cNvPr id="7" name="Table 6">
            <a:extLst>
              <a:ext uri="{FF2B5EF4-FFF2-40B4-BE49-F238E27FC236}">
                <a16:creationId xmlns="" xmlns:a16="http://schemas.microsoft.com/office/drawing/2014/main" id="{F0CBDC9C-CB42-C9A1-95E8-83CA7E33925E}"/>
              </a:ext>
            </a:extLst>
          </p:cNvPr>
          <p:cNvGraphicFramePr>
            <a:graphicFrameLocks noGrp="1"/>
          </p:cNvGraphicFramePr>
          <p:nvPr>
            <p:extLst>
              <p:ext uri="{D42A27DB-BD31-4B8C-83A1-F6EECF244321}">
                <p14:modId xmlns:p14="http://schemas.microsoft.com/office/powerpoint/2010/main" val="2808483818"/>
              </p:ext>
            </p:extLst>
          </p:nvPr>
        </p:nvGraphicFramePr>
        <p:xfrm>
          <a:off x="300709" y="932812"/>
          <a:ext cx="11604902" cy="5382560"/>
        </p:xfrm>
        <a:graphic>
          <a:graphicData uri="http://schemas.openxmlformats.org/drawingml/2006/table">
            <a:tbl>
              <a:tblPr firstRow="1" firstCol="1" bandRow="1">
                <a:tableStyleId>{5940675A-B579-460E-94D1-54222C63F5DA}</a:tableStyleId>
              </a:tblPr>
              <a:tblGrid>
                <a:gridCol w="387541">
                  <a:extLst>
                    <a:ext uri="{9D8B030D-6E8A-4147-A177-3AD203B41FA5}">
                      <a16:colId xmlns="" xmlns:a16="http://schemas.microsoft.com/office/drawing/2014/main" val="4046412924"/>
                    </a:ext>
                  </a:extLst>
                </a:gridCol>
                <a:gridCol w="2120729">
                  <a:extLst>
                    <a:ext uri="{9D8B030D-6E8A-4147-A177-3AD203B41FA5}">
                      <a16:colId xmlns="" xmlns:a16="http://schemas.microsoft.com/office/drawing/2014/main" val="3135385867"/>
                    </a:ext>
                  </a:extLst>
                </a:gridCol>
                <a:gridCol w="6195406">
                  <a:extLst>
                    <a:ext uri="{9D8B030D-6E8A-4147-A177-3AD203B41FA5}">
                      <a16:colId xmlns="" xmlns:a16="http://schemas.microsoft.com/office/drawing/2014/main" val="3040797438"/>
                    </a:ext>
                  </a:extLst>
                </a:gridCol>
                <a:gridCol w="2901226">
                  <a:extLst>
                    <a:ext uri="{9D8B030D-6E8A-4147-A177-3AD203B41FA5}">
                      <a16:colId xmlns="" xmlns:a16="http://schemas.microsoft.com/office/drawing/2014/main" val="4139154815"/>
                    </a:ext>
                  </a:extLst>
                </a:gridCol>
              </a:tblGrid>
              <a:tr h="365963">
                <a:tc gridSpan="2">
                  <a:txBody>
                    <a:bodyPr/>
                    <a:lstStyle/>
                    <a:p>
                      <a:pPr marL="8890" marR="0" indent="-8890" algn="ctr">
                        <a:spcBef>
                          <a:spcPts val="1200"/>
                        </a:spcBef>
                        <a:spcAft>
                          <a:spcPts val="600"/>
                        </a:spcAft>
                      </a:pPr>
                      <a:r>
                        <a:rPr lang="fr-FR" sz="1400" b="1">
                          <a:solidFill>
                            <a:schemeClr val="bg1"/>
                          </a:solidFill>
                          <a:effectLst/>
                        </a:rPr>
                        <a:t>CATÉGORIES/SOUS-CATÉGORIES</a:t>
                      </a:r>
                    </a:p>
                  </a:txBody>
                  <a:tcPr marL="363" marR="363" marT="0" marB="0" anchor="ctr">
                    <a:solidFill>
                      <a:srgbClr val="002E6C"/>
                    </a:solidFill>
                  </a:tcPr>
                </a:tc>
                <a:tc hMerge="1">
                  <a:txBody>
                    <a:bodyPr/>
                    <a:lstStyle/>
                    <a:p>
                      <a:endParaRPr lang="en-US"/>
                    </a:p>
                  </a:txBody>
                  <a:tcPr/>
                </a:tc>
                <a:tc>
                  <a:txBody>
                    <a:bodyPr/>
                    <a:lstStyle/>
                    <a:p>
                      <a:pPr marL="8890" marR="0" indent="-8890" algn="ctr">
                        <a:spcBef>
                          <a:spcPts val="1200"/>
                        </a:spcBef>
                        <a:spcAft>
                          <a:spcPts val="600"/>
                        </a:spcAft>
                      </a:pPr>
                      <a:r>
                        <a:rPr lang="fr-FR" sz="1400" b="1">
                          <a:solidFill>
                            <a:schemeClr val="bg1"/>
                          </a:solidFill>
                          <a:effectLst/>
                        </a:rPr>
                        <a:t>OBJECTIF (S) :</a:t>
                      </a:r>
                    </a:p>
                  </a:txBody>
                  <a:tcPr marL="363" marR="363" marT="0" marB="0" anchor="ctr">
                    <a:solidFill>
                      <a:srgbClr val="002E6C"/>
                    </a:solidFill>
                  </a:tcPr>
                </a:tc>
                <a:tc>
                  <a:txBody>
                    <a:bodyPr/>
                    <a:lstStyle/>
                    <a:p>
                      <a:pPr marL="8890" marR="0" indent="-8890" algn="ctr">
                        <a:spcBef>
                          <a:spcPts val="1200"/>
                        </a:spcBef>
                        <a:spcAft>
                          <a:spcPts val="600"/>
                        </a:spcAft>
                      </a:pPr>
                      <a:r>
                        <a:rPr lang="fr-FR" sz="1400" b="1">
                          <a:solidFill>
                            <a:schemeClr val="bg1"/>
                          </a:solidFill>
                          <a:effectLst/>
                        </a:rPr>
                        <a:t>DOCUMENTS CLÉS POUR L'ÉVALUATION</a:t>
                      </a:r>
                    </a:p>
                  </a:txBody>
                  <a:tcPr marL="363" marR="363" marT="0" marB="0" anchor="ctr">
                    <a:solidFill>
                      <a:srgbClr val="002E6C"/>
                    </a:solidFill>
                  </a:tcPr>
                </a:tc>
                <a:extLst>
                  <a:ext uri="{0D108BD9-81ED-4DB2-BD59-A6C34878D82A}">
                    <a16:rowId xmlns="" xmlns:a16="http://schemas.microsoft.com/office/drawing/2014/main" val="3627386757"/>
                  </a:ext>
                </a:extLst>
              </a:tr>
              <a:tr h="2195779">
                <a:tc rowSpan="4">
                  <a:txBody>
                    <a:bodyPr/>
                    <a:lstStyle/>
                    <a:p>
                      <a:pPr marL="228600" marR="71755" indent="0" algn="ctr">
                        <a:spcBef>
                          <a:spcPts val="300"/>
                        </a:spcBef>
                        <a:spcAft>
                          <a:spcPts val="300"/>
                        </a:spcAft>
                      </a:pPr>
                      <a:r>
                        <a:rPr lang="fr-FR" sz="1200" b="1">
                          <a:solidFill>
                            <a:schemeClr val="tx1"/>
                          </a:solidFill>
                          <a:effectLst/>
                        </a:rPr>
                        <a:t>Légal</a:t>
                      </a:r>
                    </a:p>
                    <a:p>
                      <a:pPr marL="71755" marR="71755" indent="0" algn="ctr">
                        <a:spcBef>
                          <a:spcPts val="1200"/>
                        </a:spcBef>
                        <a:spcAft>
                          <a:spcPts val="600"/>
                        </a:spcAft>
                      </a:pPr>
                      <a:r>
                        <a:rPr lang="fr-FR" sz="1200">
                          <a:solidFill>
                            <a:schemeClr val="tx1"/>
                          </a:solidFill>
                          <a:effectLst/>
                        </a:rPr>
                        <a:t> </a:t>
                      </a:r>
                    </a:p>
                  </a:txBody>
                  <a:tcPr marL="363" marR="363" marT="0" marB="0" vert="vert270"/>
                </a:tc>
                <a:tc>
                  <a:txBody>
                    <a:bodyPr/>
                    <a:lstStyle/>
                    <a:p>
                      <a:pPr marL="8890" marR="0" indent="-8890">
                        <a:spcBef>
                          <a:spcPts val="1200"/>
                        </a:spcBef>
                        <a:spcAft>
                          <a:spcPts val="600"/>
                        </a:spcAft>
                      </a:pPr>
                      <a:r>
                        <a:rPr lang="fr-FR" sz="1400" b="0">
                          <a:solidFill>
                            <a:schemeClr val="tx1"/>
                          </a:solidFill>
                          <a:effectLst/>
                        </a:rPr>
                        <a:t>Exigences légales</a:t>
                      </a:r>
                    </a:p>
                  </a:txBody>
                  <a:tcPr marL="363" marR="363" marT="0" marB="0"/>
                </a:tc>
                <a:tc>
                  <a:txBody>
                    <a:bodyPr/>
                    <a:lstStyle/>
                    <a:p>
                      <a:pPr marL="8890" marR="0" indent="-8890">
                        <a:spcBef>
                          <a:spcPts val="1200"/>
                        </a:spcBef>
                        <a:spcAft>
                          <a:spcPts val="600"/>
                        </a:spcAft>
                      </a:pPr>
                      <a:r>
                        <a:rPr lang="fr-FR" sz="1400">
                          <a:effectLst/>
                        </a:rPr>
                        <a:t>Confirmer si l'organisation est légalement enregistrée ; possède et respecte pleinement tous les permis et licences requis pour exercer ses activités ; et est conscient de son statut fiscal et se conforme pleinement aux lois et réglementations applicables en matière de fiscalité, de travail, de santé et de sécurité au travail, d'environnement et autres lois et réglementations importantes pertinentes à ses opérations</a:t>
                      </a:r>
                    </a:p>
                  </a:txBody>
                  <a:tcPr marL="363" marR="363" marT="0" marB="0"/>
                </a:tc>
                <a:tc>
                  <a:txBody>
                    <a:bodyPr/>
                    <a:lstStyle/>
                    <a:p>
                      <a:pPr marL="8890" marR="0" indent="-8890">
                        <a:spcBef>
                          <a:spcPts val="0"/>
                        </a:spcBef>
                        <a:spcAft>
                          <a:spcPts val="0"/>
                        </a:spcAft>
                      </a:pPr>
                      <a:r>
                        <a:rPr lang="fr-FR" sz="1400">
                          <a:effectLst/>
                        </a:rPr>
                        <a:t>conditions d'enregistrement légal</a:t>
                      </a:r>
                    </a:p>
                    <a:p>
                      <a:pPr marL="8890" marR="0" indent="-8890">
                        <a:spcBef>
                          <a:spcPts val="0"/>
                        </a:spcBef>
                        <a:spcAft>
                          <a:spcPts val="0"/>
                        </a:spcAft>
                      </a:pPr>
                      <a:r>
                        <a:rPr lang="fr-FR" sz="1400">
                          <a:effectLst/>
                        </a:rPr>
                        <a:t>Actes de fiducie/Statuts/Mémorandum de constitution/Certificat NPO</a:t>
                      </a:r>
                    </a:p>
                    <a:p>
                      <a:pPr marL="8890" marR="0" indent="-8890">
                        <a:spcBef>
                          <a:spcPts val="0"/>
                        </a:spcBef>
                        <a:spcAft>
                          <a:spcPts val="0"/>
                        </a:spcAft>
                      </a:pPr>
                      <a:r>
                        <a:rPr lang="fr-FR" sz="1400">
                          <a:effectLst/>
                        </a:rPr>
                        <a:t>Permis d'ONG approprié </a:t>
                      </a:r>
                    </a:p>
                    <a:p>
                      <a:pPr marL="8890" marR="0" indent="-8890">
                        <a:spcBef>
                          <a:spcPts val="0"/>
                        </a:spcBef>
                        <a:spcAft>
                          <a:spcPts val="0"/>
                        </a:spcAft>
                      </a:pPr>
                      <a:r>
                        <a:rPr lang="fr-FR" sz="1400">
                          <a:effectLst/>
                        </a:rPr>
                        <a:t>Fiscalité - lettre de bonne réputation</a:t>
                      </a:r>
                    </a:p>
                    <a:p>
                      <a:pPr marL="8890" marR="0" indent="-8890">
                        <a:spcBef>
                          <a:spcPts val="0"/>
                        </a:spcBef>
                        <a:spcAft>
                          <a:spcPts val="0"/>
                        </a:spcAft>
                      </a:pPr>
                      <a:r>
                        <a:rPr lang="fr-FR" sz="1400">
                          <a:effectLst/>
                        </a:rPr>
                        <a:t>Manuel de conformité environnementale</a:t>
                      </a:r>
                    </a:p>
                  </a:txBody>
                  <a:tcPr marL="363" marR="363" marT="0" marB="0"/>
                </a:tc>
                <a:extLst>
                  <a:ext uri="{0D108BD9-81ED-4DB2-BD59-A6C34878D82A}">
                    <a16:rowId xmlns="" xmlns:a16="http://schemas.microsoft.com/office/drawing/2014/main" val="3445776000"/>
                  </a:ext>
                </a:extLst>
              </a:tr>
              <a:tr h="594709">
                <a:tc vMerge="1">
                  <a:txBody>
                    <a:bodyPr/>
                    <a:lstStyle/>
                    <a:p>
                      <a:endParaRPr lang="en-US"/>
                    </a:p>
                  </a:txBody>
                  <a:tcPr/>
                </a:tc>
                <a:tc>
                  <a:txBody>
                    <a:bodyPr/>
                    <a:lstStyle/>
                    <a:p>
                      <a:pPr marL="8890" marR="0" indent="-8890">
                        <a:spcBef>
                          <a:spcPts val="1200"/>
                        </a:spcBef>
                        <a:spcAft>
                          <a:spcPts val="600"/>
                        </a:spcAft>
                      </a:pPr>
                      <a:r>
                        <a:rPr lang="fr-FR" sz="1400" b="0">
                          <a:solidFill>
                            <a:schemeClr val="tx1"/>
                          </a:solidFill>
                          <a:effectLst/>
                        </a:rPr>
                        <a:t>Inscription organisationnelle </a:t>
                      </a:r>
                    </a:p>
                  </a:txBody>
                  <a:tcPr marL="363" marR="363" marT="0" marB="0"/>
                </a:tc>
                <a:tc>
                  <a:txBody>
                    <a:bodyPr/>
                    <a:lstStyle/>
                    <a:p>
                      <a:pPr marL="8890" marR="0" indent="-8890">
                        <a:spcBef>
                          <a:spcPts val="1200"/>
                        </a:spcBef>
                        <a:spcAft>
                          <a:spcPts val="600"/>
                        </a:spcAft>
                      </a:pPr>
                      <a:r>
                        <a:rPr lang="fr-FR" sz="1400">
                          <a:effectLst/>
                        </a:rPr>
                        <a:t>Confirmer si l'organisation est enregistrée localement sans affiliation avec un partenaire international.</a:t>
                      </a:r>
                    </a:p>
                  </a:txBody>
                  <a:tcPr marL="363" marR="363" marT="0" marB="0"/>
                </a:tc>
                <a:tc>
                  <a:txBody>
                    <a:bodyPr/>
                    <a:lstStyle/>
                    <a:p>
                      <a:pPr marL="8890" marR="0" indent="-8890">
                        <a:spcBef>
                          <a:spcPts val="0"/>
                        </a:spcBef>
                        <a:spcAft>
                          <a:spcPts val="0"/>
                        </a:spcAft>
                      </a:pPr>
                      <a:r>
                        <a:rPr lang="fr-FR" sz="1400">
                          <a:effectLst/>
                        </a:rPr>
                        <a:t>Documents d'inscription</a:t>
                      </a:r>
                    </a:p>
                  </a:txBody>
                  <a:tcPr marL="363" marR="363" marT="0" marB="0"/>
                </a:tc>
                <a:extLst>
                  <a:ext uri="{0D108BD9-81ED-4DB2-BD59-A6C34878D82A}">
                    <a16:rowId xmlns="" xmlns:a16="http://schemas.microsoft.com/office/drawing/2014/main" val="437951317"/>
                  </a:ext>
                </a:extLst>
              </a:tr>
              <a:tr h="1677385">
                <a:tc vMerge="1">
                  <a:txBody>
                    <a:bodyPr/>
                    <a:lstStyle/>
                    <a:p>
                      <a:endParaRPr lang="en-US"/>
                    </a:p>
                  </a:txBody>
                  <a:tcPr/>
                </a:tc>
                <a:tc>
                  <a:txBody>
                    <a:bodyPr/>
                    <a:lstStyle/>
                    <a:p>
                      <a:pPr marL="8890" marR="0" indent="-8890">
                        <a:spcBef>
                          <a:spcPts val="1200"/>
                        </a:spcBef>
                        <a:spcAft>
                          <a:spcPts val="600"/>
                        </a:spcAft>
                      </a:pPr>
                      <a:r>
                        <a:rPr lang="fr-FR" sz="1400" b="0">
                          <a:solidFill>
                            <a:schemeClr val="tx1"/>
                          </a:solidFill>
                          <a:effectLst/>
                        </a:rPr>
                        <a:t>Structure organisationnelle</a:t>
                      </a:r>
                    </a:p>
                  </a:txBody>
                  <a:tcPr marL="363" marR="363" marT="0" marB="0"/>
                </a:tc>
                <a:tc>
                  <a:txBody>
                    <a:bodyPr/>
                    <a:lstStyle/>
                    <a:p>
                      <a:pPr marL="8890" marR="0" indent="-8890">
                        <a:spcBef>
                          <a:spcPts val="1200"/>
                        </a:spcBef>
                        <a:spcAft>
                          <a:spcPts val="600"/>
                        </a:spcAft>
                      </a:pPr>
                      <a:r>
                        <a:rPr lang="fr-FR" sz="1400">
                          <a:effectLst/>
                        </a:rPr>
                        <a:t>Confirmer si l'organisation dispose d'une structure organisationnelle solide, est bien conçue et est très pertinente par rapport à sa mission et à ses objectifs, et si les rôles et responsabilités des départements ou fonctions et lignes de communication sont bien définis et hautement appropriés.</a:t>
                      </a:r>
                    </a:p>
                  </a:txBody>
                  <a:tcPr marL="363" marR="363" marT="0" marB="0"/>
                </a:tc>
                <a:tc>
                  <a:txBody>
                    <a:bodyPr/>
                    <a:lstStyle/>
                    <a:p>
                      <a:pPr marL="8890" marR="0" indent="-8890">
                        <a:spcBef>
                          <a:spcPts val="0"/>
                        </a:spcBef>
                        <a:spcAft>
                          <a:spcPts val="0"/>
                        </a:spcAft>
                      </a:pPr>
                      <a:r>
                        <a:rPr lang="fr-FR" sz="1400">
                          <a:effectLst/>
                        </a:rPr>
                        <a:t>La charte, les statuts et autres documents fondateurs/opérationnels de l’organisation</a:t>
                      </a:r>
                    </a:p>
                    <a:p>
                      <a:pPr marL="8890" marR="0" indent="-8890">
                        <a:spcBef>
                          <a:spcPts val="0"/>
                        </a:spcBef>
                        <a:spcAft>
                          <a:spcPts val="0"/>
                        </a:spcAft>
                      </a:pPr>
                      <a:r>
                        <a:rPr lang="fr-FR" sz="1400">
                          <a:effectLst/>
                        </a:rPr>
                        <a:t>Organigramme</a:t>
                      </a:r>
                    </a:p>
                  </a:txBody>
                  <a:tcPr marL="363" marR="363" marT="0" marB="0"/>
                </a:tc>
                <a:extLst>
                  <a:ext uri="{0D108BD9-81ED-4DB2-BD59-A6C34878D82A}">
                    <a16:rowId xmlns="" xmlns:a16="http://schemas.microsoft.com/office/drawing/2014/main" val="307784108"/>
                  </a:ext>
                </a:extLst>
              </a:tr>
              <a:tr h="487967">
                <a:tc vMerge="1">
                  <a:txBody>
                    <a:bodyPr/>
                    <a:lstStyle/>
                    <a:p>
                      <a:endParaRPr lang="en-US"/>
                    </a:p>
                  </a:txBody>
                  <a:tcPr/>
                </a:tc>
                <a:tc>
                  <a:txBody>
                    <a:bodyPr/>
                    <a:lstStyle/>
                    <a:p>
                      <a:pPr marL="8890" marR="0" indent="-8890">
                        <a:spcBef>
                          <a:spcPts val="1200"/>
                        </a:spcBef>
                        <a:spcAft>
                          <a:spcPts val="600"/>
                        </a:spcAft>
                      </a:pPr>
                      <a:r>
                        <a:rPr lang="fr-FR" sz="1400" b="0">
                          <a:solidFill>
                            <a:schemeClr val="tx1"/>
                          </a:solidFill>
                          <a:effectLst/>
                        </a:rPr>
                        <a:t>KP en gestion</a:t>
                      </a:r>
                    </a:p>
                  </a:txBody>
                  <a:tcPr marL="363" marR="363" marT="0" marB="0"/>
                </a:tc>
                <a:tc>
                  <a:txBody>
                    <a:bodyPr/>
                    <a:lstStyle/>
                    <a:p>
                      <a:pPr marL="8890" marR="0" indent="-8890">
                        <a:spcBef>
                          <a:spcPts val="1200"/>
                        </a:spcBef>
                        <a:spcAft>
                          <a:spcPts val="600"/>
                        </a:spcAft>
                      </a:pPr>
                      <a:r>
                        <a:rPr lang="fr-FR" sz="1400">
                          <a:effectLst/>
                        </a:rPr>
                        <a:t>Confirmer si l'organisation compte des PC au sein du conseil d'administration et de la direction.</a:t>
                      </a:r>
                    </a:p>
                  </a:txBody>
                  <a:tcPr marL="363" marR="363" marT="0" marB="0"/>
                </a:tc>
                <a:tc>
                  <a:txBody>
                    <a:bodyPr/>
                    <a:lstStyle/>
                    <a:p>
                      <a:pPr marL="8890" marR="0" indent="-8890">
                        <a:spcBef>
                          <a:spcPts val="0"/>
                        </a:spcBef>
                        <a:spcAft>
                          <a:spcPts val="0"/>
                        </a:spcAft>
                      </a:pPr>
                      <a:r>
                        <a:rPr lang="fr-FR" sz="1400">
                          <a:effectLst/>
                        </a:rPr>
                        <a:t>Présence de KP au sein du conseil d’administration et de la direction</a:t>
                      </a:r>
                    </a:p>
                  </a:txBody>
                  <a:tcPr marL="363" marR="363" marT="0" marB="0"/>
                </a:tc>
                <a:extLst>
                  <a:ext uri="{0D108BD9-81ED-4DB2-BD59-A6C34878D82A}">
                    <a16:rowId xmlns="" xmlns:a16="http://schemas.microsoft.com/office/drawing/2014/main" val="291479215"/>
                  </a:ext>
                </a:extLst>
              </a:tr>
            </a:tbl>
          </a:graphicData>
        </a:graphic>
      </p:graphicFrame>
      <p:sp>
        <p:nvSpPr>
          <p:cNvPr id="4" name="TextBox 3"/>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1D3AF5F2-151E-7045-6D8A-3C3C9A8FC9B6}"/>
              </a:ext>
            </a:extLst>
          </p:cNvPr>
          <p:cNvSpPr>
            <a:spLocks noGrp="1"/>
          </p:cNvSpPr>
          <p:nvPr>
            <p:ph type="sldNum" sz="quarter" idx="7"/>
          </p:nvPr>
        </p:nvSpPr>
        <p:spPr/>
        <p:txBody>
          <a:bodyPr/>
          <a:lstStyle/>
          <a:p>
            <a:fld id="{B6F15528-21DE-4FAA-801E-634DDDAF4B2B}" type="slidenum">
              <a:rPr lang="fr-FR" smtClean="0"/>
              <a:pPr/>
              <a:t>169</a:t>
            </a:fld>
            <a:endParaRPr lang="fr-FR" dirty="0"/>
          </a:p>
        </p:txBody>
      </p:sp>
    </p:spTree>
    <p:extLst>
      <p:ext uri="{BB962C8B-B14F-4D97-AF65-F5344CB8AC3E}">
        <p14:creationId xmlns:p14="http://schemas.microsoft.com/office/powerpoint/2010/main" val="9080578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410155" y="1185084"/>
            <a:ext cx="8789393" cy="3693319"/>
          </a:xfrm>
          <a:prstGeom prst="rect">
            <a:avLst/>
          </a:prstGeom>
        </p:spPr>
        <p:txBody>
          <a:bodyPr vert="horz" wrap="square" lIns="0" tIns="0" rIns="0" bIns="0" rtlCol="0">
            <a:spAutoFit/>
          </a:bodyPr>
          <a:lstStyle/>
          <a:p>
            <a:pPr marL="12700">
              <a:lnSpc>
                <a:spcPct val="100000"/>
              </a:lnSpc>
              <a:buClr>
                <a:schemeClr val="tx1"/>
              </a:buClr>
              <a:tabLst>
                <a:tab pos="242570" algn="l"/>
                <a:tab pos="243204" algn="l"/>
              </a:tabLst>
            </a:pPr>
            <a:r>
              <a:rPr lang="fr-FR" sz="2000">
                <a:latin typeface="Source Sans Pro" panose="020B0503030403020204" pitchFamily="34" charset="0"/>
                <a:ea typeface="Source Sans Pro" panose="020B0503030403020204" pitchFamily="34" charset="0"/>
                <a:cs typeface="Arial"/>
              </a:rPr>
              <a:t>Une équipe d’experts multidisciplinaires réalise l’évaluation, qui comprend : </a:t>
            </a:r>
          </a:p>
          <a:p>
            <a:pPr marL="355600" indent="-342900">
              <a:buClr>
                <a:schemeClr val="tx1"/>
              </a:buClr>
              <a:buFont typeface="Wingdings" panose="05000000000000000000" pitchFamily="2" charset="2"/>
              <a:buChar char="§"/>
              <a:tabLst>
                <a:tab pos="242570" algn="l"/>
                <a:tab pos="243204" algn="l"/>
              </a:tabLst>
            </a:pPr>
            <a:r>
              <a:rPr lang="fr-FR" sz="2000">
                <a:latin typeface="Source Sans Pro" panose="020B0503030403020204" pitchFamily="34" charset="0"/>
                <a:ea typeface="Source Sans Pro" panose="020B0503030403020204" pitchFamily="34" charset="0"/>
                <a:cs typeface="Arial"/>
              </a:rPr>
              <a:t>Une réunion de présentation</a:t>
            </a:r>
          </a:p>
          <a:p>
            <a:pPr marL="355600" indent="-342900">
              <a:buClr>
                <a:schemeClr val="tx1"/>
              </a:buClr>
              <a:buFont typeface="Wingdings" panose="05000000000000000000" pitchFamily="2" charset="2"/>
              <a:buChar char="§"/>
              <a:tabLst>
                <a:tab pos="242570" algn="l"/>
                <a:tab pos="243204" algn="l"/>
              </a:tabLst>
            </a:pPr>
            <a:r>
              <a:rPr lang="fr-FR" sz="2000">
                <a:latin typeface="Source Sans Pro" panose="020B0503030403020204" pitchFamily="34" charset="0"/>
                <a:ea typeface="Source Sans Pro" panose="020B0503030403020204" pitchFamily="34" charset="0"/>
                <a:cs typeface="Arial"/>
              </a:rPr>
              <a:t>Documents demandés envoyés à : </a:t>
            </a:r>
          </a:p>
          <a:p>
            <a:pPr marL="355600" indent="-342900">
              <a:buClr>
                <a:schemeClr val="tx1"/>
              </a:buClr>
              <a:buFont typeface="Wingdings" panose="05000000000000000000" pitchFamily="2" charset="2"/>
              <a:buChar char="§"/>
              <a:tabLst>
                <a:tab pos="242570" algn="l"/>
                <a:tab pos="243204" algn="l"/>
              </a:tabLst>
            </a:pPr>
            <a:r>
              <a:rPr lang="fr-FR" sz="2000">
                <a:latin typeface="Source Sans Pro" panose="020B0503030403020204" pitchFamily="34" charset="0"/>
                <a:ea typeface="Source Sans Pro" panose="020B0503030403020204" pitchFamily="34" charset="0"/>
                <a:cs typeface="Arial"/>
              </a:rPr>
              <a:t>Examen des documents</a:t>
            </a:r>
          </a:p>
          <a:p>
            <a:pPr marL="355600" indent="-342900">
              <a:buClr>
                <a:schemeClr val="tx1"/>
              </a:buClr>
              <a:buFont typeface="Wingdings" panose="05000000000000000000" pitchFamily="2" charset="2"/>
              <a:buChar char="§"/>
              <a:tabLst>
                <a:tab pos="242570" algn="l"/>
                <a:tab pos="243204" algn="l"/>
              </a:tabLst>
            </a:pPr>
            <a:r>
              <a:rPr lang="fr-FR" sz="2000">
                <a:latin typeface="Source Sans Pro" panose="020B0503030403020204" pitchFamily="34" charset="0"/>
                <a:ea typeface="Source Sans Pro" panose="020B0503030403020204" pitchFamily="34" charset="0"/>
                <a:cs typeface="Arial"/>
              </a:rPr>
              <a:t>Visite du site  </a:t>
            </a:r>
          </a:p>
          <a:p>
            <a:pPr marL="355600" indent="-342900">
              <a:buClr>
                <a:schemeClr val="tx1"/>
              </a:buClr>
              <a:buFont typeface="Wingdings" panose="05000000000000000000" pitchFamily="2" charset="2"/>
              <a:buChar char="§"/>
              <a:tabLst>
                <a:tab pos="242570" algn="l"/>
                <a:tab pos="243204" algn="l"/>
              </a:tabLst>
            </a:pPr>
            <a:r>
              <a:rPr lang="fr-FR" sz="2000">
                <a:latin typeface="Source Sans Pro" panose="020B0503030403020204" pitchFamily="34" charset="0"/>
                <a:ea typeface="Source Sans Pro" panose="020B0503030403020204" pitchFamily="34" charset="0"/>
                <a:cs typeface="Arial"/>
              </a:rPr>
              <a:t>Interviewer les membres clés du personnel</a:t>
            </a:r>
          </a:p>
          <a:p>
            <a:pPr marL="355600" indent="-342900">
              <a:buClr>
                <a:schemeClr val="tx1"/>
              </a:buClr>
              <a:buFont typeface="Wingdings" panose="05000000000000000000" pitchFamily="2" charset="2"/>
              <a:buChar char="§"/>
              <a:tabLst>
                <a:tab pos="242570" algn="l"/>
                <a:tab pos="243204" algn="l"/>
              </a:tabLst>
            </a:pPr>
            <a:r>
              <a:rPr lang="fr-FR" sz="2000">
                <a:latin typeface="Source Sans Pro" panose="020B0503030403020204" pitchFamily="34" charset="0"/>
                <a:ea typeface="Source Sans Pro" panose="020B0503030403020204" pitchFamily="34" charset="0"/>
                <a:cs typeface="Arial"/>
              </a:rPr>
              <a:t>Analyser des états financiers et des registres </a:t>
            </a:r>
          </a:p>
          <a:p>
            <a:pPr marL="355600" indent="-342900">
              <a:buClr>
                <a:schemeClr val="tx1"/>
              </a:buClr>
              <a:buFont typeface="Wingdings" panose="05000000000000000000" pitchFamily="2" charset="2"/>
              <a:buChar char="§"/>
              <a:tabLst>
                <a:tab pos="242570" algn="l"/>
                <a:tab pos="243204" algn="l"/>
              </a:tabLst>
            </a:pPr>
            <a:r>
              <a:rPr lang="fr-FR" sz="2000">
                <a:latin typeface="Source Sans Pro" panose="020B0503030403020204" pitchFamily="34" charset="0"/>
                <a:ea typeface="Source Sans Pro" panose="020B0503030403020204" pitchFamily="34" charset="0"/>
                <a:cs typeface="Arial"/>
              </a:rPr>
              <a:t>Effectuer une vérification par échantillons des systèmes et des pratiques</a:t>
            </a:r>
          </a:p>
          <a:p>
            <a:pPr marL="355600" indent="-342900">
              <a:buClr>
                <a:schemeClr val="tx1"/>
              </a:buClr>
              <a:buFont typeface="Wingdings" panose="05000000000000000000" pitchFamily="2" charset="2"/>
              <a:buChar char="§"/>
              <a:tabLst>
                <a:tab pos="242570" algn="l"/>
                <a:tab pos="243204" algn="l"/>
              </a:tabLst>
            </a:pPr>
            <a:r>
              <a:rPr lang="fr-FR" sz="2000">
                <a:latin typeface="Source Sans Pro" panose="020B0503030403020204" pitchFamily="34" charset="0"/>
                <a:ea typeface="Source Sans Pro" panose="020B0503030403020204" pitchFamily="34" charset="0"/>
                <a:cs typeface="Arial"/>
              </a:rPr>
              <a:t>Brève réunion avec le SAMRC </a:t>
            </a:r>
          </a:p>
          <a:p>
            <a:pPr marL="355600" indent="-342900">
              <a:buClr>
                <a:schemeClr val="tx1"/>
              </a:buClr>
              <a:buFont typeface="Wingdings" panose="05000000000000000000" pitchFamily="2" charset="2"/>
              <a:buChar char="§"/>
              <a:tabLst>
                <a:tab pos="242570" algn="l"/>
                <a:tab pos="243204" algn="l"/>
              </a:tabLst>
            </a:pPr>
            <a:r>
              <a:rPr lang="fr-FR" sz="2000">
                <a:latin typeface="Source Sans Pro" panose="020B0503030403020204" pitchFamily="34" charset="0"/>
                <a:ea typeface="Source Sans Pro" panose="020B0503030403020204" pitchFamily="34" charset="0"/>
                <a:cs typeface="Arial"/>
              </a:rPr>
              <a:t>Rapport final soumis à l'USAID </a:t>
            </a:r>
          </a:p>
          <a:p>
            <a:pPr marL="355600" indent="-342900">
              <a:buClr>
                <a:schemeClr val="tx1"/>
              </a:buClr>
              <a:buFont typeface="Wingdings" panose="05000000000000000000" pitchFamily="2" charset="2"/>
              <a:buChar char="§"/>
              <a:tabLst>
                <a:tab pos="242570" algn="l"/>
                <a:tab pos="243204" algn="l"/>
              </a:tabLst>
            </a:pPr>
            <a:endParaRPr lang="en-US" sz="2000" spc="65">
              <a:latin typeface="Source Sans Pro" panose="020B0503030403020204" pitchFamily="34" charset="0"/>
              <a:ea typeface="Source Sans Pro" panose="020B0503030403020204" pitchFamily="34" charset="0"/>
              <a:cs typeface="Arial"/>
            </a:endParaRPr>
          </a:p>
        </p:txBody>
      </p:sp>
      <p:sp>
        <p:nvSpPr>
          <p:cNvPr id="7" name="Google Shape;385;p56">
            <a:extLst>
              <a:ext uri="{FF2B5EF4-FFF2-40B4-BE49-F238E27FC236}">
                <a16:creationId xmlns="" xmlns:a16="http://schemas.microsoft.com/office/drawing/2014/main" id="{BB010883-7944-C6F8-AA3C-DC5D3DC8CBCC}"/>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METHODES et PROCEDURES</a:t>
            </a:r>
          </a:p>
        </p:txBody>
      </p:sp>
      <p:sp>
        <p:nvSpPr>
          <p:cNvPr id="8" name="TextBox 7"/>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E93C17A2-04D8-2D4B-16E0-E2077D99A793}"/>
              </a:ext>
            </a:extLst>
          </p:cNvPr>
          <p:cNvSpPr>
            <a:spLocks noGrp="1"/>
          </p:cNvSpPr>
          <p:nvPr>
            <p:ph type="sldNum" sz="quarter" idx="7"/>
          </p:nvPr>
        </p:nvSpPr>
        <p:spPr/>
        <p:txBody>
          <a:bodyPr/>
          <a:lstStyle/>
          <a:p>
            <a:fld id="{B6F15528-21DE-4FAA-801E-634DDDAF4B2B}" type="slidenum">
              <a:rPr lang="fr-FR" smtClean="0"/>
              <a:pPr/>
              <a:t>17</a:t>
            </a:fld>
            <a:endParaRPr lang="fr-FR" dirty="0"/>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7FF5AE2E-850D-60A9-EBD1-4EA7290A02F6}"/>
            </a:ext>
          </a:extLst>
        </p:cNvPr>
        <p:cNvGrpSpPr/>
        <p:nvPr/>
      </p:nvGrpSpPr>
      <p:grpSpPr>
        <a:xfrm>
          <a:off x="0" y="0"/>
          <a:ext cx="0" cy="0"/>
          <a:chOff x="0" y="0"/>
          <a:chExt cx="0" cy="0"/>
        </a:xfrm>
      </p:grpSpPr>
      <p:graphicFrame>
        <p:nvGraphicFramePr>
          <p:cNvPr id="7" name="Table 6">
            <a:extLst>
              <a:ext uri="{FF2B5EF4-FFF2-40B4-BE49-F238E27FC236}">
                <a16:creationId xmlns="" xmlns:a16="http://schemas.microsoft.com/office/drawing/2014/main" id="{00815003-57C6-C689-2BD3-31D91BB2FA72}"/>
              </a:ext>
            </a:extLst>
          </p:cNvPr>
          <p:cNvGraphicFramePr>
            <a:graphicFrameLocks noGrp="1"/>
          </p:cNvGraphicFramePr>
          <p:nvPr>
            <p:extLst>
              <p:ext uri="{D42A27DB-BD31-4B8C-83A1-F6EECF244321}">
                <p14:modId xmlns:p14="http://schemas.microsoft.com/office/powerpoint/2010/main" val="3876192022"/>
              </p:ext>
            </p:extLst>
          </p:nvPr>
        </p:nvGraphicFramePr>
        <p:xfrm>
          <a:off x="110464" y="902127"/>
          <a:ext cx="12034485" cy="5484040"/>
        </p:xfrm>
        <a:graphic>
          <a:graphicData uri="http://schemas.openxmlformats.org/drawingml/2006/table">
            <a:tbl>
              <a:tblPr firstRow="1" firstCol="1" bandRow="1">
                <a:tableStyleId>{5940675A-B579-460E-94D1-54222C63F5DA}</a:tableStyleId>
              </a:tblPr>
              <a:tblGrid>
                <a:gridCol w="341434">
                  <a:extLst>
                    <a:ext uri="{9D8B030D-6E8A-4147-A177-3AD203B41FA5}">
                      <a16:colId xmlns="" xmlns:a16="http://schemas.microsoft.com/office/drawing/2014/main" val="4046412924"/>
                    </a:ext>
                  </a:extLst>
                </a:gridCol>
                <a:gridCol w="1284848">
                  <a:extLst>
                    <a:ext uri="{9D8B030D-6E8A-4147-A177-3AD203B41FA5}">
                      <a16:colId xmlns="" xmlns:a16="http://schemas.microsoft.com/office/drawing/2014/main" val="3135385867"/>
                    </a:ext>
                  </a:extLst>
                </a:gridCol>
                <a:gridCol w="8647778">
                  <a:extLst>
                    <a:ext uri="{9D8B030D-6E8A-4147-A177-3AD203B41FA5}">
                      <a16:colId xmlns="" xmlns:a16="http://schemas.microsoft.com/office/drawing/2014/main" val="3040797438"/>
                    </a:ext>
                  </a:extLst>
                </a:gridCol>
                <a:gridCol w="1760425">
                  <a:extLst>
                    <a:ext uri="{9D8B030D-6E8A-4147-A177-3AD203B41FA5}">
                      <a16:colId xmlns="" xmlns:a16="http://schemas.microsoft.com/office/drawing/2014/main" val="4139154815"/>
                    </a:ext>
                  </a:extLst>
                </a:gridCol>
              </a:tblGrid>
              <a:tr h="415422">
                <a:tc gridSpan="2">
                  <a:txBody>
                    <a:bodyPr/>
                    <a:lstStyle/>
                    <a:p>
                      <a:pPr marL="8890" marR="0" indent="-8890" algn="ctr">
                        <a:spcBef>
                          <a:spcPts val="1200"/>
                        </a:spcBef>
                        <a:spcAft>
                          <a:spcPts val="600"/>
                        </a:spcAft>
                      </a:pPr>
                      <a:r>
                        <a:rPr lang="fr-FR" sz="1000" b="1" dirty="0">
                          <a:solidFill>
                            <a:schemeClr val="bg1"/>
                          </a:solidFill>
                          <a:effectLst/>
                          <a:latin typeface="Source Sans Pro" panose="020B0503030403020204" pitchFamily="34" charset="0"/>
                          <a:ea typeface="Source Sans Pro" panose="020B0503030403020204" pitchFamily="34" charset="0"/>
                        </a:rPr>
                        <a:t>CATÉGORIES/SOUS-CATÉGORIES</a:t>
                      </a:r>
                    </a:p>
                  </a:txBody>
                  <a:tcPr marL="363" marR="363" marT="0" marB="0" anchor="ctr">
                    <a:solidFill>
                      <a:srgbClr val="002E6C"/>
                    </a:solidFill>
                  </a:tcPr>
                </a:tc>
                <a:tc hMerge="1">
                  <a:txBody>
                    <a:bodyPr/>
                    <a:lstStyle/>
                    <a:p>
                      <a:endParaRPr lang="en-US"/>
                    </a:p>
                  </a:txBody>
                  <a:tcPr/>
                </a:tc>
                <a:tc>
                  <a:txBody>
                    <a:bodyPr/>
                    <a:lstStyle/>
                    <a:p>
                      <a:pPr marL="8890" marR="0" indent="-8890" algn="ctr">
                        <a:spcBef>
                          <a:spcPts val="1200"/>
                        </a:spcBef>
                        <a:spcAft>
                          <a:spcPts val="600"/>
                        </a:spcAft>
                      </a:pPr>
                      <a:r>
                        <a:rPr lang="fr-FR" sz="1000" b="1">
                          <a:solidFill>
                            <a:schemeClr val="bg1"/>
                          </a:solidFill>
                          <a:effectLst/>
                          <a:latin typeface="Source Sans Pro" panose="020B0503030403020204" pitchFamily="34" charset="0"/>
                          <a:ea typeface="Source Sans Pro" panose="020B0503030403020204" pitchFamily="34" charset="0"/>
                        </a:rPr>
                        <a:t>OBJECTIF (S) :</a:t>
                      </a:r>
                    </a:p>
                  </a:txBody>
                  <a:tcPr marL="363" marR="363" marT="0" marB="0" anchor="ctr">
                    <a:solidFill>
                      <a:srgbClr val="002E6C"/>
                    </a:solidFill>
                  </a:tcPr>
                </a:tc>
                <a:tc>
                  <a:txBody>
                    <a:bodyPr/>
                    <a:lstStyle/>
                    <a:p>
                      <a:pPr marL="8890" marR="0" indent="-8890" algn="ctr">
                        <a:spcBef>
                          <a:spcPts val="1200"/>
                        </a:spcBef>
                        <a:spcAft>
                          <a:spcPts val="600"/>
                        </a:spcAft>
                      </a:pPr>
                      <a:r>
                        <a:rPr lang="fr-FR" sz="1000" b="1">
                          <a:solidFill>
                            <a:schemeClr val="bg1"/>
                          </a:solidFill>
                          <a:effectLst/>
                          <a:latin typeface="Source Sans Pro" panose="020B0503030403020204" pitchFamily="34" charset="0"/>
                          <a:ea typeface="Source Sans Pro" panose="020B0503030403020204" pitchFamily="34" charset="0"/>
                        </a:rPr>
                        <a:t>DOCUMENTS CLÉS POUR L'ÉVALUATION</a:t>
                      </a:r>
                    </a:p>
                  </a:txBody>
                  <a:tcPr marL="363" marR="363" marT="0" marB="0" anchor="ctr">
                    <a:solidFill>
                      <a:srgbClr val="002E6C"/>
                    </a:solidFill>
                  </a:tcPr>
                </a:tc>
                <a:extLst>
                  <a:ext uri="{0D108BD9-81ED-4DB2-BD59-A6C34878D82A}">
                    <a16:rowId xmlns="" xmlns:a16="http://schemas.microsoft.com/office/drawing/2014/main" val="3627386757"/>
                  </a:ext>
                </a:extLst>
              </a:tr>
              <a:tr h="415422">
                <a:tc rowSpan="8">
                  <a:txBody>
                    <a:bodyPr/>
                    <a:lstStyle/>
                    <a:p>
                      <a:pPr marL="228600" marR="71755" indent="0" algn="ctr">
                        <a:spcBef>
                          <a:spcPts val="300"/>
                        </a:spcBef>
                        <a:spcAft>
                          <a:spcPts val="300"/>
                        </a:spcAft>
                      </a:pPr>
                      <a:r>
                        <a:rPr lang="fr-FR" sz="1000" b="1">
                          <a:effectLst/>
                          <a:latin typeface="Source Sans Pro" panose="020B0503030403020204" pitchFamily="34" charset="0"/>
                          <a:ea typeface="Source Sans Pro" panose="020B0503030403020204" pitchFamily="34" charset="0"/>
                        </a:rPr>
                        <a:t>Gouvernance</a:t>
                      </a:r>
                    </a:p>
                    <a:p>
                      <a:pPr marL="80645" marR="71755" indent="-8890">
                        <a:spcBef>
                          <a:spcPts val="1200"/>
                        </a:spcBef>
                        <a:spcAft>
                          <a:spcPts val="600"/>
                        </a:spcAft>
                      </a:pPr>
                      <a:r>
                        <a:rPr lang="fr-FR" sz="1000">
                          <a:effectLst/>
                          <a:latin typeface="Source Sans Pro" panose="020B0503030403020204" pitchFamily="34" charset="0"/>
                          <a:ea typeface="Source Sans Pro" panose="020B0503030403020204" pitchFamily="34" charset="0"/>
                        </a:rPr>
                        <a:t> </a:t>
                      </a:r>
                    </a:p>
                  </a:txBody>
                  <a:tcPr marL="363" marR="363" marT="0" marB="0" vert="vert270"/>
                </a:tc>
                <a:tc>
                  <a:txBody>
                    <a:bodyPr/>
                    <a:lstStyle/>
                    <a:p>
                      <a:pPr marL="8890" marR="0" indent="-8890">
                        <a:spcBef>
                          <a:spcPts val="1200"/>
                        </a:spcBef>
                        <a:spcAft>
                          <a:spcPts val="600"/>
                        </a:spcAft>
                      </a:pPr>
                      <a:r>
                        <a:rPr lang="fr-FR" sz="1000" b="0">
                          <a:solidFill>
                            <a:schemeClr val="tx1"/>
                          </a:solidFill>
                          <a:effectLst/>
                          <a:latin typeface="Source Sans Pro" panose="020B0503030403020204" pitchFamily="34" charset="0"/>
                          <a:ea typeface="Source Sans Pro" panose="020B0503030403020204" pitchFamily="34" charset="0"/>
                        </a:rPr>
                        <a:t>Structure de gouvernance </a:t>
                      </a:r>
                    </a:p>
                  </a:txBody>
                  <a:tcPr marL="363" marR="363" marT="0" marB="0"/>
                </a:tc>
                <a:tc>
                  <a:txBody>
                    <a:bodyPr/>
                    <a:lstStyle/>
                    <a:p>
                      <a:pPr marL="8890" marR="0" indent="-8890">
                        <a:spcBef>
                          <a:spcPts val="1200"/>
                        </a:spcBef>
                        <a:spcAft>
                          <a:spcPts val="600"/>
                        </a:spcAft>
                      </a:pPr>
                      <a:r>
                        <a:rPr lang="fr-FR" sz="1000">
                          <a:effectLst/>
                          <a:latin typeface="Source Sans Pro" panose="020B0503030403020204" pitchFamily="34" charset="0"/>
                          <a:ea typeface="Source Sans Pro" panose="020B0503030403020204" pitchFamily="34" charset="0"/>
                        </a:rPr>
                        <a:t>Confirmer si la structure de gouvernance de l’organisation est pleinement conforme aux lois locales et ce depuis trois ans.</a:t>
                      </a:r>
                    </a:p>
                  </a:txBody>
                  <a:tcPr marL="363" marR="363" marT="0" marB="0"/>
                </a:tc>
                <a:tc>
                  <a:txBody>
                    <a:bodyPr/>
                    <a:lstStyle/>
                    <a:p>
                      <a:pPr marL="8890" marR="0" indent="-8890">
                        <a:spcBef>
                          <a:spcPts val="1200"/>
                        </a:spcBef>
                        <a:spcAft>
                          <a:spcPts val="600"/>
                        </a:spcAft>
                      </a:pPr>
                      <a:r>
                        <a:rPr lang="fr-FR" sz="1000">
                          <a:effectLst/>
                          <a:latin typeface="Source Sans Pro" panose="020B0503030403020204" pitchFamily="34" charset="0"/>
                          <a:ea typeface="Source Sans Pro" panose="020B0503030403020204" pitchFamily="34" charset="0"/>
                        </a:rPr>
                        <a:t>Termes de référence ou règlements</a:t>
                      </a:r>
                    </a:p>
                  </a:txBody>
                  <a:tcPr marL="363" marR="363" marT="0" marB="0"/>
                </a:tc>
                <a:extLst>
                  <a:ext uri="{0D108BD9-81ED-4DB2-BD59-A6C34878D82A}">
                    <a16:rowId xmlns="" xmlns:a16="http://schemas.microsoft.com/office/drawing/2014/main" val="2644886484"/>
                  </a:ext>
                </a:extLst>
              </a:tr>
              <a:tr h="415422">
                <a:tc vMerge="1">
                  <a:txBody>
                    <a:bodyPr/>
                    <a:lstStyle/>
                    <a:p>
                      <a:endParaRPr lang="en-US"/>
                    </a:p>
                  </a:txBody>
                  <a:tcPr/>
                </a:tc>
                <a:tc>
                  <a:txBody>
                    <a:bodyPr/>
                    <a:lstStyle/>
                    <a:p>
                      <a:pPr marL="8890" marR="0" indent="-8890">
                        <a:spcBef>
                          <a:spcPts val="1200"/>
                        </a:spcBef>
                        <a:spcAft>
                          <a:spcPts val="600"/>
                        </a:spcAft>
                      </a:pPr>
                      <a:r>
                        <a:rPr lang="fr-FR" sz="1000" b="0">
                          <a:solidFill>
                            <a:schemeClr val="tx1"/>
                          </a:solidFill>
                          <a:effectLst/>
                          <a:latin typeface="Source Sans Pro" panose="020B0503030403020204" pitchFamily="34" charset="0"/>
                          <a:ea typeface="Source Sans Pro" panose="020B0503030403020204" pitchFamily="34" charset="0"/>
                        </a:rPr>
                        <a:t>Composition KP du conseil d'administration </a:t>
                      </a:r>
                    </a:p>
                  </a:txBody>
                  <a:tcPr marL="363" marR="363" marT="0" marB="0"/>
                </a:tc>
                <a:tc>
                  <a:txBody>
                    <a:bodyPr/>
                    <a:lstStyle/>
                    <a:p>
                      <a:pPr marL="8890" marR="0" indent="-8890">
                        <a:spcBef>
                          <a:spcPts val="1200"/>
                        </a:spcBef>
                        <a:spcAft>
                          <a:spcPts val="600"/>
                        </a:spcAft>
                      </a:pPr>
                      <a:r>
                        <a:rPr lang="fr-FR" sz="1000">
                          <a:effectLst/>
                          <a:latin typeface="Source Sans Pro" panose="020B0503030403020204" pitchFamily="34" charset="0"/>
                          <a:ea typeface="Source Sans Pro" panose="020B0503030403020204" pitchFamily="34" charset="0"/>
                        </a:rPr>
                        <a:t>Confirmer si les 40 à 60 % des membres du conseil d’administration de l’organisation sont des KP.</a:t>
                      </a:r>
                    </a:p>
                  </a:txBody>
                  <a:tcPr marL="363" marR="363" marT="0" marB="0"/>
                </a:tc>
                <a:tc>
                  <a:txBody>
                    <a:bodyPr/>
                    <a:lstStyle/>
                    <a:p>
                      <a:pPr marL="8890" marR="0" indent="-8890">
                        <a:spcBef>
                          <a:spcPts val="1200"/>
                        </a:spcBef>
                        <a:spcAft>
                          <a:spcPts val="600"/>
                        </a:spcAft>
                      </a:pPr>
                      <a:r>
                        <a:rPr lang="fr-FR" sz="1000">
                          <a:effectLst/>
                          <a:latin typeface="Source Sans Pro" panose="020B0503030403020204" pitchFamily="34" charset="0"/>
                          <a:ea typeface="Source Sans Pro" panose="020B0503030403020204" pitchFamily="34" charset="0"/>
                        </a:rPr>
                        <a:t>Constitution/Structure de gouvernance</a:t>
                      </a:r>
                    </a:p>
                  </a:txBody>
                  <a:tcPr marL="363" marR="363" marT="0" marB="0"/>
                </a:tc>
                <a:extLst>
                  <a:ext uri="{0D108BD9-81ED-4DB2-BD59-A6C34878D82A}">
                    <a16:rowId xmlns="" xmlns:a16="http://schemas.microsoft.com/office/drawing/2014/main" val="673753635"/>
                  </a:ext>
                </a:extLst>
              </a:tr>
              <a:tr h="623133">
                <a:tc vMerge="1">
                  <a:txBody>
                    <a:bodyPr/>
                    <a:lstStyle/>
                    <a:p>
                      <a:endParaRPr lang="en-US"/>
                    </a:p>
                  </a:txBody>
                  <a:tcPr/>
                </a:tc>
                <a:tc>
                  <a:txBody>
                    <a:bodyPr/>
                    <a:lstStyle/>
                    <a:p>
                      <a:pPr marL="8890" marR="0" indent="-8890">
                        <a:spcBef>
                          <a:spcPts val="1200"/>
                        </a:spcBef>
                        <a:spcAft>
                          <a:spcPts val="600"/>
                        </a:spcAft>
                      </a:pPr>
                      <a:r>
                        <a:rPr lang="fr-FR" sz="1000" b="0">
                          <a:solidFill>
                            <a:schemeClr val="tx1"/>
                          </a:solidFill>
                          <a:effectLst/>
                          <a:latin typeface="Source Sans Pro" panose="020B0503030403020204" pitchFamily="34" charset="0"/>
                          <a:ea typeface="Source Sans Pro" panose="020B0503030403020204" pitchFamily="34" charset="0"/>
                        </a:rPr>
                        <a:t>Règles d'adhésion </a:t>
                      </a:r>
                    </a:p>
                  </a:txBody>
                  <a:tcPr marL="363" marR="363" marT="0" marB="0"/>
                </a:tc>
                <a:tc>
                  <a:txBody>
                    <a:bodyPr/>
                    <a:lstStyle/>
                    <a:p>
                      <a:pPr marL="8890" marR="0" indent="-8890">
                        <a:spcBef>
                          <a:spcPts val="1200"/>
                        </a:spcBef>
                        <a:spcAft>
                          <a:spcPts val="600"/>
                        </a:spcAft>
                      </a:pPr>
                      <a:r>
                        <a:rPr lang="fr-FR" sz="1000">
                          <a:effectLst/>
                          <a:latin typeface="Source Sans Pro" panose="020B0503030403020204" pitchFamily="34" charset="0"/>
                          <a:ea typeface="Source Sans Pro" panose="020B0503030403020204" pitchFamily="34" charset="0"/>
                        </a:rPr>
                        <a:t>Confirmer si les membres du conseil d'administration et les dirigeants de l'organisation sont élus pour une période déterminée et révoqués conformément aux lois applicables et aux procédures écrites approuvées et si un nombre minimum de membres du conseil d'administration se réunissent toujours et si le président du conseil planifie les réunions, fixe l'ordre du jour et dirige les discussions. .</a:t>
                      </a:r>
                    </a:p>
                  </a:txBody>
                  <a:tcPr marL="363" marR="363" marT="0" marB="0"/>
                </a:tc>
                <a:tc>
                  <a:txBody>
                    <a:bodyPr/>
                    <a:lstStyle/>
                    <a:p>
                      <a:pPr marL="8890" marR="0" indent="-8890">
                        <a:spcBef>
                          <a:spcPts val="1200"/>
                        </a:spcBef>
                        <a:spcAft>
                          <a:spcPts val="600"/>
                        </a:spcAft>
                      </a:pPr>
                      <a:r>
                        <a:rPr lang="fr-FR" sz="1000">
                          <a:effectLst/>
                          <a:latin typeface="Source Sans Pro" panose="020B0503030403020204" pitchFamily="34" charset="0"/>
                          <a:ea typeface="Source Sans Pro" panose="020B0503030403020204" pitchFamily="34" charset="0"/>
                        </a:rPr>
                        <a:t>Mandat du conseil d’administration et critères de sélection</a:t>
                      </a:r>
                    </a:p>
                  </a:txBody>
                  <a:tcPr marL="363" marR="363" marT="0" marB="0"/>
                </a:tc>
                <a:extLst>
                  <a:ext uri="{0D108BD9-81ED-4DB2-BD59-A6C34878D82A}">
                    <a16:rowId xmlns="" xmlns:a16="http://schemas.microsoft.com/office/drawing/2014/main" val="753708186"/>
                  </a:ext>
                </a:extLst>
              </a:tr>
              <a:tr h="415422">
                <a:tc vMerge="1">
                  <a:txBody>
                    <a:bodyPr/>
                    <a:lstStyle/>
                    <a:p>
                      <a:endParaRPr lang="en-US"/>
                    </a:p>
                  </a:txBody>
                  <a:tcPr/>
                </a:tc>
                <a:tc>
                  <a:txBody>
                    <a:bodyPr/>
                    <a:lstStyle/>
                    <a:p>
                      <a:pPr marL="8890" marR="0" indent="-8890">
                        <a:spcBef>
                          <a:spcPts val="1200"/>
                        </a:spcBef>
                        <a:spcAft>
                          <a:spcPts val="600"/>
                        </a:spcAft>
                      </a:pPr>
                      <a:r>
                        <a:rPr lang="fr-FR" sz="1000" b="0">
                          <a:solidFill>
                            <a:schemeClr val="tx1"/>
                          </a:solidFill>
                          <a:effectLst/>
                          <a:latin typeface="Source Sans Pro" panose="020B0503030403020204" pitchFamily="34" charset="0"/>
                          <a:ea typeface="Source Sans Pro" panose="020B0503030403020204" pitchFamily="34" charset="0"/>
                        </a:rPr>
                        <a:t>Conformité du conseil d'administration </a:t>
                      </a:r>
                    </a:p>
                  </a:txBody>
                  <a:tcPr marL="363" marR="363" marT="0" marB="0"/>
                </a:tc>
                <a:tc>
                  <a:txBody>
                    <a:bodyPr/>
                    <a:lstStyle/>
                    <a:p>
                      <a:pPr marL="8890" marR="0" indent="-8890">
                        <a:spcBef>
                          <a:spcPts val="1200"/>
                        </a:spcBef>
                        <a:spcAft>
                          <a:spcPts val="600"/>
                        </a:spcAft>
                      </a:pPr>
                      <a:r>
                        <a:rPr lang="fr-FR" sz="1000">
                          <a:effectLst/>
                          <a:latin typeface="Source Sans Pro" panose="020B0503030403020204" pitchFamily="34" charset="0"/>
                          <a:ea typeface="Source Sans Pro" panose="020B0503030403020204" pitchFamily="34" charset="0"/>
                        </a:rPr>
                        <a:t>Confirmez si les règles d’adhésion de l’organisation précisent l’éligibilité, les suspensions et les expulsions et sont toujours respectées au cours des trois dernières années.</a:t>
                      </a:r>
                    </a:p>
                  </a:txBody>
                  <a:tcPr marL="363" marR="363" marT="0" marB="0"/>
                </a:tc>
                <a:tc>
                  <a:txBody>
                    <a:bodyPr/>
                    <a:lstStyle/>
                    <a:p>
                      <a:pPr marL="8890" marR="0" indent="-8890">
                        <a:spcBef>
                          <a:spcPts val="1200"/>
                        </a:spcBef>
                        <a:spcAft>
                          <a:spcPts val="600"/>
                        </a:spcAft>
                      </a:pPr>
                      <a:r>
                        <a:rPr lang="fr-FR" sz="1000">
                          <a:effectLst/>
                          <a:latin typeface="Source Sans Pro" panose="020B0503030403020204" pitchFamily="34" charset="0"/>
                          <a:ea typeface="Source Sans Pro" panose="020B0503030403020204" pitchFamily="34" charset="0"/>
                        </a:rPr>
                        <a:t>Conseil TOR</a:t>
                      </a:r>
                    </a:p>
                  </a:txBody>
                  <a:tcPr marL="363" marR="363" marT="0" marB="0"/>
                </a:tc>
                <a:extLst>
                  <a:ext uri="{0D108BD9-81ED-4DB2-BD59-A6C34878D82A}">
                    <a16:rowId xmlns="" xmlns:a16="http://schemas.microsoft.com/office/drawing/2014/main" val="4166854068"/>
                  </a:ext>
                </a:extLst>
              </a:tr>
              <a:tr h="1246265">
                <a:tc vMerge="1">
                  <a:txBody>
                    <a:bodyPr/>
                    <a:lstStyle/>
                    <a:p>
                      <a:endParaRPr lang="en-US"/>
                    </a:p>
                  </a:txBody>
                  <a:tcPr/>
                </a:tc>
                <a:tc>
                  <a:txBody>
                    <a:bodyPr/>
                    <a:lstStyle/>
                    <a:p>
                      <a:pPr marL="8890" marR="0" indent="-8890">
                        <a:spcBef>
                          <a:spcPts val="1200"/>
                        </a:spcBef>
                        <a:spcAft>
                          <a:spcPts val="600"/>
                        </a:spcAft>
                      </a:pPr>
                      <a:r>
                        <a:rPr lang="fr-FR" sz="1000" b="0">
                          <a:solidFill>
                            <a:schemeClr val="tx1"/>
                          </a:solidFill>
                          <a:effectLst/>
                          <a:latin typeface="Source Sans Pro" panose="020B0503030403020204" pitchFamily="34" charset="0"/>
                          <a:ea typeface="Source Sans Pro" panose="020B0503030403020204" pitchFamily="34" charset="0"/>
                        </a:rPr>
                        <a:t>Rôles et responsabilités (Conseil)</a:t>
                      </a:r>
                    </a:p>
                  </a:txBody>
                  <a:tcPr marL="363" marR="363" marT="0" marB="0"/>
                </a:tc>
                <a:tc>
                  <a:txBody>
                    <a:bodyPr/>
                    <a:lstStyle/>
                    <a:p>
                      <a:pPr marL="8890" marR="0" indent="-8890">
                        <a:spcBef>
                          <a:spcPts val="1200"/>
                        </a:spcBef>
                        <a:spcAft>
                          <a:spcPts val="600"/>
                        </a:spcAft>
                      </a:pPr>
                      <a:r>
                        <a:rPr lang="fr-FR" sz="1000" dirty="0">
                          <a:effectLst/>
                          <a:latin typeface="Source Sans Pro" panose="020B0503030403020204" pitchFamily="34" charset="0"/>
                          <a:ea typeface="Source Sans Pro" panose="020B0503030403020204" pitchFamily="34" charset="0"/>
                        </a:rPr>
                        <a:t>Confirmer si tous les membres du conseil d'administration de l'organisation ont des rôles et des responsabilités clairs, notamment connaître et soutenir la mission de l'organisation, assister régulièrement aux réunions du conseil d'administration, préparer les réunions à l'avance, maintenir la confidentialité, offrir des conseils éclairés et impartiaux, éviter les conflits d'intérêts, remplir les fonctions du bureau (ex. trésorier), participer à des comités et à des événements spéciaux, ainsi qu'au développement des ressources, soutenir le directeur représentant l'organisation à l'extérieur et si tous ont rempli leur rôle au cours des trois dernières années.</a:t>
                      </a:r>
                    </a:p>
                  </a:txBody>
                  <a:tcPr marL="363" marR="363" marT="0" marB="0"/>
                </a:tc>
                <a:tc>
                  <a:txBody>
                    <a:bodyPr/>
                    <a:lstStyle/>
                    <a:p>
                      <a:pPr marL="8890" marR="0" indent="-8890">
                        <a:spcBef>
                          <a:spcPts val="1200"/>
                        </a:spcBef>
                        <a:spcAft>
                          <a:spcPts val="600"/>
                        </a:spcAft>
                      </a:pPr>
                      <a:r>
                        <a:rPr lang="fr-FR" sz="1000">
                          <a:effectLst/>
                          <a:latin typeface="Source Sans Pro" panose="020B0503030403020204" pitchFamily="34" charset="0"/>
                          <a:ea typeface="Source Sans Pro" panose="020B0503030403020204" pitchFamily="34" charset="0"/>
                        </a:rPr>
                        <a:t>Termes de référence ou règlements</a:t>
                      </a:r>
                    </a:p>
                  </a:txBody>
                  <a:tcPr marL="363" marR="363" marT="0" marB="0"/>
                </a:tc>
                <a:extLst>
                  <a:ext uri="{0D108BD9-81ED-4DB2-BD59-A6C34878D82A}">
                    <a16:rowId xmlns="" xmlns:a16="http://schemas.microsoft.com/office/drawing/2014/main" val="2522255504"/>
                  </a:ext>
                </a:extLst>
              </a:tr>
              <a:tr h="415422">
                <a:tc vMerge="1">
                  <a:txBody>
                    <a:bodyPr/>
                    <a:lstStyle/>
                    <a:p>
                      <a:endParaRPr lang="en-US"/>
                    </a:p>
                  </a:txBody>
                  <a:tcPr/>
                </a:tc>
                <a:tc>
                  <a:txBody>
                    <a:bodyPr/>
                    <a:lstStyle/>
                    <a:p>
                      <a:pPr marL="8890" marR="0" indent="-8890">
                        <a:spcBef>
                          <a:spcPts val="1200"/>
                        </a:spcBef>
                        <a:spcAft>
                          <a:spcPts val="600"/>
                        </a:spcAft>
                      </a:pPr>
                      <a:r>
                        <a:rPr lang="fr-FR" sz="1000" b="0">
                          <a:solidFill>
                            <a:schemeClr val="tx1"/>
                          </a:solidFill>
                          <a:effectLst/>
                          <a:latin typeface="Source Sans Pro" panose="020B0503030403020204" pitchFamily="34" charset="0"/>
                          <a:ea typeface="Source Sans Pro" panose="020B0503030403020204" pitchFamily="34" charset="0"/>
                        </a:rPr>
                        <a:t>Rôles et Responsabilités KP</a:t>
                      </a:r>
                    </a:p>
                  </a:txBody>
                  <a:tcPr marL="363" marR="363" marT="0" marB="0"/>
                </a:tc>
                <a:tc>
                  <a:txBody>
                    <a:bodyPr/>
                    <a:lstStyle/>
                    <a:p>
                      <a:pPr marL="8890" marR="0" indent="-8890">
                        <a:spcBef>
                          <a:spcPts val="1200"/>
                        </a:spcBef>
                        <a:spcAft>
                          <a:spcPts val="600"/>
                        </a:spcAft>
                      </a:pPr>
                      <a:r>
                        <a:rPr lang="fr-FR" sz="1000">
                          <a:effectLst/>
                          <a:latin typeface="Source Sans Pro" panose="020B0503030403020204" pitchFamily="34" charset="0"/>
                          <a:ea typeface="Source Sans Pro" panose="020B0503030403020204" pitchFamily="34" charset="0"/>
                        </a:rPr>
                        <a:t>Confirmer s'il existe un sous-comité KP au sein du conseil d'administration pour garantir l'inclusion des KP dans la planification, la mise en œuvre et l'évaluation des services, qui sont consignés dans un procès-verbal avec des mesures d'action et des mises à jour.</a:t>
                      </a:r>
                    </a:p>
                  </a:txBody>
                  <a:tcPr marL="363" marR="363" marT="0" marB="0"/>
                </a:tc>
                <a:tc>
                  <a:txBody>
                    <a:bodyPr/>
                    <a:lstStyle/>
                    <a:p>
                      <a:pPr marL="0" marR="0" indent="0">
                        <a:spcBef>
                          <a:spcPts val="1200"/>
                        </a:spcBef>
                        <a:spcAft>
                          <a:spcPts val="600"/>
                        </a:spcAft>
                      </a:pPr>
                      <a:r>
                        <a:rPr lang="fr-FR" sz="1000">
                          <a:effectLst/>
                          <a:latin typeface="Source Sans Pro" panose="020B0503030403020204" pitchFamily="34" charset="0"/>
                          <a:ea typeface="Source Sans Pro" panose="020B0503030403020204" pitchFamily="34" charset="0"/>
                        </a:rPr>
                        <a:t>Description de poste ou SoW des membres du conseil d'administration</a:t>
                      </a:r>
                    </a:p>
                  </a:txBody>
                  <a:tcPr marL="363" marR="363" marT="0" marB="0"/>
                </a:tc>
                <a:extLst>
                  <a:ext uri="{0D108BD9-81ED-4DB2-BD59-A6C34878D82A}">
                    <a16:rowId xmlns="" xmlns:a16="http://schemas.microsoft.com/office/drawing/2014/main" val="3246624808"/>
                  </a:ext>
                </a:extLst>
              </a:tr>
              <a:tr h="1038554">
                <a:tc vMerge="1">
                  <a:txBody>
                    <a:bodyPr/>
                    <a:lstStyle/>
                    <a:p>
                      <a:endParaRPr lang="en-US"/>
                    </a:p>
                  </a:txBody>
                  <a:tcPr/>
                </a:tc>
                <a:tc>
                  <a:txBody>
                    <a:bodyPr/>
                    <a:lstStyle/>
                    <a:p>
                      <a:pPr marL="8890" marR="0" indent="-8890">
                        <a:spcBef>
                          <a:spcPts val="1200"/>
                        </a:spcBef>
                        <a:spcAft>
                          <a:spcPts val="600"/>
                        </a:spcAft>
                      </a:pPr>
                      <a:r>
                        <a:rPr lang="fr-FR" sz="1000" b="0">
                          <a:solidFill>
                            <a:schemeClr val="tx1"/>
                          </a:solidFill>
                          <a:effectLst/>
                          <a:latin typeface="Source Sans Pro" panose="020B0503030403020204" pitchFamily="34" charset="0"/>
                          <a:ea typeface="Source Sans Pro" panose="020B0503030403020204" pitchFamily="34" charset="0"/>
                        </a:rPr>
                        <a:t>Évaluation du conseil (général)</a:t>
                      </a:r>
                    </a:p>
                  </a:txBody>
                  <a:tcPr marL="363" marR="363" marT="0" marB="0"/>
                </a:tc>
                <a:tc>
                  <a:txBody>
                    <a:bodyPr/>
                    <a:lstStyle/>
                    <a:p>
                      <a:pPr marL="8890" marR="0" indent="-8890">
                        <a:spcBef>
                          <a:spcPts val="1200"/>
                        </a:spcBef>
                        <a:spcAft>
                          <a:spcPts val="600"/>
                        </a:spcAft>
                      </a:pPr>
                      <a:r>
                        <a:rPr lang="fr-FR" sz="1000">
                          <a:effectLst/>
                          <a:latin typeface="Source Sans Pro" panose="020B0503030403020204" pitchFamily="34" charset="0"/>
                          <a:ea typeface="Source Sans Pro" panose="020B0503030403020204" pitchFamily="34" charset="0"/>
                        </a:rPr>
                        <a:t>Confirmer si le conseil d’administration de l’organisation effectue une auto-évaluation annuelle structurée pour identifier les lacunes en matière de gouvernance, qui couvrent : 1) fixer des objectifs mesurables pour améliorer la gouvernance qui favorisent l’amélioration des services rendus par l’organisation ; 2) recueillir des informations pour évaluer l'efficacité de l'amélioration des performances organisationnelles ; 3) tirer des conclusions basées sur les résultats et élaborer et mettre en œuvre un plan d'amélioration ; 4) évaluer les performances pour soutenir une amélioration durable ; ET a effectué une auto-évaluation au cours des 3 dernières années.</a:t>
                      </a:r>
                    </a:p>
                  </a:txBody>
                  <a:tcPr marL="363" marR="363" marT="0" marB="0"/>
                </a:tc>
                <a:tc>
                  <a:txBody>
                    <a:bodyPr/>
                    <a:lstStyle/>
                    <a:p>
                      <a:pPr marL="8890" marR="0" indent="-8890">
                        <a:spcBef>
                          <a:spcPts val="1200"/>
                        </a:spcBef>
                        <a:spcAft>
                          <a:spcPts val="600"/>
                        </a:spcAft>
                      </a:pPr>
                      <a:r>
                        <a:rPr lang="fr-FR" sz="1000">
                          <a:effectLst/>
                          <a:latin typeface="Source Sans Pro" panose="020B0503030403020204" pitchFamily="34" charset="0"/>
                          <a:ea typeface="Source Sans Pro" panose="020B0503030403020204" pitchFamily="34" charset="0"/>
                        </a:rPr>
                        <a:t>Procédures d'évaluation</a:t>
                      </a:r>
                    </a:p>
                  </a:txBody>
                  <a:tcPr marL="363" marR="363" marT="0" marB="0"/>
                </a:tc>
                <a:extLst>
                  <a:ext uri="{0D108BD9-81ED-4DB2-BD59-A6C34878D82A}">
                    <a16:rowId xmlns="" xmlns:a16="http://schemas.microsoft.com/office/drawing/2014/main" val="4061108239"/>
                  </a:ext>
                </a:extLst>
              </a:tr>
              <a:tr h="415422">
                <a:tc vMerge="1">
                  <a:txBody>
                    <a:bodyPr/>
                    <a:lstStyle/>
                    <a:p>
                      <a:endParaRPr lang="en-US"/>
                    </a:p>
                  </a:txBody>
                  <a:tcPr/>
                </a:tc>
                <a:tc>
                  <a:txBody>
                    <a:bodyPr/>
                    <a:lstStyle/>
                    <a:p>
                      <a:pPr marL="8890" marR="0" indent="-8890">
                        <a:spcBef>
                          <a:spcPts val="1200"/>
                        </a:spcBef>
                        <a:spcAft>
                          <a:spcPts val="600"/>
                        </a:spcAft>
                      </a:pPr>
                      <a:r>
                        <a:rPr lang="fr-FR" sz="1000" b="0">
                          <a:solidFill>
                            <a:schemeClr val="tx1"/>
                          </a:solidFill>
                          <a:effectLst/>
                          <a:latin typeface="Source Sans Pro" panose="020B0503030403020204" pitchFamily="34" charset="0"/>
                          <a:ea typeface="Source Sans Pro" panose="020B0503030403020204" pitchFamily="34" charset="0"/>
                        </a:rPr>
                        <a:t>Vision et Mission</a:t>
                      </a:r>
                    </a:p>
                  </a:txBody>
                  <a:tcPr marL="363" marR="363" marT="0" marB="0"/>
                </a:tc>
                <a:tc>
                  <a:txBody>
                    <a:bodyPr/>
                    <a:lstStyle/>
                    <a:p>
                      <a:pPr marL="8890" marR="0" indent="-8890">
                        <a:spcBef>
                          <a:spcPts val="1200"/>
                        </a:spcBef>
                        <a:spcAft>
                          <a:spcPts val="600"/>
                        </a:spcAft>
                      </a:pPr>
                      <a:r>
                        <a:rPr lang="fr-FR" sz="1000">
                          <a:effectLst/>
                          <a:latin typeface="Source Sans Pro" panose="020B0503030403020204" pitchFamily="34" charset="0"/>
                          <a:ea typeface="Source Sans Pro" panose="020B0503030403020204" pitchFamily="34" charset="0"/>
                        </a:rPr>
                        <a:t>Confirmer si le KP est l'élément principal de l'énoncé de vision et de mission et s'il est systématiquement reflété dans les plans de travail du projet.</a:t>
                      </a:r>
                    </a:p>
                  </a:txBody>
                  <a:tcPr marL="363" marR="363" marT="0" marB="0"/>
                </a:tc>
                <a:tc>
                  <a:txBody>
                    <a:bodyPr/>
                    <a:lstStyle/>
                    <a:p>
                      <a:pPr marL="8890" marR="0" indent="-8890">
                        <a:spcBef>
                          <a:spcPts val="1200"/>
                        </a:spcBef>
                        <a:spcAft>
                          <a:spcPts val="600"/>
                        </a:spcAft>
                      </a:pPr>
                      <a:r>
                        <a:rPr lang="fr-FR" sz="1000" dirty="0">
                          <a:effectLst/>
                          <a:latin typeface="Source Sans Pro" panose="020B0503030403020204" pitchFamily="34" charset="0"/>
                          <a:ea typeface="Source Sans Pro" panose="020B0503030403020204" pitchFamily="34" charset="0"/>
                        </a:rPr>
                        <a:t>Énoncés de mission et de vision</a:t>
                      </a:r>
                    </a:p>
                  </a:txBody>
                  <a:tcPr marL="363" marR="363" marT="0" marB="0"/>
                </a:tc>
                <a:extLst>
                  <a:ext uri="{0D108BD9-81ED-4DB2-BD59-A6C34878D82A}">
                    <a16:rowId xmlns="" xmlns:a16="http://schemas.microsoft.com/office/drawing/2014/main" val="3335879893"/>
                  </a:ext>
                </a:extLst>
              </a:tr>
            </a:tbl>
          </a:graphicData>
        </a:graphic>
      </p:graphicFrame>
      <p:sp>
        <p:nvSpPr>
          <p:cNvPr id="2" name="Google Shape;385;p56">
            <a:extLst>
              <a:ext uri="{FF2B5EF4-FFF2-40B4-BE49-F238E27FC236}">
                <a16:creationId xmlns="" xmlns:a16="http://schemas.microsoft.com/office/drawing/2014/main" id="{1199A40C-0C68-BA6C-0A18-052F0D9FD5BD}"/>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CATÉGORIES/SOUS-CATÉGORIES KP (CONT.)</a:t>
            </a:r>
          </a:p>
        </p:txBody>
      </p:sp>
      <p:sp>
        <p:nvSpPr>
          <p:cNvPr id="4" name="TextBox 3"/>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3" name="Espace réservé du numéro de diapositive 2">
            <a:extLst>
              <a:ext uri="{FF2B5EF4-FFF2-40B4-BE49-F238E27FC236}">
                <a16:creationId xmlns="" xmlns:a16="http://schemas.microsoft.com/office/drawing/2014/main" id="{7D78331F-FCC6-B2E1-F61C-23470A87AEB5}"/>
              </a:ext>
            </a:extLst>
          </p:cNvPr>
          <p:cNvSpPr>
            <a:spLocks noGrp="1"/>
          </p:cNvSpPr>
          <p:nvPr>
            <p:ph type="sldNum" sz="quarter" idx="7"/>
          </p:nvPr>
        </p:nvSpPr>
        <p:spPr/>
        <p:txBody>
          <a:bodyPr/>
          <a:lstStyle/>
          <a:p>
            <a:fld id="{B6F15528-21DE-4FAA-801E-634DDDAF4B2B}" type="slidenum">
              <a:rPr lang="fr-FR" smtClean="0"/>
              <a:pPr/>
              <a:t>170</a:t>
            </a:fld>
            <a:endParaRPr lang="fr-FR" dirty="0"/>
          </a:p>
        </p:txBody>
      </p:sp>
    </p:spTree>
    <p:extLst>
      <p:ext uri="{BB962C8B-B14F-4D97-AF65-F5344CB8AC3E}">
        <p14:creationId xmlns:p14="http://schemas.microsoft.com/office/powerpoint/2010/main" val="407714331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875EFB9F-69DC-F2C3-02A8-1C39724A1AAA}"/>
            </a:ext>
          </a:extLst>
        </p:cNvPr>
        <p:cNvGrpSpPr/>
        <p:nvPr/>
      </p:nvGrpSpPr>
      <p:grpSpPr>
        <a:xfrm>
          <a:off x="0" y="0"/>
          <a:ext cx="0" cy="0"/>
          <a:chOff x="0" y="0"/>
          <a:chExt cx="0" cy="0"/>
        </a:xfrm>
      </p:grpSpPr>
      <p:graphicFrame>
        <p:nvGraphicFramePr>
          <p:cNvPr id="7" name="Table 6">
            <a:extLst>
              <a:ext uri="{FF2B5EF4-FFF2-40B4-BE49-F238E27FC236}">
                <a16:creationId xmlns="" xmlns:a16="http://schemas.microsoft.com/office/drawing/2014/main" id="{1ECCC8B0-9A0A-2C4C-7455-CC7A7BCA873C}"/>
              </a:ext>
            </a:extLst>
          </p:cNvPr>
          <p:cNvGraphicFramePr>
            <a:graphicFrameLocks noGrp="1"/>
          </p:cNvGraphicFramePr>
          <p:nvPr>
            <p:extLst>
              <p:ext uri="{D42A27DB-BD31-4B8C-83A1-F6EECF244321}">
                <p14:modId xmlns:p14="http://schemas.microsoft.com/office/powerpoint/2010/main" val="969304753"/>
              </p:ext>
            </p:extLst>
          </p:nvPr>
        </p:nvGraphicFramePr>
        <p:xfrm>
          <a:off x="116601" y="914400"/>
          <a:ext cx="11991528" cy="5526029"/>
        </p:xfrm>
        <a:graphic>
          <a:graphicData uri="http://schemas.openxmlformats.org/drawingml/2006/table">
            <a:tbl>
              <a:tblPr firstRow="1" firstCol="1" bandRow="1">
                <a:tableStyleId>{5940675A-B579-460E-94D1-54222C63F5DA}</a:tableStyleId>
              </a:tblPr>
              <a:tblGrid>
                <a:gridCol w="400452">
                  <a:extLst>
                    <a:ext uri="{9D8B030D-6E8A-4147-A177-3AD203B41FA5}">
                      <a16:colId xmlns="" xmlns:a16="http://schemas.microsoft.com/office/drawing/2014/main" val="4046412924"/>
                    </a:ext>
                  </a:extLst>
                </a:gridCol>
                <a:gridCol w="1686099">
                  <a:extLst>
                    <a:ext uri="{9D8B030D-6E8A-4147-A177-3AD203B41FA5}">
                      <a16:colId xmlns="" xmlns:a16="http://schemas.microsoft.com/office/drawing/2014/main" val="3135385867"/>
                    </a:ext>
                  </a:extLst>
                </a:gridCol>
                <a:gridCol w="7645251">
                  <a:extLst>
                    <a:ext uri="{9D8B030D-6E8A-4147-A177-3AD203B41FA5}">
                      <a16:colId xmlns="" xmlns:a16="http://schemas.microsoft.com/office/drawing/2014/main" val="3040797438"/>
                    </a:ext>
                  </a:extLst>
                </a:gridCol>
                <a:gridCol w="2259726">
                  <a:extLst>
                    <a:ext uri="{9D8B030D-6E8A-4147-A177-3AD203B41FA5}">
                      <a16:colId xmlns="" xmlns:a16="http://schemas.microsoft.com/office/drawing/2014/main" val="4139154815"/>
                    </a:ext>
                  </a:extLst>
                </a:gridCol>
              </a:tblGrid>
              <a:tr h="419872">
                <a:tc gridSpan="2">
                  <a:txBody>
                    <a:bodyPr/>
                    <a:lstStyle/>
                    <a:p>
                      <a:pPr marL="8890" marR="0" indent="-8890" algn="ctr">
                        <a:spcBef>
                          <a:spcPts val="1200"/>
                        </a:spcBef>
                        <a:spcAft>
                          <a:spcPts val="600"/>
                        </a:spcAft>
                      </a:pPr>
                      <a:r>
                        <a:rPr lang="fr-FR" sz="1000" b="1" dirty="0">
                          <a:solidFill>
                            <a:schemeClr val="bg1"/>
                          </a:solidFill>
                          <a:effectLst/>
                          <a:latin typeface="Source Sans Pro" panose="020B0503030403020204" pitchFamily="34" charset="0"/>
                          <a:ea typeface="Source Sans Pro" panose="020B0503030403020204" pitchFamily="34" charset="0"/>
                        </a:rPr>
                        <a:t>CATÉGORIES/SOUS-CATÉGORIES</a:t>
                      </a:r>
                    </a:p>
                  </a:txBody>
                  <a:tcPr marL="363" marR="363" marT="0" marB="0" anchor="ctr">
                    <a:solidFill>
                      <a:srgbClr val="002E6C"/>
                    </a:solidFill>
                  </a:tcPr>
                </a:tc>
                <a:tc hMerge="1">
                  <a:txBody>
                    <a:bodyPr/>
                    <a:lstStyle/>
                    <a:p>
                      <a:endParaRPr lang="en-US"/>
                    </a:p>
                  </a:txBody>
                  <a:tcPr/>
                </a:tc>
                <a:tc>
                  <a:txBody>
                    <a:bodyPr/>
                    <a:lstStyle/>
                    <a:p>
                      <a:pPr marL="8890" marR="0" indent="-8890" algn="ctr">
                        <a:spcBef>
                          <a:spcPts val="1200"/>
                        </a:spcBef>
                        <a:spcAft>
                          <a:spcPts val="600"/>
                        </a:spcAft>
                      </a:pPr>
                      <a:r>
                        <a:rPr lang="fr-FR" sz="1000" b="1">
                          <a:solidFill>
                            <a:schemeClr val="bg1"/>
                          </a:solidFill>
                          <a:effectLst/>
                          <a:latin typeface="Source Sans Pro" panose="020B0503030403020204" pitchFamily="34" charset="0"/>
                          <a:ea typeface="Source Sans Pro" panose="020B0503030403020204" pitchFamily="34" charset="0"/>
                        </a:rPr>
                        <a:t>OBJECTIF (S) :</a:t>
                      </a:r>
                    </a:p>
                  </a:txBody>
                  <a:tcPr marL="363" marR="363" marT="0" marB="0" anchor="ctr">
                    <a:solidFill>
                      <a:srgbClr val="002E6C"/>
                    </a:solidFill>
                  </a:tcPr>
                </a:tc>
                <a:tc>
                  <a:txBody>
                    <a:bodyPr/>
                    <a:lstStyle/>
                    <a:p>
                      <a:pPr marL="8890" marR="0" indent="-8890" algn="ctr">
                        <a:spcBef>
                          <a:spcPts val="1200"/>
                        </a:spcBef>
                        <a:spcAft>
                          <a:spcPts val="600"/>
                        </a:spcAft>
                      </a:pPr>
                      <a:r>
                        <a:rPr lang="fr-FR" sz="1000" b="1">
                          <a:solidFill>
                            <a:schemeClr val="bg1"/>
                          </a:solidFill>
                          <a:effectLst/>
                          <a:latin typeface="Source Sans Pro" panose="020B0503030403020204" pitchFamily="34" charset="0"/>
                          <a:ea typeface="Source Sans Pro" panose="020B0503030403020204" pitchFamily="34" charset="0"/>
                        </a:rPr>
                        <a:t>DOCUMENTS CLÉS POUR L'ÉVALUATION</a:t>
                      </a:r>
                    </a:p>
                  </a:txBody>
                  <a:tcPr marL="363" marR="363" marT="0" marB="0" anchor="ctr">
                    <a:solidFill>
                      <a:srgbClr val="002E6C"/>
                    </a:solidFill>
                  </a:tcPr>
                </a:tc>
                <a:extLst>
                  <a:ext uri="{0D108BD9-81ED-4DB2-BD59-A6C34878D82A}">
                    <a16:rowId xmlns="" xmlns:a16="http://schemas.microsoft.com/office/drawing/2014/main" val="3627386757"/>
                  </a:ext>
                </a:extLst>
              </a:tr>
              <a:tr h="249487">
                <a:tc rowSpan="6">
                  <a:txBody>
                    <a:bodyPr/>
                    <a:lstStyle/>
                    <a:p>
                      <a:pPr marL="228600" marR="71755" indent="0" algn="ctr">
                        <a:spcBef>
                          <a:spcPts val="1200"/>
                        </a:spcBef>
                        <a:spcAft>
                          <a:spcPts val="600"/>
                        </a:spcAft>
                      </a:pPr>
                      <a:r>
                        <a:rPr lang="fr-FR" sz="1000">
                          <a:solidFill>
                            <a:schemeClr val="tx1"/>
                          </a:solidFill>
                          <a:effectLst/>
                          <a:latin typeface="Source Sans Pro" panose="020B0503030403020204" pitchFamily="34" charset="0"/>
                          <a:ea typeface="Source Sans Pro" panose="020B0503030403020204" pitchFamily="34" charset="0"/>
                        </a:rPr>
                        <a:t>Ressources humaines</a:t>
                      </a:r>
                    </a:p>
                    <a:p>
                      <a:pPr marL="80645" marR="71755" indent="-8890">
                        <a:spcBef>
                          <a:spcPts val="1200"/>
                        </a:spcBef>
                        <a:spcAft>
                          <a:spcPts val="600"/>
                        </a:spcAft>
                      </a:pPr>
                      <a:r>
                        <a:rPr lang="fr-FR" sz="1000">
                          <a:solidFill>
                            <a:schemeClr val="tx1"/>
                          </a:solidFill>
                          <a:effectLst/>
                          <a:latin typeface="Source Sans Pro" panose="020B0503030403020204" pitchFamily="34" charset="0"/>
                          <a:ea typeface="Source Sans Pro" panose="020B0503030403020204" pitchFamily="34" charset="0"/>
                        </a:rPr>
                        <a:t> </a:t>
                      </a:r>
                    </a:p>
                  </a:txBody>
                  <a:tcPr marL="363" marR="363" marT="0" marB="0" vert="vert270"/>
                </a:tc>
                <a:tc>
                  <a:txBody>
                    <a:bodyPr/>
                    <a:lstStyle/>
                    <a:p>
                      <a:pPr marL="8890" marR="0" indent="-8890">
                        <a:spcBef>
                          <a:spcPts val="1200"/>
                        </a:spcBef>
                        <a:spcAft>
                          <a:spcPts val="600"/>
                        </a:spcAft>
                      </a:pPr>
                      <a:r>
                        <a:rPr lang="fr-FR" sz="1000" b="0">
                          <a:solidFill>
                            <a:schemeClr val="tx1"/>
                          </a:solidFill>
                          <a:effectLst/>
                          <a:latin typeface="Source Sans Pro" panose="020B0503030403020204" pitchFamily="34" charset="0"/>
                          <a:ea typeface="Source Sans Pro" panose="020B0503030403020204" pitchFamily="34" charset="0"/>
                        </a:rPr>
                        <a:t>Recrutement juste </a:t>
                      </a:r>
                    </a:p>
                  </a:txBody>
                  <a:tcPr marL="363" marR="363" marT="0" marB="0"/>
                </a:tc>
                <a:tc>
                  <a:txBody>
                    <a:bodyPr/>
                    <a:lstStyle/>
                    <a:p>
                      <a:pPr marL="8890" marR="0" indent="-8890">
                        <a:spcBef>
                          <a:spcPts val="1200"/>
                        </a:spcBef>
                        <a:spcAft>
                          <a:spcPts val="600"/>
                        </a:spcAft>
                      </a:pPr>
                      <a:r>
                        <a:rPr lang="fr-FR" sz="1000">
                          <a:solidFill>
                            <a:schemeClr val="tx1"/>
                          </a:solidFill>
                          <a:effectLst/>
                          <a:latin typeface="Source Sans Pro" panose="020B0503030403020204" pitchFamily="34" charset="0"/>
                          <a:ea typeface="Source Sans Pro" panose="020B0503030403020204" pitchFamily="34" charset="0"/>
                        </a:rPr>
                        <a:t>Confirmer si tout le personnel est recruté librement et équitablement uniquement sur la base du mérite.</a:t>
                      </a:r>
                    </a:p>
                  </a:txBody>
                  <a:tcPr marL="363" marR="363" marT="0" marB="0"/>
                </a:tc>
                <a:tc>
                  <a:txBody>
                    <a:bodyPr/>
                    <a:lstStyle/>
                    <a:p>
                      <a:pPr marL="0" marR="0" indent="0">
                        <a:spcBef>
                          <a:spcPts val="1200"/>
                        </a:spcBef>
                        <a:spcAft>
                          <a:spcPts val="600"/>
                        </a:spcAft>
                      </a:pPr>
                      <a:r>
                        <a:rPr lang="fr-FR" sz="1000">
                          <a:solidFill>
                            <a:schemeClr val="tx1"/>
                          </a:solidFill>
                          <a:effectLst/>
                          <a:latin typeface="Source Sans Pro" panose="020B0503030403020204" pitchFamily="34" charset="0"/>
                          <a:ea typeface="Source Sans Pro" panose="020B0503030403020204" pitchFamily="34" charset="0"/>
                        </a:rPr>
                        <a:t>Politiques RH pertinentes</a:t>
                      </a:r>
                    </a:p>
                  </a:txBody>
                  <a:tcPr marL="363" marR="363" marT="0" marB="0"/>
                </a:tc>
                <a:extLst>
                  <a:ext uri="{0D108BD9-81ED-4DB2-BD59-A6C34878D82A}">
                    <a16:rowId xmlns="" xmlns:a16="http://schemas.microsoft.com/office/drawing/2014/main" val="1786635500"/>
                  </a:ext>
                </a:extLst>
              </a:tr>
              <a:tr h="629809">
                <a:tc vMerge="1">
                  <a:txBody>
                    <a:bodyPr/>
                    <a:lstStyle/>
                    <a:p>
                      <a:endParaRPr lang="en-US"/>
                    </a:p>
                  </a:txBody>
                  <a:tcPr/>
                </a:tc>
                <a:tc>
                  <a:txBody>
                    <a:bodyPr/>
                    <a:lstStyle/>
                    <a:p>
                      <a:pPr marL="8890" marR="0" indent="-8890">
                        <a:spcBef>
                          <a:spcPts val="1200"/>
                        </a:spcBef>
                        <a:spcAft>
                          <a:spcPts val="600"/>
                        </a:spcAft>
                      </a:pPr>
                      <a:r>
                        <a:rPr lang="fr-FR" sz="1000" b="0">
                          <a:solidFill>
                            <a:schemeClr val="tx1"/>
                          </a:solidFill>
                          <a:effectLst/>
                          <a:latin typeface="Source Sans Pro" panose="020B0503030403020204" pitchFamily="34" charset="0"/>
                          <a:ea typeface="Source Sans Pro" panose="020B0503030403020204" pitchFamily="34" charset="0"/>
                        </a:rPr>
                        <a:t>Recrutement ciblé (Staff/Travailleurs de terrain)</a:t>
                      </a:r>
                    </a:p>
                  </a:txBody>
                  <a:tcPr marL="363" marR="363" marT="0" marB="0"/>
                </a:tc>
                <a:tc>
                  <a:txBody>
                    <a:bodyPr/>
                    <a:lstStyle/>
                    <a:p>
                      <a:pPr marL="8890" marR="0" indent="-8890">
                        <a:spcBef>
                          <a:spcPts val="1200"/>
                        </a:spcBef>
                        <a:spcAft>
                          <a:spcPts val="600"/>
                        </a:spcAft>
                      </a:pPr>
                      <a:r>
                        <a:rPr lang="fr-FR" sz="1000">
                          <a:solidFill>
                            <a:schemeClr val="tx1"/>
                          </a:solidFill>
                          <a:effectLst/>
                          <a:latin typeface="Source Sans Pro" panose="020B0503030403020204" pitchFamily="34" charset="0"/>
                          <a:ea typeface="Source Sans Pro" panose="020B0503030403020204" pitchFamily="34" charset="0"/>
                        </a:rPr>
                        <a:t>Confirmer si plus de 60 % des membres du personnel de sensibilisation de l’organisation comprennent des PC embauchés au sein des communautés desservies par l’organisation et possédant toutes les qualifications professionnelles.</a:t>
                      </a:r>
                    </a:p>
                  </a:txBody>
                  <a:tcPr marL="363" marR="363" marT="0" marB="0"/>
                </a:tc>
                <a:tc>
                  <a:txBody>
                    <a:bodyPr/>
                    <a:lstStyle/>
                    <a:p>
                      <a:pPr marL="0" marR="0" indent="0">
                        <a:spcBef>
                          <a:spcPts val="1200"/>
                        </a:spcBef>
                        <a:spcAft>
                          <a:spcPts val="600"/>
                        </a:spcAft>
                      </a:pPr>
                      <a:r>
                        <a:rPr lang="fr-FR" sz="1000">
                          <a:solidFill>
                            <a:schemeClr val="tx1"/>
                          </a:solidFill>
                          <a:effectLst/>
                          <a:latin typeface="Source Sans Pro" panose="020B0503030403020204" pitchFamily="34" charset="0"/>
                          <a:ea typeface="Source Sans Pro" panose="020B0503030403020204" pitchFamily="34" charset="0"/>
                        </a:rPr>
                        <a:t>Annonces d'emploi, descriptions de poste, données de recrutement et compétences professionnelles</a:t>
                      </a:r>
                    </a:p>
                  </a:txBody>
                  <a:tcPr marL="363" marR="363" marT="0" marB="0"/>
                </a:tc>
                <a:extLst>
                  <a:ext uri="{0D108BD9-81ED-4DB2-BD59-A6C34878D82A}">
                    <a16:rowId xmlns="" xmlns:a16="http://schemas.microsoft.com/office/drawing/2014/main" val="1253083793"/>
                  </a:ext>
                </a:extLst>
              </a:tr>
              <a:tr h="419872">
                <a:tc vMerge="1">
                  <a:txBody>
                    <a:bodyPr/>
                    <a:lstStyle/>
                    <a:p>
                      <a:endParaRPr lang="en-US"/>
                    </a:p>
                  </a:txBody>
                  <a:tcPr/>
                </a:tc>
                <a:tc>
                  <a:txBody>
                    <a:bodyPr/>
                    <a:lstStyle/>
                    <a:p>
                      <a:pPr marL="8890" marR="0" indent="-8890">
                        <a:spcBef>
                          <a:spcPts val="1200"/>
                        </a:spcBef>
                        <a:spcAft>
                          <a:spcPts val="600"/>
                        </a:spcAft>
                      </a:pPr>
                      <a:r>
                        <a:rPr lang="fr-FR" sz="1000" b="0">
                          <a:solidFill>
                            <a:schemeClr val="tx1"/>
                          </a:solidFill>
                          <a:effectLst/>
                          <a:latin typeface="Source Sans Pro" panose="020B0503030403020204" pitchFamily="34" charset="0"/>
                          <a:ea typeface="Source Sans Pro" panose="020B0503030403020204" pitchFamily="34" charset="0"/>
                        </a:rPr>
                        <a:t>Recrutement ciblé (Gestion) </a:t>
                      </a:r>
                    </a:p>
                  </a:txBody>
                  <a:tcPr marL="363" marR="363" marT="0" marB="0"/>
                </a:tc>
                <a:tc>
                  <a:txBody>
                    <a:bodyPr/>
                    <a:lstStyle/>
                    <a:p>
                      <a:pPr marL="8890" marR="0" indent="-8890">
                        <a:spcBef>
                          <a:spcPts val="1200"/>
                        </a:spcBef>
                        <a:spcAft>
                          <a:spcPts val="600"/>
                        </a:spcAft>
                      </a:pPr>
                      <a:r>
                        <a:rPr lang="fr-FR" sz="1000">
                          <a:solidFill>
                            <a:schemeClr val="tx1"/>
                          </a:solidFill>
                          <a:effectLst/>
                          <a:latin typeface="Source Sans Pro" panose="020B0503030403020204" pitchFamily="34" charset="0"/>
                          <a:ea typeface="Source Sans Pro" panose="020B0503030403020204" pitchFamily="34" charset="0"/>
                        </a:rPr>
                        <a:t>Confirmer si plus de 60 % des membres du personnel de sensibilisation de l’organisation comprennent des PC embauchés au sein des communautés desservies par l’organisation et possédant toutes les qualifications professionnelles.</a:t>
                      </a:r>
                    </a:p>
                  </a:txBody>
                  <a:tcPr marL="363" marR="363" marT="0" marB="0"/>
                </a:tc>
                <a:tc>
                  <a:txBody>
                    <a:bodyPr/>
                    <a:lstStyle/>
                    <a:p>
                      <a:pPr marL="0" marR="0" indent="0">
                        <a:spcBef>
                          <a:spcPts val="1200"/>
                        </a:spcBef>
                        <a:spcAft>
                          <a:spcPts val="600"/>
                        </a:spcAft>
                      </a:pPr>
                      <a:r>
                        <a:rPr lang="fr-FR" sz="1000">
                          <a:solidFill>
                            <a:schemeClr val="tx1"/>
                          </a:solidFill>
                          <a:effectLst/>
                          <a:latin typeface="Source Sans Pro" panose="020B0503030403020204" pitchFamily="34" charset="0"/>
                          <a:ea typeface="Source Sans Pro" panose="020B0503030403020204" pitchFamily="34" charset="0"/>
                        </a:rPr>
                        <a:t>Comme ci-dessus</a:t>
                      </a:r>
                    </a:p>
                  </a:txBody>
                  <a:tcPr marL="363" marR="363" marT="0" marB="0"/>
                </a:tc>
                <a:extLst>
                  <a:ext uri="{0D108BD9-81ED-4DB2-BD59-A6C34878D82A}">
                    <a16:rowId xmlns="" xmlns:a16="http://schemas.microsoft.com/office/drawing/2014/main" val="2521264137"/>
                  </a:ext>
                </a:extLst>
              </a:tr>
              <a:tr h="209936">
                <a:tc vMerge="1">
                  <a:txBody>
                    <a:bodyPr/>
                    <a:lstStyle/>
                    <a:p>
                      <a:endParaRPr lang="en-US"/>
                    </a:p>
                  </a:txBody>
                  <a:tcPr/>
                </a:tc>
                <a:tc>
                  <a:txBody>
                    <a:bodyPr/>
                    <a:lstStyle/>
                    <a:p>
                      <a:pPr marL="8890" marR="0" indent="-8890">
                        <a:spcBef>
                          <a:spcPts val="1200"/>
                        </a:spcBef>
                        <a:spcAft>
                          <a:spcPts val="600"/>
                        </a:spcAft>
                      </a:pPr>
                      <a:r>
                        <a:rPr lang="fr-FR" sz="1000" b="0">
                          <a:solidFill>
                            <a:schemeClr val="tx1"/>
                          </a:solidFill>
                          <a:effectLst/>
                          <a:latin typeface="Source Sans Pro" panose="020B0503030403020204" pitchFamily="34" charset="0"/>
                          <a:ea typeface="Source Sans Pro" panose="020B0503030403020204" pitchFamily="34" charset="0"/>
                        </a:rPr>
                        <a:t>Compétences professionnelles*</a:t>
                      </a:r>
                    </a:p>
                  </a:txBody>
                  <a:tcPr marL="363" marR="363" marT="0" marB="0"/>
                </a:tc>
                <a:tc>
                  <a:txBody>
                    <a:bodyPr/>
                    <a:lstStyle/>
                    <a:p>
                      <a:pPr marL="8890" marR="0" indent="-8890">
                        <a:spcBef>
                          <a:spcPts val="1200"/>
                        </a:spcBef>
                        <a:spcAft>
                          <a:spcPts val="600"/>
                        </a:spcAft>
                      </a:pPr>
                      <a:r>
                        <a:rPr lang="fr-FR" sz="1000">
                          <a:solidFill>
                            <a:schemeClr val="tx1"/>
                          </a:solidFill>
                          <a:effectLst/>
                          <a:latin typeface="Source Sans Pro" panose="020B0503030403020204" pitchFamily="34" charset="0"/>
                          <a:ea typeface="Source Sans Pro" panose="020B0503030403020204" pitchFamily="34" charset="0"/>
                        </a:rPr>
                        <a:t>Confirmer si les KP embauchés par l’organisation répondent à 90 % des exigences du poste.</a:t>
                      </a:r>
                    </a:p>
                  </a:txBody>
                  <a:tcPr marL="363" marR="363" marT="0" marB="0"/>
                </a:tc>
                <a:tc>
                  <a:txBody>
                    <a:bodyPr/>
                    <a:lstStyle/>
                    <a:p>
                      <a:pPr marL="0" marR="0" indent="0">
                        <a:spcBef>
                          <a:spcPts val="1200"/>
                        </a:spcBef>
                        <a:spcAft>
                          <a:spcPts val="600"/>
                        </a:spcAft>
                      </a:pPr>
                      <a:r>
                        <a:rPr lang="fr-FR" sz="1000">
                          <a:solidFill>
                            <a:schemeClr val="tx1"/>
                          </a:solidFill>
                          <a:effectLst/>
                          <a:latin typeface="Source Sans Pro" panose="020B0503030403020204" pitchFamily="34" charset="0"/>
                          <a:ea typeface="Source Sans Pro" panose="020B0503030403020204" pitchFamily="34" charset="0"/>
                        </a:rPr>
                        <a:t>Comme ci-dessus</a:t>
                      </a:r>
                    </a:p>
                  </a:txBody>
                  <a:tcPr marL="363" marR="363" marT="0" marB="0"/>
                </a:tc>
                <a:extLst>
                  <a:ext uri="{0D108BD9-81ED-4DB2-BD59-A6C34878D82A}">
                    <a16:rowId xmlns="" xmlns:a16="http://schemas.microsoft.com/office/drawing/2014/main" val="2800652250"/>
                  </a:ext>
                </a:extLst>
              </a:tr>
              <a:tr h="420671">
                <a:tc vMerge="1">
                  <a:txBody>
                    <a:bodyPr/>
                    <a:lstStyle/>
                    <a:p>
                      <a:endParaRPr lang="en-US"/>
                    </a:p>
                  </a:txBody>
                  <a:tcPr/>
                </a:tc>
                <a:tc>
                  <a:txBody>
                    <a:bodyPr/>
                    <a:lstStyle/>
                    <a:p>
                      <a:pPr marL="8890" marR="0" indent="-8890">
                        <a:spcBef>
                          <a:spcPts val="1200"/>
                        </a:spcBef>
                        <a:spcAft>
                          <a:spcPts val="600"/>
                        </a:spcAft>
                      </a:pPr>
                      <a:r>
                        <a:rPr lang="fr-FR" sz="1000" b="0">
                          <a:solidFill>
                            <a:schemeClr val="tx1"/>
                          </a:solidFill>
                          <a:effectLst/>
                          <a:latin typeface="Source Sans Pro" panose="020B0503030403020204" pitchFamily="34" charset="0"/>
                          <a:ea typeface="Source Sans Pro" panose="020B0503030403020204" pitchFamily="34" charset="0"/>
                        </a:rPr>
                        <a:t>Formation de sensibilisation au KP pour le personnel </a:t>
                      </a:r>
                    </a:p>
                  </a:txBody>
                  <a:tcPr marL="363" marR="363" marT="0" marB="0"/>
                </a:tc>
                <a:tc>
                  <a:txBody>
                    <a:bodyPr/>
                    <a:lstStyle/>
                    <a:p>
                      <a:pPr marL="8890" marR="0" indent="-8890">
                        <a:spcBef>
                          <a:spcPts val="1200"/>
                        </a:spcBef>
                        <a:spcAft>
                          <a:spcPts val="600"/>
                        </a:spcAft>
                      </a:pPr>
                      <a:r>
                        <a:rPr lang="fr-FR" sz="1000">
                          <a:solidFill>
                            <a:schemeClr val="tx1"/>
                          </a:solidFill>
                          <a:effectLst/>
                          <a:latin typeface="Source Sans Pro" panose="020B0503030403020204" pitchFamily="34" charset="0"/>
                          <a:ea typeface="Source Sans Pro" panose="020B0503030403020204" pitchFamily="34" charset="0"/>
                        </a:rPr>
                        <a:t>Confirmer si l’organisation dispose d’une formation annuelle obligatoire sur la sensibilisation aux PC et si tout le personnel y participe.</a:t>
                      </a:r>
                    </a:p>
                  </a:txBody>
                  <a:tcPr marL="363" marR="363" marT="0" marB="0"/>
                </a:tc>
                <a:tc>
                  <a:txBody>
                    <a:bodyPr/>
                    <a:lstStyle/>
                    <a:p>
                      <a:pPr marL="0" marR="0" indent="0">
                        <a:spcBef>
                          <a:spcPts val="1200"/>
                        </a:spcBef>
                        <a:spcAft>
                          <a:spcPts val="600"/>
                        </a:spcAft>
                      </a:pPr>
                      <a:r>
                        <a:rPr lang="fr-FR" sz="1000">
                          <a:solidFill>
                            <a:schemeClr val="tx1"/>
                          </a:solidFill>
                          <a:effectLst/>
                          <a:latin typeface="Source Sans Pro" panose="020B0503030403020204" pitchFamily="34" charset="0"/>
                          <a:ea typeface="Source Sans Pro" panose="020B0503030403020204" pitchFamily="34" charset="0"/>
                        </a:rPr>
                        <a:t>Politique KP, procès-verbaux et feuilles de présence aux formations</a:t>
                      </a:r>
                    </a:p>
                  </a:txBody>
                  <a:tcPr marL="363" marR="363" marT="0" marB="0"/>
                </a:tc>
                <a:extLst>
                  <a:ext uri="{0D108BD9-81ED-4DB2-BD59-A6C34878D82A}">
                    <a16:rowId xmlns="" xmlns:a16="http://schemas.microsoft.com/office/drawing/2014/main" val="1267897510"/>
                  </a:ext>
                </a:extLst>
              </a:tr>
              <a:tr h="209936">
                <a:tc vMerge="1">
                  <a:txBody>
                    <a:bodyPr/>
                    <a:lstStyle/>
                    <a:p>
                      <a:endParaRPr lang="en-US"/>
                    </a:p>
                  </a:txBody>
                  <a:tcPr/>
                </a:tc>
                <a:tc>
                  <a:txBody>
                    <a:bodyPr/>
                    <a:lstStyle/>
                    <a:p>
                      <a:pPr marL="8890" marR="0" indent="-8890">
                        <a:spcBef>
                          <a:spcPts val="1200"/>
                        </a:spcBef>
                        <a:spcAft>
                          <a:spcPts val="600"/>
                        </a:spcAft>
                      </a:pPr>
                      <a:r>
                        <a:rPr lang="fr-FR" sz="1000" b="0">
                          <a:solidFill>
                            <a:schemeClr val="tx1"/>
                          </a:solidFill>
                          <a:effectLst/>
                          <a:latin typeface="Source Sans Pro" panose="020B0503030403020204" pitchFamily="34" charset="0"/>
                          <a:ea typeface="Source Sans Pro" panose="020B0503030403020204" pitchFamily="34" charset="0"/>
                        </a:rPr>
                        <a:t>Personne focale KP</a:t>
                      </a:r>
                    </a:p>
                  </a:txBody>
                  <a:tcPr marL="363" marR="363" marT="0" marB="0"/>
                </a:tc>
                <a:tc>
                  <a:txBody>
                    <a:bodyPr/>
                    <a:lstStyle/>
                    <a:p>
                      <a:pPr marL="8890" marR="0" indent="-8890">
                        <a:spcBef>
                          <a:spcPts val="1200"/>
                        </a:spcBef>
                        <a:spcAft>
                          <a:spcPts val="600"/>
                        </a:spcAft>
                      </a:pPr>
                      <a:r>
                        <a:rPr lang="fr-FR" sz="1000">
                          <a:solidFill>
                            <a:schemeClr val="tx1"/>
                          </a:solidFill>
                          <a:effectLst/>
                          <a:latin typeface="Source Sans Pro" panose="020B0503030403020204" pitchFamily="34" charset="0"/>
                          <a:ea typeface="Source Sans Pro" panose="020B0503030403020204" pitchFamily="34" charset="0"/>
                        </a:rPr>
                        <a:t>Confirmez s’il existe au moins une personne focale à temps plein avec des rôles et des responsabilités clairs.</a:t>
                      </a:r>
                    </a:p>
                  </a:txBody>
                  <a:tcPr marL="363" marR="363" marT="0" marB="0"/>
                </a:tc>
                <a:tc>
                  <a:txBody>
                    <a:bodyPr/>
                    <a:lstStyle/>
                    <a:p>
                      <a:pPr marL="0" marR="0" indent="0">
                        <a:spcBef>
                          <a:spcPts val="1200"/>
                        </a:spcBef>
                        <a:spcAft>
                          <a:spcPts val="600"/>
                        </a:spcAft>
                      </a:pPr>
                      <a:r>
                        <a:rPr lang="fr-FR" sz="1000">
                          <a:solidFill>
                            <a:schemeClr val="tx1"/>
                          </a:solidFill>
                          <a:effectLst/>
                          <a:latin typeface="Source Sans Pro" panose="020B0503030403020204" pitchFamily="34" charset="0"/>
                          <a:ea typeface="Source Sans Pro" panose="020B0503030403020204" pitchFamily="34" charset="0"/>
                        </a:rPr>
                        <a:t>Organigramme</a:t>
                      </a:r>
                    </a:p>
                  </a:txBody>
                  <a:tcPr marL="363" marR="363" marT="0" marB="0"/>
                </a:tc>
                <a:extLst>
                  <a:ext uri="{0D108BD9-81ED-4DB2-BD59-A6C34878D82A}">
                    <a16:rowId xmlns="" xmlns:a16="http://schemas.microsoft.com/office/drawing/2014/main" val="2651776975"/>
                  </a:ext>
                </a:extLst>
              </a:tr>
              <a:tr h="562286">
                <a:tc rowSpan="2">
                  <a:txBody>
                    <a:bodyPr/>
                    <a:lstStyle/>
                    <a:p>
                      <a:pPr marL="228600" marR="71755" indent="0" algn="ctr">
                        <a:spcBef>
                          <a:spcPts val="1200"/>
                        </a:spcBef>
                        <a:spcAft>
                          <a:spcPts val="600"/>
                        </a:spcAft>
                      </a:pPr>
                      <a:r>
                        <a:rPr lang="fr-FR" sz="1000">
                          <a:solidFill>
                            <a:schemeClr val="tx1"/>
                          </a:solidFill>
                          <a:effectLst/>
                          <a:latin typeface="Source Sans Pro" panose="020B0503030403020204" pitchFamily="34" charset="0"/>
                          <a:ea typeface="Source Sans Pro" panose="020B0503030403020204" pitchFamily="34" charset="0"/>
                        </a:rPr>
                        <a:t>Org. Sustai </a:t>
                      </a:r>
                    </a:p>
                  </a:txBody>
                  <a:tcPr marL="363" marR="363" marT="0" marB="0" vert="vert270"/>
                </a:tc>
                <a:tc>
                  <a:txBody>
                    <a:bodyPr/>
                    <a:lstStyle/>
                    <a:p>
                      <a:pPr marL="8890" marR="0" indent="-8890">
                        <a:spcBef>
                          <a:spcPts val="1200"/>
                        </a:spcBef>
                        <a:spcAft>
                          <a:spcPts val="600"/>
                        </a:spcAft>
                      </a:pPr>
                      <a:r>
                        <a:rPr lang="fr-FR" sz="1000" b="0">
                          <a:solidFill>
                            <a:schemeClr val="tx1"/>
                          </a:solidFill>
                          <a:effectLst/>
                          <a:latin typeface="Source Sans Pro" panose="020B0503030403020204" pitchFamily="34" charset="0"/>
                          <a:ea typeface="Source Sans Pro" panose="020B0503030403020204" pitchFamily="34" charset="0"/>
                        </a:rPr>
                        <a:t>Financement diversifié </a:t>
                      </a:r>
                    </a:p>
                  </a:txBody>
                  <a:tcPr marL="363" marR="363" marT="0" marB="0"/>
                </a:tc>
                <a:tc>
                  <a:txBody>
                    <a:bodyPr/>
                    <a:lstStyle/>
                    <a:p>
                      <a:pPr marL="8890" marR="0" indent="-8890">
                        <a:spcBef>
                          <a:spcPts val="1200"/>
                        </a:spcBef>
                        <a:spcAft>
                          <a:spcPts val="600"/>
                        </a:spcAft>
                      </a:pPr>
                      <a:r>
                        <a:rPr lang="fr-FR" sz="1000" dirty="0">
                          <a:solidFill>
                            <a:schemeClr val="tx1"/>
                          </a:solidFill>
                          <a:effectLst/>
                          <a:latin typeface="Source Sans Pro" panose="020B0503030403020204" pitchFamily="34" charset="0"/>
                          <a:ea typeface="Source Sans Pro" panose="020B0503030403020204" pitchFamily="34" charset="0"/>
                        </a:rPr>
                        <a:t>Confirmer si l'organisation dispose d'une base de financement diversifiée capable de soutenir ses programmes à long terme et qu'aucun flux de financement ne dépasse 25 %.</a:t>
                      </a:r>
                    </a:p>
                  </a:txBody>
                  <a:tcPr marL="363" marR="363" marT="0" marB="0"/>
                </a:tc>
                <a:tc>
                  <a:txBody>
                    <a:bodyPr/>
                    <a:lstStyle/>
                    <a:p>
                      <a:pPr marL="0" marR="0" indent="0">
                        <a:spcBef>
                          <a:spcPts val="1200"/>
                        </a:spcBef>
                        <a:spcAft>
                          <a:spcPts val="600"/>
                        </a:spcAft>
                      </a:pPr>
                      <a:r>
                        <a:rPr lang="fr-FR" sz="1000">
                          <a:solidFill>
                            <a:schemeClr val="tx1"/>
                          </a:solidFill>
                          <a:effectLst/>
                          <a:latin typeface="Source Sans Pro" panose="020B0503030403020204" pitchFamily="34" charset="0"/>
                          <a:ea typeface="Source Sans Pro" panose="020B0503030403020204" pitchFamily="34" charset="0"/>
                        </a:rPr>
                        <a:t>suivi des financements et budgets d'attribution</a:t>
                      </a:r>
                    </a:p>
                  </a:txBody>
                  <a:tcPr marL="363" marR="363" marT="0" marB="0"/>
                </a:tc>
                <a:extLst>
                  <a:ext uri="{0D108BD9-81ED-4DB2-BD59-A6C34878D82A}">
                    <a16:rowId xmlns="" xmlns:a16="http://schemas.microsoft.com/office/drawing/2014/main" val="3044001014"/>
                  </a:ext>
                </a:extLst>
              </a:tr>
              <a:tr h="419872">
                <a:tc vMerge="1">
                  <a:txBody>
                    <a:bodyPr/>
                    <a:lstStyle/>
                    <a:p>
                      <a:endParaRPr lang="en-US"/>
                    </a:p>
                  </a:txBody>
                  <a:tcPr/>
                </a:tc>
                <a:tc>
                  <a:txBody>
                    <a:bodyPr/>
                    <a:lstStyle/>
                    <a:p>
                      <a:pPr marL="8890" marR="0" indent="-8890">
                        <a:spcBef>
                          <a:spcPts val="1200"/>
                        </a:spcBef>
                        <a:spcAft>
                          <a:spcPts val="600"/>
                        </a:spcAft>
                      </a:pPr>
                      <a:r>
                        <a:rPr lang="fr-FR" sz="1000" b="0">
                          <a:solidFill>
                            <a:schemeClr val="tx1"/>
                          </a:solidFill>
                          <a:effectLst/>
                          <a:latin typeface="Source Sans Pro" panose="020B0503030403020204" pitchFamily="34" charset="0"/>
                          <a:ea typeface="Source Sans Pro" panose="020B0503030403020204" pitchFamily="34" charset="0"/>
                        </a:rPr>
                        <a:t>Coûts indirects</a:t>
                      </a:r>
                    </a:p>
                  </a:txBody>
                  <a:tcPr marL="363" marR="363" marT="0" marB="0"/>
                </a:tc>
                <a:tc>
                  <a:txBody>
                    <a:bodyPr/>
                    <a:lstStyle/>
                    <a:p>
                      <a:pPr marL="8890" marR="0" indent="-8890">
                        <a:spcBef>
                          <a:spcPts val="1200"/>
                        </a:spcBef>
                        <a:spcAft>
                          <a:spcPts val="600"/>
                        </a:spcAft>
                      </a:pPr>
                      <a:r>
                        <a:rPr lang="fr-FR" sz="1000">
                          <a:solidFill>
                            <a:schemeClr val="tx1"/>
                          </a:solidFill>
                          <a:effectLst/>
                          <a:latin typeface="Source Sans Pro" panose="020B0503030403020204" pitchFamily="34" charset="0"/>
                          <a:ea typeface="Source Sans Pro" panose="020B0503030403020204" pitchFamily="34" charset="0"/>
                        </a:rPr>
                        <a:t>Confirmer si l'organisation génère des revenus et dispose de plusieurs sources de financement pour des projets qui génèrent des coûts indirects.</a:t>
                      </a:r>
                    </a:p>
                  </a:txBody>
                  <a:tcPr marL="363" marR="363" marT="0" marB="0"/>
                </a:tc>
                <a:tc>
                  <a:txBody>
                    <a:bodyPr/>
                    <a:lstStyle/>
                    <a:p>
                      <a:pPr marL="0" marR="0" indent="0">
                        <a:spcBef>
                          <a:spcPts val="1200"/>
                        </a:spcBef>
                        <a:spcAft>
                          <a:spcPts val="600"/>
                        </a:spcAft>
                      </a:pPr>
                      <a:r>
                        <a:rPr lang="fr-FR" sz="1000">
                          <a:solidFill>
                            <a:schemeClr val="tx1"/>
                          </a:solidFill>
                          <a:effectLst/>
                          <a:latin typeface="Source Sans Pro" panose="020B0503030403020204" pitchFamily="34" charset="0"/>
                          <a:ea typeface="Source Sans Pro" panose="020B0503030403020204" pitchFamily="34" charset="0"/>
                        </a:rPr>
                        <a:t>Budgets de subvention</a:t>
                      </a:r>
                    </a:p>
                  </a:txBody>
                  <a:tcPr marL="363" marR="363" marT="0" marB="0"/>
                </a:tc>
                <a:extLst>
                  <a:ext uri="{0D108BD9-81ED-4DB2-BD59-A6C34878D82A}">
                    <a16:rowId xmlns="" xmlns:a16="http://schemas.microsoft.com/office/drawing/2014/main" val="2017060558"/>
                  </a:ext>
                </a:extLst>
              </a:tr>
              <a:tr h="419872">
                <a:tc rowSpan="6">
                  <a:txBody>
                    <a:bodyPr/>
                    <a:lstStyle/>
                    <a:p>
                      <a:pPr marL="228600" marR="71755" indent="0" algn="ctr">
                        <a:spcBef>
                          <a:spcPts val="1200"/>
                        </a:spcBef>
                        <a:spcAft>
                          <a:spcPts val="600"/>
                        </a:spcAft>
                      </a:pPr>
                      <a:r>
                        <a:rPr lang="fr-FR" sz="1000">
                          <a:solidFill>
                            <a:schemeClr val="tx1"/>
                          </a:solidFill>
                          <a:effectLst/>
                          <a:latin typeface="Source Sans Pro" panose="020B0503030403020204" pitchFamily="34" charset="0"/>
                          <a:ea typeface="Source Sans Pro" panose="020B0503030403020204" pitchFamily="34" charset="0"/>
                        </a:rPr>
                        <a:t>Sensibilisation communautaire pour les KP</a:t>
                      </a:r>
                    </a:p>
                    <a:p>
                      <a:pPr marL="80645" marR="71755" indent="-8890">
                        <a:spcBef>
                          <a:spcPts val="1200"/>
                        </a:spcBef>
                        <a:spcAft>
                          <a:spcPts val="600"/>
                        </a:spcAft>
                      </a:pPr>
                      <a:r>
                        <a:rPr lang="fr-FR" sz="1000">
                          <a:solidFill>
                            <a:schemeClr val="tx1"/>
                          </a:solidFill>
                          <a:effectLst/>
                          <a:latin typeface="Source Sans Pro" panose="020B0503030403020204" pitchFamily="34" charset="0"/>
                          <a:ea typeface="Source Sans Pro" panose="020B0503030403020204" pitchFamily="34" charset="0"/>
                        </a:rPr>
                        <a:t> </a:t>
                      </a:r>
                    </a:p>
                  </a:txBody>
                  <a:tcPr marL="363" marR="363" marT="0" marB="0" vert="vert270"/>
                </a:tc>
                <a:tc>
                  <a:txBody>
                    <a:bodyPr/>
                    <a:lstStyle/>
                    <a:p>
                      <a:pPr marL="8890" marR="0" indent="-8890">
                        <a:spcBef>
                          <a:spcPts val="1200"/>
                        </a:spcBef>
                        <a:spcAft>
                          <a:spcPts val="600"/>
                        </a:spcAft>
                      </a:pPr>
                      <a:r>
                        <a:rPr lang="fr-FR" sz="1000" b="0">
                          <a:solidFill>
                            <a:schemeClr val="tx1"/>
                          </a:solidFill>
                          <a:effectLst/>
                          <a:latin typeface="Source Sans Pro" panose="020B0503030403020204" pitchFamily="34" charset="0"/>
                          <a:ea typeface="Source Sans Pro" panose="020B0503030403020204" pitchFamily="34" charset="0"/>
                        </a:rPr>
                        <a:t>Planification </a:t>
                      </a:r>
                    </a:p>
                  </a:txBody>
                  <a:tcPr marL="363" marR="363" marT="0" marB="0"/>
                </a:tc>
                <a:tc>
                  <a:txBody>
                    <a:bodyPr/>
                    <a:lstStyle/>
                    <a:p>
                      <a:pPr marL="8890" marR="0" indent="-8890">
                        <a:spcBef>
                          <a:spcPts val="600"/>
                        </a:spcBef>
                        <a:spcAft>
                          <a:spcPts val="600"/>
                        </a:spcAft>
                      </a:pPr>
                      <a:r>
                        <a:rPr lang="fr-FR" sz="1000">
                          <a:solidFill>
                            <a:schemeClr val="tx1"/>
                          </a:solidFill>
                          <a:effectLst/>
                          <a:latin typeface="Source Sans Pro" panose="020B0503030403020204" pitchFamily="34" charset="0"/>
                          <a:ea typeface="Source Sans Pro" panose="020B0503030403020204" pitchFamily="34" charset="0"/>
                        </a:rPr>
                        <a:t>Confirmer si les KP de la communauté sont systématiquement inclus dans l’élaboration des plans de travail annuels.</a:t>
                      </a:r>
                    </a:p>
                  </a:txBody>
                  <a:tcPr marL="363" marR="363" marT="0" marB="0"/>
                </a:tc>
                <a:tc>
                  <a:txBody>
                    <a:bodyPr/>
                    <a:lstStyle/>
                    <a:p>
                      <a:pPr marL="8890" marR="0" indent="-8890">
                        <a:spcBef>
                          <a:spcPts val="1200"/>
                        </a:spcBef>
                        <a:spcAft>
                          <a:spcPts val="600"/>
                        </a:spcAft>
                      </a:pPr>
                      <a:r>
                        <a:rPr lang="fr-FR" sz="1000">
                          <a:solidFill>
                            <a:schemeClr val="tx1"/>
                          </a:solidFill>
                          <a:effectLst/>
                          <a:latin typeface="Source Sans Pro" panose="020B0503030403020204" pitchFamily="34" charset="0"/>
                          <a:ea typeface="Source Sans Pro" panose="020B0503030403020204" pitchFamily="34" charset="0"/>
                        </a:rPr>
                        <a:t>Procès-verbaux des réunions et projets de plans de travail avec commentaires</a:t>
                      </a:r>
                    </a:p>
                  </a:txBody>
                  <a:tcPr marL="363" marR="363" marT="0" marB="0"/>
                </a:tc>
                <a:extLst>
                  <a:ext uri="{0D108BD9-81ED-4DB2-BD59-A6C34878D82A}">
                    <a16:rowId xmlns="" xmlns:a16="http://schemas.microsoft.com/office/drawing/2014/main" val="1443796233"/>
                  </a:ext>
                </a:extLst>
              </a:tr>
              <a:tr h="209936">
                <a:tc vMerge="1">
                  <a:txBody>
                    <a:bodyPr/>
                    <a:lstStyle/>
                    <a:p>
                      <a:endParaRPr lang="en-US"/>
                    </a:p>
                  </a:txBody>
                  <a:tcPr/>
                </a:tc>
                <a:tc>
                  <a:txBody>
                    <a:bodyPr/>
                    <a:lstStyle/>
                    <a:p>
                      <a:pPr marL="8890" marR="0" indent="-8890">
                        <a:spcBef>
                          <a:spcPts val="1200"/>
                        </a:spcBef>
                        <a:spcAft>
                          <a:spcPts val="600"/>
                        </a:spcAft>
                      </a:pPr>
                      <a:r>
                        <a:rPr lang="fr-FR" sz="1000" b="0">
                          <a:solidFill>
                            <a:schemeClr val="tx1"/>
                          </a:solidFill>
                          <a:effectLst/>
                          <a:latin typeface="Source Sans Pro" panose="020B0503030403020204" pitchFamily="34" charset="0"/>
                          <a:ea typeface="Source Sans Pro" panose="020B0503030403020204" pitchFamily="34" charset="0"/>
                        </a:rPr>
                        <a:t>Cartographie </a:t>
                      </a:r>
                    </a:p>
                  </a:txBody>
                  <a:tcPr marL="363" marR="363" marT="0" marB="0"/>
                </a:tc>
                <a:tc>
                  <a:txBody>
                    <a:bodyPr/>
                    <a:lstStyle/>
                    <a:p>
                      <a:pPr marL="8890" marR="0" indent="-8890">
                        <a:spcBef>
                          <a:spcPts val="600"/>
                        </a:spcBef>
                        <a:spcAft>
                          <a:spcPts val="600"/>
                        </a:spcAft>
                      </a:pPr>
                      <a:r>
                        <a:rPr lang="fr-FR" sz="1000">
                          <a:solidFill>
                            <a:schemeClr val="tx1"/>
                          </a:solidFill>
                          <a:effectLst/>
                          <a:latin typeface="Source Sans Pro" panose="020B0503030403020204" pitchFamily="34" charset="0"/>
                          <a:ea typeface="Source Sans Pro" panose="020B0503030403020204" pitchFamily="34" charset="0"/>
                        </a:rPr>
                        <a:t>Confirmer si les KP sont systématiquement inclus dans l’élaboration et la mise à jour des cartes communautaires.</a:t>
                      </a:r>
                    </a:p>
                  </a:txBody>
                  <a:tcPr marL="363" marR="363" marT="0" marB="0"/>
                </a:tc>
                <a:tc>
                  <a:txBody>
                    <a:bodyPr/>
                    <a:lstStyle/>
                    <a:p>
                      <a:pPr marL="8890" marR="0" indent="-8890">
                        <a:spcBef>
                          <a:spcPts val="1200"/>
                        </a:spcBef>
                        <a:spcAft>
                          <a:spcPts val="600"/>
                        </a:spcAft>
                      </a:pPr>
                      <a:r>
                        <a:rPr lang="fr-FR" sz="1000">
                          <a:solidFill>
                            <a:schemeClr val="tx1"/>
                          </a:solidFill>
                          <a:effectLst/>
                          <a:latin typeface="Source Sans Pro" panose="020B0503030403020204" pitchFamily="34" charset="0"/>
                          <a:ea typeface="Source Sans Pro" panose="020B0503030403020204" pitchFamily="34" charset="0"/>
                        </a:rPr>
                        <a:t>Comme ci-dessus</a:t>
                      </a:r>
                    </a:p>
                  </a:txBody>
                  <a:tcPr marL="363" marR="363" marT="0" marB="0"/>
                </a:tc>
                <a:extLst>
                  <a:ext uri="{0D108BD9-81ED-4DB2-BD59-A6C34878D82A}">
                    <a16:rowId xmlns="" xmlns:a16="http://schemas.microsoft.com/office/drawing/2014/main" val="2888912296"/>
                  </a:ext>
                </a:extLst>
              </a:tr>
              <a:tr h="209936">
                <a:tc vMerge="1">
                  <a:txBody>
                    <a:bodyPr/>
                    <a:lstStyle/>
                    <a:p>
                      <a:endParaRPr lang="en-US"/>
                    </a:p>
                  </a:txBody>
                  <a:tcPr/>
                </a:tc>
                <a:tc>
                  <a:txBody>
                    <a:bodyPr/>
                    <a:lstStyle/>
                    <a:p>
                      <a:pPr marL="8890" marR="0" indent="-8890">
                        <a:spcBef>
                          <a:spcPts val="1200"/>
                        </a:spcBef>
                        <a:spcAft>
                          <a:spcPts val="600"/>
                        </a:spcAft>
                      </a:pPr>
                      <a:r>
                        <a:rPr lang="fr-FR" sz="1000" b="0">
                          <a:solidFill>
                            <a:schemeClr val="tx1"/>
                          </a:solidFill>
                          <a:effectLst/>
                          <a:latin typeface="Source Sans Pro" panose="020B0503030403020204" pitchFamily="34" charset="0"/>
                          <a:ea typeface="Source Sans Pro" panose="020B0503030403020204" pitchFamily="34" charset="0"/>
                        </a:rPr>
                        <a:t>Implémentation </a:t>
                      </a:r>
                    </a:p>
                  </a:txBody>
                  <a:tcPr marL="363" marR="363" marT="0" marB="0"/>
                </a:tc>
                <a:tc>
                  <a:txBody>
                    <a:bodyPr/>
                    <a:lstStyle/>
                    <a:p>
                      <a:pPr marL="8890" marR="0" indent="-8890">
                        <a:spcBef>
                          <a:spcPts val="600"/>
                        </a:spcBef>
                        <a:spcAft>
                          <a:spcPts val="600"/>
                        </a:spcAft>
                      </a:pPr>
                      <a:r>
                        <a:rPr lang="fr-FR" sz="1000">
                          <a:solidFill>
                            <a:schemeClr val="tx1"/>
                          </a:solidFill>
                          <a:effectLst/>
                          <a:latin typeface="Source Sans Pro" panose="020B0503030403020204" pitchFamily="34" charset="0"/>
                          <a:ea typeface="Source Sans Pro" panose="020B0503030403020204" pitchFamily="34" charset="0"/>
                        </a:rPr>
                        <a:t>Confirmer si les KP de la communauté sont systématiquement embauchés pour fournir des services de proximité.</a:t>
                      </a:r>
                    </a:p>
                  </a:txBody>
                  <a:tcPr marL="363" marR="363" marT="0" marB="0"/>
                </a:tc>
                <a:tc>
                  <a:txBody>
                    <a:bodyPr/>
                    <a:lstStyle/>
                    <a:p>
                      <a:pPr marL="8890" marR="0" indent="-8890">
                        <a:spcBef>
                          <a:spcPts val="1200"/>
                        </a:spcBef>
                        <a:spcAft>
                          <a:spcPts val="600"/>
                        </a:spcAft>
                      </a:pPr>
                      <a:r>
                        <a:rPr lang="fr-FR" sz="1000">
                          <a:solidFill>
                            <a:schemeClr val="tx1"/>
                          </a:solidFill>
                          <a:effectLst/>
                          <a:latin typeface="Source Sans Pro" panose="020B0503030403020204" pitchFamily="34" charset="0"/>
                          <a:ea typeface="Source Sans Pro" panose="020B0503030403020204" pitchFamily="34" charset="0"/>
                        </a:rPr>
                        <a:t>Comptes rendus des réunions</a:t>
                      </a:r>
                    </a:p>
                  </a:txBody>
                  <a:tcPr marL="363" marR="363" marT="0" marB="0"/>
                </a:tc>
                <a:extLst>
                  <a:ext uri="{0D108BD9-81ED-4DB2-BD59-A6C34878D82A}">
                    <a16:rowId xmlns="" xmlns:a16="http://schemas.microsoft.com/office/drawing/2014/main" val="1484477447"/>
                  </a:ext>
                </a:extLst>
              </a:tr>
              <a:tr h="209936">
                <a:tc vMerge="1">
                  <a:txBody>
                    <a:bodyPr/>
                    <a:lstStyle/>
                    <a:p>
                      <a:endParaRPr lang="en-US"/>
                    </a:p>
                  </a:txBody>
                  <a:tcPr/>
                </a:tc>
                <a:tc>
                  <a:txBody>
                    <a:bodyPr/>
                    <a:lstStyle/>
                    <a:p>
                      <a:pPr marL="8890" marR="0" indent="-8890">
                        <a:spcBef>
                          <a:spcPts val="1200"/>
                        </a:spcBef>
                        <a:spcAft>
                          <a:spcPts val="600"/>
                        </a:spcAft>
                      </a:pPr>
                      <a:r>
                        <a:rPr lang="fr-FR" sz="1000" b="0">
                          <a:solidFill>
                            <a:schemeClr val="tx1"/>
                          </a:solidFill>
                          <a:effectLst/>
                          <a:latin typeface="Source Sans Pro" panose="020B0503030403020204" pitchFamily="34" charset="0"/>
                          <a:ea typeface="Source Sans Pro" panose="020B0503030403020204" pitchFamily="34" charset="0"/>
                        </a:rPr>
                        <a:t>Surveillance </a:t>
                      </a:r>
                    </a:p>
                  </a:txBody>
                  <a:tcPr marL="363" marR="363" marT="0" marB="0"/>
                </a:tc>
                <a:tc>
                  <a:txBody>
                    <a:bodyPr/>
                    <a:lstStyle/>
                    <a:p>
                      <a:pPr marL="8890" marR="0" indent="-8890">
                        <a:spcBef>
                          <a:spcPts val="600"/>
                        </a:spcBef>
                        <a:spcAft>
                          <a:spcPts val="600"/>
                        </a:spcAft>
                      </a:pPr>
                      <a:r>
                        <a:rPr lang="fr-FR" sz="1000">
                          <a:solidFill>
                            <a:schemeClr val="tx1"/>
                          </a:solidFill>
                          <a:effectLst/>
                          <a:latin typeface="Source Sans Pro" panose="020B0503030403020204" pitchFamily="34" charset="0"/>
                          <a:ea typeface="Source Sans Pro" panose="020B0503030403020204" pitchFamily="34" charset="0"/>
                        </a:rPr>
                        <a:t>Confirmez si les KP de la communauté sont systématiquement impliqués dans les services de suivi.</a:t>
                      </a:r>
                    </a:p>
                  </a:txBody>
                  <a:tcPr marL="363" marR="363" marT="0" marB="0"/>
                </a:tc>
                <a:tc>
                  <a:txBody>
                    <a:bodyPr/>
                    <a:lstStyle/>
                    <a:p>
                      <a:pPr marL="8890" marR="0" indent="-8890">
                        <a:spcBef>
                          <a:spcPts val="1200"/>
                        </a:spcBef>
                        <a:spcAft>
                          <a:spcPts val="600"/>
                        </a:spcAft>
                      </a:pPr>
                      <a:r>
                        <a:rPr lang="fr-FR" sz="1000">
                          <a:solidFill>
                            <a:schemeClr val="tx1"/>
                          </a:solidFill>
                          <a:effectLst/>
                          <a:latin typeface="Source Sans Pro" panose="020B0503030403020204" pitchFamily="34" charset="0"/>
                          <a:ea typeface="Source Sans Pro" panose="020B0503030403020204" pitchFamily="34" charset="0"/>
                        </a:rPr>
                        <a:t>Projets de rapports</a:t>
                      </a:r>
                    </a:p>
                  </a:txBody>
                  <a:tcPr marL="363" marR="363" marT="0" marB="0"/>
                </a:tc>
                <a:extLst>
                  <a:ext uri="{0D108BD9-81ED-4DB2-BD59-A6C34878D82A}">
                    <a16:rowId xmlns="" xmlns:a16="http://schemas.microsoft.com/office/drawing/2014/main" val="1520728238"/>
                  </a:ext>
                </a:extLst>
              </a:tr>
              <a:tr h="419872">
                <a:tc vMerge="1">
                  <a:txBody>
                    <a:bodyPr/>
                    <a:lstStyle/>
                    <a:p>
                      <a:endParaRPr lang="en-US"/>
                    </a:p>
                  </a:txBody>
                  <a:tcPr/>
                </a:tc>
                <a:tc>
                  <a:txBody>
                    <a:bodyPr/>
                    <a:lstStyle/>
                    <a:p>
                      <a:pPr marL="8890" marR="0" indent="-8890">
                        <a:spcBef>
                          <a:spcPts val="1200"/>
                        </a:spcBef>
                        <a:spcAft>
                          <a:spcPts val="600"/>
                        </a:spcAft>
                      </a:pPr>
                      <a:r>
                        <a:rPr lang="fr-FR" sz="1000" b="0">
                          <a:solidFill>
                            <a:schemeClr val="tx1"/>
                          </a:solidFill>
                          <a:effectLst/>
                          <a:latin typeface="Source Sans Pro" panose="020B0503030403020204" pitchFamily="34" charset="0"/>
                          <a:ea typeface="Source Sans Pro" panose="020B0503030403020204" pitchFamily="34" charset="0"/>
                        </a:rPr>
                        <a:t>Evaluation </a:t>
                      </a:r>
                    </a:p>
                  </a:txBody>
                  <a:tcPr marL="363" marR="363" marT="0" marB="0"/>
                </a:tc>
                <a:tc>
                  <a:txBody>
                    <a:bodyPr/>
                    <a:lstStyle/>
                    <a:p>
                      <a:pPr marL="8890" marR="0" indent="-8890">
                        <a:spcBef>
                          <a:spcPts val="600"/>
                        </a:spcBef>
                        <a:spcAft>
                          <a:spcPts val="600"/>
                        </a:spcAft>
                      </a:pPr>
                      <a:r>
                        <a:rPr lang="fr-FR" sz="1000">
                          <a:solidFill>
                            <a:schemeClr val="tx1"/>
                          </a:solidFill>
                          <a:effectLst/>
                          <a:latin typeface="Source Sans Pro" panose="020B0503030403020204" pitchFamily="34" charset="0"/>
                          <a:ea typeface="Source Sans Pro" panose="020B0503030403020204" pitchFamily="34" charset="0"/>
                        </a:rPr>
                        <a:t>Confirmez si les KP de la communauté sont systématiquement impliqués dans la conception, la collecte de données, l’analyse et la diffusion des résultats de l’évaluation.</a:t>
                      </a:r>
                    </a:p>
                  </a:txBody>
                  <a:tcPr marL="363" marR="363" marT="0" marB="0"/>
                </a:tc>
                <a:tc>
                  <a:txBody>
                    <a:bodyPr/>
                    <a:lstStyle/>
                    <a:p>
                      <a:pPr marL="8890" marR="0" indent="-8890">
                        <a:spcBef>
                          <a:spcPts val="1200"/>
                        </a:spcBef>
                        <a:spcAft>
                          <a:spcPts val="600"/>
                        </a:spcAft>
                      </a:pPr>
                      <a:r>
                        <a:rPr lang="fr-FR" sz="1000">
                          <a:solidFill>
                            <a:schemeClr val="tx1"/>
                          </a:solidFill>
                          <a:effectLst/>
                          <a:latin typeface="Source Sans Pro" panose="020B0503030403020204" pitchFamily="34" charset="0"/>
                          <a:ea typeface="Source Sans Pro" panose="020B0503030403020204" pitchFamily="34" charset="0"/>
                        </a:rPr>
                        <a:t>Rapport d'évaluation</a:t>
                      </a:r>
                    </a:p>
                  </a:txBody>
                  <a:tcPr marL="363" marR="363" marT="0" marB="0"/>
                </a:tc>
                <a:extLst>
                  <a:ext uri="{0D108BD9-81ED-4DB2-BD59-A6C34878D82A}">
                    <a16:rowId xmlns="" xmlns:a16="http://schemas.microsoft.com/office/drawing/2014/main" val="764520953"/>
                  </a:ext>
                </a:extLst>
              </a:tr>
              <a:tr h="419872">
                <a:tc vMerge="1">
                  <a:txBody>
                    <a:bodyPr/>
                    <a:lstStyle/>
                    <a:p>
                      <a:endParaRPr lang="en-US"/>
                    </a:p>
                  </a:txBody>
                  <a:tcPr/>
                </a:tc>
                <a:tc>
                  <a:txBody>
                    <a:bodyPr/>
                    <a:lstStyle/>
                    <a:p>
                      <a:pPr marL="8890" marR="0" indent="-8890">
                        <a:spcBef>
                          <a:spcPts val="1200"/>
                        </a:spcBef>
                        <a:spcAft>
                          <a:spcPts val="600"/>
                        </a:spcAft>
                      </a:pPr>
                      <a:r>
                        <a:rPr lang="fr-FR" sz="1000" b="0">
                          <a:solidFill>
                            <a:schemeClr val="tx1"/>
                          </a:solidFill>
                          <a:effectLst/>
                          <a:latin typeface="Source Sans Pro" panose="020B0503030403020204" pitchFamily="34" charset="0"/>
                          <a:ea typeface="Source Sans Pro" panose="020B0503030403020204" pitchFamily="34" charset="0"/>
                        </a:rPr>
                        <a:t>Matériel de communication</a:t>
                      </a:r>
                    </a:p>
                  </a:txBody>
                  <a:tcPr marL="363" marR="363" marT="0" marB="0"/>
                </a:tc>
                <a:tc>
                  <a:txBody>
                    <a:bodyPr/>
                    <a:lstStyle/>
                    <a:p>
                      <a:pPr marL="8890" marR="0" indent="-8890">
                        <a:spcBef>
                          <a:spcPts val="600"/>
                        </a:spcBef>
                        <a:spcAft>
                          <a:spcPts val="600"/>
                        </a:spcAft>
                      </a:pPr>
                      <a:r>
                        <a:rPr lang="fr-FR" sz="1000">
                          <a:solidFill>
                            <a:schemeClr val="tx1"/>
                          </a:solidFill>
                          <a:effectLst/>
                          <a:latin typeface="Source Sans Pro" panose="020B0503030403020204" pitchFamily="34" charset="0"/>
                          <a:ea typeface="Source Sans Pro" panose="020B0503030403020204" pitchFamily="34" charset="0"/>
                        </a:rPr>
                        <a:t>Confirmer si les PC sont systématiquement impliqués dans l’élaboration et le pré-test du matériel de sensibilisation.</a:t>
                      </a:r>
                    </a:p>
                  </a:txBody>
                  <a:tcPr marL="363" marR="363" marT="0" marB="0"/>
                </a:tc>
                <a:tc>
                  <a:txBody>
                    <a:bodyPr/>
                    <a:lstStyle/>
                    <a:p>
                      <a:pPr marL="8890" marR="0" indent="-8890">
                        <a:spcBef>
                          <a:spcPts val="1200"/>
                        </a:spcBef>
                        <a:spcAft>
                          <a:spcPts val="600"/>
                        </a:spcAft>
                      </a:pPr>
                      <a:r>
                        <a:rPr lang="fr-FR" sz="1000" dirty="0">
                          <a:solidFill>
                            <a:schemeClr val="tx1"/>
                          </a:solidFill>
                          <a:effectLst/>
                          <a:latin typeface="Source Sans Pro" panose="020B0503030403020204" pitchFamily="34" charset="0"/>
                          <a:ea typeface="Source Sans Pro" panose="020B0503030403020204" pitchFamily="34" charset="0"/>
                        </a:rPr>
                        <a:t>Procès-verbaux de réunions et projets de rapports</a:t>
                      </a:r>
                    </a:p>
                  </a:txBody>
                  <a:tcPr marL="363" marR="363" marT="0" marB="0"/>
                </a:tc>
                <a:extLst>
                  <a:ext uri="{0D108BD9-81ED-4DB2-BD59-A6C34878D82A}">
                    <a16:rowId xmlns="" xmlns:a16="http://schemas.microsoft.com/office/drawing/2014/main" val="357250306"/>
                  </a:ext>
                </a:extLst>
              </a:tr>
            </a:tbl>
          </a:graphicData>
        </a:graphic>
      </p:graphicFrame>
      <p:sp>
        <p:nvSpPr>
          <p:cNvPr id="2" name="Google Shape;385;p56">
            <a:extLst>
              <a:ext uri="{FF2B5EF4-FFF2-40B4-BE49-F238E27FC236}">
                <a16:creationId xmlns="" xmlns:a16="http://schemas.microsoft.com/office/drawing/2014/main" id="{C6209F8E-8023-16DB-835B-4CAF51751870}"/>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CATÉGORIES/SOUS-CATÉGORIES KP (CONT.)</a:t>
            </a:r>
          </a:p>
        </p:txBody>
      </p:sp>
      <p:sp>
        <p:nvSpPr>
          <p:cNvPr id="4" name="TextBox 3"/>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3" name="Espace réservé du numéro de diapositive 2">
            <a:extLst>
              <a:ext uri="{FF2B5EF4-FFF2-40B4-BE49-F238E27FC236}">
                <a16:creationId xmlns="" xmlns:a16="http://schemas.microsoft.com/office/drawing/2014/main" id="{1D3EBAD4-3DD2-D9ED-396C-1D2A1A13E988}"/>
              </a:ext>
            </a:extLst>
          </p:cNvPr>
          <p:cNvSpPr>
            <a:spLocks noGrp="1"/>
          </p:cNvSpPr>
          <p:nvPr>
            <p:ph type="sldNum" sz="quarter" idx="7"/>
          </p:nvPr>
        </p:nvSpPr>
        <p:spPr/>
        <p:txBody>
          <a:bodyPr/>
          <a:lstStyle/>
          <a:p>
            <a:fld id="{B6F15528-21DE-4FAA-801E-634DDDAF4B2B}" type="slidenum">
              <a:rPr lang="fr-FR" smtClean="0"/>
              <a:pPr/>
              <a:t>171</a:t>
            </a:fld>
            <a:endParaRPr lang="fr-FR" dirty="0"/>
          </a:p>
        </p:txBody>
      </p:sp>
    </p:spTree>
    <p:extLst>
      <p:ext uri="{BB962C8B-B14F-4D97-AF65-F5344CB8AC3E}">
        <p14:creationId xmlns:p14="http://schemas.microsoft.com/office/powerpoint/2010/main" val="53386361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F22ABE8C-05E9-019B-89F2-81D143067CBA}"/>
            </a:ext>
          </a:extLst>
        </p:cNvPr>
        <p:cNvGrpSpPr/>
        <p:nvPr/>
      </p:nvGrpSpPr>
      <p:grpSpPr>
        <a:xfrm>
          <a:off x="0" y="0"/>
          <a:ext cx="0" cy="0"/>
          <a:chOff x="0" y="0"/>
          <a:chExt cx="0" cy="0"/>
        </a:xfrm>
      </p:grpSpPr>
      <p:graphicFrame>
        <p:nvGraphicFramePr>
          <p:cNvPr id="7" name="Table 6">
            <a:extLst>
              <a:ext uri="{FF2B5EF4-FFF2-40B4-BE49-F238E27FC236}">
                <a16:creationId xmlns="" xmlns:a16="http://schemas.microsoft.com/office/drawing/2014/main" id="{3BEBF154-4EA2-9ED5-FA2E-7EEB4F25C955}"/>
              </a:ext>
            </a:extLst>
          </p:cNvPr>
          <p:cNvGraphicFramePr>
            <a:graphicFrameLocks noGrp="1"/>
          </p:cNvGraphicFramePr>
          <p:nvPr>
            <p:extLst>
              <p:ext uri="{D42A27DB-BD31-4B8C-83A1-F6EECF244321}">
                <p14:modId xmlns:p14="http://schemas.microsoft.com/office/powerpoint/2010/main" val="1231192581"/>
              </p:ext>
            </p:extLst>
          </p:nvPr>
        </p:nvGraphicFramePr>
        <p:xfrm>
          <a:off x="122738" y="914400"/>
          <a:ext cx="11782873" cy="5225331"/>
        </p:xfrm>
        <a:graphic>
          <a:graphicData uri="http://schemas.openxmlformats.org/drawingml/2006/table">
            <a:tbl>
              <a:tblPr firstRow="1" firstCol="1" bandRow="1">
                <a:tableStyleId>{5940675A-B579-460E-94D1-54222C63F5DA}</a:tableStyleId>
              </a:tblPr>
              <a:tblGrid>
                <a:gridCol w="393484">
                  <a:extLst>
                    <a:ext uri="{9D8B030D-6E8A-4147-A177-3AD203B41FA5}">
                      <a16:colId xmlns="" xmlns:a16="http://schemas.microsoft.com/office/drawing/2014/main" val="4046412924"/>
                    </a:ext>
                  </a:extLst>
                </a:gridCol>
                <a:gridCol w="1541803">
                  <a:extLst>
                    <a:ext uri="{9D8B030D-6E8A-4147-A177-3AD203B41FA5}">
                      <a16:colId xmlns="" xmlns:a16="http://schemas.microsoft.com/office/drawing/2014/main" val="3135385867"/>
                    </a:ext>
                  </a:extLst>
                </a:gridCol>
                <a:gridCol w="7327692">
                  <a:extLst>
                    <a:ext uri="{9D8B030D-6E8A-4147-A177-3AD203B41FA5}">
                      <a16:colId xmlns="" xmlns:a16="http://schemas.microsoft.com/office/drawing/2014/main" val="3040797438"/>
                    </a:ext>
                  </a:extLst>
                </a:gridCol>
                <a:gridCol w="2519894">
                  <a:extLst>
                    <a:ext uri="{9D8B030D-6E8A-4147-A177-3AD203B41FA5}">
                      <a16:colId xmlns="" xmlns:a16="http://schemas.microsoft.com/office/drawing/2014/main" val="4139154815"/>
                    </a:ext>
                  </a:extLst>
                </a:gridCol>
              </a:tblGrid>
              <a:tr h="365519">
                <a:tc gridSpan="2">
                  <a:txBody>
                    <a:bodyPr/>
                    <a:lstStyle/>
                    <a:p>
                      <a:pPr marL="8890" marR="0" indent="-8890" algn="ctr">
                        <a:spcBef>
                          <a:spcPts val="1200"/>
                        </a:spcBef>
                        <a:spcAft>
                          <a:spcPts val="600"/>
                        </a:spcAft>
                      </a:pPr>
                      <a:r>
                        <a:rPr lang="fr-FR" sz="1200" b="1" dirty="0">
                          <a:solidFill>
                            <a:schemeClr val="bg1">
                              <a:lumMod val="95000"/>
                            </a:schemeClr>
                          </a:solidFill>
                          <a:effectLst/>
                          <a:latin typeface="Source Sans Pro" panose="020B0503030403020204" pitchFamily="34" charset="0"/>
                          <a:ea typeface="Source Sans Pro" panose="020B0503030403020204" pitchFamily="34" charset="0"/>
                        </a:rPr>
                        <a:t>CATÉGORIES/SOUS-CATÉGORIES</a:t>
                      </a:r>
                    </a:p>
                  </a:txBody>
                  <a:tcPr marL="363" marR="363" marT="0" marB="0" anchor="ctr">
                    <a:solidFill>
                      <a:srgbClr val="002E6C"/>
                    </a:solidFill>
                  </a:tcPr>
                </a:tc>
                <a:tc hMerge="1">
                  <a:txBody>
                    <a:bodyPr/>
                    <a:lstStyle/>
                    <a:p>
                      <a:endParaRPr lang="en-US"/>
                    </a:p>
                  </a:txBody>
                  <a:tcPr/>
                </a:tc>
                <a:tc>
                  <a:txBody>
                    <a:bodyPr/>
                    <a:lstStyle/>
                    <a:p>
                      <a:pPr marL="8890" marR="0" indent="-8890" algn="ctr">
                        <a:spcBef>
                          <a:spcPts val="1200"/>
                        </a:spcBef>
                        <a:spcAft>
                          <a:spcPts val="600"/>
                        </a:spcAft>
                      </a:pPr>
                      <a:r>
                        <a:rPr lang="fr-FR" sz="1200" b="1">
                          <a:solidFill>
                            <a:schemeClr val="bg1">
                              <a:lumMod val="95000"/>
                            </a:schemeClr>
                          </a:solidFill>
                          <a:effectLst/>
                          <a:latin typeface="Source Sans Pro" panose="020B0503030403020204" pitchFamily="34" charset="0"/>
                          <a:ea typeface="Source Sans Pro" panose="020B0503030403020204" pitchFamily="34" charset="0"/>
                        </a:rPr>
                        <a:t>OBJECTIF (S) :</a:t>
                      </a:r>
                    </a:p>
                  </a:txBody>
                  <a:tcPr marL="363" marR="363" marT="0" marB="0" anchor="ctr">
                    <a:solidFill>
                      <a:srgbClr val="002E6C"/>
                    </a:solidFill>
                  </a:tcPr>
                </a:tc>
                <a:tc>
                  <a:txBody>
                    <a:bodyPr/>
                    <a:lstStyle/>
                    <a:p>
                      <a:pPr marL="8890" marR="0" indent="-8890" algn="ctr">
                        <a:spcBef>
                          <a:spcPts val="1200"/>
                        </a:spcBef>
                        <a:spcAft>
                          <a:spcPts val="600"/>
                        </a:spcAft>
                      </a:pPr>
                      <a:r>
                        <a:rPr lang="fr-FR" sz="1200" b="1">
                          <a:solidFill>
                            <a:schemeClr val="bg1">
                              <a:lumMod val="95000"/>
                            </a:schemeClr>
                          </a:solidFill>
                          <a:effectLst/>
                          <a:latin typeface="Source Sans Pro" panose="020B0503030403020204" pitchFamily="34" charset="0"/>
                          <a:ea typeface="Source Sans Pro" panose="020B0503030403020204" pitchFamily="34" charset="0"/>
                        </a:rPr>
                        <a:t>DOCUMENTS CLÉS POUR L'ÉVALUATION</a:t>
                      </a:r>
                    </a:p>
                  </a:txBody>
                  <a:tcPr marL="363" marR="363" marT="0" marB="0" anchor="ctr">
                    <a:solidFill>
                      <a:srgbClr val="002E6C"/>
                    </a:solidFill>
                  </a:tcPr>
                </a:tc>
                <a:extLst>
                  <a:ext uri="{0D108BD9-81ED-4DB2-BD59-A6C34878D82A}">
                    <a16:rowId xmlns="" xmlns:a16="http://schemas.microsoft.com/office/drawing/2014/main" val="3627386757"/>
                  </a:ext>
                </a:extLst>
              </a:tr>
              <a:tr h="776728">
                <a:tc rowSpan="5">
                  <a:txBody>
                    <a:bodyPr/>
                    <a:lstStyle/>
                    <a:p>
                      <a:pPr marL="228600" marR="71755" indent="0" algn="ctr">
                        <a:spcBef>
                          <a:spcPts val="1200"/>
                        </a:spcBef>
                        <a:spcAft>
                          <a:spcPts val="600"/>
                        </a:spcAft>
                      </a:pPr>
                      <a:r>
                        <a:rPr lang="fr-FR" sz="1200">
                          <a:effectLst/>
                          <a:latin typeface="Source Sans Pro" panose="020B0503030403020204" pitchFamily="34" charset="0"/>
                          <a:ea typeface="Source Sans Pro" panose="020B0503030403020204" pitchFamily="34" charset="0"/>
                        </a:rPr>
                        <a:t>Environnement du pays</a:t>
                      </a:r>
                    </a:p>
                    <a:p>
                      <a:pPr marL="80645" marR="71755" indent="-8890">
                        <a:spcBef>
                          <a:spcPts val="1200"/>
                        </a:spcBef>
                        <a:spcAft>
                          <a:spcPts val="600"/>
                        </a:spcAft>
                      </a:pPr>
                      <a:r>
                        <a:rPr lang="fr-FR" sz="1200">
                          <a:effectLst/>
                          <a:latin typeface="Source Sans Pro" panose="020B0503030403020204" pitchFamily="34" charset="0"/>
                          <a:ea typeface="Source Sans Pro" panose="020B0503030403020204" pitchFamily="34" charset="0"/>
                        </a:rPr>
                        <a:t> </a:t>
                      </a:r>
                    </a:p>
                  </a:txBody>
                  <a:tcPr marL="363" marR="363" marT="0" marB="0" vert="vert270"/>
                </a:tc>
                <a:tc>
                  <a:txBody>
                    <a:bodyPr/>
                    <a:lstStyle/>
                    <a:p>
                      <a:pPr marL="8890" marR="0" indent="-8890">
                        <a:spcBef>
                          <a:spcPts val="1200"/>
                        </a:spcBef>
                        <a:spcAft>
                          <a:spcPts val="600"/>
                        </a:spcAft>
                      </a:pPr>
                      <a:r>
                        <a:rPr lang="fr-FR" sz="1200" b="0">
                          <a:solidFill>
                            <a:schemeClr val="tx1"/>
                          </a:solidFill>
                          <a:effectLst/>
                          <a:latin typeface="Source Sans Pro" panose="020B0503030403020204" pitchFamily="34" charset="0"/>
                          <a:ea typeface="Source Sans Pro" panose="020B0503030403020204" pitchFamily="34" charset="0"/>
                        </a:rPr>
                        <a:t>Environnement légal </a:t>
                      </a:r>
                    </a:p>
                  </a:txBody>
                  <a:tcPr marL="363" marR="363" marT="0" marB="0"/>
                </a:tc>
                <a:tc>
                  <a:txBody>
                    <a:bodyPr/>
                    <a:lstStyle/>
                    <a:p>
                      <a:pPr marL="8890" marR="0" indent="-8890">
                        <a:spcBef>
                          <a:spcPts val="1200"/>
                        </a:spcBef>
                        <a:spcAft>
                          <a:spcPts val="600"/>
                        </a:spcAft>
                      </a:pPr>
                      <a:r>
                        <a:rPr lang="fr-FR" sz="1200">
                          <a:effectLst/>
                          <a:latin typeface="Source Sans Pro" panose="020B0503030403020204" pitchFamily="34" charset="0"/>
                          <a:ea typeface="Source Sans Pro" panose="020B0503030403020204" pitchFamily="34" charset="0"/>
                        </a:rPr>
                        <a:t>Confirmer si les droits du KP sont protégés par des lois anti-discrimination et protectrices dérivées des normes des droits de l'homme.</a:t>
                      </a:r>
                    </a:p>
                  </a:txBody>
                  <a:tcPr marL="363" marR="363" marT="0" marB="0"/>
                </a:tc>
                <a:tc>
                  <a:txBody>
                    <a:bodyPr/>
                    <a:lstStyle/>
                    <a:p>
                      <a:pPr marL="8890" marR="0" indent="-8890">
                        <a:spcBef>
                          <a:spcPts val="1200"/>
                        </a:spcBef>
                        <a:spcAft>
                          <a:spcPts val="600"/>
                        </a:spcAft>
                      </a:pPr>
                      <a:r>
                        <a:rPr lang="fr-FR" sz="1200">
                          <a:effectLst/>
                          <a:latin typeface="Source Sans Pro" panose="020B0503030403020204" pitchFamily="34" charset="0"/>
                          <a:ea typeface="Source Sans Pro" panose="020B0503030403020204" pitchFamily="34" charset="0"/>
                        </a:rPr>
                        <a:t>Politiques et outils pertinents</a:t>
                      </a:r>
                    </a:p>
                    <a:p>
                      <a:pPr marL="8890" marR="0" indent="-8890">
                        <a:spcBef>
                          <a:spcPts val="1200"/>
                        </a:spcBef>
                        <a:spcAft>
                          <a:spcPts val="600"/>
                        </a:spcAft>
                      </a:pPr>
                      <a:r>
                        <a:rPr lang="fr-FR" sz="1200">
                          <a:effectLst/>
                          <a:latin typeface="Source Sans Pro" panose="020B0503030403020204" pitchFamily="34" charset="0"/>
                          <a:ea typeface="Source Sans Pro" panose="020B0503030403020204" pitchFamily="34" charset="0"/>
                        </a:rPr>
                        <a:t>Dernières lois sur l'homosexualité, les transgenres, le travail du sexe et la consommation de drogues</a:t>
                      </a:r>
                    </a:p>
                  </a:txBody>
                  <a:tcPr marL="363" marR="363" marT="0" marB="0"/>
                </a:tc>
                <a:extLst>
                  <a:ext uri="{0D108BD9-81ED-4DB2-BD59-A6C34878D82A}">
                    <a16:rowId xmlns="" xmlns:a16="http://schemas.microsoft.com/office/drawing/2014/main" val="937612736"/>
                  </a:ext>
                </a:extLst>
              </a:tr>
              <a:tr h="974748">
                <a:tc vMerge="1">
                  <a:txBody>
                    <a:bodyPr/>
                    <a:lstStyle/>
                    <a:p>
                      <a:endParaRPr lang="en-US"/>
                    </a:p>
                  </a:txBody>
                  <a:tcPr/>
                </a:tc>
                <a:tc>
                  <a:txBody>
                    <a:bodyPr/>
                    <a:lstStyle/>
                    <a:p>
                      <a:pPr marL="8890" marR="0" indent="-8890">
                        <a:spcBef>
                          <a:spcPts val="1200"/>
                        </a:spcBef>
                        <a:spcAft>
                          <a:spcPts val="600"/>
                        </a:spcAft>
                      </a:pPr>
                      <a:r>
                        <a:rPr lang="fr-FR" sz="1200" b="0">
                          <a:solidFill>
                            <a:schemeClr val="tx1"/>
                          </a:solidFill>
                          <a:effectLst/>
                          <a:latin typeface="Source Sans Pro" panose="020B0503030403020204" pitchFamily="34" charset="0"/>
                          <a:ea typeface="Source Sans Pro" panose="020B0503030403020204" pitchFamily="34" charset="0"/>
                        </a:rPr>
                        <a:t>Stigmatisation et discrimination </a:t>
                      </a:r>
                    </a:p>
                  </a:txBody>
                  <a:tcPr marL="363" marR="363" marT="0" marB="0"/>
                </a:tc>
                <a:tc>
                  <a:txBody>
                    <a:bodyPr/>
                    <a:lstStyle/>
                    <a:p>
                      <a:pPr marL="8890" marR="0" indent="-8890">
                        <a:spcBef>
                          <a:spcPts val="1200"/>
                        </a:spcBef>
                        <a:spcAft>
                          <a:spcPts val="600"/>
                        </a:spcAft>
                      </a:pPr>
                      <a:r>
                        <a:rPr lang="fr-FR" sz="1200">
                          <a:effectLst/>
                          <a:latin typeface="Source Sans Pro" panose="020B0503030403020204" pitchFamily="34" charset="0"/>
                          <a:ea typeface="Source Sans Pro" panose="020B0503030403020204" pitchFamily="34" charset="0"/>
                        </a:rPr>
                        <a:t>Confirmer si l'organisation dispose de politiques de non-discrimination pour les minorités sexuelles et de genre, ainsi que de mécanismes pour surveiller et appliquer les sanctions appropriées.</a:t>
                      </a:r>
                    </a:p>
                  </a:txBody>
                  <a:tcPr marL="363" marR="363" marT="0" marB="0"/>
                </a:tc>
                <a:tc>
                  <a:txBody>
                    <a:bodyPr/>
                    <a:lstStyle/>
                    <a:p>
                      <a:pPr marL="8890" marR="0" indent="-8890">
                        <a:spcBef>
                          <a:spcPts val="1200"/>
                        </a:spcBef>
                        <a:spcAft>
                          <a:spcPts val="600"/>
                        </a:spcAft>
                      </a:pPr>
                      <a:r>
                        <a:rPr lang="fr-FR" sz="1200">
                          <a:effectLst/>
                          <a:latin typeface="Source Sans Pro" panose="020B0503030403020204" pitchFamily="34" charset="0"/>
                          <a:ea typeface="Source Sans Pro" panose="020B0503030403020204" pitchFamily="34" charset="0"/>
                        </a:rPr>
                        <a:t>Politiques de non-discrimination</a:t>
                      </a:r>
                    </a:p>
                  </a:txBody>
                  <a:tcPr marL="363" marR="363" marT="0" marB="0"/>
                </a:tc>
                <a:extLst>
                  <a:ext uri="{0D108BD9-81ED-4DB2-BD59-A6C34878D82A}">
                    <a16:rowId xmlns="" xmlns:a16="http://schemas.microsoft.com/office/drawing/2014/main" val="1291673686"/>
                  </a:ext>
                </a:extLst>
              </a:tr>
              <a:tr h="944287">
                <a:tc vMerge="1">
                  <a:txBody>
                    <a:bodyPr/>
                    <a:lstStyle/>
                    <a:p>
                      <a:endParaRPr lang="en-US"/>
                    </a:p>
                  </a:txBody>
                  <a:tcPr/>
                </a:tc>
                <a:tc>
                  <a:txBody>
                    <a:bodyPr/>
                    <a:lstStyle/>
                    <a:p>
                      <a:pPr marL="8890" marR="0" indent="-8890">
                        <a:spcBef>
                          <a:spcPts val="1200"/>
                        </a:spcBef>
                        <a:spcAft>
                          <a:spcPts val="600"/>
                        </a:spcAft>
                      </a:pPr>
                      <a:r>
                        <a:rPr lang="fr-FR" sz="1200" b="0">
                          <a:solidFill>
                            <a:schemeClr val="tx1"/>
                          </a:solidFill>
                          <a:effectLst/>
                          <a:latin typeface="Source Sans Pro" panose="020B0503030403020204" pitchFamily="34" charset="0"/>
                          <a:ea typeface="Source Sans Pro" panose="020B0503030403020204" pitchFamily="34" charset="0"/>
                        </a:rPr>
                        <a:t>Reconnaissance de la diversité en matière d'orientation sexuelle et d'identité de genre</a:t>
                      </a:r>
                    </a:p>
                  </a:txBody>
                  <a:tcPr marL="363" marR="363" marT="0" marB="0"/>
                </a:tc>
                <a:tc>
                  <a:txBody>
                    <a:bodyPr/>
                    <a:lstStyle/>
                    <a:p>
                      <a:pPr marL="8890" marR="0" indent="-8890">
                        <a:spcBef>
                          <a:spcPts val="1200"/>
                        </a:spcBef>
                        <a:spcAft>
                          <a:spcPts val="600"/>
                        </a:spcAft>
                      </a:pPr>
                      <a:r>
                        <a:rPr lang="fr-FR" sz="1200" dirty="0">
                          <a:effectLst/>
                          <a:latin typeface="Source Sans Pro" panose="020B0503030403020204" pitchFamily="34" charset="0"/>
                          <a:ea typeface="Source Sans Pro" panose="020B0503030403020204" pitchFamily="34" charset="0"/>
                        </a:rPr>
                        <a:t>Confirmer si l'organisation utilise systématiquement des formulaires de collecte de données qui incluent des identités de genre non conformes, et pas seulement « homme » ou « femme » ou des surnoms.</a:t>
                      </a:r>
                    </a:p>
                  </a:txBody>
                  <a:tcPr marL="363" marR="363" marT="0" marB="0"/>
                </a:tc>
                <a:tc>
                  <a:txBody>
                    <a:bodyPr/>
                    <a:lstStyle/>
                    <a:p>
                      <a:pPr marL="8890" marR="0" indent="-8890">
                        <a:spcBef>
                          <a:spcPts val="1200"/>
                        </a:spcBef>
                        <a:spcAft>
                          <a:spcPts val="600"/>
                        </a:spcAft>
                      </a:pPr>
                      <a:r>
                        <a:rPr lang="fr-FR" sz="1200">
                          <a:effectLst/>
                          <a:latin typeface="Source Sans Pro" panose="020B0503030403020204" pitchFamily="34" charset="0"/>
                          <a:ea typeface="Source Sans Pro" panose="020B0503030403020204" pitchFamily="34" charset="0"/>
                        </a:rPr>
                        <a:t>Formulaires d'admission, formulaires d'inscription</a:t>
                      </a:r>
                    </a:p>
                  </a:txBody>
                  <a:tcPr marL="363" marR="363" marT="0" marB="0"/>
                </a:tc>
                <a:extLst>
                  <a:ext uri="{0D108BD9-81ED-4DB2-BD59-A6C34878D82A}">
                    <a16:rowId xmlns="" xmlns:a16="http://schemas.microsoft.com/office/drawing/2014/main" val="4286504493"/>
                  </a:ext>
                </a:extLst>
              </a:tr>
              <a:tr h="1248896">
                <a:tc vMerge="1">
                  <a:txBody>
                    <a:bodyPr/>
                    <a:lstStyle/>
                    <a:p>
                      <a:endParaRPr lang="en-US"/>
                    </a:p>
                  </a:txBody>
                  <a:tcPr/>
                </a:tc>
                <a:tc>
                  <a:txBody>
                    <a:bodyPr/>
                    <a:lstStyle/>
                    <a:p>
                      <a:pPr marL="8890" marR="0" indent="-8890">
                        <a:spcBef>
                          <a:spcPts val="1200"/>
                        </a:spcBef>
                        <a:spcAft>
                          <a:spcPts val="600"/>
                        </a:spcAft>
                      </a:pPr>
                      <a:r>
                        <a:rPr lang="fr-FR" sz="1200" b="0">
                          <a:solidFill>
                            <a:schemeClr val="tx1"/>
                          </a:solidFill>
                          <a:effectLst/>
                          <a:latin typeface="Source Sans Pro" panose="020B0503030403020204" pitchFamily="34" charset="0"/>
                          <a:ea typeface="Source Sans Pro" panose="020B0503030403020204" pitchFamily="34" charset="0"/>
                        </a:rPr>
                        <a:t>Confidentialité et consentement éclairé</a:t>
                      </a:r>
                    </a:p>
                  </a:txBody>
                  <a:tcPr marL="363" marR="363" marT="0" marB="0"/>
                </a:tc>
                <a:tc>
                  <a:txBody>
                    <a:bodyPr/>
                    <a:lstStyle/>
                    <a:p>
                      <a:pPr marL="8890" marR="0" indent="-8890">
                        <a:spcBef>
                          <a:spcPts val="1200"/>
                        </a:spcBef>
                        <a:spcAft>
                          <a:spcPts val="600"/>
                        </a:spcAft>
                      </a:pPr>
                      <a:r>
                        <a:rPr lang="fr-FR" sz="1200">
                          <a:effectLst/>
                          <a:latin typeface="Source Sans Pro" panose="020B0503030403020204" pitchFamily="34" charset="0"/>
                          <a:ea typeface="Source Sans Pro" panose="020B0503030403020204" pitchFamily="34" charset="0"/>
                        </a:rPr>
                        <a:t>Vérifier si les documents contenant des informations d'identification sont stockés dans une armoire verrouillée et si seuls quelques membres du personnel y ont accès, et si les clients sont informés de leurs droits en tant que « participants » avant de participer.</a:t>
                      </a:r>
                    </a:p>
                  </a:txBody>
                  <a:tcPr marL="363" marR="363" marT="0" marB="0"/>
                </a:tc>
                <a:tc>
                  <a:txBody>
                    <a:bodyPr/>
                    <a:lstStyle/>
                    <a:p>
                      <a:pPr marL="8890" marR="0" indent="-8890">
                        <a:spcBef>
                          <a:spcPts val="1200"/>
                        </a:spcBef>
                        <a:spcAft>
                          <a:spcPts val="600"/>
                        </a:spcAft>
                      </a:pPr>
                      <a:r>
                        <a:rPr lang="fr-FR" sz="1200">
                          <a:effectLst/>
                          <a:latin typeface="Source Sans Pro" panose="020B0503030403020204" pitchFamily="34" charset="0"/>
                          <a:ea typeface="Source Sans Pro" panose="020B0503030403020204" pitchFamily="34" charset="0"/>
                        </a:rPr>
                        <a:t>Formulaires de consentement et observation de l'endroit où ils sont stockés (dans des armoires verrouillées)</a:t>
                      </a:r>
                    </a:p>
                  </a:txBody>
                  <a:tcPr marL="363" marR="363" marT="0" marB="0"/>
                </a:tc>
                <a:extLst>
                  <a:ext uri="{0D108BD9-81ED-4DB2-BD59-A6C34878D82A}">
                    <a16:rowId xmlns="" xmlns:a16="http://schemas.microsoft.com/office/drawing/2014/main" val="1446819423"/>
                  </a:ext>
                </a:extLst>
              </a:tr>
              <a:tr h="609218">
                <a:tc vMerge="1">
                  <a:txBody>
                    <a:bodyPr/>
                    <a:lstStyle/>
                    <a:p>
                      <a:endParaRPr lang="en-US"/>
                    </a:p>
                  </a:txBody>
                  <a:tcPr/>
                </a:tc>
                <a:tc>
                  <a:txBody>
                    <a:bodyPr/>
                    <a:lstStyle/>
                    <a:p>
                      <a:pPr marL="8890" marR="0" indent="-8890">
                        <a:spcBef>
                          <a:spcPts val="1200"/>
                        </a:spcBef>
                        <a:spcAft>
                          <a:spcPts val="600"/>
                        </a:spcAft>
                      </a:pPr>
                      <a:r>
                        <a:rPr lang="fr-FR" sz="1200" b="0">
                          <a:solidFill>
                            <a:schemeClr val="tx1"/>
                          </a:solidFill>
                          <a:effectLst/>
                          <a:latin typeface="Source Sans Pro" panose="020B0503030403020204" pitchFamily="34" charset="0"/>
                          <a:ea typeface="Source Sans Pro" panose="020B0503030403020204" pitchFamily="34" charset="0"/>
                        </a:rPr>
                        <a:t>Infrastructure physique de l'organisation dirigée par les KP</a:t>
                      </a:r>
                    </a:p>
                  </a:txBody>
                  <a:tcPr marL="363" marR="363" marT="0" marB="0"/>
                </a:tc>
                <a:tc>
                  <a:txBody>
                    <a:bodyPr/>
                    <a:lstStyle/>
                    <a:p>
                      <a:pPr marL="8890" marR="0" indent="-8890">
                        <a:spcBef>
                          <a:spcPts val="1200"/>
                        </a:spcBef>
                        <a:spcAft>
                          <a:spcPts val="600"/>
                        </a:spcAft>
                      </a:pPr>
                      <a:r>
                        <a:rPr lang="fr-FR" sz="1200">
                          <a:effectLst/>
                          <a:latin typeface="Source Sans Pro" panose="020B0503030403020204" pitchFamily="34" charset="0"/>
                          <a:ea typeface="Source Sans Pro" panose="020B0503030403020204" pitchFamily="34" charset="0"/>
                        </a:rPr>
                        <a:t>Confirmer si l'organisation dispose d'installations comprenant des toilettes à occupation simple ou des toilettes non sexistes.</a:t>
                      </a:r>
                      <a:br>
                        <a:rPr lang="fr-FR" sz="1200">
                          <a:effectLst/>
                          <a:latin typeface="Source Sans Pro" panose="020B0503030403020204" pitchFamily="34" charset="0"/>
                          <a:ea typeface="Source Sans Pro" panose="020B0503030403020204" pitchFamily="34" charset="0"/>
                        </a:rPr>
                      </a:br>
                      <a:r>
                        <a:rPr lang="fr-FR" sz="1200">
                          <a:effectLst/>
                          <a:latin typeface="Source Sans Pro" panose="020B0503030403020204" pitchFamily="34" charset="0"/>
                          <a:ea typeface="Source Sans Pro" panose="020B0503030403020204" pitchFamily="34" charset="0"/>
                        </a:rPr>
                        <a:t>Observation des installations</a:t>
                      </a:r>
                    </a:p>
                  </a:txBody>
                  <a:tcPr marL="363" marR="363" marT="0" marB="0"/>
                </a:tc>
                <a:tc>
                  <a:txBody>
                    <a:bodyPr/>
                    <a:lstStyle/>
                    <a:p>
                      <a:pPr marL="8890" marR="0" indent="-8890">
                        <a:spcBef>
                          <a:spcPts val="1200"/>
                        </a:spcBef>
                        <a:spcAft>
                          <a:spcPts val="600"/>
                        </a:spcAft>
                      </a:pPr>
                      <a:r>
                        <a:rPr lang="fr-FR" sz="1200" dirty="0">
                          <a:effectLst/>
                          <a:latin typeface="Source Sans Pro" panose="020B0503030403020204" pitchFamily="34" charset="0"/>
                          <a:ea typeface="Source Sans Pro" panose="020B0503030403020204" pitchFamily="34" charset="0"/>
                        </a:rPr>
                        <a:t>Surveillance des installations</a:t>
                      </a:r>
                    </a:p>
                  </a:txBody>
                  <a:tcPr marL="363" marR="363" marT="0" marB="0"/>
                </a:tc>
                <a:extLst>
                  <a:ext uri="{0D108BD9-81ED-4DB2-BD59-A6C34878D82A}">
                    <a16:rowId xmlns="" xmlns:a16="http://schemas.microsoft.com/office/drawing/2014/main" val="2959759871"/>
                  </a:ext>
                </a:extLst>
              </a:tr>
            </a:tbl>
          </a:graphicData>
        </a:graphic>
      </p:graphicFrame>
      <p:sp>
        <p:nvSpPr>
          <p:cNvPr id="2" name="Google Shape;385;p56">
            <a:extLst>
              <a:ext uri="{FF2B5EF4-FFF2-40B4-BE49-F238E27FC236}">
                <a16:creationId xmlns="" xmlns:a16="http://schemas.microsoft.com/office/drawing/2014/main" id="{BF8A2345-06E8-9150-B85B-072009A65B1F}"/>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CATÉGORIES/SOUS-CATÉGORIES KP (CONT.)</a:t>
            </a:r>
          </a:p>
        </p:txBody>
      </p:sp>
      <p:sp>
        <p:nvSpPr>
          <p:cNvPr id="4" name="TextBox 3"/>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3" name="Espace réservé du numéro de diapositive 2">
            <a:extLst>
              <a:ext uri="{FF2B5EF4-FFF2-40B4-BE49-F238E27FC236}">
                <a16:creationId xmlns="" xmlns:a16="http://schemas.microsoft.com/office/drawing/2014/main" id="{8B9E104E-68D8-9029-71E9-B5B137374330}"/>
              </a:ext>
            </a:extLst>
          </p:cNvPr>
          <p:cNvSpPr>
            <a:spLocks noGrp="1"/>
          </p:cNvSpPr>
          <p:nvPr>
            <p:ph type="sldNum" sz="quarter" idx="7"/>
          </p:nvPr>
        </p:nvSpPr>
        <p:spPr/>
        <p:txBody>
          <a:bodyPr/>
          <a:lstStyle/>
          <a:p>
            <a:fld id="{B6F15528-21DE-4FAA-801E-634DDDAF4B2B}" type="slidenum">
              <a:rPr lang="fr-FR" smtClean="0"/>
              <a:pPr/>
              <a:t>172</a:t>
            </a:fld>
            <a:endParaRPr lang="fr-FR" dirty="0"/>
          </a:p>
        </p:txBody>
      </p:sp>
    </p:spTree>
    <p:extLst>
      <p:ext uri="{BB962C8B-B14F-4D97-AF65-F5344CB8AC3E}">
        <p14:creationId xmlns:p14="http://schemas.microsoft.com/office/powerpoint/2010/main" val="205087818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4FED2EAA-E68C-478D-BD0C-A768060D6FBE}"/>
            </a:ext>
          </a:extLst>
        </p:cNvPr>
        <p:cNvGrpSpPr/>
        <p:nvPr/>
      </p:nvGrpSpPr>
      <p:grpSpPr>
        <a:xfrm>
          <a:off x="0" y="0"/>
          <a:ext cx="0" cy="0"/>
          <a:chOff x="0" y="0"/>
          <a:chExt cx="0" cy="0"/>
        </a:xfrm>
      </p:grpSpPr>
      <p:sp>
        <p:nvSpPr>
          <p:cNvPr id="4" name="object 4">
            <a:extLst>
              <a:ext uri="{FF2B5EF4-FFF2-40B4-BE49-F238E27FC236}">
                <a16:creationId xmlns="" xmlns:a16="http://schemas.microsoft.com/office/drawing/2014/main" id="{3B88A228-FB1D-7EF6-2E17-3382C323917F}"/>
              </a:ext>
            </a:extLst>
          </p:cNvPr>
          <p:cNvSpPr txBox="1"/>
          <p:nvPr/>
        </p:nvSpPr>
        <p:spPr>
          <a:xfrm>
            <a:off x="1431213" y="1332315"/>
            <a:ext cx="8767864" cy="1798056"/>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cap="none" normalizeH="0" baseline="0" noProof="0">
                <a:ln>
                  <a:noFill/>
                </a:ln>
                <a:effectLst/>
                <a:uLnTx/>
                <a:uFillTx/>
                <a:latin typeface="Arial"/>
                <a:ea typeface="+mn-ea"/>
                <a:cs typeface="Arial"/>
              </a:rPr>
              <a:t>Principaux risques à prendre en compte :</a:t>
            </a:r>
          </a:p>
          <a:p>
            <a:pPr marL="469900" marR="5080" indent="-457200" algn="just">
              <a:lnSpc>
                <a:spcPct val="110000"/>
              </a:lnSpc>
              <a:spcBef>
                <a:spcPts val="1800"/>
              </a:spcBef>
              <a:buClr>
                <a:schemeClr val="tx1"/>
              </a:buClr>
              <a:buFont typeface="Wingdings" panose="05000000000000000000" pitchFamily="2" charset="2"/>
              <a:buChar char="§"/>
              <a:tabLst>
                <a:tab pos="470534" algn="l"/>
              </a:tabLst>
              <a:defRPr/>
            </a:pPr>
            <a:r>
              <a:rPr lang="fr-FR" sz="2000">
                <a:latin typeface="Source Sans Pro" panose="020B0503030403020204" pitchFamily="34" charset="0"/>
                <a:ea typeface="Source Sans Pro" panose="020B0503030403020204" pitchFamily="34" charset="0"/>
                <a:cs typeface="Arial"/>
              </a:rPr>
              <a:t>Organisation non conforme aux lois locales.</a:t>
            </a:r>
          </a:p>
          <a:p>
            <a:pPr marL="469900" marR="5080" indent="-457200">
              <a:lnSpc>
                <a:spcPct val="110000"/>
              </a:lnSpc>
              <a:spcBef>
                <a:spcPts val="1800"/>
              </a:spcBef>
              <a:buClr>
                <a:schemeClr val="tx1"/>
              </a:buClr>
              <a:buFont typeface="Wingdings" panose="05000000000000000000" pitchFamily="2" charset="2"/>
              <a:buChar char="§"/>
              <a:tabLst>
                <a:tab pos="470534" algn="l"/>
              </a:tabLst>
              <a:defRPr/>
            </a:pPr>
            <a:r>
              <a:rPr lang="fr-FR" sz="2000">
                <a:latin typeface="Source Sans Pro" panose="020B0503030403020204" pitchFamily="34" charset="0"/>
                <a:ea typeface="Source Sans Pro" panose="020B0503030403020204" pitchFamily="34" charset="0"/>
                <a:cs typeface="Arial"/>
              </a:rPr>
              <a:t>Les organisations locales KP n’intègrent pas efficacement le KP dans la planification et la mise en œuvre. </a:t>
            </a:r>
          </a:p>
        </p:txBody>
      </p:sp>
      <p:sp>
        <p:nvSpPr>
          <p:cNvPr id="2" name="Google Shape;385;p56">
            <a:extLst>
              <a:ext uri="{FF2B5EF4-FFF2-40B4-BE49-F238E27FC236}">
                <a16:creationId xmlns="" xmlns:a16="http://schemas.microsoft.com/office/drawing/2014/main" id="{3CBFA982-B772-AEC7-1D1D-78FAB2EE529D}"/>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PRINCIPAUX RISQUES</a:t>
            </a:r>
          </a:p>
        </p:txBody>
      </p:sp>
      <p:sp>
        <p:nvSpPr>
          <p:cNvPr id="6" name="TextBox 5"/>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3" name="Espace réservé du numéro de diapositive 2">
            <a:extLst>
              <a:ext uri="{FF2B5EF4-FFF2-40B4-BE49-F238E27FC236}">
                <a16:creationId xmlns="" xmlns:a16="http://schemas.microsoft.com/office/drawing/2014/main" id="{FD0E635B-B2A7-958F-34BF-39C383B55DC2}"/>
              </a:ext>
            </a:extLst>
          </p:cNvPr>
          <p:cNvSpPr>
            <a:spLocks noGrp="1"/>
          </p:cNvSpPr>
          <p:nvPr>
            <p:ph type="sldNum" sz="quarter" idx="7"/>
          </p:nvPr>
        </p:nvSpPr>
        <p:spPr/>
        <p:txBody>
          <a:bodyPr/>
          <a:lstStyle/>
          <a:p>
            <a:fld id="{B6F15528-21DE-4FAA-801E-634DDDAF4B2B}" type="slidenum">
              <a:rPr lang="fr-FR" smtClean="0"/>
              <a:pPr/>
              <a:t>173</a:t>
            </a:fld>
            <a:endParaRPr lang="fr-FR" dirty="0"/>
          </a:p>
        </p:txBody>
      </p:sp>
    </p:spTree>
    <p:extLst>
      <p:ext uri="{BB962C8B-B14F-4D97-AF65-F5344CB8AC3E}">
        <p14:creationId xmlns:p14="http://schemas.microsoft.com/office/powerpoint/2010/main" val="263650817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9784F95C-A5ED-6049-0F10-06048372FFBB}"/>
            </a:ext>
          </a:extLst>
        </p:cNvPr>
        <p:cNvGrpSpPr/>
        <p:nvPr/>
      </p:nvGrpSpPr>
      <p:grpSpPr>
        <a:xfrm>
          <a:off x="0" y="0"/>
          <a:ext cx="0" cy="0"/>
          <a:chOff x="0" y="0"/>
          <a:chExt cx="0" cy="0"/>
        </a:xfrm>
      </p:grpSpPr>
      <p:sp>
        <p:nvSpPr>
          <p:cNvPr id="3" name="object 3">
            <a:extLst>
              <a:ext uri="{FF2B5EF4-FFF2-40B4-BE49-F238E27FC236}">
                <a16:creationId xmlns="" xmlns:a16="http://schemas.microsoft.com/office/drawing/2014/main" id="{9BA032C5-6A25-26E8-2413-CAD6D69A5987}"/>
              </a:ext>
            </a:extLst>
          </p:cNvPr>
          <p:cNvSpPr txBox="1">
            <a:spLocks noGrp="1"/>
          </p:cNvSpPr>
          <p:nvPr>
            <p:ph type="title"/>
          </p:nvPr>
        </p:nvSpPr>
        <p:spPr>
          <a:xfrm>
            <a:off x="958306" y="2438613"/>
            <a:ext cx="9339434" cy="1333698"/>
          </a:xfrm>
          <a:prstGeom prst="rect">
            <a:avLst/>
          </a:prstGeom>
        </p:spPr>
        <p:txBody>
          <a:bodyPr vert="horz" wrap="square" lIns="0" tIns="0" rIns="0" bIns="0" rtlCol="0">
            <a:spAutoFit/>
          </a:bodyPr>
          <a:lstStyle/>
          <a:p>
            <a:pPr marL="12700" algn="ctr">
              <a:lnSpc>
                <a:spcPts val="5220"/>
              </a:lnSpc>
            </a:pPr>
            <a:r>
              <a:rPr lang="fr-FR" sz="4800" b="1"/>
              <a:t>MODULE 14 :</a:t>
            </a:r>
            <a:br>
              <a:rPr lang="fr-FR" sz="4800" b="1"/>
            </a:br>
            <a:r>
              <a:rPr lang="fr-FR" sz="4800" b="1"/>
              <a:t>DÉVELOPPEMENT DES AFFAIRES</a:t>
            </a:r>
          </a:p>
        </p:txBody>
      </p:sp>
      <p:sp>
        <p:nvSpPr>
          <p:cNvPr id="5" name="Google Shape;385;p56">
            <a:extLst>
              <a:ext uri="{FF2B5EF4-FFF2-40B4-BE49-F238E27FC236}">
                <a16:creationId xmlns="" xmlns:a16="http://schemas.microsoft.com/office/drawing/2014/main" id="{ABAE993F-12B3-BA16-63F6-36A988F42895}"/>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 </a:t>
            </a:r>
          </a:p>
        </p:txBody>
      </p:sp>
      <p:sp>
        <p:nvSpPr>
          <p:cNvPr id="4" name="TextBox 3"/>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D1A99360-86F1-103D-FD82-4D23DF154FE8}"/>
              </a:ext>
            </a:extLst>
          </p:cNvPr>
          <p:cNvSpPr>
            <a:spLocks noGrp="1"/>
          </p:cNvSpPr>
          <p:nvPr>
            <p:ph type="sldNum" sz="quarter" idx="7"/>
          </p:nvPr>
        </p:nvSpPr>
        <p:spPr/>
        <p:txBody>
          <a:bodyPr/>
          <a:lstStyle/>
          <a:p>
            <a:fld id="{B6F15528-21DE-4FAA-801E-634DDDAF4B2B}" type="slidenum">
              <a:rPr lang="fr-FR" smtClean="0"/>
              <a:pPr/>
              <a:t>174</a:t>
            </a:fld>
            <a:endParaRPr lang="fr-FR" dirty="0"/>
          </a:p>
        </p:txBody>
      </p:sp>
    </p:spTree>
    <p:extLst>
      <p:ext uri="{BB962C8B-B14F-4D97-AF65-F5344CB8AC3E}">
        <p14:creationId xmlns:p14="http://schemas.microsoft.com/office/powerpoint/2010/main" val="1352091596"/>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05FF1D58-1374-88B8-201E-8EC4107942E5}"/>
            </a:ext>
          </a:extLst>
        </p:cNvPr>
        <p:cNvGrpSpPr/>
        <p:nvPr/>
      </p:nvGrpSpPr>
      <p:grpSpPr>
        <a:xfrm>
          <a:off x="0" y="0"/>
          <a:ext cx="0" cy="0"/>
          <a:chOff x="0" y="0"/>
          <a:chExt cx="0" cy="0"/>
        </a:xfrm>
      </p:grpSpPr>
      <p:sp>
        <p:nvSpPr>
          <p:cNvPr id="3" name="object 3">
            <a:extLst>
              <a:ext uri="{FF2B5EF4-FFF2-40B4-BE49-F238E27FC236}">
                <a16:creationId xmlns="" xmlns:a16="http://schemas.microsoft.com/office/drawing/2014/main" id="{84D63FD7-AA63-435D-BE5C-39E2672091DD}"/>
              </a:ext>
            </a:extLst>
          </p:cNvPr>
          <p:cNvSpPr txBox="1">
            <a:spLocks noGrp="1"/>
          </p:cNvSpPr>
          <p:nvPr>
            <p:ph type="title"/>
          </p:nvPr>
        </p:nvSpPr>
        <p:spPr>
          <a:xfrm>
            <a:off x="1307164" y="1002577"/>
            <a:ext cx="10009303" cy="4924425"/>
          </a:xfrm>
          <a:prstGeom prst="rect">
            <a:avLst/>
          </a:prstGeom>
        </p:spPr>
        <p:txBody>
          <a:bodyPr vert="horz" wrap="square" lIns="0" tIns="0" rIns="0" bIns="0" rtlCol="0">
            <a:spAutoFit/>
          </a:bodyPr>
          <a:lstStyle/>
          <a:p>
            <a:pPr marL="0" lvl="0" indent="0" rtl="0">
              <a:buFont typeface="+mj-lt"/>
              <a:buNone/>
            </a:pPr>
            <a:r>
              <a:rPr lang="fr-FR" sz="2000" b="1" dirty="0"/>
              <a:t>Objectif global : </a:t>
            </a:r>
            <a:r>
              <a:rPr lang="fr-FR" sz="2000" dirty="0"/>
              <a:t>Évaluer les processus et procédures en place pour lever des fonds afin de permettre à l'organisation de poursuivre ses activités, ainsi que la stratégie/le plan de développement commercial et de mobilisation des ressources de l'organisation pour évaluer son adéquation, déterminer s'il est mis en œuvre comme prévu et s'il donne les résultats escomptés.</a:t>
            </a:r>
            <a:br>
              <a:rPr lang="fr-FR" sz="2000" dirty="0"/>
            </a:br>
            <a:r>
              <a:rPr lang="fr-FR" sz="2000" dirty="0"/>
              <a:t/>
            </a:r>
            <a:br>
              <a:rPr lang="fr-FR" sz="2000" dirty="0"/>
            </a:br>
            <a:r>
              <a:rPr lang="fr-FR" sz="2000" b="1" dirty="0">
                <a:solidFill>
                  <a:schemeClr val="tx1"/>
                </a:solidFill>
                <a:effectLst/>
                <a:latin typeface="Source Sans Pro" panose="020B0503030403020204" pitchFamily="34" charset="0"/>
                <a:ea typeface="Source Sans Pro" panose="020B0503030403020204" pitchFamily="34" charset="0"/>
                <a:cs typeface="+mn-cs"/>
              </a:rPr>
              <a:t>Développement des affaires :</a:t>
            </a:r>
            <a:br>
              <a:rPr lang="fr-FR" sz="2000" b="1" dirty="0">
                <a:solidFill>
                  <a:schemeClr val="tx1"/>
                </a:solidFill>
                <a:effectLst/>
                <a:latin typeface="Source Sans Pro" panose="020B0503030403020204" pitchFamily="34" charset="0"/>
                <a:ea typeface="Source Sans Pro" panose="020B0503030403020204" pitchFamily="34" charset="0"/>
                <a:cs typeface="+mn-cs"/>
              </a:rPr>
            </a:br>
            <a:r>
              <a:rPr lang="fr-FR" sz="2000" b="1" dirty="0">
                <a:solidFill>
                  <a:schemeClr val="tx1"/>
                </a:solidFill>
                <a:effectLst/>
                <a:latin typeface="Source Sans Pro" panose="020B0503030403020204" pitchFamily="34" charset="0"/>
                <a:ea typeface="Source Sans Pro" panose="020B0503030403020204" pitchFamily="34" charset="0"/>
                <a:cs typeface="+mn-cs"/>
              </a:rPr>
              <a:t/>
            </a:r>
            <a:br>
              <a:rPr lang="fr-FR" sz="2000" b="1" dirty="0">
                <a:solidFill>
                  <a:schemeClr val="tx1"/>
                </a:solidFill>
                <a:effectLst/>
                <a:latin typeface="Source Sans Pro" panose="020B0503030403020204" pitchFamily="34" charset="0"/>
                <a:ea typeface="Source Sans Pro" panose="020B0503030403020204" pitchFamily="34" charset="0"/>
                <a:cs typeface="+mn-cs"/>
              </a:rPr>
            </a:br>
            <a:r>
              <a:rPr lang="fr-FR" sz="2000" b="0" dirty="0">
                <a:solidFill>
                  <a:schemeClr val="tx1"/>
                </a:solidFill>
                <a:effectLst/>
                <a:latin typeface="Source Sans Pro" panose="020B0503030403020204" pitchFamily="34" charset="0"/>
                <a:ea typeface="Source Sans Pro" panose="020B0503030403020204" pitchFamily="34" charset="0"/>
                <a:cs typeface="+mn-cs"/>
              </a:rPr>
              <a:t>1.	Plan de mobilisation des ressources</a:t>
            </a:r>
            <a:br>
              <a:rPr lang="fr-FR" sz="2000" b="0" dirty="0">
                <a:solidFill>
                  <a:schemeClr val="tx1"/>
                </a:solidFill>
                <a:effectLst/>
                <a:latin typeface="Source Sans Pro" panose="020B0503030403020204" pitchFamily="34" charset="0"/>
                <a:ea typeface="Source Sans Pro" panose="020B0503030403020204" pitchFamily="34" charset="0"/>
                <a:cs typeface="+mn-cs"/>
              </a:rPr>
            </a:br>
            <a:r>
              <a:rPr lang="fr-FR" sz="2000" b="0" dirty="0">
                <a:solidFill>
                  <a:schemeClr val="tx1"/>
                </a:solidFill>
                <a:effectLst/>
                <a:latin typeface="Source Sans Pro" panose="020B0503030403020204" pitchFamily="34" charset="0"/>
                <a:ea typeface="Source Sans Pro" panose="020B0503030403020204" pitchFamily="34" charset="0"/>
                <a:cs typeface="+mn-cs"/>
              </a:rPr>
              <a:t>2.	Personnel dévoué</a:t>
            </a:r>
            <a:br>
              <a:rPr lang="fr-FR" sz="2000" b="0" dirty="0">
                <a:solidFill>
                  <a:schemeClr val="tx1"/>
                </a:solidFill>
                <a:effectLst/>
                <a:latin typeface="Source Sans Pro" panose="020B0503030403020204" pitchFamily="34" charset="0"/>
                <a:ea typeface="Source Sans Pro" panose="020B0503030403020204" pitchFamily="34" charset="0"/>
                <a:cs typeface="+mn-cs"/>
              </a:rPr>
            </a:br>
            <a:r>
              <a:rPr lang="fr-FR" sz="2000" b="0" dirty="0">
                <a:solidFill>
                  <a:schemeClr val="tx1"/>
                </a:solidFill>
                <a:effectLst/>
                <a:latin typeface="Source Sans Pro" panose="020B0503030403020204" pitchFamily="34" charset="0"/>
                <a:ea typeface="Source Sans Pro" panose="020B0503030403020204" pitchFamily="34" charset="0"/>
                <a:cs typeface="+mn-cs"/>
              </a:rPr>
              <a:t>3.	Cibles</a:t>
            </a:r>
            <a:br>
              <a:rPr lang="fr-FR" sz="2000" b="0" dirty="0">
                <a:solidFill>
                  <a:schemeClr val="tx1"/>
                </a:solidFill>
                <a:effectLst/>
                <a:latin typeface="Source Sans Pro" panose="020B0503030403020204" pitchFamily="34" charset="0"/>
                <a:ea typeface="Source Sans Pro" panose="020B0503030403020204" pitchFamily="34" charset="0"/>
                <a:cs typeface="+mn-cs"/>
              </a:rPr>
            </a:br>
            <a:r>
              <a:rPr lang="fr-FR" sz="2000" b="0" dirty="0">
                <a:solidFill>
                  <a:schemeClr val="tx1"/>
                </a:solidFill>
                <a:effectLst/>
                <a:latin typeface="Source Sans Pro" panose="020B0503030403020204" pitchFamily="34" charset="0"/>
                <a:ea typeface="Source Sans Pro" panose="020B0503030403020204" pitchFamily="34" charset="0"/>
                <a:cs typeface="+mn-cs"/>
              </a:rPr>
              <a:t>4.	Préparation de la proposition</a:t>
            </a:r>
            <a:br>
              <a:rPr lang="fr-FR" sz="2000" b="0" dirty="0">
                <a:solidFill>
                  <a:schemeClr val="tx1"/>
                </a:solidFill>
                <a:effectLst/>
                <a:latin typeface="Source Sans Pro" panose="020B0503030403020204" pitchFamily="34" charset="0"/>
                <a:ea typeface="Source Sans Pro" panose="020B0503030403020204" pitchFamily="34" charset="0"/>
                <a:cs typeface="+mn-cs"/>
              </a:rPr>
            </a:br>
            <a:r>
              <a:rPr lang="fr-FR" sz="2000" b="0" dirty="0">
                <a:solidFill>
                  <a:schemeClr val="tx1"/>
                </a:solidFill>
                <a:effectLst/>
                <a:latin typeface="Source Sans Pro" panose="020B0503030403020204" pitchFamily="34" charset="0"/>
                <a:ea typeface="Source Sans Pro" panose="020B0503030403020204" pitchFamily="34" charset="0"/>
                <a:cs typeface="+mn-cs"/>
              </a:rPr>
              <a:t>5.	Budget pour la mobilisation des ressources </a:t>
            </a:r>
            <a:br>
              <a:rPr lang="fr-FR" sz="2000" b="0" dirty="0">
                <a:solidFill>
                  <a:schemeClr val="tx1"/>
                </a:solidFill>
                <a:effectLst/>
                <a:latin typeface="Source Sans Pro" panose="020B0503030403020204" pitchFamily="34" charset="0"/>
                <a:ea typeface="Source Sans Pro" panose="020B0503030403020204" pitchFamily="34" charset="0"/>
                <a:cs typeface="+mn-cs"/>
              </a:rPr>
            </a:br>
            <a:r>
              <a:rPr lang="fr-FR" sz="2000" b="0" dirty="0">
                <a:solidFill>
                  <a:schemeClr val="tx1"/>
                </a:solidFill>
                <a:effectLst/>
                <a:latin typeface="Source Sans Pro" panose="020B0503030403020204" pitchFamily="34" charset="0"/>
                <a:ea typeface="Source Sans Pro" panose="020B0503030403020204" pitchFamily="34" charset="0"/>
                <a:cs typeface="+mn-cs"/>
              </a:rPr>
              <a:t>6.	Plaidoyer et influence </a:t>
            </a:r>
            <a:br>
              <a:rPr lang="fr-FR" sz="2000" b="0" dirty="0">
                <a:solidFill>
                  <a:schemeClr val="tx1"/>
                </a:solidFill>
                <a:effectLst/>
                <a:latin typeface="Source Sans Pro" panose="020B0503030403020204" pitchFamily="34" charset="0"/>
                <a:ea typeface="Source Sans Pro" panose="020B0503030403020204" pitchFamily="34" charset="0"/>
                <a:cs typeface="+mn-cs"/>
              </a:rPr>
            </a:br>
            <a:r>
              <a:rPr lang="fr-FR" sz="2000" b="0" dirty="0">
                <a:solidFill>
                  <a:schemeClr val="tx1"/>
                </a:solidFill>
                <a:effectLst/>
                <a:latin typeface="Source Sans Pro" panose="020B0503030403020204" pitchFamily="34" charset="0"/>
                <a:ea typeface="Source Sans Pro" panose="020B0503030403020204" pitchFamily="34" charset="0"/>
                <a:cs typeface="+mn-cs"/>
              </a:rPr>
              <a:t>7.	Financement diversifié </a:t>
            </a:r>
            <a:br>
              <a:rPr lang="fr-FR" sz="2000" b="0" dirty="0">
                <a:solidFill>
                  <a:schemeClr val="tx1"/>
                </a:solidFill>
                <a:effectLst/>
                <a:latin typeface="Source Sans Pro" panose="020B0503030403020204" pitchFamily="34" charset="0"/>
                <a:ea typeface="Source Sans Pro" panose="020B0503030403020204" pitchFamily="34" charset="0"/>
                <a:cs typeface="+mn-cs"/>
              </a:rPr>
            </a:br>
            <a:endParaRPr lang="fr-FR" sz="2000" b="0" dirty="0">
              <a:solidFill>
                <a:schemeClr val="tx1"/>
              </a:solidFill>
              <a:effectLst/>
              <a:latin typeface="Source Sans Pro" panose="020B0503030403020204" pitchFamily="34" charset="0"/>
              <a:ea typeface="Source Sans Pro" panose="020B0503030403020204" pitchFamily="34" charset="0"/>
              <a:cs typeface="+mn-cs"/>
            </a:endParaRPr>
          </a:p>
        </p:txBody>
      </p:sp>
      <p:sp>
        <p:nvSpPr>
          <p:cNvPr id="5" name="Google Shape;385;p56">
            <a:extLst>
              <a:ext uri="{FF2B5EF4-FFF2-40B4-BE49-F238E27FC236}">
                <a16:creationId xmlns="" xmlns:a16="http://schemas.microsoft.com/office/drawing/2014/main" id="{518E5B13-D143-5439-262A-0C3ED50E6290}"/>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DÉVELOPPEMENT DES AFFAIRES</a:t>
            </a:r>
          </a:p>
        </p:txBody>
      </p:sp>
      <p:sp>
        <p:nvSpPr>
          <p:cNvPr id="4" name="TextBox 3"/>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22631FFC-C53E-5F46-F2C9-760616740BDE}"/>
              </a:ext>
            </a:extLst>
          </p:cNvPr>
          <p:cNvSpPr>
            <a:spLocks noGrp="1"/>
          </p:cNvSpPr>
          <p:nvPr>
            <p:ph type="sldNum" sz="quarter" idx="7"/>
          </p:nvPr>
        </p:nvSpPr>
        <p:spPr/>
        <p:txBody>
          <a:bodyPr/>
          <a:lstStyle/>
          <a:p>
            <a:fld id="{B6F15528-21DE-4FAA-801E-634DDDAF4B2B}" type="slidenum">
              <a:rPr lang="fr-FR" smtClean="0"/>
              <a:pPr/>
              <a:t>175</a:t>
            </a:fld>
            <a:endParaRPr lang="fr-FR" dirty="0"/>
          </a:p>
        </p:txBody>
      </p:sp>
    </p:spTree>
    <p:extLst>
      <p:ext uri="{BB962C8B-B14F-4D97-AF65-F5344CB8AC3E}">
        <p14:creationId xmlns:p14="http://schemas.microsoft.com/office/powerpoint/2010/main" val="130941525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B96147C4-395C-290D-31B4-5BE1C0264735}"/>
            </a:ext>
          </a:extLst>
        </p:cNvPr>
        <p:cNvGrpSpPr/>
        <p:nvPr/>
      </p:nvGrpSpPr>
      <p:grpSpPr>
        <a:xfrm>
          <a:off x="0" y="0"/>
          <a:ext cx="0" cy="0"/>
          <a:chOff x="0" y="0"/>
          <a:chExt cx="0" cy="0"/>
        </a:xfrm>
      </p:grpSpPr>
      <p:sp>
        <p:nvSpPr>
          <p:cNvPr id="5" name="Google Shape;385;p56">
            <a:extLst>
              <a:ext uri="{FF2B5EF4-FFF2-40B4-BE49-F238E27FC236}">
                <a16:creationId xmlns="" xmlns:a16="http://schemas.microsoft.com/office/drawing/2014/main" id="{AE177CC9-ABC4-495A-48AB-87418FC0D472}"/>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CHARTE NUPAS PLUS 2.0</a:t>
            </a:r>
          </a:p>
        </p:txBody>
      </p:sp>
      <p:pic>
        <p:nvPicPr>
          <p:cNvPr id="2" name="Picture 1" descr="Chart, treemap chart&#10;&#10;Description automatically generated">
            <a:extLst>
              <a:ext uri="{FF2B5EF4-FFF2-40B4-BE49-F238E27FC236}">
                <a16:creationId xmlns="" xmlns:a16="http://schemas.microsoft.com/office/drawing/2014/main" id="{89D44CF1-9CFF-A01B-A604-0A671AD5F92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739" b="5048"/>
          <a:stretch/>
        </p:blipFill>
        <p:spPr bwMode="auto">
          <a:xfrm>
            <a:off x="1490472" y="1027085"/>
            <a:ext cx="9171432" cy="4824676"/>
          </a:xfrm>
          <a:prstGeom prst="rect">
            <a:avLst/>
          </a:prstGeom>
          <a:noFill/>
          <a:ln>
            <a:noFill/>
          </a:ln>
          <a:extLst>
            <a:ext uri="{53640926-AAD7-44D8-BBD7-CCE9431645EC}">
              <a14:shadowObscured xmlns:a14="http://schemas.microsoft.com/office/drawing/2010/main"/>
            </a:ext>
          </a:extLst>
        </p:spPr>
      </p:pic>
      <p:sp>
        <p:nvSpPr>
          <p:cNvPr id="4" name="TextBox 3"/>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3" name="Espace réservé du numéro de diapositive 2">
            <a:extLst>
              <a:ext uri="{FF2B5EF4-FFF2-40B4-BE49-F238E27FC236}">
                <a16:creationId xmlns="" xmlns:a16="http://schemas.microsoft.com/office/drawing/2014/main" id="{B0833FBF-717D-F356-BCC3-E5C569FF5D7E}"/>
              </a:ext>
            </a:extLst>
          </p:cNvPr>
          <p:cNvSpPr>
            <a:spLocks noGrp="1"/>
          </p:cNvSpPr>
          <p:nvPr>
            <p:ph type="sldNum" sz="quarter" idx="7"/>
          </p:nvPr>
        </p:nvSpPr>
        <p:spPr/>
        <p:txBody>
          <a:bodyPr/>
          <a:lstStyle/>
          <a:p>
            <a:fld id="{B6F15528-21DE-4FAA-801E-634DDDAF4B2B}" type="slidenum">
              <a:rPr lang="fr-FR" smtClean="0"/>
              <a:pPr/>
              <a:t>176</a:t>
            </a:fld>
            <a:endParaRPr lang="fr-FR" dirty="0"/>
          </a:p>
        </p:txBody>
      </p:sp>
    </p:spTree>
    <p:extLst>
      <p:ext uri="{BB962C8B-B14F-4D97-AF65-F5344CB8AC3E}">
        <p14:creationId xmlns:p14="http://schemas.microsoft.com/office/powerpoint/2010/main" val="378077015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757B1230-EDDD-8F67-5E90-84AC82786BCA}"/>
            </a:ext>
          </a:extLst>
        </p:cNvPr>
        <p:cNvGrpSpPr/>
        <p:nvPr/>
      </p:nvGrpSpPr>
      <p:grpSpPr>
        <a:xfrm>
          <a:off x="0" y="0"/>
          <a:ext cx="0" cy="0"/>
          <a:chOff x="0" y="0"/>
          <a:chExt cx="0" cy="0"/>
        </a:xfrm>
      </p:grpSpPr>
      <p:graphicFrame>
        <p:nvGraphicFramePr>
          <p:cNvPr id="7" name="Table 6">
            <a:extLst>
              <a:ext uri="{FF2B5EF4-FFF2-40B4-BE49-F238E27FC236}">
                <a16:creationId xmlns="" xmlns:a16="http://schemas.microsoft.com/office/drawing/2014/main" id="{2C3ADF50-0D6D-2B5C-59F2-98BC3B1752EB}"/>
              </a:ext>
            </a:extLst>
          </p:cNvPr>
          <p:cNvGraphicFramePr>
            <a:graphicFrameLocks noGrp="1"/>
          </p:cNvGraphicFramePr>
          <p:nvPr>
            <p:extLst>
              <p:ext uri="{D42A27DB-BD31-4B8C-83A1-F6EECF244321}">
                <p14:modId xmlns:p14="http://schemas.microsoft.com/office/powerpoint/2010/main" val="2085961822"/>
              </p:ext>
            </p:extLst>
          </p:nvPr>
        </p:nvGraphicFramePr>
        <p:xfrm>
          <a:off x="883714" y="1033425"/>
          <a:ext cx="10874611" cy="5023066"/>
        </p:xfrm>
        <a:graphic>
          <a:graphicData uri="http://schemas.openxmlformats.org/drawingml/2006/table">
            <a:tbl>
              <a:tblPr firstRow="1" firstCol="1" bandRow="1">
                <a:tableStyleId>{5940675A-B579-460E-94D1-54222C63F5DA}</a:tableStyleId>
              </a:tblPr>
              <a:tblGrid>
                <a:gridCol w="2252248">
                  <a:extLst>
                    <a:ext uri="{9D8B030D-6E8A-4147-A177-3AD203B41FA5}">
                      <a16:colId xmlns="" xmlns:a16="http://schemas.microsoft.com/office/drawing/2014/main" val="3622111367"/>
                    </a:ext>
                  </a:extLst>
                </a:gridCol>
                <a:gridCol w="6511265">
                  <a:extLst>
                    <a:ext uri="{9D8B030D-6E8A-4147-A177-3AD203B41FA5}">
                      <a16:colId xmlns="" xmlns:a16="http://schemas.microsoft.com/office/drawing/2014/main" val="1333926728"/>
                    </a:ext>
                  </a:extLst>
                </a:gridCol>
                <a:gridCol w="2111098">
                  <a:extLst>
                    <a:ext uri="{9D8B030D-6E8A-4147-A177-3AD203B41FA5}">
                      <a16:colId xmlns="" xmlns:a16="http://schemas.microsoft.com/office/drawing/2014/main" val="4229222154"/>
                    </a:ext>
                  </a:extLst>
                </a:gridCol>
              </a:tblGrid>
              <a:tr h="435234">
                <a:tc>
                  <a:txBody>
                    <a:bodyPr/>
                    <a:lstStyle/>
                    <a:p>
                      <a:pPr marL="8890" marR="0" indent="-8890" algn="ctr">
                        <a:spcBef>
                          <a:spcPts val="1200"/>
                        </a:spcBef>
                        <a:spcAft>
                          <a:spcPts val="600"/>
                        </a:spcAft>
                      </a:pPr>
                      <a:r>
                        <a:rPr lang="fr-FR" sz="1200" b="1" dirty="0">
                          <a:solidFill>
                            <a:schemeClr val="bg1"/>
                          </a:solidFill>
                          <a:effectLst/>
                          <a:latin typeface="Source Sans Pro" panose="020B0503030403020204" pitchFamily="34" charset="0"/>
                          <a:ea typeface="Source Sans Pro" panose="020B0503030403020204" pitchFamily="34" charset="0"/>
                        </a:rPr>
                        <a:t>CATÉGORIES/SOUS-CATÉGORIES</a:t>
                      </a:r>
                    </a:p>
                  </a:txBody>
                  <a:tcPr marL="3927" marR="3927" marT="0" marB="0" anchor="ctr">
                    <a:solidFill>
                      <a:srgbClr val="002E6C"/>
                    </a:solidFill>
                  </a:tcPr>
                </a:tc>
                <a:tc>
                  <a:txBody>
                    <a:bodyPr/>
                    <a:lstStyle/>
                    <a:p>
                      <a:pPr marL="8890" marR="0" indent="-8890" algn="ctr">
                        <a:spcBef>
                          <a:spcPts val="1200"/>
                        </a:spcBef>
                        <a:spcAft>
                          <a:spcPts val="600"/>
                        </a:spcAft>
                      </a:pPr>
                      <a:r>
                        <a:rPr lang="fr-FR" sz="1200" b="1">
                          <a:solidFill>
                            <a:schemeClr val="bg1"/>
                          </a:solidFill>
                          <a:effectLst/>
                          <a:latin typeface="Source Sans Pro" panose="020B0503030403020204" pitchFamily="34" charset="0"/>
                          <a:ea typeface="Source Sans Pro" panose="020B0503030403020204" pitchFamily="34" charset="0"/>
                        </a:rPr>
                        <a:t>OBJECTIF (S) :</a:t>
                      </a:r>
                    </a:p>
                  </a:txBody>
                  <a:tcPr marL="3927" marR="3927" marT="0" marB="0" anchor="ctr">
                    <a:solidFill>
                      <a:srgbClr val="002E6C"/>
                    </a:solidFill>
                  </a:tcPr>
                </a:tc>
                <a:tc>
                  <a:txBody>
                    <a:bodyPr/>
                    <a:lstStyle/>
                    <a:p>
                      <a:pPr marL="8890" marR="0" indent="-8890" algn="ctr">
                        <a:spcBef>
                          <a:spcPts val="1200"/>
                        </a:spcBef>
                        <a:spcAft>
                          <a:spcPts val="600"/>
                        </a:spcAft>
                      </a:pPr>
                      <a:r>
                        <a:rPr lang="fr-FR" sz="1200" b="1" dirty="0">
                          <a:solidFill>
                            <a:schemeClr val="bg1"/>
                          </a:solidFill>
                          <a:effectLst/>
                          <a:latin typeface="Source Sans Pro" panose="020B0503030403020204" pitchFamily="34" charset="0"/>
                          <a:ea typeface="Source Sans Pro" panose="020B0503030403020204" pitchFamily="34" charset="0"/>
                        </a:rPr>
                        <a:t>DOCUMENTS CLÉS POUR L'ÉVALUATION</a:t>
                      </a:r>
                    </a:p>
                  </a:txBody>
                  <a:tcPr marL="3927" marR="3927" marT="0" marB="0" anchor="ctr">
                    <a:solidFill>
                      <a:srgbClr val="002E6C"/>
                    </a:solidFill>
                  </a:tcPr>
                </a:tc>
                <a:extLst>
                  <a:ext uri="{0D108BD9-81ED-4DB2-BD59-A6C34878D82A}">
                    <a16:rowId xmlns="" xmlns:a16="http://schemas.microsoft.com/office/drawing/2014/main" val="1111067877"/>
                  </a:ext>
                </a:extLst>
              </a:tr>
              <a:tr h="435234">
                <a:tc>
                  <a:txBody>
                    <a:bodyPr/>
                    <a:lstStyle/>
                    <a:p>
                      <a:pPr marL="8890" marR="0" indent="-8890">
                        <a:spcBef>
                          <a:spcPts val="1200"/>
                        </a:spcBef>
                        <a:spcAft>
                          <a:spcPts val="600"/>
                        </a:spcAft>
                      </a:pPr>
                      <a:r>
                        <a:rPr lang="fr-FR" sz="1200" b="0">
                          <a:solidFill>
                            <a:schemeClr val="tx1"/>
                          </a:solidFill>
                          <a:effectLst/>
                          <a:latin typeface="Source Sans Pro" panose="020B0503030403020204" pitchFamily="34" charset="0"/>
                          <a:ea typeface="Source Sans Pro" panose="020B0503030403020204" pitchFamily="34" charset="0"/>
                        </a:rPr>
                        <a:t>Plan de mobilisation des ressources </a:t>
                      </a:r>
                    </a:p>
                  </a:txBody>
                  <a:tcPr marL="68580" marR="68580" marT="0" marB="0"/>
                </a:tc>
                <a:tc>
                  <a:txBody>
                    <a:bodyPr/>
                    <a:lstStyle/>
                    <a:p>
                      <a:pPr marL="8890" marR="0" indent="-8890">
                        <a:spcBef>
                          <a:spcPts val="1200"/>
                        </a:spcBef>
                        <a:spcAft>
                          <a:spcPts val="600"/>
                        </a:spcAft>
                      </a:pPr>
                      <a:r>
                        <a:rPr lang="fr-FR" sz="1200">
                          <a:solidFill>
                            <a:schemeClr val="tx1"/>
                          </a:solidFill>
                          <a:effectLst/>
                          <a:latin typeface="Source Sans Pro" panose="020B0503030403020204" pitchFamily="34" charset="0"/>
                          <a:ea typeface="Source Sans Pro" panose="020B0503030403020204" pitchFamily="34" charset="0"/>
                        </a:rPr>
                        <a:t>Confirmer si l’organisation dispose d’un processus formellement adopté pour identifier et répondre aux opportunités de financement en temps opportun.</a:t>
                      </a:r>
                    </a:p>
                  </a:txBody>
                  <a:tcPr marL="68580" marR="68580" marT="0" marB="0"/>
                </a:tc>
                <a:tc>
                  <a:txBody>
                    <a:bodyPr/>
                    <a:lstStyle/>
                    <a:p>
                      <a:pPr marL="8890" marR="0" indent="-8890">
                        <a:spcBef>
                          <a:spcPts val="1200"/>
                        </a:spcBef>
                        <a:spcAft>
                          <a:spcPts val="600"/>
                        </a:spcAft>
                      </a:pPr>
                      <a:r>
                        <a:rPr lang="fr-FR" sz="1200">
                          <a:solidFill>
                            <a:schemeClr val="tx1"/>
                          </a:solidFill>
                          <a:effectLst/>
                          <a:latin typeface="Source Sans Pro" panose="020B0503030403020204" pitchFamily="34" charset="0"/>
                          <a:ea typeface="Source Sans Pro" panose="020B0503030403020204" pitchFamily="34" charset="0"/>
                        </a:rPr>
                        <a:t>Plan de mobilisation des ressources (RMP)</a:t>
                      </a:r>
                    </a:p>
                  </a:txBody>
                  <a:tcPr marL="68580" marR="68580" marT="0" marB="0"/>
                </a:tc>
                <a:extLst>
                  <a:ext uri="{0D108BD9-81ED-4DB2-BD59-A6C34878D82A}">
                    <a16:rowId xmlns="" xmlns:a16="http://schemas.microsoft.com/office/drawing/2014/main" val="298607908"/>
                  </a:ext>
                </a:extLst>
              </a:tr>
              <a:tr h="437725">
                <a:tc>
                  <a:txBody>
                    <a:bodyPr/>
                    <a:lstStyle/>
                    <a:p>
                      <a:pPr marL="8890" marR="0" indent="-8890">
                        <a:spcBef>
                          <a:spcPts val="1200"/>
                        </a:spcBef>
                        <a:spcAft>
                          <a:spcPts val="600"/>
                        </a:spcAft>
                      </a:pPr>
                      <a:r>
                        <a:rPr lang="fr-FR" sz="1200" b="0">
                          <a:solidFill>
                            <a:schemeClr val="tx1"/>
                          </a:solidFill>
                          <a:effectLst/>
                          <a:latin typeface="Source Sans Pro" panose="020B0503030403020204" pitchFamily="34" charset="0"/>
                          <a:ea typeface="Source Sans Pro" panose="020B0503030403020204" pitchFamily="34" charset="0"/>
                        </a:rPr>
                        <a:t>Personnel dévoué</a:t>
                      </a:r>
                    </a:p>
                  </a:txBody>
                  <a:tcPr marL="68580" marR="68580" marT="0" marB="0"/>
                </a:tc>
                <a:tc>
                  <a:txBody>
                    <a:bodyPr/>
                    <a:lstStyle/>
                    <a:p>
                      <a:pPr marL="8890" marR="0" indent="-8890">
                        <a:spcBef>
                          <a:spcPts val="1200"/>
                        </a:spcBef>
                        <a:spcAft>
                          <a:spcPts val="600"/>
                        </a:spcAft>
                      </a:pPr>
                      <a:r>
                        <a:rPr lang="fr-FR" sz="1200">
                          <a:solidFill>
                            <a:schemeClr val="tx1"/>
                          </a:solidFill>
                          <a:effectLst/>
                          <a:latin typeface="Source Sans Pro" panose="020B0503030403020204" pitchFamily="34" charset="0"/>
                          <a:ea typeface="Source Sans Pro" panose="020B0503030403020204" pitchFamily="34" charset="0"/>
                        </a:rPr>
                        <a:t>Confirmer l’existence d’un personnel de mobilisation des ressources dûment qualifié.</a:t>
                      </a:r>
                    </a:p>
                  </a:txBody>
                  <a:tcPr marL="68580" marR="68580" marT="0" marB="0"/>
                </a:tc>
                <a:tc>
                  <a:txBody>
                    <a:bodyPr/>
                    <a:lstStyle/>
                    <a:p>
                      <a:pPr marL="8890" marR="0" indent="-8890">
                        <a:spcBef>
                          <a:spcPts val="1200"/>
                        </a:spcBef>
                        <a:spcAft>
                          <a:spcPts val="600"/>
                        </a:spcAft>
                      </a:pPr>
                      <a:r>
                        <a:rPr lang="fr-FR" sz="1200">
                          <a:solidFill>
                            <a:schemeClr val="tx1"/>
                          </a:solidFill>
                          <a:effectLst/>
                          <a:latin typeface="Source Sans Pro" panose="020B0503030403020204" pitchFamily="34" charset="0"/>
                          <a:ea typeface="Source Sans Pro" panose="020B0503030403020204" pitchFamily="34" charset="0"/>
                        </a:rPr>
                        <a:t>RMP </a:t>
                      </a:r>
                    </a:p>
                  </a:txBody>
                  <a:tcPr marL="68580" marR="68580" marT="0" marB="0"/>
                </a:tc>
                <a:extLst>
                  <a:ext uri="{0D108BD9-81ED-4DB2-BD59-A6C34878D82A}">
                    <a16:rowId xmlns="" xmlns:a16="http://schemas.microsoft.com/office/drawing/2014/main" val="3179391907"/>
                  </a:ext>
                </a:extLst>
              </a:tr>
              <a:tr h="262635">
                <a:tc>
                  <a:txBody>
                    <a:bodyPr/>
                    <a:lstStyle/>
                    <a:p>
                      <a:pPr marL="8890" marR="0" indent="-8890">
                        <a:spcBef>
                          <a:spcPts val="1200"/>
                        </a:spcBef>
                        <a:spcAft>
                          <a:spcPts val="600"/>
                        </a:spcAft>
                      </a:pPr>
                      <a:r>
                        <a:rPr lang="fr-FR" sz="1200" b="0">
                          <a:solidFill>
                            <a:schemeClr val="tx1"/>
                          </a:solidFill>
                          <a:effectLst/>
                          <a:latin typeface="Source Sans Pro" panose="020B0503030403020204" pitchFamily="34" charset="0"/>
                          <a:ea typeface="Source Sans Pro" panose="020B0503030403020204" pitchFamily="34" charset="0"/>
                        </a:rPr>
                        <a:t>Cibles</a:t>
                      </a:r>
                    </a:p>
                  </a:txBody>
                  <a:tcPr marL="68580" marR="68580" marT="0" marB="0"/>
                </a:tc>
                <a:tc>
                  <a:txBody>
                    <a:bodyPr/>
                    <a:lstStyle/>
                    <a:p>
                      <a:pPr marL="8890" marR="0" indent="-8890">
                        <a:spcBef>
                          <a:spcPts val="1200"/>
                        </a:spcBef>
                        <a:spcAft>
                          <a:spcPts val="600"/>
                        </a:spcAft>
                      </a:pPr>
                      <a:r>
                        <a:rPr lang="fr-FR" sz="1200">
                          <a:solidFill>
                            <a:schemeClr val="tx1"/>
                          </a:solidFill>
                          <a:effectLst/>
                          <a:latin typeface="Source Sans Pro" panose="020B0503030403020204" pitchFamily="34" charset="0"/>
                          <a:ea typeface="Source Sans Pro" panose="020B0503030403020204" pitchFamily="34" charset="0"/>
                        </a:rPr>
                        <a:t>Confirmer si le RMP comporte des objectifs raisonnables qui sont surveillés.</a:t>
                      </a:r>
                    </a:p>
                  </a:txBody>
                  <a:tcPr marL="68580" marR="68580" marT="0" marB="0"/>
                </a:tc>
                <a:tc>
                  <a:txBody>
                    <a:bodyPr/>
                    <a:lstStyle/>
                    <a:p>
                      <a:pPr marL="8890" marR="0" indent="-8890">
                        <a:spcBef>
                          <a:spcPts val="1200"/>
                        </a:spcBef>
                        <a:spcAft>
                          <a:spcPts val="600"/>
                        </a:spcAft>
                      </a:pPr>
                      <a:r>
                        <a:rPr lang="fr-FR" sz="1200">
                          <a:solidFill>
                            <a:schemeClr val="tx1"/>
                          </a:solidFill>
                          <a:effectLst/>
                          <a:latin typeface="Source Sans Pro" panose="020B0503030403020204" pitchFamily="34" charset="0"/>
                          <a:ea typeface="Source Sans Pro" panose="020B0503030403020204" pitchFamily="34" charset="0"/>
                        </a:rPr>
                        <a:t>RMP </a:t>
                      </a:r>
                    </a:p>
                  </a:txBody>
                  <a:tcPr marL="68580" marR="68580" marT="0" marB="0"/>
                </a:tc>
                <a:extLst>
                  <a:ext uri="{0D108BD9-81ED-4DB2-BD59-A6C34878D82A}">
                    <a16:rowId xmlns="" xmlns:a16="http://schemas.microsoft.com/office/drawing/2014/main" val="2057111254"/>
                  </a:ext>
                </a:extLst>
              </a:tr>
              <a:tr h="435234">
                <a:tc>
                  <a:txBody>
                    <a:bodyPr/>
                    <a:lstStyle/>
                    <a:p>
                      <a:pPr marL="8890" marR="0" indent="-8890">
                        <a:spcBef>
                          <a:spcPts val="1200"/>
                        </a:spcBef>
                        <a:spcAft>
                          <a:spcPts val="600"/>
                        </a:spcAft>
                      </a:pPr>
                      <a:r>
                        <a:rPr lang="fr-FR" sz="1200" b="0">
                          <a:solidFill>
                            <a:schemeClr val="tx1"/>
                          </a:solidFill>
                          <a:effectLst/>
                          <a:latin typeface="Source Sans Pro" panose="020B0503030403020204" pitchFamily="34" charset="0"/>
                          <a:ea typeface="Source Sans Pro" panose="020B0503030403020204" pitchFamily="34" charset="0"/>
                        </a:rPr>
                        <a:t>Préparation de la proposition</a:t>
                      </a:r>
                    </a:p>
                  </a:txBody>
                  <a:tcPr marL="68580" marR="68580" marT="0" marB="0"/>
                </a:tc>
                <a:tc>
                  <a:txBody>
                    <a:bodyPr/>
                    <a:lstStyle/>
                    <a:p>
                      <a:pPr marL="8890" marR="0" indent="-8890">
                        <a:spcBef>
                          <a:spcPts val="1200"/>
                        </a:spcBef>
                        <a:spcAft>
                          <a:spcPts val="600"/>
                        </a:spcAft>
                      </a:pPr>
                      <a:r>
                        <a:rPr lang="fr-FR" sz="1200">
                          <a:solidFill>
                            <a:schemeClr val="tx1"/>
                          </a:solidFill>
                          <a:effectLst/>
                          <a:latin typeface="Source Sans Pro" panose="020B0503030403020204" pitchFamily="34" charset="0"/>
                          <a:ea typeface="Source Sans Pro" panose="020B0503030403020204" pitchFamily="34" charset="0"/>
                        </a:rPr>
                        <a:t>Confirmer si l'organisation dispose d'un processus établi pour répondre en temps opportun aux opportunités de financement. </a:t>
                      </a:r>
                    </a:p>
                  </a:txBody>
                  <a:tcPr marL="68580" marR="68580" marT="0" marB="0"/>
                </a:tc>
                <a:tc>
                  <a:txBody>
                    <a:bodyPr/>
                    <a:lstStyle/>
                    <a:p>
                      <a:pPr marL="8890" marR="0" indent="-8890">
                        <a:spcBef>
                          <a:spcPts val="1200"/>
                        </a:spcBef>
                        <a:spcAft>
                          <a:spcPts val="600"/>
                        </a:spcAft>
                      </a:pPr>
                      <a:r>
                        <a:rPr lang="fr-FR" sz="1200">
                          <a:solidFill>
                            <a:schemeClr val="tx1"/>
                          </a:solidFill>
                          <a:effectLst/>
                          <a:latin typeface="Source Sans Pro" panose="020B0503030403020204" pitchFamily="34" charset="0"/>
                          <a:ea typeface="Source Sans Pro" panose="020B0503030403020204" pitchFamily="34" charset="0"/>
                        </a:rPr>
                        <a:t>Propositions </a:t>
                      </a:r>
                    </a:p>
                  </a:txBody>
                  <a:tcPr marL="68580" marR="68580" marT="0" marB="0"/>
                </a:tc>
                <a:extLst>
                  <a:ext uri="{0D108BD9-81ED-4DB2-BD59-A6C34878D82A}">
                    <a16:rowId xmlns="" xmlns:a16="http://schemas.microsoft.com/office/drawing/2014/main" val="3457819857"/>
                  </a:ext>
                </a:extLst>
              </a:tr>
              <a:tr h="435234">
                <a:tc>
                  <a:txBody>
                    <a:bodyPr/>
                    <a:lstStyle/>
                    <a:p>
                      <a:pPr marL="8890" marR="0" indent="-8890">
                        <a:spcBef>
                          <a:spcPts val="1200"/>
                        </a:spcBef>
                        <a:spcAft>
                          <a:spcPts val="600"/>
                        </a:spcAft>
                      </a:pPr>
                      <a:r>
                        <a:rPr lang="fr-FR" sz="1200" b="0">
                          <a:solidFill>
                            <a:schemeClr val="tx1"/>
                          </a:solidFill>
                          <a:effectLst/>
                          <a:latin typeface="Source Sans Pro" panose="020B0503030403020204" pitchFamily="34" charset="0"/>
                          <a:ea typeface="Source Sans Pro" panose="020B0503030403020204" pitchFamily="34" charset="0"/>
                        </a:rPr>
                        <a:t>Budget pour la mobilisation des ressources</a:t>
                      </a:r>
                    </a:p>
                  </a:txBody>
                  <a:tcPr marL="68580" marR="68580" marT="0" marB="0"/>
                </a:tc>
                <a:tc>
                  <a:txBody>
                    <a:bodyPr/>
                    <a:lstStyle/>
                    <a:p>
                      <a:pPr marL="8890" marR="0" indent="-8890">
                        <a:spcBef>
                          <a:spcPts val="1200"/>
                        </a:spcBef>
                        <a:spcAft>
                          <a:spcPts val="600"/>
                        </a:spcAft>
                      </a:pPr>
                      <a:r>
                        <a:rPr lang="fr-FR" sz="1200" dirty="0">
                          <a:solidFill>
                            <a:schemeClr val="tx1"/>
                          </a:solidFill>
                          <a:effectLst/>
                          <a:latin typeface="Source Sans Pro" panose="020B0503030403020204" pitchFamily="34" charset="0"/>
                          <a:ea typeface="Source Sans Pro" panose="020B0503030403020204" pitchFamily="34" charset="0"/>
                        </a:rPr>
                        <a:t>Confirmer si un financement est disponible pour les activités de mobilisation des ressources.</a:t>
                      </a:r>
                    </a:p>
                  </a:txBody>
                  <a:tcPr marL="68580" marR="68580" marT="0" marB="0"/>
                </a:tc>
                <a:tc>
                  <a:txBody>
                    <a:bodyPr/>
                    <a:lstStyle/>
                    <a:p>
                      <a:pPr marL="8890" marR="0" indent="-8890">
                        <a:spcBef>
                          <a:spcPts val="1200"/>
                        </a:spcBef>
                        <a:spcAft>
                          <a:spcPts val="600"/>
                        </a:spcAft>
                      </a:pPr>
                      <a:r>
                        <a:rPr lang="fr-FR" sz="1200">
                          <a:solidFill>
                            <a:schemeClr val="tx1"/>
                          </a:solidFill>
                          <a:effectLst/>
                          <a:latin typeface="Source Sans Pro" panose="020B0503030403020204" pitchFamily="34" charset="0"/>
                          <a:ea typeface="Source Sans Pro" panose="020B0503030403020204" pitchFamily="34" charset="0"/>
                        </a:rPr>
                        <a:t> Budget annuel</a:t>
                      </a:r>
                    </a:p>
                  </a:txBody>
                  <a:tcPr marL="68580" marR="68580" marT="0" marB="0"/>
                </a:tc>
                <a:extLst>
                  <a:ext uri="{0D108BD9-81ED-4DB2-BD59-A6C34878D82A}">
                    <a16:rowId xmlns="" xmlns:a16="http://schemas.microsoft.com/office/drawing/2014/main" val="4107428144"/>
                  </a:ext>
                </a:extLst>
              </a:tr>
              <a:tr h="2176168">
                <a:tc>
                  <a:txBody>
                    <a:bodyPr/>
                    <a:lstStyle/>
                    <a:p>
                      <a:pPr marL="8890" marR="0" indent="-8890">
                        <a:spcBef>
                          <a:spcPts val="1200"/>
                        </a:spcBef>
                        <a:spcAft>
                          <a:spcPts val="600"/>
                        </a:spcAft>
                      </a:pPr>
                      <a:r>
                        <a:rPr lang="fr-FR" sz="1200" b="0">
                          <a:solidFill>
                            <a:schemeClr val="tx1"/>
                          </a:solidFill>
                          <a:effectLst/>
                          <a:latin typeface="Source Sans Pro" panose="020B0503030403020204" pitchFamily="34" charset="0"/>
                          <a:ea typeface="Source Sans Pro" panose="020B0503030403020204" pitchFamily="34" charset="0"/>
                        </a:rPr>
                        <a:t>Plaidoyer et influence</a:t>
                      </a:r>
                    </a:p>
                  </a:txBody>
                  <a:tcPr marL="68580" marR="68580" marT="0" marB="0"/>
                </a:tc>
                <a:tc>
                  <a:txBody>
                    <a:bodyPr/>
                    <a:lstStyle/>
                    <a:p>
                      <a:pPr marL="0" marR="0" lvl="0" indent="0">
                        <a:spcBef>
                          <a:spcPts val="0"/>
                        </a:spcBef>
                        <a:spcAft>
                          <a:spcPts val="0"/>
                        </a:spcAft>
                        <a:buClr>
                          <a:schemeClr val="tx1"/>
                        </a:buClr>
                        <a:buFont typeface="Symbol" panose="05050102010706020507" pitchFamily="18" charset="2"/>
                        <a:buNone/>
                      </a:pPr>
                      <a:r>
                        <a:rPr lang="fr-FR" sz="1200" b="0" dirty="0">
                          <a:solidFill>
                            <a:schemeClr val="tx1"/>
                          </a:solidFill>
                          <a:effectLst/>
                          <a:latin typeface="Source Sans Pro" panose="020B0503030403020204" pitchFamily="34" charset="0"/>
                          <a:ea typeface="Source Sans Pro" panose="020B0503030403020204" pitchFamily="34" charset="0"/>
                        </a:rPr>
                        <a:t>Confirmez si l'organisation a :</a:t>
                      </a:r>
                    </a:p>
                    <a:p>
                      <a:pPr marL="342900" marR="0" lvl="0" indent="-342900">
                        <a:spcBef>
                          <a:spcPts val="0"/>
                        </a:spcBef>
                        <a:spcAft>
                          <a:spcPts val="0"/>
                        </a:spcAft>
                        <a:buClr>
                          <a:schemeClr val="tx1"/>
                        </a:buClr>
                        <a:buFont typeface="Wingdings" panose="05000000000000000000" pitchFamily="2" charset="2"/>
                        <a:buChar char="§"/>
                      </a:pPr>
                      <a:r>
                        <a:rPr lang="fr-FR" sz="1200" dirty="0">
                          <a:solidFill>
                            <a:schemeClr val="tx1"/>
                          </a:solidFill>
                          <a:effectLst/>
                          <a:latin typeface="Source Sans Pro" panose="020B0503030403020204" pitchFamily="34" charset="0"/>
                          <a:ea typeface="Source Sans Pro" panose="020B0503030403020204" pitchFamily="34" charset="0"/>
                        </a:rPr>
                        <a:t>Un objectif de plaidoyer sur les politiques et les problématiques. </a:t>
                      </a:r>
                    </a:p>
                    <a:p>
                      <a:pPr marL="342900" marR="0" lvl="0" indent="-342900">
                        <a:spcBef>
                          <a:spcPts val="0"/>
                        </a:spcBef>
                        <a:spcAft>
                          <a:spcPts val="0"/>
                        </a:spcAft>
                        <a:buClr>
                          <a:schemeClr val="tx1"/>
                        </a:buClr>
                        <a:buFont typeface="Wingdings" panose="05000000000000000000" pitchFamily="2" charset="2"/>
                        <a:buChar char="§"/>
                      </a:pPr>
                      <a:r>
                        <a:rPr lang="fr-FR" sz="1200" dirty="0">
                          <a:solidFill>
                            <a:schemeClr val="tx1"/>
                          </a:solidFill>
                          <a:effectLst/>
                          <a:latin typeface="Source Sans Pro" panose="020B0503030403020204" pitchFamily="34" charset="0"/>
                          <a:ea typeface="Source Sans Pro" panose="020B0503030403020204" pitchFamily="34" charset="0"/>
                        </a:rPr>
                        <a:t>Mené régulièrement d'importantes activités de plaidoyer au cours des trois dernières années.</a:t>
                      </a:r>
                    </a:p>
                    <a:p>
                      <a:pPr marL="342900" marR="0" lvl="0" indent="-342900">
                        <a:spcBef>
                          <a:spcPts val="0"/>
                        </a:spcBef>
                        <a:spcAft>
                          <a:spcPts val="0"/>
                        </a:spcAft>
                        <a:buClr>
                          <a:schemeClr val="tx1"/>
                        </a:buClr>
                        <a:buFont typeface="Wingdings" panose="05000000000000000000" pitchFamily="2" charset="2"/>
                        <a:buChar char="§"/>
                      </a:pPr>
                      <a:r>
                        <a:rPr lang="fr-FR" sz="1200" dirty="0">
                          <a:solidFill>
                            <a:schemeClr val="tx1"/>
                          </a:solidFill>
                          <a:effectLst/>
                          <a:latin typeface="Source Sans Pro" panose="020B0503030403020204" pitchFamily="34" charset="0"/>
                          <a:ea typeface="Source Sans Pro" panose="020B0503030403020204" pitchFamily="34" charset="0"/>
                        </a:rPr>
                        <a:t>Un plan ou une stratégie bien rédigé pour le travail de plaidoyer et un site Web efficace. </a:t>
                      </a:r>
                    </a:p>
                    <a:p>
                      <a:pPr marL="342900" marR="0" lvl="0" indent="-342900">
                        <a:spcBef>
                          <a:spcPts val="0"/>
                        </a:spcBef>
                        <a:spcAft>
                          <a:spcPts val="0"/>
                        </a:spcAft>
                        <a:buClr>
                          <a:schemeClr val="tx1"/>
                        </a:buClr>
                        <a:buFont typeface="Wingdings" panose="05000000000000000000" pitchFamily="2" charset="2"/>
                        <a:buChar char="§"/>
                      </a:pPr>
                      <a:r>
                        <a:rPr lang="fr-FR" sz="1200" dirty="0">
                          <a:solidFill>
                            <a:schemeClr val="tx1"/>
                          </a:solidFill>
                          <a:effectLst/>
                          <a:latin typeface="Source Sans Pro" panose="020B0503030403020204" pitchFamily="34" charset="0"/>
                          <a:ea typeface="Source Sans Pro" panose="020B0503030403020204" pitchFamily="34" charset="0"/>
                        </a:rPr>
                        <a:t>Un personnel suffisamment qualifié pour un plaidoyer efficace.</a:t>
                      </a:r>
                    </a:p>
                    <a:p>
                      <a:pPr marL="342900" marR="0" lvl="0" indent="-342900">
                        <a:spcBef>
                          <a:spcPts val="0"/>
                        </a:spcBef>
                        <a:spcAft>
                          <a:spcPts val="0"/>
                        </a:spcAft>
                        <a:buClr>
                          <a:schemeClr val="tx1"/>
                        </a:buClr>
                        <a:buFont typeface="Wingdings" panose="05000000000000000000" pitchFamily="2" charset="2"/>
                        <a:buChar char="§"/>
                      </a:pPr>
                      <a:r>
                        <a:rPr lang="fr-FR" sz="1200" dirty="0">
                          <a:solidFill>
                            <a:schemeClr val="tx1"/>
                          </a:solidFill>
                          <a:effectLst/>
                          <a:latin typeface="Source Sans Pro" panose="020B0503030403020204" pitchFamily="34" charset="0"/>
                          <a:ea typeface="Source Sans Pro" panose="020B0503030403020204" pitchFamily="34" charset="0"/>
                        </a:rPr>
                        <a:t>A réussi à mobiliser ses clients et à développer des alliances avec d’autres parties prenantes pour le plaidoyer.</a:t>
                      </a:r>
                    </a:p>
                    <a:p>
                      <a:pPr marL="342900" marR="0" lvl="0" indent="-342900">
                        <a:spcBef>
                          <a:spcPts val="0"/>
                        </a:spcBef>
                        <a:spcAft>
                          <a:spcPts val="0"/>
                        </a:spcAft>
                        <a:buClr>
                          <a:schemeClr val="tx1"/>
                        </a:buClr>
                        <a:buFont typeface="Wingdings" panose="05000000000000000000" pitchFamily="2" charset="2"/>
                        <a:buChar char="§"/>
                      </a:pPr>
                      <a:r>
                        <a:rPr lang="fr-FR" sz="1200" dirty="0">
                          <a:solidFill>
                            <a:schemeClr val="tx1"/>
                          </a:solidFill>
                          <a:effectLst/>
                          <a:latin typeface="Source Sans Pro" panose="020B0503030403020204" pitchFamily="34" charset="0"/>
                          <a:ea typeface="Source Sans Pro" panose="020B0503030403020204" pitchFamily="34" charset="0"/>
                        </a:rPr>
                        <a:t>Influence significative sur la formulation ou la mise en œuvre des politiques gouvernementales au niveau national ou local, sur les opinions du grand public et sur les politiques des donateurs ou des organisations régionales.</a:t>
                      </a:r>
                    </a:p>
                  </a:txBody>
                  <a:tcPr marL="68580" marR="68580" marT="0" marB="0"/>
                </a:tc>
                <a:tc>
                  <a:txBody>
                    <a:bodyPr/>
                    <a:lstStyle/>
                    <a:p>
                      <a:pPr marL="8890" marR="0" indent="-8890">
                        <a:spcBef>
                          <a:spcPts val="1200"/>
                        </a:spcBef>
                        <a:spcAft>
                          <a:spcPts val="600"/>
                        </a:spcAft>
                      </a:pPr>
                      <a:r>
                        <a:rPr lang="fr-FR" sz="1200">
                          <a:solidFill>
                            <a:schemeClr val="tx1"/>
                          </a:solidFill>
                          <a:effectLst/>
                          <a:latin typeface="Source Sans Pro" panose="020B0503030403020204" pitchFamily="34" charset="0"/>
                          <a:ea typeface="Source Sans Pro" panose="020B0503030403020204" pitchFamily="34" charset="0"/>
                        </a:rPr>
                        <a:t>Plan/stratégie de plaidoyer </a:t>
                      </a:r>
                    </a:p>
                  </a:txBody>
                  <a:tcPr marL="68580" marR="68580" marT="0" marB="0"/>
                </a:tc>
                <a:extLst>
                  <a:ext uri="{0D108BD9-81ED-4DB2-BD59-A6C34878D82A}">
                    <a16:rowId xmlns="" xmlns:a16="http://schemas.microsoft.com/office/drawing/2014/main" val="3571795759"/>
                  </a:ext>
                </a:extLst>
              </a:tr>
              <a:tr h="405602">
                <a:tc>
                  <a:txBody>
                    <a:bodyPr/>
                    <a:lstStyle/>
                    <a:p>
                      <a:pPr marL="8890" marR="0" indent="-8890">
                        <a:spcBef>
                          <a:spcPts val="1200"/>
                        </a:spcBef>
                        <a:spcAft>
                          <a:spcPts val="600"/>
                        </a:spcAft>
                      </a:pPr>
                      <a:r>
                        <a:rPr lang="fr-FR" sz="1200" b="0">
                          <a:solidFill>
                            <a:schemeClr val="tx1"/>
                          </a:solidFill>
                          <a:effectLst/>
                          <a:latin typeface="Source Sans Pro" panose="020B0503030403020204" pitchFamily="34" charset="0"/>
                          <a:ea typeface="Source Sans Pro" panose="020B0503030403020204" pitchFamily="34" charset="0"/>
                        </a:rPr>
                        <a:t>Financement diversifié</a:t>
                      </a:r>
                    </a:p>
                  </a:txBody>
                  <a:tcPr marL="68580" marR="68580" marT="0" marB="0"/>
                </a:tc>
                <a:tc>
                  <a:txBody>
                    <a:bodyPr/>
                    <a:lstStyle/>
                    <a:p>
                      <a:pPr marL="8890" marR="0" indent="-8890">
                        <a:spcBef>
                          <a:spcPts val="1200"/>
                        </a:spcBef>
                        <a:spcAft>
                          <a:spcPts val="600"/>
                        </a:spcAft>
                      </a:pPr>
                      <a:r>
                        <a:rPr lang="fr-FR" sz="1200">
                          <a:solidFill>
                            <a:schemeClr val="tx1"/>
                          </a:solidFill>
                          <a:effectLst/>
                          <a:latin typeface="Source Sans Pro" panose="020B0503030403020204" pitchFamily="34" charset="0"/>
                          <a:ea typeface="Source Sans Pro" panose="020B0503030403020204" pitchFamily="34" charset="0"/>
                        </a:rPr>
                        <a:t>Confirmer si l’organisation dispose de sources de financement importantes et diversifiées.</a:t>
                      </a:r>
                    </a:p>
                  </a:txBody>
                  <a:tcPr marL="68580" marR="68580" marT="0" marB="0"/>
                </a:tc>
                <a:tc>
                  <a:txBody>
                    <a:bodyPr/>
                    <a:lstStyle/>
                    <a:p>
                      <a:pPr marL="8890" marR="0" indent="-8890">
                        <a:spcBef>
                          <a:spcPts val="1200"/>
                        </a:spcBef>
                        <a:spcAft>
                          <a:spcPts val="600"/>
                        </a:spcAft>
                      </a:pPr>
                      <a:r>
                        <a:rPr lang="fr-FR" sz="1200" dirty="0">
                          <a:solidFill>
                            <a:schemeClr val="tx1"/>
                          </a:solidFill>
                          <a:effectLst/>
                          <a:latin typeface="Source Sans Pro" panose="020B0503030403020204" pitchFamily="34" charset="0"/>
                          <a:ea typeface="Source Sans Pro" panose="020B0503030403020204" pitchFamily="34" charset="0"/>
                        </a:rPr>
                        <a:t>Grille de financement</a:t>
                      </a:r>
                    </a:p>
                  </a:txBody>
                  <a:tcPr marL="68580" marR="68580" marT="0" marB="0"/>
                </a:tc>
                <a:extLst>
                  <a:ext uri="{0D108BD9-81ED-4DB2-BD59-A6C34878D82A}">
                    <a16:rowId xmlns="" xmlns:a16="http://schemas.microsoft.com/office/drawing/2014/main" val="3701404449"/>
                  </a:ext>
                </a:extLst>
              </a:tr>
            </a:tbl>
          </a:graphicData>
        </a:graphic>
      </p:graphicFrame>
      <p:sp>
        <p:nvSpPr>
          <p:cNvPr id="2" name="Google Shape;385;p56">
            <a:extLst>
              <a:ext uri="{FF2B5EF4-FFF2-40B4-BE49-F238E27FC236}">
                <a16:creationId xmlns="" xmlns:a16="http://schemas.microsoft.com/office/drawing/2014/main" id="{31229574-9E68-23F1-DF9B-8A0E000B90AE}"/>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2600" b="1" dirty="0">
                <a:solidFill>
                  <a:schemeClr val="bg1"/>
                </a:solidFill>
                <a:latin typeface="Source Sans Pro"/>
                <a:ea typeface="Source Sans Pro"/>
                <a:sym typeface="Arial"/>
              </a:rPr>
              <a:t>CATÉGORIES/SOUS-CATÉGORIES DE DÉVELOPPEMENT DES AFFAIRES</a:t>
            </a:r>
          </a:p>
        </p:txBody>
      </p:sp>
      <p:sp>
        <p:nvSpPr>
          <p:cNvPr id="4" name="TextBox 3"/>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3" name="Espace réservé du numéro de diapositive 2">
            <a:extLst>
              <a:ext uri="{FF2B5EF4-FFF2-40B4-BE49-F238E27FC236}">
                <a16:creationId xmlns="" xmlns:a16="http://schemas.microsoft.com/office/drawing/2014/main" id="{CEFB9A50-140B-E501-471C-D814F01DF8FE}"/>
              </a:ext>
            </a:extLst>
          </p:cNvPr>
          <p:cNvSpPr>
            <a:spLocks noGrp="1"/>
          </p:cNvSpPr>
          <p:nvPr>
            <p:ph type="sldNum" sz="quarter" idx="7"/>
          </p:nvPr>
        </p:nvSpPr>
        <p:spPr/>
        <p:txBody>
          <a:bodyPr/>
          <a:lstStyle/>
          <a:p>
            <a:fld id="{B6F15528-21DE-4FAA-801E-634DDDAF4B2B}" type="slidenum">
              <a:rPr lang="fr-FR" smtClean="0"/>
              <a:pPr/>
              <a:t>177</a:t>
            </a:fld>
            <a:endParaRPr lang="fr-FR" dirty="0"/>
          </a:p>
        </p:txBody>
      </p:sp>
    </p:spTree>
    <p:extLst>
      <p:ext uri="{BB962C8B-B14F-4D97-AF65-F5344CB8AC3E}">
        <p14:creationId xmlns:p14="http://schemas.microsoft.com/office/powerpoint/2010/main" val="307967668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8C361CE2-D5DC-F551-6D26-AC98B3D49215}"/>
            </a:ext>
          </a:extLst>
        </p:cNvPr>
        <p:cNvGrpSpPr/>
        <p:nvPr/>
      </p:nvGrpSpPr>
      <p:grpSpPr>
        <a:xfrm>
          <a:off x="0" y="0"/>
          <a:ext cx="0" cy="0"/>
          <a:chOff x="0" y="0"/>
          <a:chExt cx="0" cy="0"/>
        </a:xfrm>
      </p:grpSpPr>
      <p:sp>
        <p:nvSpPr>
          <p:cNvPr id="4" name="object 4">
            <a:extLst>
              <a:ext uri="{FF2B5EF4-FFF2-40B4-BE49-F238E27FC236}">
                <a16:creationId xmlns="" xmlns:a16="http://schemas.microsoft.com/office/drawing/2014/main" id="{201A9906-57D5-E512-6D3E-4EC099371B15}"/>
              </a:ext>
            </a:extLst>
          </p:cNvPr>
          <p:cNvSpPr txBox="1"/>
          <p:nvPr/>
        </p:nvSpPr>
        <p:spPr>
          <a:xfrm>
            <a:off x="1431213" y="1332315"/>
            <a:ext cx="8767864" cy="122867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cap="none" normalizeH="0" baseline="0" noProof="0">
                <a:ln>
                  <a:noFill/>
                </a:ln>
                <a:effectLst/>
                <a:uLnTx/>
                <a:uFillTx/>
                <a:latin typeface="Arial"/>
                <a:ea typeface="+mn-ea"/>
                <a:cs typeface="Arial"/>
              </a:rPr>
              <a:t>Principaux risques à prendre en compte :</a:t>
            </a:r>
          </a:p>
          <a:p>
            <a:pPr marL="469900" marR="5080" indent="-457200" algn="just">
              <a:lnSpc>
                <a:spcPct val="110000"/>
              </a:lnSpc>
              <a:spcBef>
                <a:spcPts val="1800"/>
              </a:spcBef>
              <a:buClr>
                <a:schemeClr val="tx1"/>
              </a:buClr>
              <a:buFont typeface="Wingdings" panose="05000000000000000000" pitchFamily="2" charset="2"/>
              <a:buChar char="§"/>
              <a:tabLst>
                <a:tab pos="470534" algn="l"/>
              </a:tabLst>
              <a:defRPr/>
            </a:pPr>
            <a:r>
              <a:rPr lang="fr-FR" sz="2000">
                <a:latin typeface="Source Sans Pro" panose="020B0503030403020204" pitchFamily="34" charset="0"/>
                <a:ea typeface="Source Sans Pro" panose="020B0503030403020204" pitchFamily="34" charset="0"/>
                <a:cs typeface="Arial"/>
              </a:rPr>
              <a:t>Aucun plan de mobilisation des ressources documenté ou plan de mobilisation des ressources inadéquat.</a:t>
            </a:r>
          </a:p>
        </p:txBody>
      </p:sp>
      <p:sp>
        <p:nvSpPr>
          <p:cNvPr id="2" name="Google Shape;385;p56">
            <a:extLst>
              <a:ext uri="{FF2B5EF4-FFF2-40B4-BE49-F238E27FC236}">
                <a16:creationId xmlns="" xmlns:a16="http://schemas.microsoft.com/office/drawing/2014/main" id="{511117B8-E667-E0F8-63A3-63BD1D29E7B6}"/>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PRINCIPAUX RISQUES</a:t>
            </a:r>
          </a:p>
        </p:txBody>
      </p:sp>
      <p:sp>
        <p:nvSpPr>
          <p:cNvPr id="6" name="TextBox 5"/>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3" name="Espace réservé du numéro de diapositive 2">
            <a:extLst>
              <a:ext uri="{FF2B5EF4-FFF2-40B4-BE49-F238E27FC236}">
                <a16:creationId xmlns="" xmlns:a16="http://schemas.microsoft.com/office/drawing/2014/main" id="{BD8BEF3D-CBAD-192D-70FB-1885F94F7045}"/>
              </a:ext>
            </a:extLst>
          </p:cNvPr>
          <p:cNvSpPr>
            <a:spLocks noGrp="1"/>
          </p:cNvSpPr>
          <p:nvPr>
            <p:ph type="sldNum" sz="quarter" idx="7"/>
          </p:nvPr>
        </p:nvSpPr>
        <p:spPr/>
        <p:txBody>
          <a:bodyPr/>
          <a:lstStyle/>
          <a:p>
            <a:fld id="{B6F15528-21DE-4FAA-801E-634DDDAF4B2B}" type="slidenum">
              <a:rPr lang="fr-FR" smtClean="0"/>
              <a:pPr/>
              <a:t>178</a:t>
            </a:fld>
            <a:endParaRPr lang="fr-FR" dirty="0"/>
          </a:p>
        </p:txBody>
      </p:sp>
    </p:spTree>
    <p:extLst>
      <p:ext uri="{BB962C8B-B14F-4D97-AF65-F5344CB8AC3E}">
        <p14:creationId xmlns:p14="http://schemas.microsoft.com/office/powerpoint/2010/main" val="301513611"/>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84B05584-8B29-129D-31E6-6BE8E202C2E2}"/>
            </a:ext>
          </a:extLst>
        </p:cNvPr>
        <p:cNvGrpSpPr/>
        <p:nvPr/>
      </p:nvGrpSpPr>
      <p:grpSpPr>
        <a:xfrm>
          <a:off x="0" y="0"/>
          <a:ext cx="0" cy="0"/>
          <a:chOff x="0" y="0"/>
          <a:chExt cx="0" cy="0"/>
        </a:xfrm>
      </p:grpSpPr>
      <p:sp>
        <p:nvSpPr>
          <p:cNvPr id="5" name="Google Shape;385;p56">
            <a:extLst>
              <a:ext uri="{FF2B5EF4-FFF2-40B4-BE49-F238E27FC236}">
                <a16:creationId xmlns="" xmlns:a16="http://schemas.microsoft.com/office/drawing/2014/main" id="{A336EBB3-E759-779D-0CDE-65EC69AB6EF3}"/>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RECOMMENDATIONS</a:t>
            </a:r>
          </a:p>
        </p:txBody>
      </p:sp>
      <p:sp>
        <p:nvSpPr>
          <p:cNvPr id="2" name="object 3">
            <a:extLst>
              <a:ext uri="{FF2B5EF4-FFF2-40B4-BE49-F238E27FC236}">
                <a16:creationId xmlns="" xmlns:a16="http://schemas.microsoft.com/office/drawing/2014/main" id="{258EC0B5-5AA5-5F8E-1D40-6E4448EFFA62}"/>
              </a:ext>
            </a:extLst>
          </p:cNvPr>
          <p:cNvSpPr txBox="1">
            <a:spLocks noGrp="1"/>
          </p:cNvSpPr>
          <p:nvPr>
            <p:ph type="title"/>
          </p:nvPr>
        </p:nvSpPr>
        <p:spPr>
          <a:xfrm>
            <a:off x="1209789" y="1222682"/>
            <a:ext cx="9653283" cy="923330"/>
          </a:xfrm>
          <a:prstGeom prst="rect">
            <a:avLst/>
          </a:prstGeom>
        </p:spPr>
        <p:txBody>
          <a:bodyPr vert="horz" wrap="square" lIns="0" tIns="0" rIns="0" bIns="0" rtlCol="0">
            <a:spAutoFit/>
          </a:bodyPr>
          <a:lstStyle/>
          <a:p>
            <a:pPr marL="342900" marR="0" indent="-342900">
              <a:spcBef>
                <a:spcPts val="1200"/>
              </a:spcBef>
              <a:spcAft>
                <a:spcPts val="600"/>
              </a:spcAft>
              <a:buFont typeface="Wingdings" panose="05000000000000000000" pitchFamily="2" charset="2"/>
              <a:buChar char="§"/>
            </a:pPr>
            <a:r>
              <a:rPr lang="fr-FR" sz="2000"/>
              <a:t>Les partenaires locaux devraient bénéficier d'opportunités de formation supplémentaires sur la rédaction de propositions et le partage de leurs histoires. Cela doit être fait de manière à ne donner à aucun partenaire local un avantage que les autres n'ont pas. </a:t>
            </a:r>
          </a:p>
        </p:txBody>
      </p:sp>
      <p:sp>
        <p:nvSpPr>
          <p:cNvPr id="4" name="TextBox 3"/>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3" name="Espace réservé du numéro de diapositive 2">
            <a:extLst>
              <a:ext uri="{FF2B5EF4-FFF2-40B4-BE49-F238E27FC236}">
                <a16:creationId xmlns="" xmlns:a16="http://schemas.microsoft.com/office/drawing/2014/main" id="{66C9A58C-C511-0D04-6940-C5DEF9D699AF}"/>
              </a:ext>
            </a:extLst>
          </p:cNvPr>
          <p:cNvSpPr>
            <a:spLocks noGrp="1"/>
          </p:cNvSpPr>
          <p:nvPr>
            <p:ph type="sldNum" sz="quarter" idx="7"/>
          </p:nvPr>
        </p:nvSpPr>
        <p:spPr/>
        <p:txBody>
          <a:bodyPr/>
          <a:lstStyle/>
          <a:p>
            <a:fld id="{B6F15528-21DE-4FAA-801E-634DDDAF4B2B}" type="slidenum">
              <a:rPr lang="fr-FR" smtClean="0"/>
              <a:pPr/>
              <a:t>179</a:t>
            </a:fld>
            <a:endParaRPr lang="fr-FR" dirty="0"/>
          </a:p>
        </p:txBody>
      </p:sp>
    </p:spTree>
    <p:extLst>
      <p:ext uri="{BB962C8B-B14F-4D97-AF65-F5344CB8AC3E}">
        <p14:creationId xmlns:p14="http://schemas.microsoft.com/office/powerpoint/2010/main" val="37019712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2988D7A4-952B-9D0D-FC97-77314A45801F}"/>
            </a:ext>
          </a:extLst>
        </p:cNvPr>
        <p:cNvGrpSpPr/>
        <p:nvPr/>
      </p:nvGrpSpPr>
      <p:grpSpPr>
        <a:xfrm>
          <a:off x="0" y="0"/>
          <a:ext cx="0" cy="0"/>
          <a:chOff x="0" y="0"/>
          <a:chExt cx="0" cy="0"/>
        </a:xfrm>
      </p:grpSpPr>
      <p:sp>
        <p:nvSpPr>
          <p:cNvPr id="15" name="Google Shape;385;p56">
            <a:extLst>
              <a:ext uri="{FF2B5EF4-FFF2-40B4-BE49-F238E27FC236}">
                <a16:creationId xmlns="" xmlns:a16="http://schemas.microsoft.com/office/drawing/2014/main" id="{074A276B-2904-3E05-31C0-9FD3FDB3D00B}"/>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ÉTAPES POUR RÉALISER NUPAS PLUS 2.0 </a:t>
            </a:r>
          </a:p>
        </p:txBody>
      </p:sp>
      <p:graphicFrame>
        <p:nvGraphicFramePr>
          <p:cNvPr id="2" name="Table 1">
            <a:extLst>
              <a:ext uri="{FF2B5EF4-FFF2-40B4-BE49-F238E27FC236}">
                <a16:creationId xmlns="" xmlns:a16="http://schemas.microsoft.com/office/drawing/2014/main" id="{43998837-CF66-EFD9-27BA-09E357EF0E86}"/>
              </a:ext>
            </a:extLst>
          </p:cNvPr>
          <p:cNvGraphicFramePr>
            <a:graphicFrameLocks noGrp="1"/>
          </p:cNvGraphicFramePr>
          <p:nvPr>
            <p:extLst>
              <p:ext uri="{D42A27DB-BD31-4B8C-83A1-F6EECF244321}">
                <p14:modId xmlns:p14="http://schemas.microsoft.com/office/powerpoint/2010/main" val="2236523394"/>
              </p:ext>
            </p:extLst>
          </p:nvPr>
        </p:nvGraphicFramePr>
        <p:xfrm>
          <a:off x="472542" y="938948"/>
          <a:ext cx="11629450" cy="5381308"/>
        </p:xfrm>
        <a:graphic>
          <a:graphicData uri="http://schemas.openxmlformats.org/drawingml/2006/table">
            <a:tbl>
              <a:tblPr firstRow="1" firstCol="1" bandRow="1">
                <a:tableStyleId>{5940675A-B579-460E-94D1-54222C63F5DA}</a:tableStyleId>
              </a:tblPr>
              <a:tblGrid>
                <a:gridCol w="828484">
                  <a:extLst>
                    <a:ext uri="{9D8B030D-6E8A-4147-A177-3AD203B41FA5}">
                      <a16:colId xmlns="" xmlns:a16="http://schemas.microsoft.com/office/drawing/2014/main" val="904627261"/>
                    </a:ext>
                  </a:extLst>
                </a:gridCol>
                <a:gridCol w="10800966">
                  <a:extLst>
                    <a:ext uri="{9D8B030D-6E8A-4147-A177-3AD203B41FA5}">
                      <a16:colId xmlns="" xmlns:a16="http://schemas.microsoft.com/office/drawing/2014/main" val="471605495"/>
                    </a:ext>
                  </a:extLst>
                </a:gridCol>
              </a:tblGrid>
              <a:tr h="235621">
                <a:tc>
                  <a:txBody>
                    <a:bodyPr/>
                    <a:lstStyle/>
                    <a:p>
                      <a:pPr marL="0" marR="0" indent="0" algn="ctr">
                        <a:lnSpc>
                          <a:spcPct val="115000"/>
                        </a:lnSpc>
                        <a:spcBef>
                          <a:spcPts val="100"/>
                        </a:spcBef>
                        <a:spcAft>
                          <a:spcPts val="100"/>
                        </a:spcAft>
                      </a:pPr>
                      <a:r>
                        <a:rPr lang="fr-FR" sz="1200" dirty="0">
                          <a:effectLst/>
                          <a:latin typeface="Source Sans Pro" panose="020B0503030403020204" pitchFamily="34" charset="0"/>
                          <a:ea typeface="Source Sans Pro" panose="020B0503030403020204" pitchFamily="34" charset="0"/>
                        </a:rPr>
                        <a:t>1</a:t>
                      </a:r>
                    </a:p>
                  </a:txBody>
                  <a:tcPr marL="13346" marR="13346" marT="0" marB="0"/>
                </a:tc>
                <a:tc>
                  <a:txBody>
                    <a:bodyPr/>
                    <a:lstStyle/>
                    <a:p>
                      <a:pPr marL="0" marR="0" indent="0">
                        <a:spcBef>
                          <a:spcPts val="100"/>
                        </a:spcBef>
                        <a:spcAft>
                          <a:spcPts val="100"/>
                        </a:spcAft>
                      </a:pPr>
                      <a:r>
                        <a:rPr lang="fr-FR" sz="1200">
                          <a:effectLst/>
                          <a:latin typeface="Source Sans Pro" panose="020B0503030403020204" pitchFamily="34" charset="0"/>
                          <a:ea typeface="Source Sans Pro" panose="020B0503030403020204" pitchFamily="34" charset="0"/>
                        </a:rPr>
                        <a:t>Consulter l'outil pour vous familiariser avec tous les domaines et catégories </a:t>
                      </a:r>
                    </a:p>
                  </a:txBody>
                  <a:tcPr marL="13346" marR="13346" marT="0" marB="0"/>
                </a:tc>
                <a:extLst>
                  <a:ext uri="{0D108BD9-81ED-4DB2-BD59-A6C34878D82A}">
                    <a16:rowId xmlns="" xmlns:a16="http://schemas.microsoft.com/office/drawing/2014/main" val="1023898669"/>
                  </a:ext>
                </a:extLst>
              </a:tr>
              <a:tr h="246744">
                <a:tc>
                  <a:txBody>
                    <a:bodyPr/>
                    <a:lstStyle/>
                    <a:p>
                      <a:pPr marL="0" marR="0" indent="0" algn="ctr">
                        <a:lnSpc>
                          <a:spcPct val="115000"/>
                        </a:lnSpc>
                        <a:spcBef>
                          <a:spcPts val="100"/>
                        </a:spcBef>
                        <a:spcAft>
                          <a:spcPts val="100"/>
                        </a:spcAft>
                      </a:pPr>
                      <a:r>
                        <a:rPr lang="fr-FR" sz="1200">
                          <a:effectLst/>
                          <a:latin typeface="Source Sans Pro" panose="020B0503030403020204" pitchFamily="34" charset="0"/>
                          <a:ea typeface="Source Sans Pro" panose="020B0503030403020204" pitchFamily="34" charset="0"/>
                        </a:rPr>
                        <a:t>2</a:t>
                      </a:r>
                    </a:p>
                  </a:txBody>
                  <a:tcPr marL="13346" marR="13346" marT="0" marB="0"/>
                </a:tc>
                <a:tc>
                  <a:txBody>
                    <a:bodyPr/>
                    <a:lstStyle/>
                    <a:p>
                      <a:pPr marL="0" marR="0" indent="0">
                        <a:spcBef>
                          <a:spcPts val="100"/>
                        </a:spcBef>
                        <a:spcAft>
                          <a:spcPts val="100"/>
                        </a:spcAft>
                      </a:pPr>
                      <a:r>
                        <a:rPr lang="fr-FR" sz="1200">
                          <a:effectLst/>
                          <a:latin typeface="Source Sans Pro" panose="020B0503030403020204" pitchFamily="34" charset="0"/>
                          <a:ea typeface="Source Sans Pro" panose="020B0503030403020204" pitchFamily="34" charset="0"/>
                        </a:rPr>
                        <a:t>Envoyer l'outil NUPAS Plus 2.0 à l'organisation afin qu'elle puisse se familiariser avec les questions d'évaluation </a:t>
                      </a:r>
                    </a:p>
                  </a:txBody>
                  <a:tcPr marL="13346" marR="13346" marT="0" marB="0"/>
                </a:tc>
                <a:extLst>
                  <a:ext uri="{0D108BD9-81ED-4DB2-BD59-A6C34878D82A}">
                    <a16:rowId xmlns="" xmlns:a16="http://schemas.microsoft.com/office/drawing/2014/main" val="1635174155"/>
                  </a:ext>
                </a:extLst>
              </a:tr>
              <a:tr h="235621">
                <a:tc>
                  <a:txBody>
                    <a:bodyPr/>
                    <a:lstStyle/>
                    <a:p>
                      <a:pPr marL="0" marR="0" indent="0" algn="ctr">
                        <a:lnSpc>
                          <a:spcPct val="115000"/>
                        </a:lnSpc>
                        <a:spcBef>
                          <a:spcPts val="100"/>
                        </a:spcBef>
                        <a:spcAft>
                          <a:spcPts val="100"/>
                        </a:spcAft>
                      </a:pPr>
                      <a:r>
                        <a:rPr lang="fr-FR" sz="1200">
                          <a:effectLst/>
                          <a:latin typeface="Source Sans Pro" panose="020B0503030403020204" pitchFamily="34" charset="0"/>
                          <a:ea typeface="Source Sans Pro" panose="020B0503030403020204" pitchFamily="34" charset="0"/>
                        </a:rPr>
                        <a:t>3</a:t>
                      </a:r>
                    </a:p>
                  </a:txBody>
                  <a:tcPr marL="13346" marR="13346" marT="0" marB="0"/>
                </a:tc>
                <a:tc>
                  <a:txBody>
                    <a:bodyPr/>
                    <a:lstStyle/>
                    <a:p>
                      <a:pPr marL="0" marR="0" indent="0">
                        <a:spcBef>
                          <a:spcPts val="100"/>
                        </a:spcBef>
                        <a:spcAft>
                          <a:spcPts val="100"/>
                        </a:spcAft>
                      </a:pPr>
                      <a:r>
                        <a:rPr lang="fr-FR" sz="1200">
                          <a:effectLst/>
                          <a:latin typeface="Source Sans Pro" panose="020B0503030403020204" pitchFamily="34" charset="0"/>
                          <a:ea typeface="Source Sans Pro" panose="020B0503030403020204" pitchFamily="34" charset="0"/>
                        </a:rPr>
                        <a:t>Envoyer une liste des documents requis à l'organisation locale deux semaines avant de commencer l'évaluation </a:t>
                      </a:r>
                    </a:p>
                  </a:txBody>
                  <a:tcPr marL="13346" marR="13346" marT="0" marB="0"/>
                </a:tc>
                <a:extLst>
                  <a:ext uri="{0D108BD9-81ED-4DB2-BD59-A6C34878D82A}">
                    <a16:rowId xmlns="" xmlns:a16="http://schemas.microsoft.com/office/drawing/2014/main" val="251378163"/>
                  </a:ext>
                </a:extLst>
              </a:tr>
              <a:tr h="235621">
                <a:tc>
                  <a:txBody>
                    <a:bodyPr/>
                    <a:lstStyle/>
                    <a:p>
                      <a:pPr marL="0" marR="0" indent="0" algn="ctr">
                        <a:lnSpc>
                          <a:spcPct val="115000"/>
                        </a:lnSpc>
                        <a:spcBef>
                          <a:spcPts val="100"/>
                        </a:spcBef>
                        <a:spcAft>
                          <a:spcPts val="100"/>
                        </a:spcAft>
                      </a:pPr>
                      <a:r>
                        <a:rPr lang="fr-FR" sz="1200">
                          <a:effectLst/>
                          <a:latin typeface="Source Sans Pro" panose="020B0503030403020204" pitchFamily="34" charset="0"/>
                          <a:ea typeface="Source Sans Pro" panose="020B0503030403020204" pitchFamily="34" charset="0"/>
                        </a:rPr>
                        <a:t>4</a:t>
                      </a:r>
                    </a:p>
                  </a:txBody>
                  <a:tcPr marL="13346" marR="13346" marT="0" marB="0"/>
                </a:tc>
                <a:tc>
                  <a:txBody>
                    <a:bodyPr/>
                    <a:lstStyle/>
                    <a:p>
                      <a:pPr marL="0" marR="0" indent="0">
                        <a:spcBef>
                          <a:spcPts val="100"/>
                        </a:spcBef>
                        <a:spcAft>
                          <a:spcPts val="100"/>
                        </a:spcAft>
                      </a:pPr>
                      <a:r>
                        <a:rPr lang="fr-FR" sz="1200">
                          <a:effectLst/>
                          <a:latin typeface="Source Sans Pro" panose="020B0503030403020204" pitchFamily="34" charset="0"/>
                          <a:ea typeface="Source Sans Pro" panose="020B0503030403020204" pitchFamily="34" charset="0"/>
                        </a:rPr>
                        <a:t>Tous les évaluateurs signent des accords de non-divulgation (NDA) et les envoient à la mission de l'USAID et à l'organisation locale. </a:t>
                      </a:r>
                    </a:p>
                  </a:txBody>
                  <a:tcPr marL="13346" marR="13346" marT="0" marB="0"/>
                </a:tc>
                <a:extLst>
                  <a:ext uri="{0D108BD9-81ED-4DB2-BD59-A6C34878D82A}">
                    <a16:rowId xmlns="" xmlns:a16="http://schemas.microsoft.com/office/drawing/2014/main" val="3110243884"/>
                  </a:ext>
                </a:extLst>
              </a:tr>
              <a:tr h="235621">
                <a:tc>
                  <a:txBody>
                    <a:bodyPr/>
                    <a:lstStyle/>
                    <a:p>
                      <a:pPr marL="0" marR="0" indent="0" algn="ctr">
                        <a:lnSpc>
                          <a:spcPct val="115000"/>
                        </a:lnSpc>
                        <a:spcBef>
                          <a:spcPts val="100"/>
                        </a:spcBef>
                        <a:spcAft>
                          <a:spcPts val="100"/>
                        </a:spcAft>
                      </a:pPr>
                      <a:r>
                        <a:rPr lang="fr-FR" sz="1200">
                          <a:effectLst/>
                          <a:latin typeface="Source Sans Pro" panose="020B0503030403020204" pitchFamily="34" charset="0"/>
                          <a:ea typeface="Source Sans Pro" panose="020B0503030403020204" pitchFamily="34" charset="0"/>
                        </a:rPr>
                        <a:t>5</a:t>
                      </a:r>
                    </a:p>
                  </a:txBody>
                  <a:tcPr marL="13346" marR="13346" marT="0" marB="0"/>
                </a:tc>
                <a:tc>
                  <a:txBody>
                    <a:bodyPr/>
                    <a:lstStyle/>
                    <a:p>
                      <a:pPr marL="0" marR="0" indent="0">
                        <a:spcBef>
                          <a:spcPts val="100"/>
                        </a:spcBef>
                        <a:spcAft>
                          <a:spcPts val="100"/>
                        </a:spcAft>
                      </a:pPr>
                      <a:r>
                        <a:rPr lang="fr-FR" sz="1200">
                          <a:effectLst/>
                          <a:latin typeface="Source Sans Pro" panose="020B0503030403020204" pitchFamily="34" charset="0"/>
                          <a:ea typeface="Source Sans Pro" panose="020B0503030403020204" pitchFamily="34" charset="0"/>
                        </a:rPr>
                        <a:t>Créer une Dropbox ou un autre fichier pour l'organisation locale afin de stocker tous les documents requis </a:t>
                      </a:r>
                    </a:p>
                  </a:txBody>
                  <a:tcPr marL="13346" marR="13346" marT="0" marB="0"/>
                </a:tc>
                <a:extLst>
                  <a:ext uri="{0D108BD9-81ED-4DB2-BD59-A6C34878D82A}">
                    <a16:rowId xmlns="" xmlns:a16="http://schemas.microsoft.com/office/drawing/2014/main" val="2118001341"/>
                  </a:ext>
                </a:extLst>
              </a:tr>
              <a:tr h="235621">
                <a:tc>
                  <a:txBody>
                    <a:bodyPr/>
                    <a:lstStyle/>
                    <a:p>
                      <a:pPr marL="0" marR="0" indent="0" algn="ctr">
                        <a:lnSpc>
                          <a:spcPct val="115000"/>
                        </a:lnSpc>
                        <a:spcBef>
                          <a:spcPts val="100"/>
                        </a:spcBef>
                        <a:spcAft>
                          <a:spcPts val="100"/>
                        </a:spcAft>
                      </a:pPr>
                      <a:r>
                        <a:rPr lang="fr-FR" sz="1200">
                          <a:effectLst/>
                          <a:latin typeface="Source Sans Pro" panose="020B0503030403020204" pitchFamily="34" charset="0"/>
                          <a:ea typeface="Source Sans Pro" panose="020B0503030403020204" pitchFamily="34" charset="0"/>
                        </a:rPr>
                        <a:t>6</a:t>
                      </a:r>
                    </a:p>
                  </a:txBody>
                  <a:tcPr marL="13346" marR="13346" marT="0" marB="0"/>
                </a:tc>
                <a:tc>
                  <a:txBody>
                    <a:bodyPr/>
                    <a:lstStyle/>
                    <a:p>
                      <a:pPr marL="0" marR="0" indent="0">
                        <a:spcBef>
                          <a:spcPts val="100"/>
                        </a:spcBef>
                        <a:spcAft>
                          <a:spcPts val="100"/>
                        </a:spcAft>
                      </a:pPr>
                      <a:r>
                        <a:rPr lang="fr-FR" sz="1200">
                          <a:effectLst/>
                          <a:latin typeface="Source Sans Pro" panose="020B0503030403020204" pitchFamily="34" charset="0"/>
                          <a:ea typeface="Source Sans Pro" panose="020B0503030403020204" pitchFamily="34" charset="0"/>
                        </a:rPr>
                        <a:t>Effectuer un examen documentaire des documents et noter toutes les catégories applicables </a:t>
                      </a:r>
                    </a:p>
                  </a:txBody>
                  <a:tcPr marL="13346" marR="13346" marT="0" marB="0"/>
                </a:tc>
                <a:extLst>
                  <a:ext uri="{0D108BD9-81ED-4DB2-BD59-A6C34878D82A}">
                    <a16:rowId xmlns="" xmlns:a16="http://schemas.microsoft.com/office/drawing/2014/main" val="349241600"/>
                  </a:ext>
                </a:extLst>
              </a:tr>
              <a:tr h="235621">
                <a:tc>
                  <a:txBody>
                    <a:bodyPr/>
                    <a:lstStyle/>
                    <a:p>
                      <a:pPr marL="0" marR="0" indent="0" algn="ctr">
                        <a:lnSpc>
                          <a:spcPct val="115000"/>
                        </a:lnSpc>
                        <a:spcBef>
                          <a:spcPts val="100"/>
                        </a:spcBef>
                        <a:spcAft>
                          <a:spcPts val="100"/>
                        </a:spcAft>
                      </a:pPr>
                      <a:r>
                        <a:rPr lang="fr-FR" sz="1200">
                          <a:effectLst/>
                          <a:latin typeface="Source Sans Pro" panose="020B0503030403020204" pitchFamily="34" charset="0"/>
                          <a:ea typeface="Source Sans Pro" panose="020B0503030403020204" pitchFamily="34" charset="0"/>
                        </a:rPr>
                        <a:t>7</a:t>
                      </a:r>
                    </a:p>
                  </a:txBody>
                  <a:tcPr marL="13346" marR="13346" marT="0" marB="0"/>
                </a:tc>
                <a:tc>
                  <a:txBody>
                    <a:bodyPr/>
                    <a:lstStyle/>
                    <a:p>
                      <a:pPr marL="0" marR="0" indent="0">
                        <a:spcBef>
                          <a:spcPts val="100"/>
                        </a:spcBef>
                        <a:spcAft>
                          <a:spcPts val="100"/>
                        </a:spcAft>
                      </a:pPr>
                      <a:r>
                        <a:rPr lang="fr-FR" sz="1200">
                          <a:effectLst/>
                          <a:latin typeface="Source Sans Pro" panose="020B0503030403020204" pitchFamily="34" charset="0"/>
                          <a:ea typeface="Source Sans Pro" panose="020B0503030403020204" pitchFamily="34" charset="0"/>
                        </a:rPr>
                        <a:t>Planifier une visite de site (ou virtuelle) dans une organisation locale avec la mission USAID </a:t>
                      </a:r>
                    </a:p>
                  </a:txBody>
                  <a:tcPr marL="13346" marR="13346" marT="0" marB="0"/>
                </a:tc>
                <a:extLst>
                  <a:ext uri="{0D108BD9-81ED-4DB2-BD59-A6C34878D82A}">
                    <a16:rowId xmlns="" xmlns:a16="http://schemas.microsoft.com/office/drawing/2014/main" val="3975025170"/>
                  </a:ext>
                </a:extLst>
              </a:tr>
              <a:tr h="235621">
                <a:tc>
                  <a:txBody>
                    <a:bodyPr/>
                    <a:lstStyle/>
                    <a:p>
                      <a:pPr marL="0" marR="0" indent="0" algn="ctr">
                        <a:lnSpc>
                          <a:spcPct val="115000"/>
                        </a:lnSpc>
                        <a:spcBef>
                          <a:spcPts val="100"/>
                        </a:spcBef>
                        <a:spcAft>
                          <a:spcPts val="100"/>
                        </a:spcAft>
                      </a:pPr>
                      <a:r>
                        <a:rPr lang="fr-FR" sz="1200">
                          <a:effectLst/>
                          <a:latin typeface="Source Sans Pro" panose="020B0503030403020204" pitchFamily="34" charset="0"/>
                          <a:ea typeface="Source Sans Pro" panose="020B0503030403020204" pitchFamily="34" charset="0"/>
                        </a:rPr>
                        <a:t>8</a:t>
                      </a:r>
                    </a:p>
                  </a:txBody>
                  <a:tcPr marL="13346" marR="13346" marT="0" marB="0"/>
                </a:tc>
                <a:tc>
                  <a:txBody>
                    <a:bodyPr/>
                    <a:lstStyle/>
                    <a:p>
                      <a:pPr marL="0" marR="0" indent="0">
                        <a:spcBef>
                          <a:spcPts val="100"/>
                        </a:spcBef>
                        <a:spcAft>
                          <a:spcPts val="100"/>
                        </a:spcAft>
                      </a:pPr>
                      <a:r>
                        <a:rPr lang="fr-FR" sz="1200">
                          <a:effectLst/>
                          <a:latin typeface="Source Sans Pro" panose="020B0503030403020204" pitchFamily="34" charset="0"/>
                          <a:ea typeface="Source Sans Pro" panose="020B0503030403020204" pitchFamily="34" charset="0"/>
                        </a:rPr>
                        <a:t>Organiser un premier briefing avec l'USAID sans la présence de l'organisation locale</a:t>
                      </a:r>
                    </a:p>
                  </a:txBody>
                  <a:tcPr marL="13346" marR="13346" marT="0" marB="0"/>
                </a:tc>
                <a:extLst>
                  <a:ext uri="{0D108BD9-81ED-4DB2-BD59-A6C34878D82A}">
                    <a16:rowId xmlns="" xmlns:a16="http://schemas.microsoft.com/office/drawing/2014/main" val="3788150153"/>
                  </a:ext>
                </a:extLst>
              </a:tr>
              <a:tr h="235621">
                <a:tc>
                  <a:txBody>
                    <a:bodyPr/>
                    <a:lstStyle/>
                    <a:p>
                      <a:pPr marL="0" marR="0" indent="0" algn="ctr">
                        <a:lnSpc>
                          <a:spcPct val="115000"/>
                        </a:lnSpc>
                        <a:spcBef>
                          <a:spcPts val="100"/>
                        </a:spcBef>
                        <a:spcAft>
                          <a:spcPts val="100"/>
                        </a:spcAft>
                      </a:pPr>
                      <a:r>
                        <a:rPr lang="fr-FR" sz="1200">
                          <a:effectLst/>
                          <a:latin typeface="Source Sans Pro" panose="020B0503030403020204" pitchFamily="34" charset="0"/>
                          <a:ea typeface="Source Sans Pro" panose="020B0503030403020204" pitchFamily="34" charset="0"/>
                        </a:rPr>
                        <a:t>9</a:t>
                      </a:r>
                    </a:p>
                  </a:txBody>
                  <a:tcPr marL="13346" marR="13346" marT="0" marB="0"/>
                </a:tc>
                <a:tc>
                  <a:txBody>
                    <a:bodyPr/>
                    <a:lstStyle/>
                    <a:p>
                      <a:pPr marL="0" marR="0" indent="0">
                        <a:spcBef>
                          <a:spcPts val="100"/>
                        </a:spcBef>
                        <a:spcAft>
                          <a:spcPts val="100"/>
                        </a:spcAft>
                      </a:pPr>
                      <a:r>
                        <a:rPr lang="fr-FR" sz="1200">
                          <a:effectLst/>
                          <a:latin typeface="Source Sans Pro" panose="020B0503030403020204" pitchFamily="34" charset="0"/>
                          <a:ea typeface="Source Sans Pro" panose="020B0503030403020204" pitchFamily="34" charset="0"/>
                        </a:rPr>
                        <a:t>Organiser une réunion d'introduction avec les hauts dirigeants de l'organisation, en présence de l'USAID </a:t>
                      </a:r>
                    </a:p>
                  </a:txBody>
                  <a:tcPr marL="13346" marR="13346" marT="0" marB="0"/>
                </a:tc>
                <a:extLst>
                  <a:ext uri="{0D108BD9-81ED-4DB2-BD59-A6C34878D82A}">
                    <a16:rowId xmlns="" xmlns:a16="http://schemas.microsoft.com/office/drawing/2014/main" val="3349139579"/>
                  </a:ext>
                </a:extLst>
              </a:tr>
              <a:tr h="235621">
                <a:tc>
                  <a:txBody>
                    <a:bodyPr/>
                    <a:lstStyle/>
                    <a:p>
                      <a:pPr marL="0" marR="0" indent="0" algn="ctr">
                        <a:lnSpc>
                          <a:spcPct val="115000"/>
                        </a:lnSpc>
                        <a:spcBef>
                          <a:spcPts val="100"/>
                        </a:spcBef>
                        <a:spcAft>
                          <a:spcPts val="100"/>
                        </a:spcAft>
                      </a:pPr>
                      <a:r>
                        <a:rPr lang="fr-FR" sz="1200">
                          <a:effectLst/>
                          <a:latin typeface="Source Sans Pro" panose="020B0503030403020204" pitchFamily="34" charset="0"/>
                          <a:ea typeface="Source Sans Pro" panose="020B0503030403020204" pitchFamily="34" charset="0"/>
                        </a:rPr>
                        <a:t>10</a:t>
                      </a:r>
                    </a:p>
                  </a:txBody>
                  <a:tcPr marL="13346" marR="13346" marT="0" marB="0"/>
                </a:tc>
                <a:tc>
                  <a:txBody>
                    <a:bodyPr/>
                    <a:lstStyle/>
                    <a:p>
                      <a:pPr marL="0" marR="0" indent="0">
                        <a:spcBef>
                          <a:spcPts val="100"/>
                        </a:spcBef>
                        <a:spcAft>
                          <a:spcPts val="100"/>
                        </a:spcAft>
                      </a:pPr>
                      <a:r>
                        <a:rPr lang="fr-FR" sz="1200">
                          <a:effectLst/>
                          <a:latin typeface="Source Sans Pro" panose="020B0503030403020204" pitchFamily="34" charset="0"/>
                          <a:ea typeface="Source Sans Pro" panose="020B0503030403020204" pitchFamily="34" charset="0"/>
                        </a:rPr>
                        <a:t>Discuter des termes à inclure dans le protocole d'accord (MOU) pour énoncer les attentes et les rôles de chaque partie. </a:t>
                      </a:r>
                    </a:p>
                  </a:txBody>
                  <a:tcPr marL="13346" marR="13346" marT="0" marB="0"/>
                </a:tc>
                <a:extLst>
                  <a:ext uri="{0D108BD9-81ED-4DB2-BD59-A6C34878D82A}">
                    <a16:rowId xmlns="" xmlns:a16="http://schemas.microsoft.com/office/drawing/2014/main" val="4119373482"/>
                  </a:ext>
                </a:extLst>
              </a:tr>
              <a:tr h="235621">
                <a:tc>
                  <a:txBody>
                    <a:bodyPr/>
                    <a:lstStyle/>
                    <a:p>
                      <a:pPr marL="0" marR="0" indent="0" algn="ctr">
                        <a:lnSpc>
                          <a:spcPct val="115000"/>
                        </a:lnSpc>
                        <a:spcBef>
                          <a:spcPts val="100"/>
                        </a:spcBef>
                        <a:spcAft>
                          <a:spcPts val="100"/>
                        </a:spcAft>
                      </a:pPr>
                      <a:r>
                        <a:rPr lang="fr-FR" sz="1200">
                          <a:effectLst/>
                          <a:latin typeface="Source Sans Pro" panose="020B0503030403020204" pitchFamily="34" charset="0"/>
                          <a:ea typeface="Source Sans Pro" panose="020B0503030403020204" pitchFamily="34" charset="0"/>
                        </a:rPr>
                        <a:t>11</a:t>
                      </a:r>
                    </a:p>
                  </a:txBody>
                  <a:tcPr marL="13346" marR="13346" marT="0" marB="0"/>
                </a:tc>
                <a:tc>
                  <a:txBody>
                    <a:bodyPr/>
                    <a:lstStyle/>
                    <a:p>
                      <a:pPr marL="0" marR="0" indent="0">
                        <a:spcBef>
                          <a:spcPts val="100"/>
                        </a:spcBef>
                        <a:spcAft>
                          <a:spcPts val="100"/>
                        </a:spcAft>
                      </a:pPr>
                      <a:r>
                        <a:rPr lang="fr-FR" sz="1200">
                          <a:effectLst/>
                          <a:latin typeface="Source Sans Pro" panose="020B0503030403020204" pitchFamily="34" charset="0"/>
                          <a:ea typeface="Source Sans Pro" panose="020B0503030403020204" pitchFamily="34" charset="0"/>
                        </a:rPr>
                        <a:t>Les hauts fonctionnaires signent le protocole d'accord entre les évaluateurs et l'organisation </a:t>
                      </a:r>
                    </a:p>
                  </a:txBody>
                  <a:tcPr marL="13346" marR="13346" marT="0" marB="0"/>
                </a:tc>
                <a:extLst>
                  <a:ext uri="{0D108BD9-81ED-4DB2-BD59-A6C34878D82A}">
                    <a16:rowId xmlns="" xmlns:a16="http://schemas.microsoft.com/office/drawing/2014/main" val="86861528"/>
                  </a:ext>
                </a:extLst>
              </a:tr>
              <a:tr h="235621">
                <a:tc>
                  <a:txBody>
                    <a:bodyPr/>
                    <a:lstStyle/>
                    <a:p>
                      <a:pPr marL="0" marR="0" indent="0" algn="ctr">
                        <a:lnSpc>
                          <a:spcPct val="115000"/>
                        </a:lnSpc>
                        <a:spcBef>
                          <a:spcPts val="100"/>
                        </a:spcBef>
                        <a:spcAft>
                          <a:spcPts val="100"/>
                        </a:spcAft>
                      </a:pPr>
                      <a:r>
                        <a:rPr lang="fr-FR" sz="1200">
                          <a:effectLst/>
                          <a:latin typeface="Source Sans Pro" panose="020B0503030403020204" pitchFamily="34" charset="0"/>
                          <a:ea typeface="Source Sans Pro" panose="020B0503030403020204" pitchFamily="34" charset="0"/>
                        </a:rPr>
                        <a:t>12</a:t>
                      </a:r>
                    </a:p>
                  </a:txBody>
                  <a:tcPr marL="13346" marR="13346" marT="0" marB="0"/>
                </a:tc>
                <a:tc>
                  <a:txBody>
                    <a:bodyPr/>
                    <a:lstStyle/>
                    <a:p>
                      <a:pPr marL="0" marR="0" indent="0">
                        <a:spcBef>
                          <a:spcPts val="100"/>
                        </a:spcBef>
                        <a:spcAft>
                          <a:spcPts val="100"/>
                        </a:spcAft>
                      </a:pPr>
                      <a:r>
                        <a:rPr lang="fr-FR" sz="1200">
                          <a:effectLst/>
                          <a:latin typeface="Source Sans Pro" panose="020B0503030403020204" pitchFamily="34" charset="0"/>
                          <a:ea typeface="Source Sans Pro" panose="020B0503030403020204" pitchFamily="34" charset="0"/>
                        </a:rPr>
                        <a:t>Planifier des entretiens avec le personnel </a:t>
                      </a:r>
                    </a:p>
                  </a:txBody>
                  <a:tcPr marL="13346" marR="13346" marT="0" marB="0"/>
                </a:tc>
                <a:extLst>
                  <a:ext uri="{0D108BD9-81ED-4DB2-BD59-A6C34878D82A}">
                    <a16:rowId xmlns="" xmlns:a16="http://schemas.microsoft.com/office/drawing/2014/main" val="126573407"/>
                  </a:ext>
                </a:extLst>
              </a:tr>
              <a:tr h="235621">
                <a:tc>
                  <a:txBody>
                    <a:bodyPr/>
                    <a:lstStyle/>
                    <a:p>
                      <a:pPr marL="0" marR="0" indent="0" algn="ctr">
                        <a:lnSpc>
                          <a:spcPct val="115000"/>
                        </a:lnSpc>
                        <a:spcBef>
                          <a:spcPts val="100"/>
                        </a:spcBef>
                        <a:spcAft>
                          <a:spcPts val="100"/>
                        </a:spcAft>
                      </a:pPr>
                      <a:r>
                        <a:rPr lang="fr-FR" sz="1200">
                          <a:effectLst/>
                          <a:latin typeface="Source Sans Pro" panose="020B0503030403020204" pitchFamily="34" charset="0"/>
                          <a:ea typeface="Source Sans Pro" panose="020B0503030403020204" pitchFamily="34" charset="0"/>
                        </a:rPr>
                        <a:t>13</a:t>
                      </a:r>
                    </a:p>
                  </a:txBody>
                  <a:tcPr marL="13346" marR="13346" marT="0" marB="0"/>
                </a:tc>
                <a:tc>
                  <a:txBody>
                    <a:bodyPr/>
                    <a:lstStyle/>
                    <a:p>
                      <a:pPr marL="0" marR="0" indent="0">
                        <a:spcBef>
                          <a:spcPts val="100"/>
                        </a:spcBef>
                        <a:spcAft>
                          <a:spcPts val="100"/>
                        </a:spcAft>
                      </a:pPr>
                      <a:r>
                        <a:rPr lang="fr-FR" sz="1200">
                          <a:effectLst/>
                          <a:latin typeface="Source Sans Pro" panose="020B0503030403020204" pitchFamily="34" charset="0"/>
                          <a:ea typeface="Source Sans Pro" panose="020B0503030403020204" pitchFamily="34" charset="0"/>
                        </a:rPr>
                        <a:t>Enregistrer tous les scores dans l'outil NUPAS Plus 2.0 et ajoutez des commentaires </a:t>
                      </a:r>
                    </a:p>
                  </a:txBody>
                  <a:tcPr marL="13346" marR="13346" marT="0" marB="0"/>
                </a:tc>
                <a:extLst>
                  <a:ext uri="{0D108BD9-81ED-4DB2-BD59-A6C34878D82A}">
                    <a16:rowId xmlns="" xmlns:a16="http://schemas.microsoft.com/office/drawing/2014/main" val="2695328284"/>
                  </a:ext>
                </a:extLst>
              </a:tr>
              <a:tr h="653386">
                <a:tc>
                  <a:txBody>
                    <a:bodyPr/>
                    <a:lstStyle/>
                    <a:p>
                      <a:pPr marL="0" marR="0" indent="0" algn="ctr">
                        <a:lnSpc>
                          <a:spcPct val="115000"/>
                        </a:lnSpc>
                        <a:spcBef>
                          <a:spcPts val="100"/>
                        </a:spcBef>
                        <a:spcAft>
                          <a:spcPts val="100"/>
                        </a:spcAft>
                      </a:pPr>
                      <a:r>
                        <a:rPr lang="fr-FR" sz="1200">
                          <a:effectLst/>
                          <a:latin typeface="Source Sans Pro" panose="020B0503030403020204" pitchFamily="34" charset="0"/>
                          <a:ea typeface="Source Sans Pro" panose="020B0503030403020204" pitchFamily="34" charset="0"/>
                        </a:rPr>
                        <a:t>Remarque :</a:t>
                      </a:r>
                    </a:p>
                  </a:txBody>
                  <a:tcPr marL="13346" marR="13346" marT="0" marB="0"/>
                </a:tc>
                <a:tc>
                  <a:txBody>
                    <a:bodyPr/>
                    <a:lstStyle/>
                    <a:p>
                      <a:pPr marL="0" marR="0" indent="0">
                        <a:spcBef>
                          <a:spcPts val="100"/>
                        </a:spcBef>
                        <a:spcAft>
                          <a:spcPts val="100"/>
                        </a:spcAft>
                      </a:pPr>
                      <a:r>
                        <a:rPr lang="fr-FR" sz="1200" dirty="0">
                          <a:effectLst/>
                          <a:latin typeface="Source Sans Pro" panose="020B0503030403020204" pitchFamily="34" charset="0"/>
                          <a:ea typeface="Source Sans Pro" panose="020B0503030403020204" pitchFamily="34" charset="0"/>
                        </a:rPr>
                        <a:t>Toutes les affirmations doivent être analysées et notées avec des remarques adéquates justifiant la note attribuée. Si un domaine d’assertion/évaluation n’est pas applicable, veuillez indiquer N/A dans la colonne 1 « Commentaires pour le rapport » et fournir une justification expliquant pourquoi il n’est pas applicable. La note globale représente le meilleur jugement de ceux qui effectuent l’évaluation après que toutes les preuves ont été examinées.  </a:t>
                      </a:r>
                    </a:p>
                  </a:txBody>
                  <a:tcPr marL="13346" marR="13346" marT="0" marB="0"/>
                </a:tc>
                <a:extLst>
                  <a:ext uri="{0D108BD9-81ED-4DB2-BD59-A6C34878D82A}">
                    <a16:rowId xmlns="" xmlns:a16="http://schemas.microsoft.com/office/drawing/2014/main" val="4159858412"/>
                  </a:ext>
                </a:extLst>
              </a:tr>
              <a:tr h="486086">
                <a:tc>
                  <a:txBody>
                    <a:bodyPr/>
                    <a:lstStyle/>
                    <a:p>
                      <a:pPr marL="0" marR="0" indent="0" algn="ctr">
                        <a:lnSpc>
                          <a:spcPct val="115000"/>
                        </a:lnSpc>
                        <a:spcBef>
                          <a:spcPts val="100"/>
                        </a:spcBef>
                        <a:spcAft>
                          <a:spcPts val="100"/>
                        </a:spcAft>
                      </a:pPr>
                      <a:r>
                        <a:rPr lang="fr-FR" sz="1200">
                          <a:effectLst/>
                          <a:latin typeface="Source Sans Pro" panose="020B0503030403020204" pitchFamily="34" charset="0"/>
                          <a:ea typeface="Source Sans Pro" panose="020B0503030403020204" pitchFamily="34" charset="0"/>
                        </a:rPr>
                        <a:t>Remarque :</a:t>
                      </a:r>
                    </a:p>
                  </a:txBody>
                  <a:tcPr marL="13346" marR="13346" marT="0" marB="0"/>
                </a:tc>
                <a:tc>
                  <a:txBody>
                    <a:bodyPr/>
                    <a:lstStyle/>
                    <a:p>
                      <a:pPr marL="0" marR="0" indent="0">
                        <a:lnSpc>
                          <a:spcPct val="115000"/>
                        </a:lnSpc>
                        <a:spcBef>
                          <a:spcPts val="100"/>
                        </a:spcBef>
                        <a:spcAft>
                          <a:spcPts val="100"/>
                        </a:spcAft>
                      </a:pPr>
                      <a:r>
                        <a:rPr lang="fr-FR" sz="1200">
                          <a:effectLst/>
                          <a:latin typeface="Source Sans Pro" panose="020B0503030403020204" pitchFamily="34" charset="0"/>
                          <a:ea typeface="Source Sans Pro" panose="020B0503030403020204" pitchFamily="34" charset="0"/>
                        </a:rPr>
                        <a:t>Après avoir conclu qu'une affirmation n'est pas applicable, veuillez ajuster la formule pour éliminer la note de la note moyenne de la section. Sinon, la note moyenne sera sous-estimée.</a:t>
                      </a:r>
                    </a:p>
                  </a:txBody>
                  <a:tcPr marL="13346" marR="13346" marT="0" marB="0"/>
                </a:tc>
                <a:extLst>
                  <a:ext uri="{0D108BD9-81ED-4DB2-BD59-A6C34878D82A}">
                    <a16:rowId xmlns="" xmlns:a16="http://schemas.microsoft.com/office/drawing/2014/main" val="2712260415"/>
                  </a:ext>
                </a:extLst>
              </a:tr>
              <a:tr h="486086">
                <a:tc>
                  <a:txBody>
                    <a:bodyPr/>
                    <a:lstStyle/>
                    <a:p>
                      <a:pPr marL="0" marR="0" indent="0" algn="ctr">
                        <a:lnSpc>
                          <a:spcPct val="115000"/>
                        </a:lnSpc>
                        <a:spcBef>
                          <a:spcPts val="100"/>
                        </a:spcBef>
                        <a:spcAft>
                          <a:spcPts val="100"/>
                        </a:spcAft>
                      </a:pPr>
                      <a:r>
                        <a:rPr lang="fr-FR" sz="1200" dirty="0">
                          <a:effectLst/>
                          <a:latin typeface="Source Sans Pro" panose="020B0503030403020204" pitchFamily="34" charset="0"/>
                          <a:ea typeface="Source Sans Pro" panose="020B0503030403020204" pitchFamily="34" charset="0"/>
                        </a:rPr>
                        <a:t>14</a:t>
                      </a:r>
                    </a:p>
                  </a:txBody>
                  <a:tcPr marL="13346" marR="13346" marT="0" marB="0"/>
                </a:tc>
                <a:tc>
                  <a:txBody>
                    <a:bodyPr/>
                    <a:lstStyle/>
                    <a:p>
                      <a:pPr marL="0" marR="0" indent="0">
                        <a:lnSpc>
                          <a:spcPct val="115000"/>
                        </a:lnSpc>
                        <a:spcBef>
                          <a:spcPts val="100"/>
                        </a:spcBef>
                        <a:spcAft>
                          <a:spcPts val="100"/>
                        </a:spcAft>
                      </a:pPr>
                      <a:r>
                        <a:rPr lang="fr-FR" sz="1200">
                          <a:effectLst/>
                          <a:latin typeface="Source Sans Pro" panose="020B0503030403020204" pitchFamily="34" charset="0"/>
                          <a:ea typeface="Source Sans Pro" panose="020B0503030403020204" pitchFamily="34" charset="0"/>
                        </a:rPr>
                        <a:t>Organiser une réunion de vérification sur le terrain avec les organisations locales, examinez les scores et donnez l'occasion de clarifier tout point avec lequel elles pourraient être en désaccord.  Cette étape peut conduire à une modification des scores lorsque des informations supplémentaires sont fournies</a:t>
                      </a:r>
                    </a:p>
                  </a:txBody>
                  <a:tcPr marL="13346" marR="13346" marT="0" marB="0"/>
                </a:tc>
                <a:extLst>
                  <a:ext uri="{0D108BD9-81ED-4DB2-BD59-A6C34878D82A}">
                    <a16:rowId xmlns="" xmlns:a16="http://schemas.microsoft.com/office/drawing/2014/main" val="3391363141"/>
                  </a:ext>
                </a:extLst>
              </a:tr>
              <a:tr h="235621">
                <a:tc>
                  <a:txBody>
                    <a:bodyPr/>
                    <a:lstStyle/>
                    <a:p>
                      <a:pPr marL="0" marR="0" indent="0" algn="ctr">
                        <a:lnSpc>
                          <a:spcPct val="115000"/>
                        </a:lnSpc>
                        <a:spcBef>
                          <a:spcPts val="100"/>
                        </a:spcBef>
                        <a:spcAft>
                          <a:spcPts val="100"/>
                        </a:spcAft>
                      </a:pPr>
                      <a:r>
                        <a:rPr lang="fr-FR" sz="1200" dirty="0">
                          <a:effectLst/>
                          <a:latin typeface="Source Sans Pro" panose="020B0503030403020204" pitchFamily="34" charset="0"/>
                          <a:ea typeface="Source Sans Pro" panose="020B0503030403020204" pitchFamily="34" charset="0"/>
                        </a:rPr>
                        <a:t>15</a:t>
                      </a:r>
                    </a:p>
                  </a:txBody>
                  <a:tcPr marL="13346" marR="13346" marT="0" marB="0"/>
                </a:tc>
                <a:tc>
                  <a:txBody>
                    <a:bodyPr/>
                    <a:lstStyle/>
                    <a:p>
                      <a:pPr marL="0" marR="0" indent="0">
                        <a:lnSpc>
                          <a:spcPct val="115000"/>
                        </a:lnSpc>
                        <a:spcBef>
                          <a:spcPts val="100"/>
                        </a:spcBef>
                        <a:spcAft>
                          <a:spcPts val="100"/>
                        </a:spcAft>
                      </a:pPr>
                      <a:r>
                        <a:rPr lang="fr-FR" sz="1200">
                          <a:effectLst/>
                          <a:latin typeface="Source Sans Pro" panose="020B0503030403020204" pitchFamily="34" charset="0"/>
                          <a:ea typeface="Source Sans Pro" panose="020B0503030403020204" pitchFamily="34" charset="0"/>
                        </a:rPr>
                        <a:t>Préparer le rapport </a:t>
                      </a:r>
                    </a:p>
                  </a:txBody>
                  <a:tcPr marL="13346" marR="13346" marT="0" marB="0"/>
                </a:tc>
                <a:extLst>
                  <a:ext uri="{0D108BD9-81ED-4DB2-BD59-A6C34878D82A}">
                    <a16:rowId xmlns="" xmlns:a16="http://schemas.microsoft.com/office/drawing/2014/main" val="4103450531"/>
                  </a:ext>
                </a:extLst>
              </a:tr>
              <a:tr h="0">
                <a:tc>
                  <a:txBody>
                    <a:bodyPr/>
                    <a:lstStyle/>
                    <a:p>
                      <a:pPr marL="0" marR="0" indent="0" algn="ctr">
                        <a:lnSpc>
                          <a:spcPct val="115000"/>
                        </a:lnSpc>
                        <a:spcBef>
                          <a:spcPts val="100"/>
                        </a:spcBef>
                        <a:spcAft>
                          <a:spcPts val="100"/>
                        </a:spcAft>
                      </a:pPr>
                      <a:r>
                        <a:rPr lang="fr-FR" sz="1200" dirty="0">
                          <a:effectLst/>
                          <a:latin typeface="Source Sans Pro" panose="020B0503030403020204" pitchFamily="34" charset="0"/>
                          <a:ea typeface="Source Sans Pro" panose="020B0503030403020204" pitchFamily="34" charset="0"/>
                        </a:rPr>
                        <a:t>16</a:t>
                      </a:r>
                    </a:p>
                  </a:txBody>
                  <a:tcPr marL="13346" marR="13346" marT="0" marB="0"/>
                </a:tc>
                <a:tc>
                  <a:txBody>
                    <a:bodyPr/>
                    <a:lstStyle/>
                    <a:p>
                      <a:pPr marL="0" marR="0" indent="0">
                        <a:lnSpc>
                          <a:spcPct val="115000"/>
                        </a:lnSpc>
                        <a:spcBef>
                          <a:spcPts val="100"/>
                        </a:spcBef>
                        <a:spcAft>
                          <a:spcPts val="100"/>
                        </a:spcAft>
                      </a:pPr>
                      <a:r>
                        <a:rPr lang="fr-FR" sz="1200">
                          <a:effectLst/>
                          <a:latin typeface="Source Sans Pro" panose="020B0503030403020204" pitchFamily="34" charset="0"/>
                          <a:ea typeface="Source Sans Pro" panose="020B0503030403020204" pitchFamily="34" charset="0"/>
                        </a:rPr>
                        <a:t>Soumettre le rapport dans les deux semaines suivant l’évaluation </a:t>
                      </a:r>
                    </a:p>
                  </a:txBody>
                  <a:tcPr marL="13346" marR="13346" marT="0" marB="0"/>
                </a:tc>
                <a:extLst>
                  <a:ext uri="{0D108BD9-81ED-4DB2-BD59-A6C34878D82A}">
                    <a16:rowId xmlns="" xmlns:a16="http://schemas.microsoft.com/office/drawing/2014/main" val="1181548970"/>
                  </a:ext>
                </a:extLst>
              </a:tr>
              <a:tr h="235621">
                <a:tc>
                  <a:txBody>
                    <a:bodyPr/>
                    <a:lstStyle/>
                    <a:p>
                      <a:pPr marL="0" marR="0" indent="0" algn="ctr">
                        <a:lnSpc>
                          <a:spcPct val="115000"/>
                        </a:lnSpc>
                        <a:spcBef>
                          <a:spcPts val="100"/>
                        </a:spcBef>
                        <a:spcAft>
                          <a:spcPts val="100"/>
                        </a:spcAft>
                      </a:pPr>
                      <a:r>
                        <a:rPr lang="fr-FR" sz="1200" dirty="0">
                          <a:effectLst/>
                          <a:latin typeface="Source Sans Pro" panose="020B0503030403020204" pitchFamily="34" charset="0"/>
                          <a:ea typeface="Source Sans Pro" panose="020B0503030403020204" pitchFamily="34" charset="0"/>
                        </a:rPr>
                        <a:t>17</a:t>
                      </a:r>
                    </a:p>
                  </a:txBody>
                  <a:tcPr marL="13346" marR="13346" marT="0" marB="0"/>
                </a:tc>
                <a:tc>
                  <a:txBody>
                    <a:bodyPr/>
                    <a:lstStyle/>
                    <a:p>
                      <a:pPr marL="0" marR="0" indent="0">
                        <a:lnSpc>
                          <a:spcPct val="115000"/>
                        </a:lnSpc>
                        <a:spcBef>
                          <a:spcPts val="100"/>
                        </a:spcBef>
                        <a:spcAft>
                          <a:spcPts val="100"/>
                        </a:spcAft>
                      </a:pPr>
                      <a:r>
                        <a:rPr lang="fr-FR" sz="1200" dirty="0">
                          <a:effectLst/>
                          <a:latin typeface="Source Sans Pro" panose="020B0503030403020204" pitchFamily="34" charset="0"/>
                          <a:ea typeface="Source Sans Pro" panose="020B0503030403020204" pitchFamily="34" charset="0"/>
                        </a:rPr>
                        <a:t>Planifier un moment pour réévaluer l'organisation et répéter le NUPAS Plus 2.0</a:t>
                      </a:r>
                    </a:p>
                  </a:txBody>
                  <a:tcPr marL="13346" marR="13346" marT="0" marB="0"/>
                </a:tc>
                <a:extLst>
                  <a:ext uri="{0D108BD9-81ED-4DB2-BD59-A6C34878D82A}">
                    <a16:rowId xmlns="" xmlns:a16="http://schemas.microsoft.com/office/drawing/2014/main" val="1223260639"/>
                  </a:ext>
                </a:extLst>
              </a:tr>
            </a:tbl>
          </a:graphicData>
        </a:graphic>
      </p:graphicFrame>
      <p:sp>
        <p:nvSpPr>
          <p:cNvPr id="7" name="TextBox 6"/>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3" name="Espace réservé du numéro de diapositive 2">
            <a:extLst>
              <a:ext uri="{FF2B5EF4-FFF2-40B4-BE49-F238E27FC236}">
                <a16:creationId xmlns="" xmlns:a16="http://schemas.microsoft.com/office/drawing/2014/main" id="{BE201A0F-AEE4-BA1E-5673-B54FDF871710}"/>
              </a:ext>
            </a:extLst>
          </p:cNvPr>
          <p:cNvSpPr>
            <a:spLocks noGrp="1"/>
          </p:cNvSpPr>
          <p:nvPr>
            <p:ph type="sldNum" sz="quarter" idx="7"/>
          </p:nvPr>
        </p:nvSpPr>
        <p:spPr/>
        <p:txBody>
          <a:bodyPr/>
          <a:lstStyle/>
          <a:p>
            <a:fld id="{B6F15528-21DE-4FAA-801E-634DDDAF4B2B}" type="slidenum">
              <a:rPr lang="fr-FR" smtClean="0"/>
              <a:pPr/>
              <a:t>18</a:t>
            </a:fld>
            <a:endParaRPr lang="fr-FR" dirty="0"/>
          </a:p>
        </p:txBody>
      </p:sp>
    </p:spTree>
    <p:extLst>
      <p:ext uri="{BB962C8B-B14F-4D97-AF65-F5344CB8AC3E}">
        <p14:creationId xmlns:p14="http://schemas.microsoft.com/office/powerpoint/2010/main" val="188790169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2D807F96-9024-FBDB-9C82-DF696617F4A2}"/>
            </a:ext>
          </a:extLst>
        </p:cNvPr>
        <p:cNvGrpSpPr/>
        <p:nvPr/>
      </p:nvGrpSpPr>
      <p:grpSpPr>
        <a:xfrm>
          <a:off x="0" y="0"/>
          <a:ext cx="0" cy="0"/>
          <a:chOff x="0" y="0"/>
          <a:chExt cx="0" cy="0"/>
        </a:xfrm>
      </p:grpSpPr>
      <p:sp>
        <p:nvSpPr>
          <p:cNvPr id="3" name="object 3">
            <a:extLst>
              <a:ext uri="{FF2B5EF4-FFF2-40B4-BE49-F238E27FC236}">
                <a16:creationId xmlns="" xmlns:a16="http://schemas.microsoft.com/office/drawing/2014/main" id="{D0276FBA-41E5-1372-87CB-853C32A74A70}"/>
              </a:ext>
            </a:extLst>
          </p:cNvPr>
          <p:cNvSpPr txBox="1">
            <a:spLocks noGrp="1"/>
          </p:cNvSpPr>
          <p:nvPr>
            <p:ph type="title"/>
          </p:nvPr>
        </p:nvSpPr>
        <p:spPr>
          <a:xfrm>
            <a:off x="958306" y="2438613"/>
            <a:ext cx="9339434" cy="1333698"/>
          </a:xfrm>
          <a:prstGeom prst="rect">
            <a:avLst/>
          </a:prstGeom>
        </p:spPr>
        <p:txBody>
          <a:bodyPr vert="horz" wrap="square" lIns="0" tIns="0" rIns="0" bIns="0" rtlCol="0">
            <a:spAutoFit/>
          </a:bodyPr>
          <a:lstStyle/>
          <a:p>
            <a:pPr marL="12700" algn="ctr">
              <a:lnSpc>
                <a:spcPts val="5220"/>
              </a:lnSpc>
            </a:pPr>
            <a:r>
              <a:rPr lang="fr-FR" sz="4800" b="1"/>
              <a:t>MODULE 15 :</a:t>
            </a:r>
            <a:br>
              <a:rPr lang="fr-FR" sz="4800" b="1"/>
            </a:br>
            <a:r>
              <a:rPr lang="fr-FR" sz="4800" b="1"/>
              <a:t>GESTION DES SUBVENTIONS </a:t>
            </a:r>
          </a:p>
        </p:txBody>
      </p:sp>
      <p:sp>
        <p:nvSpPr>
          <p:cNvPr id="5" name="Google Shape;385;p56">
            <a:extLst>
              <a:ext uri="{FF2B5EF4-FFF2-40B4-BE49-F238E27FC236}">
                <a16:creationId xmlns="" xmlns:a16="http://schemas.microsoft.com/office/drawing/2014/main" id="{DA193959-55BF-029B-D3BE-1AA0A3444DFD}"/>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 </a:t>
            </a:r>
          </a:p>
        </p:txBody>
      </p:sp>
      <p:sp>
        <p:nvSpPr>
          <p:cNvPr id="4" name="TextBox 3"/>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5AEF6312-821C-879F-2D9B-CDDCF0943F21}"/>
              </a:ext>
            </a:extLst>
          </p:cNvPr>
          <p:cNvSpPr>
            <a:spLocks noGrp="1"/>
          </p:cNvSpPr>
          <p:nvPr>
            <p:ph type="sldNum" sz="quarter" idx="7"/>
          </p:nvPr>
        </p:nvSpPr>
        <p:spPr/>
        <p:txBody>
          <a:bodyPr/>
          <a:lstStyle/>
          <a:p>
            <a:fld id="{B6F15528-21DE-4FAA-801E-634DDDAF4B2B}" type="slidenum">
              <a:rPr lang="fr-FR" smtClean="0"/>
              <a:pPr/>
              <a:t>180</a:t>
            </a:fld>
            <a:endParaRPr lang="fr-FR" dirty="0"/>
          </a:p>
        </p:txBody>
      </p:sp>
    </p:spTree>
    <p:extLst>
      <p:ext uri="{BB962C8B-B14F-4D97-AF65-F5344CB8AC3E}">
        <p14:creationId xmlns:p14="http://schemas.microsoft.com/office/powerpoint/2010/main" val="173678733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6DE43752-E357-B06D-F131-F219970F74B6}"/>
            </a:ext>
          </a:extLst>
        </p:cNvPr>
        <p:cNvGrpSpPr/>
        <p:nvPr/>
      </p:nvGrpSpPr>
      <p:grpSpPr>
        <a:xfrm>
          <a:off x="0" y="0"/>
          <a:ext cx="0" cy="0"/>
          <a:chOff x="0" y="0"/>
          <a:chExt cx="0" cy="0"/>
        </a:xfrm>
      </p:grpSpPr>
      <p:sp>
        <p:nvSpPr>
          <p:cNvPr id="3" name="object 3">
            <a:extLst>
              <a:ext uri="{FF2B5EF4-FFF2-40B4-BE49-F238E27FC236}">
                <a16:creationId xmlns="" xmlns:a16="http://schemas.microsoft.com/office/drawing/2014/main" id="{743CBDF3-6F93-FC66-477A-56F96EE6B59A}"/>
              </a:ext>
            </a:extLst>
          </p:cNvPr>
          <p:cNvSpPr txBox="1">
            <a:spLocks noGrp="1"/>
          </p:cNvSpPr>
          <p:nvPr>
            <p:ph type="title"/>
          </p:nvPr>
        </p:nvSpPr>
        <p:spPr>
          <a:xfrm>
            <a:off x="1208972" y="910522"/>
            <a:ext cx="10518668" cy="1308050"/>
          </a:xfrm>
          <a:prstGeom prst="rect">
            <a:avLst/>
          </a:prstGeom>
        </p:spPr>
        <p:txBody>
          <a:bodyPr vert="horz" wrap="square" lIns="0" tIns="0" rIns="0" bIns="0" rtlCol="0">
            <a:spAutoFit/>
          </a:bodyPr>
          <a:lstStyle/>
          <a:p>
            <a:pPr marL="0" lvl="0" indent="0" rtl="0">
              <a:buFont typeface="+mj-lt"/>
              <a:buNone/>
            </a:pPr>
            <a:r>
              <a:rPr lang="fr-FR" sz="1700" b="1" dirty="0"/>
              <a:t>Objectif global : </a:t>
            </a:r>
            <a:r>
              <a:rPr lang="fr-FR" sz="1700" dirty="0"/>
              <a:t>Examiner la capacité technique de gestion des subventions de l'organisation, y compris le manuel de gestion, et les processus pour évaluer leur adéquation et leur conformité, déterminer s'ils sont suivis comme prévu et s'ils produisent les résultats escomptés. </a:t>
            </a:r>
            <a:br>
              <a:rPr lang="fr-FR" sz="1700" dirty="0"/>
            </a:br>
            <a:r>
              <a:rPr lang="fr-FR" sz="1700" dirty="0"/>
              <a:t/>
            </a:r>
            <a:br>
              <a:rPr lang="fr-FR" sz="1700" dirty="0"/>
            </a:br>
            <a:r>
              <a:rPr lang="fr-FR" sz="1700" b="1" dirty="0">
                <a:solidFill>
                  <a:schemeClr val="tx1"/>
                </a:solidFill>
                <a:effectLst/>
                <a:cs typeface="+mn-cs"/>
              </a:rPr>
              <a:t>Catégories de gestion des subventions :</a:t>
            </a:r>
          </a:p>
        </p:txBody>
      </p:sp>
      <p:sp>
        <p:nvSpPr>
          <p:cNvPr id="5" name="Google Shape;385;p56">
            <a:extLst>
              <a:ext uri="{FF2B5EF4-FFF2-40B4-BE49-F238E27FC236}">
                <a16:creationId xmlns="" xmlns:a16="http://schemas.microsoft.com/office/drawing/2014/main" id="{3B539822-461C-C156-7035-78D69A1B7508}"/>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GESTION DES SUBVENTIONS </a:t>
            </a:r>
          </a:p>
        </p:txBody>
      </p:sp>
      <p:graphicFrame>
        <p:nvGraphicFramePr>
          <p:cNvPr id="2" name="Table 1">
            <a:extLst>
              <a:ext uri="{FF2B5EF4-FFF2-40B4-BE49-F238E27FC236}">
                <a16:creationId xmlns="" xmlns:a16="http://schemas.microsoft.com/office/drawing/2014/main" id="{F87AC7DB-BA94-8AF7-121B-6A7AB1E09CDD}"/>
              </a:ext>
            </a:extLst>
          </p:cNvPr>
          <p:cNvGraphicFramePr>
            <a:graphicFrameLocks noGrp="1"/>
          </p:cNvGraphicFramePr>
          <p:nvPr>
            <p:extLst>
              <p:ext uri="{D42A27DB-BD31-4B8C-83A1-F6EECF244321}">
                <p14:modId xmlns:p14="http://schemas.microsoft.com/office/powerpoint/2010/main" val="236295655"/>
              </p:ext>
            </p:extLst>
          </p:nvPr>
        </p:nvGraphicFramePr>
        <p:xfrm>
          <a:off x="1183059" y="2495591"/>
          <a:ext cx="10335300" cy="3374257"/>
        </p:xfrm>
        <a:graphic>
          <a:graphicData uri="http://schemas.openxmlformats.org/drawingml/2006/table">
            <a:tbl>
              <a:tblPr>
                <a:tableStyleId>{5C22544A-7EE6-4342-B048-85BDC9FD1C3A}</a:tableStyleId>
              </a:tblPr>
              <a:tblGrid>
                <a:gridCol w="3695891">
                  <a:extLst>
                    <a:ext uri="{9D8B030D-6E8A-4147-A177-3AD203B41FA5}">
                      <a16:colId xmlns="" xmlns:a16="http://schemas.microsoft.com/office/drawing/2014/main" val="553487625"/>
                    </a:ext>
                  </a:extLst>
                </a:gridCol>
                <a:gridCol w="3099745">
                  <a:extLst>
                    <a:ext uri="{9D8B030D-6E8A-4147-A177-3AD203B41FA5}">
                      <a16:colId xmlns="" xmlns:a16="http://schemas.microsoft.com/office/drawing/2014/main" val="1673386907"/>
                    </a:ext>
                  </a:extLst>
                </a:gridCol>
                <a:gridCol w="3539664">
                  <a:extLst>
                    <a:ext uri="{9D8B030D-6E8A-4147-A177-3AD203B41FA5}">
                      <a16:colId xmlns="" xmlns:a16="http://schemas.microsoft.com/office/drawing/2014/main" val="837545432"/>
                    </a:ext>
                  </a:extLst>
                </a:gridCol>
              </a:tblGrid>
              <a:tr h="3081440">
                <a:tc>
                  <a:txBody>
                    <a:bodyPr/>
                    <a:lstStyle/>
                    <a:p>
                      <a:pPr marL="0" lvl="0" indent="0" rtl="0">
                        <a:buFont typeface="+mj-lt"/>
                        <a:buNone/>
                      </a:pPr>
                      <a:r>
                        <a:rPr lang="fr-FR" sz="1700" b="1" dirty="0">
                          <a:solidFill>
                            <a:schemeClr val="tx1"/>
                          </a:solidFill>
                          <a:effectLst/>
                          <a:latin typeface="Source Sans Pro" panose="020B0503030403020204" pitchFamily="34" charset="0"/>
                          <a:ea typeface="Source Sans Pro" panose="020B0503030403020204" pitchFamily="34" charset="0"/>
                          <a:cs typeface="+mn-cs"/>
                        </a:rPr>
                        <a:t>1. Start-Up</a:t>
                      </a:r>
                    </a:p>
                    <a:p>
                      <a:pPr marL="517525" lvl="0" indent="-342900">
                        <a:buFont typeface="+mj-lt"/>
                        <a:buAutoNum type="arabicPeriod"/>
                      </a:pPr>
                      <a:r>
                        <a:rPr lang="fr-FR" sz="1700" dirty="0">
                          <a:solidFill>
                            <a:schemeClr val="tx1"/>
                          </a:solidFill>
                          <a:effectLst/>
                          <a:latin typeface="Source Sans Pro" panose="020B0503030403020204" pitchFamily="34" charset="0"/>
                          <a:ea typeface="Source Sans Pro" panose="020B0503030403020204" pitchFamily="34" charset="0"/>
                          <a:cs typeface="+mn-cs"/>
                        </a:rPr>
                        <a:t>Lire la subvention </a:t>
                      </a:r>
                    </a:p>
                    <a:p>
                      <a:pPr marL="517525" lvl="0" indent="-342900">
                        <a:buFont typeface="+mj-lt"/>
                        <a:buAutoNum type="arabicPeriod"/>
                      </a:pPr>
                      <a:r>
                        <a:rPr lang="fr-FR" sz="1700" dirty="0" err="1">
                          <a:solidFill>
                            <a:schemeClr val="tx1"/>
                          </a:solidFill>
                          <a:effectLst/>
                          <a:latin typeface="Source Sans Pro" panose="020B0503030403020204" pitchFamily="34" charset="0"/>
                          <a:ea typeface="Source Sans Pro" panose="020B0503030403020204" pitchFamily="34" charset="0"/>
                          <a:cs typeface="+mn-cs"/>
                        </a:rPr>
                        <a:t>SACs</a:t>
                      </a:r>
                      <a:endParaRPr lang="fr-FR" sz="1700" dirty="0">
                        <a:solidFill>
                          <a:schemeClr val="tx1"/>
                        </a:solidFill>
                        <a:effectLst/>
                        <a:latin typeface="Source Sans Pro" panose="020B0503030403020204" pitchFamily="34" charset="0"/>
                        <a:ea typeface="Source Sans Pro" panose="020B0503030403020204" pitchFamily="34" charset="0"/>
                        <a:cs typeface="+mn-cs"/>
                      </a:endParaRPr>
                    </a:p>
                    <a:p>
                      <a:pPr marL="517525" lvl="0" indent="-342900">
                        <a:buFont typeface="+mj-lt"/>
                        <a:buAutoNum type="arabicPeriod"/>
                      </a:pPr>
                      <a:r>
                        <a:rPr lang="fr-FR" sz="1700" dirty="0">
                          <a:solidFill>
                            <a:schemeClr val="tx1"/>
                          </a:solidFill>
                          <a:effectLst/>
                          <a:latin typeface="Source Sans Pro" panose="020B0503030403020204" pitchFamily="34" charset="0"/>
                          <a:ea typeface="Source Sans Pro" panose="020B0503030403020204" pitchFamily="34" charset="0"/>
                          <a:cs typeface="+mn-cs"/>
                        </a:rPr>
                        <a:t>Fichiers</a:t>
                      </a:r>
                    </a:p>
                    <a:p>
                      <a:pPr marL="517525" lvl="0" indent="-342900">
                        <a:buFont typeface="+mj-lt"/>
                        <a:buAutoNum type="arabicPeriod"/>
                      </a:pPr>
                      <a:r>
                        <a:rPr lang="fr-FR" sz="1700" dirty="0">
                          <a:solidFill>
                            <a:schemeClr val="tx1"/>
                          </a:solidFill>
                          <a:effectLst/>
                          <a:latin typeface="Source Sans Pro" panose="020B0503030403020204" pitchFamily="34" charset="0"/>
                          <a:ea typeface="Source Sans Pro" panose="020B0503030403020204" pitchFamily="34" charset="0"/>
                          <a:cs typeface="+mn-cs"/>
                        </a:rPr>
                        <a:t>Compte bancaire </a:t>
                      </a:r>
                    </a:p>
                    <a:p>
                      <a:pPr marL="517525" lvl="0" indent="-342900">
                        <a:buFont typeface="+mj-lt"/>
                        <a:buAutoNum type="arabicPeriod"/>
                      </a:pPr>
                      <a:r>
                        <a:rPr lang="fr-FR" sz="1700" dirty="0">
                          <a:solidFill>
                            <a:schemeClr val="tx1"/>
                          </a:solidFill>
                          <a:effectLst/>
                          <a:latin typeface="Source Sans Pro" panose="020B0503030403020204" pitchFamily="34" charset="0"/>
                          <a:ea typeface="Source Sans Pro" panose="020B0503030403020204" pitchFamily="34" charset="0"/>
                          <a:cs typeface="+mn-cs"/>
                        </a:rPr>
                        <a:t>Personnel clé et autre personnel </a:t>
                      </a:r>
                    </a:p>
                    <a:p>
                      <a:pPr marL="517525" lvl="0" indent="-342900">
                        <a:buFont typeface="+mj-lt"/>
                        <a:buAutoNum type="arabicPeriod"/>
                      </a:pPr>
                      <a:r>
                        <a:rPr lang="fr-FR" sz="1700" dirty="0">
                          <a:solidFill>
                            <a:schemeClr val="tx1"/>
                          </a:solidFill>
                          <a:effectLst/>
                          <a:latin typeface="Source Sans Pro" panose="020B0503030403020204" pitchFamily="34" charset="0"/>
                          <a:ea typeface="Source Sans Pro" panose="020B0503030403020204" pitchFamily="34" charset="0"/>
                          <a:cs typeface="+mn-cs"/>
                        </a:rPr>
                        <a:t>Plan de </a:t>
                      </a:r>
                      <a:r>
                        <a:rPr lang="fr-FR" sz="1700" dirty="0" err="1">
                          <a:solidFill>
                            <a:schemeClr val="tx1"/>
                          </a:solidFill>
                          <a:effectLst/>
                          <a:latin typeface="Source Sans Pro" panose="020B0503030403020204" pitchFamily="34" charset="0"/>
                          <a:ea typeface="Source Sans Pro" panose="020B0503030403020204" pitchFamily="34" charset="0"/>
                          <a:cs typeface="+mn-cs"/>
                        </a:rPr>
                        <a:t>Branding</a:t>
                      </a:r>
                      <a:r>
                        <a:rPr lang="fr-FR" sz="1700" dirty="0">
                          <a:solidFill>
                            <a:schemeClr val="tx1"/>
                          </a:solidFill>
                          <a:effectLst/>
                          <a:latin typeface="Source Sans Pro" panose="020B0503030403020204" pitchFamily="34" charset="0"/>
                          <a:ea typeface="Source Sans Pro" panose="020B0503030403020204" pitchFamily="34" charset="0"/>
                          <a:cs typeface="+mn-cs"/>
                        </a:rPr>
                        <a:t> et de Marquage </a:t>
                      </a:r>
                    </a:p>
                    <a:p>
                      <a:pPr marL="517525" lvl="0" indent="-342900">
                        <a:buFont typeface="+mj-lt"/>
                        <a:buAutoNum type="arabicPeriod"/>
                      </a:pPr>
                      <a:r>
                        <a:rPr lang="fr-FR" sz="1700" dirty="0">
                          <a:solidFill>
                            <a:schemeClr val="tx1"/>
                          </a:solidFill>
                          <a:effectLst/>
                          <a:latin typeface="Source Sans Pro" panose="020B0503030403020204" pitchFamily="34" charset="0"/>
                          <a:ea typeface="Source Sans Pro" panose="020B0503030403020204" pitchFamily="34" charset="0"/>
                          <a:cs typeface="+mn-cs"/>
                        </a:rPr>
                        <a:t>Plan d'approvisionnement </a:t>
                      </a:r>
                    </a:p>
                    <a:p>
                      <a:pPr marL="517525" lvl="0" indent="-342900">
                        <a:buFont typeface="+mj-lt"/>
                        <a:buAutoNum type="arabicPeriod"/>
                      </a:pPr>
                      <a:r>
                        <a:rPr lang="fr-FR" sz="1700" dirty="0">
                          <a:solidFill>
                            <a:schemeClr val="tx1"/>
                          </a:solidFill>
                          <a:effectLst/>
                          <a:latin typeface="Source Sans Pro" panose="020B0503030403020204" pitchFamily="34" charset="0"/>
                          <a:ea typeface="Source Sans Pro" panose="020B0503030403020204" pitchFamily="34" charset="0"/>
                          <a:cs typeface="+mn-cs"/>
                        </a:rPr>
                        <a:t>Plan de travail </a:t>
                      </a:r>
                    </a:p>
                    <a:p>
                      <a:pPr marL="517525" lvl="0" indent="-342900">
                        <a:buFont typeface="+mj-lt"/>
                        <a:buAutoNum type="arabicPeriod"/>
                      </a:pPr>
                      <a:r>
                        <a:rPr lang="fr-FR" sz="1700" dirty="0">
                          <a:solidFill>
                            <a:schemeClr val="tx1"/>
                          </a:solidFill>
                          <a:effectLst/>
                          <a:latin typeface="Source Sans Pro" panose="020B0503030403020204" pitchFamily="34" charset="0"/>
                          <a:ea typeface="Source Sans Pro" panose="020B0503030403020204" pitchFamily="34" charset="0"/>
                          <a:cs typeface="+mn-cs"/>
                        </a:rPr>
                        <a:t>Budget du plan de travail </a:t>
                      </a:r>
                    </a:p>
                    <a:p>
                      <a:pPr marL="517525" lvl="0" indent="-342900">
                        <a:buFont typeface="+mj-lt"/>
                        <a:buAutoNum type="arabicPeriod"/>
                      </a:pPr>
                      <a:r>
                        <a:rPr lang="fr-FR" sz="1700" dirty="0">
                          <a:solidFill>
                            <a:schemeClr val="tx1"/>
                          </a:solidFill>
                          <a:effectLst/>
                          <a:latin typeface="Source Sans Pro" panose="020B0503030403020204" pitchFamily="34" charset="0"/>
                          <a:ea typeface="Source Sans Pro" panose="020B0503030403020204" pitchFamily="34" charset="0"/>
                          <a:cs typeface="+mn-cs"/>
                        </a:rPr>
                        <a:t>AMELP</a:t>
                      </a:r>
                    </a:p>
                  </a:txBody>
                  <a:tcPr marL="6217" marR="6217" marT="6217"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l" defTabSz="914400" rtl="0" eaLnBrk="1" latinLnBrk="0" hangingPunct="1">
                        <a:buFont typeface="+mj-lt"/>
                        <a:buNone/>
                      </a:pPr>
                      <a:r>
                        <a:rPr lang="fr-FR" sz="1700" b="1">
                          <a:solidFill>
                            <a:schemeClr val="tx1"/>
                          </a:solidFill>
                          <a:effectLst/>
                          <a:latin typeface="Source Sans Pro" panose="020B0503030403020204" pitchFamily="34" charset="0"/>
                          <a:ea typeface="Source Sans Pro" panose="020B0503030403020204" pitchFamily="34" charset="0"/>
                          <a:cs typeface="+mn-cs"/>
                        </a:rPr>
                        <a:t>2. Leadership</a:t>
                      </a:r>
                    </a:p>
                    <a:p>
                      <a:pPr marL="517525" lvl="0" indent="-342900" algn="l" defTabSz="914400" rtl="0" eaLnBrk="1" latinLnBrk="0" hangingPunct="1">
                        <a:buFont typeface="+mj-lt"/>
                        <a:buAutoNum type="arabicPeriod"/>
                      </a:pPr>
                      <a:r>
                        <a:rPr lang="fr-FR" sz="1700">
                          <a:solidFill>
                            <a:schemeClr val="tx1"/>
                          </a:solidFill>
                          <a:effectLst/>
                          <a:latin typeface="Source Sans Pro" panose="020B0503030403020204" pitchFamily="34" charset="0"/>
                          <a:ea typeface="Source Sans Pro" panose="020B0503030403020204" pitchFamily="34" charset="0"/>
                          <a:cs typeface="+mn-cs"/>
                        </a:rPr>
                        <a:t>Réunions de l'USAID </a:t>
                      </a:r>
                    </a:p>
                    <a:p>
                      <a:pPr marL="517525" lvl="0" indent="-342900" algn="l" defTabSz="914400" rtl="0" eaLnBrk="1" latinLnBrk="0" hangingPunct="1">
                        <a:buFont typeface="+mj-lt"/>
                        <a:buAutoNum type="arabicPeriod"/>
                      </a:pPr>
                      <a:r>
                        <a:rPr lang="fr-FR" sz="1700">
                          <a:solidFill>
                            <a:schemeClr val="tx1"/>
                          </a:solidFill>
                          <a:effectLst/>
                          <a:latin typeface="Source Sans Pro" panose="020B0503030403020204" pitchFamily="34" charset="0"/>
                          <a:ea typeface="Source Sans Pro" panose="020B0503030403020204" pitchFamily="34" charset="0"/>
                          <a:cs typeface="+mn-cs"/>
                        </a:rPr>
                        <a:t>Réunions du Consortium</a:t>
                      </a:r>
                    </a:p>
                    <a:p>
                      <a:pPr marL="517525" lvl="0" indent="-342900" algn="l" defTabSz="914400" rtl="0" eaLnBrk="1" latinLnBrk="0" hangingPunct="1">
                        <a:buFont typeface="+mj-lt"/>
                        <a:buAutoNum type="arabicPeriod"/>
                      </a:pPr>
                      <a:r>
                        <a:rPr lang="fr-FR" sz="1700">
                          <a:solidFill>
                            <a:schemeClr val="tx1"/>
                          </a:solidFill>
                          <a:effectLst/>
                          <a:latin typeface="Source Sans Pro" panose="020B0503030403020204" pitchFamily="34" charset="0"/>
                          <a:ea typeface="Source Sans Pro" panose="020B0503030403020204" pitchFamily="34" charset="0"/>
                          <a:cs typeface="+mn-cs"/>
                        </a:rPr>
                        <a:t>Réunions du personnel </a:t>
                      </a:r>
                    </a:p>
                    <a:p>
                      <a:pPr marL="517525" lvl="0" indent="-342900" algn="l" defTabSz="914400" rtl="0" eaLnBrk="1" latinLnBrk="0" hangingPunct="1">
                        <a:buFont typeface="+mj-lt"/>
                        <a:buAutoNum type="arabicPeriod"/>
                      </a:pPr>
                      <a:r>
                        <a:rPr lang="fr-FR" sz="1700">
                          <a:solidFill>
                            <a:schemeClr val="tx1"/>
                          </a:solidFill>
                          <a:effectLst/>
                          <a:latin typeface="Source Sans Pro" panose="020B0503030403020204" pitchFamily="34" charset="0"/>
                          <a:ea typeface="Source Sans Pro" panose="020B0503030403020204" pitchFamily="34" charset="0"/>
                          <a:cs typeface="+mn-cs"/>
                        </a:rPr>
                        <a:t>Réunions d'exploitation</a:t>
                      </a:r>
                    </a:p>
                    <a:p>
                      <a:pPr marL="517525" lvl="0" indent="-342900" algn="l" defTabSz="914400" rtl="0" eaLnBrk="1" latinLnBrk="0" hangingPunct="1">
                        <a:buFont typeface="+mj-lt"/>
                        <a:buAutoNum type="arabicPeriod"/>
                      </a:pPr>
                      <a:r>
                        <a:rPr lang="fr-FR" sz="1700">
                          <a:solidFill>
                            <a:schemeClr val="tx1"/>
                          </a:solidFill>
                          <a:effectLst/>
                          <a:latin typeface="Source Sans Pro" panose="020B0503030403020204" pitchFamily="34" charset="0"/>
                          <a:ea typeface="Source Sans Pro" panose="020B0503030403020204" pitchFamily="34" charset="0"/>
                          <a:cs typeface="+mn-cs"/>
                        </a:rPr>
                        <a:t>Réunions techniques</a:t>
                      </a:r>
                    </a:p>
                    <a:p>
                      <a:pPr lvl="0" rtl="0"/>
                      <a:r>
                        <a:rPr lang="fr-FR" sz="1700" b="1">
                          <a:solidFill>
                            <a:schemeClr val="tx1"/>
                          </a:solidFill>
                          <a:effectLst/>
                          <a:latin typeface="Source Sans Pro" panose="020B0503030403020204" pitchFamily="34" charset="0"/>
                          <a:ea typeface="Source Sans Pro" panose="020B0503030403020204" pitchFamily="34" charset="0"/>
                          <a:cs typeface="+mn-cs"/>
                        </a:rPr>
                        <a:t>3. Approvisionnement </a:t>
                      </a:r>
                    </a:p>
                    <a:p>
                      <a:pPr marL="517525" lvl="0" indent="-342900" algn="l" defTabSz="914400" rtl="0" eaLnBrk="1" latinLnBrk="0" hangingPunct="1">
                        <a:buFont typeface="+mj-lt"/>
                        <a:buAutoNum type="arabicPeriod"/>
                      </a:pPr>
                      <a:r>
                        <a:rPr lang="fr-FR" sz="1700">
                          <a:solidFill>
                            <a:schemeClr val="tx1"/>
                          </a:solidFill>
                          <a:effectLst/>
                          <a:latin typeface="Source Sans Pro" panose="020B0503030403020204" pitchFamily="34" charset="0"/>
                          <a:ea typeface="Source Sans Pro" panose="020B0503030403020204" pitchFamily="34" charset="0"/>
                          <a:cs typeface="+mn-cs"/>
                        </a:rPr>
                        <a:t>Sous-bénéficiaires. </a:t>
                      </a:r>
                    </a:p>
                    <a:p>
                      <a:pPr marL="517525" lvl="0" indent="-342900" algn="l" defTabSz="914400" rtl="0" eaLnBrk="1" latinLnBrk="0" hangingPunct="1">
                        <a:buFont typeface="+mj-lt"/>
                        <a:buAutoNum type="arabicPeriod"/>
                      </a:pPr>
                      <a:r>
                        <a:rPr lang="fr-FR" sz="1700">
                          <a:solidFill>
                            <a:schemeClr val="tx1"/>
                          </a:solidFill>
                          <a:effectLst/>
                          <a:latin typeface="Source Sans Pro" panose="020B0503030403020204" pitchFamily="34" charset="0"/>
                          <a:ea typeface="Source Sans Pro" panose="020B0503030403020204" pitchFamily="34" charset="0"/>
                          <a:cs typeface="+mn-cs"/>
                        </a:rPr>
                        <a:t>Équipement </a:t>
                      </a:r>
                    </a:p>
                    <a:p>
                      <a:pPr marL="517525" lvl="0" indent="-342900" algn="l" defTabSz="914400" rtl="0" eaLnBrk="1" latinLnBrk="0" hangingPunct="1">
                        <a:buFont typeface="+mj-lt"/>
                        <a:buAutoNum type="arabicPeriod"/>
                      </a:pPr>
                      <a:r>
                        <a:rPr lang="fr-FR" sz="1700">
                          <a:solidFill>
                            <a:schemeClr val="tx1"/>
                          </a:solidFill>
                          <a:effectLst/>
                          <a:latin typeface="Source Sans Pro" panose="020B0503030403020204" pitchFamily="34" charset="0"/>
                          <a:ea typeface="Source Sans Pro" panose="020B0503030403020204" pitchFamily="34" charset="0"/>
                          <a:cs typeface="+mn-cs"/>
                        </a:rPr>
                        <a:t>Fournitures</a:t>
                      </a:r>
                    </a:p>
                    <a:p>
                      <a:pPr lvl="0" rtl="0"/>
                      <a:r>
                        <a:rPr lang="fr-FR" sz="1700" b="1">
                          <a:solidFill>
                            <a:schemeClr val="tx1"/>
                          </a:solidFill>
                          <a:effectLst/>
                          <a:latin typeface="Source Sans Pro" panose="020B0503030403020204" pitchFamily="34" charset="0"/>
                          <a:ea typeface="Source Sans Pro" panose="020B0503030403020204" pitchFamily="34" charset="0"/>
                          <a:cs typeface="+mn-cs"/>
                        </a:rPr>
                        <a:t>4. Gestion financière </a:t>
                      </a:r>
                    </a:p>
                    <a:p>
                      <a:pPr marL="517525" lvl="0" indent="-342900" algn="l" defTabSz="914400" rtl="0" eaLnBrk="1" latinLnBrk="0" hangingPunct="1">
                        <a:buFont typeface="+mj-lt"/>
                        <a:buAutoNum type="arabicPeriod"/>
                      </a:pPr>
                      <a:r>
                        <a:rPr lang="fr-FR" sz="1700">
                          <a:solidFill>
                            <a:schemeClr val="tx1"/>
                          </a:solidFill>
                          <a:effectLst/>
                          <a:latin typeface="Source Sans Pro" panose="020B0503030403020204" pitchFamily="34" charset="0"/>
                          <a:ea typeface="Source Sans Pro" panose="020B0503030403020204" pitchFamily="34" charset="0"/>
                          <a:cs typeface="+mn-cs"/>
                        </a:rPr>
                        <a:t>Demander des fonds </a:t>
                      </a:r>
                    </a:p>
                    <a:p>
                      <a:pPr marL="517525" lvl="0" indent="-342900" algn="l" defTabSz="914400" rtl="0" eaLnBrk="1" latinLnBrk="0" hangingPunct="1">
                        <a:buFont typeface="+mj-lt"/>
                        <a:buAutoNum type="arabicPeriod"/>
                      </a:pPr>
                      <a:r>
                        <a:rPr lang="fr-FR" sz="1700">
                          <a:solidFill>
                            <a:schemeClr val="tx1"/>
                          </a:solidFill>
                          <a:effectLst/>
                          <a:latin typeface="Source Sans Pro" panose="020B0503030403020204" pitchFamily="34" charset="0"/>
                          <a:ea typeface="Source Sans Pro" panose="020B0503030403020204" pitchFamily="34" charset="0"/>
                          <a:cs typeface="+mn-cs"/>
                        </a:rPr>
                        <a:t>Charges à payer </a:t>
                      </a:r>
                    </a:p>
                  </a:txBody>
                  <a:tcPr marL="6217" marR="6217" marT="6217"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517525" lvl="0" indent="-342900" algn="l" defTabSz="914400" rtl="0" eaLnBrk="1" latinLnBrk="0" hangingPunct="1">
                        <a:buFont typeface="+mj-lt"/>
                        <a:buAutoNum type="arabicPeriod" startAt="3"/>
                      </a:pPr>
                      <a:r>
                        <a:rPr lang="fr-FR" sz="1700" dirty="0">
                          <a:solidFill>
                            <a:schemeClr val="tx1"/>
                          </a:solidFill>
                          <a:effectLst/>
                          <a:latin typeface="Source Sans Pro" panose="020B0503030403020204" pitchFamily="34" charset="0"/>
                          <a:ea typeface="Source Sans Pro" panose="020B0503030403020204" pitchFamily="34" charset="0"/>
                          <a:cs typeface="+mn-cs"/>
                        </a:rPr>
                        <a:t>Modifications budgétaires </a:t>
                      </a:r>
                    </a:p>
                    <a:p>
                      <a:pPr marL="517525" lvl="0" indent="-342900" algn="l" defTabSz="914400" rtl="0" eaLnBrk="1" latinLnBrk="0" hangingPunct="1">
                        <a:buFont typeface="+mj-lt"/>
                        <a:buAutoNum type="arabicPeriod" startAt="3"/>
                      </a:pPr>
                      <a:r>
                        <a:rPr lang="fr-FR" sz="1700" dirty="0">
                          <a:solidFill>
                            <a:schemeClr val="tx1"/>
                          </a:solidFill>
                          <a:effectLst/>
                          <a:latin typeface="Source Sans Pro" panose="020B0503030403020204" pitchFamily="34" charset="0"/>
                          <a:ea typeface="Source Sans Pro" panose="020B0503030403020204" pitchFamily="34" charset="0"/>
                          <a:cs typeface="+mn-cs"/>
                        </a:rPr>
                        <a:t>Approbations de voyage</a:t>
                      </a:r>
                    </a:p>
                    <a:p>
                      <a:pPr lvl="0"/>
                      <a:r>
                        <a:rPr lang="fr-FR" sz="1700" b="1" dirty="0">
                          <a:solidFill>
                            <a:schemeClr val="tx1"/>
                          </a:solidFill>
                          <a:effectLst/>
                          <a:latin typeface="Source Sans Pro" panose="020B0503030403020204" pitchFamily="34" charset="0"/>
                          <a:ea typeface="Source Sans Pro" panose="020B0503030403020204" pitchFamily="34" charset="0"/>
                          <a:cs typeface="+mn-cs"/>
                        </a:rPr>
                        <a:t>5. Surveillance</a:t>
                      </a:r>
                    </a:p>
                    <a:p>
                      <a:pPr marL="517525" lvl="0" indent="-342900" algn="l" defTabSz="914400" rtl="0" eaLnBrk="1" latinLnBrk="0" hangingPunct="1">
                        <a:buFont typeface="+mj-lt"/>
                        <a:buAutoNum type="arabicPeriod"/>
                      </a:pPr>
                      <a:r>
                        <a:rPr lang="fr-FR" sz="1700" dirty="0">
                          <a:solidFill>
                            <a:schemeClr val="tx1"/>
                          </a:solidFill>
                          <a:effectLst/>
                          <a:latin typeface="Source Sans Pro" panose="020B0503030403020204" pitchFamily="34" charset="0"/>
                          <a:ea typeface="Source Sans Pro" panose="020B0503030403020204" pitchFamily="34" charset="0"/>
                          <a:cs typeface="+mn-cs"/>
                        </a:rPr>
                        <a:t>Rapports de performances </a:t>
                      </a:r>
                    </a:p>
                    <a:p>
                      <a:pPr marL="517525" lvl="0" indent="-342900" algn="l" defTabSz="914400" rtl="0" eaLnBrk="1" latinLnBrk="0" hangingPunct="1">
                        <a:buFont typeface="+mj-lt"/>
                        <a:buAutoNum type="arabicPeriod"/>
                      </a:pPr>
                      <a:r>
                        <a:rPr lang="fr-FR" sz="1700" dirty="0">
                          <a:solidFill>
                            <a:schemeClr val="tx1"/>
                          </a:solidFill>
                          <a:effectLst/>
                          <a:latin typeface="Source Sans Pro" panose="020B0503030403020204" pitchFamily="34" charset="0"/>
                          <a:ea typeface="Source Sans Pro" panose="020B0503030403020204" pitchFamily="34" charset="0"/>
                          <a:cs typeface="+mn-cs"/>
                        </a:rPr>
                        <a:t>Calendrier de </a:t>
                      </a:r>
                      <a:r>
                        <a:rPr lang="fr-FR" sz="1700" dirty="0" err="1">
                          <a:solidFill>
                            <a:schemeClr val="tx1"/>
                          </a:solidFill>
                          <a:effectLst/>
                          <a:latin typeface="Source Sans Pro" panose="020B0503030403020204" pitchFamily="34" charset="0"/>
                          <a:ea typeface="Source Sans Pro" panose="020B0503030403020204" pitchFamily="34" charset="0"/>
                          <a:cs typeface="+mn-cs"/>
                        </a:rPr>
                        <a:t>reporting</a:t>
                      </a:r>
                      <a:r>
                        <a:rPr lang="fr-FR" sz="1700" dirty="0">
                          <a:solidFill>
                            <a:schemeClr val="tx1"/>
                          </a:solidFill>
                          <a:effectLst/>
                          <a:latin typeface="Source Sans Pro" panose="020B0503030403020204" pitchFamily="34" charset="0"/>
                          <a:ea typeface="Source Sans Pro" panose="020B0503030403020204" pitchFamily="34" charset="0"/>
                          <a:cs typeface="+mn-cs"/>
                        </a:rPr>
                        <a:t> </a:t>
                      </a:r>
                    </a:p>
                    <a:p>
                      <a:pPr marL="517525" lvl="0" indent="-342900" algn="l" defTabSz="914400" rtl="0" eaLnBrk="1" latinLnBrk="0" hangingPunct="1">
                        <a:buFont typeface="+mj-lt"/>
                        <a:buAutoNum type="arabicPeriod"/>
                      </a:pPr>
                      <a:r>
                        <a:rPr lang="fr-FR" sz="1700" dirty="0">
                          <a:solidFill>
                            <a:schemeClr val="tx1"/>
                          </a:solidFill>
                          <a:effectLst/>
                          <a:latin typeface="Source Sans Pro" panose="020B0503030403020204" pitchFamily="34" charset="0"/>
                          <a:ea typeface="Source Sans Pro" panose="020B0503030403020204" pitchFamily="34" charset="0"/>
                          <a:cs typeface="+mn-cs"/>
                        </a:rPr>
                        <a:t>Audit annuel </a:t>
                      </a:r>
                    </a:p>
                    <a:p>
                      <a:pPr marL="517525" lvl="0" indent="-342900" algn="l" defTabSz="914400" rtl="0" eaLnBrk="1" latinLnBrk="0" hangingPunct="1">
                        <a:buFont typeface="+mj-lt"/>
                        <a:buAutoNum type="arabicPeriod"/>
                      </a:pPr>
                      <a:r>
                        <a:rPr lang="fr-FR" sz="1700" dirty="0">
                          <a:solidFill>
                            <a:schemeClr val="tx1"/>
                          </a:solidFill>
                          <a:effectLst/>
                          <a:latin typeface="Source Sans Pro" panose="020B0503030403020204" pitchFamily="34" charset="0"/>
                          <a:ea typeface="Source Sans Pro" panose="020B0503030403020204" pitchFamily="34" charset="0"/>
                          <a:cs typeface="+mn-cs"/>
                        </a:rPr>
                        <a:t>Déclaration fiscale étrangère </a:t>
                      </a:r>
                    </a:p>
                    <a:p>
                      <a:pPr marL="517525" lvl="0" indent="-342900" algn="l" defTabSz="914400" rtl="0" eaLnBrk="1" latinLnBrk="0" hangingPunct="1">
                        <a:buFont typeface="+mj-lt"/>
                        <a:buAutoNum type="arabicPeriod"/>
                      </a:pPr>
                      <a:r>
                        <a:rPr lang="fr-FR" sz="1700" dirty="0">
                          <a:solidFill>
                            <a:schemeClr val="tx1"/>
                          </a:solidFill>
                          <a:effectLst/>
                          <a:latin typeface="Source Sans Pro" panose="020B0503030403020204" pitchFamily="34" charset="0"/>
                          <a:ea typeface="Source Sans Pro" panose="020B0503030403020204" pitchFamily="34" charset="0"/>
                          <a:cs typeface="+mn-cs"/>
                        </a:rPr>
                        <a:t>SF 425 </a:t>
                      </a:r>
                    </a:p>
                    <a:p>
                      <a:pPr marL="517525" lvl="0" indent="-342900" algn="l" defTabSz="914400" rtl="0" eaLnBrk="1" latinLnBrk="0" hangingPunct="1">
                        <a:buFont typeface="+mj-lt"/>
                        <a:buAutoNum type="arabicPeriod"/>
                      </a:pPr>
                      <a:r>
                        <a:rPr lang="fr-FR" sz="1700" dirty="0">
                          <a:solidFill>
                            <a:schemeClr val="tx1"/>
                          </a:solidFill>
                          <a:effectLst/>
                          <a:latin typeface="Source Sans Pro" panose="020B0503030403020204" pitchFamily="34" charset="0"/>
                          <a:ea typeface="Source Sans Pro" panose="020B0503030403020204" pitchFamily="34" charset="0"/>
                          <a:cs typeface="+mn-cs"/>
                        </a:rPr>
                        <a:t>Partage des Coûts</a:t>
                      </a:r>
                    </a:p>
                    <a:p>
                      <a:pPr lvl="0" rtl="0"/>
                      <a:r>
                        <a:rPr lang="fr-FR" sz="1700" b="1" dirty="0">
                          <a:solidFill>
                            <a:schemeClr val="tx1"/>
                          </a:solidFill>
                          <a:effectLst/>
                          <a:latin typeface="Source Sans Pro" panose="020B0503030403020204" pitchFamily="34" charset="0"/>
                          <a:ea typeface="Source Sans Pro" panose="020B0503030403020204" pitchFamily="34" charset="0"/>
                          <a:cs typeface="+mn-cs"/>
                        </a:rPr>
                        <a:t>6. Liquidation</a:t>
                      </a:r>
                    </a:p>
                    <a:p>
                      <a:pPr marL="517525" lvl="0" indent="-342900" algn="l" defTabSz="914400" rtl="0" eaLnBrk="1" latinLnBrk="0" hangingPunct="1">
                        <a:buFont typeface="+mj-lt"/>
                        <a:buAutoNum type="arabicPeriod"/>
                      </a:pPr>
                      <a:r>
                        <a:rPr lang="fr-FR" sz="1700" dirty="0">
                          <a:solidFill>
                            <a:schemeClr val="tx1"/>
                          </a:solidFill>
                          <a:effectLst/>
                          <a:latin typeface="Source Sans Pro" panose="020B0503030403020204" pitchFamily="34" charset="0"/>
                          <a:ea typeface="Source Sans Pro" panose="020B0503030403020204" pitchFamily="34" charset="0"/>
                          <a:cs typeface="+mn-cs"/>
                        </a:rPr>
                        <a:t>Politique de liquidation </a:t>
                      </a:r>
                    </a:p>
                    <a:p>
                      <a:pPr marL="517525" lvl="0" indent="-342900" algn="l" defTabSz="914400" rtl="0" eaLnBrk="1" latinLnBrk="0" hangingPunct="1">
                        <a:buFont typeface="+mj-lt"/>
                        <a:buAutoNum type="arabicPeriod"/>
                      </a:pPr>
                      <a:r>
                        <a:rPr lang="fr-FR" sz="1700" dirty="0">
                          <a:solidFill>
                            <a:schemeClr val="tx1"/>
                          </a:solidFill>
                          <a:effectLst/>
                          <a:latin typeface="Source Sans Pro" panose="020B0503030403020204" pitchFamily="34" charset="0"/>
                          <a:ea typeface="Source Sans Pro" panose="020B0503030403020204" pitchFamily="34" charset="0"/>
                          <a:cs typeface="+mn-cs"/>
                        </a:rPr>
                        <a:t>Modèle de plan de liquidation</a:t>
                      </a:r>
                    </a:p>
                    <a:p>
                      <a:pPr marL="174625" lvl="0" indent="0" algn="l" defTabSz="914400" rtl="0" eaLnBrk="1" latinLnBrk="0" hangingPunct="1">
                        <a:buFont typeface="+mj-lt"/>
                        <a:buNone/>
                      </a:pPr>
                      <a:endParaRPr lang="en-US" sz="1700" kern="1200" dirty="0">
                        <a:solidFill>
                          <a:schemeClr val="tx1"/>
                        </a:solidFill>
                        <a:effectLst/>
                        <a:latin typeface="Source Sans Pro" panose="020B0503030403020204" pitchFamily="34" charset="0"/>
                        <a:ea typeface="Source Sans Pro" panose="020B0503030403020204" pitchFamily="34" charset="0"/>
                        <a:cs typeface="+mn-cs"/>
                      </a:endParaRPr>
                    </a:p>
                  </a:txBody>
                  <a:tcPr marL="6217" marR="6217" marT="6217"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417912419"/>
                  </a:ext>
                </a:extLst>
              </a:tr>
            </a:tbl>
          </a:graphicData>
        </a:graphic>
      </p:graphicFrame>
      <p:sp>
        <p:nvSpPr>
          <p:cNvPr id="6" name="TextBox 5"/>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4" name="Espace réservé du numéro de diapositive 3">
            <a:extLst>
              <a:ext uri="{FF2B5EF4-FFF2-40B4-BE49-F238E27FC236}">
                <a16:creationId xmlns="" xmlns:a16="http://schemas.microsoft.com/office/drawing/2014/main" id="{E27F10E1-72C4-2C92-4FE3-19DB9331AFD1}"/>
              </a:ext>
            </a:extLst>
          </p:cNvPr>
          <p:cNvSpPr>
            <a:spLocks noGrp="1"/>
          </p:cNvSpPr>
          <p:nvPr>
            <p:ph type="sldNum" sz="quarter" idx="7"/>
          </p:nvPr>
        </p:nvSpPr>
        <p:spPr/>
        <p:txBody>
          <a:bodyPr/>
          <a:lstStyle/>
          <a:p>
            <a:fld id="{B6F15528-21DE-4FAA-801E-634DDDAF4B2B}" type="slidenum">
              <a:rPr lang="fr-FR" smtClean="0"/>
              <a:pPr/>
              <a:t>181</a:t>
            </a:fld>
            <a:endParaRPr lang="fr-FR" dirty="0"/>
          </a:p>
        </p:txBody>
      </p:sp>
    </p:spTree>
    <p:extLst>
      <p:ext uri="{BB962C8B-B14F-4D97-AF65-F5344CB8AC3E}">
        <p14:creationId xmlns:p14="http://schemas.microsoft.com/office/powerpoint/2010/main" val="374758388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DD72D919-7AF2-D428-33A9-273163E4AE38}"/>
            </a:ext>
          </a:extLst>
        </p:cNvPr>
        <p:cNvGrpSpPr/>
        <p:nvPr/>
      </p:nvGrpSpPr>
      <p:grpSpPr>
        <a:xfrm>
          <a:off x="0" y="0"/>
          <a:ext cx="0" cy="0"/>
          <a:chOff x="0" y="0"/>
          <a:chExt cx="0" cy="0"/>
        </a:xfrm>
      </p:grpSpPr>
      <p:sp>
        <p:nvSpPr>
          <p:cNvPr id="5" name="Google Shape;385;p56">
            <a:extLst>
              <a:ext uri="{FF2B5EF4-FFF2-40B4-BE49-F238E27FC236}">
                <a16:creationId xmlns="" xmlns:a16="http://schemas.microsoft.com/office/drawing/2014/main" id="{59BEAD79-6AAF-58B8-1431-5B6CF5B7FDB6}"/>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2600" b="1" dirty="0">
                <a:solidFill>
                  <a:schemeClr val="bg1"/>
                </a:solidFill>
                <a:latin typeface="Source Sans Pro"/>
                <a:ea typeface="Source Sans Pro"/>
                <a:sym typeface="Arial"/>
              </a:rPr>
              <a:t>CATÉGORIES/SOUS-CATÉGORIES DE GESTION DES SUBVENTION</a:t>
            </a:r>
          </a:p>
        </p:txBody>
      </p:sp>
      <p:graphicFrame>
        <p:nvGraphicFramePr>
          <p:cNvPr id="2" name="Table 1">
            <a:extLst>
              <a:ext uri="{FF2B5EF4-FFF2-40B4-BE49-F238E27FC236}">
                <a16:creationId xmlns="" xmlns:a16="http://schemas.microsoft.com/office/drawing/2014/main" id="{B5E30348-3EEA-4C31-B237-0C983EC298FF}"/>
              </a:ext>
            </a:extLst>
          </p:cNvPr>
          <p:cNvGraphicFramePr>
            <a:graphicFrameLocks noGrp="1"/>
          </p:cNvGraphicFramePr>
          <p:nvPr>
            <p:extLst>
              <p:ext uri="{D42A27DB-BD31-4B8C-83A1-F6EECF244321}">
                <p14:modId xmlns:p14="http://schemas.microsoft.com/office/powerpoint/2010/main" val="1371761544"/>
              </p:ext>
            </p:extLst>
          </p:nvPr>
        </p:nvGraphicFramePr>
        <p:xfrm>
          <a:off x="61369" y="914324"/>
          <a:ext cx="12108129" cy="5301620"/>
        </p:xfrm>
        <a:graphic>
          <a:graphicData uri="http://schemas.openxmlformats.org/drawingml/2006/table">
            <a:tbl>
              <a:tblPr firstRow="1" firstCol="1" bandRow="1">
                <a:tableStyleId>{5940675A-B579-460E-94D1-54222C63F5DA}</a:tableStyleId>
              </a:tblPr>
              <a:tblGrid>
                <a:gridCol w="239340">
                  <a:extLst>
                    <a:ext uri="{9D8B030D-6E8A-4147-A177-3AD203B41FA5}">
                      <a16:colId xmlns="" xmlns:a16="http://schemas.microsoft.com/office/drawing/2014/main" val="880064009"/>
                    </a:ext>
                  </a:extLst>
                </a:gridCol>
                <a:gridCol w="1564912">
                  <a:extLst>
                    <a:ext uri="{9D8B030D-6E8A-4147-A177-3AD203B41FA5}">
                      <a16:colId xmlns="" xmlns:a16="http://schemas.microsoft.com/office/drawing/2014/main" val="3742793766"/>
                    </a:ext>
                  </a:extLst>
                </a:gridCol>
                <a:gridCol w="8359144">
                  <a:extLst>
                    <a:ext uri="{9D8B030D-6E8A-4147-A177-3AD203B41FA5}">
                      <a16:colId xmlns="" xmlns:a16="http://schemas.microsoft.com/office/drawing/2014/main" val="1053705831"/>
                    </a:ext>
                  </a:extLst>
                </a:gridCol>
                <a:gridCol w="1944733">
                  <a:extLst>
                    <a:ext uri="{9D8B030D-6E8A-4147-A177-3AD203B41FA5}">
                      <a16:colId xmlns="" xmlns:a16="http://schemas.microsoft.com/office/drawing/2014/main" val="386938279"/>
                    </a:ext>
                  </a:extLst>
                </a:gridCol>
              </a:tblGrid>
              <a:tr h="416984">
                <a:tc gridSpan="2">
                  <a:txBody>
                    <a:bodyPr/>
                    <a:lstStyle/>
                    <a:p>
                      <a:pPr marL="8890" marR="0" indent="-8890" algn="ctr">
                        <a:spcBef>
                          <a:spcPts val="1200"/>
                        </a:spcBef>
                        <a:spcAft>
                          <a:spcPts val="600"/>
                        </a:spcAft>
                      </a:pPr>
                      <a:r>
                        <a:rPr lang="fr-FR" sz="1000" b="1" dirty="0">
                          <a:solidFill>
                            <a:schemeClr val="bg1"/>
                          </a:solidFill>
                          <a:effectLst/>
                          <a:latin typeface="Source Sans Pro" panose="020B0503030403020204" pitchFamily="34" charset="0"/>
                          <a:ea typeface="Source Sans Pro" panose="020B0503030403020204" pitchFamily="34" charset="0"/>
                        </a:rPr>
                        <a:t>CATÉGORIES/SOUS-CATÉGORIES</a:t>
                      </a:r>
                    </a:p>
                  </a:txBody>
                  <a:tcPr marL="391" marR="391" marT="0" marB="0" anchor="ctr">
                    <a:solidFill>
                      <a:srgbClr val="002E6C"/>
                    </a:solidFill>
                  </a:tcPr>
                </a:tc>
                <a:tc hMerge="1">
                  <a:txBody>
                    <a:bodyPr/>
                    <a:lstStyle/>
                    <a:p>
                      <a:endParaRPr lang="en-US"/>
                    </a:p>
                  </a:txBody>
                  <a:tcPr/>
                </a:tc>
                <a:tc>
                  <a:txBody>
                    <a:bodyPr/>
                    <a:lstStyle/>
                    <a:p>
                      <a:pPr marL="8890" marR="0" indent="-8890" algn="ctr">
                        <a:spcBef>
                          <a:spcPts val="1200"/>
                        </a:spcBef>
                        <a:spcAft>
                          <a:spcPts val="600"/>
                        </a:spcAft>
                      </a:pPr>
                      <a:r>
                        <a:rPr lang="fr-FR" sz="1000" b="1">
                          <a:solidFill>
                            <a:schemeClr val="bg1"/>
                          </a:solidFill>
                          <a:effectLst/>
                          <a:latin typeface="Source Sans Pro" panose="020B0503030403020204" pitchFamily="34" charset="0"/>
                          <a:ea typeface="Source Sans Pro" panose="020B0503030403020204" pitchFamily="34" charset="0"/>
                        </a:rPr>
                        <a:t>OBJECTIF (S) :</a:t>
                      </a:r>
                    </a:p>
                  </a:txBody>
                  <a:tcPr marL="391" marR="391" marT="0" marB="0" anchor="ctr">
                    <a:solidFill>
                      <a:srgbClr val="002E6C"/>
                    </a:solidFill>
                  </a:tcPr>
                </a:tc>
                <a:tc>
                  <a:txBody>
                    <a:bodyPr/>
                    <a:lstStyle/>
                    <a:p>
                      <a:pPr marL="8890" marR="0" indent="-8890" algn="ctr">
                        <a:spcBef>
                          <a:spcPts val="1200"/>
                        </a:spcBef>
                        <a:spcAft>
                          <a:spcPts val="600"/>
                        </a:spcAft>
                      </a:pPr>
                      <a:r>
                        <a:rPr lang="fr-FR" sz="1000" b="1">
                          <a:solidFill>
                            <a:schemeClr val="bg1"/>
                          </a:solidFill>
                          <a:effectLst/>
                          <a:latin typeface="Source Sans Pro" panose="020B0503030403020204" pitchFamily="34" charset="0"/>
                          <a:ea typeface="Source Sans Pro" panose="020B0503030403020204" pitchFamily="34" charset="0"/>
                        </a:rPr>
                        <a:t>DOCUMENTS CLÉS POUR L'ÉVALUATION</a:t>
                      </a:r>
                    </a:p>
                  </a:txBody>
                  <a:tcPr marL="391" marR="391" marT="0" marB="0" anchor="ctr">
                    <a:solidFill>
                      <a:srgbClr val="002E6C"/>
                    </a:solidFill>
                  </a:tcPr>
                </a:tc>
                <a:extLst>
                  <a:ext uri="{0D108BD9-81ED-4DB2-BD59-A6C34878D82A}">
                    <a16:rowId xmlns="" xmlns:a16="http://schemas.microsoft.com/office/drawing/2014/main" val="2509444483"/>
                  </a:ext>
                </a:extLst>
              </a:tr>
              <a:tr h="416984">
                <a:tc rowSpan="10">
                  <a:txBody>
                    <a:bodyPr/>
                    <a:lstStyle/>
                    <a:p>
                      <a:pPr marL="228600" marR="71755" indent="0" algn="ctr">
                        <a:spcBef>
                          <a:spcPts val="300"/>
                        </a:spcBef>
                        <a:spcAft>
                          <a:spcPts val="300"/>
                        </a:spcAft>
                      </a:pPr>
                      <a:r>
                        <a:rPr lang="fr-FR" sz="1000" b="0">
                          <a:solidFill>
                            <a:schemeClr val="tx1"/>
                          </a:solidFill>
                          <a:effectLst/>
                          <a:latin typeface="Source Sans Pro" panose="020B0503030403020204" pitchFamily="34" charset="0"/>
                          <a:ea typeface="Source Sans Pro" panose="020B0503030403020204" pitchFamily="34" charset="0"/>
                        </a:rPr>
                        <a:t>Start-Up</a:t>
                      </a:r>
                    </a:p>
                    <a:p>
                      <a:pPr marL="71755" marR="71755" indent="0" algn="ctr">
                        <a:spcBef>
                          <a:spcPts val="1200"/>
                        </a:spcBef>
                        <a:spcAft>
                          <a:spcPts val="600"/>
                        </a:spcAft>
                      </a:pPr>
                      <a:r>
                        <a:rPr lang="fr-FR" sz="1000" b="0">
                          <a:solidFill>
                            <a:schemeClr val="tx1"/>
                          </a:solidFill>
                          <a:effectLst/>
                          <a:latin typeface="Source Sans Pro" panose="020B0503030403020204" pitchFamily="34" charset="0"/>
                          <a:ea typeface="Source Sans Pro" panose="020B0503030403020204" pitchFamily="34" charset="0"/>
                        </a:rPr>
                        <a:t> </a:t>
                      </a:r>
                    </a:p>
                  </a:txBody>
                  <a:tcPr marL="391" marR="391" marT="0" marB="0" vert="vert270"/>
                </a:tc>
                <a:tc>
                  <a:txBody>
                    <a:bodyPr/>
                    <a:lstStyle/>
                    <a:p>
                      <a:pPr marL="8890" marR="0" indent="-8890">
                        <a:spcBef>
                          <a:spcPts val="1200"/>
                        </a:spcBef>
                        <a:spcAft>
                          <a:spcPts val="600"/>
                        </a:spcAft>
                      </a:pPr>
                      <a:r>
                        <a:rPr lang="fr-FR" sz="1000" b="0">
                          <a:solidFill>
                            <a:schemeClr val="tx1"/>
                          </a:solidFill>
                          <a:effectLst/>
                          <a:latin typeface="Source Sans Pro" panose="020B0503030403020204" pitchFamily="34" charset="0"/>
                          <a:ea typeface="Source Sans Pro" panose="020B0503030403020204" pitchFamily="34" charset="0"/>
                        </a:rPr>
                        <a:t>Lire la subvention </a:t>
                      </a:r>
                    </a:p>
                  </a:txBody>
                  <a:tcPr marL="391" marR="391" marT="0" marB="0"/>
                </a:tc>
                <a:tc>
                  <a:txBody>
                    <a:bodyPr/>
                    <a:lstStyle/>
                    <a:p>
                      <a:pPr marL="8890" marR="0" indent="-8890">
                        <a:spcBef>
                          <a:spcPts val="1200"/>
                        </a:spcBef>
                        <a:spcAft>
                          <a:spcPts val="600"/>
                        </a:spcAft>
                      </a:pPr>
                      <a:r>
                        <a:rPr lang="fr-FR" sz="1000">
                          <a:effectLst/>
                          <a:latin typeface="Source Sans Pro" panose="020B0503030403020204" pitchFamily="34" charset="0"/>
                          <a:ea typeface="Source Sans Pro" panose="020B0503030403020204" pitchFamily="34" charset="0"/>
                        </a:rPr>
                        <a:t>Confirmer si tout le personnel clé, la direction, les opérations, les techniques et la direction ont lu le prix et signé la confirmation.</a:t>
                      </a:r>
                    </a:p>
                  </a:txBody>
                  <a:tcPr marL="391" marR="391" marT="0" marB="0"/>
                </a:tc>
                <a:tc>
                  <a:txBody>
                    <a:bodyPr/>
                    <a:lstStyle/>
                    <a:p>
                      <a:pPr marL="8890" marR="0" indent="-8890">
                        <a:spcBef>
                          <a:spcPts val="1200"/>
                        </a:spcBef>
                        <a:spcAft>
                          <a:spcPts val="600"/>
                        </a:spcAft>
                      </a:pPr>
                      <a:r>
                        <a:rPr lang="fr-FR" sz="1000">
                          <a:effectLst/>
                          <a:latin typeface="Source Sans Pro" panose="020B0503030403020204" pitchFamily="34" charset="0"/>
                          <a:ea typeface="Source Sans Pro" panose="020B0503030403020204" pitchFamily="34" charset="0"/>
                        </a:rPr>
                        <a:t>Vérifier la compréhension de la récompense</a:t>
                      </a:r>
                    </a:p>
                  </a:txBody>
                  <a:tcPr marL="391" marR="391" marT="0" marB="0"/>
                </a:tc>
                <a:extLst>
                  <a:ext uri="{0D108BD9-81ED-4DB2-BD59-A6C34878D82A}">
                    <a16:rowId xmlns="" xmlns:a16="http://schemas.microsoft.com/office/drawing/2014/main" val="1441562414"/>
                  </a:ext>
                </a:extLst>
              </a:tr>
              <a:tr h="208492">
                <a:tc vMerge="1">
                  <a:txBody>
                    <a:bodyPr/>
                    <a:lstStyle/>
                    <a:p>
                      <a:endParaRPr lang="en-US"/>
                    </a:p>
                  </a:txBody>
                  <a:tcPr/>
                </a:tc>
                <a:tc>
                  <a:txBody>
                    <a:bodyPr/>
                    <a:lstStyle/>
                    <a:p>
                      <a:pPr marL="8890" marR="0" indent="-8890">
                        <a:spcBef>
                          <a:spcPts val="1200"/>
                        </a:spcBef>
                        <a:spcAft>
                          <a:spcPts val="600"/>
                        </a:spcAft>
                      </a:pPr>
                      <a:r>
                        <a:rPr lang="fr-FR" sz="1000" b="0">
                          <a:solidFill>
                            <a:schemeClr val="tx1"/>
                          </a:solidFill>
                          <a:effectLst/>
                          <a:latin typeface="Source Sans Pro" panose="020B0503030403020204" pitchFamily="34" charset="0"/>
                          <a:ea typeface="Source Sans Pro" panose="020B0503030403020204" pitchFamily="34" charset="0"/>
                        </a:rPr>
                        <a:t>SACs</a:t>
                      </a:r>
                    </a:p>
                  </a:txBody>
                  <a:tcPr marL="391" marR="391" marT="0" marB="0"/>
                </a:tc>
                <a:tc>
                  <a:txBody>
                    <a:bodyPr/>
                    <a:lstStyle/>
                    <a:p>
                      <a:pPr marL="8890" marR="0" indent="-8890">
                        <a:spcBef>
                          <a:spcPts val="1200"/>
                        </a:spcBef>
                        <a:spcAft>
                          <a:spcPts val="600"/>
                        </a:spcAft>
                      </a:pPr>
                      <a:r>
                        <a:rPr lang="fr-FR" sz="1000">
                          <a:effectLst/>
                          <a:latin typeface="Source Sans Pro" panose="020B0503030403020204" pitchFamily="34" charset="0"/>
                          <a:ea typeface="Source Sans Pro" panose="020B0503030403020204" pitchFamily="34" charset="0"/>
                        </a:rPr>
                        <a:t>Confirmer si les SAC de la récompense disposent d'un plan d'action de correction et sont terminés à temps.</a:t>
                      </a:r>
                    </a:p>
                  </a:txBody>
                  <a:tcPr marL="391" marR="391" marT="0" marB="0"/>
                </a:tc>
                <a:tc>
                  <a:txBody>
                    <a:bodyPr/>
                    <a:lstStyle/>
                    <a:p>
                      <a:pPr marL="8890" marR="0" indent="-8890">
                        <a:spcBef>
                          <a:spcPts val="1200"/>
                        </a:spcBef>
                        <a:spcAft>
                          <a:spcPts val="600"/>
                        </a:spcAft>
                      </a:pPr>
                      <a:r>
                        <a:rPr lang="fr-FR" sz="1000">
                          <a:effectLst/>
                          <a:latin typeface="Source Sans Pro" panose="020B0503030403020204" pitchFamily="34" charset="0"/>
                          <a:ea typeface="Source Sans Pro" panose="020B0503030403020204" pitchFamily="34" charset="0"/>
                        </a:rPr>
                        <a:t>SACs</a:t>
                      </a:r>
                    </a:p>
                  </a:txBody>
                  <a:tcPr marL="391" marR="391" marT="0" marB="0"/>
                </a:tc>
                <a:extLst>
                  <a:ext uri="{0D108BD9-81ED-4DB2-BD59-A6C34878D82A}">
                    <a16:rowId xmlns="" xmlns:a16="http://schemas.microsoft.com/office/drawing/2014/main" val="1744537781"/>
                  </a:ext>
                </a:extLst>
              </a:tr>
              <a:tr h="416984">
                <a:tc vMerge="1">
                  <a:txBody>
                    <a:bodyPr/>
                    <a:lstStyle/>
                    <a:p>
                      <a:endParaRPr lang="en-US"/>
                    </a:p>
                  </a:txBody>
                  <a:tcPr/>
                </a:tc>
                <a:tc>
                  <a:txBody>
                    <a:bodyPr/>
                    <a:lstStyle/>
                    <a:p>
                      <a:pPr marL="8890" marR="0" indent="-8890">
                        <a:spcBef>
                          <a:spcPts val="1200"/>
                        </a:spcBef>
                        <a:spcAft>
                          <a:spcPts val="600"/>
                        </a:spcAft>
                      </a:pPr>
                      <a:r>
                        <a:rPr lang="fr-FR" sz="1000" b="0">
                          <a:solidFill>
                            <a:schemeClr val="tx1"/>
                          </a:solidFill>
                          <a:effectLst/>
                          <a:latin typeface="Source Sans Pro" panose="020B0503030403020204" pitchFamily="34" charset="0"/>
                          <a:ea typeface="Source Sans Pro" panose="020B0503030403020204" pitchFamily="34" charset="0"/>
                        </a:rPr>
                        <a:t>Fichiers</a:t>
                      </a:r>
                    </a:p>
                  </a:txBody>
                  <a:tcPr marL="391" marR="391" marT="0" marB="0"/>
                </a:tc>
                <a:tc>
                  <a:txBody>
                    <a:bodyPr/>
                    <a:lstStyle/>
                    <a:p>
                      <a:pPr marL="8890" marR="0" indent="-8890">
                        <a:spcBef>
                          <a:spcPts val="1200"/>
                        </a:spcBef>
                        <a:spcAft>
                          <a:spcPts val="600"/>
                        </a:spcAft>
                      </a:pPr>
                      <a:r>
                        <a:rPr lang="fr-FR" sz="1000">
                          <a:effectLst/>
                          <a:latin typeface="Source Sans Pro" panose="020B0503030403020204" pitchFamily="34" charset="0"/>
                          <a:ea typeface="Source Sans Pro" panose="020B0503030403020204" pitchFamily="34" charset="0"/>
                        </a:rPr>
                        <a:t>Confirmer si l'organisation a déposé la ou les récompenses entièrement signées et la lettre de délégation pour l'AOR/COR et les a mises à jour avec les dernières versions.</a:t>
                      </a:r>
                    </a:p>
                  </a:txBody>
                  <a:tcPr marL="391" marR="391" marT="0" marB="0"/>
                </a:tc>
                <a:tc>
                  <a:txBody>
                    <a:bodyPr/>
                    <a:lstStyle/>
                    <a:p>
                      <a:pPr marL="8890" marR="0" indent="-8890">
                        <a:spcBef>
                          <a:spcPts val="1200"/>
                        </a:spcBef>
                        <a:spcAft>
                          <a:spcPts val="600"/>
                        </a:spcAft>
                      </a:pPr>
                      <a:r>
                        <a:rPr lang="fr-FR" sz="1000">
                          <a:effectLst/>
                          <a:latin typeface="Source Sans Pro" panose="020B0503030403020204" pitchFamily="34" charset="0"/>
                          <a:ea typeface="Source Sans Pro" panose="020B0503030403020204" pitchFamily="34" charset="0"/>
                        </a:rPr>
                        <a:t>Système de dépôt</a:t>
                      </a:r>
                    </a:p>
                  </a:txBody>
                  <a:tcPr marL="391" marR="391" marT="0" marB="0"/>
                </a:tc>
                <a:extLst>
                  <a:ext uri="{0D108BD9-81ED-4DB2-BD59-A6C34878D82A}">
                    <a16:rowId xmlns="" xmlns:a16="http://schemas.microsoft.com/office/drawing/2014/main" val="762389428"/>
                  </a:ext>
                </a:extLst>
              </a:tr>
              <a:tr h="208492">
                <a:tc vMerge="1">
                  <a:txBody>
                    <a:bodyPr/>
                    <a:lstStyle/>
                    <a:p>
                      <a:endParaRPr lang="en-US"/>
                    </a:p>
                  </a:txBody>
                  <a:tcPr/>
                </a:tc>
                <a:tc>
                  <a:txBody>
                    <a:bodyPr/>
                    <a:lstStyle/>
                    <a:p>
                      <a:pPr marL="8890" marR="0" indent="-8890">
                        <a:spcBef>
                          <a:spcPts val="1200"/>
                        </a:spcBef>
                        <a:spcAft>
                          <a:spcPts val="600"/>
                        </a:spcAft>
                      </a:pPr>
                      <a:r>
                        <a:rPr lang="fr-FR" sz="1000" b="0">
                          <a:solidFill>
                            <a:schemeClr val="tx1"/>
                          </a:solidFill>
                          <a:effectLst/>
                          <a:latin typeface="Source Sans Pro" panose="020B0503030403020204" pitchFamily="34" charset="0"/>
                          <a:ea typeface="Source Sans Pro" panose="020B0503030403020204" pitchFamily="34" charset="0"/>
                        </a:rPr>
                        <a:t>Compte bancaire </a:t>
                      </a:r>
                    </a:p>
                  </a:txBody>
                  <a:tcPr marL="391" marR="391" marT="0" marB="0"/>
                </a:tc>
                <a:tc>
                  <a:txBody>
                    <a:bodyPr/>
                    <a:lstStyle/>
                    <a:p>
                      <a:pPr marL="8890" marR="0" indent="-8890">
                        <a:spcBef>
                          <a:spcPts val="1200"/>
                        </a:spcBef>
                        <a:spcAft>
                          <a:spcPts val="600"/>
                        </a:spcAft>
                      </a:pPr>
                      <a:r>
                        <a:rPr lang="fr-FR" sz="1000">
                          <a:effectLst/>
                          <a:latin typeface="Source Sans Pro" panose="020B0503030403020204" pitchFamily="34" charset="0"/>
                          <a:ea typeface="Source Sans Pro" panose="020B0503030403020204" pitchFamily="34" charset="0"/>
                        </a:rPr>
                        <a:t>Confirmer si l'organisation a créé un compte bancaire distinct et l'a utilisé exclusivement pour les récompenses.</a:t>
                      </a:r>
                    </a:p>
                  </a:txBody>
                  <a:tcPr marL="391" marR="391" marT="0" marB="0"/>
                </a:tc>
                <a:tc>
                  <a:txBody>
                    <a:bodyPr/>
                    <a:lstStyle/>
                    <a:p>
                      <a:pPr marL="8890" marR="0" indent="-8890">
                        <a:spcBef>
                          <a:spcPts val="1200"/>
                        </a:spcBef>
                        <a:spcAft>
                          <a:spcPts val="600"/>
                        </a:spcAft>
                      </a:pPr>
                      <a:r>
                        <a:rPr lang="fr-FR" sz="1000">
                          <a:effectLst/>
                          <a:latin typeface="Source Sans Pro" panose="020B0503030403020204" pitchFamily="34" charset="0"/>
                          <a:ea typeface="Source Sans Pro" panose="020B0503030403020204" pitchFamily="34" charset="0"/>
                        </a:rPr>
                        <a:t>Compte bancaire </a:t>
                      </a:r>
                    </a:p>
                  </a:txBody>
                  <a:tcPr marL="391" marR="391" marT="0" marB="0"/>
                </a:tc>
                <a:extLst>
                  <a:ext uri="{0D108BD9-81ED-4DB2-BD59-A6C34878D82A}">
                    <a16:rowId xmlns="" xmlns:a16="http://schemas.microsoft.com/office/drawing/2014/main" val="4114098310"/>
                  </a:ext>
                </a:extLst>
              </a:tr>
              <a:tr h="416984">
                <a:tc vMerge="1">
                  <a:txBody>
                    <a:bodyPr/>
                    <a:lstStyle/>
                    <a:p>
                      <a:endParaRPr lang="en-US"/>
                    </a:p>
                  </a:txBody>
                  <a:tcPr/>
                </a:tc>
                <a:tc>
                  <a:txBody>
                    <a:bodyPr/>
                    <a:lstStyle/>
                    <a:p>
                      <a:pPr marL="8890" marR="0" indent="-8890">
                        <a:spcBef>
                          <a:spcPts val="1200"/>
                        </a:spcBef>
                        <a:spcAft>
                          <a:spcPts val="600"/>
                        </a:spcAft>
                      </a:pPr>
                      <a:r>
                        <a:rPr lang="fr-FR" sz="1000" b="0">
                          <a:solidFill>
                            <a:schemeClr val="tx1"/>
                          </a:solidFill>
                          <a:effectLst/>
                          <a:latin typeface="Source Sans Pro" panose="020B0503030403020204" pitchFamily="34" charset="0"/>
                          <a:ea typeface="Source Sans Pro" panose="020B0503030403020204" pitchFamily="34" charset="0"/>
                        </a:rPr>
                        <a:t>Personnel clé et autre personnel </a:t>
                      </a:r>
                    </a:p>
                  </a:txBody>
                  <a:tcPr marL="391" marR="391" marT="0" marB="0"/>
                </a:tc>
                <a:tc>
                  <a:txBody>
                    <a:bodyPr/>
                    <a:lstStyle/>
                    <a:p>
                      <a:pPr marL="8890" marR="0" indent="-8890">
                        <a:spcBef>
                          <a:spcPts val="1200"/>
                        </a:spcBef>
                        <a:spcAft>
                          <a:spcPts val="600"/>
                        </a:spcAft>
                      </a:pPr>
                      <a:r>
                        <a:rPr lang="fr-FR" sz="1000">
                          <a:effectLst/>
                          <a:latin typeface="Source Sans Pro" panose="020B0503030403020204" pitchFamily="34" charset="0"/>
                          <a:ea typeface="Source Sans Pro" panose="020B0503030403020204" pitchFamily="34" charset="0"/>
                        </a:rPr>
                        <a:t>Confirmer si la plupart du personnel clé et 50 % des autres membres du personnel ont été embauchés pendant la phase de démarrage.</a:t>
                      </a:r>
                    </a:p>
                  </a:txBody>
                  <a:tcPr marL="391" marR="391" marT="0" marB="0"/>
                </a:tc>
                <a:tc>
                  <a:txBody>
                    <a:bodyPr/>
                    <a:lstStyle/>
                    <a:p>
                      <a:pPr marL="8890" marR="0" indent="-8890">
                        <a:spcBef>
                          <a:spcPts val="0"/>
                        </a:spcBef>
                        <a:spcAft>
                          <a:spcPts val="0"/>
                        </a:spcAft>
                      </a:pPr>
                      <a:r>
                        <a:rPr lang="fr-FR" sz="1000">
                          <a:effectLst/>
                          <a:latin typeface="Source Sans Pro" panose="020B0503030403020204" pitchFamily="34" charset="0"/>
                          <a:ea typeface="Source Sans Pro" panose="020B0503030403020204" pitchFamily="34" charset="0"/>
                        </a:rPr>
                        <a:t>Dates d'arrivée du personnel et</a:t>
                      </a:r>
                    </a:p>
                    <a:p>
                      <a:pPr marL="8890" marR="0" indent="-8890">
                        <a:spcBef>
                          <a:spcPts val="0"/>
                        </a:spcBef>
                        <a:spcAft>
                          <a:spcPts val="0"/>
                        </a:spcAft>
                      </a:pPr>
                      <a:r>
                        <a:rPr lang="fr-FR" sz="1000">
                          <a:effectLst/>
                          <a:latin typeface="Source Sans Pro" panose="020B0503030403020204" pitchFamily="34" charset="0"/>
                          <a:ea typeface="Source Sans Pro" panose="020B0503030403020204" pitchFamily="34" charset="0"/>
                        </a:rPr>
                        <a:t>contrats de travail</a:t>
                      </a:r>
                    </a:p>
                  </a:txBody>
                  <a:tcPr marL="391" marR="391" marT="0" marB="0"/>
                </a:tc>
                <a:extLst>
                  <a:ext uri="{0D108BD9-81ED-4DB2-BD59-A6C34878D82A}">
                    <a16:rowId xmlns="" xmlns:a16="http://schemas.microsoft.com/office/drawing/2014/main" val="2505317652"/>
                  </a:ext>
                </a:extLst>
              </a:tr>
              <a:tr h="416984">
                <a:tc vMerge="1">
                  <a:txBody>
                    <a:bodyPr/>
                    <a:lstStyle/>
                    <a:p>
                      <a:endParaRPr lang="en-US"/>
                    </a:p>
                  </a:txBody>
                  <a:tcPr/>
                </a:tc>
                <a:tc>
                  <a:txBody>
                    <a:bodyPr/>
                    <a:lstStyle/>
                    <a:p>
                      <a:pPr marL="8890" marR="0" indent="-8890">
                        <a:spcBef>
                          <a:spcPts val="1200"/>
                        </a:spcBef>
                        <a:spcAft>
                          <a:spcPts val="600"/>
                        </a:spcAft>
                      </a:pPr>
                      <a:r>
                        <a:rPr lang="fr-FR" sz="1000" b="0">
                          <a:solidFill>
                            <a:schemeClr val="tx1"/>
                          </a:solidFill>
                          <a:effectLst/>
                          <a:latin typeface="Source Sans Pro" panose="020B0503030403020204" pitchFamily="34" charset="0"/>
                          <a:ea typeface="Source Sans Pro" panose="020B0503030403020204" pitchFamily="34" charset="0"/>
                        </a:rPr>
                        <a:t>Plan de Branding et de Marquage </a:t>
                      </a:r>
                    </a:p>
                  </a:txBody>
                  <a:tcPr marL="391" marR="391" marT="0" marB="0"/>
                </a:tc>
                <a:tc>
                  <a:txBody>
                    <a:bodyPr/>
                    <a:lstStyle/>
                    <a:p>
                      <a:pPr marL="8890" marR="0" indent="-8890">
                        <a:spcBef>
                          <a:spcPts val="1200"/>
                        </a:spcBef>
                        <a:spcAft>
                          <a:spcPts val="600"/>
                        </a:spcAft>
                      </a:pPr>
                      <a:r>
                        <a:rPr lang="fr-FR" sz="1000" dirty="0">
                          <a:effectLst/>
                          <a:latin typeface="Source Sans Pro" panose="020B0503030403020204" pitchFamily="34" charset="0"/>
                          <a:ea typeface="Source Sans Pro" panose="020B0503030403020204" pitchFamily="34" charset="0"/>
                        </a:rPr>
                        <a:t>Confirmer si l'organisation a son plan de </a:t>
                      </a:r>
                      <a:r>
                        <a:rPr lang="fr-FR" sz="1000" dirty="0" err="1">
                          <a:effectLst/>
                          <a:latin typeface="Source Sans Pro" panose="020B0503030403020204" pitchFamily="34" charset="0"/>
                          <a:ea typeface="Source Sans Pro" panose="020B0503030403020204" pitchFamily="34" charset="0"/>
                        </a:rPr>
                        <a:t>branding</a:t>
                      </a:r>
                      <a:r>
                        <a:rPr lang="fr-FR" sz="1000" dirty="0">
                          <a:effectLst/>
                          <a:latin typeface="Source Sans Pro" panose="020B0503030403020204" pitchFamily="34" charset="0"/>
                          <a:ea typeface="Source Sans Pro" panose="020B0503030403020204" pitchFamily="34" charset="0"/>
                        </a:rPr>
                        <a:t> et de marquage approuvé par l'USAID.</a:t>
                      </a:r>
                    </a:p>
                  </a:txBody>
                  <a:tcPr marL="391" marR="391" marT="0" marB="0"/>
                </a:tc>
                <a:tc>
                  <a:txBody>
                    <a:bodyPr/>
                    <a:lstStyle/>
                    <a:p>
                      <a:pPr marL="8890" marR="0" indent="-8890">
                        <a:spcBef>
                          <a:spcPts val="1200"/>
                        </a:spcBef>
                        <a:spcAft>
                          <a:spcPts val="600"/>
                        </a:spcAft>
                      </a:pPr>
                      <a:r>
                        <a:rPr lang="fr-FR" sz="1000">
                          <a:effectLst/>
                          <a:latin typeface="Source Sans Pro" panose="020B0503030403020204" pitchFamily="34" charset="0"/>
                          <a:ea typeface="Source Sans Pro" panose="020B0503030403020204" pitchFamily="34" charset="0"/>
                        </a:rPr>
                        <a:t>Plan de Branding et de Marquage </a:t>
                      </a:r>
                    </a:p>
                  </a:txBody>
                  <a:tcPr marL="391" marR="391" marT="0" marB="0"/>
                </a:tc>
                <a:extLst>
                  <a:ext uri="{0D108BD9-81ED-4DB2-BD59-A6C34878D82A}">
                    <a16:rowId xmlns="" xmlns:a16="http://schemas.microsoft.com/office/drawing/2014/main" val="3052444338"/>
                  </a:ext>
                </a:extLst>
              </a:tr>
              <a:tr h="208492">
                <a:tc vMerge="1">
                  <a:txBody>
                    <a:bodyPr/>
                    <a:lstStyle/>
                    <a:p>
                      <a:endParaRPr lang="en-US"/>
                    </a:p>
                  </a:txBody>
                  <a:tcPr/>
                </a:tc>
                <a:tc>
                  <a:txBody>
                    <a:bodyPr/>
                    <a:lstStyle/>
                    <a:p>
                      <a:pPr marL="8890" marR="0" indent="-8890">
                        <a:spcBef>
                          <a:spcPts val="1200"/>
                        </a:spcBef>
                        <a:spcAft>
                          <a:spcPts val="600"/>
                        </a:spcAft>
                      </a:pPr>
                      <a:r>
                        <a:rPr lang="fr-FR" sz="1000" b="0">
                          <a:solidFill>
                            <a:schemeClr val="tx1"/>
                          </a:solidFill>
                          <a:effectLst/>
                          <a:latin typeface="Source Sans Pro" panose="020B0503030403020204" pitchFamily="34" charset="0"/>
                          <a:ea typeface="Source Sans Pro" panose="020B0503030403020204" pitchFamily="34" charset="0"/>
                        </a:rPr>
                        <a:t>Plan d'approvisionnement </a:t>
                      </a:r>
                    </a:p>
                  </a:txBody>
                  <a:tcPr marL="391" marR="391" marT="0" marB="0"/>
                </a:tc>
                <a:tc>
                  <a:txBody>
                    <a:bodyPr/>
                    <a:lstStyle/>
                    <a:p>
                      <a:pPr marL="8890" marR="0" indent="-8890">
                        <a:spcBef>
                          <a:spcPts val="1200"/>
                        </a:spcBef>
                        <a:spcAft>
                          <a:spcPts val="600"/>
                        </a:spcAft>
                      </a:pPr>
                      <a:r>
                        <a:rPr lang="fr-FR" sz="1000">
                          <a:effectLst/>
                          <a:latin typeface="Source Sans Pro" panose="020B0503030403020204" pitchFamily="34" charset="0"/>
                          <a:ea typeface="Source Sans Pro" panose="020B0503030403020204" pitchFamily="34" charset="0"/>
                        </a:rPr>
                        <a:t>Confirmer si le plan de passation des marchés de l’organisation a été soumis et approuvé par l’USAID.</a:t>
                      </a:r>
                    </a:p>
                  </a:txBody>
                  <a:tcPr marL="391" marR="391" marT="0" marB="0"/>
                </a:tc>
                <a:tc>
                  <a:txBody>
                    <a:bodyPr/>
                    <a:lstStyle/>
                    <a:p>
                      <a:pPr marL="8890" marR="0" indent="-8890">
                        <a:spcBef>
                          <a:spcPts val="1200"/>
                        </a:spcBef>
                        <a:spcAft>
                          <a:spcPts val="600"/>
                        </a:spcAft>
                      </a:pPr>
                      <a:r>
                        <a:rPr lang="fr-FR" sz="1000">
                          <a:effectLst/>
                          <a:latin typeface="Source Sans Pro" panose="020B0503030403020204" pitchFamily="34" charset="0"/>
                          <a:ea typeface="Source Sans Pro" panose="020B0503030403020204" pitchFamily="34" charset="0"/>
                        </a:rPr>
                        <a:t>Plan d'approvisionnement </a:t>
                      </a:r>
                    </a:p>
                  </a:txBody>
                  <a:tcPr marL="391" marR="391" marT="0" marB="0"/>
                </a:tc>
                <a:extLst>
                  <a:ext uri="{0D108BD9-81ED-4DB2-BD59-A6C34878D82A}">
                    <a16:rowId xmlns="" xmlns:a16="http://schemas.microsoft.com/office/drawing/2014/main" val="1736166955"/>
                  </a:ext>
                </a:extLst>
              </a:tr>
              <a:tr h="208492">
                <a:tc vMerge="1">
                  <a:txBody>
                    <a:bodyPr/>
                    <a:lstStyle/>
                    <a:p>
                      <a:endParaRPr lang="en-US"/>
                    </a:p>
                  </a:txBody>
                  <a:tcPr/>
                </a:tc>
                <a:tc>
                  <a:txBody>
                    <a:bodyPr/>
                    <a:lstStyle/>
                    <a:p>
                      <a:pPr marL="8890" marR="0" indent="-8890">
                        <a:spcBef>
                          <a:spcPts val="1200"/>
                        </a:spcBef>
                        <a:spcAft>
                          <a:spcPts val="600"/>
                        </a:spcAft>
                      </a:pPr>
                      <a:r>
                        <a:rPr lang="fr-FR" sz="1000" b="0">
                          <a:solidFill>
                            <a:schemeClr val="tx1"/>
                          </a:solidFill>
                          <a:effectLst/>
                          <a:latin typeface="Source Sans Pro" panose="020B0503030403020204" pitchFamily="34" charset="0"/>
                          <a:ea typeface="Source Sans Pro" panose="020B0503030403020204" pitchFamily="34" charset="0"/>
                        </a:rPr>
                        <a:t>Plan de travail </a:t>
                      </a:r>
                    </a:p>
                  </a:txBody>
                  <a:tcPr marL="391" marR="391" marT="0" marB="0"/>
                </a:tc>
                <a:tc>
                  <a:txBody>
                    <a:bodyPr/>
                    <a:lstStyle/>
                    <a:p>
                      <a:pPr marL="8890" marR="0" indent="-8890">
                        <a:spcBef>
                          <a:spcPts val="1200"/>
                        </a:spcBef>
                        <a:spcAft>
                          <a:spcPts val="600"/>
                        </a:spcAft>
                      </a:pPr>
                      <a:r>
                        <a:rPr lang="fr-FR" sz="1000">
                          <a:effectLst/>
                          <a:latin typeface="Source Sans Pro" panose="020B0503030403020204" pitchFamily="34" charset="0"/>
                          <a:ea typeface="Source Sans Pro" panose="020B0503030403020204" pitchFamily="34" charset="0"/>
                        </a:rPr>
                        <a:t>Confirmez si le plan de travail a été soumis et approuvé par l'USAID.</a:t>
                      </a:r>
                    </a:p>
                  </a:txBody>
                  <a:tcPr marL="391" marR="391" marT="0" marB="0"/>
                </a:tc>
                <a:tc>
                  <a:txBody>
                    <a:bodyPr/>
                    <a:lstStyle/>
                    <a:p>
                      <a:pPr marL="8890" marR="0" indent="-8890">
                        <a:spcBef>
                          <a:spcPts val="1200"/>
                        </a:spcBef>
                        <a:spcAft>
                          <a:spcPts val="600"/>
                        </a:spcAft>
                      </a:pPr>
                      <a:r>
                        <a:rPr lang="fr-FR" sz="1000">
                          <a:effectLst/>
                          <a:latin typeface="Source Sans Pro" panose="020B0503030403020204" pitchFamily="34" charset="0"/>
                          <a:ea typeface="Source Sans Pro" panose="020B0503030403020204" pitchFamily="34" charset="0"/>
                        </a:rPr>
                        <a:t>Plan de travail</a:t>
                      </a:r>
                    </a:p>
                  </a:txBody>
                  <a:tcPr marL="391" marR="391" marT="0" marB="0"/>
                </a:tc>
                <a:extLst>
                  <a:ext uri="{0D108BD9-81ED-4DB2-BD59-A6C34878D82A}">
                    <a16:rowId xmlns="" xmlns:a16="http://schemas.microsoft.com/office/drawing/2014/main" val="2265513213"/>
                  </a:ext>
                </a:extLst>
              </a:tr>
              <a:tr h="208492">
                <a:tc vMerge="1">
                  <a:txBody>
                    <a:bodyPr/>
                    <a:lstStyle/>
                    <a:p>
                      <a:endParaRPr lang="en-US"/>
                    </a:p>
                  </a:txBody>
                  <a:tcPr/>
                </a:tc>
                <a:tc>
                  <a:txBody>
                    <a:bodyPr/>
                    <a:lstStyle/>
                    <a:p>
                      <a:pPr marL="8890" marR="0" indent="-8890">
                        <a:spcBef>
                          <a:spcPts val="1200"/>
                        </a:spcBef>
                        <a:spcAft>
                          <a:spcPts val="600"/>
                        </a:spcAft>
                      </a:pPr>
                      <a:r>
                        <a:rPr lang="fr-FR" sz="1000" b="0">
                          <a:solidFill>
                            <a:schemeClr val="tx1"/>
                          </a:solidFill>
                          <a:effectLst/>
                          <a:latin typeface="Source Sans Pro" panose="020B0503030403020204" pitchFamily="34" charset="0"/>
                          <a:ea typeface="Source Sans Pro" panose="020B0503030403020204" pitchFamily="34" charset="0"/>
                        </a:rPr>
                        <a:t>Budget du plan de travail </a:t>
                      </a:r>
                    </a:p>
                  </a:txBody>
                  <a:tcPr marL="391" marR="391" marT="0" marB="0"/>
                </a:tc>
                <a:tc>
                  <a:txBody>
                    <a:bodyPr/>
                    <a:lstStyle/>
                    <a:p>
                      <a:pPr marL="8890" marR="0" indent="-8890">
                        <a:spcBef>
                          <a:spcPts val="1200"/>
                        </a:spcBef>
                        <a:spcAft>
                          <a:spcPts val="600"/>
                        </a:spcAft>
                      </a:pPr>
                      <a:r>
                        <a:rPr lang="fr-FR" sz="1000">
                          <a:effectLst/>
                          <a:latin typeface="Source Sans Pro" panose="020B0503030403020204" pitchFamily="34" charset="0"/>
                          <a:ea typeface="Source Sans Pro" panose="020B0503030403020204" pitchFamily="34" charset="0"/>
                        </a:rPr>
                        <a:t>Confirmer si le budget a été soumis et approuvé par l'USAID.</a:t>
                      </a:r>
                    </a:p>
                  </a:txBody>
                  <a:tcPr marL="391" marR="391" marT="0" marB="0"/>
                </a:tc>
                <a:tc>
                  <a:txBody>
                    <a:bodyPr/>
                    <a:lstStyle/>
                    <a:p>
                      <a:pPr marL="8890" marR="0" indent="-8890">
                        <a:spcBef>
                          <a:spcPts val="1200"/>
                        </a:spcBef>
                        <a:spcAft>
                          <a:spcPts val="600"/>
                        </a:spcAft>
                      </a:pPr>
                      <a:r>
                        <a:rPr lang="fr-FR" sz="1000">
                          <a:effectLst/>
                          <a:latin typeface="Source Sans Pro" panose="020B0503030403020204" pitchFamily="34" charset="0"/>
                          <a:ea typeface="Source Sans Pro" panose="020B0503030403020204" pitchFamily="34" charset="0"/>
                        </a:rPr>
                        <a:t>Budget du plan de travail </a:t>
                      </a:r>
                    </a:p>
                  </a:txBody>
                  <a:tcPr marL="391" marR="391" marT="0" marB="0"/>
                </a:tc>
                <a:extLst>
                  <a:ext uri="{0D108BD9-81ED-4DB2-BD59-A6C34878D82A}">
                    <a16:rowId xmlns="" xmlns:a16="http://schemas.microsoft.com/office/drawing/2014/main" val="1655655645"/>
                  </a:ext>
                </a:extLst>
              </a:tr>
              <a:tr h="208492">
                <a:tc vMerge="1">
                  <a:txBody>
                    <a:bodyPr/>
                    <a:lstStyle/>
                    <a:p>
                      <a:endParaRPr lang="en-US"/>
                    </a:p>
                  </a:txBody>
                  <a:tcPr/>
                </a:tc>
                <a:tc>
                  <a:txBody>
                    <a:bodyPr/>
                    <a:lstStyle/>
                    <a:p>
                      <a:pPr marL="8890" marR="0" indent="-8890">
                        <a:spcBef>
                          <a:spcPts val="1200"/>
                        </a:spcBef>
                        <a:spcAft>
                          <a:spcPts val="600"/>
                        </a:spcAft>
                      </a:pPr>
                      <a:r>
                        <a:rPr lang="fr-FR" sz="1000" b="0">
                          <a:solidFill>
                            <a:schemeClr val="tx1"/>
                          </a:solidFill>
                          <a:effectLst/>
                          <a:latin typeface="Source Sans Pro" panose="020B0503030403020204" pitchFamily="34" charset="0"/>
                          <a:ea typeface="Source Sans Pro" panose="020B0503030403020204" pitchFamily="34" charset="0"/>
                        </a:rPr>
                        <a:t>AMELP</a:t>
                      </a:r>
                    </a:p>
                  </a:txBody>
                  <a:tcPr marL="391" marR="391" marT="0" marB="0"/>
                </a:tc>
                <a:tc>
                  <a:txBody>
                    <a:bodyPr/>
                    <a:lstStyle/>
                    <a:p>
                      <a:pPr marL="8890" marR="0" indent="-8890">
                        <a:spcBef>
                          <a:spcPts val="1200"/>
                        </a:spcBef>
                        <a:spcAft>
                          <a:spcPts val="600"/>
                        </a:spcAft>
                      </a:pPr>
                      <a:r>
                        <a:rPr lang="fr-FR" sz="1000">
                          <a:effectLst/>
                          <a:latin typeface="Source Sans Pro" panose="020B0503030403020204" pitchFamily="34" charset="0"/>
                          <a:ea typeface="Source Sans Pro" panose="020B0503030403020204" pitchFamily="34" charset="0"/>
                        </a:rPr>
                        <a:t>Confirmer si l’AMELP de l’organisation est approuvé par l’USAID.</a:t>
                      </a:r>
                    </a:p>
                  </a:txBody>
                  <a:tcPr marL="391" marR="391" marT="0" marB="0"/>
                </a:tc>
                <a:tc>
                  <a:txBody>
                    <a:bodyPr/>
                    <a:lstStyle/>
                    <a:p>
                      <a:pPr marL="8890" marR="0" indent="-8890">
                        <a:spcBef>
                          <a:spcPts val="1200"/>
                        </a:spcBef>
                        <a:spcAft>
                          <a:spcPts val="600"/>
                        </a:spcAft>
                      </a:pPr>
                      <a:r>
                        <a:rPr lang="fr-FR" sz="1000">
                          <a:effectLst/>
                          <a:latin typeface="Source Sans Pro" panose="020B0503030403020204" pitchFamily="34" charset="0"/>
                          <a:ea typeface="Source Sans Pro" panose="020B0503030403020204" pitchFamily="34" charset="0"/>
                        </a:rPr>
                        <a:t>AMELP</a:t>
                      </a:r>
                    </a:p>
                  </a:txBody>
                  <a:tcPr marL="391" marR="391" marT="0" marB="0"/>
                </a:tc>
                <a:extLst>
                  <a:ext uri="{0D108BD9-81ED-4DB2-BD59-A6C34878D82A}">
                    <a16:rowId xmlns="" xmlns:a16="http://schemas.microsoft.com/office/drawing/2014/main" val="857301745"/>
                  </a:ext>
                </a:extLst>
              </a:tr>
              <a:tr h="833060">
                <a:tc rowSpan="5">
                  <a:txBody>
                    <a:bodyPr/>
                    <a:lstStyle/>
                    <a:p>
                      <a:pPr marL="228600" marR="71755" indent="0" algn="ctr">
                        <a:spcBef>
                          <a:spcPts val="1200"/>
                        </a:spcBef>
                        <a:spcAft>
                          <a:spcPts val="600"/>
                        </a:spcAft>
                      </a:pPr>
                      <a:r>
                        <a:rPr lang="fr-FR" sz="1000" b="0">
                          <a:solidFill>
                            <a:schemeClr val="tx1"/>
                          </a:solidFill>
                          <a:effectLst/>
                          <a:latin typeface="Source Sans Pro" panose="020B0503030403020204" pitchFamily="34" charset="0"/>
                          <a:ea typeface="Source Sans Pro" panose="020B0503030403020204" pitchFamily="34" charset="0"/>
                        </a:rPr>
                        <a:t>Leadership</a:t>
                      </a:r>
                    </a:p>
                    <a:p>
                      <a:pPr marL="80645" marR="71755" indent="-8890">
                        <a:spcBef>
                          <a:spcPts val="1200"/>
                        </a:spcBef>
                        <a:spcAft>
                          <a:spcPts val="600"/>
                        </a:spcAft>
                      </a:pPr>
                      <a:r>
                        <a:rPr lang="fr-FR" sz="1000" b="0">
                          <a:solidFill>
                            <a:schemeClr val="tx1"/>
                          </a:solidFill>
                          <a:effectLst/>
                          <a:latin typeface="Source Sans Pro" panose="020B0503030403020204" pitchFamily="34" charset="0"/>
                          <a:ea typeface="Source Sans Pro" panose="020B0503030403020204" pitchFamily="34" charset="0"/>
                        </a:rPr>
                        <a:t> </a:t>
                      </a:r>
                    </a:p>
                  </a:txBody>
                  <a:tcPr marL="391" marR="391" marT="0" marB="0" vert="vert270"/>
                </a:tc>
                <a:tc>
                  <a:txBody>
                    <a:bodyPr/>
                    <a:lstStyle/>
                    <a:p>
                      <a:pPr marL="8890" marR="0" indent="-8890">
                        <a:spcBef>
                          <a:spcPts val="1200"/>
                        </a:spcBef>
                        <a:spcAft>
                          <a:spcPts val="600"/>
                        </a:spcAft>
                      </a:pPr>
                      <a:r>
                        <a:rPr lang="fr-FR" sz="1000" b="0">
                          <a:solidFill>
                            <a:schemeClr val="tx1"/>
                          </a:solidFill>
                          <a:effectLst/>
                          <a:latin typeface="Source Sans Pro" panose="020B0503030403020204" pitchFamily="34" charset="0"/>
                          <a:ea typeface="Source Sans Pro" panose="020B0503030403020204" pitchFamily="34" charset="0"/>
                        </a:rPr>
                        <a:t>Réunions de l'USAID </a:t>
                      </a:r>
                    </a:p>
                  </a:txBody>
                  <a:tcPr marL="391" marR="391" marT="0" marB="0"/>
                </a:tc>
                <a:tc>
                  <a:txBody>
                    <a:bodyPr/>
                    <a:lstStyle/>
                    <a:p>
                      <a:pPr marL="8890" marR="0" indent="-8890">
                        <a:spcBef>
                          <a:spcPts val="1200"/>
                        </a:spcBef>
                        <a:spcAft>
                          <a:spcPts val="600"/>
                        </a:spcAft>
                      </a:pPr>
                      <a:r>
                        <a:rPr lang="fr-FR" sz="1000">
                          <a:effectLst/>
                          <a:latin typeface="Source Sans Pro" panose="020B0503030403020204" pitchFamily="34" charset="0"/>
                          <a:ea typeface="Source Sans Pro" panose="020B0503030403020204" pitchFamily="34" charset="0"/>
                        </a:rPr>
                        <a:t>Confirmer si les réunions avec l'AOR ou le COR ont lieu régulièrement (hebdomadaire, bihebdomadaire ou mensuelle) avec ordre du jour ou procès-verbal.</a:t>
                      </a:r>
                    </a:p>
                  </a:txBody>
                  <a:tcPr marL="391" marR="391" marT="0" marB="0"/>
                </a:tc>
                <a:tc>
                  <a:txBody>
                    <a:bodyPr/>
                    <a:lstStyle/>
                    <a:p>
                      <a:pPr marL="8890" marR="0" indent="-8890">
                        <a:spcBef>
                          <a:spcPts val="1200"/>
                        </a:spcBef>
                        <a:spcAft>
                          <a:spcPts val="600"/>
                        </a:spcAft>
                      </a:pPr>
                      <a:r>
                        <a:rPr lang="fr-FR" sz="1000">
                          <a:effectLst/>
                          <a:latin typeface="Source Sans Pro" panose="020B0503030403020204" pitchFamily="34" charset="0"/>
                          <a:ea typeface="Source Sans Pro" panose="020B0503030403020204" pitchFamily="34" charset="0"/>
                        </a:rPr>
                        <a:t>Documentation pertinente, telle que l'ordre du jour, les procès-verbaux, la participation aux réunions, les présentations, etc.</a:t>
                      </a:r>
                    </a:p>
                  </a:txBody>
                  <a:tcPr marL="391" marR="391" marT="0" marB="0"/>
                </a:tc>
                <a:extLst>
                  <a:ext uri="{0D108BD9-81ED-4DB2-BD59-A6C34878D82A}">
                    <a16:rowId xmlns="" xmlns:a16="http://schemas.microsoft.com/office/drawing/2014/main" val="3023947242"/>
                  </a:ext>
                </a:extLst>
              </a:tr>
              <a:tr h="416984">
                <a:tc vMerge="1">
                  <a:txBody>
                    <a:bodyPr/>
                    <a:lstStyle/>
                    <a:p>
                      <a:endParaRPr lang="en-US"/>
                    </a:p>
                  </a:txBody>
                  <a:tcPr/>
                </a:tc>
                <a:tc>
                  <a:txBody>
                    <a:bodyPr/>
                    <a:lstStyle/>
                    <a:p>
                      <a:pPr marL="8890" marR="0" indent="-8890">
                        <a:spcBef>
                          <a:spcPts val="1200"/>
                        </a:spcBef>
                        <a:spcAft>
                          <a:spcPts val="600"/>
                        </a:spcAft>
                      </a:pPr>
                      <a:r>
                        <a:rPr lang="fr-FR" sz="1000" b="0">
                          <a:solidFill>
                            <a:schemeClr val="tx1"/>
                          </a:solidFill>
                          <a:effectLst/>
                          <a:latin typeface="Source Sans Pro" panose="020B0503030403020204" pitchFamily="34" charset="0"/>
                          <a:ea typeface="Source Sans Pro" panose="020B0503030403020204" pitchFamily="34" charset="0"/>
                        </a:rPr>
                        <a:t>Réunions du Consortium</a:t>
                      </a:r>
                    </a:p>
                  </a:txBody>
                  <a:tcPr marL="391" marR="391" marT="0" marB="0"/>
                </a:tc>
                <a:tc>
                  <a:txBody>
                    <a:bodyPr/>
                    <a:lstStyle/>
                    <a:p>
                      <a:pPr marL="8890" marR="0" indent="-8890">
                        <a:spcBef>
                          <a:spcPts val="1200"/>
                        </a:spcBef>
                        <a:spcAft>
                          <a:spcPts val="600"/>
                        </a:spcAft>
                      </a:pPr>
                      <a:r>
                        <a:rPr lang="fr-FR" sz="1000">
                          <a:effectLst/>
                          <a:latin typeface="Source Sans Pro" panose="020B0503030403020204" pitchFamily="34" charset="0"/>
                          <a:ea typeface="Source Sans Pro" panose="020B0503030403020204" pitchFamily="34" charset="0"/>
                        </a:rPr>
                        <a:t>Confirmer si les réunions du consortium ont lieu régulièrement (mensuelles, bimensuelles, trimestrielles) avec ordre du jour et procès-verbal.</a:t>
                      </a:r>
                    </a:p>
                  </a:txBody>
                  <a:tcPr marL="391" marR="391" marT="0" marB="0"/>
                </a:tc>
                <a:tc>
                  <a:txBody>
                    <a:bodyPr/>
                    <a:lstStyle/>
                    <a:p>
                      <a:pPr marL="8890" marR="0" indent="-8890">
                        <a:spcBef>
                          <a:spcPts val="1200"/>
                        </a:spcBef>
                        <a:spcAft>
                          <a:spcPts val="600"/>
                        </a:spcAft>
                      </a:pPr>
                      <a:r>
                        <a:rPr lang="fr-FR" sz="1000">
                          <a:effectLst/>
                          <a:latin typeface="Source Sans Pro" panose="020B0503030403020204" pitchFamily="34" charset="0"/>
                          <a:ea typeface="Source Sans Pro" panose="020B0503030403020204" pitchFamily="34" charset="0"/>
                        </a:rPr>
                        <a:t>Comme ci-dessus</a:t>
                      </a:r>
                    </a:p>
                  </a:txBody>
                  <a:tcPr marL="391" marR="391" marT="0" marB="0"/>
                </a:tc>
                <a:extLst>
                  <a:ext uri="{0D108BD9-81ED-4DB2-BD59-A6C34878D82A}">
                    <a16:rowId xmlns="" xmlns:a16="http://schemas.microsoft.com/office/drawing/2014/main" val="2365823784"/>
                  </a:ext>
                </a:extLst>
              </a:tr>
              <a:tr h="208492">
                <a:tc vMerge="1">
                  <a:txBody>
                    <a:bodyPr/>
                    <a:lstStyle/>
                    <a:p>
                      <a:endParaRPr lang="en-US"/>
                    </a:p>
                  </a:txBody>
                  <a:tcPr/>
                </a:tc>
                <a:tc>
                  <a:txBody>
                    <a:bodyPr/>
                    <a:lstStyle/>
                    <a:p>
                      <a:pPr marL="8890" marR="0" indent="-8890">
                        <a:spcBef>
                          <a:spcPts val="1200"/>
                        </a:spcBef>
                        <a:spcAft>
                          <a:spcPts val="600"/>
                        </a:spcAft>
                      </a:pPr>
                      <a:r>
                        <a:rPr lang="fr-FR" sz="1000" b="0">
                          <a:solidFill>
                            <a:schemeClr val="tx1"/>
                          </a:solidFill>
                          <a:effectLst/>
                          <a:latin typeface="Source Sans Pro" panose="020B0503030403020204" pitchFamily="34" charset="0"/>
                          <a:ea typeface="Source Sans Pro" panose="020B0503030403020204" pitchFamily="34" charset="0"/>
                        </a:rPr>
                        <a:t>Réunions du personnel </a:t>
                      </a:r>
                    </a:p>
                  </a:txBody>
                  <a:tcPr marL="391" marR="391" marT="0" marB="0"/>
                </a:tc>
                <a:tc>
                  <a:txBody>
                    <a:bodyPr/>
                    <a:lstStyle/>
                    <a:p>
                      <a:pPr marL="8890" marR="0" indent="-8890">
                        <a:spcBef>
                          <a:spcPts val="1200"/>
                        </a:spcBef>
                        <a:spcAft>
                          <a:spcPts val="600"/>
                        </a:spcAft>
                      </a:pPr>
                      <a:r>
                        <a:rPr lang="fr-FR" sz="1000">
                          <a:effectLst/>
                          <a:latin typeface="Source Sans Pro" panose="020B0503030403020204" pitchFamily="34" charset="0"/>
                          <a:ea typeface="Source Sans Pro" panose="020B0503030403020204" pitchFamily="34" charset="0"/>
                        </a:rPr>
                        <a:t>Confirmer si les réunions du personnel ont lieu régulièrement (hebdomadaire, bihebdomadaire, mensuelle) avec ordres du jour et procès-verbaux.</a:t>
                      </a:r>
                    </a:p>
                  </a:txBody>
                  <a:tcPr marL="391" marR="391" marT="0" marB="0"/>
                </a:tc>
                <a:tc>
                  <a:txBody>
                    <a:bodyPr/>
                    <a:lstStyle/>
                    <a:p>
                      <a:pPr marL="8890" marR="0" indent="-8890">
                        <a:spcBef>
                          <a:spcPts val="1200"/>
                        </a:spcBef>
                        <a:spcAft>
                          <a:spcPts val="600"/>
                        </a:spcAft>
                      </a:pPr>
                      <a:r>
                        <a:rPr lang="fr-FR" sz="1000">
                          <a:effectLst/>
                          <a:latin typeface="Source Sans Pro" panose="020B0503030403020204" pitchFamily="34" charset="0"/>
                          <a:ea typeface="Source Sans Pro" panose="020B0503030403020204" pitchFamily="34" charset="0"/>
                        </a:rPr>
                        <a:t>Comme ci-dessus</a:t>
                      </a:r>
                    </a:p>
                  </a:txBody>
                  <a:tcPr marL="391" marR="391" marT="0" marB="0"/>
                </a:tc>
                <a:extLst>
                  <a:ext uri="{0D108BD9-81ED-4DB2-BD59-A6C34878D82A}">
                    <a16:rowId xmlns="" xmlns:a16="http://schemas.microsoft.com/office/drawing/2014/main" val="2977921023"/>
                  </a:ext>
                </a:extLst>
              </a:tr>
              <a:tr h="208492">
                <a:tc vMerge="1">
                  <a:txBody>
                    <a:bodyPr/>
                    <a:lstStyle/>
                    <a:p>
                      <a:endParaRPr lang="en-US"/>
                    </a:p>
                  </a:txBody>
                  <a:tcPr/>
                </a:tc>
                <a:tc>
                  <a:txBody>
                    <a:bodyPr/>
                    <a:lstStyle/>
                    <a:p>
                      <a:pPr marL="8890" marR="0" indent="-8890">
                        <a:spcBef>
                          <a:spcPts val="1200"/>
                        </a:spcBef>
                        <a:spcAft>
                          <a:spcPts val="600"/>
                        </a:spcAft>
                      </a:pPr>
                      <a:r>
                        <a:rPr lang="fr-FR" sz="1000" b="0">
                          <a:solidFill>
                            <a:schemeClr val="tx1"/>
                          </a:solidFill>
                          <a:effectLst/>
                          <a:latin typeface="Source Sans Pro" panose="020B0503030403020204" pitchFamily="34" charset="0"/>
                          <a:ea typeface="Source Sans Pro" panose="020B0503030403020204" pitchFamily="34" charset="0"/>
                        </a:rPr>
                        <a:t>Réunions d'exploitation</a:t>
                      </a:r>
                    </a:p>
                  </a:txBody>
                  <a:tcPr marL="391" marR="391" marT="0" marB="0"/>
                </a:tc>
                <a:tc>
                  <a:txBody>
                    <a:bodyPr/>
                    <a:lstStyle/>
                    <a:p>
                      <a:pPr marL="8890" marR="0" indent="-8890">
                        <a:spcBef>
                          <a:spcPts val="1200"/>
                        </a:spcBef>
                        <a:spcAft>
                          <a:spcPts val="600"/>
                        </a:spcAft>
                      </a:pPr>
                      <a:r>
                        <a:rPr lang="fr-FR" sz="1000">
                          <a:effectLst/>
                          <a:latin typeface="Source Sans Pro" panose="020B0503030403020204" pitchFamily="34" charset="0"/>
                          <a:ea typeface="Source Sans Pro" panose="020B0503030403020204" pitchFamily="34" charset="0"/>
                        </a:rPr>
                        <a:t>Confirmer si les réunions d'exploitation ont lieu régulièrement (hebdomadaire, bimensuelle, mensuelle) avec ordre du jour et procès-verbal.</a:t>
                      </a:r>
                    </a:p>
                  </a:txBody>
                  <a:tcPr marL="391" marR="391" marT="0" marB="0"/>
                </a:tc>
                <a:tc>
                  <a:txBody>
                    <a:bodyPr/>
                    <a:lstStyle/>
                    <a:p>
                      <a:pPr marL="8890" marR="0" indent="-8890">
                        <a:spcBef>
                          <a:spcPts val="1200"/>
                        </a:spcBef>
                        <a:spcAft>
                          <a:spcPts val="600"/>
                        </a:spcAft>
                      </a:pPr>
                      <a:r>
                        <a:rPr lang="fr-FR" sz="1000">
                          <a:effectLst/>
                          <a:latin typeface="Source Sans Pro" panose="020B0503030403020204" pitchFamily="34" charset="0"/>
                          <a:ea typeface="Source Sans Pro" panose="020B0503030403020204" pitchFamily="34" charset="0"/>
                        </a:rPr>
                        <a:t>Comme ci-dessus</a:t>
                      </a:r>
                    </a:p>
                  </a:txBody>
                  <a:tcPr marL="391" marR="391" marT="0" marB="0"/>
                </a:tc>
                <a:extLst>
                  <a:ext uri="{0D108BD9-81ED-4DB2-BD59-A6C34878D82A}">
                    <a16:rowId xmlns="" xmlns:a16="http://schemas.microsoft.com/office/drawing/2014/main" val="3577762841"/>
                  </a:ext>
                </a:extLst>
              </a:tr>
              <a:tr h="298720">
                <a:tc vMerge="1">
                  <a:txBody>
                    <a:bodyPr/>
                    <a:lstStyle/>
                    <a:p>
                      <a:endParaRPr lang="en-US"/>
                    </a:p>
                  </a:txBody>
                  <a:tcPr/>
                </a:tc>
                <a:tc>
                  <a:txBody>
                    <a:bodyPr/>
                    <a:lstStyle/>
                    <a:p>
                      <a:pPr marL="8890" marR="0" indent="-8890">
                        <a:spcBef>
                          <a:spcPts val="1200"/>
                        </a:spcBef>
                        <a:spcAft>
                          <a:spcPts val="600"/>
                        </a:spcAft>
                      </a:pPr>
                      <a:r>
                        <a:rPr lang="fr-FR" sz="1000" b="0">
                          <a:solidFill>
                            <a:schemeClr val="tx1"/>
                          </a:solidFill>
                          <a:effectLst/>
                          <a:latin typeface="Source Sans Pro" panose="020B0503030403020204" pitchFamily="34" charset="0"/>
                          <a:ea typeface="Source Sans Pro" panose="020B0503030403020204" pitchFamily="34" charset="0"/>
                        </a:rPr>
                        <a:t>Réunions techniques</a:t>
                      </a:r>
                    </a:p>
                  </a:txBody>
                  <a:tcPr marL="391" marR="391" marT="0" marB="0"/>
                </a:tc>
                <a:tc>
                  <a:txBody>
                    <a:bodyPr/>
                    <a:lstStyle/>
                    <a:p>
                      <a:pPr marL="8890" marR="0" indent="-8890">
                        <a:spcBef>
                          <a:spcPts val="1200"/>
                        </a:spcBef>
                        <a:spcAft>
                          <a:spcPts val="600"/>
                        </a:spcAft>
                      </a:pPr>
                      <a:r>
                        <a:rPr lang="fr-FR" sz="1000">
                          <a:effectLst/>
                          <a:latin typeface="Source Sans Pro" panose="020B0503030403020204" pitchFamily="34" charset="0"/>
                          <a:ea typeface="Source Sans Pro" panose="020B0503030403020204" pitchFamily="34" charset="0"/>
                        </a:rPr>
                        <a:t>Confirmer si les réunions techniques ont lieu régulièrement (hebdomadaire, bihebdomadaire, mensuelle) avec ordres du jour et procès-verbaux.</a:t>
                      </a:r>
                    </a:p>
                  </a:txBody>
                  <a:tcPr marL="391" marR="391" marT="0" marB="0"/>
                </a:tc>
                <a:tc>
                  <a:txBody>
                    <a:bodyPr/>
                    <a:lstStyle/>
                    <a:p>
                      <a:pPr marL="8890" marR="0" indent="-8890">
                        <a:spcBef>
                          <a:spcPts val="1200"/>
                        </a:spcBef>
                        <a:spcAft>
                          <a:spcPts val="600"/>
                        </a:spcAft>
                      </a:pPr>
                      <a:r>
                        <a:rPr lang="fr-FR" sz="1000" dirty="0">
                          <a:effectLst/>
                          <a:latin typeface="Source Sans Pro" panose="020B0503030403020204" pitchFamily="34" charset="0"/>
                          <a:ea typeface="Source Sans Pro" panose="020B0503030403020204" pitchFamily="34" charset="0"/>
                        </a:rPr>
                        <a:t>Comme ci-dessus</a:t>
                      </a:r>
                    </a:p>
                  </a:txBody>
                  <a:tcPr marL="391" marR="391" marT="0" marB="0"/>
                </a:tc>
                <a:extLst>
                  <a:ext uri="{0D108BD9-81ED-4DB2-BD59-A6C34878D82A}">
                    <a16:rowId xmlns="" xmlns:a16="http://schemas.microsoft.com/office/drawing/2014/main" val="307084717"/>
                  </a:ext>
                </a:extLst>
              </a:tr>
            </a:tbl>
          </a:graphicData>
        </a:graphic>
      </p:graphicFrame>
      <p:sp>
        <p:nvSpPr>
          <p:cNvPr id="4" name="TextBox 3"/>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3" name="Espace réservé du numéro de diapositive 2">
            <a:extLst>
              <a:ext uri="{FF2B5EF4-FFF2-40B4-BE49-F238E27FC236}">
                <a16:creationId xmlns="" xmlns:a16="http://schemas.microsoft.com/office/drawing/2014/main" id="{316EFAB3-8C91-0394-6281-845BF4F10984}"/>
              </a:ext>
            </a:extLst>
          </p:cNvPr>
          <p:cNvSpPr>
            <a:spLocks noGrp="1"/>
          </p:cNvSpPr>
          <p:nvPr>
            <p:ph type="sldNum" sz="quarter" idx="7"/>
          </p:nvPr>
        </p:nvSpPr>
        <p:spPr/>
        <p:txBody>
          <a:bodyPr/>
          <a:lstStyle/>
          <a:p>
            <a:fld id="{B6F15528-21DE-4FAA-801E-634DDDAF4B2B}" type="slidenum">
              <a:rPr lang="fr-FR" smtClean="0"/>
              <a:pPr/>
              <a:t>182</a:t>
            </a:fld>
            <a:endParaRPr lang="fr-FR" dirty="0"/>
          </a:p>
        </p:txBody>
      </p:sp>
    </p:spTree>
    <p:extLst>
      <p:ext uri="{BB962C8B-B14F-4D97-AF65-F5344CB8AC3E}">
        <p14:creationId xmlns:p14="http://schemas.microsoft.com/office/powerpoint/2010/main" val="261177771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9B1691CA-B349-0680-3B0A-DA1BA8AE4559}"/>
            </a:ext>
          </a:extLst>
        </p:cNvPr>
        <p:cNvGrpSpPr/>
        <p:nvPr/>
      </p:nvGrpSpPr>
      <p:grpSpPr>
        <a:xfrm>
          <a:off x="0" y="0"/>
          <a:ext cx="0" cy="0"/>
          <a:chOff x="0" y="0"/>
          <a:chExt cx="0" cy="0"/>
        </a:xfrm>
      </p:grpSpPr>
      <p:graphicFrame>
        <p:nvGraphicFramePr>
          <p:cNvPr id="2" name="Table 1">
            <a:extLst>
              <a:ext uri="{FF2B5EF4-FFF2-40B4-BE49-F238E27FC236}">
                <a16:creationId xmlns="" xmlns:a16="http://schemas.microsoft.com/office/drawing/2014/main" id="{B42B55F5-4128-42EB-BB97-F2757D17DB0B}"/>
              </a:ext>
            </a:extLst>
          </p:cNvPr>
          <p:cNvGraphicFramePr>
            <a:graphicFrameLocks noGrp="1"/>
          </p:cNvGraphicFramePr>
          <p:nvPr>
            <p:extLst>
              <p:ext uri="{D42A27DB-BD31-4B8C-83A1-F6EECF244321}">
                <p14:modId xmlns:p14="http://schemas.microsoft.com/office/powerpoint/2010/main" val="2269837146"/>
              </p:ext>
            </p:extLst>
          </p:nvPr>
        </p:nvGraphicFramePr>
        <p:xfrm>
          <a:off x="340486" y="1190030"/>
          <a:ext cx="11187591" cy="4946428"/>
        </p:xfrm>
        <a:graphic>
          <a:graphicData uri="http://schemas.openxmlformats.org/drawingml/2006/table">
            <a:tbl>
              <a:tblPr firstRow="1" firstCol="1" bandRow="1">
                <a:tableStyleId>{5940675A-B579-460E-94D1-54222C63F5DA}</a:tableStyleId>
              </a:tblPr>
              <a:tblGrid>
                <a:gridCol w="430035">
                  <a:extLst>
                    <a:ext uri="{9D8B030D-6E8A-4147-A177-3AD203B41FA5}">
                      <a16:colId xmlns="" xmlns:a16="http://schemas.microsoft.com/office/drawing/2014/main" val="880064009"/>
                    </a:ext>
                  </a:extLst>
                </a:gridCol>
                <a:gridCol w="1691400">
                  <a:extLst>
                    <a:ext uri="{9D8B030D-6E8A-4147-A177-3AD203B41FA5}">
                      <a16:colId xmlns="" xmlns:a16="http://schemas.microsoft.com/office/drawing/2014/main" val="3742793766"/>
                    </a:ext>
                  </a:extLst>
                </a:gridCol>
                <a:gridCol w="6221237">
                  <a:extLst>
                    <a:ext uri="{9D8B030D-6E8A-4147-A177-3AD203B41FA5}">
                      <a16:colId xmlns="" xmlns:a16="http://schemas.microsoft.com/office/drawing/2014/main" val="1053705831"/>
                    </a:ext>
                  </a:extLst>
                </a:gridCol>
                <a:gridCol w="2844919">
                  <a:extLst>
                    <a:ext uri="{9D8B030D-6E8A-4147-A177-3AD203B41FA5}">
                      <a16:colId xmlns="" xmlns:a16="http://schemas.microsoft.com/office/drawing/2014/main" val="386938279"/>
                    </a:ext>
                  </a:extLst>
                </a:gridCol>
              </a:tblGrid>
              <a:tr h="213157">
                <a:tc gridSpan="2">
                  <a:txBody>
                    <a:bodyPr/>
                    <a:lstStyle/>
                    <a:p>
                      <a:pPr marL="8890" marR="0" indent="-8890" algn="ctr">
                        <a:spcBef>
                          <a:spcPts val="1200"/>
                        </a:spcBef>
                        <a:spcAft>
                          <a:spcPts val="600"/>
                        </a:spcAft>
                      </a:pPr>
                      <a:r>
                        <a:rPr lang="fr-FR" sz="1200" b="1" dirty="0">
                          <a:solidFill>
                            <a:schemeClr val="bg1"/>
                          </a:solidFill>
                          <a:effectLst/>
                          <a:latin typeface="Source Sans Pro" panose="020B0503030403020204" pitchFamily="34" charset="0"/>
                          <a:ea typeface="Source Sans Pro" panose="020B0503030403020204" pitchFamily="34" charset="0"/>
                        </a:rPr>
                        <a:t>CATÉGORIES/SOUS-CATÉGORIES</a:t>
                      </a:r>
                    </a:p>
                  </a:txBody>
                  <a:tcPr marL="391" marR="391" marT="0" marB="0" anchor="ctr">
                    <a:solidFill>
                      <a:srgbClr val="002E6C"/>
                    </a:solidFill>
                  </a:tcPr>
                </a:tc>
                <a:tc hMerge="1">
                  <a:txBody>
                    <a:bodyPr/>
                    <a:lstStyle/>
                    <a:p>
                      <a:endParaRPr lang="en-US"/>
                    </a:p>
                  </a:txBody>
                  <a:tcPr/>
                </a:tc>
                <a:tc>
                  <a:txBody>
                    <a:bodyPr/>
                    <a:lstStyle/>
                    <a:p>
                      <a:pPr marL="8890" marR="0" indent="-8890" algn="ctr">
                        <a:spcBef>
                          <a:spcPts val="1200"/>
                        </a:spcBef>
                        <a:spcAft>
                          <a:spcPts val="600"/>
                        </a:spcAft>
                      </a:pPr>
                      <a:r>
                        <a:rPr lang="fr-FR" sz="1200" b="1">
                          <a:solidFill>
                            <a:schemeClr val="bg1"/>
                          </a:solidFill>
                          <a:effectLst/>
                          <a:latin typeface="Source Sans Pro" panose="020B0503030403020204" pitchFamily="34" charset="0"/>
                          <a:ea typeface="Source Sans Pro" panose="020B0503030403020204" pitchFamily="34" charset="0"/>
                        </a:rPr>
                        <a:t>OBJECTIF (S) :</a:t>
                      </a:r>
                    </a:p>
                  </a:txBody>
                  <a:tcPr marL="391" marR="391" marT="0" marB="0" anchor="ctr">
                    <a:solidFill>
                      <a:srgbClr val="002E6C"/>
                    </a:solidFill>
                  </a:tcPr>
                </a:tc>
                <a:tc>
                  <a:txBody>
                    <a:bodyPr/>
                    <a:lstStyle/>
                    <a:p>
                      <a:pPr marL="8890" marR="0" indent="-8890" algn="ctr">
                        <a:spcBef>
                          <a:spcPts val="1200"/>
                        </a:spcBef>
                        <a:spcAft>
                          <a:spcPts val="600"/>
                        </a:spcAft>
                      </a:pPr>
                      <a:r>
                        <a:rPr lang="fr-FR" sz="1200" b="1">
                          <a:solidFill>
                            <a:schemeClr val="bg1"/>
                          </a:solidFill>
                          <a:effectLst/>
                          <a:latin typeface="Source Sans Pro" panose="020B0503030403020204" pitchFamily="34" charset="0"/>
                          <a:ea typeface="Source Sans Pro" panose="020B0503030403020204" pitchFamily="34" charset="0"/>
                        </a:rPr>
                        <a:t>DOCUMENTS CLÉS POUR L'ÉVALUATION</a:t>
                      </a:r>
                    </a:p>
                  </a:txBody>
                  <a:tcPr marL="391" marR="391" marT="0" marB="0" anchor="ctr">
                    <a:solidFill>
                      <a:srgbClr val="002E6C"/>
                    </a:solidFill>
                  </a:tcPr>
                </a:tc>
                <a:extLst>
                  <a:ext uri="{0D108BD9-81ED-4DB2-BD59-A6C34878D82A}">
                    <a16:rowId xmlns="" xmlns:a16="http://schemas.microsoft.com/office/drawing/2014/main" val="2509444483"/>
                  </a:ext>
                </a:extLst>
              </a:tr>
              <a:tr h="338834">
                <a:tc rowSpan="3">
                  <a:txBody>
                    <a:bodyPr/>
                    <a:lstStyle/>
                    <a:p>
                      <a:pPr marL="228600" marR="71755" indent="0" algn="ctr">
                        <a:spcBef>
                          <a:spcPts val="1200"/>
                        </a:spcBef>
                        <a:spcAft>
                          <a:spcPts val="600"/>
                        </a:spcAft>
                      </a:pPr>
                      <a:r>
                        <a:rPr lang="fr-FR" sz="1200">
                          <a:effectLst/>
                          <a:latin typeface="Source Sans Pro" panose="020B0503030403020204" pitchFamily="34" charset="0"/>
                          <a:ea typeface="Source Sans Pro" panose="020B0503030403020204" pitchFamily="34" charset="0"/>
                        </a:rPr>
                        <a:t>Approvisionnement</a:t>
                      </a:r>
                    </a:p>
                    <a:p>
                      <a:pPr marL="80645" marR="71755" indent="-8890">
                        <a:spcBef>
                          <a:spcPts val="1200"/>
                        </a:spcBef>
                        <a:spcAft>
                          <a:spcPts val="600"/>
                        </a:spcAft>
                      </a:pPr>
                      <a:r>
                        <a:rPr lang="fr-FR" sz="1200">
                          <a:effectLst/>
                          <a:latin typeface="Source Sans Pro" panose="020B0503030403020204" pitchFamily="34" charset="0"/>
                          <a:ea typeface="Source Sans Pro" panose="020B0503030403020204" pitchFamily="34" charset="0"/>
                        </a:rPr>
                        <a:t> </a:t>
                      </a:r>
                    </a:p>
                  </a:txBody>
                  <a:tcPr marL="391" marR="391" marT="0" marB="0" vert="vert270"/>
                </a:tc>
                <a:tc>
                  <a:txBody>
                    <a:bodyPr/>
                    <a:lstStyle/>
                    <a:p>
                      <a:pPr marL="8890" marR="0" indent="-8890">
                        <a:spcBef>
                          <a:spcPts val="1200"/>
                        </a:spcBef>
                        <a:spcAft>
                          <a:spcPts val="600"/>
                        </a:spcAft>
                      </a:pPr>
                      <a:r>
                        <a:rPr lang="fr-FR" sz="1200" b="0">
                          <a:solidFill>
                            <a:schemeClr val="tx1"/>
                          </a:solidFill>
                          <a:effectLst/>
                          <a:latin typeface="Source Sans Pro" panose="020B0503030403020204" pitchFamily="34" charset="0"/>
                          <a:ea typeface="Source Sans Pro" panose="020B0503030403020204" pitchFamily="34" charset="0"/>
                        </a:rPr>
                        <a:t>Sous-bénéficiaires. </a:t>
                      </a:r>
                    </a:p>
                  </a:txBody>
                  <a:tcPr marL="391" marR="391" marT="0" marB="0"/>
                </a:tc>
                <a:tc>
                  <a:txBody>
                    <a:bodyPr/>
                    <a:lstStyle/>
                    <a:p>
                      <a:pPr marL="8890" marR="0" indent="-8890">
                        <a:spcBef>
                          <a:spcPts val="1200"/>
                        </a:spcBef>
                        <a:spcAft>
                          <a:spcPts val="600"/>
                        </a:spcAft>
                      </a:pPr>
                      <a:r>
                        <a:rPr lang="fr-FR" sz="1200">
                          <a:effectLst/>
                          <a:latin typeface="Source Sans Pro" panose="020B0503030403020204" pitchFamily="34" charset="0"/>
                          <a:ea typeface="Source Sans Pro" panose="020B0503030403020204" pitchFamily="34" charset="0"/>
                        </a:rPr>
                        <a:t>Confirmer si les sous-subventions sont émises à temps, avec des flux descendants et des réunions de suivi régulières avec des procès-verbaux.</a:t>
                      </a:r>
                    </a:p>
                  </a:txBody>
                  <a:tcPr marL="391" marR="391" marT="0" marB="0"/>
                </a:tc>
                <a:tc>
                  <a:txBody>
                    <a:bodyPr/>
                    <a:lstStyle/>
                    <a:p>
                      <a:pPr marL="0" marR="0" indent="0">
                        <a:spcBef>
                          <a:spcPts val="1200"/>
                        </a:spcBef>
                        <a:spcAft>
                          <a:spcPts val="600"/>
                        </a:spcAft>
                      </a:pPr>
                      <a:r>
                        <a:rPr lang="fr-FR" sz="1200">
                          <a:effectLst/>
                          <a:latin typeface="Source Sans Pro" panose="020B0503030403020204" pitchFamily="34" charset="0"/>
                          <a:ea typeface="Source Sans Pro" panose="020B0503030403020204" pitchFamily="34" charset="0"/>
                        </a:rPr>
                        <a:t>sous-subventions, progrès et rapports financiers</a:t>
                      </a:r>
                    </a:p>
                  </a:txBody>
                  <a:tcPr marL="391" marR="391" marT="0" marB="0"/>
                </a:tc>
                <a:extLst>
                  <a:ext uri="{0D108BD9-81ED-4DB2-BD59-A6C34878D82A}">
                    <a16:rowId xmlns="" xmlns:a16="http://schemas.microsoft.com/office/drawing/2014/main" val="3915693186"/>
                  </a:ext>
                </a:extLst>
              </a:tr>
              <a:tr h="371973">
                <a:tc vMerge="1">
                  <a:txBody>
                    <a:bodyPr/>
                    <a:lstStyle/>
                    <a:p>
                      <a:endParaRPr lang="en-US"/>
                    </a:p>
                  </a:txBody>
                  <a:tcPr/>
                </a:tc>
                <a:tc>
                  <a:txBody>
                    <a:bodyPr/>
                    <a:lstStyle/>
                    <a:p>
                      <a:pPr marL="8890" marR="0" indent="-8890">
                        <a:spcBef>
                          <a:spcPts val="1200"/>
                        </a:spcBef>
                        <a:spcAft>
                          <a:spcPts val="600"/>
                        </a:spcAft>
                      </a:pPr>
                      <a:r>
                        <a:rPr lang="fr-FR" sz="1200" b="0">
                          <a:solidFill>
                            <a:schemeClr val="tx1"/>
                          </a:solidFill>
                          <a:effectLst/>
                          <a:latin typeface="Source Sans Pro" panose="020B0503030403020204" pitchFamily="34" charset="0"/>
                          <a:ea typeface="Source Sans Pro" panose="020B0503030403020204" pitchFamily="34" charset="0"/>
                        </a:rPr>
                        <a:t>Équipement </a:t>
                      </a:r>
                    </a:p>
                  </a:txBody>
                  <a:tcPr marL="391" marR="391" marT="0" marB="0"/>
                </a:tc>
                <a:tc>
                  <a:txBody>
                    <a:bodyPr/>
                    <a:lstStyle/>
                    <a:p>
                      <a:pPr marL="8890" marR="0" indent="-8890">
                        <a:spcBef>
                          <a:spcPts val="1200"/>
                        </a:spcBef>
                        <a:spcAft>
                          <a:spcPts val="600"/>
                        </a:spcAft>
                      </a:pPr>
                      <a:r>
                        <a:rPr lang="fr-FR" sz="1200" dirty="0">
                          <a:effectLst/>
                          <a:latin typeface="Source Sans Pro" panose="020B0503030403020204" pitchFamily="34" charset="0"/>
                          <a:ea typeface="Source Sans Pro" panose="020B0503030403020204" pitchFamily="34" charset="0"/>
                        </a:rPr>
                        <a:t>Confirmer si tous les équipements prévus dans le budget sont achetés à temps, conformément aux procédures internes et ajoutés à l'inventaire des actifs.</a:t>
                      </a:r>
                    </a:p>
                  </a:txBody>
                  <a:tcPr marL="391" marR="391" marT="0" marB="0"/>
                </a:tc>
                <a:tc>
                  <a:txBody>
                    <a:bodyPr/>
                    <a:lstStyle/>
                    <a:p>
                      <a:pPr marL="0" marR="0" indent="0">
                        <a:spcBef>
                          <a:spcPts val="1200"/>
                        </a:spcBef>
                        <a:spcAft>
                          <a:spcPts val="600"/>
                        </a:spcAft>
                      </a:pPr>
                      <a:r>
                        <a:rPr lang="fr-FR" sz="1200">
                          <a:effectLst/>
                          <a:latin typeface="Source Sans Pro" panose="020B0503030403020204" pitchFamily="34" charset="0"/>
                          <a:ea typeface="Source Sans Pro" panose="020B0503030403020204" pitchFamily="34" charset="0"/>
                        </a:rPr>
                        <a:t>Formulaires de demande d'achat, budget, facture, paiements et inventaire des actifs</a:t>
                      </a:r>
                    </a:p>
                  </a:txBody>
                  <a:tcPr marL="391" marR="391" marT="0" marB="0"/>
                </a:tc>
                <a:extLst>
                  <a:ext uri="{0D108BD9-81ED-4DB2-BD59-A6C34878D82A}">
                    <a16:rowId xmlns="" xmlns:a16="http://schemas.microsoft.com/office/drawing/2014/main" val="1549889013"/>
                  </a:ext>
                </a:extLst>
              </a:tr>
              <a:tr h="522865">
                <a:tc vMerge="1">
                  <a:txBody>
                    <a:bodyPr/>
                    <a:lstStyle/>
                    <a:p>
                      <a:endParaRPr lang="en-US"/>
                    </a:p>
                  </a:txBody>
                  <a:tcPr/>
                </a:tc>
                <a:tc>
                  <a:txBody>
                    <a:bodyPr/>
                    <a:lstStyle/>
                    <a:p>
                      <a:pPr marL="8890" marR="0" indent="-8890">
                        <a:spcBef>
                          <a:spcPts val="1200"/>
                        </a:spcBef>
                        <a:spcAft>
                          <a:spcPts val="600"/>
                        </a:spcAft>
                      </a:pPr>
                      <a:r>
                        <a:rPr lang="fr-FR" sz="1200" b="0">
                          <a:solidFill>
                            <a:schemeClr val="tx1"/>
                          </a:solidFill>
                          <a:effectLst/>
                          <a:latin typeface="Source Sans Pro" panose="020B0503030403020204" pitchFamily="34" charset="0"/>
                          <a:ea typeface="Source Sans Pro" panose="020B0503030403020204" pitchFamily="34" charset="0"/>
                        </a:rPr>
                        <a:t>Fournitures</a:t>
                      </a:r>
                    </a:p>
                  </a:txBody>
                  <a:tcPr marL="391" marR="391" marT="0" marB="0"/>
                </a:tc>
                <a:tc>
                  <a:txBody>
                    <a:bodyPr/>
                    <a:lstStyle/>
                    <a:p>
                      <a:pPr marL="8890" marR="0" indent="-8890">
                        <a:spcBef>
                          <a:spcPts val="1200"/>
                        </a:spcBef>
                        <a:spcAft>
                          <a:spcPts val="600"/>
                        </a:spcAft>
                      </a:pPr>
                      <a:r>
                        <a:rPr lang="fr-FR" sz="1200">
                          <a:effectLst/>
                          <a:latin typeface="Source Sans Pro" panose="020B0503030403020204" pitchFamily="34" charset="0"/>
                          <a:ea typeface="Source Sans Pro" panose="020B0503030403020204" pitchFamily="34" charset="0"/>
                        </a:rPr>
                        <a:t>Confirmer si toutes les fournitures inscrites au budget ont été achetées à temps et conformément aux procédures internes.</a:t>
                      </a:r>
                    </a:p>
                  </a:txBody>
                  <a:tcPr marL="391" marR="391" marT="0" marB="0"/>
                </a:tc>
                <a:tc>
                  <a:txBody>
                    <a:bodyPr/>
                    <a:lstStyle/>
                    <a:p>
                      <a:pPr marL="0" marR="0" indent="0">
                        <a:spcBef>
                          <a:spcPts val="1200"/>
                        </a:spcBef>
                        <a:spcAft>
                          <a:spcPts val="600"/>
                        </a:spcAft>
                      </a:pPr>
                      <a:r>
                        <a:rPr lang="fr-FR" sz="1200">
                          <a:effectLst/>
                          <a:latin typeface="Source Sans Pro" panose="020B0503030403020204" pitchFamily="34" charset="0"/>
                          <a:ea typeface="Source Sans Pro" panose="020B0503030403020204" pitchFamily="34" charset="0"/>
                        </a:rPr>
                        <a:t>Formulaires de demande d'achat, budget, facture, paiements et inventaire des actifs</a:t>
                      </a:r>
                    </a:p>
                  </a:txBody>
                  <a:tcPr marL="391" marR="391" marT="0" marB="0"/>
                </a:tc>
                <a:extLst>
                  <a:ext uri="{0D108BD9-81ED-4DB2-BD59-A6C34878D82A}">
                    <a16:rowId xmlns="" xmlns:a16="http://schemas.microsoft.com/office/drawing/2014/main" val="2727433531"/>
                  </a:ext>
                </a:extLst>
              </a:tr>
              <a:tr h="358396">
                <a:tc rowSpan="4">
                  <a:txBody>
                    <a:bodyPr/>
                    <a:lstStyle/>
                    <a:p>
                      <a:pPr marL="228600" marR="71755" indent="0" algn="ctr">
                        <a:spcBef>
                          <a:spcPts val="1200"/>
                        </a:spcBef>
                        <a:spcAft>
                          <a:spcPts val="600"/>
                        </a:spcAft>
                      </a:pPr>
                      <a:r>
                        <a:rPr lang="fr-FR" sz="1200">
                          <a:effectLst/>
                          <a:latin typeface="Source Sans Pro" panose="020B0503030403020204" pitchFamily="34" charset="0"/>
                          <a:ea typeface="Source Sans Pro" panose="020B0503030403020204" pitchFamily="34" charset="0"/>
                        </a:rPr>
                        <a:t>Gestion financière</a:t>
                      </a:r>
                    </a:p>
                  </a:txBody>
                  <a:tcPr marL="391" marR="391" marT="0" marB="0" vert="vert270"/>
                </a:tc>
                <a:tc>
                  <a:txBody>
                    <a:bodyPr/>
                    <a:lstStyle/>
                    <a:p>
                      <a:pPr marL="8890" marR="0" indent="-8890">
                        <a:spcBef>
                          <a:spcPts val="1200"/>
                        </a:spcBef>
                        <a:spcAft>
                          <a:spcPts val="600"/>
                        </a:spcAft>
                      </a:pPr>
                      <a:r>
                        <a:rPr lang="fr-FR" sz="1200" b="0">
                          <a:solidFill>
                            <a:schemeClr val="tx1"/>
                          </a:solidFill>
                          <a:effectLst/>
                          <a:latin typeface="Source Sans Pro" panose="020B0503030403020204" pitchFamily="34" charset="0"/>
                          <a:ea typeface="Source Sans Pro" panose="020B0503030403020204" pitchFamily="34" charset="0"/>
                        </a:rPr>
                        <a:t>Demander des fonds </a:t>
                      </a:r>
                    </a:p>
                  </a:txBody>
                  <a:tcPr marL="391" marR="391" marT="0" marB="0"/>
                </a:tc>
                <a:tc>
                  <a:txBody>
                    <a:bodyPr/>
                    <a:lstStyle/>
                    <a:p>
                      <a:pPr marL="8890" marR="0" indent="-8890">
                        <a:spcBef>
                          <a:spcPts val="1200"/>
                        </a:spcBef>
                        <a:spcAft>
                          <a:spcPts val="600"/>
                        </a:spcAft>
                      </a:pPr>
                      <a:r>
                        <a:rPr lang="fr-FR" sz="1200">
                          <a:effectLst/>
                          <a:latin typeface="Source Sans Pro" panose="020B0503030403020204" pitchFamily="34" charset="0"/>
                          <a:ea typeface="Source Sans Pro" panose="020B0503030403020204" pitchFamily="34" charset="0"/>
                        </a:rPr>
                        <a:t>Confirmer si tous les SF 270 ou SF 1034 précédents couvrent systématiquement les activités, sont calculés correctement et sont soumis à temps.</a:t>
                      </a:r>
                    </a:p>
                  </a:txBody>
                  <a:tcPr marL="391" marR="391" marT="0" marB="0"/>
                </a:tc>
                <a:tc>
                  <a:txBody>
                    <a:bodyPr/>
                    <a:lstStyle/>
                    <a:p>
                      <a:pPr marL="0" marR="0" indent="0">
                        <a:spcBef>
                          <a:spcPts val="1200"/>
                        </a:spcBef>
                        <a:spcAft>
                          <a:spcPts val="600"/>
                        </a:spcAft>
                      </a:pPr>
                      <a:r>
                        <a:rPr lang="fr-FR" sz="1200">
                          <a:effectLst/>
                          <a:latin typeface="Source Sans Pro" panose="020B0503030403020204" pitchFamily="34" charset="0"/>
                          <a:ea typeface="Source Sans Pro" panose="020B0503030403020204" pitchFamily="34" charset="0"/>
                        </a:rPr>
                        <a:t>SF 270 ou SF 1034  </a:t>
                      </a:r>
                    </a:p>
                  </a:txBody>
                  <a:tcPr marL="391" marR="391" marT="0" marB="0"/>
                </a:tc>
                <a:extLst>
                  <a:ext uri="{0D108BD9-81ED-4DB2-BD59-A6C34878D82A}">
                    <a16:rowId xmlns="" xmlns:a16="http://schemas.microsoft.com/office/drawing/2014/main" val="3853131945"/>
                  </a:ext>
                </a:extLst>
              </a:tr>
              <a:tr h="201291">
                <a:tc vMerge="1">
                  <a:txBody>
                    <a:bodyPr/>
                    <a:lstStyle/>
                    <a:p>
                      <a:endParaRPr lang="en-US"/>
                    </a:p>
                  </a:txBody>
                  <a:tcPr/>
                </a:tc>
                <a:tc>
                  <a:txBody>
                    <a:bodyPr/>
                    <a:lstStyle/>
                    <a:p>
                      <a:pPr marL="8890" marR="0" indent="-8890">
                        <a:spcBef>
                          <a:spcPts val="1200"/>
                        </a:spcBef>
                        <a:spcAft>
                          <a:spcPts val="600"/>
                        </a:spcAft>
                      </a:pPr>
                      <a:r>
                        <a:rPr lang="fr-FR" sz="1200" b="0">
                          <a:solidFill>
                            <a:schemeClr val="tx1"/>
                          </a:solidFill>
                          <a:effectLst/>
                          <a:latin typeface="Source Sans Pro" panose="020B0503030403020204" pitchFamily="34" charset="0"/>
                          <a:ea typeface="Source Sans Pro" panose="020B0503030403020204" pitchFamily="34" charset="0"/>
                        </a:rPr>
                        <a:t>Charges à payer </a:t>
                      </a:r>
                    </a:p>
                  </a:txBody>
                  <a:tcPr marL="391" marR="391" marT="0" marB="0"/>
                </a:tc>
                <a:tc>
                  <a:txBody>
                    <a:bodyPr/>
                    <a:lstStyle/>
                    <a:p>
                      <a:pPr marL="8890" marR="0" indent="-8890">
                        <a:spcBef>
                          <a:spcPts val="1200"/>
                        </a:spcBef>
                        <a:spcAft>
                          <a:spcPts val="600"/>
                        </a:spcAft>
                      </a:pPr>
                      <a:r>
                        <a:rPr lang="fr-FR" sz="1200">
                          <a:effectLst/>
                          <a:latin typeface="Source Sans Pro" panose="020B0503030403020204" pitchFamily="34" charset="0"/>
                          <a:ea typeface="Source Sans Pro" panose="020B0503030403020204" pitchFamily="34" charset="0"/>
                        </a:rPr>
                        <a:t>Confirmer si les rapports de régularisation sont systématiquement soumis à temps et avec précision.</a:t>
                      </a:r>
                    </a:p>
                  </a:txBody>
                  <a:tcPr marL="391" marR="391" marT="0" marB="0"/>
                </a:tc>
                <a:tc>
                  <a:txBody>
                    <a:bodyPr/>
                    <a:lstStyle/>
                    <a:p>
                      <a:pPr marL="0" marR="0" indent="0">
                        <a:spcBef>
                          <a:spcPts val="1200"/>
                        </a:spcBef>
                        <a:spcAft>
                          <a:spcPts val="600"/>
                        </a:spcAft>
                      </a:pPr>
                      <a:r>
                        <a:rPr lang="fr-FR" sz="1200">
                          <a:effectLst/>
                          <a:latin typeface="Source Sans Pro" panose="020B0503030403020204" pitchFamily="34" charset="0"/>
                          <a:ea typeface="Source Sans Pro" panose="020B0503030403020204" pitchFamily="34" charset="0"/>
                        </a:rPr>
                        <a:t>Documentation des pipelines </a:t>
                      </a:r>
                    </a:p>
                  </a:txBody>
                  <a:tcPr marL="391" marR="391" marT="0" marB="0"/>
                </a:tc>
                <a:extLst>
                  <a:ext uri="{0D108BD9-81ED-4DB2-BD59-A6C34878D82A}">
                    <a16:rowId xmlns="" xmlns:a16="http://schemas.microsoft.com/office/drawing/2014/main" val="4272159510"/>
                  </a:ext>
                </a:extLst>
              </a:tr>
              <a:tr h="961040">
                <a:tc vMerge="1">
                  <a:txBody>
                    <a:bodyPr/>
                    <a:lstStyle/>
                    <a:p>
                      <a:endParaRPr lang="en-US"/>
                    </a:p>
                  </a:txBody>
                  <a:tcPr/>
                </a:tc>
                <a:tc>
                  <a:txBody>
                    <a:bodyPr/>
                    <a:lstStyle/>
                    <a:p>
                      <a:pPr marL="8890" marR="0" indent="-8890">
                        <a:spcBef>
                          <a:spcPts val="1200"/>
                        </a:spcBef>
                        <a:spcAft>
                          <a:spcPts val="600"/>
                        </a:spcAft>
                      </a:pPr>
                      <a:r>
                        <a:rPr lang="fr-FR" sz="1200" b="0">
                          <a:solidFill>
                            <a:schemeClr val="tx1"/>
                          </a:solidFill>
                          <a:effectLst/>
                          <a:latin typeface="Source Sans Pro" panose="020B0503030403020204" pitchFamily="34" charset="0"/>
                          <a:ea typeface="Source Sans Pro" panose="020B0503030403020204" pitchFamily="34" charset="0"/>
                        </a:rPr>
                        <a:t>Modifications budgétaires </a:t>
                      </a:r>
                    </a:p>
                  </a:txBody>
                  <a:tcPr marL="391" marR="391" marT="0" marB="0"/>
                </a:tc>
                <a:tc>
                  <a:txBody>
                    <a:bodyPr/>
                    <a:lstStyle/>
                    <a:p>
                      <a:pPr marL="8890" marR="0" indent="-8890">
                        <a:spcBef>
                          <a:spcPts val="1200"/>
                        </a:spcBef>
                        <a:spcAft>
                          <a:spcPts val="600"/>
                        </a:spcAft>
                      </a:pPr>
                      <a:r>
                        <a:rPr lang="fr-FR" sz="1200" dirty="0">
                          <a:effectLst/>
                          <a:latin typeface="Source Sans Pro" panose="020B0503030403020204" pitchFamily="34" charset="0"/>
                          <a:ea typeface="Source Sans Pro" panose="020B0503030403020204" pitchFamily="34" charset="0"/>
                        </a:rPr>
                        <a:t>Confirmer si des modifications budgétaires sont nécessaires ou non, et si nécessaire, elles sont discutées et approuvées par l'USAID, et si certaines d'entre elles incluent des changements majeurs de portée, des changements de personnel clé, un financement supplémentaire, des modifications des coûts indirects, l'ajout de produits, une formation ou sous-récipiendaires ; et veiller à ce que les approbations soient reçues avant les dépenses ; les raisons sont justifiées ; et le montant est raisonnable.</a:t>
                      </a:r>
                    </a:p>
                  </a:txBody>
                  <a:tcPr marL="391" marR="391" marT="0" marB="0"/>
                </a:tc>
                <a:tc>
                  <a:txBody>
                    <a:bodyPr/>
                    <a:lstStyle/>
                    <a:p>
                      <a:pPr marL="0" marR="0" indent="0">
                        <a:spcBef>
                          <a:spcPts val="1200"/>
                        </a:spcBef>
                        <a:spcAft>
                          <a:spcPts val="600"/>
                        </a:spcAft>
                      </a:pPr>
                      <a:r>
                        <a:rPr lang="fr-FR" sz="1200">
                          <a:effectLst/>
                          <a:latin typeface="Source Sans Pro" panose="020B0503030403020204" pitchFamily="34" charset="0"/>
                          <a:ea typeface="Source Sans Pro" panose="020B0503030403020204" pitchFamily="34" charset="0"/>
                        </a:rPr>
                        <a:t>Modifications budgétaires</a:t>
                      </a:r>
                    </a:p>
                    <a:p>
                      <a:pPr marL="0" marR="0" indent="0">
                        <a:spcBef>
                          <a:spcPts val="1200"/>
                        </a:spcBef>
                        <a:spcAft>
                          <a:spcPts val="600"/>
                        </a:spcAft>
                      </a:pPr>
                      <a:r>
                        <a:rPr lang="fr-FR" sz="1200">
                          <a:effectLst/>
                          <a:latin typeface="Source Sans Pro" panose="020B0503030403020204" pitchFamily="34" charset="0"/>
                          <a:ea typeface="Source Sans Pro" panose="020B0503030403020204" pitchFamily="34" charset="0"/>
                        </a:rPr>
                        <a:t>approbations </a:t>
                      </a:r>
                    </a:p>
                  </a:txBody>
                  <a:tcPr marL="391" marR="391" marT="0" marB="0"/>
                </a:tc>
                <a:extLst>
                  <a:ext uri="{0D108BD9-81ED-4DB2-BD59-A6C34878D82A}">
                    <a16:rowId xmlns="" xmlns:a16="http://schemas.microsoft.com/office/drawing/2014/main" val="1727073700"/>
                  </a:ext>
                </a:extLst>
              </a:tr>
              <a:tr h="405037">
                <a:tc vMerge="1">
                  <a:txBody>
                    <a:bodyPr/>
                    <a:lstStyle/>
                    <a:p>
                      <a:endParaRPr lang="en-US"/>
                    </a:p>
                  </a:txBody>
                  <a:tcPr/>
                </a:tc>
                <a:tc>
                  <a:txBody>
                    <a:bodyPr/>
                    <a:lstStyle/>
                    <a:p>
                      <a:pPr marL="8890" marR="0" indent="-8890">
                        <a:spcBef>
                          <a:spcPts val="1200"/>
                        </a:spcBef>
                        <a:spcAft>
                          <a:spcPts val="600"/>
                        </a:spcAft>
                      </a:pPr>
                      <a:r>
                        <a:rPr lang="fr-FR" sz="1200" b="0">
                          <a:solidFill>
                            <a:schemeClr val="tx1"/>
                          </a:solidFill>
                          <a:effectLst/>
                          <a:latin typeface="Source Sans Pro" panose="020B0503030403020204" pitchFamily="34" charset="0"/>
                          <a:ea typeface="Source Sans Pro" panose="020B0503030403020204" pitchFamily="34" charset="0"/>
                        </a:rPr>
                        <a:t>Approbations de voyage</a:t>
                      </a:r>
                    </a:p>
                  </a:txBody>
                  <a:tcPr marL="391" marR="391" marT="0" marB="0"/>
                </a:tc>
                <a:tc>
                  <a:txBody>
                    <a:bodyPr/>
                    <a:lstStyle/>
                    <a:p>
                      <a:pPr marL="8890" marR="0" indent="-8890">
                        <a:spcBef>
                          <a:spcPts val="1200"/>
                        </a:spcBef>
                        <a:spcAft>
                          <a:spcPts val="600"/>
                        </a:spcAft>
                      </a:pPr>
                      <a:r>
                        <a:rPr lang="fr-FR" sz="1200">
                          <a:effectLst/>
                          <a:latin typeface="Source Sans Pro" panose="020B0503030403020204" pitchFamily="34" charset="0"/>
                          <a:ea typeface="Source Sans Pro" panose="020B0503030403020204" pitchFamily="34" charset="0"/>
                        </a:rPr>
                        <a:t>Confirmer que toutes les demandes de voyage sont approuvées avant le début du voyage et que les dépenses et les remboursements sont soumis à temps.</a:t>
                      </a:r>
                    </a:p>
                  </a:txBody>
                  <a:tcPr marL="391" marR="391" marT="0" marB="0"/>
                </a:tc>
                <a:tc>
                  <a:txBody>
                    <a:bodyPr/>
                    <a:lstStyle/>
                    <a:p>
                      <a:pPr marL="0" marR="0" indent="0">
                        <a:spcBef>
                          <a:spcPts val="1200"/>
                        </a:spcBef>
                        <a:spcAft>
                          <a:spcPts val="600"/>
                        </a:spcAft>
                      </a:pPr>
                      <a:r>
                        <a:rPr lang="fr-FR" sz="1200">
                          <a:effectLst/>
                          <a:latin typeface="Source Sans Pro" panose="020B0503030403020204" pitchFamily="34" charset="0"/>
                          <a:ea typeface="Source Sans Pro" panose="020B0503030403020204" pitchFamily="34" charset="0"/>
                        </a:rPr>
                        <a:t>Politique de déplacement</a:t>
                      </a:r>
                    </a:p>
                  </a:txBody>
                  <a:tcPr marL="391" marR="391" marT="0" marB="0"/>
                </a:tc>
                <a:extLst>
                  <a:ext uri="{0D108BD9-81ED-4DB2-BD59-A6C34878D82A}">
                    <a16:rowId xmlns="" xmlns:a16="http://schemas.microsoft.com/office/drawing/2014/main" val="4107070941"/>
                  </a:ext>
                </a:extLst>
              </a:tr>
              <a:tr h="380488">
                <a:tc rowSpan="2">
                  <a:txBody>
                    <a:bodyPr/>
                    <a:lstStyle/>
                    <a:p>
                      <a:pPr marL="228600" marR="71755" indent="0" algn="ctr">
                        <a:spcBef>
                          <a:spcPts val="1200"/>
                        </a:spcBef>
                        <a:spcAft>
                          <a:spcPts val="600"/>
                        </a:spcAft>
                      </a:pPr>
                      <a:r>
                        <a:rPr lang="fr-FR" sz="1200">
                          <a:effectLst/>
                          <a:latin typeface="Source Sans Pro" panose="020B0503030403020204" pitchFamily="34" charset="0"/>
                          <a:ea typeface="Source Sans Pro" panose="020B0503030403020204" pitchFamily="34" charset="0"/>
                        </a:rPr>
                        <a:t>Surveillance</a:t>
                      </a:r>
                    </a:p>
                  </a:txBody>
                  <a:tcPr marL="391" marR="391" marT="0" marB="0" vert="vert270"/>
                </a:tc>
                <a:tc>
                  <a:txBody>
                    <a:bodyPr/>
                    <a:lstStyle/>
                    <a:p>
                      <a:pPr marL="8890" marR="0" indent="-8890">
                        <a:spcBef>
                          <a:spcPts val="1200"/>
                        </a:spcBef>
                        <a:spcAft>
                          <a:spcPts val="600"/>
                        </a:spcAft>
                      </a:pPr>
                      <a:r>
                        <a:rPr lang="fr-FR" sz="1200" b="0">
                          <a:solidFill>
                            <a:schemeClr val="tx1"/>
                          </a:solidFill>
                          <a:effectLst/>
                          <a:latin typeface="Source Sans Pro" panose="020B0503030403020204" pitchFamily="34" charset="0"/>
                          <a:ea typeface="Source Sans Pro" panose="020B0503030403020204" pitchFamily="34" charset="0"/>
                        </a:rPr>
                        <a:t>Performance</a:t>
                      </a:r>
                    </a:p>
                  </a:txBody>
                  <a:tcPr marL="391" marR="391" marT="0" marB="0"/>
                </a:tc>
                <a:tc>
                  <a:txBody>
                    <a:bodyPr/>
                    <a:lstStyle/>
                    <a:p>
                      <a:pPr marL="8890" marR="0" indent="-8890">
                        <a:spcBef>
                          <a:spcPts val="600"/>
                        </a:spcBef>
                        <a:spcAft>
                          <a:spcPts val="600"/>
                        </a:spcAft>
                      </a:pPr>
                      <a:r>
                        <a:rPr lang="fr-FR" sz="1200">
                          <a:effectLst/>
                          <a:latin typeface="Source Sans Pro" panose="020B0503030403020204" pitchFamily="34" charset="0"/>
                          <a:ea typeface="Source Sans Pro" panose="020B0503030403020204" pitchFamily="34" charset="0"/>
                        </a:rPr>
                        <a:t>Confirmer si la plupart des objectifs et des progrès sont examinés mensuellement et si des mesures de correction de cap appropriées sont prises.</a:t>
                      </a:r>
                    </a:p>
                  </a:txBody>
                  <a:tcPr marL="391" marR="391" marT="0" marB="0"/>
                </a:tc>
                <a:tc>
                  <a:txBody>
                    <a:bodyPr/>
                    <a:lstStyle/>
                    <a:p>
                      <a:pPr marL="8890" marR="0" indent="-8890">
                        <a:spcBef>
                          <a:spcPts val="1200"/>
                        </a:spcBef>
                        <a:spcAft>
                          <a:spcPts val="600"/>
                        </a:spcAft>
                      </a:pPr>
                      <a:r>
                        <a:rPr lang="fr-FR" sz="1200">
                          <a:effectLst/>
                          <a:latin typeface="Source Sans Pro" panose="020B0503030403020204" pitchFamily="34" charset="0"/>
                          <a:ea typeface="Source Sans Pro" panose="020B0503030403020204" pitchFamily="34" charset="0"/>
                        </a:rPr>
                        <a:t>objectifs par rapport aux progrès et aux mesures correctives</a:t>
                      </a:r>
                    </a:p>
                  </a:txBody>
                  <a:tcPr marL="391" marR="391" marT="0" marB="0"/>
                </a:tc>
                <a:extLst>
                  <a:ext uri="{0D108BD9-81ED-4DB2-BD59-A6C34878D82A}">
                    <a16:rowId xmlns="" xmlns:a16="http://schemas.microsoft.com/office/drawing/2014/main" val="2756219398"/>
                  </a:ext>
                </a:extLst>
              </a:tr>
              <a:tr h="705745">
                <a:tc vMerge="1">
                  <a:txBody>
                    <a:bodyPr/>
                    <a:lstStyle/>
                    <a:p>
                      <a:endParaRPr lang="en-US"/>
                    </a:p>
                  </a:txBody>
                  <a:tcPr/>
                </a:tc>
                <a:tc>
                  <a:txBody>
                    <a:bodyPr/>
                    <a:lstStyle/>
                    <a:p>
                      <a:pPr marL="8890" marR="0" indent="-8890">
                        <a:spcBef>
                          <a:spcPts val="1200"/>
                        </a:spcBef>
                        <a:spcAft>
                          <a:spcPts val="600"/>
                        </a:spcAft>
                      </a:pPr>
                      <a:r>
                        <a:rPr lang="fr-FR" sz="1200" b="0">
                          <a:solidFill>
                            <a:schemeClr val="tx1"/>
                          </a:solidFill>
                          <a:effectLst/>
                          <a:latin typeface="Source Sans Pro" panose="020B0503030403020204" pitchFamily="34" charset="0"/>
                          <a:ea typeface="Source Sans Pro" panose="020B0503030403020204" pitchFamily="34" charset="0"/>
                        </a:rPr>
                        <a:t>CLA</a:t>
                      </a:r>
                    </a:p>
                  </a:txBody>
                  <a:tcPr marL="391" marR="391" marT="0" marB="0"/>
                </a:tc>
                <a:tc>
                  <a:txBody>
                    <a:bodyPr/>
                    <a:lstStyle/>
                    <a:p>
                      <a:pPr marL="8890" marR="0" indent="-8890">
                        <a:spcBef>
                          <a:spcPts val="600"/>
                        </a:spcBef>
                        <a:spcAft>
                          <a:spcPts val="600"/>
                        </a:spcAft>
                      </a:pPr>
                      <a:r>
                        <a:rPr lang="fr-FR" sz="1200">
                          <a:effectLst/>
                          <a:latin typeface="Source Sans Pro" panose="020B0503030403020204" pitchFamily="34" charset="0"/>
                          <a:ea typeface="Source Sans Pro" panose="020B0503030403020204" pitchFamily="34" charset="0"/>
                        </a:rPr>
                        <a:t>Confirmer si toutes les activités du plan de travail de collaboration, d'apprentissage et d'adaptation (CLA) sont approuvées et mises en œuvre conformément au calendrier et si les résultats sont diffusés à temps.</a:t>
                      </a:r>
                    </a:p>
                  </a:txBody>
                  <a:tcPr marL="391" marR="391" marT="0" marB="0"/>
                </a:tc>
                <a:tc>
                  <a:txBody>
                    <a:bodyPr/>
                    <a:lstStyle/>
                    <a:p>
                      <a:pPr marL="8890" marR="0" indent="-8890">
                        <a:spcBef>
                          <a:spcPts val="1200"/>
                        </a:spcBef>
                        <a:spcAft>
                          <a:spcPts val="600"/>
                        </a:spcAft>
                      </a:pPr>
                      <a:r>
                        <a:rPr lang="fr-FR" sz="1200" dirty="0">
                          <a:effectLst/>
                          <a:latin typeface="Source Sans Pro" panose="020B0503030403020204" pitchFamily="34" charset="0"/>
                          <a:ea typeface="Source Sans Pro" panose="020B0503030403020204" pitchFamily="34" charset="0"/>
                        </a:rPr>
                        <a:t>Plan CLA</a:t>
                      </a:r>
                    </a:p>
                  </a:txBody>
                  <a:tcPr marL="391" marR="391" marT="0" marB="0"/>
                </a:tc>
                <a:extLst>
                  <a:ext uri="{0D108BD9-81ED-4DB2-BD59-A6C34878D82A}">
                    <a16:rowId xmlns="" xmlns:a16="http://schemas.microsoft.com/office/drawing/2014/main" val="1059225476"/>
                  </a:ext>
                </a:extLst>
              </a:tr>
            </a:tbl>
          </a:graphicData>
        </a:graphic>
      </p:graphicFrame>
      <p:sp>
        <p:nvSpPr>
          <p:cNvPr id="3" name="Google Shape;385;p56">
            <a:extLst>
              <a:ext uri="{FF2B5EF4-FFF2-40B4-BE49-F238E27FC236}">
                <a16:creationId xmlns="" xmlns:a16="http://schemas.microsoft.com/office/drawing/2014/main" id="{1E7CC62F-0898-AE76-7DFB-06F4D7B466EC}"/>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2600" b="1" dirty="0">
                <a:solidFill>
                  <a:schemeClr val="bg1"/>
                </a:solidFill>
                <a:latin typeface="Source Sans Pro"/>
                <a:ea typeface="Source Sans Pro"/>
                <a:sym typeface="Arial"/>
              </a:rPr>
              <a:t>CATÉGORIES/SOUS-CATÉGORIES GESTION DES SUBVENTIONS (CONT.)</a:t>
            </a:r>
          </a:p>
        </p:txBody>
      </p:sp>
      <p:sp>
        <p:nvSpPr>
          <p:cNvPr id="4" name="TextBox 3"/>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5" name="Espace réservé du numéro de diapositive 4">
            <a:extLst>
              <a:ext uri="{FF2B5EF4-FFF2-40B4-BE49-F238E27FC236}">
                <a16:creationId xmlns="" xmlns:a16="http://schemas.microsoft.com/office/drawing/2014/main" id="{C2AB69AC-98C8-FE70-98C6-F5582B06FD82}"/>
              </a:ext>
            </a:extLst>
          </p:cNvPr>
          <p:cNvSpPr>
            <a:spLocks noGrp="1"/>
          </p:cNvSpPr>
          <p:nvPr>
            <p:ph type="sldNum" sz="quarter" idx="7"/>
          </p:nvPr>
        </p:nvSpPr>
        <p:spPr/>
        <p:txBody>
          <a:bodyPr/>
          <a:lstStyle/>
          <a:p>
            <a:fld id="{B6F15528-21DE-4FAA-801E-634DDDAF4B2B}" type="slidenum">
              <a:rPr lang="fr-FR" smtClean="0"/>
              <a:pPr/>
              <a:t>183</a:t>
            </a:fld>
            <a:endParaRPr lang="fr-FR" dirty="0"/>
          </a:p>
        </p:txBody>
      </p:sp>
    </p:spTree>
    <p:extLst>
      <p:ext uri="{BB962C8B-B14F-4D97-AF65-F5344CB8AC3E}">
        <p14:creationId xmlns:p14="http://schemas.microsoft.com/office/powerpoint/2010/main" val="63913277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8827A880-4CDF-A533-0B7D-ABF888B32B18}"/>
            </a:ext>
          </a:extLst>
        </p:cNvPr>
        <p:cNvGrpSpPr/>
        <p:nvPr/>
      </p:nvGrpSpPr>
      <p:grpSpPr>
        <a:xfrm>
          <a:off x="0" y="0"/>
          <a:ext cx="0" cy="0"/>
          <a:chOff x="0" y="0"/>
          <a:chExt cx="0" cy="0"/>
        </a:xfrm>
      </p:grpSpPr>
      <p:graphicFrame>
        <p:nvGraphicFramePr>
          <p:cNvPr id="2" name="Table 1">
            <a:extLst>
              <a:ext uri="{FF2B5EF4-FFF2-40B4-BE49-F238E27FC236}">
                <a16:creationId xmlns="" xmlns:a16="http://schemas.microsoft.com/office/drawing/2014/main" id="{EE91D6B6-070D-BDB5-104C-445456FBD568}"/>
              </a:ext>
            </a:extLst>
          </p:cNvPr>
          <p:cNvGraphicFramePr>
            <a:graphicFrameLocks noGrp="1"/>
          </p:cNvGraphicFramePr>
          <p:nvPr>
            <p:extLst>
              <p:ext uri="{D42A27DB-BD31-4B8C-83A1-F6EECF244321}">
                <p14:modId xmlns:p14="http://schemas.microsoft.com/office/powerpoint/2010/main" val="3741523611"/>
              </p:ext>
            </p:extLst>
          </p:nvPr>
        </p:nvGraphicFramePr>
        <p:xfrm>
          <a:off x="967430" y="926598"/>
          <a:ext cx="10594513" cy="5354932"/>
        </p:xfrm>
        <a:graphic>
          <a:graphicData uri="http://schemas.openxmlformats.org/drawingml/2006/table">
            <a:tbl>
              <a:tblPr firstRow="1" firstCol="1" bandRow="1">
                <a:tableStyleId>{5940675A-B579-460E-94D1-54222C63F5DA}</a:tableStyleId>
              </a:tblPr>
              <a:tblGrid>
                <a:gridCol w="407238">
                  <a:extLst>
                    <a:ext uri="{9D8B030D-6E8A-4147-A177-3AD203B41FA5}">
                      <a16:colId xmlns="" xmlns:a16="http://schemas.microsoft.com/office/drawing/2014/main" val="880064009"/>
                    </a:ext>
                  </a:extLst>
                </a:gridCol>
                <a:gridCol w="1601735">
                  <a:extLst>
                    <a:ext uri="{9D8B030D-6E8A-4147-A177-3AD203B41FA5}">
                      <a16:colId xmlns="" xmlns:a16="http://schemas.microsoft.com/office/drawing/2014/main" val="3742793766"/>
                    </a:ext>
                  </a:extLst>
                </a:gridCol>
                <a:gridCol w="5891436">
                  <a:extLst>
                    <a:ext uri="{9D8B030D-6E8A-4147-A177-3AD203B41FA5}">
                      <a16:colId xmlns="" xmlns:a16="http://schemas.microsoft.com/office/drawing/2014/main" val="1053705831"/>
                    </a:ext>
                  </a:extLst>
                </a:gridCol>
                <a:gridCol w="2694104">
                  <a:extLst>
                    <a:ext uri="{9D8B030D-6E8A-4147-A177-3AD203B41FA5}">
                      <a16:colId xmlns="" xmlns:a16="http://schemas.microsoft.com/office/drawing/2014/main" val="386938279"/>
                    </a:ext>
                  </a:extLst>
                </a:gridCol>
              </a:tblGrid>
              <a:tr h="346575">
                <a:tc gridSpan="2">
                  <a:txBody>
                    <a:bodyPr/>
                    <a:lstStyle/>
                    <a:p>
                      <a:pPr marL="8890" marR="0" indent="-8890" algn="ctr">
                        <a:spcBef>
                          <a:spcPts val="1200"/>
                        </a:spcBef>
                        <a:spcAft>
                          <a:spcPts val="600"/>
                        </a:spcAft>
                      </a:pPr>
                      <a:r>
                        <a:rPr lang="fr-FR" sz="1400" b="1" dirty="0">
                          <a:solidFill>
                            <a:schemeClr val="bg1"/>
                          </a:solidFill>
                          <a:effectLst/>
                          <a:latin typeface="Source Sans Pro" panose="020B0503030403020204" pitchFamily="34" charset="0"/>
                          <a:ea typeface="Source Sans Pro" panose="020B0503030403020204" pitchFamily="34" charset="0"/>
                        </a:rPr>
                        <a:t>CATÉGORIES/SOUS-CATÉGORIES</a:t>
                      </a:r>
                    </a:p>
                  </a:txBody>
                  <a:tcPr marL="391" marR="391" marT="0" marB="0" anchor="ctr">
                    <a:solidFill>
                      <a:srgbClr val="002E6C"/>
                    </a:solidFill>
                  </a:tcPr>
                </a:tc>
                <a:tc hMerge="1">
                  <a:txBody>
                    <a:bodyPr/>
                    <a:lstStyle/>
                    <a:p>
                      <a:endParaRPr lang="en-US"/>
                    </a:p>
                  </a:txBody>
                  <a:tcPr/>
                </a:tc>
                <a:tc>
                  <a:txBody>
                    <a:bodyPr/>
                    <a:lstStyle/>
                    <a:p>
                      <a:pPr marL="8890" marR="0" indent="-8890" algn="ctr">
                        <a:spcBef>
                          <a:spcPts val="1200"/>
                        </a:spcBef>
                        <a:spcAft>
                          <a:spcPts val="600"/>
                        </a:spcAft>
                      </a:pPr>
                      <a:r>
                        <a:rPr lang="fr-FR" sz="1400" b="1">
                          <a:solidFill>
                            <a:schemeClr val="bg1"/>
                          </a:solidFill>
                          <a:effectLst/>
                          <a:latin typeface="Source Sans Pro" panose="020B0503030403020204" pitchFamily="34" charset="0"/>
                          <a:ea typeface="Source Sans Pro" panose="020B0503030403020204" pitchFamily="34" charset="0"/>
                        </a:rPr>
                        <a:t>OBJECTIF (S) :</a:t>
                      </a:r>
                    </a:p>
                  </a:txBody>
                  <a:tcPr marL="391" marR="391" marT="0" marB="0" anchor="ctr">
                    <a:solidFill>
                      <a:srgbClr val="002E6C"/>
                    </a:solidFill>
                  </a:tcPr>
                </a:tc>
                <a:tc>
                  <a:txBody>
                    <a:bodyPr/>
                    <a:lstStyle/>
                    <a:p>
                      <a:pPr marL="8890" marR="0" indent="-8890" algn="ctr">
                        <a:spcBef>
                          <a:spcPts val="1200"/>
                        </a:spcBef>
                        <a:spcAft>
                          <a:spcPts val="600"/>
                        </a:spcAft>
                      </a:pPr>
                      <a:r>
                        <a:rPr lang="fr-FR" sz="1400" b="1">
                          <a:solidFill>
                            <a:schemeClr val="bg1"/>
                          </a:solidFill>
                          <a:effectLst/>
                          <a:latin typeface="Source Sans Pro" panose="020B0503030403020204" pitchFamily="34" charset="0"/>
                          <a:ea typeface="Source Sans Pro" panose="020B0503030403020204" pitchFamily="34" charset="0"/>
                        </a:rPr>
                        <a:t>DOCUMENTS CLÉS POUR L'ÉVALUATION</a:t>
                      </a:r>
                    </a:p>
                  </a:txBody>
                  <a:tcPr marL="391" marR="391" marT="0" marB="0" anchor="ctr">
                    <a:solidFill>
                      <a:srgbClr val="002E6C"/>
                    </a:solidFill>
                  </a:tcPr>
                </a:tc>
                <a:extLst>
                  <a:ext uri="{0D108BD9-81ED-4DB2-BD59-A6C34878D82A}">
                    <a16:rowId xmlns="" xmlns:a16="http://schemas.microsoft.com/office/drawing/2014/main" val="2509444483"/>
                  </a:ext>
                </a:extLst>
              </a:tr>
              <a:tr h="438523">
                <a:tc rowSpan="7">
                  <a:txBody>
                    <a:bodyPr/>
                    <a:lstStyle/>
                    <a:p>
                      <a:pPr marL="228600" marR="71755" indent="-8890" algn="ctr">
                        <a:spcBef>
                          <a:spcPts val="1200"/>
                        </a:spcBef>
                        <a:spcAft>
                          <a:spcPts val="600"/>
                        </a:spcAft>
                      </a:pPr>
                      <a:r>
                        <a:rPr lang="fr-FR" sz="1400">
                          <a:effectLst/>
                          <a:latin typeface="Source Sans Pro" panose="020B0503030403020204" pitchFamily="34" charset="0"/>
                          <a:ea typeface="Source Sans Pro" panose="020B0503030403020204" pitchFamily="34" charset="0"/>
                        </a:rPr>
                        <a:t>Rapports</a:t>
                      </a:r>
                    </a:p>
                  </a:txBody>
                  <a:tcPr marL="391" marR="391" marT="0" marB="0" vert="vert270"/>
                </a:tc>
                <a:tc>
                  <a:txBody>
                    <a:bodyPr/>
                    <a:lstStyle/>
                    <a:p>
                      <a:pPr marL="8890" marR="0" indent="-8890">
                        <a:spcBef>
                          <a:spcPts val="1200"/>
                        </a:spcBef>
                        <a:spcAft>
                          <a:spcPts val="600"/>
                        </a:spcAft>
                      </a:pPr>
                      <a:r>
                        <a:rPr lang="fr-FR" sz="1400" b="0">
                          <a:solidFill>
                            <a:schemeClr val="tx1"/>
                          </a:solidFill>
                          <a:effectLst/>
                          <a:latin typeface="Source Sans Pro" panose="020B0503030403020204" pitchFamily="34" charset="0"/>
                          <a:ea typeface="Source Sans Pro" panose="020B0503030403020204" pitchFamily="34" charset="0"/>
                        </a:rPr>
                        <a:t>Rapports de performances</a:t>
                      </a:r>
                    </a:p>
                  </a:txBody>
                  <a:tcPr marL="391" marR="391" marT="0" marB="0"/>
                </a:tc>
                <a:tc>
                  <a:txBody>
                    <a:bodyPr/>
                    <a:lstStyle/>
                    <a:p>
                      <a:pPr marL="8890" marR="0" indent="-8890">
                        <a:spcBef>
                          <a:spcPts val="600"/>
                        </a:spcBef>
                        <a:spcAft>
                          <a:spcPts val="600"/>
                        </a:spcAft>
                      </a:pPr>
                      <a:r>
                        <a:rPr lang="fr-FR" sz="1400">
                          <a:effectLst/>
                          <a:latin typeface="Source Sans Pro" panose="020B0503030403020204" pitchFamily="34" charset="0"/>
                          <a:ea typeface="Source Sans Pro" panose="020B0503030403020204" pitchFamily="34" charset="0"/>
                        </a:rPr>
                        <a:t>Confirmer si tous les rapports de performance mensuels ou trimestriels sont soumis à temps et si 80 % des objectifs sont atteints.</a:t>
                      </a:r>
                    </a:p>
                  </a:txBody>
                  <a:tcPr marL="391" marR="391" marT="0" marB="0"/>
                </a:tc>
                <a:tc>
                  <a:txBody>
                    <a:bodyPr/>
                    <a:lstStyle/>
                    <a:p>
                      <a:pPr marL="8890" marR="0" indent="-8890">
                        <a:spcBef>
                          <a:spcPts val="1200"/>
                        </a:spcBef>
                        <a:spcAft>
                          <a:spcPts val="600"/>
                        </a:spcAft>
                      </a:pPr>
                      <a:r>
                        <a:rPr lang="fr-FR" sz="1400">
                          <a:effectLst/>
                          <a:latin typeface="Source Sans Pro" panose="020B0503030403020204" pitchFamily="34" charset="0"/>
                          <a:ea typeface="Source Sans Pro" panose="020B0503030403020204" pitchFamily="34" charset="0"/>
                        </a:rPr>
                        <a:t>Rapports de performances</a:t>
                      </a:r>
                    </a:p>
                  </a:txBody>
                  <a:tcPr marL="391" marR="391" marT="0" marB="0"/>
                </a:tc>
                <a:extLst>
                  <a:ext uri="{0D108BD9-81ED-4DB2-BD59-A6C34878D82A}">
                    <a16:rowId xmlns="" xmlns:a16="http://schemas.microsoft.com/office/drawing/2014/main" val="119123661"/>
                  </a:ext>
                </a:extLst>
              </a:tr>
              <a:tr h="360531">
                <a:tc vMerge="1">
                  <a:txBody>
                    <a:bodyPr/>
                    <a:lstStyle/>
                    <a:p>
                      <a:endParaRPr lang="en-US"/>
                    </a:p>
                  </a:txBody>
                  <a:tcPr/>
                </a:tc>
                <a:tc>
                  <a:txBody>
                    <a:bodyPr/>
                    <a:lstStyle/>
                    <a:p>
                      <a:pPr marL="8890" marR="0" indent="-8890">
                        <a:spcBef>
                          <a:spcPts val="1200"/>
                        </a:spcBef>
                        <a:spcAft>
                          <a:spcPts val="600"/>
                        </a:spcAft>
                      </a:pPr>
                      <a:r>
                        <a:rPr lang="fr-FR" sz="1400" b="0">
                          <a:solidFill>
                            <a:schemeClr val="tx1"/>
                          </a:solidFill>
                          <a:effectLst/>
                          <a:latin typeface="Source Sans Pro" panose="020B0503030403020204" pitchFamily="34" charset="0"/>
                          <a:ea typeface="Source Sans Pro" panose="020B0503030403020204" pitchFamily="34" charset="0"/>
                        </a:rPr>
                        <a:t>Calendrier de reporting </a:t>
                      </a:r>
                    </a:p>
                  </a:txBody>
                  <a:tcPr marL="391" marR="391" marT="0" marB="0"/>
                </a:tc>
                <a:tc>
                  <a:txBody>
                    <a:bodyPr/>
                    <a:lstStyle/>
                    <a:p>
                      <a:pPr marL="8890" marR="0" indent="-8890">
                        <a:spcBef>
                          <a:spcPts val="600"/>
                        </a:spcBef>
                        <a:spcAft>
                          <a:spcPts val="600"/>
                        </a:spcAft>
                      </a:pPr>
                      <a:r>
                        <a:rPr lang="fr-FR" sz="1400">
                          <a:effectLst/>
                          <a:latin typeface="Source Sans Pro" panose="020B0503030403020204" pitchFamily="34" charset="0"/>
                          <a:ea typeface="Source Sans Pro" panose="020B0503030403020204" pitchFamily="34" charset="0"/>
                        </a:rPr>
                        <a:t>Confirmer si l'organisation maintient un calendrier de projet à jour sur les rapports et si toutes les parties comprennent leur rôle et leurs délais.</a:t>
                      </a:r>
                    </a:p>
                  </a:txBody>
                  <a:tcPr marL="391" marR="391" marT="0" marB="0"/>
                </a:tc>
                <a:tc>
                  <a:txBody>
                    <a:bodyPr/>
                    <a:lstStyle/>
                    <a:p>
                      <a:pPr marL="8890" marR="0" indent="-8890">
                        <a:spcBef>
                          <a:spcPts val="1200"/>
                        </a:spcBef>
                        <a:spcAft>
                          <a:spcPts val="600"/>
                        </a:spcAft>
                      </a:pPr>
                      <a:r>
                        <a:rPr lang="fr-FR" sz="1400">
                          <a:effectLst/>
                          <a:latin typeface="Source Sans Pro" panose="020B0503030403020204" pitchFamily="34" charset="0"/>
                          <a:ea typeface="Source Sans Pro" panose="020B0503030403020204" pitchFamily="34" charset="0"/>
                        </a:rPr>
                        <a:t>Calendrier de reporting</a:t>
                      </a:r>
                    </a:p>
                  </a:txBody>
                  <a:tcPr marL="391" marR="391" marT="0" marB="0"/>
                </a:tc>
                <a:extLst>
                  <a:ext uri="{0D108BD9-81ED-4DB2-BD59-A6C34878D82A}">
                    <a16:rowId xmlns="" xmlns:a16="http://schemas.microsoft.com/office/drawing/2014/main" val="4153853337"/>
                  </a:ext>
                </a:extLst>
              </a:tr>
              <a:tr h="418680">
                <a:tc vMerge="1">
                  <a:txBody>
                    <a:bodyPr/>
                    <a:lstStyle/>
                    <a:p>
                      <a:endParaRPr lang="en-US"/>
                    </a:p>
                  </a:txBody>
                  <a:tcPr/>
                </a:tc>
                <a:tc>
                  <a:txBody>
                    <a:bodyPr/>
                    <a:lstStyle/>
                    <a:p>
                      <a:pPr marL="8890" marR="0" indent="-8890">
                        <a:spcBef>
                          <a:spcPts val="1200"/>
                        </a:spcBef>
                        <a:spcAft>
                          <a:spcPts val="600"/>
                        </a:spcAft>
                      </a:pPr>
                      <a:r>
                        <a:rPr lang="fr-FR" sz="1400" b="0">
                          <a:solidFill>
                            <a:schemeClr val="tx1"/>
                          </a:solidFill>
                          <a:effectLst/>
                          <a:latin typeface="Source Sans Pro" panose="020B0503030403020204" pitchFamily="34" charset="0"/>
                          <a:ea typeface="Source Sans Pro" panose="020B0503030403020204" pitchFamily="34" charset="0"/>
                        </a:rPr>
                        <a:t>Audit annuel </a:t>
                      </a:r>
                    </a:p>
                  </a:txBody>
                  <a:tcPr marL="391" marR="391" marT="0" marB="0"/>
                </a:tc>
                <a:tc>
                  <a:txBody>
                    <a:bodyPr/>
                    <a:lstStyle/>
                    <a:p>
                      <a:pPr marL="8890" marR="0" indent="-8890">
                        <a:spcBef>
                          <a:spcPts val="600"/>
                        </a:spcBef>
                        <a:spcAft>
                          <a:spcPts val="600"/>
                        </a:spcAft>
                      </a:pPr>
                      <a:r>
                        <a:rPr lang="fr-FR" sz="1400">
                          <a:effectLst/>
                          <a:latin typeface="Source Sans Pro" panose="020B0503030403020204" pitchFamily="34" charset="0"/>
                          <a:ea typeface="Source Sans Pro" panose="020B0503030403020204" pitchFamily="34" charset="0"/>
                        </a:rPr>
                        <a:t>Confirmer si l'auditeur est approuvé par l'USAID, si un budget suffisant est prévu pour l'audit, si tous les calendriers annuels sont respectés et si les conclusions de l'audit sont clôturées dans les 12 mois.</a:t>
                      </a:r>
                    </a:p>
                  </a:txBody>
                  <a:tcPr marL="391" marR="391" marT="0" marB="0"/>
                </a:tc>
                <a:tc>
                  <a:txBody>
                    <a:bodyPr/>
                    <a:lstStyle/>
                    <a:p>
                      <a:pPr marL="0" marR="0" indent="0">
                        <a:spcBef>
                          <a:spcPts val="1200"/>
                        </a:spcBef>
                        <a:spcAft>
                          <a:spcPts val="600"/>
                        </a:spcAft>
                      </a:pPr>
                      <a:r>
                        <a:rPr lang="fr-FR" sz="1400">
                          <a:effectLst/>
                          <a:latin typeface="Source Sans Pro" panose="020B0503030403020204" pitchFamily="34" charset="0"/>
                          <a:ea typeface="Source Sans Pro" panose="020B0503030403020204" pitchFamily="34" charset="0"/>
                        </a:rPr>
                        <a:t>Rapports d'Audit</a:t>
                      </a:r>
                    </a:p>
                  </a:txBody>
                  <a:tcPr marL="391" marR="391" marT="0" marB="0"/>
                </a:tc>
                <a:extLst>
                  <a:ext uri="{0D108BD9-81ED-4DB2-BD59-A6C34878D82A}">
                    <a16:rowId xmlns="" xmlns:a16="http://schemas.microsoft.com/office/drawing/2014/main" val="1448670348"/>
                  </a:ext>
                </a:extLst>
              </a:tr>
              <a:tr h="401236">
                <a:tc vMerge="1">
                  <a:txBody>
                    <a:bodyPr/>
                    <a:lstStyle/>
                    <a:p>
                      <a:endParaRPr lang="en-US"/>
                    </a:p>
                  </a:txBody>
                  <a:tcPr/>
                </a:tc>
                <a:tc>
                  <a:txBody>
                    <a:bodyPr/>
                    <a:lstStyle/>
                    <a:p>
                      <a:pPr marL="8890" marR="0" indent="-8890">
                        <a:spcBef>
                          <a:spcPts val="1200"/>
                        </a:spcBef>
                        <a:spcAft>
                          <a:spcPts val="600"/>
                        </a:spcAft>
                      </a:pPr>
                      <a:r>
                        <a:rPr lang="fr-FR" sz="1400" b="0">
                          <a:solidFill>
                            <a:schemeClr val="tx1"/>
                          </a:solidFill>
                          <a:effectLst/>
                          <a:latin typeface="Source Sans Pro" panose="020B0503030403020204" pitchFamily="34" charset="0"/>
                          <a:ea typeface="Source Sans Pro" panose="020B0503030403020204" pitchFamily="34" charset="0"/>
                        </a:rPr>
                        <a:t>Rapports techniques</a:t>
                      </a:r>
                    </a:p>
                  </a:txBody>
                  <a:tcPr marL="391" marR="391" marT="0" marB="0"/>
                </a:tc>
                <a:tc>
                  <a:txBody>
                    <a:bodyPr/>
                    <a:lstStyle/>
                    <a:p>
                      <a:pPr marL="8890" marR="0" indent="-8890">
                        <a:spcBef>
                          <a:spcPts val="600"/>
                        </a:spcBef>
                        <a:spcAft>
                          <a:spcPts val="600"/>
                        </a:spcAft>
                      </a:pPr>
                      <a:r>
                        <a:rPr lang="fr-FR" sz="1400">
                          <a:effectLst/>
                          <a:latin typeface="Source Sans Pro" panose="020B0503030403020204" pitchFamily="34" charset="0"/>
                          <a:ea typeface="Source Sans Pro" panose="020B0503030403020204" pitchFamily="34" charset="0"/>
                        </a:rPr>
                        <a:t>Confirmer la capacité de l’organisation à préparer des rapports techniques/d’avancement pour le donateur qui soient complets, fiables et dans les délais.</a:t>
                      </a:r>
                    </a:p>
                  </a:txBody>
                  <a:tcPr marL="391" marR="391" marT="0" marB="0"/>
                </a:tc>
                <a:tc>
                  <a:txBody>
                    <a:bodyPr/>
                    <a:lstStyle/>
                    <a:p>
                      <a:pPr marL="0" marR="0" indent="0">
                        <a:spcBef>
                          <a:spcPts val="1200"/>
                        </a:spcBef>
                        <a:spcAft>
                          <a:spcPts val="600"/>
                        </a:spcAft>
                      </a:pPr>
                      <a:r>
                        <a:rPr lang="fr-FR" sz="1400">
                          <a:effectLst/>
                          <a:latin typeface="Source Sans Pro" panose="020B0503030403020204" pitchFamily="34" charset="0"/>
                          <a:ea typeface="Source Sans Pro" panose="020B0503030403020204" pitchFamily="34" charset="0"/>
                        </a:rPr>
                        <a:t>Rapports trimestriels/rapports annuels ou autres rapports techniques</a:t>
                      </a:r>
                    </a:p>
                  </a:txBody>
                  <a:tcPr marL="391" marR="391" marT="0" marB="0"/>
                </a:tc>
                <a:extLst>
                  <a:ext uri="{0D108BD9-81ED-4DB2-BD59-A6C34878D82A}">
                    <a16:rowId xmlns="" xmlns:a16="http://schemas.microsoft.com/office/drawing/2014/main" val="342227697"/>
                  </a:ext>
                </a:extLst>
              </a:tr>
              <a:tr h="389605">
                <a:tc vMerge="1">
                  <a:txBody>
                    <a:bodyPr/>
                    <a:lstStyle/>
                    <a:p>
                      <a:endParaRPr lang="en-US"/>
                    </a:p>
                  </a:txBody>
                  <a:tcPr/>
                </a:tc>
                <a:tc>
                  <a:txBody>
                    <a:bodyPr/>
                    <a:lstStyle/>
                    <a:p>
                      <a:pPr marL="8890" marR="0" indent="-8890">
                        <a:spcBef>
                          <a:spcPts val="1200"/>
                        </a:spcBef>
                        <a:spcAft>
                          <a:spcPts val="600"/>
                        </a:spcAft>
                      </a:pPr>
                      <a:r>
                        <a:rPr lang="fr-FR" sz="1400" b="0">
                          <a:solidFill>
                            <a:schemeClr val="tx1"/>
                          </a:solidFill>
                          <a:effectLst/>
                          <a:latin typeface="Source Sans Pro" panose="020B0503030403020204" pitchFamily="34" charset="0"/>
                          <a:ea typeface="Source Sans Pro" panose="020B0503030403020204" pitchFamily="34" charset="0"/>
                        </a:rPr>
                        <a:t>Déclaration fiscale étrangère </a:t>
                      </a:r>
                    </a:p>
                  </a:txBody>
                  <a:tcPr marL="391" marR="391" marT="0" marB="0"/>
                </a:tc>
                <a:tc>
                  <a:txBody>
                    <a:bodyPr/>
                    <a:lstStyle/>
                    <a:p>
                      <a:pPr marL="8890" marR="0" indent="-8890">
                        <a:spcBef>
                          <a:spcPts val="600"/>
                        </a:spcBef>
                        <a:spcAft>
                          <a:spcPts val="600"/>
                        </a:spcAft>
                      </a:pPr>
                      <a:r>
                        <a:rPr lang="fr-FR" sz="1400" dirty="0">
                          <a:effectLst/>
                          <a:latin typeface="Source Sans Pro" panose="020B0503030403020204" pitchFamily="34" charset="0"/>
                          <a:ea typeface="Source Sans Pro" panose="020B0503030403020204" pitchFamily="34" charset="0"/>
                        </a:rPr>
                        <a:t>Confirmer si tous les achats supérieurs à 500 $ sont répertoriés ; les taxes exonérées et non exonérées sont incluses et le rapport est soumis le 16 avril.</a:t>
                      </a:r>
                    </a:p>
                  </a:txBody>
                  <a:tcPr marL="391" marR="391" marT="0" marB="0"/>
                </a:tc>
                <a:tc>
                  <a:txBody>
                    <a:bodyPr/>
                    <a:lstStyle/>
                    <a:p>
                      <a:pPr marL="8890" marR="0" indent="-8890">
                        <a:spcBef>
                          <a:spcPts val="1200"/>
                        </a:spcBef>
                        <a:spcAft>
                          <a:spcPts val="600"/>
                        </a:spcAft>
                      </a:pPr>
                      <a:r>
                        <a:rPr lang="fr-FR" sz="1400">
                          <a:effectLst/>
                          <a:latin typeface="Source Sans Pro" panose="020B0503030403020204" pitchFamily="34" charset="0"/>
                          <a:ea typeface="Source Sans Pro" panose="020B0503030403020204" pitchFamily="34" charset="0"/>
                        </a:rPr>
                        <a:t>Documents justificatifs</a:t>
                      </a:r>
                    </a:p>
                  </a:txBody>
                  <a:tcPr marL="391" marR="391" marT="0" marB="0"/>
                </a:tc>
                <a:extLst>
                  <a:ext uri="{0D108BD9-81ED-4DB2-BD59-A6C34878D82A}">
                    <a16:rowId xmlns="" xmlns:a16="http://schemas.microsoft.com/office/drawing/2014/main" val="3302596017"/>
                  </a:ext>
                </a:extLst>
              </a:tr>
              <a:tr h="348901">
                <a:tc vMerge="1">
                  <a:txBody>
                    <a:bodyPr/>
                    <a:lstStyle/>
                    <a:p>
                      <a:endParaRPr lang="en-US"/>
                    </a:p>
                  </a:txBody>
                  <a:tcPr/>
                </a:tc>
                <a:tc>
                  <a:txBody>
                    <a:bodyPr/>
                    <a:lstStyle/>
                    <a:p>
                      <a:pPr marL="8890" marR="0" indent="-8890">
                        <a:spcBef>
                          <a:spcPts val="1200"/>
                        </a:spcBef>
                        <a:spcAft>
                          <a:spcPts val="600"/>
                        </a:spcAft>
                      </a:pPr>
                      <a:r>
                        <a:rPr lang="fr-FR" sz="1400" b="0">
                          <a:solidFill>
                            <a:schemeClr val="tx1"/>
                          </a:solidFill>
                          <a:effectLst/>
                          <a:latin typeface="Source Sans Pro" panose="020B0503030403020204" pitchFamily="34" charset="0"/>
                          <a:ea typeface="Source Sans Pro" panose="020B0503030403020204" pitchFamily="34" charset="0"/>
                        </a:rPr>
                        <a:t>SF 425 </a:t>
                      </a:r>
                    </a:p>
                  </a:txBody>
                  <a:tcPr marL="391" marR="391" marT="0" marB="0"/>
                </a:tc>
                <a:tc>
                  <a:txBody>
                    <a:bodyPr/>
                    <a:lstStyle/>
                    <a:p>
                      <a:pPr marL="8890" marR="0" indent="-8890">
                        <a:spcBef>
                          <a:spcPts val="600"/>
                        </a:spcBef>
                        <a:spcAft>
                          <a:spcPts val="600"/>
                        </a:spcAft>
                      </a:pPr>
                      <a:r>
                        <a:rPr lang="fr-FR" sz="1400">
                          <a:effectLst/>
                          <a:latin typeface="Source Sans Pro" panose="020B0503030403020204" pitchFamily="34" charset="0"/>
                          <a:ea typeface="Source Sans Pro" panose="020B0503030403020204" pitchFamily="34" charset="0"/>
                        </a:rPr>
                        <a:t>Confirmer si tous les rapports sur la situation financière, le partage des coûts et les revenus du programme sont corrects et opportuns.</a:t>
                      </a:r>
                    </a:p>
                  </a:txBody>
                  <a:tcPr marL="391" marR="391" marT="0" marB="0"/>
                </a:tc>
                <a:tc>
                  <a:txBody>
                    <a:bodyPr/>
                    <a:lstStyle/>
                    <a:p>
                      <a:pPr marL="0" marR="0" indent="0">
                        <a:spcBef>
                          <a:spcPts val="1200"/>
                        </a:spcBef>
                        <a:spcAft>
                          <a:spcPts val="600"/>
                        </a:spcAft>
                      </a:pPr>
                      <a:r>
                        <a:rPr lang="fr-FR" sz="1400">
                          <a:effectLst/>
                          <a:latin typeface="Source Sans Pro" panose="020B0503030403020204" pitchFamily="34" charset="0"/>
                          <a:ea typeface="Source Sans Pro" panose="020B0503030403020204" pitchFamily="34" charset="0"/>
                        </a:rPr>
                        <a:t>Rapports sur la situation financière </a:t>
                      </a:r>
                    </a:p>
                  </a:txBody>
                  <a:tcPr marL="391" marR="391" marT="0" marB="0"/>
                </a:tc>
                <a:extLst>
                  <a:ext uri="{0D108BD9-81ED-4DB2-BD59-A6C34878D82A}">
                    <a16:rowId xmlns="" xmlns:a16="http://schemas.microsoft.com/office/drawing/2014/main" val="3123614984"/>
                  </a:ext>
                </a:extLst>
              </a:tr>
              <a:tr h="407051">
                <a:tc vMerge="1">
                  <a:txBody>
                    <a:bodyPr/>
                    <a:lstStyle/>
                    <a:p>
                      <a:endParaRPr lang="en-US"/>
                    </a:p>
                  </a:txBody>
                  <a:tcPr/>
                </a:tc>
                <a:tc>
                  <a:txBody>
                    <a:bodyPr/>
                    <a:lstStyle/>
                    <a:p>
                      <a:pPr marL="8890" marR="0" indent="-8890">
                        <a:spcBef>
                          <a:spcPts val="1200"/>
                        </a:spcBef>
                        <a:spcAft>
                          <a:spcPts val="600"/>
                        </a:spcAft>
                      </a:pPr>
                      <a:r>
                        <a:rPr lang="fr-FR" sz="1400" b="0">
                          <a:solidFill>
                            <a:schemeClr val="tx1"/>
                          </a:solidFill>
                          <a:effectLst/>
                          <a:latin typeface="Source Sans Pro" panose="020B0503030403020204" pitchFamily="34" charset="0"/>
                          <a:ea typeface="Source Sans Pro" panose="020B0503030403020204" pitchFamily="34" charset="0"/>
                        </a:rPr>
                        <a:t>Partage des Coûts</a:t>
                      </a:r>
                    </a:p>
                  </a:txBody>
                  <a:tcPr marL="391" marR="391" marT="0" marB="0"/>
                </a:tc>
                <a:tc>
                  <a:txBody>
                    <a:bodyPr/>
                    <a:lstStyle/>
                    <a:p>
                      <a:pPr marL="8890" marR="0" indent="-8890">
                        <a:spcBef>
                          <a:spcPts val="600"/>
                        </a:spcBef>
                        <a:spcAft>
                          <a:spcPts val="600"/>
                        </a:spcAft>
                      </a:pPr>
                      <a:r>
                        <a:rPr lang="fr-FR" sz="1400">
                          <a:effectLst/>
                          <a:latin typeface="Source Sans Pro" panose="020B0503030403020204" pitchFamily="34" charset="0"/>
                          <a:ea typeface="Source Sans Pro" panose="020B0503030403020204" pitchFamily="34" charset="0"/>
                        </a:rPr>
                        <a:t>Confirmer si tous les éléments de partage des coûts sont capturés à temps à l’aide d’un outil et signalés correctement.</a:t>
                      </a:r>
                    </a:p>
                  </a:txBody>
                  <a:tcPr marL="391" marR="391" marT="0" marB="0"/>
                </a:tc>
                <a:tc>
                  <a:txBody>
                    <a:bodyPr/>
                    <a:lstStyle/>
                    <a:p>
                      <a:pPr marL="8890" marR="0" indent="-8890">
                        <a:spcBef>
                          <a:spcPts val="1200"/>
                        </a:spcBef>
                        <a:spcAft>
                          <a:spcPts val="600"/>
                        </a:spcAft>
                      </a:pPr>
                      <a:r>
                        <a:rPr lang="fr-FR" sz="1400">
                          <a:effectLst/>
                          <a:latin typeface="Source Sans Pro" panose="020B0503030403020204" pitchFamily="34" charset="0"/>
                          <a:ea typeface="Source Sans Pro" panose="020B0503030403020204" pitchFamily="34" charset="0"/>
                        </a:rPr>
                        <a:t>outil de capture du partage des coûts</a:t>
                      </a:r>
                    </a:p>
                  </a:txBody>
                  <a:tcPr marL="391" marR="391" marT="0" marB="0"/>
                </a:tc>
                <a:extLst>
                  <a:ext uri="{0D108BD9-81ED-4DB2-BD59-A6C34878D82A}">
                    <a16:rowId xmlns="" xmlns:a16="http://schemas.microsoft.com/office/drawing/2014/main" val="3500302570"/>
                  </a:ext>
                </a:extLst>
              </a:tr>
              <a:tr h="412866">
                <a:tc rowSpan="2">
                  <a:txBody>
                    <a:bodyPr/>
                    <a:lstStyle/>
                    <a:p>
                      <a:pPr marL="228600" marR="71755" indent="0" algn="ctr">
                        <a:spcBef>
                          <a:spcPts val="1200"/>
                        </a:spcBef>
                        <a:spcAft>
                          <a:spcPts val="600"/>
                        </a:spcAft>
                      </a:pPr>
                      <a:r>
                        <a:rPr lang="fr-FR" sz="1400">
                          <a:effectLst/>
                          <a:latin typeface="Source Sans Pro" panose="020B0503030403020204" pitchFamily="34" charset="0"/>
                          <a:ea typeface="Source Sans Pro" panose="020B0503030403020204" pitchFamily="34" charset="0"/>
                        </a:rPr>
                        <a:t>Liquidation</a:t>
                      </a:r>
                    </a:p>
                    <a:p>
                      <a:pPr marL="80645" marR="71755" indent="-8890">
                        <a:spcBef>
                          <a:spcPts val="1200"/>
                        </a:spcBef>
                        <a:spcAft>
                          <a:spcPts val="600"/>
                        </a:spcAft>
                      </a:pPr>
                      <a:r>
                        <a:rPr lang="fr-FR" sz="1400">
                          <a:effectLst/>
                          <a:latin typeface="Source Sans Pro" panose="020B0503030403020204" pitchFamily="34" charset="0"/>
                          <a:ea typeface="Source Sans Pro" panose="020B0503030403020204" pitchFamily="34" charset="0"/>
                        </a:rPr>
                        <a:t> </a:t>
                      </a:r>
                    </a:p>
                  </a:txBody>
                  <a:tcPr marL="391" marR="391" marT="0" marB="0" vert="vert270"/>
                </a:tc>
                <a:tc>
                  <a:txBody>
                    <a:bodyPr/>
                    <a:lstStyle/>
                    <a:p>
                      <a:pPr marL="8890" marR="0" indent="-8890">
                        <a:spcBef>
                          <a:spcPts val="1200"/>
                        </a:spcBef>
                        <a:spcAft>
                          <a:spcPts val="600"/>
                        </a:spcAft>
                      </a:pPr>
                      <a:r>
                        <a:rPr lang="fr-FR" sz="1400" b="0">
                          <a:solidFill>
                            <a:schemeClr val="tx1"/>
                          </a:solidFill>
                          <a:effectLst/>
                          <a:latin typeface="Source Sans Pro" panose="020B0503030403020204" pitchFamily="34" charset="0"/>
                          <a:ea typeface="Source Sans Pro" panose="020B0503030403020204" pitchFamily="34" charset="0"/>
                        </a:rPr>
                        <a:t>Politique de liquidation </a:t>
                      </a:r>
                    </a:p>
                  </a:txBody>
                  <a:tcPr marL="391" marR="391" marT="0" marB="0"/>
                </a:tc>
                <a:tc>
                  <a:txBody>
                    <a:bodyPr/>
                    <a:lstStyle/>
                    <a:p>
                      <a:pPr marL="8890" marR="0" indent="-8890">
                        <a:spcBef>
                          <a:spcPts val="1200"/>
                        </a:spcBef>
                        <a:spcAft>
                          <a:spcPts val="600"/>
                        </a:spcAft>
                      </a:pPr>
                      <a:r>
                        <a:rPr lang="fr-FR" sz="1400">
                          <a:effectLst/>
                          <a:latin typeface="Source Sans Pro" panose="020B0503030403020204" pitchFamily="34" charset="0"/>
                          <a:ea typeface="Source Sans Pro" panose="020B0503030403020204" pitchFamily="34" charset="0"/>
                        </a:rPr>
                        <a:t>Confirmez si la politique de liquidation et les SOP sont approuvées par le conseil d'administration et incluez 1. Équipe désignée avec rôles et responsabilités ; 2. Calendrier; et 3. Checklist.</a:t>
                      </a:r>
                    </a:p>
                  </a:txBody>
                  <a:tcPr marL="391" marR="391" marT="0" marB="0"/>
                </a:tc>
                <a:tc>
                  <a:txBody>
                    <a:bodyPr/>
                    <a:lstStyle/>
                    <a:p>
                      <a:pPr marL="8890" marR="0" indent="-8890">
                        <a:spcBef>
                          <a:spcPts val="1200"/>
                        </a:spcBef>
                        <a:spcAft>
                          <a:spcPts val="600"/>
                        </a:spcAft>
                      </a:pPr>
                      <a:r>
                        <a:rPr lang="fr-FR" sz="1400">
                          <a:effectLst/>
                          <a:latin typeface="Source Sans Pro" panose="020B0503030403020204" pitchFamily="34" charset="0"/>
                          <a:ea typeface="Source Sans Pro" panose="020B0503030403020204" pitchFamily="34" charset="0"/>
                        </a:rPr>
                        <a:t>Politique de liquidation </a:t>
                      </a:r>
                    </a:p>
                  </a:txBody>
                  <a:tcPr marL="391" marR="391" marT="0" marB="0"/>
                </a:tc>
                <a:extLst>
                  <a:ext uri="{0D108BD9-81ED-4DB2-BD59-A6C34878D82A}">
                    <a16:rowId xmlns="" xmlns:a16="http://schemas.microsoft.com/office/drawing/2014/main" val="30295280"/>
                  </a:ext>
                </a:extLst>
              </a:tr>
              <a:tr h="649209">
                <a:tc vMerge="1">
                  <a:txBody>
                    <a:bodyPr/>
                    <a:lstStyle/>
                    <a:p>
                      <a:endParaRPr lang="en-US"/>
                    </a:p>
                  </a:txBody>
                  <a:tcPr/>
                </a:tc>
                <a:tc>
                  <a:txBody>
                    <a:bodyPr/>
                    <a:lstStyle/>
                    <a:p>
                      <a:pPr marL="8890" marR="0" indent="-8890">
                        <a:spcBef>
                          <a:spcPts val="1200"/>
                        </a:spcBef>
                        <a:spcAft>
                          <a:spcPts val="600"/>
                        </a:spcAft>
                      </a:pPr>
                      <a:r>
                        <a:rPr lang="fr-FR" sz="1400" b="0">
                          <a:solidFill>
                            <a:schemeClr val="tx1"/>
                          </a:solidFill>
                          <a:effectLst/>
                          <a:latin typeface="Source Sans Pro" panose="020B0503030403020204" pitchFamily="34" charset="0"/>
                          <a:ea typeface="Source Sans Pro" panose="020B0503030403020204" pitchFamily="34" charset="0"/>
                        </a:rPr>
                        <a:t>Modèle de plan de liquidation</a:t>
                      </a:r>
                    </a:p>
                  </a:txBody>
                  <a:tcPr marL="391" marR="391" marT="0" marB="0"/>
                </a:tc>
                <a:tc>
                  <a:txBody>
                    <a:bodyPr/>
                    <a:lstStyle/>
                    <a:p>
                      <a:pPr marL="8890" marR="0" indent="-8890">
                        <a:spcBef>
                          <a:spcPts val="1200"/>
                        </a:spcBef>
                        <a:spcAft>
                          <a:spcPts val="600"/>
                        </a:spcAft>
                      </a:pPr>
                      <a:r>
                        <a:rPr lang="fr-FR" sz="1400">
                          <a:effectLst/>
                          <a:latin typeface="Source Sans Pro" panose="020B0503030403020204" pitchFamily="34" charset="0"/>
                          <a:ea typeface="Source Sans Pro" panose="020B0503030403020204" pitchFamily="34" charset="0"/>
                        </a:rPr>
                        <a:t>Confirmez si le modèle de plan de liquidation est complet et a été soumis à temps pour les projets précédents.</a:t>
                      </a:r>
                    </a:p>
                  </a:txBody>
                  <a:tcPr marL="391" marR="391" marT="0" marB="0"/>
                </a:tc>
                <a:tc>
                  <a:txBody>
                    <a:bodyPr/>
                    <a:lstStyle/>
                    <a:p>
                      <a:pPr marL="8890" marR="0" indent="-8890">
                        <a:spcBef>
                          <a:spcPts val="1200"/>
                        </a:spcBef>
                        <a:spcAft>
                          <a:spcPts val="600"/>
                        </a:spcAft>
                      </a:pPr>
                      <a:r>
                        <a:rPr lang="fr-FR" sz="1400">
                          <a:effectLst/>
                          <a:latin typeface="Source Sans Pro" panose="020B0503030403020204" pitchFamily="34" charset="0"/>
                          <a:ea typeface="Source Sans Pro" panose="020B0503030403020204" pitchFamily="34" charset="0"/>
                        </a:rPr>
                        <a:t>Planification de clôture</a:t>
                      </a:r>
                    </a:p>
                  </a:txBody>
                  <a:tcPr marL="391" marR="391" marT="0" marB="0"/>
                </a:tc>
                <a:extLst>
                  <a:ext uri="{0D108BD9-81ED-4DB2-BD59-A6C34878D82A}">
                    <a16:rowId xmlns="" xmlns:a16="http://schemas.microsoft.com/office/drawing/2014/main" val="4145669788"/>
                  </a:ext>
                </a:extLst>
              </a:tr>
            </a:tbl>
          </a:graphicData>
        </a:graphic>
      </p:graphicFrame>
      <p:sp>
        <p:nvSpPr>
          <p:cNvPr id="3" name="Google Shape;385;p56">
            <a:extLst>
              <a:ext uri="{FF2B5EF4-FFF2-40B4-BE49-F238E27FC236}">
                <a16:creationId xmlns="" xmlns:a16="http://schemas.microsoft.com/office/drawing/2014/main" id="{5F93EDB8-0C02-3903-F111-C5E084BF52B7}"/>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CATÉGORIES/SOUS-CATÉGORIES GESTION DES SUBVENTIONS (CONT.)</a:t>
            </a:r>
          </a:p>
        </p:txBody>
      </p:sp>
      <p:sp>
        <p:nvSpPr>
          <p:cNvPr id="4" name="TextBox 3"/>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5" name="Espace réservé du numéro de diapositive 4">
            <a:extLst>
              <a:ext uri="{FF2B5EF4-FFF2-40B4-BE49-F238E27FC236}">
                <a16:creationId xmlns="" xmlns:a16="http://schemas.microsoft.com/office/drawing/2014/main" id="{FE3F4234-C501-33A6-6AC3-1E704023FA6E}"/>
              </a:ext>
            </a:extLst>
          </p:cNvPr>
          <p:cNvSpPr>
            <a:spLocks noGrp="1"/>
          </p:cNvSpPr>
          <p:nvPr>
            <p:ph type="sldNum" sz="quarter" idx="7"/>
          </p:nvPr>
        </p:nvSpPr>
        <p:spPr/>
        <p:txBody>
          <a:bodyPr/>
          <a:lstStyle/>
          <a:p>
            <a:fld id="{B6F15528-21DE-4FAA-801E-634DDDAF4B2B}" type="slidenum">
              <a:rPr lang="fr-FR" smtClean="0"/>
              <a:pPr/>
              <a:t>184</a:t>
            </a:fld>
            <a:endParaRPr lang="fr-FR" dirty="0"/>
          </a:p>
        </p:txBody>
      </p:sp>
    </p:spTree>
    <p:extLst>
      <p:ext uri="{BB962C8B-B14F-4D97-AF65-F5344CB8AC3E}">
        <p14:creationId xmlns:p14="http://schemas.microsoft.com/office/powerpoint/2010/main" val="2250235154"/>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582085E9-B1A1-660C-50B2-BA95AA182E0B}"/>
            </a:ext>
          </a:extLst>
        </p:cNvPr>
        <p:cNvGrpSpPr/>
        <p:nvPr/>
      </p:nvGrpSpPr>
      <p:grpSpPr>
        <a:xfrm>
          <a:off x="0" y="0"/>
          <a:ext cx="0" cy="0"/>
          <a:chOff x="0" y="0"/>
          <a:chExt cx="0" cy="0"/>
        </a:xfrm>
      </p:grpSpPr>
      <p:sp>
        <p:nvSpPr>
          <p:cNvPr id="4" name="object 4">
            <a:extLst>
              <a:ext uri="{FF2B5EF4-FFF2-40B4-BE49-F238E27FC236}">
                <a16:creationId xmlns="" xmlns:a16="http://schemas.microsoft.com/office/drawing/2014/main" id="{1617EF49-8C76-6C37-D4C8-EC53F9872418}"/>
              </a:ext>
            </a:extLst>
          </p:cNvPr>
          <p:cNvSpPr txBox="1"/>
          <p:nvPr/>
        </p:nvSpPr>
        <p:spPr>
          <a:xfrm>
            <a:off x="1431213" y="1332315"/>
            <a:ext cx="8767864" cy="270599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cap="none" normalizeH="0" baseline="0" noProof="0">
                <a:ln>
                  <a:noFill/>
                </a:ln>
                <a:effectLst/>
                <a:uLnTx/>
                <a:uFillTx/>
                <a:latin typeface="Arial"/>
                <a:ea typeface="+mn-ea"/>
                <a:cs typeface="Arial"/>
              </a:rPr>
              <a:t>Principaux risques à prendre en compte :</a:t>
            </a:r>
          </a:p>
          <a:p>
            <a:pPr marL="469900" marR="5080" indent="-457200" algn="just">
              <a:lnSpc>
                <a:spcPct val="110000"/>
              </a:lnSpc>
              <a:spcBef>
                <a:spcPts val="1800"/>
              </a:spcBef>
              <a:buClr>
                <a:schemeClr val="tx1"/>
              </a:buClr>
              <a:buFont typeface="Wingdings" panose="05000000000000000000" pitchFamily="2" charset="2"/>
              <a:buChar char="§"/>
              <a:tabLst>
                <a:tab pos="470534" algn="l"/>
              </a:tabLst>
              <a:defRPr/>
            </a:pPr>
            <a:r>
              <a:rPr lang="fr-FR" sz="2000">
                <a:latin typeface="Source Sans Pro" panose="020B0503030403020204" pitchFamily="34" charset="0"/>
                <a:ea typeface="Source Sans Pro" panose="020B0503030403020204" pitchFamily="34" charset="0"/>
                <a:cs typeface="Arial"/>
              </a:rPr>
              <a:t>Les dispositions standard obligatoires et les dispositions requises comme applicables ne sont pas entièrement comprises et les systèmes ne sont pas en place pour assurer leur conformité.</a:t>
            </a:r>
          </a:p>
          <a:p>
            <a:pPr marL="469900" marR="5080" indent="-457200" algn="just">
              <a:lnSpc>
                <a:spcPct val="110000"/>
              </a:lnSpc>
              <a:spcBef>
                <a:spcPts val="1800"/>
              </a:spcBef>
              <a:buClr>
                <a:schemeClr val="tx1"/>
              </a:buClr>
              <a:buFont typeface="Wingdings" panose="05000000000000000000" pitchFamily="2" charset="2"/>
              <a:buChar char="§"/>
              <a:tabLst>
                <a:tab pos="470534" algn="l"/>
              </a:tabLst>
              <a:defRPr/>
            </a:pPr>
            <a:r>
              <a:rPr lang="fr-FR" sz="2000">
                <a:latin typeface="Source Sans Pro" panose="020B0503030403020204" pitchFamily="34" charset="0"/>
                <a:ea typeface="Source Sans Pro" panose="020B0503030403020204" pitchFamily="34" charset="0"/>
                <a:cs typeface="Arial"/>
              </a:rPr>
              <a:t>Les conditions spéciales d’attribution ne sont pas clôturées dans les délais requis.</a:t>
            </a:r>
          </a:p>
          <a:p>
            <a:pPr marL="469900" marR="5080" indent="-457200" algn="just">
              <a:lnSpc>
                <a:spcPct val="110000"/>
              </a:lnSpc>
              <a:spcBef>
                <a:spcPts val="1800"/>
              </a:spcBef>
              <a:buClr>
                <a:schemeClr val="tx1"/>
              </a:buClr>
              <a:buFont typeface="Wingdings" panose="05000000000000000000" pitchFamily="2" charset="2"/>
              <a:buChar char="§"/>
              <a:tabLst>
                <a:tab pos="470534" algn="l"/>
              </a:tabLst>
              <a:defRPr/>
            </a:pPr>
            <a:r>
              <a:rPr lang="fr-FR" sz="2000">
                <a:latin typeface="Source Sans Pro" panose="020B0503030403020204" pitchFamily="34" charset="0"/>
                <a:ea typeface="Source Sans Pro" panose="020B0503030403020204" pitchFamily="34" charset="0"/>
                <a:cs typeface="Arial"/>
              </a:rPr>
              <a:t>Les coûts ne sont pas répartis de manière appropriée ; les coûts complets ne sont pas récupérés et il peut y avoir des coûts non déductibles.</a:t>
            </a:r>
          </a:p>
        </p:txBody>
      </p:sp>
      <p:sp>
        <p:nvSpPr>
          <p:cNvPr id="2" name="Google Shape;385;p56">
            <a:extLst>
              <a:ext uri="{FF2B5EF4-FFF2-40B4-BE49-F238E27FC236}">
                <a16:creationId xmlns="" xmlns:a16="http://schemas.microsoft.com/office/drawing/2014/main" id="{FD59CE66-B43D-0C5E-4D9B-00EA71795F86}"/>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PRINCIPAUX RISQUES</a:t>
            </a:r>
          </a:p>
        </p:txBody>
      </p:sp>
      <p:sp>
        <p:nvSpPr>
          <p:cNvPr id="6" name="TextBox 5"/>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3" name="Espace réservé du numéro de diapositive 2">
            <a:extLst>
              <a:ext uri="{FF2B5EF4-FFF2-40B4-BE49-F238E27FC236}">
                <a16:creationId xmlns="" xmlns:a16="http://schemas.microsoft.com/office/drawing/2014/main" id="{DBDA4CE8-4E62-2D2B-5DF9-B797A58F0895}"/>
              </a:ext>
            </a:extLst>
          </p:cNvPr>
          <p:cNvSpPr>
            <a:spLocks noGrp="1"/>
          </p:cNvSpPr>
          <p:nvPr>
            <p:ph type="sldNum" sz="quarter" idx="7"/>
          </p:nvPr>
        </p:nvSpPr>
        <p:spPr/>
        <p:txBody>
          <a:bodyPr/>
          <a:lstStyle/>
          <a:p>
            <a:fld id="{B6F15528-21DE-4FAA-801E-634DDDAF4B2B}" type="slidenum">
              <a:rPr lang="fr-FR" smtClean="0"/>
              <a:pPr/>
              <a:t>185</a:t>
            </a:fld>
            <a:endParaRPr lang="fr-FR" dirty="0"/>
          </a:p>
        </p:txBody>
      </p:sp>
    </p:spTree>
    <p:extLst>
      <p:ext uri="{BB962C8B-B14F-4D97-AF65-F5344CB8AC3E}">
        <p14:creationId xmlns:p14="http://schemas.microsoft.com/office/powerpoint/2010/main" val="166045207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19E5D1E4-DA9E-9038-697C-4D32D4242BB8}"/>
            </a:ext>
          </a:extLst>
        </p:cNvPr>
        <p:cNvGrpSpPr/>
        <p:nvPr/>
      </p:nvGrpSpPr>
      <p:grpSpPr>
        <a:xfrm>
          <a:off x="0" y="0"/>
          <a:ext cx="0" cy="0"/>
          <a:chOff x="0" y="0"/>
          <a:chExt cx="0" cy="0"/>
        </a:xfrm>
      </p:grpSpPr>
      <p:sp>
        <p:nvSpPr>
          <p:cNvPr id="3" name="object 3">
            <a:extLst>
              <a:ext uri="{FF2B5EF4-FFF2-40B4-BE49-F238E27FC236}">
                <a16:creationId xmlns="" xmlns:a16="http://schemas.microsoft.com/office/drawing/2014/main" id="{4764F2D0-9B62-94EE-D291-D8E884E81161}"/>
              </a:ext>
            </a:extLst>
          </p:cNvPr>
          <p:cNvSpPr txBox="1">
            <a:spLocks noGrp="1"/>
          </p:cNvSpPr>
          <p:nvPr>
            <p:ph type="title"/>
          </p:nvPr>
        </p:nvSpPr>
        <p:spPr>
          <a:xfrm>
            <a:off x="958306" y="2438613"/>
            <a:ext cx="9339434" cy="1333698"/>
          </a:xfrm>
          <a:prstGeom prst="rect">
            <a:avLst/>
          </a:prstGeom>
        </p:spPr>
        <p:txBody>
          <a:bodyPr vert="horz" wrap="square" lIns="0" tIns="0" rIns="0" bIns="0" rtlCol="0">
            <a:spAutoFit/>
          </a:bodyPr>
          <a:lstStyle/>
          <a:p>
            <a:pPr marL="12700" algn="ctr">
              <a:lnSpc>
                <a:spcPts val="5220"/>
              </a:lnSpc>
            </a:pPr>
            <a:r>
              <a:rPr lang="fr-FR" sz="4800" b="1" dirty="0"/>
              <a:t>MODULE 16 :</a:t>
            </a:r>
            <a:br>
              <a:rPr lang="fr-FR" sz="4800" b="1" dirty="0"/>
            </a:br>
            <a:r>
              <a:rPr lang="fr-FR" sz="4800" b="1" dirty="0"/>
              <a:t>Durabilité</a:t>
            </a:r>
          </a:p>
        </p:txBody>
      </p:sp>
      <p:sp>
        <p:nvSpPr>
          <p:cNvPr id="5" name="Google Shape;385;p56">
            <a:extLst>
              <a:ext uri="{FF2B5EF4-FFF2-40B4-BE49-F238E27FC236}">
                <a16:creationId xmlns="" xmlns:a16="http://schemas.microsoft.com/office/drawing/2014/main" id="{7A616943-61B5-E115-1BE1-156BEE447989}"/>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 </a:t>
            </a:r>
          </a:p>
        </p:txBody>
      </p:sp>
      <p:sp>
        <p:nvSpPr>
          <p:cNvPr id="4" name="TextBox 3"/>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AB9803BD-EDA9-B408-C843-F49BF6886B4E}"/>
              </a:ext>
            </a:extLst>
          </p:cNvPr>
          <p:cNvSpPr>
            <a:spLocks noGrp="1"/>
          </p:cNvSpPr>
          <p:nvPr>
            <p:ph type="sldNum" sz="quarter" idx="7"/>
          </p:nvPr>
        </p:nvSpPr>
        <p:spPr/>
        <p:txBody>
          <a:bodyPr/>
          <a:lstStyle/>
          <a:p>
            <a:fld id="{B6F15528-21DE-4FAA-801E-634DDDAF4B2B}" type="slidenum">
              <a:rPr lang="fr-FR" smtClean="0"/>
              <a:pPr/>
              <a:t>186</a:t>
            </a:fld>
            <a:endParaRPr lang="fr-FR" dirty="0"/>
          </a:p>
        </p:txBody>
      </p:sp>
    </p:spTree>
    <p:extLst>
      <p:ext uri="{BB962C8B-B14F-4D97-AF65-F5344CB8AC3E}">
        <p14:creationId xmlns:p14="http://schemas.microsoft.com/office/powerpoint/2010/main" val="2764759326"/>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AA541EE2-62AC-E0B3-5D80-5F910AC82C80}"/>
            </a:ext>
          </a:extLst>
        </p:cNvPr>
        <p:cNvGrpSpPr/>
        <p:nvPr/>
      </p:nvGrpSpPr>
      <p:grpSpPr>
        <a:xfrm>
          <a:off x="0" y="0"/>
          <a:ext cx="0" cy="0"/>
          <a:chOff x="0" y="0"/>
          <a:chExt cx="0" cy="0"/>
        </a:xfrm>
      </p:grpSpPr>
      <p:sp>
        <p:nvSpPr>
          <p:cNvPr id="3" name="object 3">
            <a:extLst>
              <a:ext uri="{FF2B5EF4-FFF2-40B4-BE49-F238E27FC236}">
                <a16:creationId xmlns="" xmlns:a16="http://schemas.microsoft.com/office/drawing/2014/main" id="{D33C85CE-0706-1366-FE86-B7904DDC57C3}"/>
              </a:ext>
            </a:extLst>
          </p:cNvPr>
          <p:cNvSpPr txBox="1">
            <a:spLocks noGrp="1"/>
          </p:cNvSpPr>
          <p:nvPr>
            <p:ph type="title"/>
          </p:nvPr>
        </p:nvSpPr>
        <p:spPr>
          <a:xfrm>
            <a:off x="748055" y="903088"/>
            <a:ext cx="10435058" cy="4616648"/>
          </a:xfrm>
          <a:prstGeom prst="rect">
            <a:avLst/>
          </a:prstGeom>
        </p:spPr>
        <p:txBody>
          <a:bodyPr vert="horz" wrap="square" lIns="0" tIns="0" rIns="0" bIns="0" rtlCol="0">
            <a:spAutoFit/>
          </a:bodyPr>
          <a:lstStyle/>
          <a:p>
            <a:pPr marR="0" lvl="0" rtl="0">
              <a:spcBef>
                <a:spcPts val="600"/>
              </a:spcBef>
              <a:spcAft>
                <a:spcPts val="0"/>
              </a:spcAft>
            </a:pPr>
            <a:r>
              <a:rPr lang="fr-FR" sz="2000" b="1" dirty="0"/>
              <a:t>Objectif global : </a:t>
            </a:r>
            <a:r>
              <a:rPr lang="fr-FR" sz="2000" dirty="0"/>
              <a:t>Évaluer si l'organisation est durable en examinant sa capacité à gérer des fonds supplémentaires et en déterminant si des contrôles sont en place concernant la gestion des connaissances et les liens externes, les communications internes et la prise de décision, les communications externes, ainsi que le plaidoyer et l'influence.</a:t>
            </a:r>
            <a:br>
              <a:rPr lang="fr-FR" sz="2000" dirty="0"/>
            </a:br>
            <a:r>
              <a:rPr lang="fr-FR" sz="2000" dirty="0"/>
              <a:t/>
            </a:r>
            <a:br>
              <a:rPr lang="fr-FR" sz="2000" dirty="0"/>
            </a:br>
            <a:r>
              <a:rPr lang="fr-FR" sz="2000" b="1" dirty="0">
                <a:solidFill>
                  <a:schemeClr val="tx1"/>
                </a:solidFill>
                <a:effectLst/>
                <a:cs typeface="+mn-cs"/>
              </a:rPr>
              <a:t>Catégories de durabilité :</a:t>
            </a:r>
            <a:br>
              <a:rPr lang="fr-FR" sz="2000" b="1" dirty="0">
                <a:solidFill>
                  <a:schemeClr val="tx1"/>
                </a:solidFill>
                <a:effectLst/>
                <a:cs typeface="+mn-cs"/>
              </a:rPr>
            </a:br>
            <a:r>
              <a:rPr lang="fr-FR" sz="2000" b="1" dirty="0">
                <a:solidFill>
                  <a:schemeClr val="tx1"/>
                </a:solidFill>
                <a:effectLst/>
                <a:cs typeface="+mn-cs"/>
              </a:rPr>
              <a:t>1. </a:t>
            </a:r>
            <a:r>
              <a:rPr lang="fr-FR" sz="2000" dirty="0">
                <a:effectLst/>
              </a:rPr>
              <a:t>Juridique, </a:t>
            </a:r>
            <a:br>
              <a:rPr lang="fr-FR" sz="2000" dirty="0">
                <a:effectLst/>
              </a:rPr>
            </a:br>
            <a:r>
              <a:rPr lang="fr-FR" sz="2000" dirty="0">
                <a:solidFill>
                  <a:srgbClr val="000000"/>
                </a:solidFill>
                <a:effectLst/>
                <a:cs typeface="Garamond" panose="02020404030301010803" pitchFamily="18" charset="0"/>
              </a:rPr>
              <a:t>1. Structure de gouvernance et responsabilité(NUPAS)</a:t>
            </a:r>
            <a:br>
              <a:rPr lang="fr-FR" sz="2000" dirty="0">
                <a:solidFill>
                  <a:srgbClr val="000000"/>
                </a:solidFill>
                <a:effectLst/>
                <a:cs typeface="Garamond" panose="02020404030301010803" pitchFamily="18" charset="0"/>
              </a:rPr>
            </a:br>
            <a:r>
              <a:rPr lang="fr-FR" sz="2000" dirty="0">
                <a:solidFill>
                  <a:srgbClr val="000000"/>
                </a:solidFill>
                <a:effectLst/>
                <a:cs typeface="Garamond" panose="02020404030301010803" pitchFamily="18" charset="0"/>
              </a:rPr>
              <a:t>2. Taxes (NUPAS PLUS </a:t>
            </a:r>
            <a:r>
              <a:rPr lang="fr-FR" sz="2000" b="1" dirty="0">
                <a:solidFill>
                  <a:srgbClr val="000000"/>
                </a:solidFill>
                <a:effectLst/>
                <a:cs typeface="Garamond" panose="02020404030301010803" pitchFamily="18" charset="0"/>
              </a:rPr>
              <a:t>) </a:t>
            </a:r>
            <a:br>
              <a:rPr lang="fr-FR" sz="2000" b="1" dirty="0">
                <a:solidFill>
                  <a:srgbClr val="000000"/>
                </a:solidFill>
                <a:effectLst/>
                <a:cs typeface="Garamond" panose="02020404030301010803" pitchFamily="18" charset="0"/>
              </a:rPr>
            </a:br>
            <a:r>
              <a:rPr lang="fr-FR" sz="2000" b="1" dirty="0">
                <a:solidFill>
                  <a:srgbClr val="000000"/>
                </a:solidFill>
                <a:cs typeface="Garamond" panose="02020404030301010803" pitchFamily="18" charset="0"/>
              </a:rPr>
              <a:t>3</a:t>
            </a:r>
            <a:r>
              <a:rPr lang="fr-FR" sz="2000" dirty="0">
                <a:solidFill>
                  <a:srgbClr val="000000"/>
                </a:solidFill>
                <a:effectLst/>
                <a:cs typeface="Garamond" panose="02020404030301010803" pitchFamily="18" charset="0"/>
              </a:rPr>
              <a:t>.</a:t>
            </a:r>
            <a:r>
              <a:rPr lang="fr-FR" sz="2000" b="1" dirty="0">
                <a:solidFill>
                  <a:srgbClr val="000000"/>
                </a:solidFill>
                <a:effectLst/>
                <a:cs typeface="Garamond" panose="02020404030301010803" pitchFamily="18" charset="0"/>
              </a:rPr>
              <a:t> </a:t>
            </a:r>
            <a:r>
              <a:rPr lang="fr-FR" sz="2000" dirty="0">
                <a:solidFill>
                  <a:srgbClr val="000000"/>
                </a:solidFill>
                <a:effectLst/>
                <a:cs typeface="Garamond" panose="02020404030301010803" pitchFamily="18" charset="0"/>
              </a:rPr>
              <a:t>Vérifiez que les candidats et les bénéficiaires doivent divulguer, par écrit et en temps opportun, au Bureau de l'Inspecteur général de l'USAID, avec une copie au responsable de l'accord compétent, toutes les violations du droit pénal fédéral impliquant des violations. de fraude, de corruption ou de gratification affectant généralement le Prix fédéral.</a:t>
            </a:r>
            <a:br>
              <a:rPr lang="fr-FR" sz="2000" dirty="0">
                <a:solidFill>
                  <a:srgbClr val="000000"/>
                </a:solidFill>
                <a:effectLst/>
                <a:cs typeface="Garamond" panose="02020404030301010803" pitchFamily="18" charset="0"/>
              </a:rPr>
            </a:br>
            <a:r>
              <a:rPr lang="fr-FR" sz="2000" dirty="0">
                <a:solidFill>
                  <a:srgbClr val="000000"/>
                </a:solidFill>
                <a:effectLst/>
                <a:cs typeface="Garamond" panose="02020404030301010803" pitchFamily="18" charset="0"/>
              </a:rPr>
              <a:t> </a:t>
            </a:r>
            <a:br>
              <a:rPr lang="fr-FR" sz="2000" dirty="0">
                <a:solidFill>
                  <a:srgbClr val="000000"/>
                </a:solidFill>
                <a:effectLst/>
                <a:cs typeface="Garamond" panose="02020404030301010803" pitchFamily="18" charset="0"/>
              </a:rPr>
            </a:br>
            <a:endParaRPr lang="fr-FR" sz="2000" dirty="0">
              <a:solidFill>
                <a:srgbClr val="000000"/>
              </a:solidFill>
              <a:effectLst/>
              <a:cs typeface="Garamond" panose="02020404030301010803" pitchFamily="18" charset="0"/>
            </a:endParaRPr>
          </a:p>
        </p:txBody>
      </p:sp>
      <p:sp>
        <p:nvSpPr>
          <p:cNvPr id="5" name="Google Shape;385;p56">
            <a:extLst>
              <a:ext uri="{FF2B5EF4-FFF2-40B4-BE49-F238E27FC236}">
                <a16:creationId xmlns="" xmlns:a16="http://schemas.microsoft.com/office/drawing/2014/main" id="{C5D6A38F-9C9C-6A49-1631-A976052752F3}"/>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Durabilité</a:t>
            </a:r>
          </a:p>
        </p:txBody>
      </p:sp>
      <p:sp>
        <p:nvSpPr>
          <p:cNvPr id="4" name="TextBox 3"/>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46EF8BBF-1FEC-83DE-DACD-CA8F1AE2DC0D}"/>
              </a:ext>
            </a:extLst>
          </p:cNvPr>
          <p:cNvSpPr>
            <a:spLocks noGrp="1"/>
          </p:cNvSpPr>
          <p:nvPr>
            <p:ph type="sldNum" sz="quarter" idx="7"/>
          </p:nvPr>
        </p:nvSpPr>
        <p:spPr/>
        <p:txBody>
          <a:bodyPr/>
          <a:lstStyle/>
          <a:p>
            <a:fld id="{B6F15528-21DE-4FAA-801E-634DDDAF4B2B}" type="slidenum">
              <a:rPr lang="fr-FR" smtClean="0"/>
              <a:pPr/>
              <a:t>187</a:t>
            </a:fld>
            <a:endParaRPr lang="fr-FR" dirty="0"/>
          </a:p>
        </p:txBody>
      </p:sp>
    </p:spTree>
    <p:extLst>
      <p:ext uri="{BB962C8B-B14F-4D97-AF65-F5344CB8AC3E}">
        <p14:creationId xmlns:p14="http://schemas.microsoft.com/office/powerpoint/2010/main" val="1353507067"/>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372AA1D5-2DEF-59D1-9A28-2011DFC9F429}"/>
            </a:ext>
          </a:extLst>
        </p:cNvPr>
        <p:cNvGrpSpPr/>
        <p:nvPr/>
      </p:nvGrpSpPr>
      <p:grpSpPr>
        <a:xfrm>
          <a:off x="0" y="0"/>
          <a:ext cx="0" cy="0"/>
          <a:chOff x="0" y="0"/>
          <a:chExt cx="0" cy="0"/>
        </a:xfrm>
      </p:grpSpPr>
      <p:sp>
        <p:nvSpPr>
          <p:cNvPr id="5" name="Google Shape;385;p56">
            <a:extLst>
              <a:ext uri="{FF2B5EF4-FFF2-40B4-BE49-F238E27FC236}">
                <a16:creationId xmlns="" xmlns:a16="http://schemas.microsoft.com/office/drawing/2014/main" id="{9DB71303-BC5C-BDF2-9B71-B9EC75112A73}"/>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Durabilité</a:t>
            </a:r>
          </a:p>
        </p:txBody>
      </p:sp>
      <p:sp>
        <p:nvSpPr>
          <p:cNvPr id="4" name="object 3">
            <a:extLst>
              <a:ext uri="{FF2B5EF4-FFF2-40B4-BE49-F238E27FC236}">
                <a16:creationId xmlns="" xmlns:a16="http://schemas.microsoft.com/office/drawing/2014/main" id="{DA6A1A87-4019-1E49-9FD4-6F1AF7B290F3}"/>
              </a:ext>
            </a:extLst>
          </p:cNvPr>
          <p:cNvSpPr txBox="1">
            <a:spLocks/>
          </p:cNvSpPr>
          <p:nvPr/>
        </p:nvSpPr>
        <p:spPr>
          <a:xfrm>
            <a:off x="1481981" y="1054612"/>
            <a:ext cx="5318390" cy="4462760"/>
          </a:xfrm>
          <a:prstGeom prst="rect">
            <a:avLst/>
          </a:prstGeom>
        </p:spPr>
        <p:txBody>
          <a:bodyPr vert="horz" wrap="square" lIns="0" tIns="0" rIns="0" bIns="0" rtlCol="0">
            <a:spAutoFit/>
          </a:bodyPr>
          <a:lstStyle>
            <a:lvl1pPr>
              <a:defRPr sz="1800" b="0" i="0">
                <a:solidFill>
                  <a:schemeClr val="tx1"/>
                </a:solidFill>
                <a:latin typeface="Source Sans Pro" panose="020B0503030403020204" pitchFamily="34" charset="0"/>
                <a:ea typeface="Source Sans Pro" panose="020B0503030403020204" pitchFamily="34" charset="0"/>
                <a:cs typeface="Arial"/>
              </a:defRPr>
            </a:lvl1pPr>
          </a:lstStyle>
          <a:p>
            <a:pPr rtl="0">
              <a:spcBef>
                <a:spcPts val="600"/>
              </a:spcBef>
            </a:pPr>
            <a:r>
              <a:rPr lang="fr-FR" sz="2000" b="1" dirty="0">
                <a:solidFill>
                  <a:srgbClr val="000000"/>
                </a:solidFill>
                <a:effectLst/>
                <a:cs typeface="Garamond" panose="02020404030301010803" pitchFamily="18" charset="0"/>
              </a:rPr>
              <a:t>3. </a:t>
            </a:r>
            <a:r>
              <a:rPr lang="fr-FR" sz="2000" dirty="0">
                <a:solidFill>
                  <a:srgbClr val="000000"/>
                </a:solidFill>
                <a:effectLst/>
                <a:cs typeface="Garamond" panose="02020404030301010803" pitchFamily="18" charset="0"/>
              </a:rPr>
              <a:t>Durabilité </a:t>
            </a:r>
          </a:p>
          <a:p>
            <a:pPr marL="457200" indent="-457200" rtl="0">
              <a:spcBef>
                <a:spcPts val="600"/>
              </a:spcBef>
              <a:buAutoNum type="arabicPeriod"/>
            </a:pPr>
            <a:r>
              <a:rPr lang="fr-FR" sz="2000" dirty="0">
                <a:solidFill>
                  <a:srgbClr val="000000"/>
                </a:solidFill>
                <a:effectLst/>
                <a:cs typeface="Garamond" panose="02020404030301010803" pitchFamily="18" charset="0"/>
              </a:rPr>
              <a:t>Capacité d'absorption (NUPAS) </a:t>
            </a:r>
          </a:p>
          <a:p>
            <a:pPr marL="457200" indent="-457200" rtl="0">
              <a:spcBef>
                <a:spcPts val="600"/>
              </a:spcBef>
              <a:buAutoNum type="arabicPeriod"/>
            </a:pPr>
            <a:r>
              <a:rPr lang="fr-FR" sz="2000" dirty="0">
                <a:solidFill>
                  <a:srgbClr val="000000"/>
                </a:solidFill>
                <a:effectLst/>
                <a:cs typeface="Garamond" panose="02020404030301010803" pitchFamily="18" charset="0"/>
              </a:rPr>
              <a:t>Diversification du financement (NUPAS PLUS) </a:t>
            </a:r>
          </a:p>
          <a:p>
            <a:pPr marL="457200" indent="-457200" rtl="0">
              <a:spcBef>
                <a:spcPts val="600"/>
              </a:spcBef>
              <a:buAutoNum type="arabicPeriod"/>
            </a:pPr>
            <a:r>
              <a:rPr lang="fr-FR" sz="2000" dirty="0">
                <a:solidFill>
                  <a:srgbClr val="000000"/>
                </a:solidFill>
                <a:effectLst/>
                <a:cs typeface="Garamond" panose="02020404030301010803" pitchFamily="18" charset="0"/>
              </a:rPr>
              <a:t>3. Capacité de gestion de projet (NUPAS)</a:t>
            </a:r>
          </a:p>
          <a:p>
            <a:pPr rtl="0">
              <a:spcBef>
                <a:spcPts val="600"/>
              </a:spcBef>
            </a:pPr>
            <a:endParaRPr lang="en-US" sz="2000" b="1" kern="0" dirty="0">
              <a:solidFill>
                <a:srgbClr val="000000"/>
              </a:solidFill>
              <a:cs typeface="Garamond" panose="02020404030301010803" pitchFamily="18" charset="0"/>
            </a:endParaRPr>
          </a:p>
          <a:p>
            <a:pPr rtl="0">
              <a:spcBef>
                <a:spcPts val="600"/>
              </a:spcBef>
            </a:pPr>
            <a:r>
              <a:rPr lang="fr-FR" sz="2000" b="1" dirty="0">
                <a:solidFill>
                  <a:srgbClr val="000000"/>
                </a:solidFill>
                <a:cs typeface="Garamond" panose="02020404030301010803" pitchFamily="18" charset="0"/>
              </a:rPr>
              <a:t>4. </a:t>
            </a:r>
            <a:r>
              <a:rPr lang="fr-FR" sz="2000" dirty="0">
                <a:solidFill>
                  <a:srgbClr val="000000"/>
                </a:solidFill>
                <a:cs typeface="Garamond" panose="02020404030301010803" pitchFamily="18" charset="0"/>
              </a:rPr>
              <a:t>Finance </a:t>
            </a:r>
            <a:r>
              <a:rPr lang="fr-FR" sz="2000" b="1" dirty="0">
                <a:solidFill>
                  <a:srgbClr val="000000"/>
                </a:solidFill>
                <a:cs typeface="Garamond" panose="02020404030301010803" pitchFamily="18" charset="0"/>
              </a:rPr>
              <a:t>1.</a:t>
            </a:r>
            <a:r>
              <a:rPr lang="fr-FR" sz="2000" dirty="0">
                <a:solidFill>
                  <a:srgbClr val="000000"/>
                </a:solidFill>
                <a:cs typeface="Garamond" panose="02020404030301010803" pitchFamily="18" charset="0"/>
              </a:rPr>
              <a:t> Comptabilité et tenue de livres (NUPAS) 2. Séparation des tâches (NUPAS) 3. Évaluation des risques organisationnels (NUPAS PLUS) </a:t>
            </a:r>
          </a:p>
          <a:p>
            <a:pPr rtl="0">
              <a:spcBef>
                <a:spcPts val="600"/>
              </a:spcBef>
            </a:pPr>
            <a:r>
              <a:rPr lang="fr-FR" sz="2000" dirty="0">
                <a:solidFill>
                  <a:srgbClr val="000000"/>
                </a:solidFill>
                <a:cs typeface="Garamond" panose="02020404030301010803" pitchFamily="18" charset="0"/>
              </a:rPr>
              <a:t>5.</a:t>
            </a:r>
            <a:r>
              <a:rPr lang="fr-FR" sz="2000" b="1" dirty="0">
                <a:solidFill>
                  <a:srgbClr val="000000"/>
                </a:solidFill>
                <a:cs typeface="Garamond" panose="02020404030301010803" pitchFamily="18" charset="0"/>
              </a:rPr>
              <a:t> </a:t>
            </a:r>
            <a:r>
              <a:rPr lang="fr-FR" sz="2000" dirty="0">
                <a:solidFill>
                  <a:srgbClr val="000000"/>
                </a:solidFill>
                <a:cs typeface="Garamond" panose="02020404030301010803" pitchFamily="18" charset="0"/>
              </a:rPr>
              <a:t>Ressources humaines 1. Attrition du personnel (NUPAS PLUS) 6.</a:t>
            </a:r>
            <a:r>
              <a:rPr lang="fr-FR" sz="2000" b="1" dirty="0">
                <a:solidFill>
                  <a:srgbClr val="000000"/>
                </a:solidFill>
                <a:cs typeface="Garamond" panose="02020404030301010803" pitchFamily="18" charset="0"/>
              </a:rPr>
              <a:t> </a:t>
            </a:r>
            <a:r>
              <a:rPr lang="fr-FR" sz="2000" dirty="0">
                <a:solidFill>
                  <a:srgbClr val="000000"/>
                </a:solidFill>
                <a:cs typeface="Garamond" panose="02020404030301010803" pitchFamily="18" charset="0"/>
              </a:rPr>
              <a:t>Technologies de l'information 1. Évaluation informatique (NUPAS PLUS)</a:t>
            </a:r>
            <a:br>
              <a:rPr lang="fr-FR" sz="2000" dirty="0">
                <a:solidFill>
                  <a:srgbClr val="000000"/>
                </a:solidFill>
                <a:cs typeface="Garamond" panose="02020404030301010803" pitchFamily="18" charset="0"/>
              </a:rPr>
            </a:br>
            <a:r>
              <a:rPr lang="fr-FR" sz="2000" dirty="0">
                <a:solidFill>
                  <a:srgbClr val="000000"/>
                </a:solidFill>
                <a:cs typeface="Garamond" panose="02020404030301010803" pitchFamily="18" charset="0"/>
              </a:rPr>
              <a:t> </a:t>
            </a:r>
          </a:p>
        </p:txBody>
      </p:sp>
      <p:sp>
        <p:nvSpPr>
          <p:cNvPr id="7" name="object 3">
            <a:extLst>
              <a:ext uri="{FF2B5EF4-FFF2-40B4-BE49-F238E27FC236}">
                <a16:creationId xmlns="" xmlns:a16="http://schemas.microsoft.com/office/drawing/2014/main" id="{8C2D3F70-AAAF-45F6-C2FB-0BE8AC8427F1}"/>
              </a:ext>
            </a:extLst>
          </p:cNvPr>
          <p:cNvSpPr txBox="1">
            <a:spLocks/>
          </p:cNvSpPr>
          <p:nvPr/>
        </p:nvSpPr>
        <p:spPr>
          <a:xfrm>
            <a:off x="7007928" y="1207012"/>
            <a:ext cx="4633383" cy="4308872"/>
          </a:xfrm>
          <a:prstGeom prst="rect">
            <a:avLst/>
          </a:prstGeom>
        </p:spPr>
        <p:txBody>
          <a:bodyPr vert="horz" wrap="square" lIns="0" tIns="0" rIns="0" bIns="0" rtlCol="0">
            <a:spAutoFit/>
          </a:bodyPr>
          <a:lstStyle>
            <a:lvl1pPr>
              <a:defRPr sz="1800" b="0" i="0">
                <a:solidFill>
                  <a:schemeClr val="tx1"/>
                </a:solidFill>
                <a:latin typeface="Source Sans Pro" panose="020B0503030403020204" pitchFamily="34" charset="0"/>
                <a:ea typeface="Source Sans Pro" panose="020B0503030403020204" pitchFamily="34" charset="0"/>
                <a:cs typeface="Arial"/>
              </a:defRPr>
            </a:lvl1pPr>
          </a:lstStyle>
          <a:p>
            <a:pPr rtl="0">
              <a:spcBef>
                <a:spcPts val="600"/>
              </a:spcBef>
            </a:pPr>
            <a:r>
              <a:rPr lang="fr-FR" sz="2000" b="1" dirty="0">
                <a:solidFill>
                  <a:srgbClr val="000000"/>
                </a:solidFill>
                <a:cs typeface="Garamond" panose="02020404030301010803" pitchFamily="18" charset="0"/>
              </a:rPr>
              <a:t>7. </a:t>
            </a:r>
            <a:r>
              <a:rPr lang="fr-FR" sz="2000" dirty="0">
                <a:solidFill>
                  <a:srgbClr val="000000"/>
                </a:solidFill>
                <a:cs typeface="Garamond" panose="02020404030301010803" pitchFamily="18" charset="0"/>
              </a:rPr>
              <a:t>Genre
</a:t>
            </a:r>
            <a:br>
              <a:rPr lang="fr-FR" sz="2000" dirty="0">
                <a:solidFill>
                  <a:srgbClr val="000000"/>
                </a:solidFill>
                <a:cs typeface="Garamond" panose="02020404030301010803" pitchFamily="18" charset="0"/>
              </a:rPr>
            </a:br>
            <a:r>
              <a:rPr lang="fr-FR" sz="2000" dirty="0">
                <a:solidFill>
                  <a:srgbClr val="000000"/>
                </a:solidFill>
                <a:cs typeface="Garamond" panose="02020404030301010803" pitchFamily="18" charset="0"/>
              </a:rPr>
              <a:t>1. Politique d'équité entre les sexes (NUPAS PLUS) 2. Budget entre les sexes (NUPAS PLUS) 3. Personne focale entre les sexes (NUPAS PLUS) </a:t>
            </a:r>
          </a:p>
          <a:p>
            <a:pPr rtl="0">
              <a:spcBef>
                <a:spcPts val="600"/>
              </a:spcBef>
            </a:pPr>
            <a:endParaRPr lang="fr-FR" sz="2000" dirty="0">
              <a:solidFill>
                <a:srgbClr val="000000"/>
              </a:solidFill>
              <a:cs typeface="Garamond" panose="02020404030301010803" pitchFamily="18" charset="0"/>
            </a:endParaRPr>
          </a:p>
          <a:p>
            <a:pPr rtl="0">
              <a:spcBef>
                <a:spcPts val="600"/>
              </a:spcBef>
            </a:pPr>
            <a:r>
              <a:rPr lang="fr-FR" sz="2000" dirty="0">
                <a:solidFill>
                  <a:srgbClr val="000000"/>
                </a:solidFill>
                <a:cs typeface="Garamond" panose="02020404030301010803" pitchFamily="18" charset="0"/>
              </a:rPr>
              <a:t>8.</a:t>
            </a:r>
            <a:r>
              <a:rPr lang="fr-FR" sz="2000" b="1" dirty="0">
                <a:solidFill>
                  <a:srgbClr val="000000"/>
                </a:solidFill>
                <a:cs typeface="Garamond" panose="02020404030301010803" pitchFamily="18" charset="0"/>
              </a:rPr>
              <a:t> </a:t>
            </a:r>
            <a:r>
              <a:rPr lang="fr-FR" sz="2000" dirty="0">
                <a:solidFill>
                  <a:srgbClr val="000000"/>
                </a:solidFill>
                <a:cs typeface="Garamond" panose="02020404030301010803" pitchFamily="18" charset="0"/>
              </a:rPr>
              <a:t>Informations stratégiques
</a:t>
            </a:r>
            <a:br>
              <a:rPr lang="fr-FR" sz="2000" dirty="0">
                <a:solidFill>
                  <a:srgbClr val="000000"/>
                </a:solidFill>
                <a:cs typeface="Garamond" panose="02020404030301010803" pitchFamily="18" charset="0"/>
              </a:rPr>
            </a:br>
            <a:r>
              <a:rPr lang="fr-FR" sz="2000" dirty="0">
                <a:solidFill>
                  <a:srgbClr val="000000"/>
                </a:solidFill>
                <a:cs typeface="Garamond" panose="02020404030301010803" pitchFamily="18" charset="0"/>
              </a:rPr>
              <a:t>1. Utilisation des données (NUPAS PLUS) 2. Performance (NUPAS PLUS) 3. Rapports techniques (NUPAS PLUS)</a:t>
            </a:r>
            <a:br>
              <a:rPr lang="fr-FR" sz="2000" dirty="0">
                <a:solidFill>
                  <a:srgbClr val="000000"/>
                </a:solidFill>
                <a:cs typeface="Garamond" panose="02020404030301010803" pitchFamily="18" charset="0"/>
              </a:rPr>
            </a:br>
            <a:endParaRPr lang="fr-FR" sz="2000" dirty="0">
              <a:solidFill>
                <a:srgbClr val="000000"/>
              </a:solidFill>
              <a:cs typeface="Garamond" panose="02020404030301010803" pitchFamily="18" charset="0"/>
            </a:endParaRPr>
          </a:p>
        </p:txBody>
      </p:sp>
      <p:sp>
        <p:nvSpPr>
          <p:cNvPr id="3" name="TextBox 2">
            <a:extLst>
              <a:ext uri="{FF2B5EF4-FFF2-40B4-BE49-F238E27FC236}">
                <a16:creationId xmlns="" xmlns:a16="http://schemas.microsoft.com/office/drawing/2014/main" id="{C55B600B-AEF3-234F-6469-67C593F2CF97}"/>
              </a:ext>
            </a:extLst>
          </p:cNvPr>
          <p:cNvSpPr txBox="1"/>
          <p:nvPr/>
        </p:nvSpPr>
        <p:spPr>
          <a:xfrm>
            <a:off x="3048512" y="3245868"/>
            <a:ext cx="6097022" cy="369332"/>
          </a:xfrm>
          <a:prstGeom prst="rect">
            <a:avLst/>
          </a:prstGeom>
          <a:noFill/>
        </p:spPr>
        <p:txBody>
          <a:bodyPr wrap="square">
            <a:spAutoFit/>
          </a:bodyPr>
          <a:lstStyle/>
          <a:p>
            <a:r>
              <a:rPr lang="fr-FR" b="0">
                <a:effectLst/>
              </a:rPr>
              <a:t> </a:t>
            </a:r>
          </a:p>
        </p:txBody>
      </p:sp>
      <p:sp>
        <p:nvSpPr>
          <p:cNvPr id="8" name="TextBox 7">
            <a:extLst>
              <a:ext uri="{FF2B5EF4-FFF2-40B4-BE49-F238E27FC236}">
                <a16:creationId xmlns="" xmlns:a16="http://schemas.microsoft.com/office/drawing/2014/main" id="{D4829FB4-C3CB-6FD9-ED74-0D78D743BDE9}"/>
              </a:ext>
            </a:extLst>
          </p:cNvPr>
          <p:cNvSpPr txBox="1"/>
          <p:nvPr/>
        </p:nvSpPr>
        <p:spPr>
          <a:xfrm>
            <a:off x="3048512" y="3245868"/>
            <a:ext cx="6097022" cy="369332"/>
          </a:xfrm>
          <a:prstGeom prst="rect">
            <a:avLst/>
          </a:prstGeom>
          <a:noFill/>
        </p:spPr>
        <p:txBody>
          <a:bodyPr wrap="square">
            <a:spAutoFit/>
          </a:bodyPr>
          <a:lstStyle/>
          <a:p>
            <a:r>
              <a:rPr lang="fr-FR" b="0">
                <a:effectLst/>
              </a:rPr>
              <a:t> </a:t>
            </a:r>
          </a:p>
        </p:txBody>
      </p:sp>
      <p:sp>
        <p:nvSpPr>
          <p:cNvPr id="9" name="TextBox 8"/>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6662B6E9-F424-DACD-548D-4DF66311EF4A}"/>
              </a:ext>
            </a:extLst>
          </p:cNvPr>
          <p:cNvSpPr>
            <a:spLocks noGrp="1"/>
          </p:cNvSpPr>
          <p:nvPr>
            <p:ph type="sldNum" sz="quarter" idx="7"/>
          </p:nvPr>
        </p:nvSpPr>
        <p:spPr/>
        <p:txBody>
          <a:bodyPr/>
          <a:lstStyle/>
          <a:p>
            <a:fld id="{B6F15528-21DE-4FAA-801E-634DDDAF4B2B}" type="slidenum">
              <a:rPr lang="fr-FR" smtClean="0"/>
              <a:pPr/>
              <a:t>188</a:t>
            </a:fld>
            <a:endParaRPr lang="fr-FR" dirty="0"/>
          </a:p>
        </p:txBody>
      </p:sp>
    </p:spTree>
    <p:extLst>
      <p:ext uri="{BB962C8B-B14F-4D97-AF65-F5344CB8AC3E}">
        <p14:creationId xmlns:p14="http://schemas.microsoft.com/office/powerpoint/2010/main" val="2803941780"/>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333243FE-0D37-C89B-C57A-08E8BF8A9141}"/>
            </a:ext>
          </a:extLst>
        </p:cNvPr>
        <p:cNvGrpSpPr/>
        <p:nvPr/>
      </p:nvGrpSpPr>
      <p:grpSpPr>
        <a:xfrm>
          <a:off x="0" y="0"/>
          <a:ext cx="0" cy="0"/>
          <a:chOff x="0" y="0"/>
          <a:chExt cx="0" cy="0"/>
        </a:xfrm>
      </p:grpSpPr>
      <p:sp>
        <p:nvSpPr>
          <p:cNvPr id="5" name="Google Shape;385;p56">
            <a:extLst>
              <a:ext uri="{FF2B5EF4-FFF2-40B4-BE49-F238E27FC236}">
                <a16:creationId xmlns="" xmlns:a16="http://schemas.microsoft.com/office/drawing/2014/main" id="{073D92C3-6726-5A3E-902E-305BD1C6922B}"/>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CHARTE NUPAS PLUS 2.0</a:t>
            </a:r>
          </a:p>
        </p:txBody>
      </p:sp>
      <p:pic>
        <p:nvPicPr>
          <p:cNvPr id="2" name="Picture 1" descr="Chart&#10;&#10;Description automatically generated">
            <a:extLst>
              <a:ext uri="{FF2B5EF4-FFF2-40B4-BE49-F238E27FC236}">
                <a16:creationId xmlns="" xmlns:a16="http://schemas.microsoft.com/office/drawing/2014/main" id="{8ED31940-0A24-5800-1477-1E80A4C00BD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96" r="3419" b="4247"/>
          <a:stretch/>
        </p:blipFill>
        <p:spPr bwMode="auto">
          <a:xfrm>
            <a:off x="1563624" y="961023"/>
            <a:ext cx="9134856" cy="4905756"/>
          </a:xfrm>
          <a:prstGeom prst="rect">
            <a:avLst/>
          </a:prstGeom>
          <a:noFill/>
          <a:ln>
            <a:noFill/>
          </a:ln>
          <a:extLst>
            <a:ext uri="{53640926-AAD7-44D8-BBD7-CCE9431645EC}">
              <a14:shadowObscured xmlns:a14="http://schemas.microsoft.com/office/drawing/2010/main"/>
            </a:ext>
          </a:extLst>
        </p:spPr>
      </p:pic>
      <p:sp>
        <p:nvSpPr>
          <p:cNvPr id="4" name="TextBox 3"/>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3" name="Espace réservé du numéro de diapositive 2">
            <a:extLst>
              <a:ext uri="{FF2B5EF4-FFF2-40B4-BE49-F238E27FC236}">
                <a16:creationId xmlns="" xmlns:a16="http://schemas.microsoft.com/office/drawing/2014/main" id="{1D1D0037-6312-58EB-D04E-003644C8F625}"/>
              </a:ext>
            </a:extLst>
          </p:cNvPr>
          <p:cNvSpPr>
            <a:spLocks noGrp="1"/>
          </p:cNvSpPr>
          <p:nvPr>
            <p:ph type="sldNum" sz="quarter" idx="7"/>
          </p:nvPr>
        </p:nvSpPr>
        <p:spPr/>
        <p:txBody>
          <a:bodyPr/>
          <a:lstStyle/>
          <a:p>
            <a:fld id="{B6F15528-21DE-4FAA-801E-634DDDAF4B2B}" type="slidenum">
              <a:rPr lang="fr-FR" smtClean="0"/>
              <a:pPr/>
              <a:t>189</a:t>
            </a:fld>
            <a:endParaRPr lang="fr-FR" dirty="0"/>
          </a:p>
        </p:txBody>
      </p:sp>
    </p:spTree>
    <p:extLst>
      <p:ext uri="{BB962C8B-B14F-4D97-AF65-F5344CB8AC3E}">
        <p14:creationId xmlns:p14="http://schemas.microsoft.com/office/powerpoint/2010/main" val="22966444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171155" y="2002955"/>
            <a:ext cx="2818130" cy="273685"/>
          </a:xfrm>
          <a:prstGeom prst="rect">
            <a:avLst/>
          </a:prstGeom>
        </p:spPr>
        <p:txBody>
          <a:bodyPr vert="horz" wrap="square" lIns="0" tIns="0" rIns="0" bIns="0" rtlCol="0">
            <a:spAutoFit/>
          </a:bodyPr>
          <a:lstStyle/>
          <a:p>
            <a:pPr marR="52069" algn="ctr">
              <a:lnSpc>
                <a:spcPts val="1705"/>
              </a:lnSpc>
            </a:pPr>
            <a:r>
              <a:rPr lang="fr-FR" sz="1600" b="1">
                <a:solidFill>
                  <a:srgbClr val="FFFFFF"/>
                </a:solidFill>
                <a:latin typeface="Lucida Sans"/>
                <a:cs typeface="Lucida Sans"/>
              </a:rPr>
              <a:t>Notation</a:t>
            </a:r>
          </a:p>
        </p:txBody>
      </p:sp>
      <p:sp>
        <p:nvSpPr>
          <p:cNvPr id="5" name="object 5"/>
          <p:cNvSpPr txBox="1"/>
          <p:nvPr/>
        </p:nvSpPr>
        <p:spPr>
          <a:xfrm>
            <a:off x="3989019" y="2002955"/>
            <a:ext cx="1614170" cy="273685"/>
          </a:xfrm>
          <a:prstGeom prst="rect">
            <a:avLst/>
          </a:prstGeom>
        </p:spPr>
        <p:txBody>
          <a:bodyPr vert="horz" wrap="square" lIns="0" tIns="0" rIns="0" bIns="0" rtlCol="0">
            <a:spAutoFit/>
          </a:bodyPr>
          <a:lstStyle/>
          <a:p>
            <a:pPr marL="516890">
              <a:lnSpc>
                <a:spcPts val="1705"/>
              </a:lnSpc>
            </a:pPr>
            <a:r>
              <a:rPr lang="fr-FR" sz="1600" b="1">
                <a:solidFill>
                  <a:srgbClr val="FFFFFF"/>
                </a:solidFill>
                <a:latin typeface="Lucida Sans"/>
                <a:cs typeface="Lucida Sans"/>
              </a:rPr>
              <a:t>Échelle</a:t>
            </a:r>
          </a:p>
        </p:txBody>
      </p:sp>
      <p:sp>
        <p:nvSpPr>
          <p:cNvPr id="6" name="object 6"/>
          <p:cNvSpPr txBox="1"/>
          <p:nvPr/>
        </p:nvSpPr>
        <p:spPr>
          <a:xfrm>
            <a:off x="5602871" y="2002955"/>
            <a:ext cx="5418455" cy="273685"/>
          </a:xfrm>
          <a:prstGeom prst="rect">
            <a:avLst/>
          </a:prstGeom>
        </p:spPr>
        <p:txBody>
          <a:bodyPr vert="horz" wrap="square" lIns="0" tIns="0" rIns="0" bIns="0" rtlCol="0">
            <a:spAutoFit/>
          </a:bodyPr>
          <a:lstStyle/>
          <a:p>
            <a:pPr marR="47625" algn="ctr">
              <a:lnSpc>
                <a:spcPts val="1705"/>
              </a:lnSpc>
            </a:pPr>
            <a:r>
              <a:rPr lang="fr-FR" sz="1600" b="1">
                <a:solidFill>
                  <a:srgbClr val="FFFFFF"/>
                </a:solidFill>
                <a:latin typeface="Lucida Sans"/>
                <a:cs typeface="Lucida Sans"/>
              </a:rPr>
              <a:t>Description</a:t>
            </a:r>
          </a:p>
        </p:txBody>
      </p:sp>
      <p:sp>
        <p:nvSpPr>
          <p:cNvPr id="7" name="object 7"/>
          <p:cNvSpPr txBox="1"/>
          <p:nvPr/>
        </p:nvSpPr>
        <p:spPr>
          <a:xfrm>
            <a:off x="1171155" y="2276119"/>
            <a:ext cx="2818130" cy="1106170"/>
          </a:xfrm>
          <a:prstGeom prst="rect">
            <a:avLst/>
          </a:prstGeom>
        </p:spPr>
        <p:txBody>
          <a:bodyPr vert="horz" wrap="square" lIns="0" tIns="0" rIns="0" bIns="0" rtlCol="0">
            <a:spAutoFit/>
          </a:bodyPr>
          <a:lstStyle/>
          <a:p>
            <a:pPr>
              <a:lnSpc>
                <a:spcPct val="100000"/>
              </a:lnSpc>
            </a:pPr>
            <a:endParaRPr sz="1600">
              <a:latin typeface="Times New Roman"/>
              <a:cs typeface="Times New Roman"/>
            </a:endParaRPr>
          </a:p>
          <a:p>
            <a:pPr marR="52705" algn="ctr">
              <a:lnSpc>
                <a:spcPct val="100000"/>
              </a:lnSpc>
              <a:spcBef>
                <a:spcPts val="1225"/>
              </a:spcBef>
            </a:pPr>
            <a:r>
              <a:rPr lang="fr-FR" sz="1600" b="1">
                <a:solidFill>
                  <a:srgbClr val="FFFFFF"/>
                </a:solidFill>
                <a:latin typeface="Lucida Sans"/>
                <a:cs typeface="Lucida Sans"/>
              </a:rPr>
              <a:t>1,0 – 1,5</a:t>
            </a:r>
          </a:p>
        </p:txBody>
      </p:sp>
      <p:sp>
        <p:nvSpPr>
          <p:cNvPr id="10" name="object 10"/>
          <p:cNvSpPr txBox="1"/>
          <p:nvPr/>
        </p:nvSpPr>
        <p:spPr>
          <a:xfrm>
            <a:off x="1171168" y="3382162"/>
            <a:ext cx="2818130" cy="1021080"/>
          </a:xfrm>
          <a:prstGeom prst="rect">
            <a:avLst/>
          </a:prstGeom>
        </p:spPr>
        <p:txBody>
          <a:bodyPr vert="horz" wrap="square" lIns="0" tIns="3175" rIns="0" bIns="0" rtlCol="0">
            <a:spAutoFit/>
          </a:bodyPr>
          <a:lstStyle/>
          <a:p>
            <a:pPr>
              <a:lnSpc>
                <a:spcPct val="100000"/>
              </a:lnSpc>
              <a:spcBef>
                <a:spcPts val="25"/>
              </a:spcBef>
            </a:pPr>
            <a:endParaRPr sz="2350">
              <a:latin typeface="Times New Roman"/>
              <a:cs typeface="Times New Roman"/>
            </a:endParaRPr>
          </a:p>
          <a:p>
            <a:pPr marL="897890">
              <a:lnSpc>
                <a:spcPct val="100000"/>
              </a:lnSpc>
            </a:pPr>
            <a:r>
              <a:rPr lang="fr-FR" sz="1600" b="1">
                <a:solidFill>
                  <a:srgbClr val="FFFFFF"/>
                </a:solidFill>
                <a:latin typeface="Lucida Sans"/>
                <a:cs typeface="Lucida Sans"/>
              </a:rPr>
              <a:t>1,51 – 2,5</a:t>
            </a:r>
          </a:p>
        </p:txBody>
      </p:sp>
      <p:sp>
        <p:nvSpPr>
          <p:cNvPr id="13" name="object 13"/>
          <p:cNvSpPr txBox="1"/>
          <p:nvPr/>
        </p:nvSpPr>
        <p:spPr>
          <a:xfrm>
            <a:off x="1171168" y="4403039"/>
            <a:ext cx="2818130" cy="1106170"/>
          </a:xfrm>
          <a:prstGeom prst="rect">
            <a:avLst/>
          </a:prstGeom>
        </p:spPr>
        <p:txBody>
          <a:bodyPr vert="horz" wrap="square" lIns="0" tIns="0" rIns="0" bIns="0" rtlCol="0">
            <a:spAutoFit/>
          </a:bodyPr>
          <a:lstStyle/>
          <a:p>
            <a:pPr>
              <a:lnSpc>
                <a:spcPct val="100000"/>
              </a:lnSpc>
            </a:pPr>
            <a:endParaRPr sz="1600">
              <a:latin typeface="Times New Roman"/>
              <a:cs typeface="Times New Roman"/>
            </a:endParaRPr>
          </a:p>
          <a:p>
            <a:pPr marL="897890">
              <a:lnSpc>
                <a:spcPct val="100000"/>
              </a:lnSpc>
              <a:spcBef>
                <a:spcPts val="1220"/>
              </a:spcBef>
            </a:pPr>
            <a:r>
              <a:rPr lang="fr-FR" sz="1600" b="1">
                <a:solidFill>
                  <a:srgbClr val="FFFFFF"/>
                </a:solidFill>
                <a:latin typeface="Lucida Sans"/>
                <a:cs typeface="Lucida Sans"/>
              </a:rPr>
              <a:t>2,51 – 3,5</a:t>
            </a:r>
          </a:p>
        </p:txBody>
      </p:sp>
      <p:sp>
        <p:nvSpPr>
          <p:cNvPr id="16" name="object 16"/>
          <p:cNvSpPr txBox="1"/>
          <p:nvPr/>
        </p:nvSpPr>
        <p:spPr>
          <a:xfrm>
            <a:off x="1171168" y="5509069"/>
            <a:ext cx="2818130" cy="826769"/>
          </a:xfrm>
          <a:prstGeom prst="rect">
            <a:avLst/>
          </a:prstGeom>
        </p:spPr>
        <p:txBody>
          <a:bodyPr vert="horz" wrap="square" lIns="0" tIns="635" rIns="0" bIns="0" rtlCol="0">
            <a:spAutoFit/>
          </a:bodyPr>
          <a:lstStyle/>
          <a:p>
            <a:pPr>
              <a:lnSpc>
                <a:spcPct val="100000"/>
              </a:lnSpc>
              <a:spcBef>
                <a:spcPts val="5"/>
              </a:spcBef>
            </a:pPr>
            <a:endParaRPr sz="1700">
              <a:latin typeface="Times New Roman"/>
              <a:cs typeface="Times New Roman"/>
            </a:endParaRPr>
          </a:p>
          <a:p>
            <a:pPr marL="897890">
              <a:lnSpc>
                <a:spcPct val="100000"/>
              </a:lnSpc>
            </a:pPr>
            <a:r>
              <a:rPr lang="fr-FR" sz="1600" b="1">
                <a:solidFill>
                  <a:srgbClr val="FFFFFF"/>
                </a:solidFill>
                <a:latin typeface="Lucida Sans"/>
                <a:cs typeface="Lucida Sans"/>
              </a:rPr>
              <a:t>3,51 – 4,0</a:t>
            </a:r>
          </a:p>
        </p:txBody>
      </p:sp>
      <p:graphicFrame>
        <p:nvGraphicFramePr>
          <p:cNvPr id="19" name="object 19"/>
          <p:cNvGraphicFramePr>
            <a:graphicFrameLocks noGrp="1"/>
          </p:cNvGraphicFramePr>
          <p:nvPr>
            <p:extLst>
              <p:ext uri="{D42A27DB-BD31-4B8C-83A1-F6EECF244321}">
                <p14:modId xmlns:p14="http://schemas.microsoft.com/office/powerpoint/2010/main" val="1587403681"/>
              </p:ext>
            </p:extLst>
          </p:nvPr>
        </p:nvGraphicFramePr>
        <p:xfrm>
          <a:off x="1405354" y="926675"/>
          <a:ext cx="9438572" cy="5425029"/>
        </p:xfrm>
        <a:graphic>
          <a:graphicData uri="http://schemas.openxmlformats.org/drawingml/2006/table">
            <a:tbl>
              <a:tblPr firstRow="1" bandRow="1">
                <a:tableStyleId>{2D5ABB26-0587-4C30-8999-92F81FD0307C}</a:tableStyleId>
              </a:tblPr>
              <a:tblGrid>
                <a:gridCol w="2702395">
                  <a:extLst>
                    <a:ext uri="{9D8B030D-6E8A-4147-A177-3AD203B41FA5}">
                      <a16:colId xmlns="" xmlns:a16="http://schemas.microsoft.com/office/drawing/2014/main" val="20000"/>
                    </a:ext>
                  </a:extLst>
                </a:gridCol>
                <a:gridCol w="1556382">
                  <a:extLst>
                    <a:ext uri="{9D8B030D-6E8A-4147-A177-3AD203B41FA5}">
                      <a16:colId xmlns="" xmlns:a16="http://schemas.microsoft.com/office/drawing/2014/main" val="20001"/>
                    </a:ext>
                  </a:extLst>
                </a:gridCol>
                <a:gridCol w="5179795">
                  <a:extLst>
                    <a:ext uri="{9D8B030D-6E8A-4147-A177-3AD203B41FA5}">
                      <a16:colId xmlns="" xmlns:a16="http://schemas.microsoft.com/office/drawing/2014/main" val="20002"/>
                    </a:ext>
                  </a:extLst>
                </a:gridCol>
              </a:tblGrid>
              <a:tr h="345776">
                <a:tc gridSpan="3">
                  <a:txBody>
                    <a:bodyPr/>
                    <a:lstStyle/>
                    <a:p>
                      <a:pPr marL="1047750">
                        <a:lnSpc>
                          <a:spcPct val="100000"/>
                        </a:lnSpc>
                        <a:spcBef>
                          <a:spcPts val="105"/>
                        </a:spcBef>
                        <a:tabLst>
                          <a:tab pos="3371850" algn="l"/>
                          <a:tab pos="6600825" algn="l"/>
                        </a:tabLst>
                      </a:pPr>
                      <a:r>
                        <a:rPr lang="fr-FR" sz="1400" b="1" dirty="0">
                          <a:solidFill>
                            <a:srgbClr val="FFFFFF"/>
                          </a:solidFill>
                          <a:latin typeface="Source Sans Pro" panose="020B0503030403020204" pitchFamily="34" charset="0"/>
                          <a:ea typeface="Source Sans Pro" panose="020B0503030403020204" pitchFamily="34" charset="0"/>
                          <a:cs typeface="Arial"/>
                        </a:rPr>
                        <a:t>Description de l’échelle de notation</a:t>
                      </a:r>
                    </a:p>
                  </a:txBody>
                  <a:tcPr marL="0" marR="0" marT="0" marB="0">
                    <a:lnL w="43172">
                      <a:solidFill>
                        <a:srgbClr val="000000"/>
                      </a:solidFill>
                      <a:prstDash val="solid"/>
                    </a:lnL>
                    <a:lnR w="12700">
                      <a:solidFill>
                        <a:srgbClr val="000000"/>
                      </a:solidFill>
                      <a:prstDash val="solid"/>
                    </a:lnR>
                    <a:lnT w="46311">
                      <a:solidFill>
                        <a:srgbClr val="FFFFFF"/>
                      </a:solidFill>
                      <a:prstDash val="solid"/>
                    </a:lnT>
                    <a:lnB w="12700">
                      <a:solidFill>
                        <a:srgbClr val="000000"/>
                      </a:solidFill>
                      <a:prstDash val="solid"/>
                    </a:lnB>
                    <a:solidFill>
                      <a:srgbClr val="002E6C"/>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 xmlns:a16="http://schemas.microsoft.com/office/drawing/2014/main" val="10000"/>
                  </a:ext>
                </a:extLst>
              </a:tr>
              <a:tr h="1383934">
                <a:tc>
                  <a:txBody>
                    <a:bodyPr/>
                    <a:lstStyle/>
                    <a:p>
                      <a:pPr algn="l" rtl="0">
                        <a:lnSpc>
                          <a:spcPct val="100000"/>
                        </a:lnSpc>
                      </a:pPr>
                      <a:endParaRPr sz="1400">
                        <a:latin typeface="Source Sans Pro" panose="020B0503030403020204" pitchFamily="34" charset="0"/>
                        <a:ea typeface="Source Sans Pro" panose="020B0503030403020204" pitchFamily="34" charset="0"/>
                        <a:cs typeface="Times New Roman"/>
                      </a:endParaRPr>
                    </a:p>
                    <a:p>
                      <a:pPr algn="l" rtl="0">
                        <a:lnSpc>
                          <a:spcPct val="100000"/>
                        </a:lnSpc>
                        <a:spcBef>
                          <a:spcPts val="50"/>
                        </a:spcBef>
                      </a:pPr>
                      <a:endParaRPr sz="1400">
                        <a:latin typeface="Source Sans Pro" panose="020B0503030403020204" pitchFamily="34" charset="0"/>
                        <a:ea typeface="Source Sans Pro" panose="020B0503030403020204" pitchFamily="34" charset="0"/>
                        <a:cs typeface="Times New Roman"/>
                      </a:endParaRPr>
                    </a:p>
                    <a:p>
                      <a:pPr marL="11430" algn="ctr">
                        <a:lnSpc>
                          <a:spcPct val="100000"/>
                        </a:lnSpc>
                      </a:pPr>
                      <a:r>
                        <a:rPr lang="fr-FR" sz="1400">
                          <a:solidFill>
                            <a:srgbClr val="FFFFFF"/>
                          </a:solidFill>
                          <a:latin typeface="Source Sans Pro" panose="020B0503030403020204" pitchFamily="34" charset="0"/>
                          <a:ea typeface="Source Sans Pro" panose="020B0503030403020204" pitchFamily="34" charset="0"/>
                          <a:cs typeface="Arial"/>
                        </a:rPr>
                        <a:t>1,0 – 1,5</a:t>
                      </a:r>
                    </a:p>
                  </a:txBody>
                  <a:tcPr marL="0" marR="0" marT="0" marB="0">
                    <a:lnL w="43172">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0000"/>
                    </a:solidFill>
                  </a:tcPr>
                </a:tc>
                <a:tc>
                  <a:txBody>
                    <a:bodyPr/>
                    <a:lstStyle/>
                    <a:p>
                      <a:pPr algn="l" rtl="0">
                        <a:lnSpc>
                          <a:spcPct val="100000"/>
                        </a:lnSpc>
                      </a:pPr>
                      <a:endParaRPr sz="1400">
                        <a:latin typeface="Source Sans Pro" panose="020B0503030403020204" pitchFamily="34" charset="0"/>
                        <a:ea typeface="Source Sans Pro" panose="020B0503030403020204" pitchFamily="34" charset="0"/>
                        <a:cs typeface="Times New Roman"/>
                      </a:endParaRPr>
                    </a:p>
                    <a:p>
                      <a:pPr algn="l" rtl="0">
                        <a:lnSpc>
                          <a:spcPct val="100000"/>
                        </a:lnSpc>
                        <a:spcBef>
                          <a:spcPts val="50"/>
                        </a:spcBef>
                      </a:pPr>
                      <a:endParaRPr sz="1400">
                        <a:latin typeface="Source Sans Pro" panose="020B0503030403020204" pitchFamily="34" charset="0"/>
                        <a:ea typeface="Source Sans Pro" panose="020B0503030403020204" pitchFamily="34" charset="0"/>
                        <a:cs typeface="Times New Roman"/>
                      </a:endParaRPr>
                    </a:p>
                    <a:p>
                      <a:pPr marL="12065" algn="ctr">
                        <a:lnSpc>
                          <a:spcPct val="100000"/>
                        </a:lnSpc>
                      </a:pPr>
                      <a:r>
                        <a:rPr lang="fr-FR" sz="1400">
                          <a:solidFill>
                            <a:srgbClr val="FFFFFF"/>
                          </a:solidFill>
                          <a:latin typeface="Source Sans Pro" panose="020B0503030403020204" pitchFamily="34" charset="0"/>
                          <a:ea typeface="Source Sans Pro" panose="020B0503030403020204" pitchFamily="34" charset="0"/>
                          <a:cs typeface="Arial"/>
                        </a:rPr>
                        <a:t>Inadéquat</a:t>
                      </a: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0000"/>
                    </a:solidFill>
                  </a:tcPr>
                </a:tc>
                <a:tc>
                  <a:txBody>
                    <a:bodyPr/>
                    <a:lstStyle/>
                    <a:p>
                      <a:pPr marR="130175" indent="98425">
                        <a:lnSpc>
                          <a:spcPct val="107000"/>
                        </a:lnSpc>
                        <a:spcBef>
                          <a:spcPts val="165"/>
                        </a:spcBef>
                      </a:pPr>
                      <a:r>
                        <a:rPr lang="fr-FR" sz="1400">
                          <a:latin typeface="Source Sans Pro" panose="020B0503030403020204" pitchFamily="34" charset="0"/>
                          <a:ea typeface="Source Sans Pro" panose="020B0503030403020204" pitchFamily="34" charset="0"/>
                          <a:cs typeface="Arial"/>
                        </a:rPr>
                        <a:t>Des faiblesses importantes en matière de contrôle pourraient exposer l’organisation à des pertes financières ou autres importantes ou nuire de manière significative à sa capacité à gérer les fonds de l’USAID.</a:t>
                      </a: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2D5E4"/>
                    </a:solidFill>
                  </a:tcPr>
                </a:tc>
                <a:extLst>
                  <a:ext uri="{0D108BD9-81ED-4DB2-BD59-A6C34878D82A}">
                    <a16:rowId xmlns="" xmlns:a16="http://schemas.microsoft.com/office/drawing/2014/main" val="10001"/>
                  </a:ext>
                </a:extLst>
              </a:tr>
              <a:tr h="1277337">
                <a:tc>
                  <a:txBody>
                    <a:bodyPr/>
                    <a:lstStyle/>
                    <a:p>
                      <a:pPr algn="l" rtl="0">
                        <a:lnSpc>
                          <a:spcPct val="100000"/>
                        </a:lnSpc>
                      </a:pPr>
                      <a:endParaRPr sz="1400">
                        <a:latin typeface="Source Sans Pro" panose="020B0503030403020204" pitchFamily="34" charset="0"/>
                        <a:ea typeface="Source Sans Pro" panose="020B0503030403020204" pitchFamily="34" charset="0"/>
                        <a:cs typeface="Times New Roman"/>
                      </a:endParaRPr>
                    </a:p>
                    <a:p>
                      <a:pPr marL="12065" algn="ctr">
                        <a:lnSpc>
                          <a:spcPct val="100000"/>
                        </a:lnSpc>
                        <a:spcBef>
                          <a:spcPts val="1210"/>
                        </a:spcBef>
                      </a:pPr>
                      <a:r>
                        <a:rPr lang="fr-FR" sz="1400">
                          <a:latin typeface="Source Sans Pro" panose="020B0503030403020204" pitchFamily="34" charset="0"/>
                          <a:ea typeface="Source Sans Pro" panose="020B0503030403020204" pitchFamily="34" charset="0"/>
                          <a:cs typeface="Arial"/>
                        </a:rPr>
                        <a:t>1,51 – 2,5</a:t>
                      </a:r>
                    </a:p>
                  </a:txBody>
                  <a:tcPr marL="0" marR="0" marT="0" marB="0">
                    <a:lnL w="43172">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00"/>
                    </a:solidFill>
                  </a:tcPr>
                </a:tc>
                <a:tc>
                  <a:txBody>
                    <a:bodyPr/>
                    <a:lstStyle/>
                    <a:p>
                      <a:pPr algn="l" rtl="0">
                        <a:lnSpc>
                          <a:spcPct val="100000"/>
                        </a:lnSpc>
                      </a:pPr>
                      <a:endParaRPr sz="1400">
                        <a:latin typeface="Source Sans Pro" panose="020B0503030403020204" pitchFamily="34" charset="0"/>
                        <a:ea typeface="Source Sans Pro" panose="020B0503030403020204" pitchFamily="34" charset="0"/>
                        <a:cs typeface="Times New Roman"/>
                      </a:endParaRPr>
                    </a:p>
                    <a:p>
                      <a:pPr marL="10795" algn="ctr">
                        <a:lnSpc>
                          <a:spcPct val="100000"/>
                        </a:lnSpc>
                        <a:spcBef>
                          <a:spcPts val="1210"/>
                        </a:spcBef>
                      </a:pPr>
                      <a:r>
                        <a:rPr lang="fr-FR" sz="1400">
                          <a:latin typeface="Source Sans Pro" panose="020B0503030403020204" pitchFamily="34" charset="0"/>
                          <a:ea typeface="Source Sans Pro" panose="020B0503030403020204" pitchFamily="34" charset="0"/>
                          <a:cs typeface="Arial"/>
                        </a:rPr>
                        <a:t>Faible</a:t>
                      </a: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00"/>
                    </a:solidFill>
                  </a:tcPr>
                </a:tc>
                <a:tc>
                  <a:txBody>
                    <a:bodyPr/>
                    <a:lstStyle/>
                    <a:p>
                      <a:pPr marL="62230" marR="379730" algn="just">
                        <a:lnSpc>
                          <a:spcPct val="107100"/>
                        </a:lnSpc>
                        <a:spcBef>
                          <a:spcPts val="860"/>
                        </a:spcBef>
                      </a:pPr>
                      <a:r>
                        <a:rPr lang="fr-FR" sz="1400">
                          <a:latin typeface="Source Sans Pro" panose="020B0503030403020204" pitchFamily="34" charset="0"/>
                          <a:ea typeface="Source Sans Pro" panose="020B0503030403020204" pitchFamily="34" charset="0"/>
                          <a:cs typeface="Arial"/>
                        </a:rPr>
                        <a:t>Il existe des faiblesses importantes en matière de contrôle qui pourraient exposer l’organisation à des niveaux inacceptables/inadéquats de risque non géré.</a:t>
                      </a: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2D5E4"/>
                    </a:solidFill>
                  </a:tcPr>
                </a:tc>
                <a:extLst>
                  <a:ext uri="{0D108BD9-81ED-4DB2-BD59-A6C34878D82A}">
                    <a16:rowId xmlns="" xmlns:a16="http://schemas.microsoft.com/office/drawing/2014/main" val="10002"/>
                  </a:ext>
                </a:extLst>
              </a:tr>
              <a:tr h="1383934">
                <a:tc>
                  <a:txBody>
                    <a:bodyPr/>
                    <a:lstStyle/>
                    <a:p>
                      <a:pPr algn="l" rtl="0">
                        <a:lnSpc>
                          <a:spcPct val="100000"/>
                        </a:lnSpc>
                      </a:pPr>
                      <a:endParaRPr sz="1400" dirty="0">
                        <a:latin typeface="Source Sans Pro" panose="020B0503030403020204" pitchFamily="34" charset="0"/>
                        <a:ea typeface="Source Sans Pro" panose="020B0503030403020204" pitchFamily="34" charset="0"/>
                        <a:cs typeface="Times New Roman"/>
                      </a:endParaRPr>
                    </a:p>
                    <a:p>
                      <a:pPr algn="l" rtl="0">
                        <a:lnSpc>
                          <a:spcPct val="100000"/>
                        </a:lnSpc>
                        <a:spcBef>
                          <a:spcPts val="50"/>
                        </a:spcBef>
                      </a:pPr>
                      <a:endParaRPr sz="1400" dirty="0">
                        <a:latin typeface="Source Sans Pro" panose="020B0503030403020204" pitchFamily="34" charset="0"/>
                        <a:ea typeface="Source Sans Pro" panose="020B0503030403020204" pitchFamily="34" charset="0"/>
                        <a:cs typeface="Times New Roman"/>
                      </a:endParaRPr>
                    </a:p>
                    <a:p>
                      <a:pPr marL="12065" algn="ctr">
                        <a:lnSpc>
                          <a:spcPct val="100000"/>
                        </a:lnSpc>
                      </a:pPr>
                      <a:r>
                        <a:rPr lang="fr-FR" sz="1400" dirty="0">
                          <a:latin typeface="Source Sans Pro" panose="020B0503030403020204" pitchFamily="34" charset="0"/>
                          <a:ea typeface="Source Sans Pro" panose="020B0503030403020204" pitchFamily="34" charset="0"/>
                          <a:cs typeface="Arial"/>
                        </a:rPr>
                        <a:t>2,51 – 3,5</a:t>
                      </a:r>
                    </a:p>
                  </a:txBody>
                  <a:tcPr marL="0" marR="0" marT="0" marB="0">
                    <a:lnL w="43172">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92D050"/>
                    </a:solidFill>
                  </a:tcPr>
                </a:tc>
                <a:tc>
                  <a:txBody>
                    <a:bodyPr/>
                    <a:lstStyle/>
                    <a:p>
                      <a:pPr algn="l" rtl="0">
                        <a:lnSpc>
                          <a:spcPct val="100000"/>
                        </a:lnSpc>
                      </a:pPr>
                      <a:endParaRPr sz="1400">
                        <a:latin typeface="Source Sans Pro" panose="020B0503030403020204" pitchFamily="34" charset="0"/>
                        <a:ea typeface="Source Sans Pro" panose="020B0503030403020204" pitchFamily="34" charset="0"/>
                        <a:cs typeface="Times New Roman"/>
                      </a:endParaRPr>
                    </a:p>
                    <a:p>
                      <a:pPr algn="l" rtl="0">
                        <a:lnSpc>
                          <a:spcPct val="100000"/>
                        </a:lnSpc>
                        <a:spcBef>
                          <a:spcPts val="50"/>
                        </a:spcBef>
                      </a:pPr>
                      <a:endParaRPr sz="1400">
                        <a:latin typeface="Source Sans Pro" panose="020B0503030403020204" pitchFamily="34" charset="0"/>
                        <a:ea typeface="Source Sans Pro" panose="020B0503030403020204" pitchFamily="34" charset="0"/>
                        <a:cs typeface="Times New Roman"/>
                      </a:endParaRPr>
                    </a:p>
                    <a:p>
                      <a:pPr marL="12065" algn="ctr">
                        <a:lnSpc>
                          <a:spcPct val="100000"/>
                        </a:lnSpc>
                      </a:pPr>
                      <a:r>
                        <a:rPr lang="fr-FR" sz="1400">
                          <a:latin typeface="Source Sans Pro" panose="020B0503030403020204" pitchFamily="34" charset="0"/>
                          <a:ea typeface="Source Sans Pro" panose="020B0503030403020204" pitchFamily="34" charset="0"/>
                          <a:cs typeface="Arial"/>
                        </a:rPr>
                        <a:t>Adéquat</a:t>
                      </a: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92D050"/>
                    </a:solidFill>
                  </a:tcPr>
                </a:tc>
                <a:tc>
                  <a:txBody>
                    <a:bodyPr/>
                    <a:lstStyle/>
                    <a:p>
                      <a:pPr marL="62230" marR="109855">
                        <a:lnSpc>
                          <a:spcPct val="107100"/>
                        </a:lnSpc>
                        <a:spcBef>
                          <a:spcPts val="1195"/>
                        </a:spcBef>
                      </a:pPr>
                      <a:r>
                        <a:rPr lang="fr-FR" sz="1400">
                          <a:latin typeface="Source Sans Pro" panose="020B0503030403020204" pitchFamily="34" charset="0"/>
                          <a:ea typeface="Source Sans Pro" panose="020B0503030403020204" pitchFamily="34" charset="0"/>
                          <a:cs typeface="Arial"/>
                        </a:rPr>
                        <a:t>Même si une faiblesse des contrôles a été constatée, des contrôles compensatoires et d'autres facteurs existent pour réduire le risque résiduel au sein de l'organisation à des niveaux acceptables.</a:t>
                      </a: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2D5E4"/>
                    </a:solidFill>
                  </a:tcPr>
                </a:tc>
                <a:extLst>
                  <a:ext uri="{0D108BD9-81ED-4DB2-BD59-A6C34878D82A}">
                    <a16:rowId xmlns="" xmlns:a16="http://schemas.microsoft.com/office/drawing/2014/main" val="10003"/>
                  </a:ext>
                </a:extLst>
              </a:tr>
              <a:tr h="1034048">
                <a:tc>
                  <a:txBody>
                    <a:bodyPr/>
                    <a:lstStyle/>
                    <a:p>
                      <a:pPr algn="l" rtl="0">
                        <a:lnSpc>
                          <a:spcPct val="100000"/>
                        </a:lnSpc>
                        <a:spcBef>
                          <a:spcPts val="45"/>
                        </a:spcBef>
                      </a:pPr>
                      <a:endParaRPr sz="1400">
                        <a:latin typeface="Source Sans Pro" panose="020B0503030403020204" pitchFamily="34" charset="0"/>
                        <a:ea typeface="Source Sans Pro" panose="020B0503030403020204" pitchFamily="34" charset="0"/>
                        <a:cs typeface="Times New Roman"/>
                      </a:endParaRPr>
                    </a:p>
                    <a:p>
                      <a:pPr marL="12065" algn="ctr">
                        <a:lnSpc>
                          <a:spcPct val="100000"/>
                        </a:lnSpc>
                      </a:pPr>
                      <a:r>
                        <a:rPr lang="fr-FR" sz="1400">
                          <a:latin typeface="Source Sans Pro" panose="020B0503030403020204" pitchFamily="34" charset="0"/>
                          <a:ea typeface="Source Sans Pro" panose="020B0503030403020204" pitchFamily="34" charset="0"/>
                          <a:cs typeface="Arial"/>
                        </a:rPr>
                        <a:t>3,51 – 4,0</a:t>
                      </a:r>
                    </a:p>
                  </a:txBody>
                  <a:tcPr marL="0" marR="0" marT="0" marB="0">
                    <a:lnL w="43172">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AF50"/>
                    </a:solidFill>
                  </a:tcPr>
                </a:tc>
                <a:tc>
                  <a:txBody>
                    <a:bodyPr/>
                    <a:lstStyle/>
                    <a:p>
                      <a:pPr algn="l" rtl="0">
                        <a:lnSpc>
                          <a:spcPct val="100000"/>
                        </a:lnSpc>
                        <a:spcBef>
                          <a:spcPts val="45"/>
                        </a:spcBef>
                      </a:pPr>
                      <a:endParaRPr sz="1400">
                        <a:latin typeface="Source Sans Pro" panose="020B0503030403020204" pitchFamily="34" charset="0"/>
                        <a:ea typeface="Source Sans Pro" panose="020B0503030403020204" pitchFamily="34" charset="0"/>
                        <a:cs typeface="Times New Roman"/>
                      </a:endParaRPr>
                    </a:p>
                    <a:p>
                      <a:pPr marL="12065" algn="ctr">
                        <a:lnSpc>
                          <a:spcPct val="100000"/>
                        </a:lnSpc>
                      </a:pPr>
                      <a:r>
                        <a:rPr lang="fr-FR" sz="1400">
                          <a:latin typeface="Source Sans Pro" panose="020B0503030403020204" pitchFamily="34" charset="0"/>
                          <a:ea typeface="Source Sans Pro" panose="020B0503030403020204" pitchFamily="34" charset="0"/>
                          <a:cs typeface="Arial"/>
                        </a:rPr>
                        <a:t>Fort</a:t>
                      </a: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AF50"/>
                    </a:solidFill>
                  </a:tcPr>
                </a:tc>
                <a:tc>
                  <a:txBody>
                    <a:bodyPr/>
                    <a:lstStyle/>
                    <a:p>
                      <a:pPr marR="90170" indent="98425">
                        <a:lnSpc>
                          <a:spcPct val="107100"/>
                        </a:lnSpc>
                        <a:spcBef>
                          <a:spcPts val="95"/>
                        </a:spcBef>
                      </a:pPr>
                      <a:r>
                        <a:rPr lang="fr-FR" sz="1400" dirty="0">
                          <a:latin typeface="Source Sans Pro" panose="020B0503030403020204" pitchFamily="34" charset="0"/>
                          <a:ea typeface="Source Sans Pro" panose="020B0503030403020204" pitchFamily="34" charset="0"/>
                          <a:cs typeface="Arial"/>
                        </a:rPr>
                        <a:t>Dans l’ensemble, un cadre de contrôle solide est en place. Certaines améliorations peuvent être recommandées. Aucune carence ou faible risque.</a:t>
                      </a: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2D5E4"/>
                    </a:solidFill>
                  </a:tcPr>
                </a:tc>
                <a:extLst>
                  <a:ext uri="{0D108BD9-81ED-4DB2-BD59-A6C34878D82A}">
                    <a16:rowId xmlns="" xmlns:a16="http://schemas.microsoft.com/office/drawing/2014/main" val="10004"/>
                  </a:ext>
                </a:extLst>
              </a:tr>
            </a:tbl>
          </a:graphicData>
        </a:graphic>
      </p:graphicFrame>
      <p:sp>
        <p:nvSpPr>
          <p:cNvPr id="20" name="Google Shape;385;p56">
            <a:extLst>
              <a:ext uri="{FF2B5EF4-FFF2-40B4-BE49-F238E27FC236}">
                <a16:creationId xmlns="" xmlns:a16="http://schemas.microsoft.com/office/drawing/2014/main" id="{99069E54-513A-BAC2-6245-4CD9E536A843}"/>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Échelle d'évaluation</a:t>
            </a:r>
          </a:p>
        </p:txBody>
      </p:sp>
      <p:sp>
        <p:nvSpPr>
          <p:cNvPr id="11" name="TextBox 10"/>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D1915606-9B31-142D-F0B8-0A5065EE7D23}"/>
              </a:ext>
            </a:extLst>
          </p:cNvPr>
          <p:cNvSpPr>
            <a:spLocks noGrp="1"/>
          </p:cNvSpPr>
          <p:nvPr>
            <p:ph type="sldNum" sz="quarter" idx="7"/>
          </p:nvPr>
        </p:nvSpPr>
        <p:spPr/>
        <p:txBody>
          <a:bodyPr/>
          <a:lstStyle/>
          <a:p>
            <a:fld id="{B6F15528-21DE-4FAA-801E-634DDDAF4B2B}" type="slidenum">
              <a:rPr lang="fr-FR" smtClean="0"/>
              <a:pPr/>
              <a:t>19</a:t>
            </a:fld>
            <a:endParaRPr lang="fr-FR" dirty="0"/>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C7A0A247-1B16-45C8-794F-4D9DE49EAAEA}"/>
            </a:ext>
          </a:extLst>
        </p:cNvPr>
        <p:cNvGrpSpPr/>
        <p:nvPr/>
      </p:nvGrpSpPr>
      <p:grpSpPr>
        <a:xfrm>
          <a:off x="0" y="0"/>
          <a:ext cx="0" cy="0"/>
          <a:chOff x="0" y="0"/>
          <a:chExt cx="0" cy="0"/>
        </a:xfrm>
      </p:grpSpPr>
      <p:sp>
        <p:nvSpPr>
          <p:cNvPr id="5" name="Google Shape;385;p56">
            <a:extLst>
              <a:ext uri="{FF2B5EF4-FFF2-40B4-BE49-F238E27FC236}">
                <a16:creationId xmlns="" xmlns:a16="http://schemas.microsoft.com/office/drawing/2014/main" id="{410B8A99-09BD-15AF-FEA1-B88DF7B4EE0A}"/>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CATÉGORIES/SOUS-CATÉGORIES DURABILITÉ </a:t>
            </a:r>
          </a:p>
        </p:txBody>
      </p:sp>
      <p:graphicFrame>
        <p:nvGraphicFramePr>
          <p:cNvPr id="4" name="Table 3">
            <a:extLst>
              <a:ext uri="{FF2B5EF4-FFF2-40B4-BE49-F238E27FC236}">
                <a16:creationId xmlns="" xmlns:a16="http://schemas.microsoft.com/office/drawing/2014/main" id="{B53B3B2E-0019-65E0-05E6-044BC24BE853}"/>
              </a:ext>
            </a:extLst>
          </p:cNvPr>
          <p:cNvGraphicFramePr>
            <a:graphicFrameLocks noGrp="1"/>
          </p:cNvGraphicFramePr>
          <p:nvPr>
            <p:extLst>
              <p:ext uri="{D42A27DB-BD31-4B8C-83A1-F6EECF244321}">
                <p14:modId xmlns:p14="http://schemas.microsoft.com/office/powerpoint/2010/main" val="486530726"/>
              </p:ext>
            </p:extLst>
          </p:nvPr>
        </p:nvGraphicFramePr>
        <p:xfrm>
          <a:off x="1" y="902126"/>
          <a:ext cx="12132676" cy="5580334"/>
        </p:xfrm>
        <a:graphic>
          <a:graphicData uri="http://schemas.openxmlformats.org/drawingml/2006/table">
            <a:tbl>
              <a:tblPr firstRow="1" firstCol="1" bandRow="1">
                <a:tableStyleId>{5940675A-B579-460E-94D1-54222C63F5DA}</a:tableStyleId>
              </a:tblPr>
              <a:tblGrid>
                <a:gridCol w="469526">
                  <a:extLst>
                    <a:ext uri="{9D8B030D-6E8A-4147-A177-3AD203B41FA5}">
                      <a16:colId xmlns="" xmlns:a16="http://schemas.microsoft.com/office/drawing/2014/main" val="2746486844"/>
                    </a:ext>
                  </a:extLst>
                </a:gridCol>
                <a:gridCol w="1254398">
                  <a:extLst>
                    <a:ext uri="{9D8B030D-6E8A-4147-A177-3AD203B41FA5}">
                      <a16:colId xmlns="" xmlns:a16="http://schemas.microsoft.com/office/drawing/2014/main" val="455839281"/>
                    </a:ext>
                  </a:extLst>
                </a:gridCol>
                <a:gridCol w="7824905">
                  <a:extLst>
                    <a:ext uri="{9D8B030D-6E8A-4147-A177-3AD203B41FA5}">
                      <a16:colId xmlns="" xmlns:a16="http://schemas.microsoft.com/office/drawing/2014/main" val="850816675"/>
                    </a:ext>
                  </a:extLst>
                </a:gridCol>
                <a:gridCol w="2583847">
                  <a:extLst>
                    <a:ext uri="{9D8B030D-6E8A-4147-A177-3AD203B41FA5}">
                      <a16:colId xmlns="" xmlns:a16="http://schemas.microsoft.com/office/drawing/2014/main" val="1089252369"/>
                    </a:ext>
                  </a:extLst>
                </a:gridCol>
              </a:tblGrid>
              <a:tr h="426350">
                <a:tc gridSpan="2">
                  <a:txBody>
                    <a:bodyPr/>
                    <a:lstStyle/>
                    <a:p>
                      <a:pPr marL="8890" marR="0" indent="-8890" algn="ctr">
                        <a:spcBef>
                          <a:spcPts val="1200"/>
                        </a:spcBef>
                        <a:spcAft>
                          <a:spcPts val="600"/>
                        </a:spcAft>
                      </a:pPr>
                      <a:r>
                        <a:rPr lang="fr-FR" sz="1100" b="1" dirty="0">
                          <a:solidFill>
                            <a:schemeClr val="bg1"/>
                          </a:solidFill>
                          <a:effectLst/>
                          <a:latin typeface="Source Sans Pro" panose="020B0503030403020204" pitchFamily="34" charset="0"/>
                          <a:ea typeface="Source Sans Pro" panose="020B0503030403020204" pitchFamily="34" charset="0"/>
                        </a:rPr>
                        <a:t>CATÉGORIES/SOUS-CATÉGORIES</a:t>
                      </a:r>
                    </a:p>
                  </a:txBody>
                  <a:tcPr marL="442" marR="442" marT="0" marB="0" anchor="ctr">
                    <a:solidFill>
                      <a:srgbClr val="002E6C"/>
                    </a:solidFill>
                  </a:tcPr>
                </a:tc>
                <a:tc hMerge="1">
                  <a:txBody>
                    <a:bodyPr/>
                    <a:lstStyle/>
                    <a:p>
                      <a:endParaRPr lang="en-US"/>
                    </a:p>
                  </a:txBody>
                  <a:tcPr/>
                </a:tc>
                <a:tc>
                  <a:txBody>
                    <a:bodyPr/>
                    <a:lstStyle/>
                    <a:p>
                      <a:pPr marL="8890" marR="0" indent="-8890" algn="ctr">
                        <a:spcBef>
                          <a:spcPts val="0"/>
                        </a:spcBef>
                        <a:spcAft>
                          <a:spcPts val="0"/>
                        </a:spcAft>
                      </a:pPr>
                      <a:r>
                        <a:rPr lang="fr-FR" sz="1100" b="1">
                          <a:solidFill>
                            <a:schemeClr val="bg1"/>
                          </a:solidFill>
                          <a:effectLst/>
                          <a:latin typeface="Source Sans Pro" panose="020B0503030403020204" pitchFamily="34" charset="0"/>
                          <a:ea typeface="Source Sans Pro" panose="020B0503030403020204" pitchFamily="34" charset="0"/>
                        </a:rPr>
                        <a:t>OBJECTIF (S) :</a:t>
                      </a:r>
                    </a:p>
                  </a:txBody>
                  <a:tcPr marL="442" marR="442" marT="0" marB="0" anchor="ctr">
                    <a:solidFill>
                      <a:srgbClr val="002E6C"/>
                    </a:solidFill>
                  </a:tcPr>
                </a:tc>
                <a:tc>
                  <a:txBody>
                    <a:bodyPr/>
                    <a:lstStyle/>
                    <a:p>
                      <a:pPr marL="8890" marR="0" indent="-8890" algn="ctr">
                        <a:spcBef>
                          <a:spcPts val="0"/>
                        </a:spcBef>
                        <a:spcAft>
                          <a:spcPts val="0"/>
                        </a:spcAft>
                      </a:pPr>
                      <a:r>
                        <a:rPr lang="fr-FR" sz="1100" b="1">
                          <a:solidFill>
                            <a:schemeClr val="bg1"/>
                          </a:solidFill>
                          <a:effectLst/>
                          <a:latin typeface="Source Sans Pro" panose="020B0503030403020204" pitchFamily="34" charset="0"/>
                          <a:ea typeface="Source Sans Pro" panose="020B0503030403020204" pitchFamily="34" charset="0"/>
                        </a:rPr>
                        <a:t>DOCUMENTS CLÉS POUR L'ÉVALUATION</a:t>
                      </a:r>
                    </a:p>
                  </a:txBody>
                  <a:tcPr marL="442" marR="442" marT="0" marB="0" anchor="ctr">
                    <a:solidFill>
                      <a:srgbClr val="002E6C"/>
                    </a:solidFill>
                  </a:tcPr>
                </a:tc>
                <a:extLst>
                  <a:ext uri="{0D108BD9-81ED-4DB2-BD59-A6C34878D82A}">
                    <a16:rowId xmlns="" xmlns:a16="http://schemas.microsoft.com/office/drawing/2014/main" val="3994016072"/>
                  </a:ext>
                </a:extLst>
              </a:tr>
              <a:tr h="1492226">
                <a:tc rowSpan="2">
                  <a:txBody>
                    <a:bodyPr/>
                    <a:lstStyle/>
                    <a:p>
                      <a:pPr marL="228600" marR="71755" indent="0" algn="ctr">
                        <a:spcBef>
                          <a:spcPts val="300"/>
                        </a:spcBef>
                        <a:spcAft>
                          <a:spcPts val="300"/>
                        </a:spcAft>
                      </a:pPr>
                      <a:r>
                        <a:rPr lang="fr-FR" sz="1100">
                          <a:effectLst/>
                          <a:latin typeface="Source Sans Pro" panose="020B0503030403020204" pitchFamily="34" charset="0"/>
                          <a:ea typeface="Source Sans Pro" panose="020B0503030403020204" pitchFamily="34" charset="0"/>
                        </a:rPr>
                        <a:t>Légal</a:t>
                      </a:r>
                    </a:p>
                    <a:p>
                      <a:pPr marL="71755" marR="71755" indent="0" algn="ctr">
                        <a:spcBef>
                          <a:spcPts val="1200"/>
                        </a:spcBef>
                        <a:spcAft>
                          <a:spcPts val="600"/>
                        </a:spcAft>
                      </a:pPr>
                      <a:r>
                        <a:rPr lang="fr-FR" sz="1100">
                          <a:effectLst/>
                          <a:latin typeface="Source Sans Pro" panose="020B0503030403020204" pitchFamily="34" charset="0"/>
                          <a:ea typeface="Source Sans Pro" panose="020B0503030403020204" pitchFamily="34" charset="0"/>
                        </a:rPr>
                        <a:t> </a:t>
                      </a:r>
                    </a:p>
                  </a:txBody>
                  <a:tcPr marL="442" marR="442" marT="0" marB="0" vert="vert270"/>
                </a:tc>
                <a:tc>
                  <a:txBody>
                    <a:bodyPr/>
                    <a:lstStyle/>
                    <a:p>
                      <a:pPr marL="8890" marR="0" indent="-8890">
                        <a:spcBef>
                          <a:spcPts val="1200"/>
                        </a:spcBef>
                        <a:spcAft>
                          <a:spcPts val="600"/>
                        </a:spcAft>
                      </a:pPr>
                      <a:r>
                        <a:rPr lang="fr-FR" sz="1100">
                          <a:effectLst/>
                          <a:latin typeface="Source Sans Pro" panose="020B0503030403020204" pitchFamily="34" charset="0"/>
                          <a:ea typeface="Source Sans Pro" panose="020B0503030403020204" pitchFamily="34" charset="0"/>
                        </a:rPr>
                        <a:t>Structure de gouvernance et responsabilité</a:t>
                      </a:r>
                    </a:p>
                  </a:txBody>
                  <a:tcPr marL="442" marR="442" marT="0" marB="0"/>
                </a:tc>
                <a:tc>
                  <a:txBody>
                    <a:bodyPr/>
                    <a:lstStyle/>
                    <a:p>
                      <a:pPr marL="8890" marR="0" indent="-8890">
                        <a:spcBef>
                          <a:spcPts val="0"/>
                        </a:spcBef>
                        <a:spcAft>
                          <a:spcPts val="0"/>
                        </a:spcAft>
                      </a:pPr>
                      <a:r>
                        <a:rPr lang="fr-FR" sz="1100">
                          <a:effectLst/>
                          <a:latin typeface="Source Sans Pro" panose="020B0503030403020204" pitchFamily="34" charset="0"/>
                          <a:ea typeface="Source Sans Pro" panose="020B0503030403020204" pitchFamily="34" charset="0"/>
                        </a:rPr>
                        <a:t>Confirmer si l'organisation est légalement enregistrée ; possède et respecte pleinement tous les permis et licences requis pour exercer ses activités ; et est conscient de son statut fiscal et se conforme pleinement aux lois et réglementations applicables en matière de fiscalité, de travail, de santé et de sécurité au travail, d'environnement et autres lois et réglementations importantes pertinentes à ses opérations</a:t>
                      </a:r>
                    </a:p>
                  </a:txBody>
                  <a:tcPr marL="442" marR="442" marT="0" marB="0"/>
                </a:tc>
                <a:tc>
                  <a:txBody>
                    <a:bodyPr/>
                    <a:lstStyle/>
                    <a:p>
                      <a:pPr marL="8890" marR="0" indent="-8890">
                        <a:spcBef>
                          <a:spcPts val="0"/>
                        </a:spcBef>
                        <a:spcAft>
                          <a:spcPts val="0"/>
                        </a:spcAft>
                      </a:pPr>
                      <a:r>
                        <a:rPr lang="fr-FR" sz="1100">
                          <a:effectLst/>
                          <a:latin typeface="Source Sans Pro" panose="020B0503030403020204" pitchFamily="34" charset="0"/>
                          <a:ea typeface="Source Sans Pro" panose="020B0503030403020204" pitchFamily="34" charset="0"/>
                        </a:rPr>
                        <a:t>conditions d'enregistrement légal</a:t>
                      </a:r>
                    </a:p>
                    <a:p>
                      <a:pPr marL="8890" marR="0" indent="-8890">
                        <a:spcBef>
                          <a:spcPts val="0"/>
                        </a:spcBef>
                        <a:spcAft>
                          <a:spcPts val="0"/>
                        </a:spcAft>
                      </a:pPr>
                      <a:r>
                        <a:rPr lang="fr-FR" sz="1100">
                          <a:effectLst/>
                          <a:latin typeface="Source Sans Pro" panose="020B0503030403020204" pitchFamily="34" charset="0"/>
                          <a:ea typeface="Source Sans Pro" panose="020B0503030403020204" pitchFamily="34" charset="0"/>
                        </a:rPr>
                        <a:t>Actes de fiducie/Statuts/Mémorandum de constitution/Certificat NPO</a:t>
                      </a:r>
                    </a:p>
                    <a:p>
                      <a:pPr marL="8890" marR="0" indent="-8890">
                        <a:spcBef>
                          <a:spcPts val="0"/>
                        </a:spcBef>
                        <a:spcAft>
                          <a:spcPts val="0"/>
                        </a:spcAft>
                      </a:pPr>
                      <a:r>
                        <a:rPr lang="fr-FR" sz="1100">
                          <a:effectLst/>
                          <a:latin typeface="Source Sans Pro" panose="020B0503030403020204" pitchFamily="34" charset="0"/>
                          <a:ea typeface="Source Sans Pro" panose="020B0503030403020204" pitchFamily="34" charset="0"/>
                        </a:rPr>
                        <a:t>Permis d'ONG approprié </a:t>
                      </a:r>
                    </a:p>
                    <a:p>
                      <a:pPr marL="8890" marR="0" indent="-8890">
                        <a:spcBef>
                          <a:spcPts val="0"/>
                        </a:spcBef>
                        <a:spcAft>
                          <a:spcPts val="0"/>
                        </a:spcAft>
                      </a:pPr>
                      <a:r>
                        <a:rPr lang="fr-FR" sz="1100">
                          <a:effectLst/>
                          <a:latin typeface="Source Sans Pro" panose="020B0503030403020204" pitchFamily="34" charset="0"/>
                          <a:ea typeface="Source Sans Pro" panose="020B0503030403020204" pitchFamily="34" charset="0"/>
                        </a:rPr>
                        <a:t>Fiscalité - lettre de bonne réputation</a:t>
                      </a:r>
                    </a:p>
                    <a:p>
                      <a:pPr marL="8890" marR="0" indent="-8890">
                        <a:spcBef>
                          <a:spcPts val="0"/>
                        </a:spcBef>
                        <a:spcAft>
                          <a:spcPts val="0"/>
                        </a:spcAft>
                      </a:pPr>
                      <a:r>
                        <a:rPr lang="fr-FR" sz="1100">
                          <a:effectLst/>
                          <a:latin typeface="Source Sans Pro" panose="020B0503030403020204" pitchFamily="34" charset="0"/>
                          <a:ea typeface="Source Sans Pro" panose="020B0503030403020204" pitchFamily="34" charset="0"/>
                        </a:rPr>
                        <a:t>Manuel de conformité environnementale</a:t>
                      </a:r>
                    </a:p>
                  </a:txBody>
                  <a:tcPr marL="442" marR="442" marT="0" marB="0"/>
                </a:tc>
                <a:extLst>
                  <a:ext uri="{0D108BD9-81ED-4DB2-BD59-A6C34878D82A}">
                    <a16:rowId xmlns="" xmlns:a16="http://schemas.microsoft.com/office/drawing/2014/main" val="3105223373"/>
                  </a:ext>
                </a:extLst>
              </a:tr>
              <a:tr h="426350">
                <a:tc vMerge="1">
                  <a:txBody>
                    <a:bodyPr/>
                    <a:lstStyle/>
                    <a:p>
                      <a:endParaRPr lang="en-US"/>
                    </a:p>
                  </a:txBody>
                  <a:tcPr/>
                </a:tc>
                <a:tc>
                  <a:txBody>
                    <a:bodyPr/>
                    <a:lstStyle/>
                    <a:p>
                      <a:pPr marL="8890" marR="0" indent="-8890">
                        <a:spcBef>
                          <a:spcPts val="1200"/>
                        </a:spcBef>
                        <a:spcAft>
                          <a:spcPts val="600"/>
                        </a:spcAft>
                      </a:pPr>
                      <a:r>
                        <a:rPr lang="fr-FR" sz="1100">
                          <a:effectLst/>
                          <a:latin typeface="Source Sans Pro" panose="020B0503030403020204" pitchFamily="34" charset="0"/>
                          <a:ea typeface="Source Sans Pro" panose="020B0503030403020204" pitchFamily="34" charset="0"/>
                        </a:rPr>
                        <a:t>Taxes</a:t>
                      </a:r>
                    </a:p>
                  </a:txBody>
                  <a:tcPr marL="442" marR="442" marT="0" marB="0"/>
                </a:tc>
                <a:tc>
                  <a:txBody>
                    <a:bodyPr/>
                    <a:lstStyle/>
                    <a:p>
                      <a:pPr marL="8890" marR="0" indent="-8890">
                        <a:spcBef>
                          <a:spcPts val="0"/>
                        </a:spcBef>
                        <a:spcAft>
                          <a:spcPts val="0"/>
                        </a:spcAft>
                      </a:pPr>
                      <a:r>
                        <a:rPr lang="fr-FR" sz="1100">
                          <a:effectLst/>
                          <a:latin typeface="Source Sans Pro" panose="020B0503030403020204" pitchFamily="34" charset="0"/>
                          <a:ea typeface="Source Sans Pro" panose="020B0503030403020204" pitchFamily="34" charset="0"/>
                        </a:rPr>
                        <a:t>Confirmer que l'organisation se conforme systématiquement aux charges sociales, à la TVA et aux autres réglementations fiscales applicables.</a:t>
                      </a:r>
                    </a:p>
                  </a:txBody>
                  <a:tcPr marL="442" marR="442" marT="0" marB="0"/>
                </a:tc>
                <a:tc>
                  <a:txBody>
                    <a:bodyPr/>
                    <a:lstStyle/>
                    <a:p>
                      <a:pPr marL="8890" marR="0" indent="-8890">
                        <a:spcBef>
                          <a:spcPts val="0"/>
                        </a:spcBef>
                        <a:spcAft>
                          <a:spcPts val="0"/>
                        </a:spcAft>
                      </a:pPr>
                      <a:r>
                        <a:rPr lang="fr-FR" sz="1100">
                          <a:effectLst/>
                          <a:latin typeface="Source Sans Pro" panose="020B0503030403020204" pitchFamily="34" charset="0"/>
                          <a:ea typeface="Source Sans Pro" panose="020B0503030403020204" pitchFamily="34" charset="0"/>
                        </a:rPr>
                        <a:t>Fiscalité - lettre de bonne réputation (certificat de décharge fiscale)</a:t>
                      </a:r>
                    </a:p>
                  </a:txBody>
                  <a:tcPr marL="442" marR="442" marT="0" marB="0"/>
                </a:tc>
                <a:extLst>
                  <a:ext uri="{0D108BD9-81ED-4DB2-BD59-A6C34878D82A}">
                    <a16:rowId xmlns="" xmlns:a16="http://schemas.microsoft.com/office/drawing/2014/main" val="2523615453"/>
                  </a:ext>
                </a:extLst>
              </a:tr>
              <a:tr h="1349126">
                <a:tc rowSpan="3">
                  <a:txBody>
                    <a:bodyPr/>
                    <a:lstStyle/>
                    <a:p>
                      <a:pPr marL="228600" marR="71755" indent="0" algn="ctr">
                        <a:spcBef>
                          <a:spcPts val="300"/>
                        </a:spcBef>
                        <a:spcAft>
                          <a:spcPts val="300"/>
                        </a:spcAft>
                      </a:pPr>
                      <a:r>
                        <a:rPr lang="fr-FR" sz="1100">
                          <a:effectLst/>
                          <a:latin typeface="Source Sans Pro" panose="020B0503030403020204" pitchFamily="34" charset="0"/>
                          <a:ea typeface="Source Sans Pro" panose="020B0503030403020204" pitchFamily="34" charset="0"/>
                        </a:rPr>
                        <a:t>Gouvernance </a:t>
                      </a:r>
                    </a:p>
                  </a:txBody>
                  <a:tcPr marL="442" marR="442" marT="0" marB="0" vert="vert270"/>
                </a:tc>
                <a:tc>
                  <a:txBody>
                    <a:bodyPr/>
                    <a:lstStyle/>
                    <a:p>
                      <a:pPr marL="8890" marR="0" indent="-8890">
                        <a:spcBef>
                          <a:spcPts val="1200"/>
                        </a:spcBef>
                        <a:spcAft>
                          <a:spcPts val="600"/>
                        </a:spcAft>
                      </a:pPr>
                      <a:r>
                        <a:rPr lang="fr-FR" sz="1100">
                          <a:effectLst/>
                          <a:latin typeface="Source Sans Pro" panose="020B0503030403020204" pitchFamily="34" charset="0"/>
                          <a:ea typeface="Source Sans Pro" panose="020B0503030403020204" pitchFamily="34" charset="0"/>
                        </a:rPr>
                        <a:t>Mandat ou règlements du conseil d'administration</a:t>
                      </a:r>
                    </a:p>
                  </a:txBody>
                  <a:tcPr marL="442" marR="442" marT="0" marB="0"/>
                </a:tc>
                <a:tc>
                  <a:txBody>
                    <a:bodyPr/>
                    <a:lstStyle/>
                    <a:p>
                      <a:pPr marL="0" marR="0" indent="0">
                        <a:spcBef>
                          <a:spcPts val="0"/>
                        </a:spcBef>
                        <a:spcAft>
                          <a:spcPts val="0"/>
                        </a:spcAft>
                      </a:pPr>
                      <a:r>
                        <a:rPr lang="fr-FR" sz="1100" dirty="0">
                          <a:effectLst/>
                          <a:latin typeface="Source Sans Pro" panose="020B0503030403020204" pitchFamily="34" charset="0"/>
                          <a:ea typeface="Source Sans Pro" panose="020B0503030403020204" pitchFamily="34" charset="0"/>
                        </a:rPr>
                        <a:t>Confirmer :</a:t>
                      </a:r>
                    </a:p>
                    <a:p>
                      <a:pPr marL="227013" marR="0" lvl="0" indent="-227013">
                        <a:spcBef>
                          <a:spcPts val="0"/>
                        </a:spcBef>
                        <a:spcAft>
                          <a:spcPts val="0"/>
                        </a:spcAft>
                        <a:buFont typeface="Wingdings" panose="05000000000000000000" pitchFamily="2" charset="2"/>
                        <a:buChar char="§"/>
                      </a:pPr>
                      <a:r>
                        <a:rPr lang="fr-FR" sz="1100" dirty="0">
                          <a:effectLst/>
                          <a:latin typeface="Source Sans Pro" panose="020B0503030403020204" pitchFamily="34" charset="0"/>
                          <a:ea typeface="Source Sans Pro" panose="020B0503030403020204" pitchFamily="34" charset="0"/>
                        </a:rPr>
                        <a:t>Le conseil d'administration a déterminé une fonction de gouvernance et des politiques et structures appropriées sont en place.  </a:t>
                      </a:r>
                    </a:p>
                    <a:p>
                      <a:pPr marL="227013" marR="0" lvl="0" indent="-227013">
                        <a:spcBef>
                          <a:spcPts val="0"/>
                        </a:spcBef>
                        <a:spcAft>
                          <a:spcPts val="0"/>
                        </a:spcAft>
                        <a:buFont typeface="Wingdings" panose="05000000000000000000" pitchFamily="2" charset="2"/>
                        <a:buChar char="§"/>
                      </a:pPr>
                      <a:r>
                        <a:rPr lang="fr-FR" sz="1100" dirty="0">
                          <a:effectLst/>
                          <a:latin typeface="Source Sans Pro" panose="020B0503030403020204" pitchFamily="34" charset="0"/>
                          <a:ea typeface="Source Sans Pro" panose="020B0503030403020204" pitchFamily="34" charset="0"/>
                        </a:rPr>
                        <a:t>Le conseil d'administration fonctionne comme un organe cohésif avec un président du conseil et 5 à 7 membres du conseil assurant la surveillance.                                                                               </a:t>
                      </a:r>
                    </a:p>
                    <a:p>
                      <a:pPr marL="227013" marR="0" lvl="0" indent="-227013">
                        <a:spcBef>
                          <a:spcPts val="0"/>
                        </a:spcBef>
                        <a:spcAft>
                          <a:spcPts val="0"/>
                        </a:spcAft>
                        <a:buFont typeface="Wingdings" panose="05000000000000000000" pitchFamily="2" charset="2"/>
                        <a:buChar char="§"/>
                      </a:pPr>
                      <a:r>
                        <a:rPr lang="fr-FR" sz="1100" dirty="0">
                          <a:effectLst/>
                          <a:latin typeface="Source Sans Pro" panose="020B0503030403020204" pitchFamily="34" charset="0"/>
                          <a:ea typeface="Source Sans Pro" panose="020B0503030403020204" pitchFamily="34" charset="0"/>
                        </a:rPr>
                        <a:t>Présence d’une constitution du conseil d’administration et d’un code de conduite.   </a:t>
                      </a:r>
                    </a:p>
                    <a:p>
                      <a:pPr marL="227013" marR="0" lvl="0" indent="-227013">
                        <a:spcBef>
                          <a:spcPts val="0"/>
                        </a:spcBef>
                        <a:spcAft>
                          <a:spcPts val="0"/>
                        </a:spcAft>
                        <a:buFont typeface="Wingdings" panose="05000000000000000000" pitchFamily="2" charset="2"/>
                        <a:buChar char="§"/>
                      </a:pPr>
                      <a:r>
                        <a:rPr lang="fr-FR" sz="1100" dirty="0">
                          <a:effectLst/>
                          <a:latin typeface="Source Sans Pro" panose="020B0503030403020204" pitchFamily="34" charset="0"/>
                          <a:ea typeface="Source Sans Pro" panose="020B0503030403020204" pitchFamily="34" charset="0"/>
                        </a:rPr>
                        <a:t>Mise à jour continue de la constitution, interprétation de son mandat et garantie de la mise en place d'un système de gouvernance.  </a:t>
                      </a:r>
                    </a:p>
                    <a:p>
                      <a:pPr marL="227013" marR="0" lvl="0" indent="-227013">
                        <a:spcBef>
                          <a:spcPts val="0"/>
                        </a:spcBef>
                        <a:spcAft>
                          <a:spcPts val="0"/>
                        </a:spcAft>
                        <a:buFont typeface="Wingdings" panose="05000000000000000000" pitchFamily="2" charset="2"/>
                        <a:buChar char="§"/>
                      </a:pPr>
                      <a:r>
                        <a:rPr lang="fr-FR" sz="1100" dirty="0">
                          <a:effectLst/>
                          <a:latin typeface="Source Sans Pro" panose="020B0503030403020204" pitchFamily="34" charset="0"/>
                          <a:ea typeface="Source Sans Pro" panose="020B0503030403020204" pitchFamily="34" charset="0"/>
                        </a:rPr>
                        <a:t>Structure d’auto-évaluation de l’évaluation des performances du conseil d’administration en place.</a:t>
                      </a:r>
                    </a:p>
                  </a:txBody>
                  <a:tcPr marL="442" marR="442" marT="0" marB="0"/>
                </a:tc>
                <a:tc>
                  <a:txBody>
                    <a:bodyPr/>
                    <a:lstStyle/>
                    <a:p>
                      <a:pPr marL="8890" marR="0" indent="-8890">
                        <a:spcBef>
                          <a:spcPts val="0"/>
                        </a:spcBef>
                        <a:spcAft>
                          <a:spcPts val="0"/>
                        </a:spcAft>
                      </a:pPr>
                      <a:r>
                        <a:rPr lang="fr-FR" sz="1100">
                          <a:effectLst/>
                          <a:latin typeface="Source Sans Pro" panose="020B0503030403020204" pitchFamily="34" charset="0"/>
                          <a:ea typeface="Source Sans Pro" panose="020B0503030403020204" pitchFamily="34" charset="0"/>
                        </a:rPr>
                        <a:t>La charte, les statuts et autres documents fondateurs/opérationnels de l’organisation </a:t>
                      </a:r>
                    </a:p>
                    <a:p>
                      <a:pPr marL="8890" marR="0" indent="-8890">
                        <a:spcBef>
                          <a:spcPts val="0"/>
                        </a:spcBef>
                        <a:spcAft>
                          <a:spcPts val="0"/>
                        </a:spcAft>
                      </a:pPr>
                      <a:r>
                        <a:rPr lang="fr-FR" sz="1100">
                          <a:effectLst/>
                          <a:latin typeface="Source Sans Pro" panose="020B0503030403020204" pitchFamily="34" charset="0"/>
                          <a:ea typeface="Source Sans Pro" panose="020B0503030403020204" pitchFamily="34" charset="0"/>
                        </a:rPr>
                        <a:t>Mandat ou statuts du conseil d'administration</a:t>
                      </a:r>
                    </a:p>
                    <a:p>
                      <a:pPr marL="8890" marR="0" indent="-8890">
                        <a:spcBef>
                          <a:spcPts val="0"/>
                        </a:spcBef>
                        <a:spcAft>
                          <a:spcPts val="0"/>
                        </a:spcAft>
                      </a:pPr>
                      <a:r>
                        <a:rPr lang="fr-FR" sz="1100">
                          <a:effectLst/>
                          <a:latin typeface="Source Sans Pro" panose="020B0503030403020204" pitchFamily="34" charset="0"/>
                          <a:ea typeface="Source Sans Pro" panose="020B0503030403020204" pitchFamily="34" charset="0"/>
                        </a:rPr>
                        <a:t>Code de conduite</a:t>
                      </a:r>
                    </a:p>
                    <a:p>
                      <a:pPr marL="8890" marR="0" indent="-8890">
                        <a:spcBef>
                          <a:spcPts val="0"/>
                        </a:spcBef>
                        <a:spcAft>
                          <a:spcPts val="0"/>
                        </a:spcAft>
                      </a:pPr>
                      <a:r>
                        <a:rPr lang="fr-FR" sz="1100">
                          <a:effectLst/>
                          <a:latin typeface="Source Sans Pro" panose="020B0503030403020204" pitchFamily="34" charset="0"/>
                          <a:ea typeface="Source Sans Pro" panose="020B0503030403020204" pitchFamily="34" charset="0"/>
                        </a:rPr>
                        <a:t>Organigramme</a:t>
                      </a:r>
                    </a:p>
                    <a:p>
                      <a:pPr marL="8890" marR="0" indent="-8890">
                        <a:spcBef>
                          <a:spcPts val="0"/>
                        </a:spcBef>
                        <a:spcAft>
                          <a:spcPts val="0"/>
                        </a:spcAft>
                      </a:pPr>
                      <a:r>
                        <a:rPr lang="fr-FR" sz="1100">
                          <a:effectLst/>
                          <a:latin typeface="Source Sans Pro" panose="020B0503030403020204" pitchFamily="34" charset="0"/>
                          <a:ea typeface="Source Sans Pro" panose="020B0503030403020204" pitchFamily="34" charset="0"/>
                        </a:rPr>
                        <a:t> </a:t>
                      </a:r>
                    </a:p>
                  </a:txBody>
                  <a:tcPr marL="442" marR="442" marT="0" marB="0"/>
                </a:tc>
                <a:extLst>
                  <a:ext uri="{0D108BD9-81ED-4DB2-BD59-A6C34878D82A}">
                    <a16:rowId xmlns="" xmlns:a16="http://schemas.microsoft.com/office/drawing/2014/main" val="2339278526"/>
                  </a:ext>
                </a:extLst>
              </a:tr>
              <a:tr h="426350">
                <a:tc vMerge="1">
                  <a:txBody>
                    <a:bodyPr/>
                    <a:lstStyle/>
                    <a:p>
                      <a:endParaRPr lang="en-US"/>
                    </a:p>
                  </a:txBody>
                  <a:tcPr/>
                </a:tc>
                <a:tc>
                  <a:txBody>
                    <a:bodyPr/>
                    <a:lstStyle/>
                    <a:p>
                      <a:pPr marL="8890" marR="0" indent="-8890">
                        <a:spcBef>
                          <a:spcPts val="1200"/>
                        </a:spcBef>
                        <a:spcAft>
                          <a:spcPts val="600"/>
                        </a:spcAft>
                      </a:pPr>
                      <a:r>
                        <a:rPr lang="fr-FR" sz="1100">
                          <a:effectLst/>
                          <a:latin typeface="Source Sans Pro" panose="020B0503030403020204" pitchFamily="34" charset="0"/>
                          <a:ea typeface="Source Sans Pro" panose="020B0503030403020204" pitchFamily="34" charset="0"/>
                        </a:rPr>
                        <a:t>Composition du conseil d'administration</a:t>
                      </a:r>
                    </a:p>
                  </a:txBody>
                  <a:tcPr marL="442" marR="442" marT="0" marB="0"/>
                </a:tc>
                <a:tc>
                  <a:txBody>
                    <a:bodyPr/>
                    <a:lstStyle/>
                    <a:p>
                      <a:pPr marL="8890" marR="0" indent="-8890">
                        <a:spcBef>
                          <a:spcPts val="0"/>
                        </a:spcBef>
                        <a:spcAft>
                          <a:spcPts val="0"/>
                        </a:spcAft>
                      </a:pPr>
                      <a:r>
                        <a:rPr lang="fr-FR" sz="1100">
                          <a:effectLst/>
                          <a:latin typeface="Source Sans Pro" panose="020B0503030403020204" pitchFamily="34" charset="0"/>
                          <a:ea typeface="Source Sans Pro" panose="020B0503030403020204" pitchFamily="34" charset="0"/>
                        </a:rPr>
                        <a:t>Confirmer si l'organisation a des règles concernant l'adhésion au conseil d'administration, l'éligibilité, les suspensions et l'expulsion.</a:t>
                      </a:r>
                    </a:p>
                  </a:txBody>
                  <a:tcPr marL="442" marR="442" marT="0" marB="0"/>
                </a:tc>
                <a:tc>
                  <a:txBody>
                    <a:bodyPr/>
                    <a:lstStyle/>
                    <a:p>
                      <a:pPr marL="8890" marR="0" indent="-8890">
                        <a:spcBef>
                          <a:spcPts val="0"/>
                        </a:spcBef>
                        <a:spcAft>
                          <a:spcPts val="0"/>
                        </a:spcAft>
                      </a:pPr>
                      <a:r>
                        <a:rPr lang="fr-FR" sz="1100">
                          <a:effectLst/>
                          <a:latin typeface="Source Sans Pro" panose="020B0503030403020204" pitchFamily="34" charset="0"/>
                          <a:ea typeface="Source Sans Pro" panose="020B0503030403020204" pitchFamily="34" charset="0"/>
                        </a:rPr>
                        <a:t>Mandat du conseil d’administration et critères de sélection</a:t>
                      </a:r>
                    </a:p>
                    <a:p>
                      <a:pPr marL="8890" marR="0" indent="-8890">
                        <a:spcBef>
                          <a:spcPts val="0"/>
                        </a:spcBef>
                        <a:spcAft>
                          <a:spcPts val="0"/>
                        </a:spcAft>
                      </a:pPr>
                      <a:r>
                        <a:rPr lang="fr-FR" sz="1100">
                          <a:effectLst/>
                          <a:latin typeface="Source Sans Pro" panose="020B0503030403020204" pitchFamily="34" charset="0"/>
                          <a:ea typeface="Source Sans Pro" panose="020B0503030403020204" pitchFamily="34" charset="0"/>
                        </a:rPr>
                        <a:t>Manuel de gouvernance</a:t>
                      </a:r>
                    </a:p>
                  </a:txBody>
                  <a:tcPr marL="442" marR="442" marT="0" marB="0"/>
                </a:tc>
                <a:extLst>
                  <a:ext uri="{0D108BD9-81ED-4DB2-BD59-A6C34878D82A}">
                    <a16:rowId xmlns="" xmlns:a16="http://schemas.microsoft.com/office/drawing/2014/main" val="3668086301"/>
                  </a:ext>
                </a:extLst>
              </a:tr>
              <a:tr h="1223728">
                <a:tc vMerge="1">
                  <a:txBody>
                    <a:bodyPr/>
                    <a:lstStyle/>
                    <a:p>
                      <a:endParaRPr lang="en-US"/>
                    </a:p>
                  </a:txBody>
                  <a:tcPr/>
                </a:tc>
                <a:tc>
                  <a:txBody>
                    <a:bodyPr/>
                    <a:lstStyle/>
                    <a:p>
                      <a:pPr marL="8890" marR="0" indent="-8890">
                        <a:spcBef>
                          <a:spcPts val="1200"/>
                        </a:spcBef>
                        <a:spcAft>
                          <a:spcPts val="600"/>
                        </a:spcAft>
                      </a:pPr>
                      <a:r>
                        <a:rPr lang="fr-FR" sz="1100">
                          <a:effectLst/>
                          <a:latin typeface="Source Sans Pro" panose="020B0503030403020204" pitchFamily="34" charset="0"/>
                          <a:ea typeface="Source Sans Pro" panose="020B0503030403020204" pitchFamily="34" charset="0"/>
                        </a:rPr>
                        <a:t>Rôles et responsabilités du conseil d'administration</a:t>
                      </a:r>
                    </a:p>
                  </a:txBody>
                  <a:tcPr marL="442" marR="442" marT="0" marB="0"/>
                </a:tc>
                <a:tc>
                  <a:txBody>
                    <a:bodyPr/>
                    <a:lstStyle/>
                    <a:p>
                      <a:pPr marL="8890" marR="0" indent="-8890">
                        <a:spcBef>
                          <a:spcPts val="0"/>
                        </a:spcBef>
                        <a:spcAft>
                          <a:spcPts val="0"/>
                        </a:spcAft>
                      </a:pPr>
                      <a:r>
                        <a:rPr lang="fr-FR" sz="1100">
                          <a:effectLst/>
                          <a:latin typeface="Source Sans Pro" panose="020B0503030403020204" pitchFamily="34" charset="0"/>
                          <a:ea typeface="Source Sans Pro" panose="020B0503030403020204" pitchFamily="34" charset="0"/>
                        </a:rPr>
                        <a:t>Confirmer si tous les membres du conseil d'administration de l'organisation ont des rôles et des responsabilités clairs, notamment connaître et soutenir la mission de l'organisation, assister régulièrement aux réunions du conseil d'administration, préparer les réunions à l'avance, maintenir la confidentialité, offrir des conseils éclairés et impartiaux, éviter les conflits d'intérêts, remplir les fonctions du bureau (ex. trésorier), participer à des comités et à des événements spéciaux, ainsi qu'au développement des ressources, soutenir le directeur représentant l'organisation à l'extérieur et si tous ont rempli leur rôle au cours des trois dernières années.</a:t>
                      </a:r>
                    </a:p>
                  </a:txBody>
                  <a:tcPr marL="442" marR="442" marT="0" marB="0"/>
                </a:tc>
                <a:tc>
                  <a:txBody>
                    <a:bodyPr/>
                    <a:lstStyle/>
                    <a:p>
                      <a:pPr marL="8890" marR="0" indent="-8890">
                        <a:spcBef>
                          <a:spcPts val="0"/>
                        </a:spcBef>
                        <a:spcAft>
                          <a:spcPts val="0"/>
                        </a:spcAft>
                      </a:pPr>
                      <a:r>
                        <a:rPr lang="fr-FR" sz="1100" dirty="0">
                          <a:effectLst/>
                          <a:latin typeface="Source Sans Pro" panose="020B0503030403020204" pitchFamily="34" charset="0"/>
                          <a:ea typeface="Source Sans Pro" panose="020B0503030403020204" pitchFamily="34" charset="0"/>
                        </a:rPr>
                        <a:t>Termes de référence ou règlements</a:t>
                      </a:r>
                    </a:p>
                    <a:p>
                      <a:pPr marL="8890" marR="0" indent="-8890">
                        <a:spcBef>
                          <a:spcPts val="0"/>
                        </a:spcBef>
                        <a:spcAft>
                          <a:spcPts val="0"/>
                        </a:spcAft>
                      </a:pPr>
                      <a:r>
                        <a:rPr lang="fr-FR" sz="1100" dirty="0">
                          <a:effectLst/>
                          <a:latin typeface="Source Sans Pro" panose="020B0503030403020204" pitchFamily="34" charset="0"/>
                          <a:ea typeface="Source Sans Pro" panose="020B0503030403020204" pitchFamily="34" charset="0"/>
                        </a:rPr>
                        <a:t> </a:t>
                      </a:r>
                    </a:p>
                    <a:p>
                      <a:pPr marL="8890" marR="0" indent="-8890">
                        <a:spcBef>
                          <a:spcPts val="0"/>
                        </a:spcBef>
                        <a:spcAft>
                          <a:spcPts val="0"/>
                        </a:spcAft>
                      </a:pPr>
                      <a:r>
                        <a:rPr lang="fr-FR" sz="1100" dirty="0">
                          <a:effectLst/>
                          <a:latin typeface="Source Sans Pro" panose="020B0503030403020204" pitchFamily="34" charset="0"/>
                          <a:ea typeface="Source Sans Pro" panose="020B0503030403020204" pitchFamily="34" charset="0"/>
                        </a:rPr>
                        <a:t>Description de poste ou étendue du travail des membres du conseil d'administration</a:t>
                      </a:r>
                    </a:p>
                  </a:txBody>
                  <a:tcPr marL="442" marR="442" marT="0" marB="0"/>
                </a:tc>
                <a:extLst>
                  <a:ext uri="{0D108BD9-81ED-4DB2-BD59-A6C34878D82A}">
                    <a16:rowId xmlns="" xmlns:a16="http://schemas.microsoft.com/office/drawing/2014/main" val="3042986176"/>
                  </a:ext>
                </a:extLst>
              </a:tr>
            </a:tbl>
          </a:graphicData>
        </a:graphic>
      </p:graphicFrame>
      <p:sp>
        <p:nvSpPr>
          <p:cNvPr id="6" name="TextBox 5"/>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2D3243AC-64DD-91D4-58FB-AEF61911FD48}"/>
              </a:ext>
            </a:extLst>
          </p:cNvPr>
          <p:cNvSpPr>
            <a:spLocks noGrp="1"/>
          </p:cNvSpPr>
          <p:nvPr>
            <p:ph type="sldNum" sz="quarter" idx="7"/>
          </p:nvPr>
        </p:nvSpPr>
        <p:spPr/>
        <p:txBody>
          <a:bodyPr/>
          <a:lstStyle/>
          <a:p>
            <a:fld id="{B6F15528-21DE-4FAA-801E-634DDDAF4B2B}" type="slidenum">
              <a:rPr lang="fr-FR" smtClean="0"/>
              <a:pPr/>
              <a:t>190</a:t>
            </a:fld>
            <a:endParaRPr lang="fr-FR" dirty="0"/>
          </a:p>
        </p:txBody>
      </p:sp>
    </p:spTree>
    <p:extLst>
      <p:ext uri="{BB962C8B-B14F-4D97-AF65-F5344CB8AC3E}">
        <p14:creationId xmlns:p14="http://schemas.microsoft.com/office/powerpoint/2010/main" val="983191595"/>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F3E24050-7E3F-6E04-FDF7-C975298C585A}"/>
            </a:ext>
          </a:extLst>
        </p:cNvPr>
        <p:cNvGrpSpPr/>
        <p:nvPr/>
      </p:nvGrpSpPr>
      <p:grpSpPr>
        <a:xfrm>
          <a:off x="0" y="0"/>
          <a:ext cx="0" cy="0"/>
          <a:chOff x="0" y="0"/>
          <a:chExt cx="0" cy="0"/>
        </a:xfrm>
      </p:grpSpPr>
      <p:sp>
        <p:nvSpPr>
          <p:cNvPr id="5" name="Google Shape;385;p56">
            <a:extLst>
              <a:ext uri="{FF2B5EF4-FFF2-40B4-BE49-F238E27FC236}">
                <a16:creationId xmlns="" xmlns:a16="http://schemas.microsoft.com/office/drawing/2014/main" id="{6D13AAFB-537D-F458-E150-2F0E31F7381D}"/>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CATÉGORIES/SOUS-CATÉGORIES DURABILITÉ </a:t>
            </a:r>
          </a:p>
        </p:txBody>
      </p:sp>
      <p:graphicFrame>
        <p:nvGraphicFramePr>
          <p:cNvPr id="4" name="Table 3">
            <a:extLst>
              <a:ext uri="{FF2B5EF4-FFF2-40B4-BE49-F238E27FC236}">
                <a16:creationId xmlns="" xmlns:a16="http://schemas.microsoft.com/office/drawing/2014/main" id="{EDDC9212-D2B2-709A-D55F-7CD4BC940880}"/>
              </a:ext>
            </a:extLst>
          </p:cNvPr>
          <p:cNvGraphicFramePr>
            <a:graphicFrameLocks noGrp="1"/>
          </p:cNvGraphicFramePr>
          <p:nvPr>
            <p:extLst>
              <p:ext uri="{D42A27DB-BD31-4B8C-83A1-F6EECF244321}">
                <p14:modId xmlns:p14="http://schemas.microsoft.com/office/powerpoint/2010/main" val="1539468406"/>
              </p:ext>
            </p:extLst>
          </p:nvPr>
        </p:nvGraphicFramePr>
        <p:xfrm>
          <a:off x="12274" y="902126"/>
          <a:ext cx="12179726" cy="5179011"/>
        </p:xfrm>
        <a:graphic>
          <a:graphicData uri="http://schemas.openxmlformats.org/drawingml/2006/table">
            <a:tbl>
              <a:tblPr firstRow="1" firstCol="1" bandRow="1">
                <a:tableStyleId>{5940675A-B579-460E-94D1-54222C63F5DA}</a:tableStyleId>
              </a:tblPr>
              <a:tblGrid>
                <a:gridCol w="471347">
                  <a:extLst>
                    <a:ext uri="{9D8B030D-6E8A-4147-A177-3AD203B41FA5}">
                      <a16:colId xmlns="" xmlns:a16="http://schemas.microsoft.com/office/drawing/2014/main" val="2746486844"/>
                    </a:ext>
                  </a:extLst>
                </a:gridCol>
                <a:gridCol w="1259262">
                  <a:extLst>
                    <a:ext uri="{9D8B030D-6E8A-4147-A177-3AD203B41FA5}">
                      <a16:colId xmlns="" xmlns:a16="http://schemas.microsoft.com/office/drawing/2014/main" val="455839281"/>
                    </a:ext>
                  </a:extLst>
                </a:gridCol>
                <a:gridCol w="7855249">
                  <a:extLst>
                    <a:ext uri="{9D8B030D-6E8A-4147-A177-3AD203B41FA5}">
                      <a16:colId xmlns="" xmlns:a16="http://schemas.microsoft.com/office/drawing/2014/main" val="850816675"/>
                    </a:ext>
                  </a:extLst>
                </a:gridCol>
                <a:gridCol w="2593868">
                  <a:extLst>
                    <a:ext uri="{9D8B030D-6E8A-4147-A177-3AD203B41FA5}">
                      <a16:colId xmlns="" xmlns:a16="http://schemas.microsoft.com/office/drawing/2014/main" val="1089252369"/>
                    </a:ext>
                  </a:extLst>
                </a:gridCol>
              </a:tblGrid>
              <a:tr h="426350">
                <a:tc gridSpan="2">
                  <a:txBody>
                    <a:bodyPr/>
                    <a:lstStyle/>
                    <a:p>
                      <a:pPr marL="8890" marR="0" indent="-8890" algn="ctr">
                        <a:spcBef>
                          <a:spcPts val="1200"/>
                        </a:spcBef>
                        <a:spcAft>
                          <a:spcPts val="600"/>
                        </a:spcAft>
                      </a:pPr>
                      <a:r>
                        <a:rPr lang="fr-FR" sz="1200" b="1" dirty="0">
                          <a:solidFill>
                            <a:schemeClr val="bg1"/>
                          </a:solidFill>
                          <a:effectLst/>
                          <a:latin typeface="Source Sans Pro" panose="020B0503030403020204" pitchFamily="34" charset="0"/>
                          <a:ea typeface="Source Sans Pro" panose="020B0503030403020204" pitchFamily="34" charset="0"/>
                        </a:rPr>
                        <a:t>CATÉGORIES/SOUS-CATÉGORIES</a:t>
                      </a:r>
                    </a:p>
                  </a:txBody>
                  <a:tcPr marL="442" marR="442" marT="0" marB="0" anchor="ctr">
                    <a:solidFill>
                      <a:srgbClr val="002E6C"/>
                    </a:solidFill>
                  </a:tcPr>
                </a:tc>
                <a:tc hMerge="1">
                  <a:txBody>
                    <a:bodyPr/>
                    <a:lstStyle/>
                    <a:p>
                      <a:endParaRPr lang="en-US"/>
                    </a:p>
                  </a:txBody>
                  <a:tcPr/>
                </a:tc>
                <a:tc>
                  <a:txBody>
                    <a:bodyPr/>
                    <a:lstStyle/>
                    <a:p>
                      <a:pPr marL="8890" marR="0" indent="-8890" algn="ctr">
                        <a:spcBef>
                          <a:spcPts val="0"/>
                        </a:spcBef>
                        <a:spcAft>
                          <a:spcPts val="0"/>
                        </a:spcAft>
                      </a:pPr>
                      <a:r>
                        <a:rPr lang="fr-FR" sz="1200" b="1">
                          <a:solidFill>
                            <a:schemeClr val="bg1"/>
                          </a:solidFill>
                          <a:effectLst/>
                          <a:latin typeface="Source Sans Pro" panose="020B0503030403020204" pitchFamily="34" charset="0"/>
                          <a:ea typeface="Source Sans Pro" panose="020B0503030403020204" pitchFamily="34" charset="0"/>
                        </a:rPr>
                        <a:t>OBJECTIF (S) :</a:t>
                      </a:r>
                    </a:p>
                  </a:txBody>
                  <a:tcPr marL="442" marR="442" marT="0" marB="0" anchor="ctr">
                    <a:solidFill>
                      <a:srgbClr val="002E6C"/>
                    </a:solidFill>
                  </a:tcPr>
                </a:tc>
                <a:tc>
                  <a:txBody>
                    <a:bodyPr/>
                    <a:lstStyle/>
                    <a:p>
                      <a:pPr marL="8890" marR="0" indent="-8890" algn="ctr">
                        <a:spcBef>
                          <a:spcPts val="0"/>
                        </a:spcBef>
                        <a:spcAft>
                          <a:spcPts val="0"/>
                        </a:spcAft>
                      </a:pPr>
                      <a:r>
                        <a:rPr lang="fr-FR" sz="1200" b="1">
                          <a:solidFill>
                            <a:schemeClr val="bg1"/>
                          </a:solidFill>
                          <a:effectLst/>
                          <a:latin typeface="Source Sans Pro" panose="020B0503030403020204" pitchFamily="34" charset="0"/>
                          <a:ea typeface="Source Sans Pro" panose="020B0503030403020204" pitchFamily="34" charset="0"/>
                        </a:rPr>
                        <a:t>DOCUMENTS CLÉS POUR L'ÉVALUATION</a:t>
                      </a:r>
                    </a:p>
                  </a:txBody>
                  <a:tcPr marL="442" marR="442" marT="0" marB="0" anchor="ctr">
                    <a:solidFill>
                      <a:srgbClr val="002E6C"/>
                    </a:solidFill>
                  </a:tcPr>
                </a:tc>
                <a:extLst>
                  <a:ext uri="{0D108BD9-81ED-4DB2-BD59-A6C34878D82A}">
                    <a16:rowId xmlns="" xmlns:a16="http://schemas.microsoft.com/office/drawing/2014/main" val="3994016072"/>
                  </a:ext>
                </a:extLst>
              </a:tr>
              <a:tr h="639525">
                <a:tc rowSpan="3">
                  <a:txBody>
                    <a:bodyPr/>
                    <a:lstStyle/>
                    <a:p>
                      <a:pPr marL="228600" marR="71755" indent="0" algn="ctr">
                        <a:spcBef>
                          <a:spcPts val="300"/>
                        </a:spcBef>
                        <a:spcAft>
                          <a:spcPts val="300"/>
                        </a:spcAft>
                      </a:pPr>
                      <a:r>
                        <a:rPr lang="fr-FR" sz="1200">
                          <a:effectLst/>
                          <a:latin typeface="Source Sans Pro" panose="020B0503030403020204" pitchFamily="34" charset="0"/>
                          <a:ea typeface="Source Sans Pro" panose="020B0503030403020204" pitchFamily="34" charset="0"/>
                        </a:rPr>
                        <a:t>Durabilité </a:t>
                      </a:r>
                    </a:p>
                  </a:txBody>
                  <a:tcPr marL="442" marR="442" marT="0" marB="0" vert="vert270"/>
                </a:tc>
                <a:tc>
                  <a:txBody>
                    <a:bodyPr/>
                    <a:lstStyle/>
                    <a:p>
                      <a:pPr marL="8890" marR="0" indent="-8890">
                        <a:spcBef>
                          <a:spcPts val="1200"/>
                        </a:spcBef>
                        <a:spcAft>
                          <a:spcPts val="600"/>
                        </a:spcAft>
                      </a:pPr>
                      <a:r>
                        <a:rPr lang="fr-FR" sz="1200">
                          <a:effectLst/>
                          <a:latin typeface="Source Sans Pro" panose="020B0503030403020204" pitchFamily="34" charset="0"/>
                          <a:ea typeface="Source Sans Pro" panose="020B0503030403020204" pitchFamily="34" charset="0"/>
                        </a:rPr>
                        <a:t>Capacité d'absorption (NUPAS)</a:t>
                      </a:r>
                    </a:p>
                  </a:txBody>
                  <a:tcPr marL="442" marR="442" marT="0" marB="0"/>
                </a:tc>
                <a:tc>
                  <a:txBody>
                    <a:bodyPr/>
                    <a:lstStyle/>
                    <a:p>
                      <a:pPr marL="8890" marR="0" indent="-8890">
                        <a:spcBef>
                          <a:spcPts val="0"/>
                        </a:spcBef>
                        <a:spcAft>
                          <a:spcPts val="0"/>
                        </a:spcAft>
                      </a:pPr>
                      <a:r>
                        <a:rPr lang="fr-FR" sz="1200">
                          <a:effectLst/>
                          <a:latin typeface="Source Sans Pro" panose="020B0503030403020204" pitchFamily="34" charset="0"/>
                          <a:ea typeface="Source Sans Pro" panose="020B0503030403020204" pitchFamily="34" charset="0"/>
                        </a:rPr>
                        <a:t>Confirmer que l’organisation dispose d’une capacité d’absorption plus que adéquate (c’est-à-dire qu’elle peut atteindre le niveau d’effort requis pour mettre en œuvre un projet/une activité supplémentaire).</a:t>
                      </a:r>
                    </a:p>
                  </a:txBody>
                  <a:tcPr marL="442" marR="442" marT="0" marB="0"/>
                </a:tc>
                <a:tc>
                  <a:txBody>
                    <a:bodyPr/>
                    <a:lstStyle/>
                    <a:p>
                      <a:pPr marL="0" marR="0" indent="0">
                        <a:spcBef>
                          <a:spcPts val="0"/>
                        </a:spcBef>
                        <a:spcAft>
                          <a:spcPts val="0"/>
                        </a:spcAft>
                      </a:pPr>
                      <a:r>
                        <a:rPr lang="fr-FR" sz="1200">
                          <a:effectLst/>
                          <a:latin typeface="Source Sans Pro" panose="020B0503030403020204" pitchFamily="34" charset="0"/>
                          <a:ea typeface="Source Sans Pro" panose="020B0503030403020204" pitchFamily="34" charset="0"/>
                        </a:rPr>
                        <a:t>Documentation pertinente, y compris l'effectif actuel, y compris l'ensemble des compétences et le niveau d'expérience. </a:t>
                      </a:r>
                    </a:p>
                  </a:txBody>
                  <a:tcPr marL="442" marR="442" marT="0" marB="0"/>
                </a:tc>
                <a:extLst>
                  <a:ext uri="{0D108BD9-81ED-4DB2-BD59-A6C34878D82A}">
                    <a16:rowId xmlns="" xmlns:a16="http://schemas.microsoft.com/office/drawing/2014/main" val="3517763798"/>
                  </a:ext>
                </a:extLst>
              </a:tr>
              <a:tr h="639525">
                <a:tc vMerge="1">
                  <a:txBody>
                    <a:bodyPr/>
                    <a:lstStyle/>
                    <a:p>
                      <a:endParaRPr lang="en-US"/>
                    </a:p>
                  </a:txBody>
                  <a:tcPr/>
                </a:tc>
                <a:tc>
                  <a:txBody>
                    <a:bodyPr/>
                    <a:lstStyle/>
                    <a:p>
                      <a:pPr marL="8890" marR="0" indent="-8890">
                        <a:spcBef>
                          <a:spcPts val="1200"/>
                        </a:spcBef>
                        <a:spcAft>
                          <a:spcPts val="600"/>
                        </a:spcAft>
                      </a:pPr>
                      <a:r>
                        <a:rPr lang="fr-FR" sz="1200">
                          <a:effectLst/>
                          <a:latin typeface="Source Sans Pro" panose="020B0503030403020204" pitchFamily="34" charset="0"/>
                          <a:ea typeface="Source Sans Pro" panose="020B0503030403020204" pitchFamily="34" charset="0"/>
                        </a:rPr>
                        <a:t>Diversification du financement (NUPAS PLUS)</a:t>
                      </a:r>
                    </a:p>
                  </a:txBody>
                  <a:tcPr marL="442" marR="442" marT="0" marB="0"/>
                </a:tc>
                <a:tc>
                  <a:txBody>
                    <a:bodyPr/>
                    <a:lstStyle/>
                    <a:p>
                      <a:pPr marL="8890" marR="0" indent="-8890">
                        <a:spcBef>
                          <a:spcPts val="0"/>
                        </a:spcBef>
                        <a:spcAft>
                          <a:spcPts val="0"/>
                        </a:spcAft>
                      </a:pPr>
                      <a:r>
                        <a:rPr lang="fr-FR" sz="1200">
                          <a:effectLst/>
                          <a:latin typeface="Source Sans Pro" panose="020B0503030403020204" pitchFamily="34" charset="0"/>
                          <a:ea typeface="Source Sans Pro" panose="020B0503030403020204" pitchFamily="34" charset="0"/>
                        </a:rPr>
                        <a:t>Confirmer si l'organisation dispose d'une base de financement diversifiée capable de soutenir ses programmes à long terme et qu'aucun flux de financement ne dépasse 25 %.</a:t>
                      </a:r>
                    </a:p>
                  </a:txBody>
                  <a:tcPr marL="442" marR="442" marT="0" marB="0"/>
                </a:tc>
                <a:tc>
                  <a:txBody>
                    <a:bodyPr/>
                    <a:lstStyle/>
                    <a:p>
                      <a:pPr marL="0" marR="0" indent="0">
                        <a:spcBef>
                          <a:spcPts val="0"/>
                        </a:spcBef>
                        <a:spcAft>
                          <a:spcPts val="0"/>
                        </a:spcAft>
                      </a:pPr>
                      <a:r>
                        <a:rPr lang="fr-FR" sz="1200">
                          <a:effectLst/>
                          <a:latin typeface="Source Sans Pro" panose="020B0503030403020204" pitchFamily="34" charset="0"/>
                          <a:ea typeface="Source Sans Pro" panose="020B0503030403020204" pitchFamily="34" charset="0"/>
                        </a:rPr>
                        <a:t>suivi des financements et budgets d'attribution</a:t>
                      </a:r>
                    </a:p>
                  </a:txBody>
                  <a:tcPr marL="442" marR="442" marT="0" marB="0"/>
                </a:tc>
                <a:extLst>
                  <a:ext uri="{0D108BD9-81ED-4DB2-BD59-A6C34878D82A}">
                    <a16:rowId xmlns="" xmlns:a16="http://schemas.microsoft.com/office/drawing/2014/main" val="315045827"/>
                  </a:ext>
                </a:extLst>
              </a:tr>
              <a:tr h="639525">
                <a:tc vMerge="1">
                  <a:txBody>
                    <a:bodyPr/>
                    <a:lstStyle/>
                    <a:p>
                      <a:endParaRPr lang="en-US"/>
                    </a:p>
                  </a:txBody>
                  <a:tcPr/>
                </a:tc>
                <a:tc>
                  <a:txBody>
                    <a:bodyPr/>
                    <a:lstStyle/>
                    <a:p>
                      <a:pPr marL="8890" marR="0" indent="-8890">
                        <a:spcBef>
                          <a:spcPts val="1200"/>
                        </a:spcBef>
                        <a:spcAft>
                          <a:spcPts val="600"/>
                        </a:spcAft>
                      </a:pPr>
                      <a:r>
                        <a:rPr lang="fr-FR" sz="1200">
                          <a:effectLst/>
                          <a:latin typeface="Source Sans Pro" panose="020B0503030403020204" pitchFamily="34" charset="0"/>
                          <a:ea typeface="Source Sans Pro" panose="020B0503030403020204" pitchFamily="34" charset="0"/>
                        </a:rPr>
                        <a:t>Capacité de gestion de projet (NUPAS)</a:t>
                      </a:r>
                    </a:p>
                  </a:txBody>
                  <a:tcPr marL="442" marR="442" marT="0" marB="0"/>
                </a:tc>
                <a:tc>
                  <a:txBody>
                    <a:bodyPr/>
                    <a:lstStyle/>
                    <a:p>
                      <a:pPr marL="8890" marR="0" indent="-8890">
                        <a:spcBef>
                          <a:spcPts val="0"/>
                        </a:spcBef>
                        <a:spcAft>
                          <a:spcPts val="0"/>
                        </a:spcAft>
                      </a:pPr>
                      <a:r>
                        <a:rPr lang="fr-FR" sz="1200">
                          <a:effectLst/>
                          <a:latin typeface="Source Sans Pro" panose="020B0503030403020204" pitchFamily="34" charset="0"/>
                          <a:ea typeface="Source Sans Pro" panose="020B0503030403020204" pitchFamily="34" charset="0"/>
                        </a:rPr>
                        <a:t>Confirmer si l'organisation dispose d'un système de gestion de projet complet et bien documenté pour suivre régulièrement l'avancement des projets ; et si l'organisation produit systématiquement des rapports de gestion de projet utiles.</a:t>
                      </a:r>
                    </a:p>
                  </a:txBody>
                  <a:tcPr marL="442" marR="442" marT="0" marB="0"/>
                </a:tc>
                <a:tc>
                  <a:txBody>
                    <a:bodyPr/>
                    <a:lstStyle/>
                    <a:p>
                      <a:pPr marL="0" marR="0" indent="0">
                        <a:spcBef>
                          <a:spcPts val="0"/>
                        </a:spcBef>
                        <a:spcAft>
                          <a:spcPts val="0"/>
                        </a:spcAft>
                      </a:pPr>
                      <a:r>
                        <a:rPr lang="fr-FR" sz="1200">
                          <a:effectLst/>
                          <a:latin typeface="Source Sans Pro" panose="020B0503030403020204" pitchFamily="34" charset="0"/>
                          <a:ea typeface="Source Sans Pro" panose="020B0503030403020204" pitchFamily="34" charset="0"/>
                        </a:rPr>
                        <a:t>Manuel de gestion de projet</a:t>
                      </a:r>
                    </a:p>
                    <a:p>
                      <a:pPr marL="0" marR="0" indent="0">
                        <a:spcBef>
                          <a:spcPts val="0"/>
                        </a:spcBef>
                        <a:spcAft>
                          <a:spcPts val="0"/>
                        </a:spcAft>
                      </a:pPr>
                      <a:r>
                        <a:rPr lang="fr-FR" sz="1200">
                          <a:effectLst/>
                          <a:latin typeface="Source Sans Pro" panose="020B0503030403020204" pitchFamily="34" charset="0"/>
                          <a:ea typeface="Source Sans Pro" panose="020B0503030403020204" pitchFamily="34" charset="0"/>
                        </a:rPr>
                        <a:t>Cadre de résultats/autres outils</a:t>
                      </a:r>
                    </a:p>
                  </a:txBody>
                  <a:tcPr marL="442" marR="442" marT="0" marB="0"/>
                </a:tc>
                <a:extLst>
                  <a:ext uri="{0D108BD9-81ED-4DB2-BD59-A6C34878D82A}">
                    <a16:rowId xmlns="" xmlns:a16="http://schemas.microsoft.com/office/drawing/2014/main" val="1287686351"/>
                  </a:ext>
                </a:extLst>
              </a:tr>
              <a:tr h="852701">
                <a:tc rowSpan="3">
                  <a:txBody>
                    <a:bodyPr/>
                    <a:lstStyle/>
                    <a:p>
                      <a:pPr marL="228600" marR="71755" indent="0" algn="ctr">
                        <a:spcBef>
                          <a:spcPts val="300"/>
                        </a:spcBef>
                        <a:spcAft>
                          <a:spcPts val="300"/>
                        </a:spcAft>
                      </a:pPr>
                      <a:r>
                        <a:rPr lang="fr-FR" sz="1200">
                          <a:effectLst/>
                          <a:latin typeface="Source Sans Pro" panose="020B0503030403020204" pitchFamily="34" charset="0"/>
                          <a:ea typeface="Source Sans Pro" panose="020B0503030403020204" pitchFamily="34" charset="0"/>
                        </a:rPr>
                        <a:t>Finances </a:t>
                      </a:r>
                    </a:p>
                    <a:p>
                      <a:pPr marL="80645" marR="71755" indent="-8890">
                        <a:spcBef>
                          <a:spcPts val="1200"/>
                        </a:spcBef>
                        <a:spcAft>
                          <a:spcPts val="600"/>
                        </a:spcAft>
                      </a:pPr>
                      <a:r>
                        <a:rPr lang="fr-FR" sz="1200">
                          <a:effectLst/>
                          <a:latin typeface="Source Sans Pro" panose="020B0503030403020204" pitchFamily="34" charset="0"/>
                          <a:ea typeface="Source Sans Pro" panose="020B0503030403020204" pitchFamily="34" charset="0"/>
                        </a:rPr>
                        <a:t> </a:t>
                      </a:r>
                    </a:p>
                  </a:txBody>
                  <a:tcPr marL="442" marR="442" marT="0" marB="0" vert="vert270"/>
                </a:tc>
                <a:tc>
                  <a:txBody>
                    <a:bodyPr/>
                    <a:lstStyle/>
                    <a:p>
                      <a:pPr marL="8890" marR="0" indent="-8890">
                        <a:spcBef>
                          <a:spcPts val="1200"/>
                        </a:spcBef>
                        <a:spcAft>
                          <a:spcPts val="600"/>
                        </a:spcAft>
                      </a:pPr>
                      <a:r>
                        <a:rPr lang="fr-FR" sz="1200">
                          <a:effectLst/>
                          <a:latin typeface="Source Sans Pro" panose="020B0503030403020204" pitchFamily="34" charset="0"/>
                          <a:ea typeface="Source Sans Pro" panose="020B0503030403020204" pitchFamily="34" charset="0"/>
                        </a:rPr>
                        <a:t>Comptabilité et tenue de livres (NUPAS)</a:t>
                      </a:r>
                    </a:p>
                  </a:txBody>
                  <a:tcPr marL="442" marR="442" marT="0" marB="0"/>
                </a:tc>
                <a:tc>
                  <a:txBody>
                    <a:bodyPr/>
                    <a:lstStyle/>
                    <a:p>
                      <a:pPr marL="8890" marR="0" indent="-8890">
                        <a:spcBef>
                          <a:spcPts val="0"/>
                        </a:spcBef>
                        <a:spcAft>
                          <a:spcPts val="0"/>
                        </a:spcAft>
                      </a:pPr>
                      <a:r>
                        <a:rPr lang="fr-FR" sz="1200">
                          <a:effectLst/>
                          <a:latin typeface="Source Sans Pro" panose="020B0503030403020204" pitchFamily="34" charset="0"/>
                          <a:ea typeface="Source Sans Pro" panose="020B0503030403020204" pitchFamily="34" charset="0"/>
                        </a:rPr>
                        <a:t>Confirmer que l'organisation dispose d'un système de comptabilité/tenue de livres fiable en partie double qui répond à ses besoins et est par ailleurs approprié ; que les transactions financières soient saisies quotidiennement dans le système de manière cohérente, conformément aux normes, politiques et procédures applicables ; et ce système dispose de fonctionnalités permettant de rapprocher automatiquement le grand livre secondaire avec le grand livre principal. </a:t>
                      </a:r>
                    </a:p>
                  </a:txBody>
                  <a:tcPr marL="442" marR="442" marT="0" marB="0"/>
                </a:tc>
                <a:tc>
                  <a:txBody>
                    <a:bodyPr/>
                    <a:lstStyle/>
                    <a:p>
                      <a:pPr marL="0" marR="0" indent="0">
                        <a:spcBef>
                          <a:spcPts val="0"/>
                        </a:spcBef>
                        <a:spcAft>
                          <a:spcPts val="0"/>
                        </a:spcAft>
                      </a:pPr>
                      <a:r>
                        <a:rPr lang="fr-FR" sz="1200">
                          <a:effectLst/>
                          <a:latin typeface="Source Sans Pro" panose="020B0503030403020204" pitchFamily="34" charset="0"/>
                          <a:ea typeface="Source Sans Pro" panose="020B0503030403020204" pitchFamily="34" charset="0"/>
                        </a:rPr>
                        <a:t>Système de comptabilité/tenue de livres en partie double</a:t>
                      </a:r>
                    </a:p>
                  </a:txBody>
                  <a:tcPr marL="442" marR="442" marT="0" marB="0"/>
                </a:tc>
                <a:extLst>
                  <a:ext uri="{0D108BD9-81ED-4DB2-BD59-A6C34878D82A}">
                    <a16:rowId xmlns="" xmlns:a16="http://schemas.microsoft.com/office/drawing/2014/main" val="55907723"/>
                  </a:ext>
                </a:extLst>
              </a:tr>
              <a:tr h="426350">
                <a:tc vMerge="1">
                  <a:txBody>
                    <a:bodyPr/>
                    <a:lstStyle/>
                    <a:p>
                      <a:endParaRPr lang="en-US"/>
                    </a:p>
                  </a:txBody>
                  <a:tcPr/>
                </a:tc>
                <a:tc>
                  <a:txBody>
                    <a:bodyPr/>
                    <a:lstStyle/>
                    <a:p>
                      <a:pPr marL="8890" marR="0" indent="-8890">
                        <a:spcBef>
                          <a:spcPts val="1200"/>
                        </a:spcBef>
                        <a:spcAft>
                          <a:spcPts val="600"/>
                        </a:spcAft>
                      </a:pPr>
                      <a:r>
                        <a:rPr lang="fr-FR" sz="1200">
                          <a:effectLst/>
                          <a:latin typeface="Source Sans Pro" panose="020B0503030403020204" pitchFamily="34" charset="0"/>
                          <a:ea typeface="Source Sans Pro" panose="020B0503030403020204" pitchFamily="34" charset="0"/>
                        </a:rPr>
                        <a:t>Séparation des tâches (NUPAS)</a:t>
                      </a:r>
                    </a:p>
                  </a:txBody>
                  <a:tcPr marL="442" marR="442" marT="0" marB="0"/>
                </a:tc>
                <a:tc>
                  <a:txBody>
                    <a:bodyPr/>
                    <a:lstStyle/>
                    <a:p>
                      <a:pPr marL="8890" marR="0" indent="-8890">
                        <a:spcBef>
                          <a:spcPts val="0"/>
                        </a:spcBef>
                        <a:spcAft>
                          <a:spcPts val="0"/>
                        </a:spcAft>
                      </a:pPr>
                      <a:r>
                        <a:rPr lang="fr-FR" sz="1200" dirty="0">
                          <a:effectLst/>
                          <a:latin typeface="Source Sans Pro" panose="020B0503030403020204" pitchFamily="34" charset="0"/>
                          <a:ea typeface="Source Sans Pro" panose="020B0503030403020204" pitchFamily="34" charset="0"/>
                        </a:rPr>
                        <a:t>Confirmer qu’il existe des politiques, procédures et pratiques bien pensées et documentées qui protègent le processus de paiement.</a:t>
                      </a:r>
                    </a:p>
                  </a:txBody>
                  <a:tcPr marL="442" marR="442" marT="0" marB="0"/>
                </a:tc>
                <a:tc>
                  <a:txBody>
                    <a:bodyPr/>
                    <a:lstStyle/>
                    <a:p>
                      <a:pPr marL="0" marR="0" indent="0">
                        <a:spcBef>
                          <a:spcPts val="0"/>
                        </a:spcBef>
                        <a:spcAft>
                          <a:spcPts val="0"/>
                        </a:spcAft>
                      </a:pPr>
                      <a:r>
                        <a:rPr lang="fr-FR" sz="1200">
                          <a:effectLst/>
                          <a:latin typeface="Source Sans Pro" panose="020B0503030403020204" pitchFamily="34" charset="0"/>
                          <a:ea typeface="Source Sans Pro" panose="020B0503030403020204" pitchFamily="34" charset="0"/>
                        </a:rPr>
                        <a:t>Politiques, procédures et pratiques pertinentes</a:t>
                      </a:r>
                    </a:p>
                  </a:txBody>
                  <a:tcPr marL="442" marR="442" marT="0" marB="0"/>
                </a:tc>
                <a:extLst>
                  <a:ext uri="{0D108BD9-81ED-4DB2-BD59-A6C34878D82A}">
                    <a16:rowId xmlns="" xmlns:a16="http://schemas.microsoft.com/office/drawing/2014/main" val="1698081177"/>
                  </a:ext>
                </a:extLst>
              </a:tr>
              <a:tr h="852701">
                <a:tc vMerge="1">
                  <a:txBody>
                    <a:bodyPr/>
                    <a:lstStyle/>
                    <a:p>
                      <a:endParaRPr lang="en-US"/>
                    </a:p>
                  </a:txBody>
                  <a:tcPr/>
                </a:tc>
                <a:tc>
                  <a:txBody>
                    <a:bodyPr/>
                    <a:lstStyle/>
                    <a:p>
                      <a:pPr marL="8890" marR="0" indent="-8890">
                        <a:spcBef>
                          <a:spcPts val="1200"/>
                        </a:spcBef>
                        <a:spcAft>
                          <a:spcPts val="600"/>
                        </a:spcAft>
                      </a:pPr>
                      <a:r>
                        <a:rPr lang="fr-FR" sz="1200">
                          <a:effectLst/>
                          <a:latin typeface="Source Sans Pro" panose="020B0503030403020204" pitchFamily="34" charset="0"/>
                          <a:ea typeface="Source Sans Pro" panose="020B0503030403020204" pitchFamily="34" charset="0"/>
                        </a:rPr>
                        <a:t>Évaluation des risques organisationnels (NUPAS PLUS) </a:t>
                      </a:r>
                    </a:p>
                  </a:txBody>
                  <a:tcPr marL="442" marR="442" marT="0" marB="0"/>
                </a:tc>
                <a:tc>
                  <a:txBody>
                    <a:bodyPr/>
                    <a:lstStyle/>
                    <a:p>
                      <a:pPr marL="8890" marR="0" indent="-8890">
                        <a:spcBef>
                          <a:spcPts val="0"/>
                        </a:spcBef>
                        <a:spcAft>
                          <a:spcPts val="0"/>
                        </a:spcAft>
                      </a:pPr>
                      <a:r>
                        <a:rPr lang="fr-FR" sz="1200">
                          <a:effectLst/>
                          <a:latin typeface="Source Sans Pro" panose="020B0503030403020204" pitchFamily="34" charset="0"/>
                          <a:ea typeface="Source Sans Pro" panose="020B0503030403020204" pitchFamily="34" charset="0"/>
                        </a:rPr>
                        <a:t>Confirmer qu'une évaluation des risques de fraude à l'échelle de l'organisation est réalisée, impliquant toutes les personnes clés (dans toute l'organisation) et couvrant toutes les étapes d'un processus d'évaluation des risques, et que les résultats sont appliqués de manière complète et précise à l'échelle de l'organisation et utilisés pour éclairer les mises à jour de la politique.</a:t>
                      </a:r>
                    </a:p>
                  </a:txBody>
                  <a:tcPr marL="442" marR="442" marT="0" marB="0"/>
                </a:tc>
                <a:tc>
                  <a:txBody>
                    <a:bodyPr/>
                    <a:lstStyle/>
                    <a:p>
                      <a:pPr marL="0" marR="0" indent="0">
                        <a:spcBef>
                          <a:spcPts val="0"/>
                        </a:spcBef>
                        <a:spcAft>
                          <a:spcPts val="0"/>
                        </a:spcAft>
                      </a:pPr>
                      <a:r>
                        <a:rPr lang="fr-FR" sz="1200">
                          <a:effectLst/>
                          <a:latin typeface="Source Sans Pro" panose="020B0503030403020204" pitchFamily="34" charset="0"/>
                          <a:ea typeface="Source Sans Pro" panose="020B0503030403020204" pitchFamily="34" charset="0"/>
                        </a:rPr>
                        <a:t>Rapports annuels d'évaluation des risques</a:t>
                      </a:r>
                    </a:p>
                  </a:txBody>
                  <a:tcPr marL="442" marR="442" marT="0" marB="0"/>
                </a:tc>
                <a:extLst>
                  <a:ext uri="{0D108BD9-81ED-4DB2-BD59-A6C34878D82A}">
                    <a16:rowId xmlns="" xmlns:a16="http://schemas.microsoft.com/office/drawing/2014/main" val="1575086025"/>
                  </a:ext>
                </a:extLst>
              </a:tr>
              <a:tr h="527645">
                <a:tc>
                  <a:txBody>
                    <a:bodyPr/>
                    <a:lstStyle/>
                    <a:p>
                      <a:pPr marL="228600" marR="71755" indent="0" algn="ctr">
                        <a:spcBef>
                          <a:spcPts val="300"/>
                        </a:spcBef>
                        <a:spcAft>
                          <a:spcPts val="300"/>
                        </a:spcAft>
                      </a:pPr>
                      <a:r>
                        <a:rPr lang="fr-FR" sz="1200">
                          <a:effectLst/>
                          <a:latin typeface="Source Sans Pro" panose="020B0503030403020204" pitchFamily="34" charset="0"/>
                          <a:ea typeface="Source Sans Pro" panose="020B0503030403020204" pitchFamily="34" charset="0"/>
                        </a:rPr>
                        <a:t>RH</a:t>
                      </a:r>
                    </a:p>
                    <a:p>
                      <a:pPr marL="228600" marR="71755" indent="0" algn="ctr">
                        <a:spcBef>
                          <a:spcPts val="1200"/>
                        </a:spcBef>
                        <a:spcAft>
                          <a:spcPts val="600"/>
                        </a:spcAft>
                      </a:pPr>
                      <a:r>
                        <a:rPr lang="fr-FR" sz="1200">
                          <a:effectLst/>
                          <a:latin typeface="Source Sans Pro" panose="020B0503030403020204" pitchFamily="34" charset="0"/>
                          <a:ea typeface="Source Sans Pro" panose="020B0503030403020204" pitchFamily="34" charset="0"/>
                        </a:rPr>
                        <a:t> </a:t>
                      </a:r>
                    </a:p>
                  </a:txBody>
                  <a:tcPr marL="442" marR="442" marT="0" marB="0" vert="vert270"/>
                </a:tc>
                <a:tc>
                  <a:txBody>
                    <a:bodyPr/>
                    <a:lstStyle/>
                    <a:p>
                      <a:pPr marL="8890" marR="0" indent="-8890">
                        <a:spcBef>
                          <a:spcPts val="600"/>
                        </a:spcBef>
                        <a:spcAft>
                          <a:spcPts val="600"/>
                        </a:spcAft>
                      </a:pPr>
                      <a:r>
                        <a:rPr lang="fr-FR" sz="1200">
                          <a:effectLst/>
                          <a:latin typeface="Source Sans Pro" panose="020B0503030403020204" pitchFamily="34" charset="0"/>
                          <a:ea typeface="Source Sans Pro" panose="020B0503030403020204" pitchFamily="34" charset="0"/>
                        </a:rPr>
                        <a:t>Attrition du personnel (NUPAS PLUS)</a:t>
                      </a:r>
                    </a:p>
                  </a:txBody>
                  <a:tcPr marL="442" marR="442" marT="0" marB="0"/>
                </a:tc>
                <a:tc>
                  <a:txBody>
                    <a:bodyPr/>
                    <a:lstStyle/>
                    <a:p>
                      <a:pPr marL="8890" marR="0" indent="-8890">
                        <a:spcBef>
                          <a:spcPts val="0"/>
                        </a:spcBef>
                        <a:spcAft>
                          <a:spcPts val="0"/>
                        </a:spcAft>
                      </a:pPr>
                      <a:r>
                        <a:rPr lang="fr-FR" sz="1200">
                          <a:effectLst/>
                          <a:latin typeface="Source Sans Pro" panose="020B0503030403020204" pitchFamily="34" charset="0"/>
                          <a:ea typeface="Source Sans Pro" panose="020B0503030403020204" pitchFamily="34" charset="0"/>
                        </a:rPr>
                        <a:t>Confirmer si l'attrition du personnel est faible pour la taille, le type et l'emplacement de l'organisation.</a:t>
                      </a:r>
                    </a:p>
                  </a:txBody>
                  <a:tcPr marL="442" marR="442" marT="0" marB="0"/>
                </a:tc>
                <a:tc>
                  <a:txBody>
                    <a:bodyPr/>
                    <a:lstStyle/>
                    <a:p>
                      <a:pPr marL="0" marR="0" indent="0">
                        <a:spcBef>
                          <a:spcPts val="0"/>
                        </a:spcBef>
                        <a:spcAft>
                          <a:spcPts val="0"/>
                        </a:spcAft>
                      </a:pPr>
                      <a:r>
                        <a:rPr lang="fr-FR" sz="1200" dirty="0">
                          <a:effectLst/>
                          <a:latin typeface="Source Sans Pro" panose="020B0503030403020204" pitchFamily="34" charset="0"/>
                          <a:ea typeface="Source Sans Pro" panose="020B0503030403020204" pitchFamily="34" charset="0"/>
                        </a:rPr>
                        <a:t>Politique de rétention du personnel et tout autre document/rapport officiel</a:t>
                      </a:r>
                    </a:p>
                  </a:txBody>
                  <a:tcPr marL="442" marR="442" marT="0" marB="0"/>
                </a:tc>
                <a:extLst>
                  <a:ext uri="{0D108BD9-81ED-4DB2-BD59-A6C34878D82A}">
                    <a16:rowId xmlns="" xmlns:a16="http://schemas.microsoft.com/office/drawing/2014/main" val="4221819803"/>
                  </a:ext>
                </a:extLst>
              </a:tr>
            </a:tbl>
          </a:graphicData>
        </a:graphic>
      </p:graphicFrame>
      <p:sp>
        <p:nvSpPr>
          <p:cNvPr id="6" name="TextBox 5"/>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8F80A660-C7A8-3F5E-A92A-E5A345848CD5}"/>
              </a:ext>
            </a:extLst>
          </p:cNvPr>
          <p:cNvSpPr>
            <a:spLocks noGrp="1"/>
          </p:cNvSpPr>
          <p:nvPr>
            <p:ph type="sldNum" sz="quarter" idx="7"/>
          </p:nvPr>
        </p:nvSpPr>
        <p:spPr/>
        <p:txBody>
          <a:bodyPr/>
          <a:lstStyle/>
          <a:p>
            <a:fld id="{B6F15528-21DE-4FAA-801E-634DDDAF4B2B}" type="slidenum">
              <a:rPr lang="fr-FR" smtClean="0"/>
              <a:pPr/>
              <a:t>191</a:t>
            </a:fld>
            <a:endParaRPr lang="fr-FR" dirty="0"/>
          </a:p>
        </p:txBody>
      </p:sp>
    </p:spTree>
    <p:extLst>
      <p:ext uri="{BB962C8B-B14F-4D97-AF65-F5344CB8AC3E}">
        <p14:creationId xmlns:p14="http://schemas.microsoft.com/office/powerpoint/2010/main" val="1709711013"/>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CA428C8F-C033-90EC-DCCE-E028BCD541A0}"/>
            </a:ext>
          </a:extLst>
        </p:cNvPr>
        <p:cNvGrpSpPr/>
        <p:nvPr/>
      </p:nvGrpSpPr>
      <p:grpSpPr>
        <a:xfrm>
          <a:off x="0" y="0"/>
          <a:ext cx="0" cy="0"/>
          <a:chOff x="0" y="0"/>
          <a:chExt cx="0" cy="0"/>
        </a:xfrm>
      </p:grpSpPr>
      <p:sp>
        <p:nvSpPr>
          <p:cNvPr id="5" name="Google Shape;385;p56">
            <a:extLst>
              <a:ext uri="{FF2B5EF4-FFF2-40B4-BE49-F238E27FC236}">
                <a16:creationId xmlns="" xmlns:a16="http://schemas.microsoft.com/office/drawing/2014/main" id="{CAB18033-E7EB-C346-2DFA-5F90303DC8F6}"/>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CATÉGORIES/SOUS-CATÉGORIES DURABILITÉ </a:t>
            </a:r>
          </a:p>
        </p:txBody>
      </p:sp>
      <p:graphicFrame>
        <p:nvGraphicFramePr>
          <p:cNvPr id="4" name="Table 3">
            <a:extLst>
              <a:ext uri="{FF2B5EF4-FFF2-40B4-BE49-F238E27FC236}">
                <a16:creationId xmlns="" xmlns:a16="http://schemas.microsoft.com/office/drawing/2014/main" id="{CEC76E9B-BBAB-DC20-09D7-C78DFF828941}"/>
              </a:ext>
            </a:extLst>
          </p:cNvPr>
          <p:cNvGraphicFramePr>
            <a:graphicFrameLocks noGrp="1"/>
          </p:cNvGraphicFramePr>
          <p:nvPr>
            <p:extLst>
              <p:ext uri="{D42A27DB-BD31-4B8C-83A1-F6EECF244321}">
                <p14:modId xmlns:p14="http://schemas.microsoft.com/office/powerpoint/2010/main" val="2803279577"/>
              </p:ext>
            </p:extLst>
          </p:nvPr>
        </p:nvGraphicFramePr>
        <p:xfrm>
          <a:off x="12274" y="902126"/>
          <a:ext cx="12179726" cy="5194459"/>
        </p:xfrm>
        <a:graphic>
          <a:graphicData uri="http://schemas.openxmlformats.org/drawingml/2006/table">
            <a:tbl>
              <a:tblPr firstRow="1" firstCol="1" bandRow="1">
                <a:tableStyleId>{5940675A-B579-460E-94D1-54222C63F5DA}</a:tableStyleId>
              </a:tblPr>
              <a:tblGrid>
                <a:gridCol w="471347">
                  <a:extLst>
                    <a:ext uri="{9D8B030D-6E8A-4147-A177-3AD203B41FA5}">
                      <a16:colId xmlns="" xmlns:a16="http://schemas.microsoft.com/office/drawing/2014/main" val="2746486844"/>
                    </a:ext>
                  </a:extLst>
                </a:gridCol>
                <a:gridCol w="1259262">
                  <a:extLst>
                    <a:ext uri="{9D8B030D-6E8A-4147-A177-3AD203B41FA5}">
                      <a16:colId xmlns="" xmlns:a16="http://schemas.microsoft.com/office/drawing/2014/main" val="455839281"/>
                    </a:ext>
                  </a:extLst>
                </a:gridCol>
                <a:gridCol w="7855249">
                  <a:extLst>
                    <a:ext uri="{9D8B030D-6E8A-4147-A177-3AD203B41FA5}">
                      <a16:colId xmlns="" xmlns:a16="http://schemas.microsoft.com/office/drawing/2014/main" val="850816675"/>
                    </a:ext>
                  </a:extLst>
                </a:gridCol>
                <a:gridCol w="2593868">
                  <a:extLst>
                    <a:ext uri="{9D8B030D-6E8A-4147-A177-3AD203B41FA5}">
                      <a16:colId xmlns="" xmlns:a16="http://schemas.microsoft.com/office/drawing/2014/main" val="1089252369"/>
                    </a:ext>
                  </a:extLst>
                </a:gridCol>
              </a:tblGrid>
              <a:tr h="426350">
                <a:tc gridSpan="2">
                  <a:txBody>
                    <a:bodyPr/>
                    <a:lstStyle/>
                    <a:p>
                      <a:pPr marL="8890" marR="0" indent="-8890" algn="ctr">
                        <a:spcBef>
                          <a:spcPts val="1200"/>
                        </a:spcBef>
                        <a:spcAft>
                          <a:spcPts val="600"/>
                        </a:spcAft>
                      </a:pPr>
                      <a:r>
                        <a:rPr lang="fr-FR" sz="1350" b="1" dirty="0">
                          <a:solidFill>
                            <a:schemeClr val="bg1"/>
                          </a:solidFill>
                          <a:effectLst/>
                          <a:latin typeface="Source Sans Pro" panose="020B0503030403020204" pitchFamily="34" charset="0"/>
                          <a:ea typeface="Source Sans Pro" panose="020B0503030403020204" pitchFamily="34" charset="0"/>
                        </a:rPr>
                        <a:t>CATÉGORIES/SOUS-CATÉGORIES</a:t>
                      </a:r>
                    </a:p>
                  </a:txBody>
                  <a:tcPr marL="442" marR="442" marT="0" marB="0" anchor="ctr">
                    <a:solidFill>
                      <a:srgbClr val="002E6C"/>
                    </a:solidFill>
                  </a:tcPr>
                </a:tc>
                <a:tc hMerge="1">
                  <a:txBody>
                    <a:bodyPr/>
                    <a:lstStyle/>
                    <a:p>
                      <a:endParaRPr lang="en-US"/>
                    </a:p>
                  </a:txBody>
                  <a:tcPr/>
                </a:tc>
                <a:tc>
                  <a:txBody>
                    <a:bodyPr/>
                    <a:lstStyle/>
                    <a:p>
                      <a:pPr marL="8890" marR="0" indent="-8890" algn="ctr">
                        <a:spcBef>
                          <a:spcPts val="0"/>
                        </a:spcBef>
                        <a:spcAft>
                          <a:spcPts val="0"/>
                        </a:spcAft>
                      </a:pPr>
                      <a:r>
                        <a:rPr lang="fr-FR" sz="1350" b="1">
                          <a:solidFill>
                            <a:schemeClr val="bg1"/>
                          </a:solidFill>
                          <a:effectLst/>
                          <a:latin typeface="Source Sans Pro" panose="020B0503030403020204" pitchFamily="34" charset="0"/>
                          <a:ea typeface="Source Sans Pro" panose="020B0503030403020204" pitchFamily="34" charset="0"/>
                        </a:rPr>
                        <a:t>OBJECTIF (S) :</a:t>
                      </a:r>
                    </a:p>
                  </a:txBody>
                  <a:tcPr marL="442" marR="442" marT="0" marB="0" anchor="ctr">
                    <a:solidFill>
                      <a:srgbClr val="002E6C"/>
                    </a:solidFill>
                  </a:tcPr>
                </a:tc>
                <a:tc>
                  <a:txBody>
                    <a:bodyPr/>
                    <a:lstStyle/>
                    <a:p>
                      <a:pPr marL="8890" marR="0" indent="-8890" algn="ctr">
                        <a:spcBef>
                          <a:spcPts val="0"/>
                        </a:spcBef>
                        <a:spcAft>
                          <a:spcPts val="0"/>
                        </a:spcAft>
                      </a:pPr>
                      <a:r>
                        <a:rPr lang="fr-FR" sz="1350" b="1">
                          <a:solidFill>
                            <a:schemeClr val="bg1"/>
                          </a:solidFill>
                          <a:effectLst/>
                          <a:latin typeface="Source Sans Pro" panose="020B0503030403020204" pitchFamily="34" charset="0"/>
                          <a:ea typeface="Source Sans Pro" panose="020B0503030403020204" pitchFamily="34" charset="0"/>
                        </a:rPr>
                        <a:t>DOCUMENTS CLÉS POUR L'ÉVALUATION</a:t>
                      </a:r>
                    </a:p>
                  </a:txBody>
                  <a:tcPr marL="442" marR="442" marT="0" marB="0" anchor="ctr">
                    <a:solidFill>
                      <a:srgbClr val="002E6C"/>
                    </a:solidFill>
                  </a:tcPr>
                </a:tc>
                <a:extLst>
                  <a:ext uri="{0D108BD9-81ED-4DB2-BD59-A6C34878D82A}">
                    <a16:rowId xmlns="" xmlns:a16="http://schemas.microsoft.com/office/drawing/2014/main" val="3994016072"/>
                  </a:ext>
                </a:extLst>
              </a:tr>
              <a:tr h="480443">
                <a:tc>
                  <a:txBody>
                    <a:bodyPr/>
                    <a:lstStyle/>
                    <a:p>
                      <a:pPr marL="228600" marR="71755" indent="0" algn="ctr">
                        <a:spcBef>
                          <a:spcPts val="300"/>
                        </a:spcBef>
                        <a:spcAft>
                          <a:spcPts val="300"/>
                        </a:spcAft>
                      </a:pPr>
                      <a:r>
                        <a:rPr lang="fr-FR" sz="1350">
                          <a:effectLst/>
                          <a:latin typeface="Source Sans Pro" panose="020B0503030403020204" pitchFamily="34" charset="0"/>
                          <a:ea typeface="Source Sans Pro" panose="020B0503030403020204" pitchFamily="34" charset="0"/>
                        </a:rPr>
                        <a:t>IT</a:t>
                      </a:r>
                    </a:p>
                  </a:txBody>
                  <a:tcPr marL="442" marR="442" marT="0" marB="0" vert="vert270"/>
                </a:tc>
                <a:tc>
                  <a:txBody>
                    <a:bodyPr/>
                    <a:lstStyle/>
                    <a:p>
                      <a:pPr marL="8890" marR="0" indent="-8890">
                        <a:spcBef>
                          <a:spcPts val="600"/>
                        </a:spcBef>
                        <a:spcAft>
                          <a:spcPts val="600"/>
                        </a:spcAft>
                      </a:pPr>
                      <a:r>
                        <a:rPr lang="fr-FR" sz="1350">
                          <a:effectLst/>
                          <a:latin typeface="Source Sans Pro" panose="020B0503030403020204" pitchFamily="34" charset="0"/>
                          <a:ea typeface="Source Sans Pro" panose="020B0503030403020204" pitchFamily="34" charset="0"/>
                        </a:rPr>
                        <a:t>Évaluation informatique (NUPAS PLUS)</a:t>
                      </a:r>
                    </a:p>
                  </a:txBody>
                  <a:tcPr marL="442" marR="442" marT="0" marB="0"/>
                </a:tc>
                <a:tc>
                  <a:txBody>
                    <a:bodyPr/>
                    <a:lstStyle/>
                    <a:p>
                      <a:pPr marL="8890" marR="0" indent="-8890">
                        <a:spcBef>
                          <a:spcPts val="0"/>
                        </a:spcBef>
                        <a:spcAft>
                          <a:spcPts val="0"/>
                        </a:spcAft>
                      </a:pPr>
                      <a:r>
                        <a:rPr lang="fr-FR" sz="1350">
                          <a:effectLst/>
                          <a:latin typeface="Source Sans Pro" panose="020B0503030403020204" pitchFamily="34" charset="0"/>
                          <a:ea typeface="Source Sans Pro" panose="020B0503030403020204" pitchFamily="34" charset="0"/>
                        </a:rPr>
                        <a:t>Confirmer si l'attrition du personnel est faible pour la taille, le type et l'emplacement de l'organisation.</a:t>
                      </a:r>
                    </a:p>
                  </a:txBody>
                  <a:tcPr marL="442" marR="442" marT="0" marB="0"/>
                </a:tc>
                <a:tc>
                  <a:txBody>
                    <a:bodyPr/>
                    <a:lstStyle/>
                    <a:p>
                      <a:pPr marL="0" marR="0" indent="0">
                        <a:spcBef>
                          <a:spcPts val="0"/>
                        </a:spcBef>
                        <a:spcAft>
                          <a:spcPts val="0"/>
                        </a:spcAft>
                      </a:pPr>
                      <a:r>
                        <a:rPr lang="fr-FR" sz="1350">
                          <a:effectLst/>
                          <a:latin typeface="Source Sans Pro" panose="020B0503030403020204" pitchFamily="34" charset="0"/>
                          <a:ea typeface="Source Sans Pro" panose="020B0503030403020204" pitchFamily="34" charset="0"/>
                        </a:rPr>
                        <a:t>Évaluation des risques informatiques</a:t>
                      </a:r>
                    </a:p>
                  </a:txBody>
                  <a:tcPr marL="442" marR="442" marT="0" marB="0"/>
                </a:tc>
                <a:extLst>
                  <a:ext uri="{0D108BD9-81ED-4DB2-BD59-A6C34878D82A}">
                    <a16:rowId xmlns="" xmlns:a16="http://schemas.microsoft.com/office/drawing/2014/main" val="924113924"/>
                  </a:ext>
                </a:extLst>
              </a:tr>
              <a:tr h="639525">
                <a:tc rowSpan="3">
                  <a:txBody>
                    <a:bodyPr/>
                    <a:lstStyle/>
                    <a:p>
                      <a:pPr marL="228600" marR="71755" indent="0" algn="ctr">
                        <a:spcBef>
                          <a:spcPts val="300"/>
                        </a:spcBef>
                        <a:spcAft>
                          <a:spcPts val="300"/>
                        </a:spcAft>
                      </a:pPr>
                      <a:r>
                        <a:rPr lang="fr-FR" sz="1350">
                          <a:effectLst/>
                          <a:latin typeface="Source Sans Pro" panose="020B0503030403020204" pitchFamily="34" charset="0"/>
                          <a:ea typeface="Source Sans Pro" panose="020B0503030403020204" pitchFamily="34" charset="0"/>
                        </a:rPr>
                        <a:t>Sexe: </a:t>
                      </a:r>
                    </a:p>
                    <a:p>
                      <a:pPr marL="228600" marR="71755" indent="0" algn="ctr">
                        <a:spcBef>
                          <a:spcPts val="1200"/>
                        </a:spcBef>
                        <a:spcAft>
                          <a:spcPts val="600"/>
                        </a:spcAft>
                      </a:pPr>
                      <a:r>
                        <a:rPr lang="fr-FR" sz="1350">
                          <a:effectLst/>
                          <a:latin typeface="Source Sans Pro" panose="020B0503030403020204" pitchFamily="34" charset="0"/>
                          <a:ea typeface="Source Sans Pro" panose="020B0503030403020204" pitchFamily="34" charset="0"/>
                        </a:rPr>
                        <a:t> </a:t>
                      </a:r>
                    </a:p>
                  </a:txBody>
                  <a:tcPr marL="442" marR="442" marT="0" marB="0" vert="vert270"/>
                </a:tc>
                <a:tc>
                  <a:txBody>
                    <a:bodyPr/>
                    <a:lstStyle/>
                    <a:p>
                      <a:pPr marL="0" marR="0" indent="0">
                        <a:spcBef>
                          <a:spcPts val="1200"/>
                        </a:spcBef>
                        <a:spcAft>
                          <a:spcPts val="600"/>
                        </a:spcAft>
                      </a:pPr>
                      <a:r>
                        <a:rPr lang="fr-FR" sz="1350">
                          <a:effectLst/>
                          <a:latin typeface="Source Sans Pro" panose="020B0503030403020204" pitchFamily="34" charset="0"/>
                          <a:ea typeface="Source Sans Pro" panose="020B0503030403020204" pitchFamily="34" charset="0"/>
                        </a:rPr>
                        <a:t>Politique d'équité entre les sexes (NUPAS PLUS)</a:t>
                      </a:r>
                    </a:p>
                  </a:txBody>
                  <a:tcPr marL="442" marR="442" marT="0" marB="0"/>
                </a:tc>
                <a:tc>
                  <a:txBody>
                    <a:bodyPr/>
                    <a:lstStyle/>
                    <a:p>
                      <a:pPr marL="8890" marR="0" indent="-8890">
                        <a:spcBef>
                          <a:spcPts val="0"/>
                        </a:spcBef>
                        <a:spcAft>
                          <a:spcPts val="0"/>
                        </a:spcAft>
                      </a:pPr>
                      <a:r>
                        <a:rPr lang="fr-FR" sz="1350">
                          <a:effectLst/>
                          <a:latin typeface="Source Sans Pro" panose="020B0503030403020204" pitchFamily="34" charset="0"/>
                          <a:ea typeface="Source Sans Pro" panose="020B0503030403020204" pitchFamily="34" charset="0"/>
                        </a:rPr>
                        <a:t>Confirmer si l'organisation dispose d'une politique d'égalité des sexes et de lignes directrices de mise en œuvre et les utilise systématiquement pour intégrer le genre dans les politiques et les pratiques.</a:t>
                      </a:r>
                    </a:p>
                  </a:txBody>
                  <a:tcPr marL="442" marR="442" marT="0" marB="0"/>
                </a:tc>
                <a:tc>
                  <a:txBody>
                    <a:bodyPr/>
                    <a:lstStyle/>
                    <a:p>
                      <a:pPr marL="8890" marR="0" indent="-8890">
                        <a:spcBef>
                          <a:spcPts val="0"/>
                        </a:spcBef>
                        <a:spcAft>
                          <a:spcPts val="0"/>
                        </a:spcAft>
                      </a:pPr>
                      <a:r>
                        <a:rPr lang="fr-FR" sz="1350">
                          <a:effectLst/>
                          <a:latin typeface="Source Sans Pro" panose="020B0503030403020204" pitchFamily="34" charset="0"/>
                          <a:ea typeface="Source Sans Pro" panose="020B0503030403020204" pitchFamily="34" charset="0"/>
                        </a:rPr>
                        <a:t>Politique d'équité entre les sexes</a:t>
                      </a:r>
                    </a:p>
                  </a:txBody>
                  <a:tcPr marL="442" marR="442" marT="0" marB="0"/>
                </a:tc>
                <a:extLst>
                  <a:ext uri="{0D108BD9-81ED-4DB2-BD59-A6C34878D82A}">
                    <a16:rowId xmlns="" xmlns:a16="http://schemas.microsoft.com/office/drawing/2014/main" val="3560378519"/>
                  </a:ext>
                </a:extLst>
              </a:tr>
              <a:tr h="426350">
                <a:tc vMerge="1">
                  <a:txBody>
                    <a:bodyPr/>
                    <a:lstStyle/>
                    <a:p>
                      <a:endParaRPr lang="en-US"/>
                    </a:p>
                  </a:txBody>
                  <a:tcPr/>
                </a:tc>
                <a:tc>
                  <a:txBody>
                    <a:bodyPr/>
                    <a:lstStyle/>
                    <a:p>
                      <a:pPr marL="8890" marR="0" indent="-8890">
                        <a:spcBef>
                          <a:spcPts val="1200"/>
                        </a:spcBef>
                        <a:spcAft>
                          <a:spcPts val="600"/>
                        </a:spcAft>
                      </a:pPr>
                      <a:r>
                        <a:rPr lang="fr-FR" sz="1350">
                          <a:effectLst/>
                          <a:latin typeface="Source Sans Pro" panose="020B0503030403020204" pitchFamily="34" charset="0"/>
                          <a:ea typeface="Source Sans Pro" panose="020B0503030403020204" pitchFamily="34" charset="0"/>
                        </a:rPr>
                        <a:t>Budget entre les sexes (NUPAS PLUS)</a:t>
                      </a:r>
                    </a:p>
                  </a:txBody>
                  <a:tcPr marL="442" marR="442" marT="0" marB="0"/>
                </a:tc>
                <a:tc>
                  <a:txBody>
                    <a:bodyPr/>
                    <a:lstStyle/>
                    <a:p>
                      <a:pPr marL="8890" marR="0" indent="-8890">
                        <a:spcBef>
                          <a:spcPts val="0"/>
                        </a:spcBef>
                        <a:spcAft>
                          <a:spcPts val="0"/>
                        </a:spcAft>
                      </a:pPr>
                      <a:r>
                        <a:rPr lang="fr-FR" sz="1350">
                          <a:effectLst/>
                          <a:latin typeface="Source Sans Pro" panose="020B0503030403020204" pitchFamily="34" charset="0"/>
                          <a:ea typeface="Source Sans Pro" panose="020B0503030403020204" pitchFamily="34" charset="0"/>
                        </a:rPr>
                        <a:t>Confirmer si 100 % des ressources financières nécessaires sont disponibles pour la mise en œuvre de la politique de genre de l’organisation, tant au niveau institutionnel que programmatique.</a:t>
                      </a:r>
                    </a:p>
                  </a:txBody>
                  <a:tcPr marL="442" marR="442" marT="0" marB="0"/>
                </a:tc>
                <a:tc>
                  <a:txBody>
                    <a:bodyPr/>
                    <a:lstStyle/>
                    <a:p>
                      <a:pPr marL="8890" marR="0" indent="-8890">
                        <a:spcBef>
                          <a:spcPts val="0"/>
                        </a:spcBef>
                        <a:spcAft>
                          <a:spcPts val="0"/>
                        </a:spcAft>
                      </a:pPr>
                      <a:r>
                        <a:rPr lang="fr-FR" sz="1350">
                          <a:effectLst/>
                          <a:latin typeface="Source Sans Pro" panose="020B0503030403020204" pitchFamily="34" charset="0"/>
                          <a:ea typeface="Source Sans Pro" panose="020B0503030403020204" pitchFamily="34" charset="0"/>
                        </a:rPr>
                        <a:t>Budget genre</a:t>
                      </a:r>
                    </a:p>
                  </a:txBody>
                  <a:tcPr marL="442" marR="442" marT="0" marB="0"/>
                </a:tc>
                <a:extLst>
                  <a:ext uri="{0D108BD9-81ED-4DB2-BD59-A6C34878D82A}">
                    <a16:rowId xmlns="" xmlns:a16="http://schemas.microsoft.com/office/drawing/2014/main" val="1901780731"/>
                  </a:ext>
                </a:extLst>
              </a:tr>
              <a:tr h="638439">
                <a:tc vMerge="1">
                  <a:txBody>
                    <a:bodyPr/>
                    <a:lstStyle/>
                    <a:p>
                      <a:endParaRPr lang="en-US"/>
                    </a:p>
                  </a:txBody>
                  <a:tcPr/>
                </a:tc>
                <a:tc>
                  <a:txBody>
                    <a:bodyPr/>
                    <a:lstStyle/>
                    <a:p>
                      <a:pPr marL="8890" marR="0" indent="-8890">
                        <a:spcBef>
                          <a:spcPts val="1200"/>
                        </a:spcBef>
                        <a:spcAft>
                          <a:spcPts val="600"/>
                        </a:spcAft>
                      </a:pPr>
                      <a:r>
                        <a:rPr lang="fr-FR" sz="1350">
                          <a:effectLst/>
                          <a:latin typeface="Source Sans Pro" panose="020B0503030403020204" pitchFamily="34" charset="0"/>
                          <a:ea typeface="Source Sans Pro" panose="020B0503030403020204" pitchFamily="34" charset="0"/>
                        </a:rPr>
                        <a:t>Personne focale entre les sexes (NUPAS PLUS)</a:t>
                      </a:r>
                    </a:p>
                  </a:txBody>
                  <a:tcPr marL="442" marR="442" marT="0" marB="0"/>
                </a:tc>
                <a:tc>
                  <a:txBody>
                    <a:bodyPr/>
                    <a:lstStyle/>
                    <a:p>
                      <a:pPr marL="0" marR="0" indent="0">
                        <a:spcBef>
                          <a:spcPts val="0"/>
                        </a:spcBef>
                        <a:spcAft>
                          <a:spcPts val="0"/>
                        </a:spcAft>
                      </a:pPr>
                      <a:r>
                        <a:rPr lang="fr-FR" sz="1350">
                          <a:effectLst/>
                          <a:latin typeface="Source Sans Pro" panose="020B0503030403020204" pitchFamily="34" charset="0"/>
                          <a:ea typeface="Source Sans Pro" panose="020B0503030403020204" pitchFamily="34" charset="0"/>
                        </a:rPr>
                        <a:t>Confirmer si l’organisation a désigné au moins une personne focale sur le genre à temps plein avec des rôles et des responsabilités clairs.</a:t>
                      </a:r>
                    </a:p>
                  </a:txBody>
                  <a:tcPr marL="442" marR="442" marT="0" marB="0"/>
                </a:tc>
                <a:tc>
                  <a:txBody>
                    <a:bodyPr/>
                    <a:lstStyle/>
                    <a:p>
                      <a:pPr marL="8890" marR="0" indent="-8890">
                        <a:spcBef>
                          <a:spcPts val="0"/>
                        </a:spcBef>
                        <a:spcAft>
                          <a:spcPts val="0"/>
                        </a:spcAft>
                      </a:pPr>
                      <a:r>
                        <a:rPr lang="fr-FR" sz="1350">
                          <a:effectLst/>
                          <a:latin typeface="Source Sans Pro" panose="020B0503030403020204" pitchFamily="34" charset="0"/>
                          <a:ea typeface="Source Sans Pro" panose="020B0503030403020204" pitchFamily="34" charset="0"/>
                        </a:rPr>
                        <a:t>Organigramme</a:t>
                      </a:r>
                    </a:p>
                  </a:txBody>
                  <a:tcPr marL="442" marR="442" marT="0" marB="0"/>
                </a:tc>
                <a:extLst>
                  <a:ext uri="{0D108BD9-81ED-4DB2-BD59-A6C34878D82A}">
                    <a16:rowId xmlns="" xmlns:a16="http://schemas.microsoft.com/office/drawing/2014/main" val="886858561"/>
                  </a:ext>
                </a:extLst>
              </a:tr>
              <a:tr h="639525">
                <a:tc rowSpan="3">
                  <a:txBody>
                    <a:bodyPr/>
                    <a:lstStyle/>
                    <a:p>
                      <a:pPr marL="228600" marR="71755" indent="0" algn="ctr">
                        <a:spcBef>
                          <a:spcPts val="300"/>
                        </a:spcBef>
                        <a:spcAft>
                          <a:spcPts val="300"/>
                        </a:spcAft>
                      </a:pPr>
                      <a:r>
                        <a:rPr lang="fr-FR" sz="1350">
                          <a:effectLst/>
                          <a:latin typeface="Source Sans Pro" panose="020B0503030403020204" pitchFamily="34" charset="0"/>
                          <a:ea typeface="Source Sans Pro" panose="020B0503030403020204" pitchFamily="34" charset="0"/>
                        </a:rPr>
                        <a:t>Informations stratégiques	</a:t>
                      </a:r>
                    </a:p>
                  </a:txBody>
                  <a:tcPr marL="442" marR="442" marT="0" marB="0" vert="vert270"/>
                </a:tc>
                <a:tc>
                  <a:txBody>
                    <a:bodyPr/>
                    <a:lstStyle/>
                    <a:p>
                      <a:pPr marL="8890" marR="0" indent="-8890">
                        <a:spcBef>
                          <a:spcPts val="1200"/>
                        </a:spcBef>
                        <a:spcAft>
                          <a:spcPts val="600"/>
                        </a:spcAft>
                      </a:pPr>
                      <a:r>
                        <a:rPr lang="fr-FR" sz="1350">
                          <a:effectLst/>
                          <a:latin typeface="Source Sans Pro" panose="020B0503030403020204" pitchFamily="34" charset="0"/>
                          <a:ea typeface="Source Sans Pro" panose="020B0503030403020204" pitchFamily="34" charset="0"/>
                        </a:rPr>
                        <a:t>Utilisation des données (NUPAS PLUS)</a:t>
                      </a:r>
                    </a:p>
                  </a:txBody>
                  <a:tcPr marL="442" marR="442" marT="0" marB="0"/>
                </a:tc>
                <a:tc>
                  <a:txBody>
                    <a:bodyPr/>
                    <a:lstStyle/>
                    <a:p>
                      <a:pPr marL="8890" marR="0" indent="-8890">
                        <a:spcBef>
                          <a:spcPts val="0"/>
                        </a:spcBef>
                        <a:spcAft>
                          <a:spcPts val="0"/>
                        </a:spcAft>
                      </a:pPr>
                      <a:r>
                        <a:rPr lang="fr-FR" sz="1350" dirty="0">
                          <a:effectLst/>
                          <a:latin typeface="Source Sans Pro" panose="020B0503030403020204" pitchFamily="34" charset="0"/>
                          <a:ea typeface="Source Sans Pro" panose="020B0503030403020204" pitchFamily="34" charset="0"/>
                        </a:rPr>
                        <a:t>Confirmer si l'organisation dispose d'un plan d'utilisation des données pour son projet financé par le PEPFAR et organise régulièrement des réunions d'examen des données, si le plan d'utilisation des données est entièrement mis en œuvre et si les données de routine sont utilisées pour concevoir des mesures correctives efficaces.</a:t>
                      </a:r>
                    </a:p>
                  </a:txBody>
                  <a:tcPr marL="442" marR="442" marT="0" marB="0"/>
                </a:tc>
                <a:tc>
                  <a:txBody>
                    <a:bodyPr/>
                    <a:lstStyle/>
                    <a:p>
                      <a:pPr marL="8890" marR="0" indent="-8890">
                        <a:spcBef>
                          <a:spcPts val="0"/>
                        </a:spcBef>
                        <a:spcAft>
                          <a:spcPts val="0"/>
                        </a:spcAft>
                      </a:pPr>
                      <a:r>
                        <a:rPr lang="fr-FR" sz="1350">
                          <a:effectLst/>
                          <a:latin typeface="Source Sans Pro" panose="020B0503030403020204" pitchFamily="34" charset="0"/>
                          <a:ea typeface="Source Sans Pro" panose="020B0503030403020204" pitchFamily="34" charset="0"/>
                        </a:rPr>
                        <a:t>plan d'utilisation des données, notes de réunion d'examen des données, éléments d'action/plans de travail et présentations ou tableaux de bord</a:t>
                      </a:r>
                    </a:p>
                  </a:txBody>
                  <a:tcPr marL="442" marR="442" marT="0" marB="0"/>
                </a:tc>
                <a:extLst>
                  <a:ext uri="{0D108BD9-81ED-4DB2-BD59-A6C34878D82A}">
                    <a16:rowId xmlns="" xmlns:a16="http://schemas.microsoft.com/office/drawing/2014/main" val="4156351363"/>
                  </a:ext>
                </a:extLst>
              </a:tr>
              <a:tr h="426350">
                <a:tc vMerge="1">
                  <a:txBody>
                    <a:bodyPr/>
                    <a:lstStyle/>
                    <a:p>
                      <a:endParaRPr lang="en-US"/>
                    </a:p>
                  </a:txBody>
                  <a:tcPr/>
                </a:tc>
                <a:tc>
                  <a:txBody>
                    <a:bodyPr/>
                    <a:lstStyle/>
                    <a:p>
                      <a:pPr marL="8890" marR="0" indent="-8890">
                        <a:spcBef>
                          <a:spcPts val="1200"/>
                        </a:spcBef>
                        <a:spcAft>
                          <a:spcPts val="600"/>
                        </a:spcAft>
                      </a:pPr>
                      <a:r>
                        <a:rPr lang="fr-FR" sz="1350">
                          <a:effectLst/>
                          <a:latin typeface="Source Sans Pro" panose="020B0503030403020204" pitchFamily="34" charset="0"/>
                          <a:ea typeface="Source Sans Pro" panose="020B0503030403020204" pitchFamily="34" charset="0"/>
                        </a:rPr>
                        <a:t>Performance (NUPAS PLUS)</a:t>
                      </a:r>
                    </a:p>
                  </a:txBody>
                  <a:tcPr marL="442" marR="442" marT="0" marB="0"/>
                </a:tc>
                <a:tc>
                  <a:txBody>
                    <a:bodyPr/>
                    <a:lstStyle/>
                    <a:p>
                      <a:pPr marL="8890" marR="0" indent="-8890">
                        <a:spcBef>
                          <a:spcPts val="0"/>
                        </a:spcBef>
                        <a:spcAft>
                          <a:spcPts val="0"/>
                        </a:spcAft>
                      </a:pPr>
                      <a:r>
                        <a:rPr lang="fr-FR" sz="1350">
                          <a:effectLst/>
                          <a:latin typeface="Source Sans Pro" panose="020B0503030403020204" pitchFamily="34" charset="0"/>
                          <a:ea typeface="Source Sans Pro" panose="020B0503030403020204" pitchFamily="34" charset="0"/>
                        </a:rPr>
                        <a:t>Confirmer si la plupart des objectifs et des progrès sont examinés mensuellement et si des mesures de correction de cap appropriées sont prises.</a:t>
                      </a:r>
                    </a:p>
                  </a:txBody>
                  <a:tcPr marL="442" marR="442" marT="0" marB="0"/>
                </a:tc>
                <a:tc>
                  <a:txBody>
                    <a:bodyPr/>
                    <a:lstStyle/>
                    <a:p>
                      <a:pPr marL="8890" marR="0" indent="-8890">
                        <a:spcBef>
                          <a:spcPts val="0"/>
                        </a:spcBef>
                        <a:spcAft>
                          <a:spcPts val="0"/>
                        </a:spcAft>
                      </a:pPr>
                      <a:r>
                        <a:rPr lang="fr-FR" sz="1350">
                          <a:effectLst/>
                          <a:latin typeface="Source Sans Pro" panose="020B0503030403020204" pitchFamily="34" charset="0"/>
                          <a:ea typeface="Source Sans Pro" panose="020B0503030403020204" pitchFamily="34" charset="0"/>
                        </a:rPr>
                        <a:t>objectifs vs progrès</a:t>
                      </a:r>
                    </a:p>
                  </a:txBody>
                  <a:tcPr marL="442" marR="442" marT="0" marB="0"/>
                </a:tc>
                <a:extLst>
                  <a:ext uri="{0D108BD9-81ED-4DB2-BD59-A6C34878D82A}">
                    <a16:rowId xmlns="" xmlns:a16="http://schemas.microsoft.com/office/drawing/2014/main" val="1567568074"/>
                  </a:ext>
                </a:extLst>
              </a:tr>
              <a:tr h="426350">
                <a:tc vMerge="1">
                  <a:txBody>
                    <a:bodyPr/>
                    <a:lstStyle/>
                    <a:p>
                      <a:endParaRPr lang="en-US"/>
                    </a:p>
                  </a:txBody>
                  <a:tcPr/>
                </a:tc>
                <a:tc>
                  <a:txBody>
                    <a:bodyPr/>
                    <a:lstStyle/>
                    <a:p>
                      <a:pPr marL="8890" marR="0" indent="-8890">
                        <a:spcBef>
                          <a:spcPts val="1200"/>
                        </a:spcBef>
                        <a:spcAft>
                          <a:spcPts val="600"/>
                        </a:spcAft>
                      </a:pPr>
                      <a:r>
                        <a:rPr lang="fr-FR" sz="1350">
                          <a:effectLst/>
                          <a:latin typeface="Source Sans Pro" panose="020B0503030403020204" pitchFamily="34" charset="0"/>
                          <a:ea typeface="Source Sans Pro" panose="020B0503030403020204" pitchFamily="34" charset="0"/>
                        </a:rPr>
                        <a:t>Rapports techniques (NUPAS PLUS)</a:t>
                      </a:r>
                    </a:p>
                  </a:txBody>
                  <a:tcPr marL="442" marR="442" marT="0" marB="0"/>
                </a:tc>
                <a:tc>
                  <a:txBody>
                    <a:bodyPr/>
                    <a:lstStyle/>
                    <a:p>
                      <a:pPr marL="8890" marR="0" indent="-8890">
                        <a:spcBef>
                          <a:spcPts val="0"/>
                        </a:spcBef>
                        <a:spcAft>
                          <a:spcPts val="0"/>
                        </a:spcAft>
                      </a:pPr>
                      <a:r>
                        <a:rPr lang="fr-FR" sz="1350">
                          <a:effectLst/>
                          <a:latin typeface="Source Sans Pro" panose="020B0503030403020204" pitchFamily="34" charset="0"/>
                          <a:ea typeface="Source Sans Pro" panose="020B0503030403020204" pitchFamily="34" charset="0"/>
                        </a:rPr>
                        <a:t>Confirmer la capacité de l’organisation à préparer des rapports techniques/d’avancement pour le donateur qui soient complets, fiables et dans les délais.</a:t>
                      </a:r>
                    </a:p>
                  </a:txBody>
                  <a:tcPr marL="442" marR="442" marT="0" marB="0"/>
                </a:tc>
                <a:tc>
                  <a:txBody>
                    <a:bodyPr/>
                    <a:lstStyle/>
                    <a:p>
                      <a:pPr marL="0" marR="0" indent="0">
                        <a:spcBef>
                          <a:spcPts val="0"/>
                        </a:spcBef>
                        <a:spcAft>
                          <a:spcPts val="0"/>
                        </a:spcAft>
                      </a:pPr>
                      <a:r>
                        <a:rPr lang="fr-FR" sz="1350" dirty="0">
                          <a:effectLst/>
                          <a:latin typeface="Source Sans Pro" panose="020B0503030403020204" pitchFamily="34" charset="0"/>
                          <a:ea typeface="Source Sans Pro" panose="020B0503030403020204" pitchFamily="34" charset="0"/>
                        </a:rPr>
                        <a:t>exemples de rapports pour le donateur</a:t>
                      </a:r>
                    </a:p>
                    <a:p>
                      <a:pPr marL="0" marR="0" indent="0">
                        <a:spcBef>
                          <a:spcPts val="0"/>
                        </a:spcBef>
                        <a:spcAft>
                          <a:spcPts val="0"/>
                        </a:spcAft>
                      </a:pPr>
                      <a:r>
                        <a:rPr lang="fr-FR" sz="1350" dirty="0">
                          <a:effectLst/>
                          <a:latin typeface="Source Sans Pro" panose="020B0503030403020204" pitchFamily="34" charset="0"/>
                          <a:ea typeface="Source Sans Pro" panose="020B0503030403020204" pitchFamily="34" charset="0"/>
                        </a:rPr>
                        <a:t>Guide des indicateurs MER</a:t>
                      </a:r>
                    </a:p>
                  </a:txBody>
                  <a:tcPr marL="442" marR="442" marT="0" marB="0"/>
                </a:tc>
                <a:extLst>
                  <a:ext uri="{0D108BD9-81ED-4DB2-BD59-A6C34878D82A}">
                    <a16:rowId xmlns="" xmlns:a16="http://schemas.microsoft.com/office/drawing/2014/main" val="3673457198"/>
                  </a:ext>
                </a:extLst>
              </a:tr>
            </a:tbl>
          </a:graphicData>
        </a:graphic>
      </p:graphicFrame>
      <p:sp>
        <p:nvSpPr>
          <p:cNvPr id="6" name="TextBox 5"/>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0FF0C1BF-3060-EAE1-6613-448A8D55845E}"/>
              </a:ext>
            </a:extLst>
          </p:cNvPr>
          <p:cNvSpPr>
            <a:spLocks noGrp="1"/>
          </p:cNvSpPr>
          <p:nvPr>
            <p:ph type="sldNum" sz="quarter" idx="7"/>
          </p:nvPr>
        </p:nvSpPr>
        <p:spPr/>
        <p:txBody>
          <a:bodyPr/>
          <a:lstStyle/>
          <a:p>
            <a:fld id="{B6F15528-21DE-4FAA-801E-634DDDAF4B2B}" type="slidenum">
              <a:rPr lang="fr-FR" smtClean="0"/>
              <a:pPr/>
              <a:t>192</a:t>
            </a:fld>
            <a:endParaRPr lang="fr-FR" dirty="0"/>
          </a:p>
        </p:txBody>
      </p:sp>
    </p:spTree>
    <p:extLst>
      <p:ext uri="{BB962C8B-B14F-4D97-AF65-F5344CB8AC3E}">
        <p14:creationId xmlns:p14="http://schemas.microsoft.com/office/powerpoint/2010/main" val="938738175"/>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p38"/>
          <p:cNvSpPr txBox="1">
            <a:spLocks noGrp="1"/>
          </p:cNvSpPr>
          <p:nvPr>
            <p:ph type="sldNum" idx="7"/>
          </p:nvPr>
        </p:nvSpPr>
        <p:spPr>
          <a:xfrm>
            <a:off x="10548104" y="6435972"/>
            <a:ext cx="780011" cy="365125"/>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rgbClr val="000000"/>
              </a:buClr>
              <a:buSzPts val="1867"/>
              <a:buFont typeface="Avenir"/>
              <a:buNone/>
            </a:pPr>
            <a:fld id="{00000000-1234-1234-1234-123412341234}" type="slidenum">
              <a:rPr lang="en-US" sz="1867" b="0" i="0" u="none" strike="noStrike" cap="none">
                <a:solidFill>
                  <a:schemeClr val="lt1"/>
                </a:solidFill>
                <a:latin typeface="Avenir"/>
                <a:ea typeface="Avenir"/>
                <a:cs typeface="Avenir"/>
                <a:sym typeface="Avenir"/>
              </a:rPr>
              <a:t>193</a:t>
            </a:fld>
            <a:endParaRPr lang="en-US" sz="1867" b="0" i="0" u="none" strike="noStrike" cap="none">
              <a:solidFill>
                <a:schemeClr val="lt1"/>
              </a:solidFill>
              <a:latin typeface="Avenir"/>
              <a:ea typeface="Avenir"/>
              <a:cs typeface="Avenir"/>
              <a:sym typeface="Avenir"/>
            </a:endParaRPr>
          </a:p>
        </p:txBody>
      </p:sp>
      <p:sp>
        <p:nvSpPr>
          <p:cNvPr id="749" name="Google Shape;749;p38"/>
          <p:cNvSpPr/>
          <p:nvPr/>
        </p:nvSpPr>
        <p:spPr>
          <a:xfrm>
            <a:off x="0" y="-1788"/>
            <a:ext cx="12192000" cy="897603"/>
          </a:xfrm>
          <a:prstGeom prst="rect">
            <a:avLst/>
          </a:prstGeom>
          <a:solidFill>
            <a:srgbClr val="BA0C2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fr-FR" sz="3200" b="1" i="0" u="none" strike="noStrike" cap="none">
                <a:solidFill>
                  <a:srgbClr val="FFFFFF"/>
                </a:solidFill>
                <a:latin typeface="Arial"/>
                <a:ea typeface="Arial"/>
                <a:cs typeface="Arial"/>
                <a:sym typeface="Arial"/>
              </a:rPr>
              <a:t>ÉVALUATION RAPIDE</a:t>
            </a:r>
          </a:p>
        </p:txBody>
      </p:sp>
      <p:graphicFrame>
        <p:nvGraphicFramePr>
          <p:cNvPr id="750" name="Google Shape;750;p38"/>
          <p:cNvGraphicFramePr/>
          <p:nvPr>
            <p:extLst>
              <p:ext uri="{D42A27DB-BD31-4B8C-83A1-F6EECF244321}">
                <p14:modId xmlns:p14="http://schemas.microsoft.com/office/powerpoint/2010/main" val="3113041179"/>
              </p:ext>
            </p:extLst>
          </p:nvPr>
        </p:nvGraphicFramePr>
        <p:xfrm>
          <a:off x="0" y="895815"/>
          <a:ext cx="12192000" cy="5667850"/>
        </p:xfrm>
        <a:graphic>
          <a:graphicData uri="http://schemas.openxmlformats.org/drawingml/2006/table">
            <a:tbl>
              <a:tblPr firstRow="1" firstCol="1" bandRow="1">
                <a:noFill/>
              </a:tblPr>
              <a:tblGrid>
                <a:gridCol w="1630325">
                  <a:extLst>
                    <a:ext uri="{9D8B030D-6E8A-4147-A177-3AD203B41FA5}">
                      <a16:colId xmlns="" xmlns:a16="http://schemas.microsoft.com/office/drawing/2014/main" val="20000"/>
                    </a:ext>
                  </a:extLst>
                </a:gridCol>
                <a:gridCol w="4919325">
                  <a:extLst>
                    <a:ext uri="{9D8B030D-6E8A-4147-A177-3AD203B41FA5}">
                      <a16:colId xmlns="" xmlns:a16="http://schemas.microsoft.com/office/drawing/2014/main" val="20001"/>
                    </a:ext>
                  </a:extLst>
                </a:gridCol>
                <a:gridCol w="2679400">
                  <a:extLst>
                    <a:ext uri="{9D8B030D-6E8A-4147-A177-3AD203B41FA5}">
                      <a16:colId xmlns="" xmlns:a16="http://schemas.microsoft.com/office/drawing/2014/main" val="20002"/>
                    </a:ext>
                  </a:extLst>
                </a:gridCol>
                <a:gridCol w="2962950">
                  <a:extLst>
                    <a:ext uri="{9D8B030D-6E8A-4147-A177-3AD203B41FA5}">
                      <a16:colId xmlns="" xmlns:a16="http://schemas.microsoft.com/office/drawing/2014/main" val="20003"/>
                    </a:ext>
                  </a:extLst>
                </a:gridCol>
              </a:tblGrid>
              <a:tr h="643875">
                <a:tc>
                  <a:txBody>
                    <a:bodyPr/>
                    <a:lstStyle/>
                    <a:p>
                      <a:pPr marL="228600" marR="71755" lvl="0" indent="0" algn="ctr" rtl="0">
                        <a:lnSpc>
                          <a:spcPct val="100000"/>
                        </a:lnSpc>
                        <a:spcBef>
                          <a:spcPts val="0"/>
                        </a:spcBef>
                        <a:spcAft>
                          <a:spcPts val="0"/>
                        </a:spcAft>
                        <a:buClr>
                          <a:srgbClr val="000000"/>
                        </a:buClr>
                        <a:buSzPts val="1500"/>
                        <a:buFont typeface="Arial"/>
                        <a:buNone/>
                      </a:pPr>
                      <a:r>
                        <a:rPr lang="fr-FR" sz="1250" b="1" u="none" strike="noStrike" cap="none" dirty="0">
                          <a:solidFill>
                            <a:schemeClr val="bg1"/>
                          </a:solidFill>
                          <a:latin typeface="Source Sans Pro" panose="020B0503030403020204" pitchFamily="34" charset="0"/>
                          <a:ea typeface="Source Sans Pro" panose="020B0503030403020204" pitchFamily="34" charset="0"/>
                          <a:cs typeface="Arial"/>
                          <a:sym typeface="Arial"/>
                        </a:rPr>
                        <a:t>DOMAINE</a:t>
                      </a:r>
                    </a:p>
                  </a:txBody>
                  <a:tcPr marL="22525" marR="225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2E6C"/>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fr-FR" sz="1250" b="1" u="none" strike="noStrike" cap="none">
                          <a:solidFill>
                            <a:schemeClr val="bg1"/>
                          </a:solidFill>
                          <a:latin typeface="Source Sans Pro" panose="020B0503030403020204" pitchFamily="34" charset="0"/>
                          <a:ea typeface="Source Sans Pro" panose="020B0503030403020204" pitchFamily="34" charset="0"/>
                          <a:cs typeface="Arial"/>
                          <a:sym typeface="Arial"/>
                        </a:rPr>
                        <a:t>SOUS-CRITERES/QUESTIONS</a:t>
                      </a:r>
                    </a:p>
                  </a:txBody>
                  <a:tcPr marL="22525" marR="225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2E6C"/>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fr-FR" sz="1250" b="1" u="none" strike="noStrike" cap="none">
                          <a:solidFill>
                            <a:schemeClr val="bg1"/>
                          </a:solidFill>
                          <a:latin typeface="Source Sans Pro" panose="020B0503030403020204" pitchFamily="34" charset="0"/>
                          <a:ea typeface="Source Sans Pro" panose="020B0503030403020204" pitchFamily="34" charset="0"/>
                          <a:cs typeface="Arial"/>
                          <a:sym typeface="Arial"/>
                        </a:rPr>
                        <a:t>LIGNE DE BASE</a:t>
                      </a:r>
                    </a:p>
                    <a:p>
                      <a:pPr marL="0" marR="0" lvl="0" indent="0" algn="ctr" rtl="0">
                        <a:lnSpc>
                          <a:spcPct val="100000"/>
                        </a:lnSpc>
                        <a:spcBef>
                          <a:spcPts val="600"/>
                        </a:spcBef>
                        <a:spcAft>
                          <a:spcPts val="0"/>
                        </a:spcAft>
                        <a:buClr>
                          <a:srgbClr val="000000"/>
                        </a:buClr>
                        <a:buSzPts val="1500"/>
                        <a:buFont typeface="Arial"/>
                        <a:buNone/>
                      </a:pPr>
                      <a:r>
                        <a:rPr lang="fr-FR" sz="1250" b="1" u="none" strike="noStrike" cap="none">
                          <a:solidFill>
                            <a:schemeClr val="bg1"/>
                          </a:solidFill>
                          <a:latin typeface="Source Sans Pro" panose="020B0503030403020204" pitchFamily="34" charset="0"/>
                          <a:ea typeface="Source Sans Pro" panose="020B0503030403020204" pitchFamily="34" charset="0"/>
                          <a:cs typeface="Arial"/>
                          <a:sym typeface="Arial"/>
                        </a:rPr>
                        <a:t>SCORE MOYEN</a:t>
                      </a:r>
                    </a:p>
                  </a:txBody>
                  <a:tcPr marL="22525" marR="225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2E6C"/>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fr-FR" sz="1250" b="1" u="none" strike="noStrike" cap="none">
                          <a:solidFill>
                            <a:schemeClr val="bg1"/>
                          </a:solidFill>
                          <a:latin typeface="Source Sans Pro" panose="020B0503030403020204" pitchFamily="34" charset="0"/>
                          <a:ea typeface="Source Sans Pro" panose="020B0503030403020204" pitchFamily="34" charset="0"/>
                          <a:cs typeface="Arial"/>
                          <a:sym typeface="Arial"/>
                        </a:rPr>
                        <a:t>RÉÉVALUATION</a:t>
                      </a:r>
                    </a:p>
                    <a:p>
                      <a:pPr marL="0" marR="0" lvl="0" indent="0" algn="ctr" rtl="0">
                        <a:lnSpc>
                          <a:spcPct val="100000"/>
                        </a:lnSpc>
                        <a:spcBef>
                          <a:spcPts val="600"/>
                        </a:spcBef>
                        <a:spcAft>
                          <a:spcPts val="0"/>
                        </a:spcAft>
                        <a:buClr>
                          <a:srgbClr val="000000"/>
                        </a:buClr>
                        <a:buSzPts val="1500"/>
                        <a:buFont typeface="Arial"/>
                        <a:buNone/>
                      </a:pPr>
                      <a:r>
                        <a:rPr lang="fr-FR" sz="1250" b="1" u="none" strike="noStrike" cap="none">
                          <a:solidFill>
                            <a:schemeClr val="bg1"/>
                          </a:solidFill>
                          <a:latin typeface="Source Sans Pro" panose="020B0503030403020204" pitchFamily="34" charset="0"/>
                          <a:ea typeface="Source Sans Pro" panose="020B0503030403020204" pitchFamily="34" charset="0"/>
                          <a:cs typeface="Arial"/>
                          <a:sym typeface="Arial"/>
                        </a:rPr>
                        <a:t>SCORE MOYEN</a:t>
                      </a:r>
                    </a:p>
                  </a:txBody>
                  <a:tcPr marL="22525" marR="225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2E6C"/>
                    </a:solidFill>
                  </a:tcPr>
                </a:tc>
                <a:extLst>
                  <a:ext uri="{0D108BD9-81ED-4DB2-BD59-A6C34878D82A}">
                    <a16:rowId xmlns="" xmlns:a16="http://schemas.microsoft.com/office/drawing/2014/main" val="10000"/>
                  </a:ext>
                </a:extLst>
              </a:tr>
              <a:tr h="253250">
                <a:tc rowSpan="2">
                  <a:txBody>
                    <a:bodyPr/>
                    <a:lstStyle/>
                    <a:p>
                      <a:pPr marL="228600" marR="71755" lvl="0" indent="0" algn="ctr" rtl="0">
                        <a:lnSpc>
                          <a:spcPct val="100000"/>
                        </a:lnSpc>
                        <a:spcBef>
                          <a:spcPts val="0"/>
                        </a:spcBef>
                        <a:spcAft>
                          <a:spcPts val="0"/>
                        </a:spcAft>
                        <a:buClr>
                          <a:srgbClr val="000000"/>
                        </a:buClr>
                        <a:buSzPts val="1500"/>
                        <a:buFont typeface="Arial"/>
                        <a:buNone/>
                      </a:pPr>
                      <a:r>
                        <a:rPr lang="fr-FR" sz="1250" b="1" u="none" strike="noStrike" cap="none">
                          <a:solidFill>
                            <a:schemeClr val="dk1"/>
                          </a:solidFill>
                          <a:latin typeface="Source Sans Pro" panose="020B0503030403020204" pitchFamily="34" charset="0"/>
                          <a:ea typeface="Source Sans Pro" panose="020B0503030403020204" pitchFamily="34" charset="0"/>
                          <a:cs typeface="Arial"/>
                          <a:sym typeface="Arial"/>
                        </a:rPr>
                        <a:t>LÉGAL</a:t>
                      </a:r>
                    </a:p>
                    <a:p>
                      <a:pPr marL="71755" marR="71755" lvl="0" indent="0" algn="ctr" rtl="0">
                        <a:lnSpc>
                          <a:spcPct val="100000"/>
                        </a:lnSpc>
                        <a:spcBef>
                          <a:spcPts val="300"/>
                        </a:spcBef>
                        <a:spcAft>
                          <a:spcPts val="0"/>
                        </a:spcAft>
                        <a:buClr>
                          <a:srgbClr val="000000"/>
                        </a:buClr>
                        <a:buSzPts val="1500"/>
                        <a:buFont typeface="Arial"/>
                        <a:buNone/>
                      </a:pPr>
                      <a:r>
                        <a:rPr lang="fr-FR" sz="1250" u="none" strike="noStrike" cap="none">
                          <a:solidFill>
                            <a:schemeClr val="dk1"/>
                          </a:solidFill>
                          <a:latin typeface="Source Sans Pro" panose="020B0503030403020204" pitchFamily="34" charset="0"/>
                          <a:ea typeface="Source Sans Pro" panose="020B0503030403020204" pitchFamily="34" charset="0"/>
                          <a:cs typeface="Arial"/>
                          <a:sym typeface="Arial"/>
                        </a:rPr>
                        <a:t> </a:t>
                      </a:r>
                    </a:p>
                  </a:txBody>
                  <a:tcPr marL="22525" marR="225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1500"/>
                        <a:buFont typeface="Avenir"/>
                        <a:buNone/>
                      </a:pPr>
                      <a:r>
                        <a:rPr lang="fr-FR" sz="1250" u="none" strike="noStrike" cap="none">
                          <a:solidFill>
                            <a:schemeClr val="dk1"/>
                          </a:solidFill>
                          <a:latin typeface="Source Sans Pro" panose="020B0503030403020204" pitchFamily="34" charset="0"/>
                          <a:ea typeface="Source Sans Pro" panose="020B0503030403020204" pitchFamily="34" charset="0"/>
                          <a:cs typeface="Arial"/>
                          <a:sym typeface="Arial"/>
                        </a:rPr>
                        <a:t>1. Structure de gouvernance et responsabilité(NUPAS)</a:t>
                      </a:r>
                    </a:p>
                  </a:txBody>
                  <a:tcPr marL="22525" marR="225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356870" marR="0" lvl="0" indent="0" algn="just" rtl="0">
                        <a:lnSpc>
                          <a:spcPct val="100000"/>
                        </a:lnSpc>
                        <a:spcBef>
                          <a:spcPts val="0"/>
                        </a:spcBef>
                        <a:spcAft>
                          <a:spcPts val="0"/>
                        </a:spcAft>
                        <a:buClr>
                          <a:srgbClr val="000000"/>
                        </a:buClr>
                        <a:buSzPts val="1500"/>
                        <a:buFont typeface="Arial"/>
                        <a:buNone/>
                      </a:pPr>
                      <a:r>
                        <a:rPr lang="fr-FR" sz="1250" u="none" strike="noStrike" cap="none">
                          <a:solidFill>
                            <a:schemeClr val="dk1"/>
                          </a:solidFill>
                          <a:latin typeface="Source Sans Pro" panose="020B0503030403020204" pitchFamily="34" charset="0"/>
                          <a:ea typeface="Source Sans Pro" panose="020B0503030403020204" pitchFamily="34" charset="0"/>
                          <a:cs typeface="Arial"/>
                          <a:sym typeface="Arial"/>
                        </a:rPr>
                        <a:t> </a:t>
                      </a:r>
                    </a:p>
                  </a:txBody>
                  <a:tcPr marL="22525" marR="225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356870" marR="0" lvl="0" indent="0" algn="just" rtl="0">
                        <a:lnSpc>
                          <a:spcPct val="100000"/>
                        </a:lnSpc>
                        <a:spcBef>
                          <a:spcPts val="0"/>
                        </a:spcBef>
                        <a:spcAft>
                          <a:spcPts val="0"/>
                        </a:spcAft>
                        <a:buClr>
                          <a:srgbClr val="000000"/>
                        </a:buClr>
                        <a:buSzPts val="1500"/>
                        <a:buFont typeface="Arial"/>
                        <a:buNone/>
                      </a:pPr>
                      <a:r>
                        <a:rPr lang="fr-FR" sz="1250" u="none" strike="noStrike" cap="none">
                          <a:solidFill>
                            <a:schemeClr val="dk1"/>
                          </a:solidFill>
                          <a:latin typeface="Source Sans Pro" panose="020B0503030403020204" pitchFamily="34" charset="0"/>
                          <a:ea typeface="Source Sans Pro" panose="020B0503030403020204" pitchFamily="34" charset="0"/>
                          <a:cs typeface="Arial"/>
                          <a:sym typeface="Arial"/>
                        </a:rPr>
                        <a:t> </a:t>
                      </a:r>
                    </a:p>
                  </a:txBody>
                  <a:tcPr marL="22525" marR="225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 xmlns:a16="http://schemas.microsoft.com/office/drawing/2014/main" val="10001"/>
                  </a:ext>
                </a:extLst>
              </a:tr>
              <a:tr h="295475">
                <a:tc vMerge="1">
                  <a:txBody>
                    <a:bodyPr/>
                    <a:lstStyle/>
                    <a:p>
                      <a:endParaRPr lang="en-US"/>
                    </a:p>
                  </a:txBody>
                  <a:tcPr/>
                </a:tc>
                <a:tc>
                  <a:txBody>
                    <a:bodyPr/>
                    <a:lstStyle/>
                    <a:p>
                      <a:pPr marL="0" marR="0" lvl="0" indent="0" algn="l" rtl="0">
                        <a:lnSpc>
                          <a:spcPct val="100000"/>
                        </a:lnSpc>
                        <a:spcBef>
                          <a:spcPts val="0"/>
                        </a:spcBef>
                        <a:spcAft>
                          <a:spcPts val="0"/>
                        </a:spcAft>
                        <a:buClr>
                          <a:schemeClr val="dk1"/>
                        </a:buClr>
                        <a:buSzPts val="1500"/>
                        <a:buFont typeface="Avenir"/>
                        <a:buNone/>
                      </a:pPr>
                      <a:r>
                        <a:rPr lang="fr-FR" sz="1250" u="none" strike="noStrike" cap="none">
                          <a:solidFill>
                            <a:schemeClr val="dk1"/>
                          </a:solidFill>
                          <a:latin typeface="Source Sans Pro" panose="020B0503030403020204" pitchFamily="34" charset="0"/>
                          <a:ea typeface="Source Sans Pro" panose="020B0503030403020204" pitchFamily="34" charset="0"/>
                          <a:cs typeface="Arial"/>
                          <a:sym typeface="Arial"/>
                        </a:rPr>
                        <a:t>2. Taxes (NUPAS PLUS )</a:t>
                      </a:r>
                    </a:p>
                  </a:txBody>
                  <a:tcPr marL="22525" marR="225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356870" marR="0" lvl="0" indent="0" algn="just" rtl="0">
                        <a:lnSpc>
                          <a:spcPct val="100000"/>
                        </a:lnSpc>
                        <a:spcBef>
                          <a:spcPts val="0"/>
                        </a:spcBef>
                        <a:spcAft>
                          <a:spcPts val="0"/>
                        </a:spcAft>
                        <a:buClr>
                          <a:srgbClr val="000000"/>
                        </a:buClr>
                        <a:buSzPts val="1500"/>
                        <a:buFont typeface="Arial"/>
                        <a:buNone/>
                      </a:pPr>
                      <a:r>
                        <a:rPr lang="fr-FR" sz="1250" u="none" strike="noStrike" cap="none">
                          <a:solidFill>
                            <a:schemeClr val="dk1"/>
                          </a:solidFill>
                          <a:latin typeface="Source Sans Pro" panose="020B0503030403020204" pitchFamily="34" charset="0"/>
                          <a:ea typeface="Source Sans Pro" panose="020B0503030403020204" pitchFamily="34" charset="0"/>
                          <a:cs typeface="Arial"/>
                          <a:sym typeface="Arial"/>
                        </a:rPr>
                        <a:t> </a:t>
                      </a:r>
                    </a:p>
                  </a:txBody>
                  <a:tcPr marL="22525" marR="225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356870" marR="0" lvl="0" indent="0" algn="just" rtl="0">
                        <a:lnSpc>
                          <a:spcPct val="100000"/>
                        </a:lnSpc>
                        <a:spcBef>
                          <a:spcPts val="0"/>
                        </a:spcBef>
                        <a:spcAft>
                          <a:spcPts val="0"/>
                        </a:spcAft>
                        <a:buClr>
                          <a:srgbClr val="000000"/>
                        </a:buClr>
                        <a:buSzPts val="1500"/>
                        <a:buFont typeface="Arial"/>
                        <a:buNone/>
                      </a:pPr>
                      <a:r>
                        <a:rPr lang="fr-FR" sz="1250" u="none" strike="noStrike" cap="none">
                          <a:solidFill>
                            <a:schemeClr val="dk1"/>
                          </a:solidFill>
                          <a:latin typeface="Source Sans Pro" panose="020B0503030403020204" pitchFamily="34" charset="0"/>
                          <a:ea typeface="Source Sans Pro" panose="020B0503030403020204" pitchFamily="34" charset="0"/>
                          <a:cs typeface="Arial"/>
                          <a:sym typeface="Arial"/>
                        </a:rPr>
                        <a:t> </a:t>
                      </a:r>
                    </a:p>
                  </a:txBody>
                  <a:tcPr marL="22525" marR="225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 xmlns:a16="http://schemas.microsoft.com/office/drawing/2014/main" val="10002"/>
                  </a:ext>
                </a:extLst>
              </a:tr>
              <a:tr h="253250">
                <a:tc rowSpan="3">
                  <a:txBody>
                    <a:bodyPr/>
                    <a:lstStyle/>
                    <a:p>
                      <a:pPr marL="228600" marR="71755" lvl="0" indent="0" algn="ctr" rtl="0">
                        <a:lnSpc>
                          <a:spcPct val="100000"/>
                        </a:lnSpc>
                        <a:spcBef>
                          <a:spcPts val="0"/>
                        </a:spcBef>
                        <a:spcAft>
                          <a:spcPts val="0"/>
                        </a:spcAft>
                        <a:buClr>
                          <a:srgbClr val="000000"/>
                        </a:buClr>
                        <a:buSzPts val="1500"/>
                        <a:buFont typeface="Arial"/>
                        <a:buNone/>
                      </a:pPr>
                      <a:r>
                        <a:rPr lang="fr-FR" sz="1250" b="1" u="none" strike="noStrike" cap="none">
                          <a:solidFill>
                            <a:schemeClr val="dk1"/>
                          </a:solidFill>
                          <a:latin typeface="Source Sans Pro" panose="020B0503030403020204" pitchFamily="34" charset="0"/>
                          <a:ea typeface="Source Sans Pro" panose="020B0503030403020204" pitchFamily="34" charset="0"/>
                          <a:cs typeface="Arial"/>
                          <a:sym typeface="Arial"/>
                        </a:rPr>
                        <a:t>Gouvernance </a:t>
                      </a:r>
                    </a:p>
                  </a:txBody>
                  <a:tcPr marL="22525" marR="225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1500"/>
                        <a:buFont typeface="Avenir"/>
                        <a:buNone/>
                      </a:pPr>
                      <a:r>
                        <a:rPr lang="fr-FR" sz="1250" u="none" strike="noStrike" cap="none">
                          <a:solidFill>
                            <a:schemeClr val="dk1"/>
                          </a:solidFill>
                          <a:latin typeface="Source Sans Pro" panose="020B0503030403020204" pitchFamily="34" charset="0"/>
                          <a:ea typeface="Source Sans Pro" panose="020B0503030403020204" pitchFamily="34" charset="0"/>
                          <a:cs typeface="Arial"/>
                          <a:sym typeface="Arial"/>
                        </a:rPr>
                        <a:t>1. Mandat ou règlements du conseil d'administration(NUPAS PLUS)</a:t>
                      </a:r>
                    </a:p>
                  </a:txBody>
                  <a:tcPr marL="22525" marR="225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500"/>
                        <a:buFont typeface="Arial"/>
                        <a:buNone/>
                      </a:pPr>
                      <a:r>
                        <a:rPr lang="fr-FR" sz="1250" u="none" strike="noStrike" cap="none">
                          <a:solidFill>
                            <a:schemeClr val="dk1"/>
                          </a:solidFill>
                          <a:latin typeface="Source Sans Pro" panose="020B0503030403020204" pitchFamily="34" charset="0"/>
                          <a:ea typeface="Source Sans Pro" panose="020B0503030403020204" pitchFamily="34" charset="0"/>
                          <a:cs typeface="Arial"/>
                          <a:sym typeface="Arial"/>
                        </a:rPr>
                        <a:t> </a:t>
                      </a:r>
                    </a:p>
                  </a:txBody>
                  <a:tcPr marL="22525" marR="225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356870" marR="0" lvl="0" indent="0" algn="just" rtl="0">
                        <a:lnSpc>
                          <a:spcPct val="100000"/>
                        </a:lnSpc>
                        <a:spcBef>
                          <a:spcPts val="0"/>
                        </a:spcBef>
                        <a:spcAft>
                          <a:spcPts val="0"/>
                        </a:spcAft>
                        <a:buClr>
                          <a:srgbClr val="000000"/>
                        </a:buClr>
                        <a:buSzPts val="1500"/>
                        <a:buFont typeface="Arial"/>
                        <a:buNone/>
                      </a:pPr>
                      <a:r>
                        <a:rPr lang="fr-FR" sz="1250" u="none" strike="noStrike" cap="none">
                          <a:solidFill>
                            <a:schemeClr val="dk1"/>
                          </a:solidFill>
                          <a:latin typeface="Source Sans Pro" panose="020B0503030403020204" pitchFamily="34" charset="0"/>
                          <a:ea typeface="Source Sans Pro" panose="020B0503030403020204" pitchFamily="34" charset="0"/>
                          <a:cs typeface="Arial"/>
                          <a:sym typeface="Arial"/>
                        </a:rPr>
                        <a:t> </a:t>
                      </a:r>
                    </a:p>
                  </a:txBody>
                  <a:tcPr marL="22525" marR="225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 xmlns:a16="http://schemas.microsoft.com/office/drawing/2014/main" val="10003"/>
                  </a:ext>
                </a:extLst>
              </a:tr>
              <a:tr h="253250">
                <a:tc vMerge="1">
                  <a:txBody>
                    <a:bodyPr/>
                    <a:lstStyle/>
                    <a:p>
                      <a:endParaRPr lang="en-US"/>
                    </a:p>
                  </a:txBody>
                  <a:tcPr/>
                </a:tc>
                <a:tc>
                  <a:txBody>
                    <a:bodyPr/>
                    <a:lstStyle/>
                    <a:p>
                      <a:pPr marL="0" marR="0" lvl="0" indent="0" algn="l" rtl="0">
                        <a:lnSpc>
                          <a:spcPct val="100000"/>
                        </a:lnSpc>
                        <a:spcBef>
                          <a:spcPts val="0"/>
                        </a:spcBef>
                        <a:spcAft>
                          <a:spcPts val="0"/>
                        </a:spcAft>
                        <a:buClr>
                          <a:schemeClr val="dk1"/>
                        </a:buClr>
                        <a:buSzPts val="1500"/>
                        <a:buFont typeface="Avenir"/>
                        <a:buNone/>
                      </a:pPr>
                      <a:r>
                        <a:rPr lang="fr-FR" sz="1250" u="none" strike="noStrike" cap="none">
                          <a:solidFill>
                            <a:schemeClr val="dk1"/>
                          </a:solidFill>
                          <a:latin typeface="Source Sans Pro" panose="020B0503030403020204" pitchFamily="34" charset="0"/>
                          <a:ea typeface="Source Sans Pro" panose="020B0503030403020204" pitchFamily="34" charset="0"/>
                          <a:cs typeface="Arial"/>
                          <a:sym typeface="Arial"/>
                        </a:rPr>
                        <a:t>2. Composition du conseil d'administration (NUPAS PLUS) </a:t>
                      </a:r>
                    </a:p>
                  </a:txBody>
                  <a:tcPr marL="22525" marR="225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356870" marR="0" lvl="0" indent="0" algn="just" rtl="0">
                        <a:lnSpc>
                          <a:spcPct val="100000"/>
                        </a:lnSpc>
                        <a:spcBef>
                          <a:spcPts val="0"/>
                        </a:spcBef>
                        <a:spcAft>
                          <a:spcPts val="0"/>
                        </a:spcAft>
                        <a:buClr>
                          <a:srgbClr val="000000"/>
                        </a:buClr>
                        <a:buSzPts val="1500"/>
                        <a:buFont typeface="Arial"/>
                        <a:buNone/>
                      </a:pPr>
                      <a:r>
                        <a:rPr lang="fr-FR" sz="1250" u="none" strike="noStrike" cap="none">
                          <a:solidFill>
                            <a:schemeClr val="dk1"/>
                          </a:solidFill>
                          <a:latin typeface="Source Sans Pro" panose="020B0503030403020204" pitchFamily="34" charset="0"/>
                          <a:ea typeface="Source Sans Pro" panose="020B0503030403020204" pitchFamily="34" charset="0"/>
                          <a:cs typeface="Arial"/>
                          <a:sym typeface="Arial"/>
                        </a:rPr>
                        <a:t> </a:t>
                      </a:r>
                    </a:p>
                  </a:txBody>
                  <a:tcPr marL="22525" marR="225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356870" marR="0" lvl="0" indent="0" algn="just" rtl="0">
                        <a:lnSpc>
                          <a:spcPct val="100000"/>
                        </a:lnSpc>
                        <a:spcBef>
                          <a:spcPts val="0"/>
                        </a:spcBef>
                        <a:spcAft>
                          <a:spcPts val="0"/>
                        </a:spcAft>
                        <a:buClr>
                          <a:srgbClr val="000000"/>
                        </a:buClr>
                        <a:buSzPts val="1500"/>
                        <a:buFont typeface="Arial"/>
                        <a:buNone/>
                      </a:pPr>
                      <a:r>
                        <a:rPr lang="fr-FR" sz="1250" u="none" strike="noStrike" cap="none">
                          <a:solidFill>
                            <a:schemeClr val="dk1"/>
                          </a:solidFill>
                          <a:latin typeface="Source Sans Pro" panose="020B0503030403020204" pitchFamily="34" charset="0"/>
                          <a:ea typeface="Source Sans Pro" panose="020B0503030403020204" pitchFamily="34" charset="0"/>
                          <a:cs typeface="Arial"/>
                          <a:sym typeface="Arial"/>
                        </a:rPr>
                        <a:t> </a:t>
                      </a:r>
                    </a:p>
                  </a:txBody>
                  <a:tcPr marL="22525" marR="225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 xmlns:a16="http://schemas.microsoft.com/office/drawing/2014/main" val="10004"/>
                  </a:ext>
                </a:extLst>
              </a:tr>
              <a:tr h="253250">
                <a:tc vMerge="1">
                  <a:txBody>
                    <a:bodyPr/>
                    <a:lstStyle/>
                    <a:p>
                      <a:endParaRPr lang="en-US"/>
                    </a:p>
                  </a:txBody>
                  <a:tcPr/>
                </a:tc>
                <a:tc>
                  <a:txBody>
                    <a:bodyPr/>
                    <a:lstStyle/>
                    <a:p>
                      <a:pPr marL="0" marR="0" lvl="0" indent="0" algn="l" rtl="0">
                        <a:lnSpc>
                          <a:spcPct val="100000"/>
                        </a:lnSpc>
                        <a:spcBef>
                          <a:spcPts val="0"/>
                        </a:spcBef>
                        <a:spcAft>
                          <a:spcPts val="0"/>
                        </a:spcAft>
                        <a:buClr>
                          <a:schemeClr val="dk1"/>
                        </a:buClr>
                        <a:buSzPts val="1500"/>
                        <a:buFont typeface="Avenir"/>
                        <a:buNone/>
                      </a:pPr>
                      <a:r>
                        <a:rPr lang="fr-FR" sz="1250" u="none" strike="noStrike" cap="none">
                          <a:solidFill>
                            <a:schemeClr val="dk1"/>
                          </a:solidFill>
                          <a:latin typeface="Source Sans Pro" panose="020B0503030403020204" pitchFamily="34" charset="0"/>
                          <a:ea typeface="Source Sans Pro" panose="020B0503030403020204" pitchFamily="34" charset="0"/>
                          <a:cs typeface="Arial"/>
                          <a:sym typeface="Arial"/>
                        </a:rPr>
                        <a:t>3. Rôles et responsabilités du conseil d'administration (NUPAS PLUS)</a:t>
                      </a:r>
                    </a:p>
                  </a:txBody>
                  <a:tcPr marL="22525" marR="225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356870" marR="0" lvl="0" indent="0" algn="just" rtl="0">
                        <a:lnSpc>
                          <a:spcPct val="100000"/>
                        </a:lnSpc>
                        <a:spcBef>
                          <a:spcPts val="0"/>
                        </a:spcBef>
                        <a:spcAft>
                          <a:spcPts val="0"/>
                        </a:spcAft>
                        <a:buClr>
                          <a:srgbClr val="000000"/>
                        </a:buClr>
                        <a:buSzPts val="1500"/>
                        <a:buFont typeface="Arial"/>
                        <a:buNone/>
                      </a:pPr>
                      <a:r>
                        <a:rPr lang="fr-FR" sz="1250" u="none" strike="noStrike" cap="none">
                          <a:solidFill>
                            <a:schemeClr val="dk1"/>
                          </a:solidFill>
                          <a:latin typeface="Source Sans Pro" panose="020B0503030403020204" pitchFamily="34" charset="0"/>
                          <a:ea typeface="Source Sans Pro" panose="020B0503030403020204" pitchFamily="34" charset="0"/>
                          <a:cs typeface="Arial"/>
                          <a:sym typeface="Arial"/>
                        </a:rPr>
                        <a:t> </a:t>
                      </a:r>
                    </a:p>
                  </a:txBody>
                  <a:tcPr marL="22525" marR="225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356870" marR="0" lvl="0" indent="0" algn="just" rtl="0">
                        <a:lnSpc>
                          <a:spcPct val="100000"/>
                        </a:lnSpc>
                        <a:spcBef>
                          <a:spcPts val="0"/>
                        </a:spcBef>
                        <a:spcAft>
                          <a:spcPts val="0"/>
                        </a:spcAft>
                        <a:buClr>
                          <a:srgbClr val="000000"/>
                        </a:buClr>
                        <a:buSzPts val="1500"/>
                        <a:buFont typeface="Arial"/>
                        <a:buNone/>
                      </a:pPr>
                      <a:r>
                        <a:rPr lang="fr-FR" sz="1250" u="none" strike="noStrike" cap="none">
                          <a:solidFill>
                            <a:schemeClr val="dk1"/>
                          </a:solidFill>
                          <a:latin typeface="Source Sans Pro" panose="020B0503030403020204" pitchFamily="34" charset="0"/>
                          <a:ea typeface="Source Sans Pro" panose="020B0503030403020204" pitchFamily="34" charset="0"/>
                          <a:cs typeface="Arial"/>
                          <a:sym typeface="Arial"/>
                        </a:rPr>
                        <a:t> </a:t>
                      </a:r>
                    </a:p>
                  </a:txBody>
                  <a:tcPr marL="22525" marR="225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 xmlns:a16="http://schemas.microsoft.com/office/drawing/2014/main" val="10005"/>
                  </a:ext>
                </a:extLst>
              </a:tr>
              <a:tr h="253250">
                <a:tc rowSpan="3">
                  <a:txBody>
                    <a:bodyPr/>
                    <a:lstStyle/>
                    <a:p>
                      <a:pPr marL="38100" marR="71755" lvl="0" indent="0" algn="ctr" rtl="0">
                        <a:lnSpc>
                          <a:spcPct val="100000"/>
                        </a:lnSpc>
                        <a:spcBef>
                          <a:spcPts val="0"/>
                        </a:spcBef>
                        <a:spcAft>
                          <a:spcPts val="0"/>
                        </a:spcAft>
                        <a:buClr>
                          <a:srgbClr val="000000"/>
                        </a:buClr>
                        <a:buSzPts val="1500"/>
                        <a:buFont typeface="Arial"/>
                        <a:buNone/>
                      </a:pPr>
                      <a:r>
                        <a:rPr lang="fr-FR" sz="1250" b="1" u="none" strike="noStrike" cap="none">
                          <a:solidFill>
                            <a:schemeClr val="dk1"/>
                          </a:solidFill>
                          <a:latin typeface="Source Sans Pro" panose="020B0503030403020204" pitchFamily="34" charset="0"/>
                          <a:ea typeface="Source Sans Pro" panose="020B0503030403020204" pitchFamily="34" charset="0"/>
                          <a:cs typeface="Arial"/>
                          <a:sym typeface="Arial"/>
                        </a:rPr>
                        <a:t>Durabilité </a:t>
                      </a:r>
                    </a:p>
                  </a:txBody>
                  <a:tcPr marL="22525" marR="225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1500"/>
                        <a:buFont typeface="Avenir"/>
                        <a:buNone/>
                      </a:pPr>
                      <a:r>
                        <a:rPr lang="fr-FR" sz="1250" u="none" strike="noStrike" cap="none">
                          <a:solidFill>
                            <a:schemeClr val="dk1"/>
                          </a:solidFill>
                          <a:latin typeface="Source Sans Pro" panose="020B0503030403020204" pitchFamily="34" charset="0"/>
                          <a:ea typeface="Source Sans Pro" panose="020B0503030403020204" pitchFamily="34" charset="0"/>
                          <a:cs typeface="Arial"/>
                          <a:sym typeface="Arial"/>
                        </a:rPr>
                        <a:t>1. Capacité d'absorption (NUPAS)</a:t>
                      </a:r>
                    </a:p>
                  </a:txBody>
                  <a:tcPr marL="22525" marR="225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356870" marR="0" lvl="0" indent="0" algn="just" rtl="0">
                        <a:lnSpc>
                          <a:spcPct val="100000"/>
                        </a:lnSpc>
                        <a:spcBef>
                          <a:spcPts val="0"/>
                        </a:spcBef>
                        <a:spcAft>
                          <a:spcPts val="0"/>
                        </a:spcAft>
                        <a:buClr>
                          <a:srgbClr val="000000"/>
                        </a:buClr>
                        <a:buSzPts val="1500"/>
                        <a:buFont typeface="Arial"/>
                        <a:buNone/>
                      </a:pPr>
                      <a:r>
                        <a:rPr lang="fr-FR" sz="1250" u="none" strike="noStrike" cap="none">
                          <a:solidFill>
                            <a:schemeClr val="dk1"/>
                          </a:solidFill>
                          <a:latin typeface="Source Sans Pro" panose="020B0503030403020204" pitchFamily="34" charset="0"/>
                          <a:ea typeface="Source Sans Pro" panose="020B0503030403020204" pitchFamily="34" charset="0"/>
                          <a:cs typeface="Arial"/>
                          <a:sym typeface="Arial"/>
                        </a:rPr>
                        <a:t> </a:t>
                      </a:r>
                    </a:p>
                  </a:txBody>
                  <a:tcPr marL="22525" marR="225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just" rtl="0">
                        <a:lnSpc>
                          <a:spcPct val="100000"/>
                        </a:lnSpc>
                        <a:spcBef>
                          <a:spcPts val="0"/>
                        </a:spcBef>
                        <a:spcAft>
                          <a:spcPts val="0"/>
                        </a:spcAft>
                        <a:buClr>
                          <a:srgbClr val="000000"/>
                        </a:buClr>
                        <a:buSzPts val="1500"/>
                        <a:buFont typeface="Arial"/>
                        <a:buNone/>
                      </a:pPr>
                      <a:r>
                        <a:rPr lang="fr-FR" sz="1250" u="none" strike="noStrike" cap="none">
                          <a:solidFill>
                            <a:schemeClr val="dk1"/>
                          </a:solidFill>
                          <a:latin typeface="Source Sans Pro" panose="020B0503030403020204" pitchFamily="34" charset="0"/>
                          <a:ea typeface="Source Sans Pro" panose="020B0503030403020204" pitchFamily="34" charset="0"/>
                          <a:cs typeface="Arial"/>
                          <a:sym typeface="Arial"/>
                        </a:rPr>
                        <a:t> </a:t>
                      </a:r>
                    </a:p>
                  </a:txBody>
                  <a:tcPr marL="22525" marR="225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 xmlns:a16="http://schemas.microsoft.com/office/drawing/2014/main" val="10006"/>
                  </a:ext>
                </a:extLst>
              </a:tr>
              <a:tr h="253250">
                <a:tc vMerge="1">
                  <a:txBody>
                    <a:bodyPr/>
                    <a:lstStyle/>
                    <a:p>
                      <a:endParaRPr lang="en-US"/>
                    </a:p>
                  </a:txBody>
                  <a:tcPr/>
                </a:tc>
                <a:tc>
                  <a:txBody>
                    <a:bodyPr/>
                    <a:lstStyle/>
                    <a:p>
                      <a:pPr marL="0" marR="0" lvl="0" indent="0" algn="l" rtl="0">
                        <a:lnSpc>
                          <a:spcPct val="100000"/>
                        </a:lnSpc>
                        <a:spcBef>
                          <a:spcPts val="0"/>
                        </a:spcBef>
                        <a:spcAft>
                          <a:spcPts val="0"/>
                        </a:spcAft>
                        <a:buClr>
                          <a:schemeClr val="dk1"/>
                        </a:buClr>
                        <a:buSzPts val="1500"/>
                        <a:buFont typeface="Avenir"/>
                        <a:buNone/>
                      </a:pPr>
                      <a:r>
                        <a:rPr lang="fr-FR" sz="1250" u="none" strike="noStrike" cap="none">
                          <a:solidFill>
                            <a:schemeClr val="dk1"/>
                          </a:solidFill>
                          <a:latin typeface="Source Sans Pro" panose="020B0503030403020204" pitchFamily="34" charset="0"/>
                          <a:ea typeface="Source Sans Pro" panose="020B0503030403020204" pitchFamily="34" charset="0"/>
                          <a:cs typeface="Arial"/>
                          <a:sym typeface="Arial"/>
                        </a:rPr>
                        <a:t>2. Diversification du financement (NUPAS PLUS)</a:t>
                      </a:r>
                    </a:p>
                  </a:txBody>
                  <a:tcPr marL="22525" marR="225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356870" marR="0" lvl="0" indent="0" algn="just" rtl="0">
                        <a:lnSpc>
                          <a:spcPct val="100000"/>
                        </a:lnSpc>
                        <a:spcBef>
                          <a:spcPts val="0"/>
                        </a:spcBef>
                        <a:spcAft>
                          <a:spcPts val="0"/>
                        </a:spcAft>
                        <a:buClr>
                          <a:srgbClr val="000000"/>
                        </a:buClr>
                        <a:buSzPts val="1500"/>
                        <a:buFont typeface="Arial"/>
                        <a:buNone/>
                      </a:pPr>
                      <a:r>
                        <a:rPr lang="fr-FR" sz="1250" u="none" strike="noStrike" cap="none">
                          <a:solidFill>
                            <a:schemeClr val="dk1"/>
                          </a:solidFill>
                          <a:latin typeface="Source Sans Pro" panose="020B0503030403020204" pitchFamily="34" charset="0"/>
                          <a:ea typeface="Source Sans Pro" panose="020B0503030403020204" pitchFamily="34" charset="0"/>
                          <a:cs typeface="Arial"/>
                          <a:sym typeface="Arial"/>
                        </a:rPr>
                        <a:t> </a:t>
                      </a:r>
                    </a:p>
                  </a:txBody>
                  <a:tcPr marL="22525" marR="225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just" rtl="0">
                        <a:lnSpc>
                          <a:spcPct val="100000"/>
                        </a:lnSpc>
                        <a:spcBef>
                          <a:spcPts val="0"/>
                        </a:spcBef>
                        <a:spcAft>
                          <a:spcPts val="0"/>
                        </a:spcAft>
                        <a:buClr>
                          <a:srgbClr val="000000"/>
                        </a:buClr>
                        <a:buSzPts val="1500"/>
                        <a:buFont typeface="Arial"/>
                        <a:buNone/>
                      </a:pPr>
                      <a:r>
                        <a:rPr lang="fr-FR" sz="1250" u="none" strike="noStrike" cap="none">
                          <a:solidFill>
                            <a:schemeClr val="dk1"/>
                          </a:solidFill>
                          <a:latin typeface="Source Sans Pro" panose="020B0503030403020204" pitchFamily="34" charset="0"/>
                          <a:ea typeface="Source Sans Pro" panose="020B0503030403020204" pitchFamily="34" charset="0"/>
                          <a:cs typeface="Arial"/>
                          <a:sym typeface="Arial"/>
                        </a:rPr>
                        <a:t> </a:t>
                      </a:r>
                    </a:p>
                  </a:txBody>
                  <a:tcPr marL="22525" marR="225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 xmlns:a16="http://schemas.microsoft.com/office/drawing/2014/main" val="10007"/>
                  </a:ext>
                </a:extLst>
              </a:tr>
              <a:tr h="253250">
                <a:tc vMerge="1">
                  <a:txBody>
                    <a:bodyPr/>
                    <a:lstStyle/>
                    <a:p>
                      <a:endParaRPr lang="en-US"/>
                    </a:p>
                  </a:txBody>
                  <a:tcPr/>
                </a:tc>
                <a:tc>
                  <a:txBody>
                    <a:bodyPr/>
                    <a:lstStyle/>
                    <a:p>
                      <a:pPr marL="0" marR="0" lvl="0" indent="0" algn="l" rtl="0">
                        <a:lnSpc>
                          <a:spcPct val="100000"/>
                        </a:lnSpc>
                        <a:spcBef>
                          <a:spcPts val="0"/>
                        </a:spcBef>
                        <a:spcAft>
                          <a:spcPts val="0"/>
                        </a:spcAft>
                        <a:buClr>
                          <a:schemeClr val="dk1"/>
                        </a:buClr>
                        <a:buSzPts val="1500"/>
                        <a:buFont typeface="Avenir"/>
                        <a:buNone/>
                      </a:pPr>
                      <a:r>
                        <a:rPr lang="fr-FR" sz="1250" u="none" strike="noStrike" cap="none">
                          <a:solidFill>
                            <a:schemeClr val="dk1"/>
                          </a:solidFill>
                          <a:latin typeface="Source Sans Pro" panose="020B0503030403020204" pitchFamily="34" charset="0"/>
                          <a:ea typeface="Source Sans Pro" panose="020B0503030403020204" pitchFamily="34" charset="0"/>
                          <a:cs typeface="Arial"/>
                          <a:sym typeface="Arial"/>
                        </a:rPr>
                        <a:t>3. Capacité de gestion de projet (NUPAS)</a:t>
                      </a:r>
                    </a:p>
                  </a:txBody>
                  <a:tcPr marL="22525" marR="225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356870" marR="0" lvl="0" indent="0" algn="just" rtl="0">
                        <a:lnSpc>
                          <a:spcPct val="100000"/>
                        </a:lnSpc>
                        <a:spcBef>
                          <a:spcPts val="0"/>
                        </a:spcBef>
                        <a:spcAft>
                          <a:spcPts val="0"/>
                        </a:spcAft>
                        <a:buClr>
                          <a:srgbClr val="000000"/>
                        </a:buClr>
                        <a:buSzPts val="1500"/>
                        <a:buFont typeface="Arial"/>
                        <a:buNone/>
                      </a:pPr>
                      <a:r>
                        <a:rPr lang="fr-FR" sz="1250" u="none" strike="noStrike" cap="none">
                          <a:solidFill>
                            <a:schemeClr val="dk1"/>
                          </a:solidFill>
                          <a:latin typeface="Source Sans Pro" panose="020B0503030403020204" pitchFamily="34" charset="0"/>
                          <a:ea typeface="Source Sans Pro" panose="020B0503030403020204" pitchFamily="34" charset="0"/>
                          <a:cs typeface="Arial"/>
                          <a:sym typeface="Arial"/>
                        </a:rPr>
                        <a:t> </a:t>
                      </a:r>
                    </a:p>
                  </a:txBody>
                  <a:tcPr marL="22525" marR="225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just" rtl="0">
                        <a:lnSpc>
                          <a:spcPct val="100000"/>
                        </a:lnSpc>
                        <a:spcBef>
                          <a:spcPts val="0"/>
                        </a:spcBef>
                        <a:spcAft>
                          <a:spcPts val="0"/>
                        </a:spcAft>
                        <a:buClr>
                          <a:srgbClr val="000000"/>
                        </a:buClr>
                        <a:buSzPts val="1500"/>
                        <a:buFont typeface="Arial"/>
                        <a:buNone/>
                      </a:pPr>
                      <a:r>
                        <a:rPr lang="fr-FR" sz="1250" u="none" strike="noStrike" cap="none">
                          <a:solidFill>
                            <a:schemeClr val="dk1"/>
                          </a:solidFill>
                          <a:latin typeface="Source Sans Pro" panose="020B0503030403020204" pitchFamily="34" charset="0"/>
                          <a:ea typeface="Source Sans Pro" panose="020B0503030403020204" pitchFamily="34" charset="0"/>
                          <a:cs typeface="Arial"/>
                          <a:sym typeface="Arial"/>
                        </a:rPr>
                        <a:t> </a:t>
                      </a:r>
                    </a:p>
                  </a:txBody>
                  <a:tcPr marL="22525" marR="225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 xmlns:a16="http://schemas.microsoft.com/office/drawing/2014/main" val="10008"/>
                  </a:ext>
                </a:extLst>
              </a:tr>
              <a:tr h="295500">
                <a:tc>
                  <a:txBody>
                    <a:bodyPr/>
                    <a:lstStyle/>
                    <a:p>
                      <a:pPr marL="228600" marR="71755" lvl="0" indent="0" algn="ctr" rtl="0">
                        <a:lnSpc>
                          <a:spcPct val="100000"/>
                        </a:lnSpc>
                        <a:spcBef>
                          <a:spcPts val="0"/>
                        </a:spcBef>
                        <a:spcAft>
                          <a:spcPts val="0"/>
                        </a:spcAft>
                        <a:buClr>
                          <a:srgbClr val="000000"/>
                        </a:buClr>
                        <a:buSzPts val="1500"/>
                        <a:buFont typeface="Arial"/>
                        <a:buNone/>
                      </a:pPr>
                      <a:r>
                        <a:rPr lang="fr-FR" sz="1250" b="1" u="none" strike="noStrike" cap="none">
                          <a:solidFill>
                            <a:schemeClr val="dk1"/>
                          </a:solidFill>
                          <a:latin typeface="Source Sans Pro" panose="020B0503030403020204" pitchFamily="34" charset="0"/>
                          <a:ea typeface="Source Sans Pro" panose="020B0503030403020204" pitchFamily="34" charset="0"/>
                          <a:cs typeface="Arial"/>
                          <a:sym typeface="Arial"/>
                        </a:rPr>
                        <a:t>RH</a:t>
                      </a:r>
                    </a:p>
                  </a:txBody>
                  <a:tcPr marL="22525" marR="225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500"/>
                        <a:buFont typeface="Arial"/>
                        <a:buNone/>
                      </a:pPr>
                      <a:r>
                        <a:rPr lang="fr-FR" sz="1250" u="none" strike="noStrike" cap="none">
                          <a:solidFill>
                            <a:schemeClr val="dk1"/>
                          </a:solidFill>
                          <a:latin typeface="Source Sans Pro" panose="020B0503030403020204" pitchFamily="34" charset="0"/>
                          <a:ea typeface="Source Sans Pro" panose="020B0503030403020204" pitchFamily="34" charset="0"/>
                          <a:cs typeface="Arial"/>
                          <a:sym typeface="Arial"/>
                        </a:rPr>
                        <a:t>1. Attrition du personnel (NUPAS PLUS)</a:t>
                      </a:r>
                    </a:p>
                  </a:txBody>
                  <a:tcPr marL="22525" marR="225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356870" marR="0" lvl="0" indent="0" algn="just" rtl="0">
                        <a:lnSpc>
                          <a:spcPct val="100000"/>
                        </a:lnSpc>
                        <a:spcBef>
                          <a:spcPts val="0"/>
                        </a:spcBef>
                        <a:spcAft>
                          <a:spcPts val="0"/>
                        </a:spcAft>
                        <a:buClr>
                          <a:srgbClr val="000000"/>
                        </a:buClr>
                        <a:buSzPts val="1500"/>
                        <a:buFont typeface="Arial"/>
                        <a:buNone/>
                      </a:pPr>
                      <a:r>
                        <a:rPr lang="fr-FR" sz="1250" u="none" strike="noStrike" cap="none">
                          <a:solidFill>
                            <a:schemeClr val="dk1"/>
                          </a:solidFill>
                          <a:latin typeface="Source Sans Pro" panose="020B0503030403020204" pitchFamily="34" charset="0"/>
                          <a:ea typeface="Source Sans Pro" panose="020B0503030403020204" pitchFamily="34" charset="0"/>
                          <a:cs typeface="Arial"/>
                          <a:sym typeface="Arial"/>
                        </a:rPr>
                        <a:t> </a:t>
                      </a:r>
                    </a:p>
                  </a:txBody>
                  <a:tcPr marL="22525" marR="225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just" rtl="0">
                        <a:lnSpc>
                          <a:spcPct val="100000"/>
                        </a:lnSpc>
                        <a:spcBef>
                          <a:spcPts val="0"/>
                        </a:spcBef>
                        <a:spcAft>
                          <a:spcPts val="0"/>
                        </a:spcAft>
                        <a:buClr>
                          <a:srgbClr val="000000"/>
                        </a:buClr>
                        <a:buSzPts val="1500"/>
                        <a:buFont typeface="Arial"/>
                        <a:buNone/>
                      </a:pPr>
                      <a:r>
                        <a:rPr lang="fr-FR" sz="1250" u="none" strike="noStrike" cap="none">
                          <a:solidFill>
                            <a:schemeClr val="dk1"/>
                          </a:solidFill>
                          <a:latin typeface="Source Sans Pro" panose="020B0503030403020204" pitchFamily="34" charset="0"/>
                          <a:ea typeface="Source Sans Pro" panose="020B0503030403020204" pitchFamily="34" charset="0"/>
                          <a:cs typeface="Arial"/>
                          <a:sym typeface="Arial"/>
                        </a:rPr>
                        <a:t> </a:t>
                      </a:r>
                    </a:p>
                  </a:txBody>
                  <a:tcPr marL="22525" marR="225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 xmlns:a16="http://schemas.microsoft.com/office/drawing/2014/main" val="10009"/>
                  </a:ext>
                </a:extLst>
              </a:tr>
              <a:tr h="253250">
                <a:tc rowSpan="3">
                  <a:txBody>
                    <a:bodyPr/>
                    <a:lstStyle/>
                    <a:p>
                      <a:pPr marL="228600" marR="71755" lvl="0" indent="0" algn="ctr" rtl="0">
                        <a:lnSpc>
                          <a:spcPct val="100000"/>
                        </a:lnSpc>
                        <a:spcBef>
                          <a:spcPts val="0"/>
                        </a:spcBef>
                        <a:spcAft>
                          <a:spcPts val="0"/>
                        </a:spcAft>
                        <a:buClr>
                          <a:srgbClr val="000000"/>
                        </a:buClr>
                        <a:buSzPts val="1500"/>
                        <a:buFont typeface="Arial"/>
                        <a:buNone/>
                      </a:pPr>
                      <a:r>
                        <a:rPr lang="fr-FR" sz="1250" b="1" u="none" strike="noStrike" cap="none">
                          <a:solidFill>
                            <a:schemeClr val="dk1"/>
                          </a:solidFill>
                          <a:latin typeface="Source Sans Pro" panose="020B0503030403020204" pitchFamily="34" charset="0"/>
                          <a:ea typeface="Source Sans Pro" panose="020B0503030403020204" pitchFamily="34" charset="0"/>
                          <a:cs typeface="Arial"/>
                          <a:sym typeface="Arial"/>
                        </a:rPr>
                        <a:t>Finances </a:t>
                      </a:r>
                    </a:p>
                  </a:txBody>
                  <a:tcPr marL="22525" marR="225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500"/>
                        <a:buFont typeface="Arial"/>
                        <a:buNone/>
                      </a:pPr>
                      <a:r>
                        <a:rPr lang="fr-FR" sz="1250" u="none" strike="noStrike" cap="none">
                          <a:solidFill>
                            <a:schemeClr val="dk1"/>
                          </a:solidFill>
                          <a:latin typeface="Source Sans Pro" panose="020B0503030403020204" pitchFamily="34" charset="0"/>
                          <a:ea typeface="Source Sans Pro" panose="020B0503030403020204" pitchFamily="34" charset="0"/>
                          <a:cs typeface="Arial"/>
                          <a:sym typeface="Arial"/>
                        </a:rPr>
                        <a:t>1. Comptabilité et tenue de livres (NUPAS)</a:t>
                      </a:r>
                    </a:p>
                  </a:txBody>
                  <a:tcPr marL="22525" marR="225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356870" marR="0" lvl="0" indent="0" algn="just" rtl="0">
                        <a:lnSpc>
                          <a:spcPct val="100000"/>
                        </a:lnSpc>
                        <a:spcBef>
                          <a:spcPts val="0"/>
                        </a:spcBef>
                        <a:spcAft>
                          <a:spcPts val="0"/>
                        </a:spcAft>
                        <a:buClr>
                          <a:srgbClr val="000000"/>
                        </a:buClr>
                        <a:buSzPts val="1500"/>
                        <a:buFont typeface="Arial"/>
                        <a:buNone/>
                      </a:pPr>
                      <a:r>
                        <a:rPr lang="fr-FR" sz="1250" u="none" strike="noStrike" cap="none">
                          <a:solidFill>
                            <a:schemeClr val="dk1"/>
                          </a:solidFill>
                          <a:latin typeface="Source Sans Pro" panose="020B0503030403020204" pitchFamily="34" charset="0"/>
                          <a:ea typeface="Source Sans Pro" panose="020B0503030403020204" pitchFamily="34" charset="0"/>
                          <a:cs typeface="Arial"/>
                          <a:sym typeface="Arial"/>
                        </a:rPr>
                        <a:t> </a:t>
                      </a:r>
                    </a:p>
                  </a:txBody>
                  <a:tcPr marL="22525" marR="225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just" rtl="0">
                        <a:lnSpc>
                          <a:spcPct val="100000"/>
                        </a:lnSpc>
                        <a:spcBef>
                          <a:spcPts val="0"/>
                        </a:spcBef>
                        <a:spcAft>
                          <a:spcPts val="0"/>
                        </a:spcAft>
                        <a:buClr>
                          <a:srgbClr val="000000"/>
                        </a:buClr>
                        <a:buSzPts val="1500"/>
                        <a:buFont typeface="Arial"/>
                        <a:buNone/>
                      </a:pPr>
                      <a:r>
                        <a:rPr lang="fr-FR" sz="1250" u="none" strike="noStrike" cap="none">
                          <a:solidFill>
                            <a:schemeClr val="dk1"/>
                          </a:solidFill>
                          <a:latin typeface="Source Sans Pro" panose="020B0503030403020204" pitchFamily="34" charset="0"/>
                          <a:ea typeface="Source Sans Pro" panose="020B0503030403020204" pitchFamily="34" charset="0"/>
                          <a:cs typeface="Arial"/>
                          <a:sym typeface="Arial"/>
                        </a:rPr>
                        <a:t> </a:t>
                      </a:r>
                    </a:p>
                  </a:txBody>
                  <a:tcPr marL="22525" marR="225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 xmlns:a16="http://schemas.microsoft.com/office/drawing/2014/main" val="10010"/>
                  </a:ext>
                </a:extLst>
              </a:tr>
              <a:tr h="25325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500"/>
                        <a:buFont typeface="Arial"/>
                        <a:buNone/>
                      </a:pPr>
                      <a:r>
                        <a:rPr lang="fr-FR" sz="1250" u="none" strike="noStrike" cap="none">
                          <a:solidFill>
                            <a:schemeClr val="dk1"/>
                          </a:solidFill>
                          <a:latin typeface="Source Sans Pro" panose="020B0503030403020204" pitchFamily="34" charset="0"/>
                          <a:ea typeface="Source Sans Pro" panose="020B0503030403020204" pitchFamily="34" charset="0"/>
                          <a:cs typeface="Arial"/>
                          <a:sym typeface="Arial"/>
                        </a:rPr>
                        <a:t>2. Séparation des tâches (NUPAS)</a:t>
                      </a:r>
                    </a:p>
                  </a:txBody>
                  <a:tcPr marL="22525" marR="225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356870" marR="0" lvl="0" indent="0" algn="just" rtl="0">
                        <a:lnSpc>
                          <a:spcPct val="100000"/>
                        </a:lnSpc>
                        <a:spcBef>
                          <a:spcPts val="0"/>
                        </a:spcBef>
                        <a:spcAft>
                          <a:spcPts val="0"/>
                        </a:spcAft>
                        <a:buClr>
                          <a:srgbClr val="000000"/>
                        </a:buClr>
                        <a:buSzPts val="1500"/>
                        <a:buFont typeface="Arial"/>
                        <a:buNone/>
                      </a:pPr>
                      <a:r>
                        <a:rPr lang="fr-FR" sz="1250" u="none" strike="noStrike" cap="none">
                          <a:solidFill>
                            <a:schemeClr val="dk1"/>
                          </a:solidFill>
                          <a:latin typeface="Source Sans Pro" panose="020B0503030403020204" pitchFamily="34" charset="0"/>
                          <a:ea typeface="Source Sans Pro" panose="020B0503030403020204" pitchFamily="34" charset="0"/>
                          <a:cs typeface="Arial"/>
                          <a:sym typeface="Arial"/>
                        </a:rPr>
                        <a:t> </a:t>
                      </a:r>
                    </a:p>
                  </a:txBody>
                  <a:tcPr marL="22525" marR="225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just" rtl="0">
                        <a:lnSpc>
                          <a:spcPct val="100000"/>
                        </a:lnSpc>
                        <a:spcBef>
                          <a:spcPts val="0"/>
                        </a:spcBef>
                        <a:spcAft>
                          <a:spcPts val="0"/>
                        </a:spcAft>
                        <a:buClr>
                          <a:srgbClr val="000000"/>
                        </a:buClr>
                        <a:buSzPts val="1500"/>
                        <a:buFont typeface="Arial"/>
                        <a:buNone/>
                      </a:pPr>
                      <a:r>
                        <a:rPr lang="fr-FR" sz="1250" u="none" strike="noStrike" cap="none">
                          <a:solidFill>
                            <a:schemeClr val="dk1"/>
                          </a:solidFill>
                          <a:latin typeface="Source Sans Pro" panose="020B0503030403020204" pitchFamily="34" charset="0"/>
                          <a:ea typeface="Source Sans Pro" panose="020B0503030403020204" pitchFamily="34" charset="0"/>
                          <a:cs typeface="Arial"/>
                          <a:sym typeface="Arial"/>
                        </a:rPr>
                        <a:t> </a:t>
                      </a:r>
                    </a:p>
                  </a:txBody>
                  <a:tcPr marL="22525" marR="225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 xmlns:a16="http://schemas.microsoft.com/office/drawing/2014/main" val="10011"/>
                  </a:ext>
                </a:extLst>
              </a:tr>
              <a:tr h="25325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500"/>
                        <a:buFont typeface="Arial"/>
                        <a:buNone/>
                      </a:pPr>
                      <a:r>
                        <a:rPr lang="fr-FR" sz="1250" u="none" strike="noStrike" cap="none">
                          <a:solidFill>
                            <a:schemeClr val="dk1"/>
                          </a:solidFill>
                          <a:latin typeface="Source Sans Pro" panose="020B0503030403020204" pitchFamily="34" charset="0"/>
                          <a:ea typeface="Source Sans Pro" panose="020B0503030403020204" pitchFamily="34" charset="0"/>
                          <a:cs typeface="Arial"/>
                          <a:sym typeface="Arial"/>
                        </a:rPr>
                        <a:t>3. Évaluation des risques organisationnels (NUPAS PLUS) </a:t>
                      </a:r>
                    </a:p>
                  </a:txBody>
                  <a:tcPr marL="22525" marR="225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356870" marR="0" lvl="0" indent="0" algn="just" rtl="0">
                        <a:lnSpc>
                          <a:spcPct val="100000"/>
                        </a:lnSpc>
                        <a:spcBef>
                          <a:spcPts val="0"/>
                        </a:spcBef>
                        <a:spcAft>
                          <a:spcPts val="0"/>
                        </a:spcAft>
                        <a:buClr>
                          <a:srgbClr val="000000"/>
                        </a:buClr>
                        <a:buSzPts val="1500"/>
                        <a:buFont typeface="Arial"/>
                        <a:buNone/>
                      </a:pPr>
                      <a:r>
                        <a:rPr lang="fr-FR" sz="1250" u="none" strike="noStrike" cap="none">
                          <a:solidFill>
                            <a:schemeClr val="dk1"/>
                          </a:solidFill>
                          <a:latin typeface="Source Sans Pro" panose="020B0503030403020204" pitchFamily="34" charset="0"/>
                          <a:ea typeface="Source Sans Pro" panose="020B0503030403020204" pitchFamily="34" charset="0"/>
                          <a:cs typeface="Arial"/>
                          <a:sym typeface="Arial"/>
                        </a:rPr>
                        <a:t> </a:t>
                      </a:r>
                    </a:p>
                  </a:txBody>
                  <a:tcPr marL="22525" marR="225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just" rtl="0">
                        <a:lnSpc>
                          <a:spcPct val="100000"/>
                        </a:lnSpc>
                        <a:spcBef>
                          <a:spcPts val="0"/>
                        </a:spcBef>
                        <a:spcAft>
                          <a:spcPts val="0"/>
                        </a:spcAft>
                        <a:buClr>
                          <a:srgbClr val="000000"/>
                        </a:buClr>
                        <a:buSzPts val="1500"/>
                        <a:buFont typeface="Arial"/>
                        <a:buNone/>
                      </a:pPr>
                      <a:r>
                        <a:rPr lang="fr-FR" sz="1250" u="none" strike="noStrike" cap="none">
                          <a:solidFill>
                            <a:schemeClr val="dk1"/>
                          </a:solidFill>
                          <a:latin typeface="Source Sans Pro" panose="020B0503030403020204" pitchFamily="34" charset="0"/>
                          <a:ea typeface="Source Sans Pro" panose="020B0503030403020204" pitchFamily="34" charset="0"/>
                          <a:cs typeface="Arial"/>
                          <a:sym typeface="Arial"/>
                        </a:rPr>
                        <a:t> </a:t>
                      </a:r>
                    </a:p>
                  </a:txBody>
                  <a:tcPr marL="22525" marR="225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 xmlns:a16="http://schemas.microsoft.com/office/drawing/2014/main" val="10012"/>
                  </a:ext>
                </a:extLst>
              </a:tr>
              <a:tr h="253250">
                <a:tc>
                  <a:txBody>
                    <a:bodyPr/>
                    <a:lstStyle/>
                    <a:p>
                      <a:pPr marL="71755" marR="71755" lvl="0" indent="0" algn="ctr" rtl="0">
                        <a:lnSpc>
                          <a:spcPct val="100000"/>
                        </a:lnSpc>
                        <a:spcBef>
                          <a:spcPts val="0"/>
                        </a:spcBef>
                        <a:spcAft>
                          <a:spcPts val="0"/>
                        </a:spcAft>
                        <a:buClr>
                          <a:srgbClr val="000000"/>
                        </a:buClr>
                        <a:buSzPts val="1500"/>
                        <a:buFont typeface="Arial"/>
                        <a:buNone/>
                      </a:pPr>
                      <a:r>
                        <a:rPr lang="fr-FR" sz="1250" b="1" u="none" strike="noStrike" cap="none">
                          <a:solidFill>
                            <a:schemeClr val="dk1"/>
                          </a:solidFill>
                          <a:latin typeface="Source Sans Pro" panose="020B0503030403020204" pitchFamily="34" charset="0"/>
                          <a:ea typeface="Source Sans Pro" panose="020B0503030403020204" pitchFamily="34" charset="0"/>
                          <a:cs typeface="Arial"/>
                          <a:sym typeface="Arial"/>
                        </a:rPr>
                        <a:t>IT</a:t>
                      </a:r>
                    </a:p>
                  </a:txBody>
                  <a:tcPr marL="22525" marR="225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500"/>
                        <a:buFont typeface="Arial"/>
                        <a:buNone/>
                      </a:pPr>
                      <a:r>
                        <a:rPr lang="fr-FR" sz="1250" u="none" strike="noStrike" cap="none">
                          <a:solidFill>
                            <a:schemeClr val="dk1"/>
                          </a:solidFill>
                          <a:latin typeface="Source Sans Pro" panose="020B0503030403020204" pitchFamily="34" charset="0"/>
                          <a:ea typeface="Source Sans Pro" panose="020B0503030403020204" pitchFamily="34" charset="0"/>
                          <a:cs typeface="Arial"/>
                          <a:sym typeface="Arial"/>
                        </a:rPr>
                        <a:t>1. Évaluation informatique (NUPAS PLUS)</a:t>
                      </a:r>
                    </a:p>
                  </a:txBody>
                  <a:tcPr marL="22525" marR="225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356870" marR="0" lvl="0" indent="0" algn="just" rtl="0">
                        <a:lnSpc>
                          <a:spcPct val="100000"/>
                        </a:lnSpc>
                        <a:spcBef>
                          <a:spcPts val="0"/>
                        </a:spcBef>
                        <a:spcAft>
                          <a:spcPts val="0"/>
                        </a:spcAft>
                        <a:buClr>
                          <a:srgbClr val="000000"/>
                        </a:buClr>
                        <a:buSzPts val="1500"/>
                        <a:buFont typeface="Arial"/>
                        <a:buNone/>
                      </a:pPr>
                      <a:r>
                        <a:rPr lang="fr-FR" sz="1250" u="none" strike="noStrike" cap="none">
                          <a:solidFill>
                            <a:schemeClr val="dk1"/>
                          </a:solidFill>
                          <a:latin typeface="Source Sans Pro" panose="020B0503030403020204" pitchFamily="34" charset="0"/>
                          <a:ea typeface="Source Sans Pro" panose="020B0503030403020204" pitchFamily="34" charset="0"/>
                          <a:cs typeface="Arial"/>
                          <a:sym typeface="Arial"/>
                        </a:rPr>
                        <a:t> </a:t>
                      </a:r>
                    </a:p>
                  </a:txBody>
                  <a:tcPr marL="22525" marR="225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just" rtl="0">
                        <a:lnSpc>
                          <a:spcPct val="100000"/>
                        </a:lnSpc>
                        <a:spcBef>
                          <a:spcPts val="0"/>
                        </a:spcBef>
                        <a:spcAft>
                          <a:spcPts val="0"/>
                        </a:spcAft>
                        <a:buClr>
                          <a:srgbClr val="000000"/>
                        </a:buClr>
                        <a:buSzPts val="1500"/>
                        <a:buFont typeface="Arial"/>
                        <a:buNone/>
                      </a:pPr>
                      <a:r>
                        <a:rPr lang="fr-FR" sz="1250" u="none" strike="noStrike" cap="none">
                          <a:solidFill>
                            <a:schemeClr val="dk1"/>
                          </a:solidFill>
                          <a:latin typeface="Source Sans Pro" panose="020B0503030403020204" pitchFamily="34" charset="0"/>
                          <a:ea typeface="Source Sans Pro" panose="020B0503030403020204" pitchFamily="34" charset="0"/>
                          <a:cs typeface="Arial"/>
                          <a:sym typeface="Arial"/>
                        </a:rPr>
                        <a:t> </a:t>
                      </a:r>
                    </a:p>
                  </a:txBody>
                  <a:tcPr marL="22525" marR="225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 xmlns:a16="http://schemas.microsoft.com/office/drawing/2014/main" val="10013"/>
                  </a:ext>
                </a:extLst>
              </a:tr>
              <a:tr h="253250">
                <a:tc rowSpan="3">
                  <a:txBody>
                    <a:bodyPr/>
                    <a:lstStyle/>
                    <a:p>
                      <a:pPr marL="228600" marR="71755" lvl="0" indent="0" algn="ctr" rtl="0">
                        <a:lnSpc>
                          <a:spcPct val="100000"/>
                        </a:lnSpc>
                        <a:spcBef>
                          <a:spcPts val="0"/>
                        </a:spcBef>
                        <a:spcAft>
                          <a:spcPts val="0"/>
                        </a:spcAft>
                        <a:buClr>
                          <a:srgbClr val="000000"/>
                        </a:buClr>
                        <a:buSzPts val="1500"/>
                        <a:buFont typeface="Arial"/>
                        <a:buNone/>
                      </a:pPr>
                      <a:r>
                        <a:rPr lang="fr-FR" sz="1250" b="1" u="none" strike="noStrike" cap="none">
                          <a:solidFill>
                            <a:schemeClr val="dk1"/>
                          </a:solidFill>
                          <a:latin typeface="Source Sans Pro" panose="020B0503030403020204" pitchFamily="34" charset="0"/>
                          <a:ea typeface="Source Sans Pro" panose="020B0503030403020204" pitchFamily="34" charset="0"/>
                          <a:cs typeface="Arial"/>
                          <a:sym typeface="Arial"/>
                        </a:rPr>
                        <a:t>Sexe: </a:t>
                      </a:r>
                    </a:p>
                    <a:p>
                      <a:pPr marL="228600" marR="71755" lvl="0" indent="0" algn="ctr" rtl="0">
                        <a:lnSpc>
                          <a:spcPct val="100000"/>
                        </a:lnSpc>
                        <a:spcBef>
                          <a:spcPts val="300"/>
                        </a:spcBef>
                        <a:spcAft>
                          <a:spcPts val="0"/>
                        </a:spcAft>
                        <a:buClr>
                          <a:srgbClr val="000000"/>
                        </a:buClr>
                        <a:buSzPts val="1500"/>
                        <a:buFont typeface="Arial"/>
                        <a:buNone/>
                      </a:pPr>
                      <a:r>
                        <a:rPr lang="fr-FR" sz="1250" b="1" u="none" strike="noStrike" cap="none">
                          <a:solidFill>
                            <a:schemeClr val="dk1"/>
                          </a:solidFill>
                          <a:latin typeface="Source Sans Pro" panose="020B0503030403020204" pitchFamily="34" charset="0"/>
                          <a:ea typeface="Source Sans Pro" panose="020B0503030403020204" pitchFamily="34" charset="0"/>
                          <a:cs typeface="Arial"/>
                          <a:sym typeface="Arial"/>
                        </a:rPr>
                        <a:t> </a:t>
                      </a:r>
                    </a:p>
                  </a:txBody>
                  <a:tcPr marL="22525" marR="225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500"/>
                        <a:buFont typeface="Arial"/>
                        <a:buNone/>
                      </a:pPr>
                      <a:r>
                        <a:rPr lang="fr-FR" sz="1250" u="none" strike="noStrike" cap="none">
                          <a:solidFill>
                            <a:schemeClr val="dk1"/>
                          </a:solidFill>
                          <a:latin typeface="Source Sans Pro" panose="020B0503030403020204" pitchFamily="34" charset="0"/>
                          <a:ea typeface="Source Sans Pro" panose="020B0503030403020204" pitchFamily="34" charset="0"/>
                          <a:cs typeface="Arial"/>
                          <a:sym typeface="Arial"/>
                        </a:rPr>
                        <a:t>1. Politique d'équité entre les sexes (NUPAS PLUS)</a:t>
                      </a:r>
                    </a:p>
                  </a:txBody>
                  <a:tcPr marL="22525" marR="225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356870" marR="0" lvl="0" indent="0" algn="just" rtl="0">
                        <a:lnSpc>
                          <a:spcPct val="100000"/>
                        </a:lnSpc>
                        <a:spcBef>
                          <a:spcPts val="0"/>
                        </a:spcBef>
                        <a:spcAft>
                          <a:spcPts val="0"/>
                        </a:spcAft>
                        <a:buClr>
                          <a:srgbClr val="000000"/>
                        </a:buClr>
                        <a:buSzPts val="1500"/>
                        <a:buFont typeface="Arial"/>
                        <a:buNone/>
                      </a:pPr>
                      <a:r>
                        <a:rPr lang="fr-FR" sz="1250" u="none" strike="noStrike" cap="none">
                          <a:solidFill>
                            <a:schemeClr val="dk1"/>
                          </a:solidFill>
                          <a:latin typeface="Source Sans Pro" panose="020B0503030403020204" pitchFamily="34" charset="0"/>
                          <a:ea typeface="Source Sans Pro" panose="020B0503030403020204" pitchFamily="34" charset="0"/>
                          <a:cs typeface="Arial"/>
                          <a:sym typeface="Arial"/>
                        </a:rPr>
                        <a:t> </a:t>
                      </a:r>
                    </a:p>
                  </a:txBody>
                  <a:tcPr marL="22525" marR="225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356870" marR="0" lvl="0" indent="0" algn="just" rtl="0">
                        <a:lnSpc>
                          <a:spcPct val="100000"/>
                        </a:lnSpc>
                        <a:spcBef>
                          <a:spcPts val="0"/>
                        </a:spcBef>
                        <a:spcAft>
                          <a:spcPts val="0"/>
                        </a:spcAft>
                        <a:buClr>
                          <a:srgbClr val="000000"/>
                        </a:buClr>
                        <a:buSzPts val="1500"/>
                        <a:buFont typeface="Arial"/>
                        <a:buNone/>
                      </a:pPr>
                      <a:r>
                        <a:rPr lang="fr-FR" sz="1250" u="none" strike="noStrike" cap="none">
                          <a:solidFill>
                            <a:schemeClr val="dk1"/>
                          </a:solidFill>
                          <a:latin typeface="Source Sans Pro" panose="020B0503030403020204" pitchFamily="34" charset="0"/>
                          <a:ea typeface="Source Sans Pro" panose="020B0503030403020204" pitchFamily="34" charset="0"/>
                          <a:cs typeface="Arial"/>
                          <a:sym typeface="Arial"/>
                        </a:rPr>
                        <a:t> </a:t>
                      </a:r>
                    </a:p>
                  </a:txBody>
                  <a:tcPr marL="22525" marR="225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 xmlns:a16="http://schemas.microsoft.com/office/drawing/2014/main" val="10014"/>
                  </a:ext>
                </a:extLst>
              </a:tr>
              <a:tr h="25325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500"/>
                        <a:buFont typeface="Arial"/>
                        <a:buNone/>
                      </a:pPr>
                      <a:r>
                        <a:rPr lang="fr-FR" sz="1250" u="none" strike="noStrike" cap="none">
                          <a:solidFill>
                            <a:schemeClr val="dk1"/>
                          </a:solidFill>
                          <a:latin typeface="Source Sans Pro" panose="020B0503030403020204" pitchFamily="34" charset="0"/>
                          <a:ea typeface="Source Sans Pro" panose="020B0503030403020204" pitchFamily="34" charset="0"/>
                          <a:cs typeface="Arial"/>
                          <a:sym typeface="Arial"/>
                        </a:rPr>
                        <a:t>2. Budget entre les sexes (NUPAS PLUS)</a:t>
                      </a:r>
                    </a:p>
                  </a:txBody>
                  <a:tcPr marL="22525" marR="225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356870" marR="0" lvl="0" indent="0" algn="just" rtl="0">
                        <a:lnSpc>
                          <a:spcPct val="100000"/>
                        </a:lnSpc>
                        <a:spcBef>
                          <a:spcPts val="0"/>
                        </a:spcBef>
                        <a:spcAft>
                          <a:spcPts val="0"/>
                        </a:spcAft>
                        <a:buClr>
                          <a:srgbClr val="000000"/>
                        </a:buClr>
                        <a:buSzPts val="1500"/>
                        <a:buFont typeface="Arial"/>
                        <a:buNone/>
                      </a:pPr>
                      <a:r>
                        <a:rPr lang="fr-FR" sz="1250" u="none" strike="noStrike" cap="none">
                          <a:solidFill>
                            <a:schemeClr val="dk1"/>
                          </a:solidFill>
                          <a:latin typeface="Source Sans Pro" panose="020B0503030403020204" pitchFamily="34" charset="0"/>
                          <a:ea typeface="Source Sans Pro" panose="020B0503030403020204" pitchFamily="34" charset="0"/>
                          <a:cs typeface="Arial"/>
                          <a:sym typeface="Arial"/>
                        </a:rPr>
                        <a:t> </a:t>
                      </a:r>
                    </a:p>
                  </a:txBody>
                  <a:tcPr marL="22525" marR="225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356870" marR="0" lvl="0" indent="0" algn="just" rtl="0">
                        <a:lnSpc>
                          <a:spcPct val="100000"/>
                        </a:lnSpc>
                        <a:spcBef>
                          <a:spcPts val="0"/>
                        </a:spcBef>
                        <a:spcAft>
                          <a:spcPts val="0"/>
                        </a:spcAft>
                        <a:buClr>
                          <a:srgbClr val="000000"/>
                        </a:buClr>
                        <a:buSzPts val="1500"/>
                        <a:buFont typeface="Arial"/>
                        <a:buNone/>
                      </a:pPr>
                      <a:r>
                        <a:rPr lang="fr-FR" sz="1250" u="none" strike="noStrike" cap="none">
                          <a:solidFill>
                            <a:schemeClr val="dk1"/>
                          </a:solidFill>
                          <a:latin typeface="Source Sans Pro" panose="020B0503030403020204" pitchFamily="34" charset="0"/>
                          <a:ea typeface="Source Sans Pro" panose="020B0503030403020204" pitchFamily="34" charset="0"/>
                          <a:cs typeface="Arial"/>
                          <a:sym typeface="Arial"/>
                        </a:rPr>
                        <a:t> </a:t>
                      </a:r>
                    </a:p>
                  </a:txBody>
                  <a:tcPr marL="22525" marR="225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 xmlns:a16="http://schemas.microsoft.com/office/drawing/2014/main" val="10015"/>
                  </a:ext>
                </a:extLst>
              </a:tr>
              <a:tr h="25325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500"/>
                        <a:buFont typeface="Arial"/>
                        <a:buNone/>
                      </a:pPr>
                      <a:r>
                        <a:rPr lang="fr-FR" sz="1250" u="none" strike="noStrike" cap="none" dirty="0">
                          <a:solidFill>
                            <a:schemeClr val="dk1"/>
                          </a:solidFill>
                          <a:latin typeface="Source Sans Pro" panose="020B0503030403020204" pitchFamily="34" charset="0"/>
                          <a:ea typeface="Source Sans Pro" panose="020B0503030403020204" pitchFamily="34" charset="0"/>
                          <a:cs typeface="Arial"/>
                          <a:sym typeface="Arial"/>
                        </a:rPr>
                        <a:t>3. Personne focale entre les sexes (NUPAS PLUS)</a:t>
                      </a:r>
                    </a:p>
                  </a:txBody>
                  <a:tcPr marL="22525" marR="225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just" rtl="0">
                        <a:lnSpc>
                          <a:spcPct val="100000"/>
                        </a:lnSpc>
                        <a:spcBef>
                          <a:spcPts val="0"/>
                        </a:spcBef>
                        <a:spcAft>
                          <a:spcPts val="0"/>
                        </a:spcAft>
                        <a:buClr>
                          <a:srgbClr val="000000"/>
                        </a:buClr>
                        <a:buSzPts val="1500"/>
                        <a:buFont typeface="Arial"/>
                        <a:buNone/>
                      </a:pPr>
                      <a:r>
                        <a:rPr lang="fr-FR" sz="1250" u="none" strike="noStrike" cap="none">
                          <a:solidFill>
                            <a:schemeClr val="dk1"/>
                          </a:solidFill>
                          <a:latin typeface="Source Sans Pro" panose="020B0503030403020204" pitchFamily="34" charset="0"/>
                          <a:ea typeface="Source Sans Pro" panose="020B0503030403020204" pitchFamily="34" charset="0"/>
                          <a:cs typeface="Arial"/>
                          <a:sym typeface="Arial"/>
                        </a:rPr>
                        <a:t> </a:t>
                      </a:r>
                    </a:p>
                  </a:txBody>
                  <a:tcPr marL="22525" marR="225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356870" marR="0" lvl="0" indent="0" algn="just" rtl="0">
                        <a:lnSpc>
                          <a:spcPct val="100000"/>
                        </a:lnSpc>
                        <a:spcBef>
                          <a:spcPts val="0"/>
                        </a:spcBef>
                        <a:spcAft>
                          <a:spcPts val="0"/>
                        </a:spcAft>
                        <a:buClr>
                          <a:srgbClr val="000000"/>
                        </a:buClr>
                        <a:buSzPts val="1500"/>
                        <a:buFont typeface="Arial"/>
                        <a:buNone/>
                      </a:pPr>
                      <a:r>
                        <a:rPr lang="fr-FR" sz="1250" u="none" strike="noStrike" cap="none">
                          <a:solidFill>
                            <a:schemeClr val="dk1"/>
                          </a:solidFill>
                          <a:latin typeface="Source Sans Pro" panose="020B0503030403020204" pitchFamily="34" charset="0"/>
                          <a:ea typeface="Source Sans Pro" panose="020B0503030403020204" pitchFamily="34" charset="0"/>
                          <a:cs typeface="Arial"/>
                          <a:sym typeface="Arial"/>
                        </a:rPr>
                        <a:t> </a:t>
                      </a:r>
                    </a:p>
                  </a:txBody>
                  <a:tcPr marL="22525" marR="225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 xmlns:a16="http://schemas.microsoft.com/office/drawing/2014/main" val="10016"/>
                  </a:ext>
                </a:extLst>
              </a:tr>
              <a:tr h="253250">
                <a:tc rowSpan="3">
                  <a:txBody>
                    <a:bodyPr/>
                    <a:lstStyle/>
                    <a:p>
                      <a:pPr marL="228600" marR="71755" lvl="0" indent="0" algn="ctr" rtl="0">
                        <a:lnSpc>
                          <a:spcPct val="100000"/>
                        </a:lnSpc>
                        <a:spcBef>
                          <a:spcPts val="0"/>
                        </a:spcBef>
                        <a:spcAft>
                          <a:spcPts val="0"/>
                        </a:spcAft>
                        <a:buClr>
                          <a:srgbClr val="000000"/>
                        </a:buClr>
                        <a:buSzPts val="1500"/>
                        <a:buFont typeface="Arial"/>
                        <a:buNone/>
                      </a:pPr>
                      <a:r>
                        <a:rPr lang="fr-FR" sz="1250" b="1" u="none" strike="noStrike" cap="none" dirty="0">
                          <a:solidFill>
                            <a:schemeClr val="dk1"/>
                          </a:solidFill>
                          <a:latin typeface="Source Sans Pro" panose="020B0503030403020204" pitchFamily="34" charset="0"/>
                          <a:ea typeface="Source Sans Pro" panose="020B0503030403020204" pitchFamily="34" charset="0"/>
                          <a:cs typeface="Arial"/>
                          <a:sym typeface="Arial"/>
                        </a:rPr>
                        <a:t>INFORMATIONS STRATEGIQUES	</a:t>
                      </a:r>
                    </a:p>
                  </a:txBody>
                  <a:tcPr marL="22525" marR="225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500"/>
                        <a:buFont typeface="Arial"/>
                        <a:buNone/>
                      </a:pPr>
                      <a:r>
                        <a:rPr lang="fr-FR" sz="1250" u="none" strike="noStrike" cap="none">
                          <a:solidFill>
                            <a:schemeClr val="dk1"/>
                          </a:solidFill>
                          <a:latin typeface="Source Sans Pro" panose="020B0503030403020204" pitchFamily="34" charset="0"/>
                          <a:ea typeface="Source Sans Pro" panose="020B0503030403020204" pitchFamily="34" charset="0"/>
                          <a:cs typeface="Arial"/>
                          <a:sym typeface="Arial"/>
                        </a:rPr>
                        <a:t>1. Utilisation des données (NUPAS PLUS)</a:t>
                      </a:r>
                    </a:p>
                  </a:txBody>
                  <a:tcPr marL="22525" marR="225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356870" marR="0" lvl="0" indent="0" algn="just" rtl="0">
                        <a:lnSpc>
                          <a:spcPct val="100000"/>
                        </a:lnSpc>
                        <a:spcBef>
                          <a:spcPts val="0"/>
                        </a:spcBef>
                        <a:spcAft>
                          <a:spcPts val="0"/>
                        </a:spcAft>
                        <a:buClr>
                          <a:srgbClr val="000000"/>
                        </a:buClr>
                        <a:buSzPts val="1500"/>
                        <a:buFont typeface="Arial"/>
                        <a:buNone/>
                      </a:pPr>
                      <a:r>
                        <a:rPr lang="fr-FR" sz="1250" u="none" strike="noStrike" cap="none">
                          <a:solidFill>
                            <a:schemeClr val="dk1"/>
                          </a:solidFill>
                          <a:latin typeface="Source Sans Pro" panose="020B0503030403020204" pitchFamily="34" charset="0"/>
                          <a:ea typeface="Source Sans Pro" panose="020B0503030403020204" pitchFamily="34" charset="0"/>
                          <a:cs typeface="Arial"/>
                          <a:sym typeface="Arial"/>
                        </a:rPr>
                        <a:t> </a:t>
                      </a:r>
                    </a:p>
                  </a:txBody>
                  <a:tcPr marL="22525" marR="225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356870" marR="0" lvl="0" indent="0" algn="just" rtl="0">
                        <a:lnSpc>
                          <a:spcPct val="100000"/>
                        </a:lnSpc>
                        <a:spcBef>
                          <a:spcPts val="0"/>
                        </a:spcBef>
                        <a:spcAft>
                          <a:spcPts val="0"/>
                        </a:spcAft>
                        <a:buClr>
                          <a:srgbClr val="000000"/>
                        </a:buClr>
                        <a:buSzPts val="1500"/>
                        <a:buFont typeface="Arial"/>
                        <a:buNone/>
                      </a:pPr>
                      <a:r>
                        <a:rPr lang="fr-FR" sz="1250" u="none" strike="noStrike" cap="none">
                          <a:solidFill>
                            <a:schemeClr val="dk1"/>
                          </a:solidFill>
                          <a:latin typeface="Source Sans Pro" panose="020B0503030403020204" pitchFamily="34" charset="0"/>
                          <a:ea typeface="Source Sans Pro" panose="020B0503030403020204" pitchFamily="34" charset="0"/>
                          <a:cs typeface="Arial"/>
                          <a:sym typeface="Arial"/>
                        </a:rPr>
                        <a:t> </a:t>
                      </a:r>
                    </a:p>
                  </a:txBody>
                  <a:tcPr marL="22525" marR="225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 xmlns:a16="http://schemas.microsoft.com/office/drawing/2014/main" val="10017"/>
                  </a:ext>
                </a:extLst>
              </a:tr>
              <a:tr h="25325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500"/>
                        <a:buFont typeface="Arial"/>
                        <a:buNone/>
                      </a:pPr>
                      <a:r>
                        <a:rPr lang="fr-FR" sz="1250" u="none" strike="noStrike" cap="none" dirty="0">
                          <a:solidFill>
                            <a:schemeClr val="dk1"/>
                          </a:solidFill>
                          <a:latin typeface="Source Sans Pro" panose="020B0503030403020204" pitchFamily="34" charset="0"/>
                          <a:ea typeface="Source Sans Pro" panose="020B0503030403020204" pitchFamily="34" charset="0"/>
                          <a:cs typeface="Arial"/>
                          <a:sym typeface="Arial"/>
                        </a:rPr>
                        <a:t>2. Performance (NUPAS PLUS)</a:t>
                      </a:r>
                    </a:p>
                  </a:txBody>
                  <a:tcPr marL="22525" marR="225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356870" marR="0" lvl="0" indent="0" algn="just" rtl="0">
                        <a:lnSpc>
                          <a:spcPct val="100000"/>
                        </a:lnSpc>
                        <a:spcBef>
                          <a:spcPts val="0"/>
                        </a:spcBef>
                        <a:spcAft>
                          <a:spcPts val="0"/>
                        </a:spcAft>
                        <a:buClr>
                          <a:srgbClr val="000000"/>
                        </a:buClr>
                        <a:buSzPts val="1500"/>
                        <a:buFont typeface="Arial"/>
                        <a:buNone/>
                      </a:pPr>
                      <a:r>
                        <a:rPr lang="fr-FR" sz="1250" u="none" strike="noStrike" cap="none">
                          <a:solidFill>
                            <a:schemeClr val="dk1"/>
                          </a:solidFill>
                          <a:latin typeface="Source Sans Pro" panose="020B0503030403020204" pitchFamily="34" charset="0"/>
                          <a:ea typeface="Source Sans Pro" panose="020B0503030403020204" pitchFamily="34" charset="0"/>
                          <a:cs typeface="Arial"/>
                          <a:sym typeface="Arial"/>
                        </a:rPr>
                        <a:t> </a:t>
                      </a:r>
                    </a:p>
                  </a:txBody>
                  <a:tcPr marL="22525" marR="225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356870" marR="0" lvl="0" indent="0" algn="just" rtl="0">
                        <a:lnSpc>
                          <a:spcPct val="100000"/>
                        </a:lnSpc>
                        <a:spcBef>
                          <a:spcPts val="0"/>
                        </a:spcBef>
                        <a:spcAft>
                          <a:spcPts val="0"/>
                        </a:spcAft>
                        <a:buClr>
                          <a:srgbClr val="000000"/>
                        </a:buClr>
                        <a:buSzPts val="1500"/>
                        <a:buFont typeface="Arial"/>
                        <a:buNone/>
                      </a:pPr>
                      <a:r>
                        <a:rPr lang="fr-FR" sz="1250" u="none" strike="noStrike" cap="none">
                          <a:solidFill>
                            <a:schemeClr val="dk1"/>
                          </a:solidFill>
                          <a:latin typeface="Source Sans Pro" panose="020B0503030403020204" pitchFamily="34" charset="0"/>
                          <a:ea typeface="Source Sans Pro" panose="020B0503030403020204" pitchFamily="34" charset="0"/>
                          <a:cs typeface="Arial"/>
                          <a:sym typeface="Arial"/>
                        </a:rPr>
                        <a:t> </a:t>
                      </a:r>
                    </a:p>
                  </a:txBody>
                  <a:tcPr marL="22525" marR="225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 xmlns:a16="http://schemas.microsoft.com/office/drawing/2014/main" val="10018"/>
                  </a:ext>
                </a:extLst>
              </a:tr>
              <a:tr h="25325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500"/>
                        <a:buFont typeface="Arial"/>
                        <a:buNone/>
                      </a:pPr>
                      <a:r>
                        <a:rPr lang="fr-FR" sz="1250" u="none" strike="noStrike" cap="none">
                          <a:solidFill>
                            <a:schemeClr val="dk1"/>
                          </a:solidFill>
                          <a:latin typeface="Source Sans Pro" panose="020B0503030403020204" pitchFamily="34" charset="0"/>
                          <a:ea typeface="Source Sans Pro" panose="020B0503030403020204" pitchFamily="34" charset="0"/>
                          <a:cs typeface="Arial"/>
                          <a:sym typeface="Arial"/>
                        </a:rPr>
                        <a:t>3. Rapports techniques (NUPAS PLUS)</a:t>
                      </a:r>
                    </a:p>
                  </a:txBody>
                  <a:tcPr marL="22525" marR="225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356870" marR="0" lvl="0" indent="0" algn="just" rtl="0">
                        <a:lnSpc>
                          <a:spcPct val="100000"/>
                        </a:lnSpc>
                        <a:spcBef>
                          <a:spcPts val="0"/>
                        </a:spcBef>
                        <a:spcAft>
                          <a:spcPts val="0"/>
                        </a:spcAft>
                        <a:buClr>
                          <a:srgbClr val="000000"/>
                        </a:buClr>
                        <a:buSzPts val="1500"/>
                        <a:buFont typeface="Arial"/>
                        <a:buNone/>
                      </a:pPr>
                      <a:r>
                        <a:rPr lang="fr-FR" sz="1250" u="none" strike="noStrike" cap="none">
                          <a:solidFill>
                            <a:schemeClr val="dk1"/>
                          </a:solidFill>
                          <a:latin typeface="Source Sans Pro" panose="020B0503030403020204" pitchFamily="34" charset="0"/>
                          <a:ea typeface="Source Sans Pro" panose="020B0503030403020204" pitchFamily="34" charset="0"/>
                          <a:cs typeface="Arial"/>
                          <a:sym typeface="Arial"/>
                        </a:rPr>
                        <a:t> </a:t>
                      </a:r>
                    </a:p>
                  </a:txBody>
                  <a:tcPr marL="22525" marR="225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just" rtl="0">
                        <a:lnSpc>
                          <a:spcPct val="100000"/>
                        </a:lnSpc>
                        <a:spcBef>
                          <a:spcPts val="0"/>
                        </a:spcBef>
                        <a:spcAft>
                          <a:spcPts val="0"/>
                        </a:spcAft>
                        <a:buClr>
                          <a:srgbClr val="000000"/>
                        </a:buClr>
                        <a:buSzPts val="1500"/>
                        <a:buFont typeface="Arial"/>
                        <a:buNone/>
                      </a:pPr>
                      <a:r>
                        <a:rPr lang="fr-FR" sz="1250" u="none" strike="noStrike" cap="none" dirty="0">
                          <a:solidFill>
                            <a:schemeClr val="dk1"/>
                          </a:solidFill>
                          <a:latin typeface="Source Sans Pro" panose="020B0503030403020204" pitchFamily="34" charset="0"/>
                          <a:ea typeface="Source Sans Pro" panose="020B0503030403020204" pitchFamily="34" charset="0"/>
                          <a:cs typeface="Arial"/>
                          <a:sym typeface="Arial"/>
                        </a:rPr>
                        <a:t> </a:t>
                      </a:r>
                    </a:p>
                  </a:txBody>
                  <a:tcPr marL="22525" marR="225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 xmlns:a16="http://schemas.microsoft.com/office/drawing/2014/main" val="10019"/>
                  </a:ext>
                </a:extLst>
              </a:tr>
            </a:tbl>
          </a:graphicData>
        </a:graphic>
      </p:graphicFrame>
      <p:sp>
        <p:nvSpPr>
          <p:cNvPr id="6" name="TextBox 5"/>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70399CDB-1B09-28A6-DBFE-BAB32EB61CCB}"/>
            </a:ext>
          </a:extLst>
        </p:cNvPr>
        <p:cNvGrpSpPr/>
        <p:nvPr/>
      </p:nvGrpSpPr>
      <p:grpSpPr>
        <a:xfrm>
          <a:off x="0" y="0"/>
          <a:ext cx="0" cy="0"/>
          <a:chOff x="0" y="0"/>
          <a:chExt cx="0" cy="0"/>
        </a:xfrm>
      </p:grpSpPr>
      <p:sp>
        <p:nvSpPr>
          <p:cNvPr id="4" name="object 4">
            <a:extLst>
              <a:ext uri="{FF2B5EF4-FFF2-40B4-BE49-F238E27FC236}">
                <a16:creationId xmlns="" xmlns:a16="http://schemas.microsoft.com/office/drawing/2014/main" id="{091648B6-DC81-21F4-FA6E-BFF9009317F4}"/>
              </a:ext>
            </a:extLst>
          </p:cNvPr>
          <p:cNvSpPr txBox="1"/>
          <p:nvPr/>
        </p:nvSpPr>
        <p:spPr>
          <a:xfrm>
            <a:off x="1431213" y="1332315"/>
            <a:ext cx="8767864" cy="2028889"/>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cap="none" normalizeH="0" baseline="0" noProof="0">
                <a:ln>
                  <a:noFill/>
                </a:ln>
                <a:effectLst/>
                <a:uLnTx/>
                <a:uFillTx/>
                <a:latin typeface="Arial"/>
                <a:ea typeface="+mn-ea"/>
                <a:cs typeface="Arial"/>
              </a:rPr>
              <a:t>Principaux risques à prendre en compte :</a:t>
            </a:r>
          </a:p>
          <a:p>
            <a:pPr marL="469900" marR="5080" indent="-457200" algn="just">
              <a:lnSpc>
                <a:spcPct val="110000"/>
              </a:lnSpc>
              <a:spcBef>
                <a:spcPts val="1800"/>
              </a:spcBef>
              <a:buClr>
                <a:schemeClr val="tx1"/>
              </a:buClr>
              <a:buFont typeface="Wingdings" panose="05000000000000000000" pitchFamily="2" charset="2"/>
              <a:buChar char="§"/>
              <a:tabLst>
                <a:tab pos="470534" algn="l"/>
              </a:tabLst>
              <a:defRPr/>
            </a:pPr>
            <a:r>
              <a:rPr lang="fr-FR" sz="2000">
                <a:latin typeface="Source Sans Pro" panose="020B0503030403020204" pitchFamily="34" charset="0"/>
                <a:ea typeface="Source Sans Pro" panose="020B0503030403020204" pitchFamily="34" charset="0"/>
                <a:cs typeface="Arial"/>
              </a:rPr>
              <a:t> Planification stratégique non réalisée</a:t>
            </a:r>
          </a:p>
          <a:p>
            <a:pPr marL="469900" marR="5080" indent="-457200" algn="just">
              <a:lnSpc>
                <a:spcPct val="110000"/>
              </a:lnSpc>
              <a:spcBef>
                <a:spcPts val="1800"/>
              </a:spcBef>
              <a:buClr>
                <a:schemeClr val="tx1"/>
              </a:buClr>
              <a:buFont typeface="Wingdings" panose="05000000000000000000" pitchFamily="2" charset="2"/>
              <a:buChar char="§"/>
              <a:tabLst>
                <a:tab pos="470534" algn="l"/>
              </a:tabLst>
              <a:defRPr/>
            </a:pPr>
            <a:r>
              <a:rPr lang="fr-FR" sz="2000">
                <a:latin typeface="Source Sans Pro" panose="020B0503030403020204" pitchFamily="34" charset="0"/>
                <a:ea typeface="Source Sans Pro" panose="020B0503030403020204" pitchFamily="34" charset="0"/>
                <a:cs typeface="Arial"/>
              </a:rPr>
              <a:t>Aucune politique de communication externe</a:t>
            </a:r>
          </a:p>
          <a:p>
            <a:pPr marL="469900" marR="5080" indent="-457200" algn="just">
              <a:lnSpc>
                <a:spcPct val="110000"/>
              </a:lnSpc>
              <a:spcBef>
                <a:spcPts val="1800"/>
              </a:spcBef>
              <a:buClr>
                <a:schemeClr val="tx1"/>
              </a:buClr>
              <a:buFont typeface="Wingdings" panose="05000000000000000000" pitchFamily="2" charset="2"/>
              <a:buChar char="§"/>
              <a:tabLst>
                <a:tab pos="470534" algn="l"/>
              </a:tabLst>
              <a:defRPr/>
            </a:pPr>
            <a:r>
              <a:rPr lang="fr-FR" sz="2000">
                <a:latin typeface="Source Sans Pro" panose="020B0503030403020204" pitchFamily="34" charset="0"/>
                <a:ea typeface="Source Sans Pro" panose="020B0503030403020204" pitchFamily="34" charset="0"/>
                <a:cs typeface="Arial"/>
              </a:rPr>
              <a:t>Pas de plan de plaidoyer et d’influence</a:t>
            </a:r>
          </a:p>
        </p:txBody>
      </p:sp>
      <p:sp>
        <p:nvSpPr>
          <p:cNvPr id="2" name="Google Shape;385;p56">
            <a:extLst>
              <a:ext uri="{FF2B5EF4-FFF2-40B4-BE49-F238E27FC236}">
                <a16:creationId xmlns="" xmlns:a16="http://schemas.microsoft.com/office/drawing/2014/main" id="{3C5808B5-C88F-F2D1-9E6C-8EB35CBE527C}"/>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PRINCIPAUX RISQUES</a:t>
            </a:r>
          </a:p>
        </p:txBody>
      </p:sp>
      <p:sp>
        <p:nvSpPr>
          <p:cNvPr id="6" name="TextBox 5"/>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3" name="Espace réservé du numéro de diapositive 2">
            <a:extLst>
              <a:ext uri="{FF2B5EF4-FFF2-40B4-BE49-F238E27FC236}">
                <a16:creationId xmlns="" xmlns:a16="http://schemas.microsoft.com/office/drawing/2014/main" id="{3046354D-58D6-AF22-E24E-12A423F13FCA}"/>
              </a:ext>
            </a:extLst>
          </p:cNvPr>
          <p:cNvSpPr>
            <a:spLocks noGrp="1"/>
          </p:cNvSpPr>
          <p:nvPr>
            <p:ph type="sldNum" sz="quarter" idx="7"/>
          </p:nvPr>
        </p:nvSpPr>
        <p:spPr>
          <a:xfrm>
            <a:off x="8796997" y="6388426"/>
            <a:ext cx="2804160" cy="276999"/>
          </a:xfrm>
        </p:spPr>
        <p:txBody>
          <a:bodyPr/>
          <a:lstStyle/>
          <a:p>
            <a:fld id="{B6F15528-21DE-4FAA-801E-634DDDAF4B2B}" type="slidenum">
              <a:rPr lang="fr-FR" smtClean="0"/>
              <a:pPr/>
              <a:t>194</a:t>
            </a:fld>
            <a:endParaRPr lang="fr-FR" dirty="0"/>
          </a:p>
        </p:txBody>
      </p:sp>
    </p:spTree>
    <p:extLst>
      <p:ext uri="{BB962C8B-B14F-4D97-AF65-F5344CB8AC3E}">
        <p14:creationId xmlns:p14="http://schemas.microsoft.com/office/powerpoint/2010/main" val="763489513"/>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BF5AB0ED-FE1B-E856-8B22-3784E5F50401}"/>
            </a:ext>
          </a:extLst>
        </p:cNvPr>
        <p:cNvGrpSpPr/>
        <p:nvPr/>
      </p:nvGrpSpPr>
      <p:grpSpPr>
        <a:xfrm>
          <a:off x="0" y="0"/>
          <a:ext cx="0" cy="0"/>
          <a:chOff x="0" y="0"/>
          <a:chExt cx="0" cy="0"/>
        </a:xfrm>
      </p:grpSpPr>
      <p:sp>
        <p:nvSpPr>
          <p:cNvPr id="5" name="Google Shape;385;p56">
            <a:extLst>
              <a:ext uri="{FF2B5EF4-FFF2-40B4-BE49-F238E27FC236}">
                <a16:creationId xmlns="" xmlns:a16="http://schemas.microsoft.com/office/drawing/2014/main" id="{082C9267-24B5-34E9-65B3-E654D48C8705}"/>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RECOMMENDATIONS</a:t>
            </a:r>
          </a:p>
        </p:txBody>
      </p:sp>
      <p:sp>
        <p:nvSpPr>
          <p:cNvPr id="2" name="object 3">
            <a:extLst>
              <a:ext uri="{FF2B5EF4-FFF2-40B4-BE49-F238E27FC236}">
                <a16:creationId xmlns="" xmlns:a16="http://schemas.microsoft.com/office/drawing/2014/main" id="{F68C1745-BB6F-8A07-1C39-762842FAB681}"/>
              </a:ext>
            </a:extLst>
          </p:cNvPr>
          <p:cNvSpPr txBox="1">
            <a:spLocks noGrp="1"/>
          </p:cNvSpPr>
          <p:nvPr>
            <p:ph type="title"/>
          </p:nvPr>
        </p:nvSpPr>
        <p:spPr>
          <a:xfrm>
            <a:off x="1209789" y="1222682"/>
            <a:ext cx="9653283" cy="923330"/>
          </a:xfrm>
          <a:prstGeom prst="rect">
            <a:avLst/>
          </a:prstGeom>
        </p:spPr>
        <p:txBody>
          <a:bodyPr vert="horz" wrap="square" lIns="0" tIns="0" rIns="0" bIns="0" rtlCol="0">
            <a:spAutoFit/>
          </a:bodyPr>
          <a:lstStyle/>
          <a:p>
            <a:pPr marL="342900" marR="0" indent="-342900">
              <a:spcBef>
                <a:spcPts val="1200"/>
              </a:spcBef>
              <a:spcAft>
                <a:spcPts val="600"/>
              </a:spcAft>
              <a:buFont typeface="Wingdings" panose="05000000000000000000" pitchFamily="2" charset="2"/>
              <a:buChar char="§"/>
            </a:pPr>
            <a:r>
              <a:rPr lang="fr-FR" sz="2000"/>
              <a:t>Étant donné que la durabilité est un processus continu et commence par une collaboration avec le conseil d’administration, nous recommandons que l’USAID demande le plan stratégique de l’organisation pour garantir que l’organisation envisage la durabilité après la fin du financement de l’USAD. </a:t>
            </a:r>
          </a:p>
        </p:txBody>
      </p:sp>
      <p:sp>
        <p:nvSpPr>
          <p:cNvPr id="4" name="TextBox 3"/>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3" name="Espace réservé du numéro de diapositive 2">
            <a:extLst>
              <a:ext uri="{FF2B5EF4-FFF2-40B4-BE49-F238E27FC236}">
                <a16:creationId xmlns="" xmlns:a16="http://schemas.microsoft.com/office/drawing/2014/main" id="{EE23C4AD-575E-950B-8864-8F8F529F025F}"/>
              </a:ext>
            </a:extLst>
          </p:cNvPr>
          <p:cNvSpPr>
            <a:spLocks noGrp="1"/>
          </p:cNvSpPr>
          <p:nvPr>
            <p:ph type="sldNum" sz="quarter" idx="7"/>
          </p:nvPr>
        </p:nvSpPr>
        <p:spPr/>
        <p:txBody>
          <a:bodyPr/>
          <a:lstStyle/>
          <a:p>
            <a:fld id="{B6F15528-21DE-4FAA-801E-634DDDAF4B2B}" type="slidenum">
              <a:rPr lang="fr-FR" smtClean="0"/>
              <a:pPr/>
              <a:t>195</a:t>
            </a:fld>
            <a:endParaRPr lang="fr-FR" dirty="0"/>
          </a:p>
        </p:txBody>
      </p:sp>
    </p:spTree>
    <p:extLst>
      <p:ext uri="{BB962C8B-B14F-4D97-AF65-F5344CB8AC3E}">
        <p14:creationId xmlns:p14="http://schemas.microsoft.com/office/powerpoint/2010/main" val="201500539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F174C469-317B-E5E9-22A4-4E919471547E}"/>
            </a:ext>
          </a:extLst>
        </p:cNvPr>
        <p:cNvGrpSpPr/>
        <p:nvPr/>
      </p:nvGrpSpPr>
      <p:grpSpPr>
        <a:xfrm>
          <a:off x="0" y="0"/>
          <a:ext cx="0" cy="0"/>
          <a:chOff x="0" y="0"/>
          <a:chExt cx="0" cy="0"/>
        </a:xfrm>
      </p:grpSpPr>
      <p:sp>
        <p:nvSpPr>
          <p:cNvPr id="3" name="object 3">
            <a:extLst>
              <a:ext uri="{FF2B5EF4-FFF2-40B4-BE49-F238E27FC236}">
                <a16:creationId xmlns="" xmlns:a16="http://schemas.microsoft.com/office/drawing/2014/main" id="{34E77F72-7300-E068-01F2-D5808E19B473}"/>
              </a:ext>
            </a:extLst>
          </p:cNvPr>
          <p:cNvSpPr txBox="1">
            <a:spLocks noGrp="1"/>
          </p:cNvSpPr>
          <p:nvPr>
            <p:ph type="title"/>
          </p:nvPr>
        </p:nvSpPr>
        <p:spPr>
          <a:xfrm>
            <a:off x="958306" y="2438613"/>
            <a:ext cx="9339434" cy="2000548"/>
          </a:xfrm>
          <a:prstGeom prst="rect">
            <a:avLst/>
          </a:prstGeom>
        </p:spPr>
        <p:txBody>
          <a:bodyPr vert="horz" wrap="square" lIns="0" tIns="0" rIns="0" bIns="0" rtlCol="0">
            <a:spAutoFit/>
          </a:bodyPr>
          <a:lstStyle/>
          <a:p>
            <a:pPr marL="12700" algn="ctr">
              <a:lnSpc>
                <a:spcPts val="5220"/>
              </a:lnSpc>
            </a:pPr>
            <a:r>
              <a:rPr lang="fr-FR" sz="4800" b="1"/>
              <a:t>MODULE 17 :</a:t>
            </a:r>
            <a:br>
              <a:rPr lang="fr-FR" sz="4800" b="1"/>
            </a:br>
            <a:r>
              <a:rPr lang="fr-FR" sz="4800" b="1"/>
              <a:t>DISPOSITIONS NORMALISÉES OBLIGATOIRES (MSP)</a:t>
            </a:r>
          </a:p>
        </p:txBody>
      </p:sp>
      <p:sp>
        <p:nvSpPr>
          <p:cNvPr id="5" name="Google Shape;385;p56">
            <a:extLst>
              <a:ext uri="{FF2B5EF4-FFF2-40B4-BE49-F238E27FC236}">
                <a16:creationId xmlns="" xmlns:a16="http://schemas.microsoft.com/office/drawing/2014/main" id="{7CF1B135-CCFF-29CB-D770-50BB9E593EAC}"/>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 </a:t>
            </a:r>
          </a:p>
        </p:txBody>
      </p:sp>
      <p:sp>
        <p:nvSpPr>
          <p:cNvPr id="4" name="TextBox 3"/>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40475CA8-F5EB-C370-99F6-B256BB924E3C}"/>
              </a:ext>
            </a:extLst>
          </p:cNvPr>
          <p:cNvSpPr>
            <a:spLocks noGrp="1"/>
          </p:cNvSpPr>
          <p:nvPr>
            <p:ph type="sldNum" sz="quarter" idx="7"/>
          </p:nvPr>
        </p:nvSpPr>
        <p:spPr/>
        <p:txBody>
          <a:bodyPr/>
          <a:lstStyle/>
          <a:p>
            <a:fld id="{B6F15528-21DE-4FAA-801E-634DDDAF4B2B}" type="slidenum">
              <a:rPr lang="fr-FR" smtClean="0"/>
              <a:pPr/>
              <a:t>196</a:t>
            </a:fld>
            <a:endParaRPr lang="fr-FR" dirty="0"/>
          </a:p>
        </p:txBody>
      </p:sp>
    </p:spTree>
    <p:extLst>
      <p:ext uri="{BB962C8B-B14F-4D97-AF65-F5344CB8AC3E}">
        <p14:creationId xmlns:p14="http://schemas.microsoft.com/office/powerpoint/2010/main" val="52209595"/>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E37CA729-4B92-3BA4-3926-04602ED1B904}"/>
            </a:ext>
          </a:extLst>
        </p:cNvPr>
        <p:cNvGrpSpPr/>
        <p:nvPr/>
      </p:nvGrpSpPr>
      <p:grpSpPr>
        <a:xfrm>
          <a:off x="0" y="0"/>
          <a:ext cx="0" cy="0"/>
          <a:chOff x="0" y="0"/>
          <a:chExt cx="0" cy="0"/>
        </a:xfrm>
      </p:grpSpPr>
      <p:sp>
        <p:nvSpPr>
          <p:cNvPr id="3" name="object 3">
            <a:extLst>
              <a:ext uri="{FF2B5EF4-FFF2-40B4-BE49-F238E27FC236}">
                <a16:creationId xmlns="" xmlns:a16="http://schemas.microsoft.com/office/drawing/2014/main" id="{52918CD4-4361-B9D6-E81A-0263D29172F4}"/>
              </a:ext>
            </a:extLst>
          </p:cNvPr>
          <p:cNvSpPr txBox="1">
            <a:spLocks noGrp="1"/>
          </p:cNvSpPr>
          <p:nvPr>
            <p:ph type="title"/>
          </p:nvPr>
        </p:nvSpPr>
        <p:spPr>
          <a:xfrm>
            <a:off x="1602981" y="1103810"/>
            <a:ext cx="9250873" cy="4924425"/>
          </a:xfrm>
          <a:prstGeom prst="rect">
            <a:avLst/>
          </a:prstGeom>
        </p:spPr>
        <p:txBody>
          <a:bodyPr vert="horz" wrap="square" lIns="0" tIns="0" rIns="0" bIns="0" rtlCol="0">
            <a:spAutoFit/>
          </a:bodyPr>
          <a:lstStyle/>
          <a:p>
            <a:pPr marR="0" lvl="0" rtl="0">
              <a:spcBef>
                <a:spcPts val="600"/>
              </a:spcBef>
              <a:spcAft>
                <a:spcPts val="0"/>
              </a:spcAft>
            </a:pPr>
            <a:r>
              <a:rPr lang="fr-FR" sz="2000" b="1"/>
              <a:t>Objectif global : </a:t>
            </a:r>
            <a:r>
              <a:rPr lang="fr-FR" sz="2000"/>
              <a:t>Évaluer la compréhension et l'application par l'organisation des dispositions standard obligatoires (MSP), en particulier pour les bénéficiaires de financement de l'USAID, et vérifier si l'organisation se conforme aux MSP telles que spécifiées dans leur subvention/sous-subvention.</a:t>
            </a:r>
            <a:br>
              <a:rPr lang="fr-FR" sz="2000"/>
            </a:br>
            <a:r>
              <a:rPr lang="fr-FR" sz="2000"/>
              <a:t/>
            </a:r>
            <a:br>
              <a:rPr lang="fr-FR" sz="2000"/>
            </a:br>
            <a:r>
              <a:rPr lang="fr-FR" sz="2000"/>
              <a:t>Remarque importante : Visiter le site Web des dispositions standard de temps en temps pour vérifier si des modifications ou des ajouts (généralement surlignés en jaune) ont eu lieu.</a:t>
            </a:r>
            <a:br>
              <a:rPr lang="fr-FR" sz="2000"/>
            </a:br>
            <a:r>
              <a:rPr lang="fr-FR" sz="2000"/>
              <a:t>Par ailleurs, les 32 procédures répertoriées dans les slides suivantes font référence aux situations les plus importantes et générales rencontrées. Nous vous conseillons fortement de consulter les dernières dispositions standard lors de la réalisation d'évaluations, en raison de détails techniques pouvant affecter les exigences de conformité.</a:t>
            </a:r>
            <a:br>
              <a:rPr lang="fr-FR" sz="2000"/>
            </a:br>
            <a:r>
              <a:rPr lang="fr-FR" sz="2000"/>
              <a:t/>
            </a:r>
            <a:br>
              <a:rPr lang="fr-FR" sz="2000"/>
            </a:br>
            <a:r>
              <a:rPr lang="fr-FR" sz="2000"/>
              <a:t/>
            </a:r>
            <a:br>
              <a:rPr lang="fr-FR" sz="2000"/>
            </a:br>
            <a:r>
              <a:rPr lang="fr-FR" sz="2000"/>
              <a:t/>
            </a:r>
            <a:br>
              <a:rPr lang="fr-FR" sz="2000"/>
            </a:br>
            <a:endParaRPr lang="fr-FR" sz="2000"/>
          </a:p>
        </p:txBody>
      </p:sp>
      <p:sp>
        <p:nvSpPr>
          <p:cNvPr id="5" name="Google Shape;385;p56">
            <a:extLst>
              <a:ext uri="{FF2B5EF4-FFF2-40B4-BE49-F238E27FC236}">
                <a16:creationId xmlns="" xmlns:a16="http://schemas.microsoft.com/office/drawing/2014/main" id="{718A031B-1422-9B1D-E0A5-0D19B1F485CA}"/>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DISPOSITIONS NORMALISÉES OBLIGATOIRES (MSP)</a:t>
            </a:r>
          </a:p>
        </p:txBody>
      </p:sp>
      <p:sp>
        <p:nvSpPr>
          <p:cNvPr id="4" name="TextBox 3"/>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A7E8DA4C-C135-70CA-41A1-579917661667}"/>
              </a:ext>
            </a:extLst>
          </p:cNvPr>
          <p:cNvSpPr>
            <a:spLocks noGrp="1"/>
          </p:cNvSpPr>
          <p:nvPr>
            <p:ph type="sldNum" sz="quarter" idx="7"/>
          </p:nvPr>
        </p:nvSpPr>
        <p:spPr/>
        <p:txBody>
          <a:bodyPr/>
          <a:lstStyle/>
          <a:p>
            <a:fld id="{B6F15528-21DE-4FAA-801E-634DDDAF4B2B}" type="slidenum">
              <a:rPr lang="fr-FR" smtClean="0"/>
              <a:pPr/>
              <a:t>197</a:t>
            </a:fld>
            <a:endParaRPr lang="fr-FR" dirty="0"/>
          </a:p>
        </p:txBody>
      </p:sp>
    </p:spTree>
    <p:extLst>
      <p:ext uri="{BB962C8B-B14F-4D97-AF65-F5344CB8AC3E}">
        <p14:creationId xmlns:p14="http://schemas.microsoft.com/office/powerpoint/2010/main" val="1066836343"/>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E54E1969-1026-D5E3-3981-791A8246DD13}"/>
            </a:ext>
          </a:extLst>
        </p:cNvPr>
        <p:cNvGrpSpPr/>
        <p:nvPr/>
      </p:nvGrpSpPr>
      <p:grpSpPr>
        <a:xfrm>
          <a:off x="0" y="0"/>
          <a:ext cx="0" cy="0"/>
          <a:chOff x="0" y="0"/>
          <a:chExt cx="0" cy="0"/>
        </a:xfrm>
      </p:grpSpPr>
      <p:sp>
        <p:nvSpPr>
          <p:cNvPr id="5" name="Google Shape;385;p56">
            <a:extLst>
              <a:ext uri="{FF2B5EF4-FFF2-40B4-BE49-F238E27FC236}">
                <a16:creationId xmlns="" xmlns:a16="http://schemas.microsoft.com/office/drawing/2014/main" id="{C44CD64A-2D35-2B27-1249-8E5C404541CB}"/>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CHARTE NUPAS PLUS 2.0</a:t>
            </a:r>
          </a:p>
        </p:txBody>
      </p:sp>
      <p:pic>
        <p:nvPicPr>
          <p:cNvPr id="2" name="Picture 1" descr="Chart&#10;&#10;Description automatically generated">
            <a:extLst>
              <a:ext uri="{FF2B5EF4-FFF2-40B4-BE49-F238E27FC236}">
                <a16:creationId xmlns="" xmlns:a16="http://schemas.microsoft.com/office/drawing/2014/main" id="{752FAE11-9B84-C3B3-43D8-E43EC2ED3B1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96" r="2991" b="3445"/>
          <a:stretch/>
        </p:blipFill>
        <p:spPr bwMode="auto">
          <a:xfrm>
            <a:off x="1481329" y="977342"/>
            <a:ext cx="9162288" cy="4939465"/>
          </a:xfrm>
          <a:prstGeom prst="rect">
            <a:avLst/>
          </a:prstGeom>
          <a:noFill/>
          <a:ln>
            <a:noFill/>
          </a:ln>
          <a:extLst>
            <a:ext uri="{53640926-AAD7-44D8-BBD7-CCE9431645EC}">
              <a14:shadowObscured xmlns:a14="http://schemas.microsoft.com/office/drawing/2010/main"/>
            </a:ext>
          </a:extLst>
        </p:spPr>
      </p:pic>
      <p:sp>
        <p:nvSpPr>
          <p:cNvPr id="4" name="TextBox 3"/>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3" name="Espace réservé du numéro de diapositive 2">
            <a:extLst>
              <a:ext uri="{FF2B5EF4-FFF2-40B4-BE49-F238E27FC236}">
                <a16:creationId xmlns="" xmlns:a16="http://schemas.microsoft.com/office/drawing/2014/main" id="{DA4947B2-0E19-A9ED-AC8C-C012453EDBFC}"/>
              </a:ext>
            </a:extLst>
          </p:cNvPr>
          <p:cNvSpPr>
            <a:spLocks noGrp="1"/>
          </p:cNvSpPr>
          <p:nvPr>
            <p:ph type="sldNum" sz="quarter" idx="7"/>
          </p:nvPr>
        </p:nvSpPr>
        <p:spPr/>
        <p:txBody>
          <a:bodyPr/>
          <a:lstStyle/>
          <a:p>
            <a:fld id="{B6F15528-21DE-4FAA-801E-634DDDAF4B2B}" type="slidenum">
              <a:rPr lang="fr-FR" smtClean="0"/>
              <a:pPr/>
              <a:t>198</a:t>
            </a:fld>
            <a:endParaRPr lang="fr-FR" dirty="0"/>
          </a:p>
        </p:txBody>
      </p:sp>
    </p:spTree>
    <p:extLst>
      <p:ext uri="{BB962C8B-B14F-4D97-AF65-F5344CB8AC3E}">
        <p14:creationId xmlns:p14="http://schemas.microsoft.com/office/powerpoint/2010/main" val="3882402986"/>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CD6F877E-6375-0873-15FB-AD96AFDECBBE}"/>
            </a:ext>
          </a:extLst>
        </p:cNvPr>
        <p:cNvGrpSpPr/>
        <p:nvPr/>
      </p:nvGrpSpPr>
      <p:grpSpPr>
        <a:xfrm>
          <a:off x="0" y="0"/>
          <a:ext cx="0" cy="0"/>
          <a:chOff x="0" y="0"/>
          <a:chExt cx="0" cy="0"/>
        </a:xfrm>
      </p:grpSpPr>
      <p:sp>
        <p:nvSpPr>
          <p:cNvPr id="5" name="Google Shape;385;p56">
            <a:extLst>
              <a:ext uri="{FF2B5EF4-FFF2-40B4-BE49-F238E27FC236}">
                <a16:creationId xmlns="" xmlns:a16="http://schemas.microsoft.com/office/drawing/2014/main" id="{B2FF61A0-1778-D98E-ED13-9D01F8DF6105}"/>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CATÉGORIES/SOUS-CATÉGORIES MSP</a:t>
            </a:r>
          </a:p>
        </p:txBody>
      </p:sp>
      <p:graphicFrame>
        <p:nvGraphicFramePr>
          <p:cNvPr id="2" name="Table 1">
            <a:extLst>
              <a:ext uri="{FF2B5EF4-FFF2-40B4-BE49-F238E27FC236}">
                <a16:creationId xmlns="" xmlns:a16="http://schemas.microsoft.com/office/drawing/2014/main" id="{DE9B593A-58DF-9B17-3435-3A266B68AEA1}"/>
              </a:ext>
            </a:extLst>
          </p:cNvPr>
          <p:cNvGraphicFramePr>
            <a:graphicFrameLocks noGrp="1"/>
          </p:cNvGraphicFramePr>
          <p:nvPr>
            <p:extLst>
              <p:ext uri="{D42A27DB-BD31-4B8C-83A1-F6EECF244321}">
                <p14:modId xmlns:p14="http://schemas.microsoft.com/office/powerpoint/2010/main" val="399309250"/>
              </p:ext>
            </p:extLst>
          </p:nvPr>
        </p:nvGraphicFramePr>
        <p:xfrm>
          <a:off x="79780" y="902127"/>
          <a:ext cx="12112219" cy="5381142"/>
        </p:xfrm>
        <a:graphic>
          <a:graphicData uri="http://schemas.openxmlformats.org/drawingml/2006/table">
            <a:tbl>
              <a:tblPr firstRow="1" firstCol="1" bandRow="1">
                <a:tableStyleId>{5940675A-B579-460E-94D1-54222C63F5DA}</a:tableStyleId>
              </a:tblPr>
              <a:tblGrid>
                <a:gridCol w="2438701">
                  <a:extLst>
                    <a:ext uri="{9D8B030D-6E8A-4147-A177-3AD203B41FA5}">
                      <a16:colId xmlns="" xmlns:a16="http://schemas.microsoft.com/office/drawing/2014/main" val="1137714424"/>
                    </a:ext>
                  </a:extLst>
                </a:gridCol>
                <a:gridCol w="6980783">
                  <a:extLst>
                    <a:ext uri="{9D8B030D-6E8A-4147-A177-3AD203B41FA5}">
                      <a16:colId xmlns="" xmlns:a16="http://schemas.microsoft.com/office/drawing/2014/main" val="2123100376"/>
                    </a:ext>
                  </a:extLst>
                </a:gridCol>
                <a:gridCol w="2692735">
                  <a:extLst>
                    <a:ext uri="{9D8B030D-6E8A-4147-A177-3AD203B41FA5}">
                      <a16:colId xmlns="" xmlns:a16="http://schemas.microsoft.com/office/drawing/2014/main" val="2582605309"/>
                    </a:ext>
                  </a:extLst>
                </a:gridCol>
              </a:tblGrid>
              <a:tr h="61065">
                <a:tc>
                  <a:txBody>
                    <a:bodyPr/>
                    <a:lstStyle/>
                    <a:p>
                      <a:pPr marL="8890" marR="0" indent="-8890" algn="ctr">
                        <a:spcBef>
                          <a:spcPts val="1200"/>
                        </a:spcBef>
                        <a:spcAft>
                          <a:spcPts val="600"/>
                        </a:spcAft>
                      </a:pPr>
                      <a:r>
                        <a:rPr lang="fr-FR" sz="1300" b="1" dirty="0">
                          <a:solidFill>
                            <a:schemeClr val="bg1"/>
                          </a:solidFill>
                          <a:effectLst/>
                          <a:latin typeface="Source Sans Pro" panose="020B0503030403020204" pitchFamily="34" charset="0"/>
                          <a:ea typeface="Source Sans Pro" panose="020B0503030403020204" pitchFamily="34" charset="0"/>
                        </a:rPr>
                        <a:t>CATÉGORIES/SOUS-CATÉGORIES</a:t>
                      </a:r>
                    </a:p>
                  </a:txBody>
                  <a:tcPr marL="2167" marR="2167" marT="0" marB="0" anchor="ctr">
                    <a:solidFill>
                      <a:srgbClr val="002E6C"/>
                    </a:solidFill>
                  </a:tcPr>
                </a:tc>
                <a:tc>
                  <a:txBody>
                    <a:bodyPr/>
                    <a:lstStyle/>
                    <a:p>
                      <a:pPr marL="8890" marR="0" indent="-8890" algn="ctr">
                        <a:spcBef>
                          <a:spcPts val="0"/>
                        </a:spcBef>
                        <a:spcAft>
                          <a:spcPts val="0"/>
                        </a:spcAft>
                      </a:pPr>
                      <a:r>
                        <a:rPr lang="fr-FR" sz="1300" b="1">
                          <a:solidFill>
                            <a:schemeClr val="bg1"/>
                          </a:solidFill>
                          <a:effectLst/>
                          <a:latin typeface="Source Sans Pro" panose="020B0503030403020204" pitchFamily="34" charset="0"/>
                          <a:ea typeface="Source Sans Pro" panose="020B0503030403020204" pitchFamily="34" charset="0"/>
                        </a:rPr>
                        <a:t>OBJECTIF (S) :</a:t>
                      </a:r>
                    </a:p>
                  </a:txBody>
                  <a:tcPr marL="2167" marR="2167" marT="0" marB="0" anchor="ctr">
                    <a:solidFill>
                      <a:srgbClr val="002E6C"/>
                    </a:solidFill>
                  </a:tcPr>
                </a:tc>
                <a:tc>
                  <a:txBody>
                    <a:bodyPr/>
                    <a:lstStyle/>
                    <a:p>
                      <a:pPr marL="8890" marR="0" indent="-8890" algn="ctr">
                        <a:spcBef>
                          <a:spcPts val="0"/>
                        </a:spcBef>
                        <a:spcAft>
                          <a:spcPts val="0"/>
                        </a:spcAft>
                      </a:pPr>
                      <a:r>
                        <a:rPr lang="fr-FR" sz="1300" b="1">
                          <a:solidFill>
                            <a:schemeClr val="bg1"/>
                          </a:solidFill>
                          <a:effectLst/>
                          <a:latin typeface="Source Sans Pro" panose="020B0503030403020204" pitchFamily="34" charset="0"/>
                          <a:ea typeface="Source Sans Pro" panose="020B0503030403020204" pitchFamily="34" charset="0"/>
                        </a:rPr>
                        <a:t>DOCUMENTS CLÉS POUR L'ÉVALUATION</a:t>
                      </a:r>
                    </a:p>
                  </a:txBody>
                  <a:tcPr marL="2167" marR="2167" marT="0" marB="0" anchor="ctr">
                    <a:solidFill>
                      <a:srgbClr val="002E6C"/>
                    </a:solidFill>
                  </a:tcPr>
                </a:tc>
                <a:extLst>
                  <a:ext uri="{0D108BD9-81ED-4DB2-BD59-A6C34878D82A}">
                    <a16:rowId xmlns="" xmlns:a16="http://schemas.microsoft.com/office/drawing/2014/main" val="2202113141"/>
                  </a:ext>
                </a:extLst>
              </a:tr>
              <a:tr h="386193">
                <a:tc>
                  <a:txBody>
                    <a:bodyPr/>
                    <a:lstStyle/>
                    <a:p>
                      <a:pPr marL="8890" marR="0" indent="-8890">
                        <a:spcBef>
                          <a:spcPts val="1200"/>
                        </a:spcBef>
                        <a:spcAft>
                          <a:spcPts val="600"/>
                        </a:spcAft>
                      </a:pPr>
                      <a:r>
                        <a:rPr lang="fr-FR" sz="1300">
                          <a:solidFill>
                            <a:schemeClr val="tx1"/>
                          </a:solidFill>
                          <a:effectLst/>
                          <a:latin typeface="Source Sans Pro" panose="020B0503030403020204" pitchFamily="34" charset="0"/>
                          <a:ea typeface="Source Sans Pro" panose="020B0503030403020204" pitchFamily="34" charset="0"/>
                        </a:rPr>
                        <a:t>M1 Coûts admissibles</a:t>
                      </a:r>
                    </a:p>
                  </a:txBody>
                  <a:tcPr marL="2167" marR="2167" marT="0" marB="0"/>
                </a:tc>
                <a:tc>
                  <a:txBody>
                    <a:bodyPr/>
                    <a:lstStyle/>
                    <a:p>
                      <a:pPr marL="8890" marR="0" indent="-8890">
                        <a:spcBef>
                          <a:spcPts val="0"/>
                        </a:spcBef>
                        <a:spcAft>
                          <a:spcPts val="0"/>
                        </a:spcAft>
                      </a:pPr>
                      <a:r>
                        <a:rPr lang="fr-FR" sz="1300">
                          <a:solidFill>
                            <a:schemeClr val="tx1"/>
                          </a:solidFill>
                          <a:effectLst/>
                          <a:latin typeface="Source Sans Pro" panose="020B0503030403020204" pitchFamily="34" charset="0"/>
                          <a:ea typeface="Source Sans Pro" panose="020B0503030403020204" pitchFamily="34" charset="0"/>
                        </a:rPr>
                        <a:t>Déterminer si l’organisation a engagé des coûts conformément aux prescriptions de la subvention principale/sous-subvention.</a:t>
                      </a:r>
                    </a:p>
                  </a:txBody>
                  <a:tcPr marL="2167" marR="2167" marT="0" marB="0"/>
                </a:tc>
                <a:tc>
                  <a:txBody>
                    <a:bodyPr/>
                    <a:lstStyle/>
                    <a:p>
                      <a:pPr marL="8890" marR="0" indent="-8890">
                        <a:spcBef>
                          <a:spcPts val="0"/>
                        </a:spcBef>
                        <a:spcAft>
                          <a:spcPts val="0"/>
                        </a:spcAft>
                      </a:pPr>
                      <a:r>
                        <a:rPr lang="fr-FR" sz="1300">
                          <a:solidFill>
                            <a:schemeClr val="tx1"/>
                          </a:solidFill>
                          <a:effectLst/>
                          <a:latin typeface="Source Sans Pro" panose="020B0503030403020204" pitchFamily="34" charset="0"/>
                          <a:ea typeface="Source Sans Pro" panose="020B0503030403020204" pitchFamily="34" charset="0"/>
                        </a:rPr>
                        <a:t>Accord du donateur</a:t>
                      </a:r>
                    </a:p>
                    <a:p>
                      <a:pPr marL="8890" marR="0" indent="-8890">
                        <a:spcBef>
                          <a:spcPts val="0"/>
                        </a:spcBef>
                        <a:spcAft>
                          <a:spcPts val="0"/>
                        </a:spcAft>
                      </a:pPr>
                      <a:r>
                        <a:rPr lang="fr-FR" sz="1300">
                          <a:solidFill>
                            <a:schemeClr val="tx1"/>
                          </a:solidFill>
                          <a:effectLst/>
                          <a:latin typeface="Source Sans Pro" panose="020B0503030403020204" pitchFamily="34" charset="0"/>
                          <a:ea typeface="Source Sans Pro" panose="020B0503030403020204" pitchFamily="34" charset="0"/>
                        </a:rPr>
                        <a:t>Échantillon représentatif d'achats</a:t>
                      </a:r>
                    </a:p>
                    <a:p>
                      <a:pPr marL="8890" marR="0" indent="-8890">
                        <a:spcBef>
                          <a:spcPts val="0"/>
                        </a:spcBef>
                        <a:spcAft>
                          <a:spcPts val="0"/>
                        </a:spcAft>
                      </a:pPr>
                      <a:r>
                        <a:rPr lang="fr-FR" sz="1300">
                          <a:solidFill>
                            <a:schemeClr val="tx1"/>
                          </a:solidFill>
                          <a:effectLst/>
                          <a:latin typeface="Source Sans Pro" panose="020B0503030403020204" pitchFamily="34" charset="0"/>
                          <a:ea typeface="Source Sans Pro" panose="020B0503030403020204" pitchFamily="34" charset="0"/>
                        </a:rPr>
                        <a:t>Registre de conservation des documents</a:t>
                      </a:r>
                    </a:p>
                  </a:txBody>
                  <a:tcPr marL="2167" marR="2167" marT="0" marB="0"/>
                </a:tc>
                <a:extLst>
                  <a:ext uri="{0D108BD9-81ED-4DB2-BD59-A6C34878D82A}">
                    <a16:rowId xmlns="" xmlns:a16="http://schemas.microsoft.com/office/drawing/2014/main" val="2506406674"/>
                  </a:ext>
                </a:extLst>
              </a:tr>
              <a:tr h="164791">
                <a:tc>
                  <a:txBody>
                    <a:bodyPr/>
                    <a:lstStyle/>
                    <a:p>
                      <a:pPr marL="8890" marR="0" indent="-8890">
                        <a:spcBef>
                          <a:spcPts val="1200"/>
                        </a:spcBef>
                        <a:spcAft>
                          <a:spcPts val="600"/>
                        </a:spcAft>
                      </a:pPr>
                      <a:r>
                        <a:rPr lang="fr-FR" sz="1300">
                          <a:solidFill>
                            <a:schemeClr val="tx1"/>
                          </a:solidFill>
                          <a:effectLst/>
                          <a:latin typeface="Source Sans Pro" panose="020B0503030403020204" pitchFamily="34" charset="0"/>
                          <a:ea typeface="Source Sans Pro" panose="020B0503030403020204" pitchFamily="34" charset="0"/>
                        </a:rPr>
                        <a:t>M2 Comptabilité, Audit et Archives</a:t>
                      </a:r>
                    </a:p>
                  </a:txBody>
                  <a:tcPr marL="2167" marR="2167" marT="0" marB="0"/>
                </a:tc>
                <a:tc>
                  <a:txBody>
                    <a:bodyPr/>
                    <a:lstStyle/>
                    <a:p>
                      <a:pPr marL="8890" marR="0" indent="-8890">
                        <a:spcBef>
                          <a:spcPts val="0"/>
                        </a:spcBef>
                        <a:spcAft>
                          <a:spcPts val="0"/>
                        </a:spcAft>
                      </a:pPr>
                      <a:r>
                        <a:rPr lang="fr-FR" sz="1300">
                          <a:solidFill>
                            <a:schemeClr val="tx1"/>
                          </a:solidFill>
                          <a:effectLst/>
                          <a:latin typeface="Source Sans Pro" panose="020B0503030403020204" pitchFamily="34" charset="0"/>
                          <a:ea typeface="Source Sans Pro" panose="020B0503030403020204" pitchFamily="34" charset="0"/>
                        </a:rPr>
                        <a:t>Déterminer si l'organisation a comptabilisé ses dépenses selon des cadres comptables reconnus, a été soumise à un audit fédéral si les dépenses dépassaient le seuil établi et si des registres sont tenus pour toutes les dépenses liées à l'attribution.</a:t>
                      </a:r>
                    </a:p>
                  </a:txBody>
                  <a:tcPr marL="2167" marR="2167" marT="0" marB="0"/>
                </a:tc>
                <a:tc>
                  <a:txBody>
                    <a:bodyPr/>
                    <a:lstStyle/>
                    <a:p>
                      <a:pPr marL="8890" marR="0" indent="-8890">
                        <a:spcBef>
                          <a:spcPts val="0"/>
                        </a:spcBef>
                        <a:spcAft>
                          <a:spcPts val="0"/>
                        </a:spcAft>
                      </a:pPr>
                      <a:r>
                        <a:rPr lang="fr-FR" sz="1300">
                          <a:solidFill>
                            <a:schemeClr val="tx1"/>
                          </a:solidFill>
                          <a:effectLst/>
                          <a:latin typeface="Source Sans Pro" panose="020B0503030403020204" pitchFamily="34" charset="0"/>
                          <a:ea typeface="Source Sans Pro" panose="020B0503030403020204" pitchFamily="34" charset="0"/>
                        </a:rPr>
                        <a:t>Réglementation comptable</a:t>
                      </a:r>
                    </a:p>
                    <a:p>
                      <a:pPr marL="8890" marR="0" indent="-8890">
                        <a:spcBef>
                          <a:spcPts val="0"/>
                        </a:spcBef>
                        <a:spcAft>
                          <a:spcPts val="0"/>
                        </a:spcAft>
                      </a:pPr>
                      <a:r>
                        <a:rPr lang="fr-FR" sz="1300">
                          <a:solidFill>
                            <a:schemeClr val="tx1"/>
                          </a:solidFill>
                          <a:effectLst/>
                          <a:latin typeface="Source Sans Pro" panose="020B0503030403020204" pitchFamily="34" charset="0"/>
                          <a:ea typeface="Source Sans Pro" panose="020B0503030403020204" pitchFamily="34" charset="0"/>
                        </a:rPr>
                        <a:t>Registre de conservation des documents</a:t>
                      </a:r>
                    </a:p>
                  </a:txBody>
                  <a:tcPr marL="2167" marR="2167" marT="0" marB="0"/>
                </a:tc>
                <a:extLst>
                  <a:ext uri="{0D108BD9-81ED-4DB2-BD59-A6C34878D82A}">
                    <a16:rowId xmlns="" xmlns:a16="http://schemas.microsoft.com/office/drawing/2014/main" val="767924014"/>
                  </a:ext>
                </a:extLst>
              </a:tr>
              <a:tr h="0">
                <a:tc>
                  <a:txBody>
                    <a:bodyPr/>
                    <a:lstStyle/>
                    <a:p>
                      <a:pPr marL="8890" marR="0" indent="-8890">
                        <a:spcBef>
                          <a:spcPts val="1200"/>
                        </a:spcBef>
                        <a:spcAft>
                          <a:spcPts val="600"/>
                        </a:spcAft>
                      </a:pPr>
                      <a:r>
                        <a:rPr lang="fr-FR" sz="1300">
                          <a:solidFill>
                            <a:schemeClr val="tx1"/>
                          </a:solidFill>
                          <a:effectLst/>
                          <a:latin typeface="Source Sans Pro" panose="020B0503030403020204" pitchFamily="34" charset="0"/>
                          <a:ea typeface="Source Sans Pro" panose="020B0503030403020204" pitchFamily="34" charset="0"/>
                        </a:rPr>
                        <a:t>M3 Modification de l'attribution et Révision du budget</a:t>
                      </a:r>
                    </a:p>
                  </a:txBody>
                  <a:tcPr marL="2167" marR="2167" marT="0" marB="0"/>
                </a:tc>
                <a:tc>
                  <a:txBody>
                    <a:bodyPr/>
                    <a:lstStyle/>
                    <a:p>
                      <a:pPr marL="8890" marR="0" indent="-8890">
                        <a:spcBef>
                          <a:spcPts val="0"/>
                        </a:spcBef>
                        <a:spcAft>
                          <a:spcPts val="0"/>
                        </a:spcAft>
                      </a:pPr>
                      <a:r>
                        <a:rPr lang="fr-FR" sz="1300">
                          <a:solidFill>
                            <a:schemeClr val="tx1"/>
                          </a:solidFill>
                          <a:effectLst/>
                          <a:latin typeface="Source Sans Pro" panose="020B0503030403020204" pitchFamily="34" charset="0"/>
                          <a:ea typeface="Source Sans Pro" panose="020B0503030403020204" pitchFamily="34" charset="0"/>
                        </a:rPr>
                        <a:t>Déterminer si l’organisation s’est écartée de l’accord initial uniquement en termes de révisions de l’attribution initiale et du budget initial.</a:t>
                      </a:r>
                    </a:p>
                  </a:txBody>
                  <a:tcPr marL="2167" marR="2167" marT="0" marB="0"/>
                </a:tc>
                <a:tc>
                  <a:txBody>
                    <a:bodyPr/>
                    <a:lstStyle/>
                    <a:p>
                      <a:pPr marL="8890" marR="0" indent="-8890">
                        <a:spcBef>
                          <a:spcPts val="0"/>
                        </a:spcBef>
                        <a:spcAft>
                          <a:spcPts val="0"/>
                        </a:spcAft>
                      </a:pPr>
                      <a:r>
                        <a:rPr lang="fr-FR" sz="1300">
                          <a:solidFill>
                            <a:schemeClr val="tx1"/>
                          </a:solidFill>
                          <a:effectLst/>
                          <a:latin typeface="Source Sans Pro" panose="020B0503030403020204" pitchFamily="34" charset="0"/>
                          <a:ea typeface="Source Sans Pro" panose="020B0503030403020204" pitchFamily="34" charset="0"/>
                        </a:rPr>
                        <a:t>Modifications à l'accord initial</a:t>
                      </a:r>
                    </a:p>
                  </a:txBody>
                  <a:tcPr marL="2167" marR="2167" marT="0" marB="0"/>
                </a:tc>
                <a:extLst>
                  <a:ext uri="{0D108BD9-81ED-4DB2-BD59-A6C34878D82A}">
                    <a16:rowId xmlns="" xmlns:a16="http://schemas.microsoft.com/office/drawing/2014/main" val="1206958471"/>
                  </a:ext>
                </a:extLst>
              </a:tr>
              <a:tr h="76332">
                <a:tc>
                  <a:txBody>
                    <a:bodyPr/>
                    <a:lstStyle/>
                    <a:p>
                      <a:pPr marL="8890" marR="0" indent="-8890">
                        <a:spcBef>
                          <a:spcPts val="1200"/>
                        </a:spcBef>
                        <a:spcAft>
                          <a:spcPts val="600"/>
                        </a:spcAft>
                      </a:pPr>
                      <a:r>
                        <a:rPr lang="fr-FR" sz="1300">
                          <a:solidFill>
                            <a:schemeClr val="tx1"/>
                          </a:solidFill>
                          <a:effectLst/>
                          <a:latin typeface="Source Sans Pro" panose="020B0503030403020204" pitchFamily="34" charset="0"/>
                          <a:ea typeface="Source Sans Pro" panose="020B0503030403020204" pitchFamily="34" charset="0"/>
                        </a:rPr>
                        <a:t>M4 Avis</a:t>
                      </a:r>
                    </a:p>
                  </a:txBody>
                  <a:tcPr marL="2167" marR="2167" marT="0" marB="0"/>
                </a:tc>
                <a:tc>
                  <a:txBody>
                    <a:bodyPr/>
                    <a:lstStyle/>
                    <a:p>
                      <a:pPr marL="8890" marR="0" indent="-8890">
                        <a:spcBef>
                          <a:spcPts val="0"/>
                        </a:spcBef>
                        <a:spcAft>
                          <a:spcPts val="0"/>
                        </a:spcAft>
                      </a:pPr>
                      <a:r>
                        <a:rPr lang="fr-FR" sz="1300">
                          <a:solidFill>
                            <a:schemeClr val="tx1"/>
                          </a:solidFill>
                          <a:effectLst/>
                          <a:latin typeface="Source Sans Pro" panose="020B0503030403020204" pitchFamily="34" charset="0"/>
                          <a:ea typeface="Source Sans Pro" panose="020B0503030403020204" pitchFamily="34" charset="0"/>
                        </a:rPr>
                        <a:t>Déterminer si les communications sont adressées à l'AO de l'USAID ou au destinataire, par courrier/e-mail/en personne.</a:t>
                      </a:r>
                    </a:p>
                  </a:txBody>
                  <a:tcPr marL="2167" marR="2167" marT="0" marB="0"/>
                </a:tc>
                <a:tc>
                  <a:txBody>
                    <a:bodyPr/>
                    <a:lstStyle/>
                    <a:p>
                      <a:pPr marL="8890" marR="0" indent="-8890">
                        <a:spcBef>
                          <a:spcPts val="0"/>
                        </a:spcBef>
                        <a:spcAft>
                          <a:spcPts val="0"/>
                        </a:spcAft>
                      </a:pPr>
                      <a:r>
                        <a:rPr lang="fr-FR" sz="1300">
                          <a:solidFill>
                            <a:schemeClr val="tx1"/>
                          </a:solidFill>
                          <a:effectLst/>
                          <a:latin typeface="Source Sans Pro" panose="020B0503030403020204" pitchFamily="34" charset="0"/>
                          <a:ea typeface="Source Sans Pro" panose="020B0503030403020204" pitchFamily="34" charset="0"/>
                        </a:rPr>
                        <a:t>Communications vers le principal/AO</a:t>
                      </a:r>
                    </a:p>
                  </a:txBody>
                  <a:tcPr marL="2167" marR="2167" marT="0" marB="0"/>
                </a:tc>
                <a:extLst>
                  <a:ext uri="{0D108BD9-81ED-4DB2-BD59-A6C34878D82A}">
                    <a16:rowId xmlns="" xmlns:a16="http://schemas.microsoft.com/office/drawing/2014/main" val="2248043087"/>
                  </a:ext>
                </a:extLst>
              </a:tr>
              <a:tr h="0">
                <a:tc>
                  <a:txBody>
                    <a:bodyPr/>
                    <a:lstStyle/>
                    <a:p>
                      <a:pPr marL="8890" marR="0" indent="-8890">
                        <a:spcBef>
                          <a:spcPts val="1200"/>
                        </a:spcBef>
                        <a:spcAft>
                          <a:spcPts val="600"/>
                        </a:spcAft>
                      </a:pPr>
                      <a:r>
                        <a:rPr lang="fr-FR" sz="1300">
                          <a:solidFill>
                            <a:schemeClr val="tx1"/>
                          </a:solidFill>
                          <a:effectLst/>
                          <a:latin typeface="Source Sans Pro" panose="020B0503030403020204" pitchFamily="34" charset="0"/>
                          <a:ea typeface="Source Sans Pro" panose="020B0503030403020204" pitchFamily="34" charset="0"/>
                        </a:rPr>
                        <a:t>M5 Politiques d'approvisionnement</a:t>
                      </a:r>
                    </a:p>
                  </a:txBody>
                  <a:tcPr marL="2167" marR="2167" marT="0" marB="0"/>
                </a:tc>
                <a:tc>
                  <a:txBody>
                    <a:bodyPr/>
                    <a:lstStyle/>
                    <a:p>
                      <a:pPr marL="8890" marR="0" indent="-8890">
                        <a:spcBef>
                          <a:spcPts val="0"/>
                        </a:spcBef>
                        <a:spcAft>
                          <a:spcPts val="0"/>
                        </a:spcAft>
                      </a:pPr>
                      <a:r>
                        <a:rPr lang="fr-FR" sz="1300">
                          <a:solidFill>
                            <a:schemeClr val="tx1"/>
                          </a:solidFill>
                          <a:effectLst/>
                          <a:latin typeface="Source Sans Pro" panose="020B0503030403020204" pitchFamily="34" charset="0"/>
                          <a:ea typeface="Source Sans Pro" panose="020B0503030403020204" pitchFamily="34" charset="0"/>
                        </a:rPr>
                        <a:t>Déterminer si le bénéficiaire dispose de ses propres politiques et procédures pour l’achat des produits et services nécessaires à l’attribution du prix.</a:t>
                      </a:r>
                    </a:p>
                  </a:txBody>
                  <a:tcPr marL="2167" marR="2167" marT="0" marB="0"/>
                </a:tc>
                <a:tc>
                  <a:txBody>
                    <a:bodyPr/>
                    <a:lstStyle/>
                    <a:p>
                      <a:pPr marL="8890" marR="0" indent="-8890">
                        <a:spcBef>
                          <a:spcPts val="0"/>
                        </a:spcBef>
                        <a:spcAft>
                          <a:spcPts val="0"/>
                        </a:spcAft>
                      </a:pPr>
                      <a:r>
                        <a:rPr lang="fr-FR" sz="1300">
                          <a:solidFill>
                            <a:schemeClr val="tx1"/>
                          </a:solidFill>
                          <a:effectLst/>
                          <a:latin typeface="Source Sans Pro" panose="020B0503030403020204" pitchFamily="34" charset="0"/>
                          <a:ea typeface="Source Sans Pro" panose="020B0503030403020204" pitchFamily="34" charset="0"/>
                        </a:rPr>
                        <a:t>Politiques d'approvisionnement</a:t>
                      </a:r>
                    </a:p>
                    <a:p>
                      <a:pPr marL="8890" marR="0" indent="-8890">
                        <a:spcBef>
                          <a:spcPts val="0"/>
                        </a:spcBef>
                        <a:spcAft>
                          <a:spcPts val="0"/>
                        </a:spcAft>
                      </a:pPr>
                      <a:r>
                        <a:rPr lang="fr-FR" sz="1300">
                          <a:solidFill>
                            <a:schemeClr val="tx1"/>
                          </a:solidFill>
                          <a:effectLst/>
                          <a:latin typeface="Source Sans Pro" panose="020B0503030403020204" pitchFamily="34" charset="0"/>
                          <a:ea typeface="Source Sans Pro" panose="020B0503030403020204" pitchFamily="34" charset="0"/>
                        </a:rPr>
                        <a:t>Échantillon d'opérations d'approvisionnement</a:t>
                      </a:r>
                    </a:p>
                  </a:txBody>
                  <a:tcPr marL="2167" marR="2167" marT="0" marB="0"/>
                </a:tc>
                <a:extLst>
                  <a:ext uri="{0D108BD9-81ED-4DB2-BD59-A6C34878D82A}">
                    <a16:rowId xmlns="" xmlns:a16="http://schemas.microsoft.com/office/drawing/2014/main" val="3124506081"/>
                  </a:ext>
                </a:extLst>
              </a:tr>
              <a:tr h="37961">
                <a:tc>
                  <a:txBody>
                    <a:bodyPr/>
                    <a:lstStyle/>
                    <a:p>
                      <a:pPr marL="8890" marR="0" indent="-8890">
                        <a:spcBef>
                          <a:spcPts val="1200"/>
                        </a:spcBef>
                        <a:spcAft>
                          <a:spcPts val="600"/>
                        </a:spcAft>
                      </a:pPr>
                      <a:r>
                        <a:rPr lang="fr-FR" sz="1300">
                          <a:solidFill>
                            <a:schemeClr val="tx1"/>
                          </a:solidFill>
                          <a:effectLst/>
                          <a:latin typeface="Source Sans Pro" panose="020B0503030403020204" pitchFamily="34" charset="0"/>
                          <a:ea typeface="Source Sans Pro" panose="020B0503030403020204" pitchFamily="34" charset="0"/>
                        </a:rPr>
                        <a:t>M6 Règles USAID d'éligibilité pour l'acquisition de marchandises et de services</a:t>
                      </a:r>
                    </a:p>
                  </a:txBody>
                  <a:tcPr marL="2167" marR="2167" marT="0" marB="0"/>
                </a:tc>
                <a:tc>
                  <a:txBody>
                    <a:bodyPr/>
                    <a:lstStyle/>
                    <a:p>
                      <a:pPr marL="8890" marR="0" indent="-8890">
                        <a:spcBef>
                          <a:spcPts val="0"/>
                        </a:spcBef>
                        <a:spcAft>
                          <a:spcPts val="0"/>
                        </a:spcAft>
                      </a:pPr>
                      <a:r>
                        <a:rPr lang="fr-FR" sz="1300" dirty="0">
                          <a:solidFill>
                            <a:schemeClr val="tx1"/>
                          </a:solidFill>
                          <a:effectLst/>
                          <a:latin typeface="Source Sans Pro" panose="020B0503030403020204" pitchFamily="34" charset="0"/>
                          <a:ea typeface="Source Sans Pro" panose="020B0503030403020204" pitchFamily="34" charset="0"/>
                        </a:rPr>
                        <a:t>Déterminer si certains types de marchandises, interdites ou nécessitant une approbation préalable, n'ont pas été achetées sans approbation préalable.</a:t>
                      </a:r>
                    </a:p>
                  </a:txBody>
                  <a:tcPr marL="2167" marR="2167" marT="0" marB="0"/>
                </a:tc>
                <a:tc>
                  <a:txBody>
                    <a:bodyPr/>
                    <a:lstStyle/>
                    <a:p>
                      <a:pPr marL="8890" marR="0" indent="-8890">
                        <a:spcBef>
                          <a:spcPts val="0"/>
                        </a:spcBef>
                        <a:spcAft>
                          <a:spcPts val="0"/>
                        </a:spcAft>
                      </a:pPr>
                      <a:r>
                        <a:rPr lang="fr-FR" sz="1300">
                          <a:solidFill>
                            <a:schemeClr val="tx1"/>
                          </a:solidFill>
                          <a:effectLst/>
                          <a:latin typeface="Source Sans Pro" panose="020B0503030403020204" pitchFamily="34" charset="0"/>
                          <a:ea typeface="Source Sans Pro" panose="020B0503030403020204" pitchFamily="34" charset="0"/>
                        </a:rPr>
                        <a:t>Accord du donateur</a:t>
                      </a:r>
                    </a:p>
                    <a:p>
                      <a:pPr marL="8890" marR="0" indent="-8890">
                        <a:spcBef>
                          <a:spcPts val="0"/>
                        </a:spcBef>
                        <a:spcAft>
                          <a:spcPts val="0"/>
                        </a:spcAft>
                      </a:pPr>
                      <a:r>
                        <a:rPr lang="fr-FR" sz="1300">
                          <a:solidFill>
                            <a:schemeClr val="tx1"/>
                          </a:solidFill>
                          <a:effectLst/>
                          <a:latin typeface="Source Sans Pro" panose="020B0503030403020204" pitchFamily="34" charset="0"/>
                          <a:ea typeface="Source Sans Pro" panose="020B0503030403020204" pitchFamily="34" charset="0"/>
                        </a:rPr>
                        <a:t>Échantillon d'opérations d'approvisionnement</a:t>
                      </a:r>
                    </a:p>
                  </a:txBody>
                  <a:tcPr marL="2167" marR="2167" marT="0" marB="0"/>
                </a:tc>
                <a:extLst>
                  <a:ext uri="{0D108BD9-81ED-4DB2-BD59-A6C34878D82A}">
                    <a16:rowId xmlns="" xmlns:a16="http://schemas.microsoft.com/office/drawing/2014/main" val="2638909138"/>
                  </a:ext>
                </a:extLst>
              </a:tr>
              <a:tr h="824382">
                <a:tc>
                  <a:txBody>
                    <a:bodyPr/>
                    <a:lstStyle/>
                    <a:p>
                      <a:pPr marL="8890" marR="0" indent="-8890">
                        <a:spcBef>
                          <a:spcPts val="1200"/>
                        </a:spcBef>
                        <a:spcAft>
                          <a:spcPts val="600"/>
                        </a:spcAft>
                      </a:pPr>
                      <a:r>
                        <a:rPr lang="fr-FR" sz="1300">
                          <a:solidFill>
                            <a:schemeClr val="tx1"/>
                          </a:solidFill>
                          <a:effectLst/>
                          <a:latin typeface="Source Sans Pro" panose="020B0503030403020204" pitchFamily="34" charset="0"/>
                          <a:ea typeface="Source Sans Pro" panose="020B0503030403020204" pitchFamily="34" charset="0"/>
                        </a:rPr>
                        <a:t>M7 Titre et utilisation des biens</a:t>
                      </a:r>
                    </a:p>
                  </a:txBody>
                  <a:tcPr marL="2167" marR="2167" marT="0" marB="0"/>
                </a:tc>
                <a:tc>
                  <a:txBody>
                    <a:bodyPr/>
                    <a:lstStyle/>
                    <a:p>
                      <a:pPr marL="8890" marR="0" indent="-8890">
                        <a:spcBef>
                          <a:spcPts val="0"/>
                        </a:spcBef>
                        <a:spcAft>
                          <a:spcPts val="0"/>
                        </a:spcAft>
                      </a:pPr>
                      <a:r>
                        <a:rPr lang="fr-FR" sz="1300">
                          <a:solidFill>
                            <a:schemeClr val="tx1"/>
                          </a:solidFill>
                          <a:effectLst/>
                          <a:latin typeface="Source Sans Pro" panose="020B0503030403020204" pitchFamily="34" charset="0"/>
                          <a:ea typeface="Source Sans Pro" panose="020B0503030403020204" pitchFamily="34" charset="0"/>
                        </a:rPr>
                        <a:t>Déterminer si le titre appartient au parti conformément aux termes et conditions de l'attribution et si la propriété est utilisée conformément aux prescriptions de l'attribution.</a:t>
                      </a:r>
                    </a:p>
                  </a:txBody>
                  <a:tcPr marL="2167" marR="2167" marT="0" marB="0"/>
                </a:tc>
                <a:tc>
                  <a:txBody>
                    <a:bodyPr/>
                    <a:lstStyle/>
                    <a:p>
                      <a:pPr marL="8890" marR="0" indent="-8890">
                        <a:spcBef>
                          <a:spcPts val="0"/>
                        </a:spcBef>
                        <a:spcAft>
                          <a:spcPts val="0"/>
                        </a:spcAft>
                      </a:pPr>
                      <a:r>
                        <a:rPr lang="fr-FR" sz="1300">
                          <a:solidFill>
                            <a:schemeClr val="tx1"/>
                          </a:solidFill>
                          <a:effectLst/>
                          <a:latin typeface="Source Sans Pro" panose="020B0503030403020204" pitchFamily="34" charset="0"/>
                          <a:ea typeface="Source Sans Pro" panose="020B0503030403020204" pitchFamily="34" charset="0"/>
                        </a:rPr>
                        <a:t>Accord du donateur</a:t>
                      </a:r>
                    </a:p>
                    <a:p>
                      <a:pPr marL="8890" marR="0" indent="-8890">
                        <a:spcBef>
                          <a:spcPts val="0"/>
                        </a:spcBef>
                        <a:spcAft>
                          <a:spcPts val="0"/>
                        </a:spcAft>
                      </a:pPr>
                      <a:r>
                        <a:rPr lang="fr-FR" sz="1300">
                          <a:solidFill>
                            <a:schemeClr val="tx1"/>
                          </a:solidFill>
                          <a:effectLst/>
                          <a:latin typeface="Source Sans Pro" panose="020B0503030403020204" pitchFamily="34" charset="0"/>
                          <a:ea typeface="Source Sans Pro" panose="020B0503030403020204" pitchFamily="34" charset="0"/>
                        </a:rPr>
                        <a:t>Registre des immobilisations</a:t>
                      </a:r>
                    </a:p>
                    <a:p>
                      <a:pPr marL="8890" marR="0" indent="-8890">
                        <a:spcBef>
                          <a:spcPts val="0"/>
                        </a:spcBef>
                        <a:spcAft>
                          <a:spcPts val="0"/>
                        </a:spcAft>
                      </a:pPr>
                      <a:r>
                        <a:rPr lang="fr-FR" sz="1300">
                          <a:solidFill>
                            <a:schemeClr val="tx1"/>
                          </a:solidFill>
                          <a:effectLst/>
                          <a:latin typeface="Source Sans Pro" panose="020B0503030403020204" pitchFamily="34" charset="0"/>
                          <a:ea typeface="Source Sans Pro" panose="020B0503030403020204" pitchFamily="34" charset="0"/>
                        </a:rPr>
                        <a:t>Vérification des immobilisations</a:t>
                      </a:r>
                    </a:p>
                    <a:p>
                      <a:pPr marL="8890" marR="0" indent="-8890">
                        <a:spcBef>
                          <a:spcPts val="0"/>
                        </a:spcBef>
                        <a:spcAft>
                          <a:spcPts val="0"/>
                        </a:spcAft>
                      </a:pPr>
                      <a:r>
                        <a:rPr lang="fr-FR" sz="1300">
                          <a:solidFill>
                            <a:schemeClr val="tx1"/>
                          </a:solidFill>
                          <a:effectLst/>
                          <a:latin typeface="Source Sans Pro" panose="020B0503030403020204" pitchFamily="34" charset="0"/>
                          <a:ea typeface="Source Sans Pro" panose="020B0503030403020204" pitchFamily="34" charset="0"/>
                        </a:rPr>
                        <a:t>Rapport de disposition de propriété</a:t>
                      </a:r>
                    </a:p>
                  </a:txBody>
                  <a:tcPr marL="2167" marR="2167" marT="0" marB="0"/>
                </a:tc>
                <a:extLst>
                  <a:ext uri="{0D108BD9-81ED-4DB2-BD59-A6C34878D82A}">
                    <a16:rowId xmlns="" xmlns:a16="http://schemas.microsoft.com/office/drawing/2014/main" val="13372986"/>
                  </a:ext>
                </a:extLst>
              </a:tr>
              <a:tr h="0">
                <a:tc>
                  <a:txBody>
                    <a:bodyPr/>
                    <a:lstStyle/>
                    <a:p>
                      <a:pPr marL="8890" marR="0" indent="-8890">
                        <a:spcBef>
                          <a:spcPts val="1200"/>
                        </a:spcBef>
                        <a:spcAft>
                          <a:spcPts val="600"/>
                        </a:spcAft>
                      </a:pPr>
                      <a:r>
                        <a:rPr lang="fr-FR" sz="1300">
                          <a:solidFill>
                            <a:schemeClr val="tx1"/>
                          </a:solidFill>
                          <a:effectLst/>
                          <a:latin typeface="Source Sans Pro" panose="020B0503030403020204" pitchFamily="34" charset="0"/>
                          <a:ea typeface="Source Sans Pro" panose="020B0503030403020204" pitchFamily="34" charset="0"/>
                        </a:rPr>
                        <a:t>M8 Soumissions au Centre de clarification de l'expérience en développement et droits sur les données</a:t>
                      </a:r>
                    </a:p>
                  </a:txBody>
                  <a:tcPr marL="2167" marR="2167" marT="0" marB="0"/>
                </a:tc>
                <a:tc>
                  <a:txBody>
                    <a:bodyPr/>
                    <a:lstStyle/>
                    <a:p>
                      <a:pPr marL="8890" marR="0" indent="-8890">
                        <a:spcBef>
                          <a:spcPts val="0"/>
                        </a:spcBef>
                        <a:spcAft>
                          <a:spcPts val="0"/>
                        </a:spcAft>
                      </a:pPr>
                      <a:r>
                        <a:rPr lang="fr-FR" sz="1300">
                          <a:solidFill>
                            <a:schemeClr val="tx1"/>
                          </a:solidFill>
                          <a:effectLst/>
                          <a:latin typeface="Source Sans Pro" panose="020B0503030403020204" pitchFamily="34" charset="0"/>
                          <a:ea typeface="Source Sans Pro" panose="020B0503030403020204" pitchFamily="34" charset="0"/>
                        </a:rPr>
                        <a:t>Déterminer si une propriété intellectuelle (IP) développée par le bénéficiaire grâce au financement d'un donateur a soumis IP à l'USAID via le portail prescrit.</a:t>
                      </a:r>
                    </a:p>
                  </a:txBody>
                  <a:tcPr marL="2167" marR="2167" marT="0" marB="0"/>
                </a:tc>
                <a:tc>
                  <a:txBody>
                    <a:bodyPr/>
                    <a:lstStyle/>
                    <a:p>
                      <a:pPr marL="8890" marR="0" indent="-8890">
                        <a:spcBef>
                          <a:spcPts val="0"/>
                        </a:spcBef>
                        <a:spcAft>
                          <a:spcPts val="0"/>
                        </a:spcAft>
                      </a:pPr>
                      <a:r>
                        <a:rPr lang="fr-FR" sz="1300" dirty="0">
                          <a:solidFill>
                            <a:schemeClr val="tx1"/>
                          </a:solidFill>
                          <a:effectLst/>
                          <a:latin typeface="Source Sans Pro" panose="020B0503030403020204" pitchFamily="34" charset="0"/>
                          <a:ea typeface="Source Sans Pro" panose="020B0503030403020204" pitchFamily="34" charset="0"/>
                        </a:rPr>
                        <a:t>Preuve de soumission de la propriété intellectuelle au </a:t>
                      </a:r>
                      <a:r>
                        <a:rPr lang="fr-FR" sz="1300" dirty="0" err="1">
                          <a:solidFill>
                            <a:schemeClr val="tx1"/>
                          </a:solidFill>
                          <a:effectLst/>
                          <a:latin typeface="Source Sans Pro" panose="020B0503030403020204" pitchFamily="34" charset="0"/>
                          <a:ea typeface="Source Sans Pro" panose="020B0503030403020204" pitchFamily="34" charset="0"/>
                        </a:rPr>
                        <a:t>Development</a:t>
                      </a:r>
                      <a:r>
                        <a:rPr lang="fr-FR" sz="1300" dirty="0">
                          <a:solidFill>
                            <a:schemeClr val="tx1"/>
                          </a:solidFill>
                          <a:effectLst/>
                          <a:latin typeface="Source Sans Pro" panose="020B0503030403020204" pitchFamily="34" charset="0"/>
                          <a:ea typeface="Source Sans Pro" panose="020B0503030403020204" pitchFamily="34" charset="0"/>
                        </a:rPr>
                        <a:t> </a:t>
                      </a:r>
                      <a:r>
                        <a:rPr lang="fr-FR" sz="1300" dirty="0" err="1">
                          <a:solidFill>
                            <a:schemeClr val="tx1"/>
                          </a:solidFill>
                          <a:effectLst/>
                          <a:latin typeface="Source Sans Pro" panose="020B0503030403020204" pitchFamily="34" charset="0"/>
                          <a:ea typeface="Source Sans Pro" panose="020B0503030403020204" pitchFamily="34" charset="0"/>
                        </a:rPr>
                        <a:t>Experience</a:t>
                      </a:r>
                      <a:r>
                        <a:rPr lang="fr-FR" sz="1300" dirty="0">
                          <a:solidFill>
                            <a:schemeClr val="tx1"/>
                          </a:solidFill>
                          <a:effectLst/>
                          <a:latin typeface="Source Sans Pro" panose="020B0503030403020204" pitchFamily="34" charset="0"/>
                          <a:ea typeface="Source Sans Pro" panose="020B0503030403020204" pitchFamily="34" charset="0"/>
                        </a:rPr>
                        <a:t> </a:t>
                      </a:r>
                      <a:r>
                        <a:rPr lang="fr-FR" sz="1300" dirty="0" err="1">
                          <a:solidFill>
                            <a:schemeClr val="tx1"/>
                          </a:solidFill>
                          <a:effectLst/>
                          <a:latin typeface="Source Sans Pro" panose="020B0503030403020204" pitchFamily="34" charset="0"/>
                          <a:ea typeface="Source Sans Pro" panose="020B0503030403020204" pitchFamily="34" charset="0"/>
                        </a:rPr>
                        <a:t>Clearinghouse</a:t>
                      </a:r>
                      <a:endParaRPr lang="fr-FR" sz="1300" dirty="0">
                        <a:solidFill>
                          <a:schemeClr val="tx1"/>
                        </a:solidFill>
                        <a:effectLst/>
                        <a:latin typeface="Source Sans Pro" panose="020B0503030403020204" pitchFamily="34" charset="0"/>
                        <a:ea typeface="Source Sans Pro" panose="020B0503030403020204" pitchFamily="34" charset="0"/>
                      </a:endParaRPr>
                    </a:p>
                  </a:txBody>
                  <a:tcPr marL="2167" marR="2167" marT="0" marB="0"/>
                </a:tc>
                <a:extLst>
                  <a:ext uri="{0D108BD9-81ED-4DB2-BD59-A6C34878D82A}">
                    <a16:rowId xmlns="" xmlns:a16="http://schemas.microsoft.com/office/drawing/2014/main" val="784896466"/>
                  </a:ext>
                </a:extLst>
              </a:tr>
            </a:tbl>
          </a:graphicData>
        </a:graphic>
      </p:graphicFrame>
      <p:sp>
        <p:nvSpPr>
          <p:cNvPr id="4" name="TextBox 3"/>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3" name="Espace réservé du numéro de diapositive 2">
            <a:extLst>
              <a:ext uri="{FF2B5EF4-FFF2-40B4-BE49-F238E27FC236}">
                <a16:creationId xmlns="" xmlns:a16="http://schemas.microsoft.com/office/drawing/2014/main" id="{1934A1FD-B465-3AD6-F6B8-CE9167A9AC6B}"/>
              </a:ext>
            </a:extLst>
          </p:cNvPr>
          <p:cNvSpPr>
            <a:spLocks noGrp="1"/>
          </p:cNvSpPr>
          <p:nvPr>
            <p:ph type="sldNum" sz="quarter" idx="7"/>
          </p:nvPr>
        </p:nvSpPr>
        <p:spPr/>
        <p:txBody>
          <a:bodyPr/>
          <a:lstStyle/>
          <a:p>
            <a:fld id="{B6F15528-21DE-4FAA-801E-634DDDAF4B2B}" type="slidenum">
              <a:rPr lang="fr-FR" smtClean="0"/>
              <a:pPr/>
              <a:t>199</a:t>
            </a:fld>
            <a:endParaRPr lang="fr-FR" dirty="0"/>
          </a:p>
        </p:txBody>
      </p:sp>
    </p:spTree>
    <p:extLst>
      <p:ext uri="{BB962C8B-B14F-4D97-AF65-F5344CB8AC3E}">
        <p14:creationId xmlns:p14="http://schemas.microsoft.com/office/powerpoint/2010/main" val="28143633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6"/>
          <p:cNvSpPr/>
          <p:nvPr/>
        </p:nvSpPr>
        <p:spPr>
          <a:xfrm>
            <a:off x="0" y="2060"/>
            <a:ext cx="12150811" cy="1412213"/>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33" tIns="45700" rIns="91433" bIns="45700" anchor="ctr" anchorCtr="0">
            <a:noAutofit/>
          </a:bodyPr>
          <a:lstStyle/>
          <a:p>
            <a:pPr algn="ctr"/>
            <a:endParaRPr sz="1867">
              <a:solidFill>
                <a:schemeClr val="dk1"/>
              </a:solidFill>
              <a:latin typeface="Gill Sans"/>
              <a:ea typeface="Gill Sans"/>
              <a:cs typeface="Gill Sans"/>
              <a:sym typeface="Gill Sans"/>
            </a:endParaRPr>
          </a:p>
        </p:txBody>
      </p:sp>
      <p:sp>
        <p:nvSpPr>
          <p:cNvPr id="76" name="Google Shape;76;p16"/>
          <p:cNvSpPr/>
          <p:nvPr/>
        </p:nvSpPr>
        <p:spPr>
          <a:xfrm>
            <a:off x="740119" y="3477140"/>
            <a:ext cx="914400" cy="914400"/>
          </a:xfrm>
          <a:prstGeom prst="rect">
            <a:avLst/>
          </a:prstGeom>
          <a:solidFill>
            <a:srgbClr val="002F6C"/>
          </a:solidFill>
          <a:ln>
            <a:noFill/>
          </a:ln>
        </p:spPr>
        <p:txBody>
          <a:bodyPr spcFirstLastPara="1" wrap="square" lIns="91433" tIns="45700" rIns="91433" bIns="45700" anchor="ctr" anchorCtr="0">
            <a:noAutofit/>
          </a:bodyPr>
          <a:lstStyle/>
          <a:p>
            <a:pPr algn="ctr"/>
            <a:endParaRPr sz="1867">
              <a:solidFill>
                <a:schemeClr val="dk1"/>
              </a:solidFill>
              <a:latin typeface="Gill Sans"/>
              <a:ea typeface="Gill Sans"/>
              <a:cs typeface="Gill Sans"/>
              <a:sym typeface="Gill Sans"/>
            </a:endParaRPr>
          </a:p>
        </p:txBody>
      </p:sp>
      <p:pic>
        <p:nvPicPr>
          <p:cNvPr id="77" name="Google Shape;77;p16" descr="A picture containing logo&#10;&#10;Description automatically generated"/>
          <p:cNvPicPr preferRelativeResize="0"/>
          <p:nvPr/>
        </p:nvPicPr>
        <p:blipFill rotWithShape="1">
          <a:blip r:embed="rId3">
            <a:alphaModFix/>
          </a:blip>
          <a:srcRect/>
          <a:stretch/>
        </p:blipFill>
        <p:spPr>
          <a:xfrm>
            <a:off x="1356851" y="272928"/>
            <a:ext cx="1863427" cy="1095561"/>
          </a:xfrm>
          <a:prstGeom prst="rect">
            <a:avLst/>
          </a:prstGeom>
          <a:noFill/>
          <a:ln>
            <a:noFill/>
          </a:ln>
        </p:spPr>
      </p:pic>
      <p:sp>
        <p:nvSpPr>
          <p:cNvPr id="78" name="Google Shape;78;p16"/>
          <p:cNvSpPr txBox="1">
            <a:spLocks noGrp="1"/>
          </p:cNvSpPr>
          <p:nvPr>
            <p:ph type="ctrTitle"/>
          </p:nvPr>
        </p:nvSpPr>
        <p:spPr>
          <a:xfrm>
            <a:off x="1371600" y="2743200"/>
            <a:ext cx="7239000" cy="1518424"/>
          </a:xfrm>
          <a:prstGeom prst="rect">
            <a:avLst/>
          </a:prstGeom>
          <a:noFill/>
          <a:ln>
            <a:noFill/>
          </a:ln>
        </p:spPr>
        <p:txBody>
          <a:bodyPr spcFirstLastPara="1" vert="horz" wrap="square" lIns="91433" tIns="45700" rIns="91433" bIns="45700" rtlCol="0" anchor="b" anchorCtr="0">
            <a:noAutofit/>
          </a:bodyPr>
          <a:lstStyle/>
          <a:p>
            <a:pPr algn="ctr"/>
            <a:r>
              <a:rPr lang="fr-FR" sz="5000" b="1" dirty="0">
                <a:latin typeface="Source Sans Pro" panose="020B0503030403020204" pitchFamily="34" charset="0"/>
              </a:rPr>
              <a:t>MANUEL DE FORMATION NUPAS PLUS 2.1</a:t>
            </a:r>
          </a:p>
        </p:txBody>
      </p:sp>
      <p:sp>
        <p:nvSpPr>
          <p:cNvPr id="4" name="Google Shape;307;p51">
            <a:extLst>
              <a:ext uri="{FF2B5EF4-FFF2-40B4-BE49-F238E27FC236}">
                <a16:creationId xmlns="" xmlns:a16="http://schemas.microsoft.com/office/drawing/2014/main" id="{3979490A-4FBC-7807-6A7F-CA125FC4F730}"/>
              </a:ext>
            </a:extLst>
          </p:cNvPr>
          <p:cNvSpPr txBox="1"/>
          <p:nvPr/>
        </p:nvSpPr>
        <p:spPr>
          <a:xfrm>
            <a:off x="590311" y="4429561"/>
            <a:ext cx="7134791" cy="2133867"/>
          </a:xfrm>
          <a:prstGeom prst="rect">
            <a:avLst/>
          </a:prstGeom>
          <a:noFill/>
          <a:ln>
            <a:noFill/>
          </a:ln>
        </p:spPr>
        <p:txBody>
          <a:bodyPr spcFirstLastPara="1" wrap="square" lIns="162089" tIns="162089" rIns="162089" bIns="162089"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25519">
              <a:spcBef>
                <a:spcPts val="1423"/>
              </a:spcBef>
              <a:buClr>
                <a:srgbClr val="000000"/>
              </a:buClr>
            </a:pPr>
            <a:r>
              <a:rPr lang="fr-FR" sz="2000" dirty="0">
                <a:solidFill>
                  <a:srgbClr val="FFFFFF"/>
                </a:solidFill>
                <a:latin typeface="Source Sans Pro" panose="020B0503030403020204" pitchFamily="34" charset="0"/>
                <a:ea typeface="Source Sans Pro" panose="020B0503030403020204" pitchFamily="34" charset="0"/>
                <a:cs typeface="Source Sans Pro"/>
                <a:sym typeface="Source Sans Pro"/>
              </a:rPr>
              <a:t>Présentatrice : </a:t>
            </a:r>
          </a:p>
          <a:p>
            <a:pPr defTabSz="1625519">
              <a:spcBef>
                <a:spcPts val="1423"/>
              </a:spcBef>
              <a:buClr>
                <a:srgbClr val="000000"/>
              </a:buClr>
            </a:pPr>
            <a:r>
              <a:rPr lang="fr-FR" sz="2000" dirty="0">
                <a:solidFill>
                  <a:srgbClr val="FFFFFF"/>
                </a:solidFill>
                <a:latin typeface="Source Sans Pro" panose="020B0503030403020204" pitchFamily="34" charset="0"/>
                <a:ea typeface="Source Sans Pro" panose="020B0503030403020204" pitchFamily="34" charset="0"/>
                <a:cs typeface="Source Sans Pro"/>
              </a:rPr>
              <a:t>Catherine </a:t>
            </a:r>
            <a:r>
              <a:rPr lang="fr-FR" sz="2000" dirty="0" err="1">
                <a:solidFill>
                  <a:srgbClr val="FFFFFF"/>
                </a:solidFill>
                <a:latin typeface="Source Sans Pro" panose="020B0503030403020204" pitchFamily="34" charset="0"/>
                <a:ea typeface="Source Sans Pro" panose="020B0503030403020204" pitchFamily="34" charset="0"/>
                <a:cs typeface="Source Sans Pro"/>
              </a:rPr>
              <a:t>Brokenshire</a:t>
            </a:r>
            <a:r>
              <a:rPr lang="fr-FR" sz="2000" dirty="0">
                <a:solidFill>
                  <a:srgbClr val="FFFFFF"/>
                </a:solidFill>
                <a:latin typeface="Source Sans Pro" panose="020B0503030403020204" pitchFamily="34" charset="0"/>
                <a:ea typeface="Source Sans Pro" panose="020B0503030403020204" pitchFamily="34" charset="0"/>
                <a:cs typeface="Source Sans Pro"/>
              </a:rPr>
              <a:t> Scott, directrice du projet ASAP II </a:t>
            </a:r>
          </a:p>
          <a:p>
            <a:pPr defTabSz="1625519">
              <a:spcBef>
                <a:spcPts val="1423"/>
              </a:spcBef>
              <a:buClr>
                <a:srgbClr val="000000"/>
              </a:buClr>
            </a:pPr>
            <a:r>
              <a:rPr lang="fr-FR" sz="2000" dirty="0">
                <a:solidFill>
                  <a:srgbClr val="FFFFFF"/>
                </a:solidFill>
                <a:latin typeface="Source Sans Pro" panose="020B0503030403020204" pitchFamily="34" charset="0"/>
                <a:ea typeface="Source Sans Pro" panose="020B0503030403020204" pitchFamily="34" charset="0"/>
                <a:cs typeface="Source Sans Pro"/>
              </a:rPr>
              <a:t>Date:  15 février 2024</a:t>
            </a:r>
          </a:p>
        </p:txBody>
      </p:sp>
      <p:pic>
        <p:nvPicPr>
          <p:cNvPr id="5" name="Picture 4" descr="A black background with white text&#10;&#10;Description automatically generated">
            <a:extLst>
              <a:ext uri="{FF2B5EF4-FFF2-40B4-BE49-F238E27FC236}">
                <a16:creationId xmlns="" xmlns:a16="http://schemas.microsoft.com/office/drawing/2014/main" id="{596FB379-AA0A-C835-8AFF-56051F906DAD}"/>
              </a:ext>
            </a:extLst>
          </p:cNvPr>
          <p:cNvPicPr>
            <a:picLocks noChangeAspect="1"/>
          </p:cNvPicPr>
          <p:nvPr/>
        </p:nvPicPr>
        <p:blipFill rotWithShape="1">
          <a:blip r:embed="rId4"/>
          <a:srcRect l="7023" t="5639" r="9200" b="44136"/>
          <a:stretch/>
        </p:blipFill>
        <p:spPr>
          <a:xfrm>
            <a:off x="8278848" y="5932209"/>
            <a:ext cx="3755136" cy="804673"/>
          </a:xfrm>
          <a:prstGeom prst="rect">
            <a:avLst/>
          </a:prstGeom>
        </p:spPr>
      </p:pic>
      <p:pic>
        <p:nvPicPr>
          <p:cNvPr id="2" name="Picture 1">
            <a:extLst>
              <a:ext uri="{FF2B5EF4-FFF2-40B4-BE49-F238E27FC236}">
                <a16:creationId xmlns="" xmlns:a16="http://schemas.microsoft.com/office/drawing/2014/main" id="{FB2DB01D-5148-CAD5-04F4-A1BEB37FA8F7}"/>
              </a:ext>
            </a:extLst>
          </p:cNvPr>
          <p:cNvPicPr>
            <a:picLocks noChangeAspect="1"/>
          </p:cNvPicPr>
          <p:nvPr/>
        </p:nvPicPr>
        <p:blipFill>
          <a:blip r:embed="rId5"/>
          <a:stretch>
            <a:fillRect/>
          </a:stretch>
        </p:blipFill>
        <p:spPr>
          <a:xfrm rot="1034844">
            <a:off x="8932787" y="1982387"/>
            <a:ext cx="2780451" cy="3651127"/>
          </a:xfrm>
          <a:prstGeom prst="rect">
            <a:avLst/>
          </a:prstGeom>
          <a:ln>
            <a:solidFill>
              <a:schemeClr val="tx1"/>
            </a:solidFill>
          </a:ln>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25103" y="419236"/>
            <a:ext cx="2945476" cy="949253"/>
          </a:xfrm>
          <a:prstGeom prst="rect">
            <a:avLst/>
          </a:prstGeom>
        </p:spPr>
      </p:pic>
      <p:sp>
        <p:nvSpPr>
          <p:cNvPr id="6" name="Espace réservé du numéro de diapositive 5">
            <a:extLst>
              <a:ext uri="{FF2B5EF4-FFF2-40B4-BE49-F238E27FC236}">
                <a16:creationId xmlns="" xmlns:a16="http://schemas.microsoft.com/office/drawing/2014/main" id="{49F7B02F-259B-776A-4A65-3BE522FBF609}"/>
              </a:ext>
            </a:extLst>
          </p:cNvPr>
          <p:cNvSpPr>
            <a:spLocks noGrp="1"/>
          </p:cNvSpPr>
          <p:nvPr>
            <p:ph type="sldNum" idx="7"/>
          </p:nvPr>
        </p:nvSpPr>
        <p:spPr>
          <a:xfrm>
            <a:off x="9144000" y="6532397"/>
            <a:ext cx="2844800" cy="171876"/>
          </a:xfrm>
        </p:spPr>
        <p:txBody>
          <a:bodyPr/>
          <a:lstStyle/>
          <a:p>
            <a:fld id="{00000000-1234-1234-1234-123412341234}" type="slidenum">
              <a:rPr lang="en" smtClean="0"/>
              <a:pPr/>
              <a:t>2</a:t>
            </a:fld>
            <a:endParaRPr lang="en"/>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654296" y="6400800"/>
            <a:ext cx="635" cy="457200"/>
          </a:xfrm>
          <a:custGeom>
            <a:avLst/>
            <a:gdLst/>
            <a:ahLst/>
            <a:cxnLst/>
            <a:rect l="l" t="t" r="r" b="b"/>
            <a:pathLst>
              <a:path w="635" h="457200">
                <a:moveTo>
                  <a:pt x="0" y="457200"/>
                </a:moveTo>
                <a:lnTo>
                  <a:pt x="380" y="457200"/>
                </a:lnTo>
                <a:lnTo>
                  <a:pt x="380" y="0"/>
                </a:lnTo>
                <a:lnTo>
                  <a:pt x="0" y="0"/>
                </a:lnTo>
                <a:lnTo>
                  <a:pt x="0" y="457200"/>
                </a:lnTo>
                <a:close/>
              </a:path>
            </a:pathLst>
          </a:custGeom>
          <a:solidFill>
            <a:srgbClr val="002E6C"/>
          </a:solidFill>
        </p:spPr>
        <p:txBody>
          <a:bodyPr wrap="square" lIns="0" tIns="0" rIns="0" bIns="0" rtlCol="0"/>
          <a:lstStyle/>
          <a:p>
            <a:endParaRPr/>
          </a:p>
        </p:txBody>
      </p:sp>
      <p:sp>
        <p:nvSpPr>
          <p:cNvPr id="3" name="object 3"/>
          <p:cNvSpPr/>
          <p:nvPr/>
        </p:nvSpPr>
        <p:spPr>
          <a:xfrm>
            <a:off x="0" y="883716"/>
            <a:ext cx="4639506" cy="5974284"/>
          </a:xfrm>
          <a:custGeom>
            <a:avLst/>
            <a:gdLst/>
            <a:ahLst/>
            <a:cxnLst/>
            <a:rect l="l" t="t" r="r" b="b"/>
            <a:pathLst>
              <a:path w="4654550" h="6858000">
                <a:moveTo>
                  <a:pt x="0" y="6858000"/>
                </a:moveTo>
                <a:lnTo>
                  <a:pt x="4654296" y="6858000"/>
                </a:lnTo>
                <a:lnTo>
                  <a:pt x="4654296" y="0"/>
                </a:lnTo>
                <a:lnTo>
                  <a:pt x="0" y="0"/>
                </a:lnTo>
                <a:lnTo>
                  <a:pt x="0" y="6858000"/>
                </a:lnTo>
                <a:close/>
              </a:path>
            </a:pathLst>
          </a:custGeom>
          <a:solidFill>
            <a:srgbClr val="002E6C"/>
          </a:solidFill>
        </p:spPr>
        <p:txBody>
          <a:bodyPr wrap="square" lIns="0" tIns="0" rIns="0" bIns="0" rtlCol="0"/>
          <a:lstStyle/>
          <a:p>
            <a:endParaRPr/>
          </a:p>
        </p:txBody>
      </p:sp>
      <p:sp>
        <p:nvSpPr>
          <p:cNvPr id="4" name="object 4"/>
          <p:cNvSpPr txBox="1">
            <a:spLocks noGrp="1"/>
          </p:cNvSpPr>
          <p:nvPr>
            <p:ph type="title"/>
          </p:nvPr>
        </p:nvSpPr>
        <p:spPr>
          <a:xfrm>
            <a:off x="1118465" y="2818082"/>
            <a:ext cx="2439035" cy="1489710"/>
          </a:xfrm>
          <a:prstGeom prst="rect">
            <a:avLst/>
          </a:prstGeom>
        </p:spPr>
        <p:txBody>
          <a:bodyPr vert="horz" wrap="square" lIns="0" tIns="0" rIns="0" bIns="0" rtlCol="0">
            <a:spAutoFit/>
          </a:bodyPr>
          <a:lstStyle/>
          <a:p>
            <a:pPr marL="12700" marR="5080" algn="ctr">
              <a:lnSpc>
                <a:spcPts val="3890"/>
              </a:lnSpc>
            </a:pPr>
            <a:r>
              <a:rPr lang="fr-FR" sz="3600" b="1">
                <a:solidFill>
                  <a:srgbClr val="FFFFFF"/>
                </a:solidFill>
              </a:rPr>
              <a:t>EXEMPLE </a:t>
            </a:r>
            <a:br>
              <a:rPr lang="fr-FR" sz="3600" b="1">
                <a:solidFill>
                  <a:srgbClr val="FFFFFF"/>
                </a:solidFill>
              </a:rPr>
            </a:br>
            <a:r>
              <a:rPr lang="fr-FR" sz="3600" b="1">
                <a:solidFill>
                  <a:srgbClr val="FFFFFF"/>
                </a:solidFill>
              </a:rPr>
              <a:t>D'UNE ONG</a:t>
            </a:r>
          </a:p>
        </p:txBody>
      </p:sp>
      <p:sp>
        <p:nvSpPr>
          <p:cNvPr id="6" name="object 6"/>
          <p:cNvSpPr txBox="1"/>
          <p:nvPr/>
        </p:nvSpPr>
        <p:spPr>
          <a:xfrm>
            <a:off x="10890834" y="6528921"/>
            <a:ext cx="883285" cy="283210"/>
          </a:xfrm>
          <a:prstGeom prst="rect">
            <a:avLst/>
          </a:prstGeom>
        </p:spPr>
        <p:txBody>
          <a:bodyPr vert="horz" wrap="square" lIns="0" tIns="0" rIns="0" bIns="0" rtlCol="0">
            <a:spAutoFit/>
          </a:bodyPr>
          <a:lstStyle/>
          <a:p>
            <a:pPr marL="193675">
              <a:lnSpc>
                <a:spcPts val="1789"/>
              </a:lnSpc>
            </a:pPr>
            <a:r>
              <a:rPr lang="fr-FR" sz="1800">
                <a:solidFill>
                  <a:srgbClr val="1A282E"/>
                </a:solidFill>
                <a:latin typeface="Arial"/>
                <a:cs typeface="Arial"/>
              </a:rPr>
              <a:t>13</a:t>
            </a:r>
          </a:p>
        </p:txBody>
      </p:sp>
      <p:graphicFrame>
        <p:nvGraphicFramePr>
          <p:cNvPr id="7" name="object 7"/>
          <p:cNvGraphicFramePr>
            <a:graphicFrameLocks noGrp="1"/>
          </p:cNvGraphicFramePr>
          <p:nvPr>
            <p:extLst>
              <p:ext uri="{D42A27DB-BD31-4B8C-83A1-F6EECF244321}">
                <p14:modId xmlns:p14="http://schemas.microsoft.com/office/powerpoint/2010/main" val="4190594133"/>
              </p:ext>
            </p:extLst>
          </p:nvPr>
        </p:nvGraphicFramePr>
        <p:xfrm>
          <a:off x="4669721" y="883716"/>
          <a:ext cx="6991776" cy="6655381"/>
        </p:xfrm>
        <a:graphic>
          <a:graphicData uri="http://schemas.openxmlformats.org/drawingml/2006/table">
            <a:tbl>
              <a:tblPr firstRow="1" bandRow="1">
                <a:tableStyleId>{2D5ABB26-0587-4C30-8999-92F81FD0307C}</a:tableStyleId>
              </a:tblPr>
              <a:tblGrid>
                <a:gridCol w="1122870">
                  <a:extLst>
                    <a:ext uri="{9D8B030D-6E8A-4147-A177-3AD203B41FA5}">
                      <a16:colId xmlns="" xmlns:a16="http://schemas.microsoft.com/office/drawing/2014/main" val="20000"/>
                    </a:ext>
                  </a:extLst>
                </a:gridCol>
                <a:gridCol w="5169331">
                  <a:extLst>
                    <a:ext uri="{9D8B030D-6E8A-4147-A177-3AD203B41FA5}">
                      <a16:colId xmlns="" xmlns:a16="http://schemas.microsoft.com/office/drawing/2014/main" val="20001"/>
                    </a:ext>
                  </a:extLst>
                </a:gridCol>
                <a:gridCol w="699575">
                  <a:extLst>
                    <a:ext uri="{9D8B030D-6E8A-4147-A177-3AD203B41FA5}">
                      <a16:colId xmlns="" xmlns:a16="http://schemas.microsoft.com/office/drawing/2014/main" val="20002"/>
                    </a:ext>
                  </a:extLst>
                </a:gridCol>
              </a:tblGrid>
              <a:tr h="184107">
                <a:tc gridSpan="3">
                  <a:txBody>
                    <a:bodyPr/>
                    <a:lstStyle/>
                    <a:p>
                      <a:pPr algn="ctr">
                        <a:lnSpc>
                          <a:spcPct val="100000"/>
                        </a:lnSpc>
                        <a:spcBef>
                          <a:spcPts val="600"/>
                        </a:spcBef>
                        <a:spcAft>
                          <a:spcPts val="600"/>
                        </a:spcAft>
                      </a:pPr>
                      <a:r>
                        <a:rPr lang="fr-FR" sz="1400" b="1" dirty="0">
                          <a:latin typeface="Source Sans Pro" panose="020B0503030403020204" pitchFamily="34" charset="0"/>
                          <a:ea typeface="Source Sans Pro" panose="020B0503030403020204" pitchFamily="34" charset="0"/>
                          <a:cs typeface="Segoe UI"/>
                        </a:rPr>
                        <a:t>NUPAS</a:t>
                      </a: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 xmlns:a16="http://schemas.microsoft.com/office/drawing/2014/main" val="10000"/>
                  </a:ext>
                </a:extLst>
              </a:tr>
              <a:tr h="164951">
                <a:tc gridSpan="2">
                  <a:txBody>
                    <a:bodyPr/>
                    <a:lstStyle/>
                    <a:p>
                      <a:pPr marL="1701164">
                        <a:lnSpc>
                          <a:spcPct val="100000"/>
                        </a:lnSpc>
                        <a:spcBef>
                          <a:spcPts val="600"/>
                        </a:spcBef>
                        <a:spcAft>
                          <a:spcPts val="600"/>
                        </a:spcAft>
                      </a:pPr>
                      <a:r>
                        <a:rPr lang="fr-FR" sz="1400" b="1">
                          <a:latin typeface="Source Sans Pro" panose="020B0503030403020204" pitchFamily="34" charset="0"/>
                          <a:ea typeface="Source Sans Pro" panose="020B0503030403020204" pitchFamily="34" charset="0"/>
                          <a:cs typeface="Segoe UI"/>
                        </a:rPr>
                        <a:t>Domaine et catégories</a:t>
                      </a: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a:txBody>
                    <a:bodyPr/>
                    <a:lstStyle/>
                    <a:p>
                      <a:pPr marR="27940" algn="r">
                        <a:lnSpc>
                          <a:spcPct val="100000"/>
                        </a:lnSpc>
                        <a:spcBef>
                          <a:spcPts val="600"/>
                        </a:spcBef>
                        <a:spcAft>
                          <a:spcPts val="600"/>
                        </a:spcAft>
                      </a:pPr>
                      <a:r>
                        <a:rPr lang="fr-FR" sz="1400" b="1">
                          <a:latin typeface="Source Sans Pro" panose="020B0503030403020204" pitchFamily="34" charset="0"/>
                          <a:ea typeface="Source Sans Pro" panose="020B0503030403020204" pitchFamily="34" charset="0"/>
                          <a:cs typeface="Segoe UI"/>
                        </a:rPr>
                        <a:t>Score</a:t>
                      </a: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 xmlns:a16="http://schemas.microsoft.com/office/drawing/2014/main" val="10001"/>
                  </a:ext>
                </a:extLst>
              </a:tr>
              <a:tr h="176481">
                <a:tc gridSpan="2">
                  <a:txBody>
                    <a:bodyPr/>
                    <a:lstStyle/>
                    <a:p>
                      <a:pPr marL="34290">
                        <a:lnSpc>
                          <a:spcPct val="100000"/>
                        </a:lnSpc>
                        <a:spcBef>
                          <a:spcPts val="600"/>
                        </a:spcBef>
                        <a:spcAft>
                          <a:spcPts val="600"/>
                        </a:spcAft>
                      </a:pPr>
                      <a:r>
                        <a:rPr lang="fr-FR" sz="1400" b="1">
                          <a:latin typeface="Source Sans Pro" panose="020B0503030403020204" pitchFamily="34" charset="0"/>
                          <a:ea typeface="Source Sans Pro" panose="020B0503030403020204" pitchFamily="34" charset="0"/>
                          <a:cs typeface="Segoe UI"/>
                        </a:rPr>
                        <a:t>1. Légal</a:t>
                      </a: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a:txBody>
                    <a:bodyPr/>
                    <a:lstStyle/>
                    <a:p>
                      <a:pPr algn="l" rtl="0">
                        <a:spcBef>
                          <a:spcPts val="600"/>
                        </a:spcBef>
                        <a:spcAft>
                          <a:spcPts val="600"/>
                        </a:spcAft>
                      </a:pPr>
                      <a:endParaRPr sz="1400">
                        <a:latin typeface="Source Sans Pro" panose="020B0503030403020204" pitchFamily="34" charset="0"/>
                        <a:ea typeface="Source Sans Pro" panose="020B0503030403020204" pitchFamily="34" charset="0"/>
                        <a:cs typeface="Segoe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 xmlns:a16="http://schemas.microsoft.com/office/drawing/2014/main" val="10002"/>
                  </a:ext>
                </a:extLst>
              </a:tr>
              <a:tr h="145445">
                <a:tc>
                  <a:txBody>
                    <a:bodyPr/>
                    <a:lstStyle/>
                    <a:p>
                      <a:pPr algn="ctr">
                        <a:lnSpc>
                          <a:spcPct val="100000"/>
                        </a:lnSpc>
                        <a:spcBef>
                          <a:spcPts val="600"/>
                        </a:spcBef>
                        <a:spcAft>
                          <a:spcPts val="600"/>
                        </a:spcAft>
                      </a:pPr>
                      <a:r>
                        <a:rPr lang="fr-FR" sz="1400">
                          <a:latin typeface="Source Sans Pro" panose="020B0503030403020204" pitchFamily="34" charset="0"/>
                          <a:ea typeface="Source Sans Pro" panose="020B0503030403020204" pitchFamily="34" charset="0"/>
                          <a:cs typeface="Segoe UI"/>
                        </a:rPr>
                        <a:t>1</a:t>
                      </a: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4290">
                        <a:lnSpc>
                          <a:spcPct val="100000"/>
                        </a:lnSpc>
                        <a:spcBef>
                          <a:spcPts val="600"/>
                        </a:spcBef>
                        <a:spcAft>
                          <a:spcPts val="600"/>
                        </a:spcAft>
                      </a:pPr>
                      <a:r>
                        <a:rPr lang="fr-FR" sz="1400">
                          <a:latin typeface="Source Sans Pro" panose="020B0503030403020204" pitchFamily="34" charset="0"/>
                          <a:ea typeface="Source Sans Pro" panose="020B0503030403020204" pitchFamily="34" charset="0"/>
                          <a:cs typeface="Segoe UI"/>
                        </a:rPr>
                        <a:t>Définition de l'organisation locale</a:t>
                      </a: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26670" algn="r">
                        <a:lnSpc>
                          <a:spcPct val="100000"/>
                        </a:lnSpc>
                        <a:spcBef>
                          <a:spcPts val="600"/>
                        </a:spcBef>
                        <a:spcAft>
                          <a:spcPts val="600"/>
                        </a:spcAft>
                      </a:pPr>
                      <a:r>
                        <a:rPr lang="fr-FR" sz="1400">
                          <a:latin typeface="Source Sans Pro" panose="020B0503030403020204" pitchFamily="34" charset="0"/>
                          <a:ea typeface="Source Sans Pro" panose="020B0503030403020204" pitchFamily="34" charset="0"/>
                          <a:cs typeface="Segoe UI"/>
                        </a:rPr>
                        <a:t>4.00</a:t>
                      </a: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AF50"/>
                    </a:solidFill>
                  </a:tcPr>
                </a:tc>
                <a:extLst>
                  <a:ext uri="{0D108BD9-81ED-4DB2-BD59-A6C34878D82A}">
                    <a16:rowId xmlns="" xmlns:a16="http://schemas.microsoft.com/office/drawing/2014/main" val="10003"/>
                  </a:ext>
                </a:extLst>
              </a:tr>
              <a:tr h="212206">
                <a:tc>
                  <a:txBody>
                    <a:bodyPr/>
                    <a:lstStyle/>
                    <a:p>
                      <a:pPr algn="ctr">
                        <a:lnSpc>
                          <a:spcPct val="100000"/>
                        </a:lnSpc>
                        <a:spcBef>
                          <a:spcPts val="600"/>
                        </a:spcBef>
                        <a:spcAft>
                          <a:spcPts val="600"/>
                        </a:spcAft>
                      </a:pPr>
                      <a:r>
                        <a:rPr lang="fr-FR" sz="1400">
                          <a:latin typeface="Source Sans Pro" panose="020B0503030403020204" pitchFamily="34" charset="0"/>
                          <a:ea typeface="Source Sans Pro" panose="020B0503030403020204" pitchFamily="34" charset="0"/>
                          <a:cs typeface="Segoe UI"/>
                        </a:rPr>
                        <a:t>2</a:t>
                      </a: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4290">
                        <a:lnSpc>
                          <a:spcPct val="100000"/>
                        </a:lnSpc>
                        <a:spcBef>
                          <a:spcPts val="600"/>
                        </a:spcBef>
                        <a:spcAft>
                          <a:spcPts val="600"/>
                        </a:spcAft>
                      </a:pPr>
                      <a:r>
                        <a:rPr lang="fr-FR" sz="1400">
                          <a:latin typeface="Source Sans Pro" panose="020B0503030403020204" pitchFamily="34" charset="0"/>
                          <a:ea typeface="Source Sans Pro" panose="020B0503030403020204" pitchFamily="34" charset="0"/>
                          <a:cs typeface="Segoe UI"/>
                        </a:rPr>
                        <a:t>Conformité aux exigences légales</a:t>
                      </a: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26670" algn="r">
                        <a:lnSpc>
                          <a:spcPct val="100000"/>
                        </a:lnSpc>
                        <a:spcBef>
                          <a:spcPts val="600"/>
                        </a:spcBef>
                        <a:spcAft>
                          <a:spcPts val="600"/>
                        </a:spcAft>
                      </a:pPr>
                      <a:r>
                        <a:rPr lang="fr-FR" sz="1400">
                          <a:latin typeface="Source Sans Pro" panose="020B0503030403020204" pitchFamily="34" charset="0"/>
                          <a:ea typeface="Source Sans Pro" panose="020B0503030403020204" pitchFamily="34" charset="0"/>
                          <a:cs typeface="Segoe UI"/>
                        </a:rPr>
                        <a:t>2.00</a:t>
                      </a: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00"/>
                    </a:solidFill>
                  </a:tcPr>
                </a:tc>
                <a:extLst>
                  <a:ext uri="{0D108BD9-81ED-4DB2-BD59-A6C34878D82A}">
                    <a16:rowId xmlns="" xmlns:a16="http://schemas.microsoft.com/office/drawing/2014/main" val="10004"/>
                  </a:ext>
                </a:extLst>
              </a:tr>
              <a:tr h="223735">
                <a:tc>
                  <a:txBody>
                    <a:bodyPr/>
                    <a:lstStyle/>
                    <a:p>
                      <a:pPr algn="ctr">
                        <a:lnSpc>
                          <a:spcPct val="100000"/>
                        </a:lnSpc>
                        <a:spcBef>
                          <a:spcPts val="600"/>
                        </a:spcBef>
                        <a:spcAft>
                          <a:spcPts val="600"/>
                        </a:spcAft>
                      </a:pPr>
                      <a:r>
                        <a:rPr lang="fr-FR" sz="1400">
                          <a:latin typeface="Source Sans Pro" panose="020B0503030403020204" pitchFamily="34" charset="0"/>
                          <a:ea typeface="Source Sans Pro" panose="020B0503030403020204" pitchFamily="34" charset="0"/>
                          <a:cs typeface="Segoe UI"/>
                        </a:rPr>
                        <a:t>3</a:t>
                      </a: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4290">
                        <a:lnSpc>
                          <a:spcPct val="100000"/>
                        </a:lnSpc>
                        <a:spcBef>
                          <a:spcPts val="600"/>
                        </a:spcBef>
                        <a:spcAft>
                          <a:spcPts val="600"/>
                        </a:spcAft>
                      </a:pPr>
                      <a:r>
                        <a:rPr lang="fr-FR" sz="1400">
                          <a:latin typeface="Source Sans Pro" panose="020B0503030403020204" pitchFamily="34" charset="0"/>
                          <a:ea typeface="Source Sans Pro" panose="020B0503030403020204" pitchFamily="34" charset="0"/>
                          <a:cs typeface="Segoe UI"/>
                        </a:rPr>
                        <a:t>Les Missions devraient  effectuer  des analyses de la jeunesse autonomes  ou les incorporer  de manière adequate dans une analyse inclusive  du développement ou une autre analyse qui met l'accent intentionnel  sur les dynamiques affectant  la participation  des jeunes.</a:t>
                      </a: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26670" algn="r">
                        <a:lnSpc>
                          <a:spcPct val="100000"/>
                        </a:lnSpc>
                        <a:spcBef>
                          <a:spcPts val="600"/>
                        </a:spcBef>
                        <a:spcAft>
                          <a:spcPts val="600"/>
                        </a:spcAft>
                      </a:pPr>
                      <a:r>
                        <a:rPr lang="fr-FR" sz="1400">
                          <a:latin typeface="Source Sans Pro" panose="020B0503030403020204" pitchFamily="34" charset="0"/>
                          <a:ea typeface="Source Sans Pro" panose="020B0503030403020204" pitchFamily="34" charset="0"/>
                          <a:cs typeface="Segoe UI"/>
                        </a:rPr>
                        <a:t>3.50</a:t>
                      </a: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92D050"/>
                    </a:solidFill>
                  </a:tcPr>
                </a:tc>
                <a:extLst>
                  <a:ext uri="{0D108BD9-81ED-4DB2-BD59-A6C34878D82A}">
                    <a16:rowId xmlns="" xmlns:a16="http://schemas.microsoft.com/office/drawing/2014/main" val="10005"/>
                  </a:ext>
                </a:extLst>
              </a:tr>
              <a:tr h="216853">
                <a:tc>
                  <a:txBody>
                    <a:bodyPr/>
                    <a:lstStyle/>
                    <a:p>
                      <a:pPr algn="ctr">
                        <a:lnSpc>
                          <a:spcPct val="100000"/>
                        </a:lnSpc>
                        <a:spcBef>
                          <a:spcPts val="600"/>
                        </a:spcBef>
                        <a:spcAft>
                          <a:spcPts val="600"/>
                        </a:spcAft>
                      </a:pPr>
                      <a:r>
                        <a:rPr lang="fr-FR" sz="1400">
                          <a:latin typeface="Source Sans Pro" panose="020B0503030403020204" pitchFamily="34" charset="0"/>
                          <a:ea typeface="Source Sans Pro" panose="020B0503030403020204" pitchFamily="34" charset="0"/>
                          <a:cs typeface="Segoe UI"/>
                        </a:rPr>
                        <a:t>4</a:t>
                      </a: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4290">
                        <a:lnSpc>
                          <a:spcPct val="100000"/>
                        </a:lnSpc>
                        <a:spcBef>
                          <a:spcPts val="600"/>
                        </a:spcBef>
                        <a:spcAft>
                          <a:spcPts val="600"/>
                        </a:spcAft>
                      </a:pPr>
                      <a:r>
                        <a:rPr lang="fr-FR" sz="1400">
                          <a:latin typeface="Source Sans Pro" panose="020B0503030403020204" pitchFamily="34" charset="0"/>
                          <a:ea typeface="Source Sans Pro" panose="020B0503030403020204" pitchFamily="34" charset="0"/>
                          <a:cs typeface="Segoe UI"/>
                        </a:rPr>
                        <a:t>Gouvernance</a:t>
                      </a: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26670" algn="r">
                        <a:lnSpc>
                          <a:spcPct val="100000"/>
                        </a:lnSpc>
                        <a:spcBef>
                          <a:spcPts val="600"/>
                        </a:spcBef>
                        <a:spcAft>
                          <a:spcPts val="600"/>
                        </a:spcAft>
                      </a:pPr>
                      <a:r>
                        <a:rPr lang="fr-FR" sz="1400">
                          <a:latin typeface="Source Sans Pro" panose="020B0503030403020204" pitchFamily="34" charset="0"/>
                          <a:ea typeface="Source Sans Pro" panose="020B0503030403020204" pitchFamily="34" charset="0"/>
                          <a:cs typeface="Segoe UI"/>
                        </a:rPr>
                        <a:t>4.00</a:t>
                      </a: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AF50"/>
                    </a:solidFill>
                  </a:tcPr>
                </a:tc>
                <a:extLst>
                  <a:ext uri="{0D108BD9-81ED-4DB2-BD59-A6C34878D82A}">
                    <a16:rowId xmlns="" xmlns:a16="http://schemas.microsoft.com/office/drawing/2014/main" val="10006"/>
                  </a:ext>
                </a:extLst>
              </a:tr>
              <a:tr h="167014">
                <a:tc>
                  <a:txBody>
                    <a:bodyPr/>
                    <a:lstStyle/>
                    <a:p>
                      <a:pPr algn="ctr">
                        <a:lnSpc>
                          <a:spcPct val="100000"/>
                        </a:lnSpc>
                        <a:spcBef>
                          <a:spcPts val="600"/>
                        </a:spcBef>
                        <a:spcAft>
                          <a:spcPts val="600"/>
                        </a:spcAft>
                      </a:pPr>
                      <a:r>
                        <a:rPr lang="fr-FR" sz="1400">
                          <a:latin typeface="Source Sans Pro" panose="020B0503030403020204" pitchFamily="34" charset="0"/>
                          <a:ea typeface="Source Sans Pro" panose="020B0503030403020204" pitchFamily="34" charset="0"/>
                          <a:cs typeface="Segoe UI"/>
                        </a:rPr>
                        <a:t>5</a:t>
                      </a: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4290">
                        <a:lnSpc>
                          <a:spcPct val="100000"/>
                        </a:lnSpc>
                        <a:spcBef>
                          <a:spcPts val="600"/>
                        </a:spcBef>
                        <a:spcAft>
                          <a:spcPts val="600"/>
                        </a:spcAft>
                      </a:pPr>
                      <a:r>
                        <a:rPr lang="fr-FR" sz="1400">
                          <a:latin typeface="Source Sans Pro" panose="020B0503030403020204" pitchFamily="34" charset="0"/>
                          <a:ea typeface="Source Sans Pro" panose="020B0503030403020204" pitchFamily="34" charset="0"/>
                          <a:cs typeface="Segoe UI"/>
                        </a:rPr>
                        <a:t>Environnement de contrôle</a:t>
                      </a: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26670" algn="r">
                        <a:lnSpc>
                          <a:spcPct val="100000"/>
                        </a:lnSpc>
                        <a:spcBef>
                          <a:spcPts val="600"/>
                        </a:spcBef>
                        <a:spcAft>
                          <a:spcPts val="600"/>
                        </a:spcAft>
                      </a:pPr>
                      <a:r>
                        <a:rPr lang="fr-FR" sz="1400">
                          <a:latin typeface="Source Sans Pro" panose="020B0503030403020204" pitchFamily="34" charset="0"/>
                          <a:ea typeface="Source Sans Pro" panose="020B0503030403020204" pitchFamily="34" charset="0"/>
                          <a:cs typeface="Segoe UI"/>
                        </a:rPr>
                        <a:t>2.00</a:t>
                      </a: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00"/>
                    </a:solidFill>
                  </a:tcPr>
                </a:tc>
                <a:extLst>
                  <a:ext uri="{0D108BD9-81ED-4DB2-BD59-A6C34878D82A}">
                    <a16:rowId xmlns="" xmlns:a16="http://schemas.microsoft.com/office/drawing/2014/main" val="10007"/>
                  </a:ext>
                </a:extLst>
              </a:tr>
              <a:tr h="172406">
                <a:tc>
                  <a:txBody>
                    <a:bodyPr/>
                    <a:lstStyle/>
                    <a:p>
                      <a:pPr algn="l" rtl="0">
                        <a:spcBef>
                          <a:spcPts val="600"/>
                        </a:spcBef>
                        <a:spcAft>
                          <a:spcPts val="600"/>
                        </a:spcAft>
                      </a:pPr>
                      <a:endParaRPr sz="1400">
                        <a:latin typeface="Source Sans Pro" panose="020B0503030403020204" pitchFamily="34" charset="0"/>
                        <a:ea typeface="Source Sans Pro" panose="020B0503030403020204" pitchFamily="34" charset="0"/>
                        <a:cs typeface="Segoe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4290">
                        <a:lnSpc>
                          <a:spcPct val="100000"/>
                        </a:lnSpc>
                        <a:spcBef>
                          <a:spcPts val="600"/>
                        </a:spcBef>
                        <a:spcAft>
                          <a:spcPts val="600"/>
                        </a:spcAft>
                      </a:pPr>
                      <a:r>
                        <a:rPr lang="fr-FR" sz="1400" b="1">
                          <a:latin typeface="Source Sans Pro" panose="020B0503030403020204" pitchFamily="34" charset="0"/>
                          <a:ea typeface="Source Sans Pro" panose="020B0503030403020204" pitchFamily="34" charset="0"/>
                          <a:cs typeface="Segoe UI"/>
                        </a:rPr>
                        <a:t>Score moyen</a:t>
                      </a: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27305" algn="r">
                        <a:lnSpc>
                          <a:spcPct val="100000"/>
                        </a:lnSpc>
                        <a:spcBef>
                          <a:spcPts val="600"/>
                        </a:spcBef>
                        <a:spcAft>
                          <a:spcPts val="600"/>
                        </a:spcAft>
                      </a:pPr>
                      <a:r>
                        <a:rPr lang="fr-FR" sz="1400" b="1">
                          <a:latin typeface="Source Sans Pro" panose="020B0503030403020204" pitchFamily="34" charset="0"/>
                          <a:ea typeface="Source Sans Pro" panose="020B0503030403020204" pitchFamily="34" charset="0"/>
                          <a:cs typeface="Segoe UI"/>
                        </a:rPr>
                        <a:t>3.10</a:t>
                      </a: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92D050"/>
                    </a:solidFill>
                  </a:tcPr>
                </a:tc>
                <a:extLst>
                  <a:ext uri="{0D108BD9-81ED-4DB2-BD59-A6C34878D82A}">
                    <a16:rowId xmlns="" xmlns:a16="http://schemas.microsoft.com/office/drawing/2014/main" val="10008"/>
                  </a:ext>
                </a:extLst>
              </a:tr>
              <a:tr h="183935">
                <a:tc gridSpan="2">
                  <a:txBody>
                    <a:bodyPr/>
                    <a:lstStyle/>
                    <a:p>
                      <a:pPr marL="34290">
                        <a:lnSpc>
                          <a:spcPct val="100000"/>
                        </a:lnSpc>
                        <a:spcBef>
                          <a:spcPts val="600"/>
                        </a:spcBef>
                        <a:spcAft>
                          <a:spcPts val="600"/>
                        </a:spcAft>
                      </a:pPr>
                      <a:r>
                        <a:rPr lang="fr-FR" sz="1400" b="1">
                          <a:latin typeface="Source Sans Pro" panose="020B0503030403020204" pitchFamily="34" charset="0"/>
                          <a:ea typeface="Source Sans Pro" panose="020B0503030403020204" pitchFamily="34" charset="0"/>
                          <a:cs typeface="Segoe UI"/>
                        </a:rPr>
                        <a:t>2. Finances</a:t>
                      </a: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a:txBody>
                    <a:bodyPr/>
                    <a:lstStyle/>
                    <a:p>
                      <a:pPr algn="l" rtl="0">
                        <a:spcBef>
                          <a:spcPts val="600"/>
                        </a:spcBef>
                        <a:spcAft>
                          <a:spcPts val="600"/>
                        </a:spcAft>
                      </a:pPr>
                      <a:endParaRPr sz="1400">
                        <a:latin typeface="Source Sans Pro" panose="020B0503030403020204" pitchFamily="34" charset="0"/>
                        <a:ea typeface="Source Sans Pro" panose="020B0503030403020204" pitchFamily="34" charset="0"/>
                        <a:cs typeface="Segoe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 xmlns:a16="http://schemas.microsoft.com/office/drawing/2014/main" val="10009"/>
                  </a:ext>
                </a:extLst>
              </a:tr>
              <a:tr h="247812">
                <a:tc>
                  <a:txBody>
                    <a:bodyPr/>
                    <a:lstStyle/>
                    <a:p>
                      <a:pPr algn="ctr">
                        <a:lnSpc>
                          <a:spcPct val="100000"/>
                        </a:lnSpc>
                        <a:spcBef>
                          <a:spcPts val="600"/>
                        </a:spcBef>
                        <a:spcAft>
                          <a:spcPts val="600"/>
                        </a:spcAft>
                      </a:pPr>
                      <a:r>
                        <a:rPr lang="fr-FR" sz="1400">
                          <a:latin typeface="Source Sans Pro" panose="020B0503030403020204" pitchFamily="34" charset="0"/>
                          <a:ea typeface="Source Sans Pro" panose="020B0503030403020204" pitchFamily="34" charset="0"/>
                          <a:cs typeface="Segoe UI"/>
                        </a:rPr>
                        <a:t>6</a:t>
                      </a: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4290">
                        <a:lnSpc>
                          <a:spcPct val="100000"/>
                        </a:lnSpc>
                        <a:spcBef>
                          <a:spcPts val="600"/>
                        </a:spcBef>
                        <a:spcAft>
                          <a:spcPts val="600"/>
                        </a:spcAft>
                      </a:pPr>
                      <a:r>
                        <a:rPr lang="fr-FR" sz="1400">
                          <a:latin typeface="Source Sans Pro" panose="020B0503030403020204" pitchFamily="34" charset="0"/>
                          <a:ea typeface="Source Sans Pro" panose="020B0503030403020204" pitchFamily="34" charset="0"/>
                          <a:cs typeface="Segoe UI"/>
                        </a:rPr>
                        <a:t>Relation bancaire et comptes</a:t>
                      </a: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26670" algn="r">
                        <a:lnSpc>
                          <a:spcPct val="100000"/>
                        </a:lnSpc>
                        <a:spcBef>
                          <a:spcPts val="600"/>
                        </a:spcBef>
                        <a:spcAft>
                          <a:spcPts val="600"/>
                        </a:spcAft>
                      </a:pPr>
                      <a:r>
                        <a:rPr lang="fr-FR" sz="1400">
                          <a:latin typeface="Source Sans Pro" panose="020B0503030403020204" pitchFamily="34" charset="0"/>
                          <a:ea typeface="Source Sans Pro" panose="020B0503030403020204" pitchFamily="34" charset="0"/>
                          <a:cs typeface="Segoe UI"/>
                        </a:rPr>
                        <a:t>3.25</a:t>
                      </a: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92D050"/>
                    </a:solidFill>
                  </a:tcPr>
                </a:tc>
                <a:extLst>
                  <a:ext uri="{0D108BD9-81ED-4DB2-BD59-A6C34878D82A}">
                    <a16:rowId xmlns="" xmlns:a16="http://schemas.microsoft.com/office/drawing/2014/main" val="10010"/>
                  </a:ext>
                </a:extLst>
              </a:tr>
              <a:tr h="219991">
                <a:tc>
                  <a:txBody>
                    <a:bodyPr/>
                    <a:lstStyle/>
                    <a:p>
                      <a:pPr algn="ctr">
                        <a:lnSpc>
                          <a:spcPct val="100000"/>
                        </a:lnSpc>
                        <a:spcBef>
                          <a:spcPts val="600"/>
                        </a:spcBef>
                        <a:spcAft>
                          <a:spcPts val="600"/>
                        </a:spcAft>
                      </a:pPr>
                      <a:r>
                        <a:rPr lang="fr-FR" sz="1400">
                          <a:latin typeface="Source Sans Pro" panose="020B0503030403020204" pitchFamily="34" charset="0"/>
                          <a:ea typeface="Source Sans Pro" panose="020B0503030403020204" pitchFamily="34" charset="0"/>
                          <a:cs typeface="Segoe UI"/>
                        </a:rPr>
                        <a:t>7</a:t>
                      </a: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4290">
                        <a:lnSpc>
                          <a:spcPct val="100000"/>
                        </a:lnSpc>
                        <a:spcBef>
                          <a:spcPts val="600"/>
                        </a:spcBef>
                        <a:spcAft>
                          <a:spcPts val="600"/>
                        </a:spcAft>
                      </a:pPr>
                      <a:r>
                        <a:rPr lang="fr-FR" sz="1400">
                          <a:latin typeface="Source Sans Pro" panose="020B0503030403020204" pitchFamily="34" charset="0"/>
                          <a:ea typeface="Source Sans Pro" panose="020B0503030403020204" pitchFamily="34" charset="0"/>
                          <a:cs typeface="Segoe UI"/>
                        </a:rPr>
                        <a:t>Système de tenue de livres comptable</a:t>
                      </a: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26670" algn="r">
                        <a:lnSpc>
                          <a:spcPct val="100000"/>
                        </a:lnSpc>
                        <a:spcBef>
                          <a:spcPts val="600"/>
                        </a:spcBef>
                        <a:spcAft>
                          <a:spcPts val="600"/>
                        </a:spcAft>
                      </a:pPr>
                      <a:r>
                        <a:rPr lang="fr-FR" sz="1400">
                          <a:latin typeface="Source Sans Pro" panose="020B0503030403020204" pitchFamily="34" charset="0"/>
                          <a:ea typeface="Source Sans Pro" panose="020B0503030403020204" pitchFamily="34" charset="0"/>
                          <a:cs typeface="Segoe UI"/>
                        </a:rPr>
                        <a:t>3.50</a:t>
                      </a: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92D050"/>
                    </a:solidFill>
                  </a:tcPr>
                </a:tc>
                <a:extLst>
                  <a:ext uri="{0D108BD9-81ED-4DB2-BD59-A6C34878D82A}">
                    <a16:rowId xmlns="" xmlns:a16="http://schemas.microsoft.com/office/drawing/2014/main" val="10011"/>
                  </a:ext>
                </a:extLst>
              </a:tr>
              <a:tr h="246014">
                <a:tc>
                  <a:txBody>
                    <a:bodyPr/>
                    <a:lstStyle/>
                    <a:p>
                      <a:pPr algn="ctr">
                        <a:lnSpc>
                          <a:spcPct val="100000"/>
                        </a:lnSpc>
                        <a:spcBef>
                          <a:spcPts val="600"/>
                        </a:spcBef>
                        <a:spcAft>
                          <a:spcPts val="600"/>
                        </a:spcAft>
                      </a:pPr>
                      <a:r>
                        <a:rPr lang="fr-FR" sz="1400">
                          <a:latin typeface="Source Sans Pro" panose="020B0503030403020204" pitchFamily="34" charset="0"/>
                          <a:ea typeface="Source Sans Pro" panose="020B0503030403020204" pitchFamily="34" charset="0"/>
                          <a:cs typeface="Segoe UI"/>
                        </a:rPr>
                        <a:t>8</a:t>
                      </a: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4290">
                        <a:lnSpc>
                          <a:spcPct val="100000"/>
                        </a:lnSpc>
                        <a:spcBef>
                          <a:spcPts val="600"/>
                        </a:spcBef>
                        <a:spcAft>
                          <a:spcPts val="600"/>
                        </a:spcAft>
                      </a:pPr>
                      <a:r>
                        <a:rPr lang="fr-FR" sz="1400">
                          <a:latin typeface="Source Sans Pro" panose="020B0503030403020204" pitchFamily="34" charset="0"/>
                          <a:ea typeface="Source Sans Pro" panose="020B0503030403020204" pitchFamily="34" charset="0"/>
                          <a:cs typeface="Segoe UI"/>
                        </a:rPr>
                        <a:t>Plan comptable Grand livre général</a:t>
                      </a: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26670" algn="r">
                        <a:lnSpc>
                          <a:spcPct val="100000"/>
                        </a:lnSpc>
                        <a:spcBef>
                          <a:spcPts val="600"/>
                        </a:spcBef>
                        <a:spcAft>
                          <a:spcPts val="600"/>
                        </a:spcAft>
                      </a:pPr>
                      <a:r>
                        <a:rPr lang="fr-FR" sz="1400">
                          <a:latin typeface="Source Sans Pro" panose="020B0503030403020204" pitchFamily="34" charset="0"/>
                          <a:ea typeface="Source Sans Pro" panose="020B0503030403020204" pitchFamily="34" charset="0"/>
                          <a:cs typeface="Segoe UI"/>
                        </a:rPr>
                        <a:t>3.38</a:t>
                      </a: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92D050"/>
                    </a:solidFill>
                  </a:tcPr>
                </a:tc>
                <a:extLst>
                  <a:ext uri="{0D108BD9-81ED-4DB2-BD59-A6C34878D82A}">
                    <a16:rowId xmlns="" xmlns:a16="http://schemas.microsoft.com/office/drawing/2014/main" val="10012"/>
                  </a:ext>
                </a:extLst>
              </a:tr>
              <a:tr h="176581">
                <a:tc>
                  <a:txBody>
                    <a:bodyPr/>
                    <a:lstStyle/>
                    <a:p>
                      <a:pPr algn="ctr">
                        <a:lnSpc>
                          <a:spcPct val="100000"/>
                        </a:lnSpc>
                        <a:spcBef>
                          <a:spcPts val="600"/>
                        </a:spcBef>
                        <a:spcAft>
                          <a:spcPts val="600"/>
                        </a:spcAft>
                      </a:pPr>
                      <a:r>
                        <a:rPr lang="fr-FR" sz="1400">
                          <a:latin typeface="Source Sans Pro" panose="020B0503030403020204" pitchFamily="34" charset="0"/>
                          <a:ea typeface="Source Sans Pro" panose="020B0503030403020204" pitchFamily="34" charset="0"/>
                          <a:cs typeface="Segoe UI"/>
                        </a:rPr>
                        <a:t>9</a:t>
                      </a: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4290">
                        <a:lnSpc>
                          <a:spcPct val="100000"/>
                        </a:lnSpc>
                        <a:spcBef>
                          <a:spcPts val="600"/>
                        </a:spcBef>
                        <a:spcAft>
                          <a:spcPts val="600"/>
                        </a:spcAft>
                      </a:pPr>
                      <a:r>
                        <a:rPr lang="fr-FR" sz="1400">
                          <a:latin typeface="Source Sans Pro" panose="020B0503030403020204" pitchFamily="34" charset="0"/>
                          <a:ea typeface="Source Sans Pro" panose="020B0503030403020204" pitchFamily="34" charset="0"/>
                          <a:cs typeface="Segoe UI"/>
                        </a:rPr>
                        <a:t>Analyse de variance</a:t>
                      </a: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26670" algn="r">
                        <a:lnSpc>
                          <a:spcPct val="100000"/>
                        </a:lnSpc>
                        <a:spcBef>
                          <a:spcPts val="600"/>
                        </a:spcBef>
                        <a:spcAft>
                          <a:spcPts val="600"/>
                        </a:spcAft>
                      </a:pPr>
                      <a:r>
                        <a:rPr lang="fr-FR" sz="1400">
                          <a:latin typeface="Source Sans Pro" panose="020B0503030403020204" pitchFamily="34" charset="0"/>
                          <a:ea typeface="Source Sans Pro" panose="020B0503030403020204" pitchFamily="34" charset="0"/>
                          <a:cs typeface="Segoe UI"/>
                        </a:rPr>
                        <a:t>3.00</a:t>
                      </a: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92D050"/>
                    </a:solidFill>
                  </a:tcPr>
                </a:tc>
                <a:extLst>
                  <a:ext uri="{0D108BD9-81ED-4DB2-BD59-A6C34878D82A}">
                    <a16:rowId xmlns="" xmlns:a16="http://schemas.microsoft.com/office/drawing/2014/main" val="10013"/>
                  </a:ext>
                </a:extLst>
              </a:tr>
              <a:tr h="245519">
                <a:tc>
                  <a:txBody>
                    <a:bodyPr/>
                    <a:lstStyle/>
                    <a:p>
                      <a:pPr algn="ctr">
                        <a:lnSpc>
                          <a:spcPct val="100000"/>
                        </a:lnSpc>
                        <a:spcBef>
                          <a:spcPts val="600"/>
                        </a:spcBef>
                        <a:spcAft>
                          <a:spcPts val="600"/>
                        </a:spcAft>
                      </a:pPr>
                      <a:r>
                        <a:rPr lang="fr-FR" sz="1400">
                          <a:latin typeface="Source Sans Pro" panose="020B0503030403020204" pitchFamily="34" charset="0"/>
                          <a:ea typeface="Source Sans Pro" panose="020B0503030403020204" pitchFamily="34" charset="0"/>
                          <a:cs typeface="Segoe UI"/>
                        </a:rPr>
                        <a:t>10</a:t>
                      </a: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4290">
                        <a:lnSpc>
                          <a:spcPct val="100000"/>
                        </a:lnSpc>
                        <a:spcBef>
                          <a:spcPts val="600"/>
                        </a:spcBef>
                        <a:spcAft>
                          <a:spcPts val="600"/>
                        </a:spcAft>
                      </a:pPr>
                      <a:r>
                        <a:rPr lang="fr-FR" sz="1400">
                          <a:latin typeface="Source Sans Pro" panose="020B0503030403020204" pitchFamily="34" charset="0"/>
                          <a:ea typeface="Source Sans Pro" panose="020B0503030403020204" pitchFamily="34" charset="0"/>
                          <a:cs typeface="Segoe UI"/>
                        </a:rPr>
                        <a:t>Coûts admissibles et non admissibles</a:t>
                      </a: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26670" algn="r">
                        <a:lnSpc>
                          <a:spcPct val="100000"/>
                        </a:lnSpc>
                        <a:spcBef>
                          <a:spcPts val="600"/>
                        </a:spcBef>
                        <a:spcAft>
                          <a:spcPts val="600"/>
                        </a:spcAft>
                      </a:pPr>
                      <a:r>
                        <a:rPr lang="fr-FR" sz="1400">
                          <a:latin typeface="Source Sans Pro" panose="020B0503030403020204" pitchFamily="34" charset="0"/>
                          <a:ea typeface="Source Sans Pro" panose="020B0503030403020204" pitchFamily="34" charset="0"/>
                          <a:cs typeface="Segoe UI"/>
                        </a:rPr>
                        <a:t>3.13</a:t>
                      </a: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92D050"/>
                    </a:solidFill>
                  </a:tcPr>
                </a:tc>
                <a:extLst>
                  <a:ext uri="{0D108BD9-81ED-4DB2-BD59-A6C34878D82A}">
                    <a16:rowId xmlns="" xmlns:a16="http://schemas.microsoft.com/office/drawing/2014/main" val="10014"/>
                  </a:ext>
                </a:extLst>
              </a:tr>
              <a:tr h="276906">
                <a:tc>
                  <a:txBody>
                    <a:bodyPr/>
                    <a:lstStyle/>
                    <a:p>
                      <a:pPr algn="ctr">
                        <a:lnSpc>
                          <a:spcPct val="100000"/>
                        </a:lnSpc>
                        <a:spcBef>
                          <a:spcPts val="600"/>
                        </a:spcBef>
                        <a:spcAft>
                          <a:spcPts val="600"/>
                        </a:spcAft>
                      </a:pPr>
                      <a:r>
                        <a:rPr lang="fr-FR" sz="1400">
                          <a:latin typeface="Source Sans Pro" panose="020B0503030403020204" pitchFamily="34" charset="0"/>
                          <a:ea typeface="Source Sans Pro" panose="020B0503030403020204" pitchFamily="34" charset="0"/>
                          <a:cs typeface="Segoe UI"/>
                        </a:rPr>
                        <a:t>11</a:t>
                      </a: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4290">
                        <a:lnSpc>
                          <a:spcPct val="100000"/>
                        </a:lnSpc>
                        <a:spcBef>
                          <a:spcPts val="600"/>
                        </a:spcBef>
                        <a:spcAft>
                          <a:spcPts val="600"/>
                        </a:spcAft>
                      </a:pPr>
                      <a:r>
                        <a:rPr lang="fr-FR" sz="1400">
                          <a:latin typeface="Source Sans Pro" panose="020B0503030403020204" pitchFamily="34" charset="0"/>
                          <a:ea typeface="Source Sans Pro" panose="020B0503030403020204" pitchFamily="34" charset="0"/>
                          <a:cs typeface="Segoe UI"/>
                        </a:rPr>
                        <a:t>Coûts directs et indirects</a:t>
                      </a: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26670" algn="r">
                        <a:lnSpc>
                          <a:spcPct val="100000"/>
                        </a:lnSpc>
                        <a:spcBef>
                          <a:spcPts val="600"/>
                        </a:spcBef>
                        <a:spcAft>
                          <a:spcPts val="600"/>
                        </a:spcAft>
                      </a:pPr>
                      <a:r>
                        <a:rPr lang="fr-FR" sz="1400">
                          <a:latin typeface="Source Sans Pro" panose="020B0503030403020204" pitchFamily="34" charset="0"/>
                          <a:ea typeface="Source Sans Pro" panose="020B0503030403020204" pitchFamily="34" charset="0"/>
                          <a:cs typeface="Segoe UI"/>
                        </a:rPr>
                        <a:t>3.75</a:t>
                      </a: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AF50"/>
                    </a:solidFill>
                  </a:tcPr>
                </a:tc>
                <a:extLst>
                  <a:ext uri="{0D108BD9-81ED-4DB2-BD59-A6C34878D82A}">
                    <a16:rowId xmlns="" xmlns:a16="http://schemas.microsoft.com/office/drawing/2014/main" val="10015"/>
                  </a:ext>
                </a:extLst>
              </a:tr>
              <a:tr h="276906">
                <a:tc>
                  <a:txBody>
                    <a:bodyPr/>
                    <a:lstStyle/>
                    <a:p>
                      <a:pPr algn="ctr">
                        <a:lnSpc>
                          <a:spcPct val="100000"/>
                        </a:lnSpc>
                        <a:spcBef>
                          <a:spcPts val="600"/>
                        </a:spcBef>
                        <a:spcAft>
                          <a:spcPts val="600"/>
                        </a:spcAft>
                      </a:pPr>
                      <a:r>
                        <a:rPr lang="fr-FR" sz="1400">
                          <a:latin typeface="Source Sans Pro" panose="020B0503030403020204" pitchFamily="34" charset="0"/>
                          <a:ea typeface="Source Sans Pro" panose="020B0503030403020204" pitchFamily="34" charset="0"/>
                          <a:cs typeface="Segoe UI"/>
                        </a:rPr>
                        <a:t>12</a:t>
                      </a: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4290">
                        <a:lnSpc>
                          <a:spcPct val="100000"/>
                        </a:lnSpc>
                        <a:spcBef>
                          <a:spcPts val="600"/>
                        </a:spcBef>
                        <a:spcAft>
                          <a:spcPts val="600"/>
                        </a:spcAft>
                      </a:pPr>
                      <a:r>
                        <a:rPr lang="fr-FR" sz="1400">
                          <a:latin typeface="Source Sans Pro" panose="020B0503030403020204" pitchFamily="34" charset="0"/>
                          <a:ea typeface="Source Sans Pro" panose="020B0503030403020204" pitchFamily="34" charset="0"/>
                          <a:cs typeface="Segoe UI"/>
                        </a:rPr>
                        <a:t>Paiements - Séparation des tâches</a:t>
                      </a: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26670" algn="r">
                        <a:lnSpc>
                          <a:spcPct val="100000"/>
                        </a:lnSpc>
                        <a:spcBef>
                          <a:spcPts val="600"/>
                        </a:spcBef>
                        <a:spcAft>
                          <a:spcPts val="600"/>
                        </a:spcAft>
                      </a:pPr>
                      <a:r>
                        <a:rPr lang="fr-FR" sz="1400">
                          <a:latin typeface="Source Sans Pro" panose="020B0503030403020204" pitchFamily="34" charset="0"/>
                          <a:ea typeface="Source Sans Pro" panose="020B0503030403020204" pitchFamily="34" charset="0"/>
                          <a:cs typeface="Segoe UI"/>
                        </a:rPr>
                        <a:t>4.00</a:t>
                      </a: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AF50"/>
                    </a:solidFill>
                  </a:tcPr>
                </a:tc>
                <a:extLst>
                  <a:ext uri="{0D108BD9-81ED-4DB2-BD59-A6C34878D82A}">
                    <a16:rowId xmlns="" xmlns:a16="http://schemas.microsoft.com/office/drawing/2014/main" val="10016"/>
                  </a:ext>
                </a:extLst>
              </a:tr>
              <a:tr h="276906">
                <a:tc>
                  <a:txBody>
                    <a:bodyPr/>
                    <a:lstStyle/>
                    <a:p>
                      <a:pPr algn="ctr">
                        <a:lnSpc>
                          <a:spcPct val="100000"/>
                        </a:lnSpc>
                        <a:spcBef>
                          <a:spcPts val="600"/>
                        </a:spcBef>
                        <a:spcAft>
                          <a:spcPts val="600"/>
                        </a:spcAft>
                      </a:pPr>
                      <a:r>
                        <a:rPr lang="fr-FR" sz="1400">
                          <a:latin typeface="Source Sans Pro" panose="020B0503030403020204" pitchFamily="34" charset="0"/>
                          <a:ea typeface="Source Sans Pro" panose="020B0503030403020204" pitchFamily="34" charset="0"/>
                          <a:cs typeface="Segoe UI"/>
                        </a:rPr>
                        <a:t>13</a:t>
                      </a: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4290">
                        <a:lnSpc>
                          <a:spcPct val="100000"/>
                        </a:lnSpc>
                        <a:spcBef>
                          <a:spcPts val="600"/>
                        </a:spcBef>
                        <a:spcAft>
                          <a:spcPts val="600"/>
                        </a:spcAft>
                      </a:pPr>
                      <a:r>
                        <a:rPr lang="fr-FR" sz="1400">
                          <a:latin typeface="Source Sans Pro" panose="020B0503030403020204" pitchFamily="34" charset="0"/>
                          <a:ea typeface="Source Sans Pro" panose="020B0503030403020204" pitchFamily="34" charset="0"/>
                          <a:cs typeface="Segoe UI"/>
                        </a:rPr>
                        <a:t>Comptabilité - Séparation des tâches</a:t>
                      </a: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26670" algn="r">
                        <a:lnSpc>
                          <a:spcPct val="100000"/>
                        </a:lnSpc>
                        <a:spcBef>
                          <a:spcPts val="600"/>
                        </a:spcBef>
                        <a:spcAft>
                          <a:spcPts val="600"/>
                        </a:spcAft>
                      </a:pPr>
                      <a:r>
                        <a:rPr lang="fr-FR" sz="1400">
                          <a:latin typeface="Source Sans Pro" panose="020B0503030403020204" pitchFamily="34" charset="0"/>
                          <a:ea typeface="Source Sans Pro" panose="020B0503030403020204" pitchFamily="34" charset="0"/>
                          <a:cs typeface="Segoe UI"/>
                        </a:rPr>
                        <a:t>4.00</a:t>
                      </a: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AF50"/>
                    </a:solidFill>
                  </a:tcPr>
                </a:tc>
                <a:extLst>
                  <a:ext uri="{0D108BD9-81ED-4DB2-BD59-A6C34878D82A}">
                    <a16:rowId xmlns="" xmlns:a16="http://schemas.microsoft.com/office/drawing/2014/main" val="10017"/>
                  </a:ext>
                </a:extLst>
              </a:tr>
              <a:tr h="276905">
                <a:tc>
                  <a:txBody>
                    <a:bodyPr/>
                    <a:lstStyle/>
                    <a:p>
                      <a:pPr algn="ctr">
                        <a:lnSpc>
                          <a:spcPct val="100000"/>
                        </a:lnSpc>
                        <a:spcBef>
                          <a:spcPts val="600"/>
                        </a:spcBef>
                        <a:spcAft>
                          <a:spcPts val="600"/>
                        </a:spcAft>
                      </a:pPr>
                      <a:r>
                        <a:rPr lang="fr-FR" sz="1400">
                          <a:latin typeface="Source Sans Pro" panose="020B0503030403020204" pitchFamily="34" charset="0"/>
                          <a:ea typeface="Source Sans Pro" panose="020B0503030403020204" pitchFamily="34" charset="0"/>
                          <a:cs typeface="Segoe UI"/>
                        </a:rPr>
                        <a:t>14</a:t>
                      </a: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4290">
                        <a:lnSpc>
                          <a:spcPct val="100000"/>
                        </a:lnSpc>
                        <a:spcBef>
                          <a:spcPts val="600"/>
                        </a:spcBef>
                        <a:spcAft>
                          <a:spcPts val="600"/>
                        </a:spcAft>
                      </a:pPr>
                      <a:r>
                        <a:rPr lang="fr-FR" sz="1400">
                          <a:latin typeface="Source Sans Pro" panose="020B0503030403020204" pitchFamily="34" charset="0"/>
                          <a:ea typeface="Source Sans Pro" panose="020B0503030403020204" pitchFamily="34" charset="0"/>
                          <a:cs typeface="Segoe UI"/>
                        </a:rPr>
                        <a:t>Gestion des dossiers financiers</a:t>
                      </a: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26670" algn="r">
                        <a:lnSpc>
                          <a:spcPct val="100000"/>
                        </a:lnSpc>
                        <a:spcBef>
                          <a:spcPts val="600"/>
                        </a:spcBef>
                        <a:spcAft>
                          <a:spcPts val="600"/>
                        </a:spcAft>
                      </a:pPr>
                      <a:r>
                        <a:rPr lang="fr-FR" sz="1400">
                          <a:latin typeface="Source Sans Pro" panose="020B0503030403020204" pitchFamily="34" charset="0"/>
                          <a:ea typeface="Source Sans Pro" panose="020B0503030403020204" pitchFamily="34" charset="0"/>
                          <a:cs typeface="Segoe UI"/>
                        </a:rPr>
                        <a:t>2.75</a:t>
                      </a: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92D050"/>
                    </a:solidFill>
                  </a:tcPr>
                </a:tc>
                <a:extLst>
                  <a:ext uri="{0D108BD9-81ED-4DB2-BD59-A6C34878D82A}">
                    <a16:rowId xmlns="" xmlns:a16="http://schemas.microsoft.com/office/drawing/2014/main" val="10018"/>
                  </a:ext>
                </a:extLst>
              </a:tr>
              <a:tr h="276906">
                <a:tc>
                  <a:txBody>
                    <a:bodyPr/>
                    <a:lstStyle/>
                    <a:p>
                      <a:pPr algn="ctr">
                        <a:lnSpc>
                          <a:spcPct val="100000"/>
                        </a:lnSpc>
                        <a:spcBef>
                          <a:spcPts val="600"/>
                        </a:spcBef>
                        <a:spcAft>
                          <a:spcPts val="600"/>
                        </a:spcAft>
                      </a:pPr>
                      <a:r>
                        <a:rPr lang="fr-FR" sz="1400">
                          <a:latin typeface="Source Sans Pro" panose="020B0503030403020204" pitchFamily="34" charset="0"/>
                          <a:ea typeface="Source Sans Pro" panose="020B0503030403020204" pitchFamily="34" charset="0"/>
                          <a:cs typeface="Segoe UI"/>
                        </a:rPr>
                        <a:t>15</a:t>
                      </a: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4290">
                        <a:lnSpc>
                          <a:spcPct val="100000"/>
                        </a:lnSpc>
                        <a:spcBef>
                          <a:spcPts val="600"/>
                        </a:spcBef>
                        <a:spcAft>
                          <a:spcPts val="600"/>
                        </a:spcAft>
                      </a:pPr>
                      <a:r>
                        <a:rPr lang="fr-FR" sz="1400">
                          <a:latin typeface="Source Sans Pro" panose="020B0503030403020204" pitchFamily="34" charset="0"/>
                          <a:ea typeface="Source Sans Pro" panose="020B0503030403020204" pitchFamily="34" charset="0"/>
                          <a:cs typeface="Segoe UI"/>
                        </a:rPr>
                        <a:t>Sources de financement</a:t>
                      </a: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26670" algn="r">
                        <a:lnSpc>
                          <a:spcPct val="100000"/>
                        </a:lnSpc>
                        <a:spcBef>
                          <a:spcPts val="600"/>
                        </a:spcBef>
                        <a:spcAft>
                          <a:spcPts val="600"/>
                        </a:spcAft>
                      </a:pPr>
                      <a:r>
                        <a:rPr lang="fr-FR" sz="1400">
                          <a:latin typeface="Source Sans Pro" panose="020B0503030403020204" pitchFamily="34" charset="0"/>
                          <a:ea typeface="Source Sans Pro" panose="020B0503030403020204" pitchFamily="34" charset="0"/>
                          <a:cs typeface="Segoe UI"/>
                        </a:rPr>
                        <a:t>3.33</a:t>
                      </a: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92D050"/>
                    </a:solidFill>
                  </a:tcPr>
                </a:tc>
                <a:extLst>
                  <a:ext uri="{0D108BD9-81ED-4DB2-BD59-A6C34878D82A}">
                    <a16:rowId xmlns="" xmlns:a16="http://schemas.microsoft.com/office/drawing/2014/main" val="10019"/>
                  </a:ext>
                </a:extLst>
              </a:tr>
              <a:tr h="276906">
                <a:tc>
                  <a:txBody>
                    <a:bodyPr/>
                    <a:lstStyle/>
                    <a:p>
                      <a:pPr algn="ctr">
                        <a:lnSpc>
                          <a:spcPct val="100000"/>
                        </a:lnSpc>
                        <a:spcBef>
                          <a:spcPts val="600"/>
                        </a:spcBef>
                        <a:spcAft>
                          <a:spcPts val="600"/>
                        </a:spcAft>
                      </a:pPr>
                      <a:r>
                        <a:rPr lang="fr-FR" sz="1400" dirty="0">
                          <a:latin typeface="Source Sans Pro" panose="020B0503030403020204" pitchFamily="34" charset="0"/>
                          <a:ea typeface="Source Sans Pro" panose="020B0503030403020204" pitchFamily="34" charset="0"/>
                          <a:cs typeface="Segoe UI"/>
                        </a:rPr>
                        <a:t>16</a:t>
                      </a: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4290">
                        <a:lnSpc>
                          <a:spcPct val="100000"/>
                        </a:lnSpc>
                        <a:spcBef>
                          <a:spcPts val="600"/>
                        </a:spcBef>
                        <a:spcAft>
                          <a:spcPts val="600"/>
                        </a:spcAft>
                      </a:pPr>
                      <a:r>
                        <a:rPr lang="fr-FR" sz="1400">
                          <a:latin typeface="Source Sans Pro" panose="020B0503030403020204" pitchFamily="34" charset="0"/>
                          <a:ea typeface="Source Sans Pro" panose="020B0503030403020204" pitchFamily="34" charset="0"/>
                          <a:cs typeface="Segoe UI"/>
                        </a:rPr>
                        <a:t>Rapport financier</a:t>
                      </a: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26670" algn="r">
                        <a:lnSpc>
                          <a:spcPct val="100000"/>
                        </a:lnSpc>
                        <a:spcBef>
                          <a:spcPts val="600"/>
                        </a:spcBef>
                        <a:spcAft>
                          <a:spcPts val="600"/>
                        </a:spcAft>
                      </a:pPr>
                      <a:r>
                        <a:rPr lang="fr-FR" sz="1400">
                          <a:latin typeface="Source Sans Pro" panose="020B0503030403020204" pitchFamily="34" charset="0"/>
                          <a:ea typeface="Source Sans Pro" panose="020B0503030403020204" pitchFamily="34" charset="0"/>
                          <a:cs typeface="Segoe UI"/>
                        </a:rPr>
                        <a:t>2.50</a:t>
                      </a: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00"/>
                    </a:solidFill>
                  </a:tcPr>
                </a:tc>
                <a:extLst>
                  <a:ext uri="{0D108BD9-81ED-4DB2-BD59-A6C34878D82A}">
                    <a16:rowId xmlns="" xmlns:a16="http://schemas.microsoft.com/office/drawing/2014/main" val="10020"/>
                  </a:ext>
                </a:extLst>
              </a:tr>
              <a:tr h="276906">
                <a:tc>
                  <a:txBody>
                    <a:bodyPr/>
                    <a:lstStyle/>
                    <a:p>
                      <a:pPr algn="ctr">
                        <a:lnSpc>
                          <a:spcPct val="100000"/>
                        </a:lnSpc>
                        <a:spcBef>
                          <a:spcPts val="600"/>
                        </a:spcBef>
                        <a:spcAft>
                          <a:spcPts val="600"/>
                        </a:spcAft>
                      </a:pPr>
                      <a:r>
                        <a:rPr lang="fr-FR" sz="1400">
                          <a:latin typeface="Source Sans Pro" panose="020B0503030403020204" pitchFamily="34" charset="0"/>
                          <a:ea typeface="Source Sans Pro" panose="020B0503030403020204" pitchFamily="34" charset="0"/>
                          <a:cs typeface="Segoe UI"/>
                        </a:rPr>
                        <a:t>17</a:t>
                      </a: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4290">
                        <a:lnSpc>
                          <a:spcPct val="100000"/>
                        </a:lnSpc>
                        <a:spcBef>
                          <a:spcPts val="600"/>
                        </a:spcBef>
                        <a:spcAft>
                          <a:spcPts val="600"/>
                        </a:spcAft>
                      </a:pPr>
                      <a:r>
                        <a:rPr lang="fr-FR" sz="1400">
                          <a:latin typeface="Source Sans Pro" panose="020B0503030403020204" pitchFamily="34" charset="0"/>
                          <a:ea typeface="Source Sans Pro" panose="020B0503030403020204" pitchFamily="34" charset="0"/>
                          <a:cs typeface="Segoe UI"/>
                        </a:rPr>
                        <a:t>Audit et examen des états financiers</a:t>
                      </a: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26670" algn="r">
                        <a:lnSpc>
                          <a:spcPct val="100000"/>
                        </a:lnSpc>
                        <a:spcBef>
                          <a:spcPts val="600"/>
                        </a:spcBef>
                        <a:spcAft>
                          <a:spcPts val="600"/>
                        </a:spcAft>
                      </a:pPr>
                      <a:r>
                        <a:rPr lang="fr-FR" sz="1400">
                          <a:latin typeface="Source Sans Pro" panose="020B0503030403020204" pitchFamily="34" charset="0"/>
                          <a:ea typeface="Source Sans Pro" panose="020B0503030403020204" pitchFamily="34" charset="0"/>
                          <a:cs typeface="Segoe UI"/>
                        </a:rPr>
                        <a:t>3.75</a:t>
                      </a: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AF50"/>
                    </a:solidFill>
                  </a:tcPr>
                </a:tc>
                <a:extLst>
                  <a:ext uri="{0D108BD9-81ED-4DB2-BD59-A6C34878D82A}">
                    <a16:rowId xmlns="" xmlns:a16="http://schemas.microsoft.com/office/drawing/2014/main" val="10021"/>
                  </a:ext>
                </a:extLst>
              </a:tr>
              <a:tr h="276905">
                <a:tc>
                  <a:txBody>
                    <a:bodyPr/>
                    <a:lstStyle/>
                    <a:p>
                      <a:pPr algn="ctr">
                        <a:lnSpc>
                          <a:spcPct val="100000"/>
                        </a:lnSpc>
                        <a:spcBef>
                          <a:spcPts val="600"/>
                        </a:spcBef>
                        <a:spcAft>
                          <a:spcPts val="600"/>
                        </a:spcAft>
                      </a:pPr>
                      <a:r>
                        <a:rPr lang="fr-FR" sz="1400">
                          <a:latin typeface="Source Sans Pro" panose="020B0503030403020204" pitchFamily="34" charset="0"/>
                          <a:ea typeface="Source Sans Pro" panose="020B0503030403020204" pitchFamily="34" charset="0"/>
                          <a:cs typeface="Segoe UI"/>
                        </a:rPr>
                        <a:t>18</a:t>
                      </a: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4290">
                        <a:lnSpc>
                          <a:spcPct val="100000"/>
                        </a:lnSpc>
                        <a:spcBef>
                          <a:spcPts val="600"/>
                        </a:spcBef>
                        <a:spcAft>
                          <a:spcPts val="600"/>
                        </a:spcAft>
                      </a:pPr>
                      <a:r>
                        <a:rPr lang="fr-FR" sz="1400">
                          <a:latin typeface="Source Sans Pro" panose="020B0503030403020204" pitchFamily="34" charset="0"/>
                          <a:ea typeface="Source Sans Pro" panose="020B0503030403020204" pitchFamily="34" charset="0"/>
                          <a:cs typeface="Segoe UI"/>
                        </a:rPr>
                        <a:t>Personnel de gestion financière</a:t>
                      </a: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26670" algn="r">
                        <a:lnSpc>
                          <a:spcPct val="100000"/>
                        </a:lnSpc>
                        <a:spcBef>
                          <a:spcPts val="600"/>
                        </a:spcBef>
                        <a:spcAft>
                          <a:spcPts val="600"/>
                        </a:spcAft>
                      </a:pPr>
                      <a:r>
                        <a:rPr lang="fr-FR" sz="1400">
                          <a:latin typeface="Source Sans Pro" panose="020B0503030403020204" pitchFamily="34" charset="0"/>
                          <a:ea typeface="Source Sans Pro" panose="020B0503030403020204" pitchFamily="34" charset="0"/>
                          <a:cs typeface="Segoe UI"/>
                        </a:rPr>
                        <a:t>4.00</a:t>
                      </a: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AF50"/>
                    </a:solidFill>
                  </a:tcPr>
                </a:tc>
                <a:extLst>
                  <a:ext uri="{0D108BD9-81ED-4DB2-BD59-A6C34878D82A}">
                    <a16:rowId xmlns="" xmlns:a16="http://schemas.microsoft.com/office/drawing/2014/main" val="10022"/>
                  </a:ext>
                </a:extLst>
              </a:tr>
              <a:tr h="276906">
                <a:tc>
                  <a:txBody>
                    <a:bodyPr/>
                    <a:lstStyle/>
                    <a:p>
                      <a:pPr algn="l" rtl="0">
                        <a:spcBef>
                          <a:spcPts val="600"/>
                        </a:spcBef>
                        <a:spcAft>
                          <a:spcPts val="600"/>
                        </a:spcAft>
                      </a:pPr>
                      <a:endParaRPr sz="1400">
                        <a:latin typeface="Source Sans Pro" panose="020B0503030403020204" pitchFamily="34" charset="0"/>
                        <a:ea typeface="Source Sans Pro" panose="020B0503030403020204" pitchFamily="34" charset="0"/>
                        <a:cs typeface="Segoe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4290">
                        <a:lnSpc>
                          <a:spcPct val="100000"/>
                        </a:lnSpc>
                        <a:spcBef>
                          <a:spcPts val="600"/>
                        </a:spcBef>
                        <a:spcAft>
                          <a:spcPts val="600"/>
                        </a:spcAft>
                      </a:pPr>
                      <a:r>
                        <a:rPr lang="fr-FR" sz="1400" b="1">
                          <a:latin typeface="Source Sans Pro" panose="020B0503030403020204" pitchFamily="34" charset="0"/>
                          <a:ea typeface="Source Sans Pro" panose="020B0503030403020204" pitchFamily="34" charset="0"/>
                          <a:cs typeface="Segoe UI"/>
                        </a:rPr>
                        <a:t>Score moyen</a:t>
                      </a: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27305" algn="r">
                        <a:lnSpc>
                          <a:spcPct val="100000"/>
                        </a:lnSpc>
                        <a:spcBef>
                          <a:spcPts val="600"/>
                        </a:spcBef>
                        <a:spcAft>
                          <a:spcPts val="600"/>
                        </a:spcAft>
                      </a:pPr>
                      <a:r>
                        <a:rPr lang="fr-FR" sz="1400" b="1" dirty="0">
                          <a:latin typeface="Source Sans Pro" panose="020B0503030403020204" pitchFamily="34" charset="0"/>
                          <a:ea typeface="Source Sans Pro" panose="020B0503030403020204" pitchFamily="34" charset="0"/>
                          <a:cs typeface="Segoe UI"/>
                        </a:rPr>
                        <a:t>3.41</a:t>
                      </a: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92D050"/>
                    </a:solidFill>
                  </a:tcPr>
                </a:tc>
                <a:extLst>
                  <a:ext uri="{0D108BD9-81ED-4DB2-BD59-A6C34878D82A}">
                    <a16:rowId xmlns="" xmlns:a16="http://schemas.microsoft.com/office/drawing/2014/main" val="10023"/>
                  </a:ext>
                </a:extLst>
              </a:tr>
            </a:tbl>
          </a:graphicData>
        </a:graphic>
      </p:graphicFrame>
      <p:sp>
        <p:nvSpPr>
          <p:cNvPr id="8" name="Google Shape;385;p56">
            <a:extLst>
              <a:ext uri="{FF2B5EF4-FFF2-40B4-BE49-F238E27FC236}">
                <a16:creationId xmlns="" xmlns:a16="http://schemas.microsoft.com/office/drawing/2014/main" id="{75B57996-F950-C207-71C1-8F3C6678827D}"/>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lang="en-US" sz="3200" b="1" kern="0">
              <a:solidFill>
                <a:schemeClr val="bg1"/>
              </a:solidFill>
              <a:latin typeface="Source Sans Pro"/>
              <a:ea typeface="Source Sans Pro"/>
              <a:sym typeface="Arial"/>
            </a:endParaRPr>
          </a:p>
        </p:txBody>
      </p:sp>
      <p:sp>
        <p:nvSpPr>
          <p:cNvPr id="5" name="Espace réservé du numéro de diapositive 4">
            <a:extLst>
              <a:ext uri="{FF2B5EF4-FFF2-40B4-BE49-F238E27FC236}">
                <a16:creationId xmlns="" xmlns:a16="http://schemas.microsoft.com/office/drawing/2014/main" id="{58027996-18D2-B30C-FDCA-2B7362D8CB7B}"/>
              </a:ext>
            </a:extLst>
          </p:cNvPr>
          <p:cNvSpPr>
            <a:spLocks noGrp="1"/>
          </p:cNvSpPr>
          <p:nvPr>
            <p:ph type="sldNum" sz="quarter" idx="7"/>
          </p:nvPr>
        </p:nvSpPr>
        <p:spPr/>
        <p:txBody>
          <a:bodyPr/>
          <a:lstStyle/>
          <a:p>
            <a:fld id="{B6F15528-21DE-4FAA-801E-634DDDAF4B2B}" type="slidenum">
              <a:rPr lang="fr-FR" smtClean="0"/>
              <a:pPr/>
              <a:t>20</a:t>
            </a:fld>
            <a:endParaRPr lang="fr-FR" dirty="0"/>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6EB8E68F-CBE7-6955-9000-68E4C472E8B9}"/>
            </a:ext>
          </a:extLst>
        </p:cNvPr>
        <p:cNvGrpSpPr/>
        <p:nvPr/>
      </p:nvGrpSpPr>
      <p:grpSpPr>
        <a:xfrm>
          <a:off x="0" y="0"/>
          <a:ext cx="0" cy="0"/>
          <a:chOff x="0" y="0"/>
          <a:chExt cx="0" cy="0"/>
        </a:xfrm>
      </p:grpSpPr>
      <p:graphicFrame>
        <p:nvGraphicFramePr>
          <p:cNvPr id="2" name="Table 1">
            <a:extLst>
              <a:ext uri="{FF2B5EF4-FFF2-40B4-BE49-F238E27FC236}">
                <a16:creationId xmlns="" xmlns:a16="http://schemas.microsoft.com/office/drawing/2014/main" id="{38451FB3-02F3-59E8-6724-C8A97C8D0A5C}"/>
              </a:ext>
            </a:extLst>
          </p:cNvPr>
          <p:cNvGraphicFramePr>
            <a:graphicFrameLocks noGrp="1"/>
          </p:cNvGraphicFramePr>
          <p:nvPr>
            <p:extLst>
              <p:ext uri="{D42A27DB-BD31-4B8C-83A1-F6EECF244321}">
                <p14:modId xmlns:p14="http://schemas.microsoft.com/office/powerpoint/2010/main" val="2710880386"/>
              </p:ext>
            </p:extLst>
          </p:nvPr>
        </p:nvGraphicFramePr>
        <p:xfrm>
          <a:off x="190244" y="902127"/>
          <a:ext cx="11831968" cy="5464237"/>
        </p:xfrm>
        <a:graphic>
          <a:graphicData uri="http://schemas.openxmlformats.org/drawingml/2006/table">
            <a:tbl>
              <a:tblPr firstRow="1" firstCol="1" bandRow="1">
                <a:tableStyleId>{5940675A-B579-460E-94D1-54222C63F5DA}</a:tableStyleId>
              </a:tblPr>
              <a:tblGrid>
                <a:gridCol w="1917731">
                  <a:extLst>
                    <a:ext uri="{9D8B030D-6E8A-4147-A177-3AD203B41FA5}">
                      <a16:colId xmlns="" xmlns:a16="http://schemas.microsoft.com/office/drawing/2014/main" val="1137714424"/>
                    </a:ext>
                  </a:extLst>
                </a:gridCol>
                <a:gridCol w="6829989">
                  <a:extLst>
                    <a:ext uri="{9D8B030D-6E8A-4147-A177-3AD203B41FA5}">
                      <a16:colId xmlns="" xmlns:a16="http://schemas.microsoft.com/office/drawing/2014/main" val="2123100376"/>
                    </a:ext>
                  </a:extLst>
                </a:gridCol>
                <a:gridCol w="3084248">
                  <a:extLst>
                    <a:ext uri="{9D8B030D-6E8A-4147-A177-3AD203B41FA5}">
                      <a16:colId xmlns="" xmlns:a16="http://schemas.microsoft.com/office/drawing/2014/main" val="2582605309"/>
                    </a:ext>
                  </a:extLst>
                </a:gridCol>
              </a:tblGrid>
              <a:tr h="416366">
                <a:tc>
                  <a:txBody>
                    <a:bodyPr/>
                    <a:lstStyle/>
                    <a:p>
                      <a:pPr marL="8890" marR="0" indent="-8890" algn="ctr">
                        <a:spcBef>
                          <a:spcPts val="1200"/>
                        </a:spcBef>
                        <a:spcAft>
                          <a:spcPts val="600"/>
                        </a:spcAft>
                      </a:pPr>
                      <a:r>
                        <a:rPr lang="fr-FR" sz="1100" b="1">
                          <a:solidFill>
                            <a:schemeClr val="bg1"/>
                          </a:solidFill>
                          <a:effectLst/>
                          <a:latin typeface="Source Sans Pro" panose="020B0503030403020204" pitchFamily="34" charset="0"/>
                          <a:ea typeface="Source Sans Pro" panose="020B0503030403020204" pitchFamily="34" charset="0"/>
                        </a:rPr>
                        <a:t>CATÉGORIES/SOUS-CATÉGORIES</a:t>
                      </a:r>
                    </a:p>
                  </a:txBody>
                  <a:tcPr marL="2167" marR="2167" marT="0" marB="0" anchor="ctr">
                    <a:solidFill>
                      <a:srgbClr val="002E6C"/>
                    </a:solidFill>
                  </a:tcPr>
                </a:tc>
                <a:tc>
                  <a:txBody>
                    <a:bodyPr/>
                    <a:lstStyle/>
                    <a:p>
                      <a:pPr marL="8890" marR="0" indent="-8890" algn="ctr">
                        <a:spcBef>
                          <a:spcPts val="0"/>
                        </a:spcBef>
                        <a:spcAft>
                          <a:spcPts val="0"/>
                        </a:spcAft>
                      </a:pPr>
                      <a:r>
                        <a:rPr lang="fr-FR" sz="1100" b="1">
                          <a:solidFill>
                            <a:schemeClr val="bg1"/>
                          </a:solidFill>
                          <a:effectLst/>
                          <a:latin typeface="Source Sans Pro" panose="020B0503030403020204" pitchFamily="34" charset="0"/>
                          <a:ea typeface="Source Sans Pro" panose="020B0503030403020204" pitchFamily="34" charset="0"/>
                        </a:rPr>
                        <a:t>OBJECTIF (S) :</a:t>
                      </a:r>
                    </a:p>
                  </a:txBody>
                  <a:tcPr marL="2167" marR="2167" marT="0" marB="0" anchor="ctr">
                    <a:solidFill>
                      <a:srgbClr val="002E6C"/>
                    </a:solidFill>
                  </a:tcPr>
                </a:tc>
                <a:tc>
                  <a:txBody>
                    <a:bodyPr/>
                    <a:lstStyle/>
                    <a:p>
                      <a:pPr marL="8890" marR="0" indent="-8890" algn="ctr">
                        <a:spcBef>
                          <a:spcPts val="0"/>
                        </a:spcBef>
                        <a:spcAft>
                          <a:spcPts val="0"/>
                        </a:spcAft>
                      </a:pPr>
                      <a:r>
                        <a:rPr lang="fr-FR" sz="1100" b="1">
                          <a:solidFill>
                            <a:schemeClr val="bg1"/>
                          </a:solidFill>
                          <a:effectLst/>
                          <a:latin typeface="Source Sans Pro" panose="020B0503030403020204" pitchFamily="34" charset="0"/>
                          <a:ea typeface="Source Sans Pro" panose="020B0503030403020204" pitchFamily="34" charset="0"/>
                        </a:rPr>
                        <a:t>DOCUMENTS CLÉS POUR L'ÉVALUATION</a:t>
                      </a:r>
                    </a:p>
                  </a:txBody>
                  <a:tcPr marL="2167" marR="2167" marT="0" marB="0" anchor="ctr">
                    <a:solidFill>
                      <a:srgbClr val="002E6C"/>
                    </a:solidFill>
                  </a:tcPr>
                </a:tc>
                <a:extLst>
                  <a:ext uri="{0D108BD9-81ED-4DB2-BD59-A6C34878D82A}">
                    <a16:rowId xmlns="" xmlns:a16="http://schemas.microsoft.com/office/drawing/2014/main" val="2202113141"/>
                  </a:ext>
                </a:extLst>
              </a:tr>
              <a:tr h="624549">
                <a:tc>
                  <a:txBody>
                    <a:bodyPr/>
                    <a:lstStyle/>
                    <a:p>
                      <a:pPr marL="8890" marR="0" indent="-8890">
                        <a:spcBef>
                          <a:spcPts val="1200"/>
                        </a:spcBef>
                        <a:spcAft>
                          <a:spcPts val="600"/>
                        </a:spcAft>
                      </a:pPr>
                      <a:r>
                        <a:rPr lang="fr-FR" sz="1100">
                          <a:solidFill>
                            <a:schemeClr val="tx1"/>
                          </a:solidFill>
                          <a:effectLst/>
                          <a:latin typeface="Source Sans Pro" panose="020B0503030403020204" pitchFamily="34" charset="0"/>
                          <a:ea typeface="Source Sans Pro" panose="020B0503030403020204" pitchFamily="34" charset="0"/>
                        </a:rPr>
                        <a:t>M9 Marquage et communications publiques dans le cadre de l'assistance financée par l'USAID</a:t>
                      </a:r>
                    </a:p>
                  </a:txBody>
                  <a:tcPr marL="2167" marR="2167" marT="0" marB="0"/>
                </a:tc>
                <a:tc>
                  <a:txBody>
                    <a:bodyPr/>
                    <a:lstStyle/>
                    <a:p>
                      <a:pPr marL="8890" marR="0" indent="-8890">
                        <a:spcBef>
                          <a:spcPts val="0"/>
                        </a:spcBef>
                        <a:spcAft>
                          <a:spcPts val="0"/>
                        </a:spcAft>
                      </a:pPr>
                      <a:r>
                        <a:rPr lang="fr-FR" sz="1100">
                          <a:solidFill>
                            <a:schemeClr val="tx1"/>
                          </a:solidFill>
                          <a:effectLst/>
                          <a:latin typeface="Source Sans Pro" panose="020B0503030403020204" pitchFamily="34" charset="0"/>
                          <a:ea typeface="Source Sans Pro" panose="020B0503030403020204" pitchFamily="34" charset="0"/>
                        </a:rPr>
                        <a:t>Déterminer si le marquage (marquage) des articles destinataires (par exemple, véhicules, tentes) est conforme aux prescriptions de l'USAID.</a:t>
                      </a:r>
                    </a:p>
                  </a:txBody>
                  <a:tcPr marL="2167" marR="2167" marT="0" marB="0"/>
                </a:tc>
                <a:tc>
                  <a:txBody>
                    <a:bodyPr/>
                    <a:lstStyle/>
                    <a:p>
                      <a:pPr marL="8890" marR="0" indent="-8890">
                        <a:spcBef>
                          <a:spcPts val="0"/>
                        </a:spcBef>
                        <a:spcAft>
                          <a:spcPts val="0"/>
                        </a:spcAft>
                      </a:pPr>
                      <a:r>
                        <a:rPr lang="fr-FR" sz="1100">
                          <a:solidFill>
                            <a:schemeClr val="tx1"/>
                          </a:solidFill>
                          <a:effectLst/>
                          <a:latin typeface="Source Sans Pro" panose="020B0503030403020204" pitchFamily="34" charset="0"/>
                          <a:ea typeface="Source Sans Pro" panose="020B0503030403020204" pitchFamily="34" charset="0"/>
                        </a:rPr>
                        <a:t>Photos du matériel de marque USAID (si l'examen est effectué virtuellement)/inspection physique des articles de marque USAID.</a:t>
                      </a:r>
                    </a:p>
                  </a:txBody>
                  <a:tcPr marL="2167" marR="2167" marT="0" marB="0"/>
                </a:tc>
                <a:extLst>
                  <a:ext uri="{0D108BD9-81ED-4DB2-BD59-A6C34878D82A}">
                    <a16:rowId xmlns="" xmlns:a16="http://schemas.microsoft.com/office/drawing/2014/main" val="631944763"/>
                  </a:ext>
                </a:extLst>
              </a:tr>
              <a:tr h="416366">
                <a:tc>
                  <a:txBody>
                    <a:bodyPr/>
                    <a:lstStyle/>
                    <a:p>
                      <a:pPr marL="8890" marR="0" indent="-8890">
                        <a:spcBef>
                          <a:spcPts val="1200"/>
                        </a:spcBef>
                        <a:spcAft>
                          <a:spcPts val="600"/>
                        </a:spcAft>
                      </a:pPr>
                      <a:r>
                        <a:rPr lang="fr-FR" sz="1100">
                          <a:solidFill>
                            <a:schemeClr val="tx1"/>
                          </a:solidFill>
                          <a:effectLst/>
                          <a:latin typeface="Source Sans Pro" panose="020B0503030403020204" pitchFamily="34" charset="0"/>
                          <a:ea typeface="Source Sans Pro" panose="020B0503030403020204" pitchFamily="34" charset="0"/>
                        </a:rPr>
                        <a:t>M10 Résiliation et suspension de l'attribution</a:t>
                      </a:r>
                    </a:p>
                  </a:txBody>
                  <a:tcPr marL="2167" marR="2167" marT="0" marB="0"/>
                </a:tc>
                <a:tc>
                  <a:txBody>
                    <a:bodyPr/>
                    <a:lstStyle/>
                    <a:p>
                      <a:pPr marL="8890" marR="0" indent="-8890">
                        <a:spcBef>
                          <a:spcPts val="0"/>
                        </a:spcBef>
                        <a:spcAft>
                          <a:spcPts val="0"/>
                        </a:spcAft>
                      </a:pPr>
                      <a:r>
                        <a:rPr lang="fr-FR" sz="1100">
                          <a:solidFill>
                            <a:schemeClr val="tx1"/>
                          </a:solidFill>
                          <a:effectLst/>
                          <a:latin typeface="Source Sans Pro" panose="020B0503030403020204" pitchFamily="34" charset="0"/>
                          <a:ea typeface="Source Sans Pro" panose="020B0503030403020204" pitchFamily="34" charset="0"/>
                        </a:rPr>
                        <a:t>Déterminer si le récipiendaire est conscient que la bourse peut être résiliée/suspendue à tout moment.</a:t>
                      </a:r>
                    </a:p>
                  </a:txBody>
                  <a:tcPr marL="2167" marR="2167" marT="0" marB="0"/>
                </a:tc>
                <a:tc>
                  <a:txBody>
                    <a:bodyPr/>
                    <a:lstStyle/>
                    <a:p>
                      <a:pPr marL="8890" marR="0" indent="-8890">
                        <a:spcBef>
                          <a:spcPts val="0"/>
                        </a:spcBef>
                        <a:spcAft>
                          <a:spcPts val="0"/>
                        </a:spcAft>
                      </a:pPr>
                      <a:r>
                        <a:rPr lang="fr-FR" sz="1100">
                          <a:solidFill>
                            <a:schemeClr val="tx1"/>
                          </a:solidFill>
                          <a:effectLst/>
                          <a:latin typeface="Source Sans Pro" panose="020B0503030403020204" pitchFamily="34" charset="0"/>
                          <a:ea typeface="Source Sans Pro" panose="020B0503030403020204" pitchFamily="34" charset="0"/>
                        </a:rPr>
                        <a:t>Lettres de résiliation/suspension</a:t>
                      </a:r>
                    </a:p>
                  </a:txBody>
                  <a:tcPr marL="2167" marR="2167" marT="0" marB="0"/>
                </a:tc>
                <a:extLst>
                  <a:ext uri="{0D108BD9-81ED-4DB2-BD59-A6C34878D82A}">
                    <a16:rowId xmlns="" xmlns:a16="http://schemas.microsoft.com/office/drawing/2014/main" val="2529424703"/>
                  </a:ext>
                </a:extLst>
              </a:tr>
              <a:tr h="624549">
                <a:tc>
                  <a:txBody>
                    <a:bodyPr/>
                    <a:lstStyle/>
                    <a:p>
                      <a:pPr marL="8890" marR="0" indent="-8890">
                        <a:spcBef>
                          <a:spcPts val="1200"/>
                        </a:spcBef>
                        <a:spcAft>
                          <a:spcPts val="600"/>
                        </a:spcAft>
                      </a:pPr>
                      <a:r>
                        <a:rPr lang="fr-FR" sz="1100">
                          <a:solidFill>
                            <a:schemeClr val="tx1"/>
                          </a:solidFill>
                          <a:effectLst/>
                          <a:latin typeface="Source Sans Pro" panose="020B0503030403020204" pitchFamily="34" charset="0"/>
                          <a:ea typeface="Source Sans Pro" panose="020B0503030403020204" pitchFamily="34" charset="0"/>
                        </a:rPr>
                        <a:t>M11 Conduite des bénéficiaires et des employés</a:t>
                      </a:r>
                    </a:p>
                  </a:txBody>
                  <a:tcPr marL="2167" marR="2167" marT="0" marB="0"/>
                </a:tc>
                <a:tc>
                  <a:txBody>
                    <a:bodyPr/>
                    <a:lstStyle/>
                    <a:p>
                      <a:pPr marL="8890" marR="0" indent="-8890">
                        <a:spcBef>
                          <a:spcPts val="0"/>
                        </a:spcBef>
                        <a:spcAft>
                          <a:spcPts val="0"/>
                        </a:spcAft>
                      </a:pPr>
                      <a:r>
                        <a:rPr lang="fr-FR" sz="1100">
                          <a:solidFill>
                            <a:schemeClr val="tx1"/>
                          </a:solidFill>
                          <a:effectLst/>
                          <a:latin typeface="Source Sans Pro" panose="020B0503030403020204" pitchFamily="34" charset="0"/>
                          <a:ea typeface="Source Sans Pro" panose="020B0503030403020204" pitchFamily="34" charset="0"/>
                        </a:rPr>
                        <a:t>Le bénéficiaire doit avoir mis en place des politiques et des procédures écrites pour prévenir les conflits d'intérêts personnels et pour empêcher ses dirigeants, employés ou agents d'utiliser leur poste à des fins personnelles ou de présenter l'apparence d'un conflit d'intérêts personnel.</a:t>
                      </a:r>
                    </a:p>
                  </a:txBody>
                  <a:tcPr marL="2167" marR="2167" marT="0" marB="0"/>
                </a:tc>
                <a:tc>
                  <a:txBody>
                    <a:bodyPr/>
                    <a:lstStyle/>
                    <a:p>
                      <a:pPr marL="8890" marR="0" indent="-8890">
                        <a:spcBef>
                          <a:spcPts val="0"/>
                        </a:spcBef>
                        <a:spcAft>
                          <a:spcPts val="0"/>
                        </a:spcAft>
                      </a:pPr>
                      <a:r>
                        <a:rPr lang="fr-FR" sz="1100">
                          <a:solidFill>
                            <a:schemeClr val="tx1"/>
                          </a:solidFill>
                          <a:effectLst/>
                          <a:latin typeface="Source Sans Pro" panose="020B0503030403020204" pitchFamily="34" charset="0"/>
                          <a:ea typeface="Source Sans Pro" panose="020B0503030403020204" pitchFamily="34" charset="0"/>
                        </a:rPr>
                        <a:t>Politique des ressources humaines</a:t>
                      </a:r>
                    </a:p>
                    <a:p>
                      <a:pPr marL="8890" marR="0" indent="-8890">
                        <a:spcBef>
                          <a:spcPts val="0"/>
                        </a:spcBef>
                        <a:spcAft>
                          <a:spcPts val="0"/>
                        </a:spcAft>
                      </a:pPr>
                      <a:r>
                        <a:rPr lang="fr-FR" sz="1100">
                          <a:solidFill>
                            <a:schemeClr val="tx1"/>
                          </a:solidFill>
                          <a:effectLst/>
                          <a:latin typeface="Source Sans Pro" panose="020B0503030403020204" pitchFamily="34" charset="0"/>
                          <a:ea typeface="Source Sans Pro" panose="020B0503030403020204" pitchFamily="34" charset="0"/>
                        </a:rPr>
                        <a:t>Politique sur les conflits d’intérêts Code de conduite</a:t>
                      </a:r>
                    </a:p>
                  </a:txBody>
                  <a:tcPr marL="2167" marR="2167" marT="0" marB="0"/>
                </a:tc>
                <a:extLst>
                  <a:ext uri="{0D108BD9-81ED-4DB2-BD59-A6C34878D82A}">
                    <a16:rowId xmlns="" xmlns:a16="http://schemas.microsoft.com/office/drawing/2014/main" val="2105462707"/>
                  </a:ext>
                </a:extLst>
              </a:tr>
              <a:tr h="832732">
                <a:tc>
                  <a:txBody>
                    <a:bodyPr/>
                    <a:lstStyle/>
                    <a:p>
                      <a:pPr marL="8890" marR="0" indent="-8890">
                        <a:spcBef>
                          <a:spcPts val="1200"/>
                        </a:spcBef>
                        <a:spcAft>
                          <a:spcPts val="600"/>
                        </a:spcAft>
                      </a:pPr>
                      <a:r>
                        <a:rPr lang="fr-FR" sz="1100">
                          <a:solidFill>
                            <a:schemeClr val="tx1"/>
                          </a:solidFill>
                          <a:effectLst/>
                          <a:latin typeface="Source Sans Pro" panose="020B0503030403020204" pitchFamily="34" charset="0"/>
                          <a:ea typeface="Source Sans Pro" panose="020B0503030403020204" pitchFamily="34" charset="0"/>
                        </a:rPr>
                        <a:t>M12 Exclusion et suspension</a:t>
                      </a:r>
                    </a:p>
                  </a:txBody>
                  <a:tcPr marL="2167" marR="2167" marT="0" marB="0"/>
                </a:tc>
                <a:tc>
                  <a:txBody>
                    <a:bodyPr/>
                    <a:lstStyle/>
                    <a:p>
                      <a:pPr marL="8890" marR="0" indent="-8890">
                        <a:spcBef>
                          <a:spcPts val="0"/>
                        </a:spcBef>
                        <a:spcAft>
                          <a:spcPts val="0"/>
                        </a:spcAft>
                      </a:pPr>
                      <a:r>
                        <a:rPr lang="fr-FR" sz="1100">
                          <a:solidFill>
                            <a:schemeClr val="tx1"/>
                          </a:solidFill>
                          <a:effectLst/>
                          <a:latin typeface="Source Sans Pro" panose="020B0503030403020204" pitchFamily="34" charset="0"/>
                          <a:ea typeface="Source Sans Pro" panose="020B0503030403020204" pitchFamily="34" charset="0"/>
                        </a:rPr>
                        <a:t>Vérifier que le bénéficiaire n'effectue pas de transactions avec des personnes ou entités exclues ou suspendues dans le cadre d'une subvention de l'USAID, à moins que l'approbation préalable ne soit reçue du responsable de l'accord (AO).</a:t>
                      </a:r>
                    </a:p>
                  </a:txBody>
                  <a:tcPr marL="2167" marR="2167" marT="0" marB="0"/>
                </a:tc>
                <a:tc>
                  <a:txBody>
                    <a:bodyPr/>
                    <a:lstStyle/>
                    <a:p>
                      <a:pPr marL="8890" marR="0" indent="-8890">
                        <a:spcBef>
                          <a:spcPts val="0"/>
                        </a:spcBef>
                        <a:spcAft>
                          <a:spcPts val="0"/>
                        </a:spcAft>
                      </a:pPr>
                      <a:r>
                        <a:rPr lang="fr-FR" sz="1100">
                          <a:solidFill>
                            <a:schemeClr val="tx1"/>
                          </a:solidFill>
                          <a:effectLst/>
                          <a:latin typeface="Source Sans Pro" panose="020B0503030403020204" pitchFamily="34" charset="0"/>
                          <a:ea typeface="Source Sans Pro" panose="020B0503030403020204" pitchFamily="34" charset="0"/>
                        </a:rPr>
                        <a:t>Les vérifications SAM sont effectuées sur les employés, les sous-traitants, les sous-récipiendaires, les fournisseurs et toute autre partie impliquée dans l'exécution de la subvention de l'USAID.</a:t>
                      </a:r>
                    </a:p>
                  </a:txBody>
                  <a:tcPr marL="2167" marR="2167" marT="0" marB="0"/>
                </a:tc>
                <a:extLst>
                  <a:ext uri="{0D108BD9-81ED-4DB2-BD59-A6C34878D82A}">
                    <a16:rowId xmlns="" xmlns:a16="http://schemas.microsoft.com/office/drawing/2014/main" val="3308392773"/>
                  </a:ext>
                </a:extLst>
              </a:tr>
              <a:tr h="416366">
                <a:tc>
                  <a:txBody>
                    <a:bodyPr/>
                    <a:lstStyle/>
                    <a:p>
                      <a:pPr marL="8890" marR="0" indent="-8890">
                        <a:spcBef>
                          <a:spcPts val="1200"/>
                        </a:spcBef>
                        <a:spcAft>
                          <a:spcPts val="600"/>
                        </a:spcAft>
                      </a:pPr>
                      <a:r>
                        <a:rPr lang="fr-FR" sz="1100" dirty="0">
                          <a:solidFill>
                            <a:schemeClr val="tx1"/>
                          </a:solidFill>
                          <a:effectLst/>
                          <a:latin typeface="Source Sans Pro" panose="020B0503030403020204" pitchFamily="34" charset="0"/>
                          <a:ea typeface="Source Sans Pro" panose="020B0503030403020204" pitchFamily="34" charset="0"/>
                        </a:rPr>
                        <a:t>M13 Litiges et appels</a:t>
                      </a:r>
                    </a:p>
                  </a:txBody>
                  <a:tcPr marL="2167" marR="2167" marT="0" marB="0"/>
                </a:tc>
                <a:tc>
                  <a:txBody>
                    <a:bodyPr/>
                    <a:lstStyle/>
                    <a:p>
                      <a:pPr marL="8890" marR="0" indent="-8890">
                        <a:spcBef>
                          <a:spcPts val="0"/>
                        </a:spcBef>
                        <a:spcAft>
                          <a:spcPts val="0"/>
                        </a:spcAft>
                      </a:pPr>
                      <a:r>
                        <a:rPr lang="fr-FR" sz="1100">
                          <a:solidFill>
                            <a:schemeClr val="tx1"/>
                          </a:solidFill>
                          <a:effectLst/>
                          <a:latin typeface="Source Sans Pro" panose="020B0503030403020204" pitchFamily="34" charset="0"/>
                          <a:ea typeface="Source Sans Pro" panose="020B0503030403020204" pitchFamily="34" charset="0"/>
                        </a:rPr>
                        <a:t>Déterminer si le destinataire est au courant du processus permettant de soulever des litiges/appels.</a:t>
                      </a:r>
                    </a:p>
                  </a:txBody>
                  <a:tcPr marL="2167" marR="2167" marT="0" marB="0"/>
                </a:tc>
                <a:tc>
                  <a:txBody>
                    <a:bodyPr/>
                    <a:lstStyle/>
                    <a:p>
                      <a:pPr marL="8890" marR="0" indent="-8890">
                        <a:spcBef>
                          <a:spcPts val="0"/>
                        </a:spcBef>
                        <a:spcAft>
                          <a:spcPts val="0"/>
                        </a:spcAft>
                      </a:pPr>
                      <a:r>
                        <a:rPr lang="fr-FR" sz="1100">
                          <a:solidFill>
                            <a:schemeClr val="tx1"/>
                          </a:solidFill>
                          <a:effectLst/>
                          <a:latin typeface="Source Sans Pro" panose="020B0503030403020204" pitchFamily="34" charset="0"/>
                          <a:ea typeface="Source Sans Pro" panose="020B0503030403020204" pitchFamily="34" charset="0"/>
                        </a:rPr>
                        <a:t>Litiges/Lettres d’appel</a:t>
                      </a:r>
                    </a:p>
                    <a:p>
                      <a:pPr marL="8890" marR="0" indent="-8890">
                        <a:spcBef>
                          <a:spcPts val="0"/>
                        </a:spcBef>
                        <a:spcAft>
                          <a:spcPts val="0"/>
                        </a:spcAft>
                      </a:pPr>
                      <a:r>
                        <a:rPr lang="fr-FR" sz="1100">
                          <a:solidFill>
                            <a:schemeClr val="tx1"/>
                          </a:solidFill>
                          <a:effectLst/>
                          <a:latin typeface="Source Sans Pro" panose="020B0503030403020204" pitchFamily="34" charset="0"/>
                          <a:ea typeface="Source Sans Pro" panose="020B0503030403020204" pitchFamily="34" charset="0"/>
                        </a:rPr>
                        <a:t>Autre correspondance connexe</a:t>
                      </a:r>
                    </a:p>
                  </a:txBody>
                  <a:tcPr marL="2167" marR="2167" marT="0" marB="0"/>
                </a:tc>
                <a:extLst>
                  <a:ext uri="{0D108BD9-81ED-4DB2-BD59-A6C34878D82A}">
                    <a16:rowId xmlns="" xmlns:a16="http://schemas.microsoft.com/office/drawing/2014/main" val="4101037231"/>
                  </a:ext>
                </a:extLst>
              </a:tr>
              <a:tr h="1040915">
                <a:tc>
                  <a:txBody>
                    <a:bodyPr/>
                    <a:lstStyle/>
                    <a:p>
                      <a:pPr marL="8890" marR="0" indent="-8890">
                        <a:spcBef>
                          <a:spcPts val="1200"/>
                        </a:spcBef>
                        <a:spcAft>
                          <a:spcPts val="600"/>
                        </a:spcAft>
                      </a:pPr>
                      <a:r>
                        <a:rPr lang="fr-FR" sz="1100">
                          <a:solidFill>
                            <a:schemeClr val="tx1"/>
                          </a:solidFill>
                          <a:effectLst/>
                          <a:latin typeface="Source Sans Pro" panose="020B0503030403020204" pitchFamily="34" charset="0"/>
                          <a:ea typeface="Source Sans Pro" panose="020B0503030403020204" pitchFamily="34" charset="0"/>
                        </a:rPr>
                        <a:t>M14 Prévention des transactions avec des groupes ou individus sanctionnés, ou fourniture de ressources ou de soutien à leur égard</a:t>
                      </a:r>
                    </a:p>
                  </a:txBody>
                  <a:tcPr marL="2167" marR="2167" marT="0" marB="0"/>
                </a:tc>
                <a:tc>
                  <a:txBody>
                    <a:bodyPr/>
                    <a:lstStyle/>
                    <a:p>
                      <a:pPr marL="8890" marR="0" indent="-8890">
                        <a:spcBef>
                          <a:spcPts val="0"/>
                        </a:spcBef>
                        <a:spcAft>
                          <a:spcPts val="0"/>
                        </a:spcAft>
                      </a:pPr>
                      <a:r>
                        <a:rPr lang="fr-FR" sz="1100">
                          <a:solidFill>
                            <a:schemeClr val="tx1"/>
                          </a:solidFill>
                          <a:effectLst/>
                          <a:latin typeface="Source Sans Pro" panose="020B0503030403020204" pitchFamily="34" charset="0"/>
                          <a:ea typeface="Source Sans Pro" panose="020B0503030403020204" pitchFamily="34" charset="0"/>
                        </a:rPr>
                        <a:t>Vérifier que le destinataire ne s'engagera pas dans des transactions avec, ni ne fournira de ressources ou de soutien à, toute personne ou entité soumise à des sanctions administrées par l'OFAC ou les Nations Unies (ONU), y compris toute personne ou entité incluse dans la liste spécialement désignée. Liste des ressortissants et des personnes bloquées tenue par l'OFAC.</a:t>
                      </a:r>
                    </a:p>
                  </a:txBody>
                  <a:tcPr marL="2167" marR="2167" marT="0" marB="0"/>
                </a:tc>
                <a:tc>
                  <a:txBody>
                    <a:bodyPr/>
                    <a:lstStyle/>
                    <a:p>
                      <a:pPr marL="8890" marR="0" indent="-8890">
                        <a:spcBef>
                          <a:spcPts val="0"/>
                        </a:spcBef>
                        <a:spcAft>
                          <a:spcPts val="0"/>
                        </a:spcAft>
                      </a:pPr>
                      <a:r>
                        <a:rPr lang="fr-FR" sz="1100">
                          <a:solidFill>
                            <a:schemeClr val="tx1"/>
                          </a:solidFill>
                          <a:effectLst/>
                          <a:latin typeface="Source Sans Pro" panose="020B0503030403020204" pitchFamily="34" charset="0"/>
                          <a:ea typeface="Source Sans Pro" panose="020B0503030403020204" pitchFamily="34" charset="0"/>
                        </a:rPr>
                        <a:t>Preuve des vérifications OFAC effectuées</a:t>
                      </a:r>
                    </a:p>
                    <a:p>
                      <a:pPr marL="8890" marR="0" indent="-8890">
                        <a:spcBef>
                          <a:spcPts val="0"/>
                        </a:spcBef>
                        <a:spcAft>
                          <a:spcPts val="0"/>
                        </a:spcAft>
                      </a:pPr>
                      <a:r>
                        <a:rPr lang="fr-FR" sz="1100">
                          <a:solidFill>
                            <a:schemeClr val="tx1"/>
                          </a:solidFill>
                          <a:effectLst/>
                          <a:latin typeface="Source Sans Pro" panose="020B0503030403020204" pitchFamily="34" charset="0"/>
                          <a:ea typeface="Source Sans Pro" panose="020B0503030403020204" pitchFamily="34" charset="0"/>
                        </a:rPr>
                        <a:t>Preuve des vérifications ONU effectuées</a:t>
                      </a:r>
                    </a:p>
                  </a:txBody>
                  <a:tcPr marL="2167" marR="2167" marT="0" marB="0"/>
                </a:tc>
                <a:extLst>
                  <a:ext uri="{0D108BD9-81ED-4DB2-BD59-A6C34878D82A}">
                    <a16:rowId xmlns="" xmlns:a16="http://schemas.microsoft.com/office/drawing/2014/main" val="303754498"/>
                  </a:ext>
                </a:extLst>
              </a:tr>
              <a:tr h="1040915">
                <a:tc>
                  <a:txBody>
                    <a:bodyPr/>
                    <a:lstStyle/>
                    <a:p>
                      <a:pPr marL="8890" marR="0" indent="-8890">
                        <a:spcBef>
                          <a:spcPts val="1200"/>
                        </a:spcBef>
                        <a:spcAft>
                          <a:spcPts val="600"/>
                        </a:spcAft>
                      </a:pPr>
                      <a:r>
                        <a:rPr lang="fr-FR" sz="1100">
                          <a:solidFill>
                            <a:schemeClr val="tx1"/>
                          </a:solidFill>
                          <a:effectLst/>
                          <a:latin typeface="Source Sans Pro" panose="020B0503030403020204" pitchFamily="34" charset="0"/>
                          <a:ea typeface="Source Sans Pro" panose="020B0503030403020204" pitchFamily="34" charset="0"/>
                        </a:rPr>
                        <a:t>M15 Traite des personnes</a:t>
                      </a:r>
                    </a:p>
                  </a:txBody>
                  <a:tcPr marL="2167" marR="2167" marT="0" marB="0"/>
                </a:tc>
                <a:tc>
                  <a:txBody>
                    <a:bodyPr/>
                    <a:lstStyle/>
                    <a:p>
                      <a:pPr marL="8890" marR="0" indent="-8890">
                        <a:spcBef>
                          <a:spcPts val="0"/>
                        </a:spcBef>
                        <a:spcAft>
                          <a:spcPts val="0"/>
                        </a:spcAft>
                      </a:pPr>
                      <a:r>
                        <a:rPr lang="fr-FR" sz="1100">
                          <a:solidFill>
                            <a:schemeClr val="tx1"/>
                          </a:solidFill>
                          <a:effectLst/>
                          <a:latin typeface="Source Sans Pro" panose="020B0503030403020204" pitchFamily="34" charset="0"/>
                          <a:ea typeface="Source Sans Pro" panose="020B0503030403020204" pitchFamily="34" charset="0"/>
                        </a:rPr>
                        <a:t>Vérifier que l'organisation, le sous-bénéficiaire ou l'entrepreneur, à quelque niveau que ce soit, ou leurs employés, recruteurs de main d'œuvre, courtiers ou autres agents ne se livrent à aucun trafic de personnes (tel que défini dans le Protocole visant à prévenir, réprimer et punir la traite des personnes). personnes, en particulier les femmes et les enfants, complétant la Convention des Nations Unies contre la criminalité transnationale organisée).</a:t>
                      </a:r>
                    </a:p>
                  </a:txBody>
                  <a:tcPr marL="2167" marR="2167" marT="0" marB="0"/>
                </a:tc>
                <a:tc>
                  <a:txBody>
                    <a:bodyPr/>
                    <a:lstStyle/>
                    <a:p>
                      <a:pPr marL="8890" marR="0" indent="-8890">
                        <a:spcBef>
                          <a:spcPts val="0"/>
                        </a:spcBef>
                        <a:spcAft>
                          <a:spcPts val="0"/>
                        </a:spcAft>
                      </a:pPr>
                      <a:r>
                        <a:rPr lang="fr-FR" sz="1100" dirty="0">
                          <a:solidFill>
                            <a:schemeClr val="tx1"/>
                          </a:solidFill>
                          <a:effectLst/>
                          <a:latin typeface="Source Sans Pro" panose="020B0503030403020204" pitchFamily="34" charset="0"/>
                          <a:ea typeface="Source Sans Pro" panose="020B0503030403020204" pitchFamily="34" charset="0"/>
                        </a:rPr>
                        <a:t>Politique relative à la traite des personnes</a:t>
                      </a:r>
                    </a:p>
                  </a:txBody>
                  <a:tcPr marL="2167" marR="2167" marT="0" marB="0"/>
                </a:tc>
                <a:extLst>
                  <a:ext uri="{0D108BD9-81ED-4DB2-BD59-A6C34878D82A}">
                    <a16:rowId xmlns="" xmlns:a16="http://schemas.microsoft.com/office/drawing/2014/main" val="347768723"/>
                  </a:ext>
                </a:extLst>
              </a:tr>
            </a:tbl>
          </a:graphicData>
        </a:graphic>
      </p:graphicFrame>
      <p:sp>
        <p:nvSpPr>
          <p:cNvPr id="3" name="Google Shape;385;p56">
            <a:extLst>
              <a:ext uri="{FF2B5EF4-FFF2-40B4-BE49-F238E27FC236}">
                <a16:creationId xmlns="" xmlns:a16="http://schemas.microsoft.com/office/drawing/2014/main" id="{F3C5F42A-4BF6-82E6-784E-F38A44EBB87A}"/>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CATÉGORIES/SOUS-CATÉGORIES MSP (CONT.) </a:t>
            </a:r>
          </a:p>
        </p:txBody>
      </p:sp>
      <p:sp>
        <p:nvSpPr>
          <p:cNvPr id="4" name="TextBox 3"/>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5" name="Espace réservé du numéro de diapositive 4">
            <a:extLst>
              <a:ext uri="{FF2B5EF4-FFF2-40B4-BE49-F238E27FC236}">
                <a16:creationId xmlns="" xmlns:a16="http://schemas.microsoft.com/office/drawing/2014/main" id="{7BB4E358-3677-2C49-664D-C59845DC6648}"/>
              </a:ext>
            </a:extLst>
          </p:cNvPr>
          <p:cNvSpPr>
            <a:spLocks noGrp="1"/>
          </p:cNvSpPr>
          <p:nvPr>
            <p:ph type="sldNum" sz="quarter" idx="7"/>
          </p:nvPr>
        </p:nvSpPr>
        <p:spPr/>
        <p:txBody>
          <a:bodyPr/>
          <a:lstStyle/>
          <a:p>
            <a:fld id="{B6F15528-21DE-4FAA-801E-634DDDAF4B2B}" type="slidenum">
              <a:rPr lang="fr-FR" smtClean="0"/>
              <a:pPr/>
              <a:t>200</a:t>
            </a:fld>
            <a:endParaRPr lang="fr-FR" dirty="0"/>
          </a:p>
        </p:txBody>
      </p:sp>
    </p:spTree>
    <p:extLst>
      <p:ext uri="{BB962C8B-B14F-4D97-AF65-F5344CB8AC3E}">
        <p14:creationId xmlns:p14="http://schemas.microsoft.com/office/powerpoint/2010/main" val="3495302924"/>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427F0619-5CCF-D90E-B0FA-949DCE77C493}"/>
            </a:ext>
          </a:extLst>
        </p:cNvPr>
        <p:cNvGrpSpPr/>
        <p:nvPr/>
      </p:nvGrpSpPr>
      <p:grpSpPr>
        <a:xfrm>
          <a:off x="0" y="0"/>
          <a:ext cx="0" cy="0"/>
          <a:chOff x="0" y="0"/>
          <a:chExt cx="0" cy="0"/>
        </a:xfrm>
      </p:grpSpPr>
      <p:graphicFrame>
        <p:nvGraphicFramePr>
          <p:cNvPr id="2" name="Table 1">
            <a:extLst>
              <a:ext uri="{FF2B5EF4-FFF2-40B4-BE49-F238E27FC236}">
                <a16:creationId xmlns="" xmlns:a16="http://schemas.microsoft.com/office/drawing/2014/main" id="{2F8903E3-C834-722B-A548-FBB20A7157A8}"/>
              </a:ext>
            </a:extLst>
          </p:cNvPr>
          <p:cNvGraphicFramePr>
            <a:graphicFrameLocks noGrp="1"/>
          </p:cNvGraphicFramePr>
          <p:nvPr>
            <p:extLst>
              <p:ext uri="{D42A27DB-BD31-4B8C-83A1-F6EECF244321}">
                <p14:modId xmlns:p14="http://schemas.microsoft.com/office/powerpoint/2010/main" val="1391049067"/>
              </p:ext>
            </p:extLst>
          </p:nvPr>
        </p:nvGraphicFramePr>
        <p:xfrm>
          <a:off x="84894" y="1060171"/>
          <a:ext cx="12022212" cy="4953000"/>
        </p:xfrm>
        <a:graphic>
          <a:graphicData uri="http://schemas.openxmlformats.org/drawingml/2006/table">
            <a:tbl>
              <a:tblPr firstRow="1" firstCol="1" bandRow="1">
                <a:tableStyleId>{5940675A-B579-460E-94D1-54222C63F5DA}</a:tableStyleId>
              </a:tblPr>
              <a:tblGrid>
                <a:gridCol w="1966721">
                  <a:extLst>
                    <a:ext uri="{9D8B030D-6E8A-4147-A177-3AD203B41FA5}">
                      <a16:colId xmlns="" xmlns:a16="http://schemas.microsoft.com/office/drawing/2014/main" val="1137714424"/>
                    </a:ext>
                  </a:extLst>
                </a:gridCol>
                <a:gridCol w="7249635">
                  <a:extLst>
                    <a:ext uri="{9D8B030D-6E8A-4147-A177-3AD203B41FA5}">
                      <a16:colId xmlns="" xmlns:a16="http://schemas.microsoft.com/office/drawing/2014/main" val="2123100376"/>
                    </a:ext>
                  </a:extLst>
                </a:gridCol>
                <a:gridCol w="2805856">
                  <a:extLst>
                    <a:ext uri="{9D8B030D-6E8A-4147-A177-3AD203B41FA5}">
                      <a16:colId xmlns="" xmlns:a16="http://schemas.microsoft.com/office/drawing/2014/main" val="2582605309"/>
                    </a:ext>
                  </a:extLst>
                </a:gridCol>
              </a:tblGrid>
              <a:tr h="61065">
                <a:tc>
                  <a:txBody>
                    <a:bodyPr/>
                    <a:lstStyle/>
                    <a:p>
                      <a:pPr marL="8890" marR="0" indent="-8890" algn="ctr">
                        <a:spcBef>
                          <a:spcPts val="1200"/>
                        </a:spcBef>
                        <a:spcAft>
                          <a:spcPts val="600"/>
                        </a:spcAft>
                      </a:pPr>
                      <a:r>
                        <a:rPr lang="fr-FR" sz="1300" b="1" dirty="0">
                          <a:solidFill>
                            <a:schemeClr val="bg1"/>
                          </a:solidFill>
                          <a:effectLst/>
                          <a:latin typeface="Source Sans Pro" panose="020B0503030403020204" pitchFamily="34" charset="0"/>
                          <a:ea typeface="Source Sans Pro" panose="020B0503030403020204" pitchFamily="34" charset="0"/>
                        </a:rPr>
                        <a:t>CATÉGORIES/SOUS-CATÉGORIES</a:t>
                      </a:r>
                    </a:p>
                  </a:txBody>
                  <a:tcPr marL="2167" marR="2167" marT="0" marB="0" anchor="ctr">
                    <a:solidFill>
                      <a:srgbClr val="002E6C"/>
                    </a:solidFill>
                  </a:tcPr>
                </a:tc>
                <a:tc>
                  <a:txBody>
                    <a:bodyPr/>
                    <a:lstStyle/>
                    <a:p>
                      <a:pPr marL="8890" marR="0" indent="-8890" algn="ctr">
                        <a:spcBef>
                          <a:spcPts val="0"/>
                        </a:spcBef>
                        <a:spcAft>
                          <a:spcPts val="0"/>
                        </a:spcAft>
                      </a:pPr>
                      <a:r>
                        <a:rPr lang="fr-FR" sz="1300" b="1">
                          <a:solidFill>
                            <a:schemeClr val="bg1"/>
                          </a:solidFill>
                          <a:effectLst/>
                          <a:latin typeface="Source Sans Pro" panose="020B0503030403020204" pitchFamily="34" charset="0"/>
                          <a:ea typeface="Source Sans Pro" panose="020B0503030403020204" pitchFamily="34" charset="0"/>
                        </a:rPr>
                        <a:t>OBJECTIF (S) :</a:t>
                      </a:r>
                    </a:p>
                  </a:txBody>
                  <a:tcPr marL="2167" marR="2167" marT="0" marB="0" anchor="ctr">
                    <a:solidFill>
                      <a:srgbClr val="002E6C"/>
                    </a:solidFill>
                  </a:tcPr>
                </a:tc>
                <a:tc>
                  <a:txBody>
                    <a:bodyPr/>
                    <a:lstStyle/>
                    <a:p>
                      <a:pPr marL="8890" marR="0" indent="-8890" algn="ctr">
                        <a:spcBef>
                          <a:spcPts val="0"/>
                        </a:spcBef>
                        <a:spcAft>
                          <a:spcPts val="0"/>
                        </a:spcAft>
                      </a:pPr>
                      <a:r>
                        <a:rPr lang="fr-FR" sz="1300" b="1">
                          <a:solidFill>
                            <a:schemeClr val="bg1"/>
                          </a:solidFill>
                          <a:effectLst/>
                          <a:latin typeface="Source Sans Pro" panose="020B0503030403020204" pitchFamily="34" charset="0"/>
                          <a:ea typeface="Source Sans Pro" panose="020B0503030403020204" pitchFamily="34" charset="0"/>
                        </a:rPr>
                        <a:t>DOCUMENTS CLÉS POUR L'ÉVALUATION</a:t>
                      </a:r>
                    </a:p>
                  </a:txBody>
                  <a:tcPr marL="2167" marR="2167" marT="0" marB="0" anchor="ctr">
                    <a:solidFill>
                      <a:srgbClr val="002E6C"/>
                    </a:solidFill>
                  </a:tcPr>
                </a:tc>
                <a:extLst>
                  <a:ext uri="{0D108BD9-81ED-4DB2-BD59-A6C34878D82A}">
                    <a16:rowId xmlns="" xmlns:a16="http://schemas.microsoft.com/office/drawing/2014/main" val="2202113141"/>
                  </a:ext>
                </a:extLst>
              </a:tr>
              <a:tr h="106864">
                <a:tc>
                  <a:txBody>
                    <a:bodyPr/>
                    <a:lstStyle/>
                    <a:p>
                      <a:pPr marL="8890" marR="0" indent="-8890">
                        <a:spcBef>
                          <a:spcPts val="1200"/>
                        </a:spcBef>
                        <a:spcAft>
                          <a:spcPts val="600"/>
                        </a:spcAft>
                      </a:pPr>
                      <a:r>
                        <a:rPr lang="fr-FR" sz="1300" dirty="0">
                          <a:solidFill>
                            <a:schemeClr val="tx1"/>
                          </a:solidFill>
                          <a:effectLst/>
                          <a:latin typeface="Source Sans Pro" panose="020B0503030403020204" pitchFamily="34" charset="0"/>
                          <a:ea typeface="Source Sans Pro" panose="020B0503030403020204" pitchFamily="34" charset="0"/>
                        </a:rPr>
                        <a:t>M16 Activités volontaires de planification familiale - Exigences obligatoires</a:t>
                      </a:r>
                    </a:p>
                  </a:txBody>
                  <a:tcPr marL="2167" marR="2167" marT="0" marB="0"/>
                </a:tc>
                <a:tc>
                  <a:txBody>
                    <a:bodyPr/>
                    <a:lstStyle/>
                    <a:p>
                      <a:pPr marL="8890" marR="0" indent="-8890">
                        <a:spcBef>
                          <a:spcPts val="0"/>
                        </a:spcBef>
                        <a:spcAft>
                          <a:spcPts val="0"/>
                        </a:spcAft>
                      </a:pPr>
                      <a:r>
                        <a:rPr lang="fr-FR" sz="1300" dirty="0">
                          <a:solidFill>
                            <a:schemeClr val="tx1"/>
                          </a:solidFill>
                          <a:effectLst/>
                          <a:latin typeface="Source Sans Pro" panose="020B0503030403020204" pitchFamily="34" charset="0"/>
                          <a:ea typeface="Source Sans Pro" panose="020B0503030403020204" pitchFamily="34" charset="0"/>
                        </a:rPr>
                        <a:t>Vérifier que l'organisation n'utilise pas les fonds de l'USAID pour payer des stérilisations involontaires ou des activités liées à l'avortement.</a:t>
                      </a:r>
                    </a:p>
                  </a:txBody>
                  <a:tcPr marL="2167" marR="2167" marT="0" marB="0"/>
                </a:tc>
                <a:tc>
                  <a:txBody>
                    <a:bodyPr/>
                    <a:lstStyle/>
                    <a:p>
                      <a:pPr marL="8890" marR="0" indent="-8890">
                        <a:spcBef>
                          <a:spcPts val="0"/>
                        </a:spcBef>
                        <a:spcAft>
                          <a:spcPts val="0"/>
                        </a:spcAft>
                      </a:pPr>
                      <a:r>
                        <a:rPr lang="fr-FR" sz="1300">
                          <a:solidFill>
                            <a:schemeClr val="tx1"/>
                          </a:solidFill>
                          <a:effectLst/>
                          <a:latin typeface="Source Sans Pro" panose="020B0503030403020204" pitchFamily="34" charset="0"/>
                          <a:ea typeface="Source Sans Pro" panose="020B0503030403020204" pitchFamily="34" charset="0"/>
                        </a:rPr>
                        <a:t>Aucun – sera guidé par des entretiens avec la direction</a:t>
                      </a:r>
                    </a:p>
                  </a:txBody>
                  <a:tcPr marL="2167" marR="2167" marT="0" marB="0"/>
                </a:tc>
                <a:extLst>
                  <a:ext uri="{0D108BD9-81ED-4DB2-BD59-A6C34878D82A}">
                    <a16:rowId xmlns="" xmlns:a16="http://schemas.microsoft.com/office/drawing/2014/main" val="758030465"/>
                  </a:ext>
                </a:extLst>
              </a:tr>
              <a:tr h="152663">
                <a:tc>
                  <a:txBody>
                    <a:bodyPr/>
                    <a:lstStyle/>
                    <a:p>
                      <a:pPr marL="8890" marR="0" indent="-8890">
                        <a:spcBef>
                          <a:spcPts val="1200"/>
                        </a:spcBef>
                        <a:spcAft>
                          <a:spcPts val="600"/>
                        </a:spcAft>
                      </a:pPr>
                      <a:r>
                        <a:rPr lang="fr-FR" sz="1300">
                          <a:solidFill>
                            <a:schemeClr val="tx1"/>
                          </a:solidFill>
                          <a:effectLst/>
                          <a:latin typeface="Source Sans Pro" panose="020B0503030403020204" pitchFamily="34" charset="0"/>
                          <a:ea typeface="Source Sans Pro" panose="020B0503030403020204" pitchFamily="34" charset="0"/>
                        </a:rPr>
                        <a:t>M17 Participation équitable des organisations confessionnelles (FBO)</a:t>
                      </a:r>
                    </a:p>
                  </a:txBody>
                  <a:tcPr marL="2167" marR="2167" marT="0" marB="0"/>
                </a:tc>
                <a:tc>
                  <a:txBody>
                    <a:bodyPr/>
                    <a:lstStyle/>
                    <a:p>
                      <a:pPr marL="8890" marR="0" indent="-8890">
                        <a:spcBef>
                          <a:spcPts val="0"/>
                        </a:spcBef>
                        <a:spcAft>
                          <a:spcPts val="0"/>
                        </a:spcAft>
                      </a:pPr>
                      <a:r>
                        <a:rPr lang="fr-FR" sz="1300">
                          <a:solidFill>
                            <a:schemeClr val="tx1"/>
                          </a:solidFill>
                          <a:effectLst/>
                          <a:latin typeface="Source Sans Pro" panose="020B0503030403020204" pitchFamily="34" charset="0"/>
                          <a:ea typeface="Source Sans Pro" panose="020B0503030403020204" pitchFamily="34" charset="0"/>
                        </a:rPr>
                        <a:t>Vérifier que les organisations confessionnelles peuvent participer, au même titre que toute autre organisation, à tout programme de l'USAID pour lequel ils sont par ailleurs éligibles, et que les activités explicitement religieuses sont interdites.</a:t>
                      </a:r>
                    </a:p>
                  </a:txBody>
                  <a:tcPr marL="2167" marR="2167" marT="0" marB="0"/>
                </a:tc>
                <a:tc>
                  <a:txBody>
                    <a:bodyPr/>
                    <a:lstStyle/>
                    <a:p>
                      <a:pPr marL="8890" marR="0" indent="-8890">
                        <a:spcBef>
                          <a:spcPts val="0"/>
                        </a:spcBef>
                        <a:spcAft>
                          <a:spcPts val="0"/>
                        </a:spcAft>
                      </a:pPr>
                      <a:r>
                        <a:rPr lang="fr-FR" sz="1300">
                          <a:solidFill>
                            <a:schemeClr val="tx1"/>
                          </a:solidFill>
                          <a:effectLst/>
                          <a:latin typeface="Source Sans Pro" panose="020B0503030403020204" pitchFamily="34" charset="0"/>
                          <a:ea typeface="Source Sans Pro" panose="020B0503030403020204" pitchFamily="34" charset="0"/>
                        </a:rPr>
                        <a:t>Aucun – sera guidé par des entretiens avec la direction</a:t>
                      </a:r>
                    </a:p>
                  </a:txBody>
                  <a:tcPr marL="2167" marR="2167" marT="0" marB="0"/>
                </a:tc>
                <a:extLst>
                  <a:ext uri="{0D108BD9-81ED-4DB2-BD59-A6C34878D82A}">
                    <a16:rowId xmlns="" xmlns:a16="http://schemas.microsoft.com/office/drawing/2014/main" val="711392343"/>
                  </a:ext>
                </a:extLst>
              </a:tr>
              <a:tr h="381658">
                <a:tc>
                  <a:txBody>
                    <a:bodyPr/>
                    <a:lstStyle/>
                    <a:p>
                      <a:pPr marL="8890" marR="0" indent="-8890">
                        <a:spcBef>
                          <a:spcPts val="1200"/>
                        </a:spcBef>
                        <a:spcAft>
                          <a:spcPts val="600"/>
                        </a:spcAft>
                      </a:pPr>
                      <a:r>
                        <a:rPr lang="fr-FR" sz="1300">
                          <a:solidFill>
                            <a:schemeClr val="tx1"/>
                          </a:solidFill>
                          <a:effectLst/>
                          <a:latin typeface="Source Sans Pro" panose="020B0503030403020204" pitchFamily="34" charset="0"/>
                          <a:ea typeface="Source Sans Pro" panose="020B0503030403020204" pitchFamily="34" charset="0"/>
                        </a:rPr>
                        <a:t>M18 Non-discrimination</a:t>
                      </a:r>
                    </a:p>
                  </a:txBody>
                  <a:tcPr marL="2167" marR="2167" marT="0" marB="0"/>
                </a:tc>
                <a:tc>
                  <a:txBody>
                    <a:bodyPr/>
                    <a:lstStyle/>
                    <a:p>
                      <a:pPr marL="8890" marR="0" indent="-8890">
                        <a:spcBef>
                          <a:spcPts val="0"/>
                        </a:spcBef>
                        <a:spcAft>
                          <a:spcPts val="0"/>
                        </a:spcAft>
                      </a:pPr>
                      <a:r>
                        <a:rPr lang="fr-FR" sz="1300">
                          <a:solidFill>
                            <a:schemeClr val="tx1"/>
                          </a:solidFill>
                          <a:effectLst/>
                          <a:latin typeface="Source Sans Pro" panose="020B0503030403020204" pitchFamily="34" charset="0"/>
                          <a:ea typeface="Source Sans Pro" panose="020B0503030403020204" pitchFamily="34" charset="0"/>
                        </a:rPr>
                        <a:t>Aucun citoyen ou résident légal des États-Unis ne sera exclu de la participation, ne se verra refuser les avantages ou ne sera soumis à une discrimination fondée sur la race, la couleur, l'origine nationale, l'âge, le handicap ou le sexe dans le cadre d'un programme ou d'une activité financée par cette subvention lorsque le travail effectué dans le cadre du contrat de subvention est effectué aux États-Unis ou lorsque des employés sont recrutés aux États-Unis.</a:t>
                      </a:r>
                    </a:p>
                  </a:txBody>
                  <a:tcPr marL="2167" marR="2167" marT="0" marB="0"/>
                </a:tc>
                <a:tc>
                  <a:txBody>
                    <a:bodyPr/>
                    <a:lstStyle/>
                    <a:p>
                      <a:pPr marL="8890" marR="0" indent="-8890">
                        <a:spcBef>
                          <a:spcPts val="0"/>
                        </a:spcBef>
                        <a:spcAft>
                          <a:spcPts val="0"/>
                        </a:spcAft>
                      </a:pPr>
                      <a:r>
                        <a:rPr lang="fr-FR" sz="1300">
                          <a:solidFill>
                            <a:schemeClr val="tx1"/>
                          </a:solidFill>
                          <a:effectLst/>
                          <a:latin typeface="Source Sans Pro" panose="020B0503030403020204" pitchFamily="34" charset="0"/>
                          <a:ea typeface="Source Sans Pro" panose="020B0503030403020204" pitchFamily="34" charset="0"/>
                        </a:rPr>
                        <a:t>Politiques d'approvisionnement</a:t>
                      </a:r>
                    </a:p>
                    <a:p>
                      <a:pPr marL="8890" marR="0" indent="-8890">
                        <a:spcBef>
                          <a:spcPts val="0"/>
                        </a:spcBef>
                        <a:spcAft>
                          <a:spcPts val="0"/>
                        </a:spcAft>
                      </a:pPr>
                      <a:r>
                        <a:rPr lang="fr-FR" sz="1300">
                          <a:solidFill>
                            <a:schemeClr val="tx1"/>
                          </a:solidFill>
                          <a:effectLst/>
                          <a:latin typeface="Source Sans Pro" panose="020B0503030403020204" pitchFamily="34" charset="0"/>
                          <a:ea typeface="Source Sans Pro" panose="020B0503030403020204" pitchFamily="34" charset="0"/>
                        </a:rPr>
                        <a:t>(sinon entretiens avec la direction en l'absence de politique achats)</a:t>
                      </a:r>
                    </a:p>
                  </a:txBody>
                  <a:tcPr marL="2167" marR="2167" marT="0" marB="0"/>
                </a:tc>
                <a:extLst>
                  <a:ext uri="{0D108BD9-81ED-4DB2-BD59-A6C34878D82A}">
                    <a16:rowId xmlns="" xmlns:a16="http://schemas.microsoft.com/office/drawing/2014/main" val="2283810981"/>
                  </a:ext>
                </a:extLst>
              </a:tr>
              <a:tr h="213729">
                <a:tc>
                  <a:txBody>
                    <a:bodyPr/>
                    <a:lstStyle/>
                    <a:p>
                      <a:pPr marL="8890" marR="0" indent="-8890">
                        <a:spcBef>
                          <a:spcPts val="1200"/>
                        </a:spcBef>
                        <a:spcAft>
                          <a:spcPts val="600"/>
                        </a:spcAft>
                      </a:pPr>
                      <a:r>
                        <a:rPr lang="fr-FR" sz="1300">
                          <a:solidFill>
                            <a:schemeClr val="tx1"/>
                          </a:solidFill>
                          <a:effectLst/>
                          <a:latin typeface="Source Sans Pro" panose="020B0503030403020204" pitchFamily="34" charset="0"/>
                          <a:ea typeface="Source Sans Pro" panose="020B0503030403020204" pitchFamily="34" charset="0"/>
                        </a:rPr>
                        <a:t>M19 Politique de l'USAID sur le handicap - Assistance</a:t>
                      </a:r>
                    </a:p>
                  </a:txBody>
                  <a:tcPr marL="2167" marR="2167" marT="0" marB="0"/>
                </a:tc>
                <a:tc>
                  <a:txBody>
                    <a:bodyPr/>
                    <a:lstStyle/>
                    <a:p>
                      <a:pPr marL="8890" marR="0" indent="-8890">
                        <a:spcBef>
                          <a:spcPts val="0"/>
                        </a:spcBef>
                        <a:spcAft>
                          <a:spcPts val="0"/>
                        </a:spcAft>
                      </a:pPr>
                      <a:r>
                        <a:rPr lang="fr-FR" sz="1300" dirty="0">
                          <a:solidFill>
                            <a:schemeClr val="tx1"/>
                          </a:solidFill>
                          <a:effectLst/>
                          <a:latin typeface="Source Sans Pro" panose="020B0503030403020204" pitchFamily="34" charset="0"/>
                          <a:ea typeface="Source Sans Pro" panose="020B0503030403020204" pitchFamily="34" charset="0"/>
                        </a:rPr>
                        <a:t>Vérifier que le bénéficiaire ne fait pas de discrimination à l'égard des personnes handicapées dans la mise en œuvre des programmes financés par l'USAID et déterminez s'il démontre une approche globale et cohérente pour inclure les hommes, les femmes et les enfants handicapés.</a:t>
                      </a:r>
                    </a:p>
                  </a:txBody>
                  <a:tcPr marL="2167" marR="2167" marT="0" marB="0"/>
                </a:tc>
                <a:tc>
                  <a:txBody>
                    <a:bodyPr/>
                    <a:lstStyle/>
                    <a:p>
                      <a:pPr marL="8890" marR="0" indent="-8890">
                        <a:spcBef>
                          <a:spcPts val="0"/>
                        </a:spcBef>
                        <a:spcAft>
                          <a:spcPts val="0"/>
                        </a:spcAft>
                      </a:pPr>
                      <a:r>
                        <a:rPr lang="fr-FR" sz="1300">
                          <a:solidFill>
                            <a:schemeClr val="tx1"/>
                          </a:solidFill>
                          <a:effectLst/>
                          <a:latin typeface="Source Sans Pro" panose="020B0503030403020204" pitchFamily="34" charset="0"/>
                          <a:ea typeface="Source Sans Pro" panose="020B0503030403020204" pitchFamily="34" charset="0"/>
                        </a:rPr>
                        <a:t>Politique handicap</a:t>
                      </a:r>
                    </a:p>
                  </a:txBody>
                  <a:tcPr marL="2167" marR="2167" marT="0" marB="0"/>
                </a:tc>
                <a:extLst>
                  <a:ext uri="{0D108BD9-81ED-4DB2-BD59-A6C34878D82A}">
                    <a16:rowId xmlns="" xmlns:a16="http://schemas.microsoft.com/office/drawing/2014/main" val="3648576678"/>
                  </a:ext>
                </a:extLst>
              </a:tr>
              <a:tr h="412191">
                <a:tc>
                  <a:txBody>
                    <a:bodyPr/>
                    <a:lstStyle/>
                    <a:p>
                      <a:pPr marL="8890" marR="0" indent="-8890">
                        <a:spcBef>
                          <a:spcPts val="1200"/>
                        </a:spcBef>
                        <a:spcAft>
                          <a:spcPts val="600"/>
                        </a:spcAft>
                      </a:pPr>
                      <a:r>
                        <a:rPr lang="fr-FR" sz="1300">
                          <a:solidFill>
                            <a:schemeClr val="tx1"/>
                          </a:solidFill>
                          <a:effectLst/>
                          <a:latin typeface="Source Sans Pro" panose="020B0503030403020204" pitchFamily="34" charset="0"/>
                          <a:ea typeface="Source Sans Pro" panose="020B0503030403020204" pitchFamily="34" charset="0"/>
                        </a:rPr>
                        <a:t>M20 Limitation des activités de construction</a:t>
                      </a:r>
                    </a:p>
                  </a:txBody>
                  <a:tcPr marL="2167" marR="2167" marT="0" marB="0"/>
                </a:tc>
                <a:tc>
                  <a:txBody>
                    <a:bodyPr/>
                    <a:lstStyle/>
                    <a:p>
                      <a:pPr marL="8890" marR="0" indent="-8890">
                        <a:spcBef>
                          <a:spcPts val="0"/>
                        </a:spcBef>
                        <a:spcAft>
                          <a:spcPts val="0"/>
                        </a:spcAft>
                      </a:pPr>
                      <a:r>
                        <a:rPr lang="fr-FR" sz="1300">
                          <a:solidFill>
                            <a:schemeClr val="tx1"/>
                          </a:solidFill>
                          <a:effectLst/>
                          <a:latin typeface="Source Sans Pro" panose="020B0503030403020204" pitchFamily="34" charset="0"/>
                          <a:ea typeface="Source Sans Pro" panose="020B0503030403020204" pitchFamily="34" charset="0"/>
                        </a:rPr>
                        <a:t>Vérifier que le bénéficiaire ne s'engage pas dans des activités de construction à moins d'être explicitement approuvé par l'AO.</a:t>
                      </a:r>
                    </a:p>
                  </a:txBody>
                  <a:tcPr marL="2167" marR="2167" marT="0" marB="0"/>
                </a:tc>
                <a:tc>
                  <a:txBody>
                    <a:bodyPr/>
                    <a:lstStyle/>
                    <a:p>
                      <a:pPr marL="8890" marR="0" indent="-8890">
                        <a:spcBef>
                          <a:spcPts val="0"/>
                        </a:spcBef>
                        <a:spcAft>
                          <a:spcPts val="0"/>
                        </a:spcAft>
                      </a:pPr>
                      <a:r>
                        <a:rPr lang="fr-FR" sz="1300">
                          <a:solidFill>
                            <a:schemeClr val="tx1"/>
                          </a:solidFill>
                          <a:effectLst/>
                          <a:latin typeface="Source Sans Pro" panose="020B0503030403020204" pitchFamily="34" charset="0"/>
                          <a:ea typeface="Source Sans Pro" panose="020B0503030403020204" pitchFamily="34" charset="0"/>
                        </a:rPr>
                        <a:t>Accord du donateur (et modifications)</a:t>
                      </a:r>
                    </a:p>
                    <a:p>
                      <a:pPr marL="8890" marR="0" indent="-8890">
                        <a:spcBef>
                          <a:spcPts val="0"/>
                        </a:spcBef>
                        <a:spcAft>
                          <a:spcPts val="0"/>
                        </a:spcAft>
                      </a:pPr>
                      <a:r>
                        <a:rPr lang="fr-FR" sz="1300">
                          <a:solidFill>
                            <a:schemeClr val="tx1"/>
                          </a:solidFill>
                          <a:effectLst/>
                          <a:latin typeface="Source Sans Pro" panose="020B0503030403020204" pitchFamily="34" charset="0"/>
                          <a:ea typeface="Source Sans Pro" panose="020B0503030403020204" pitchFamily="34" charset="0"/>
                        </a:rPr>
                        <a:t>Dépenses liées à la construction (à comparer avec les prescriptions de l'accord du donateur/modifications)</a:t>
                      </a:r>
                    </a:p>
                  </a:txBody>
                  <a:tcPr marL="2167" marR="2167" marT="0" marB="0"/>
                </a:tc>
                <a:extLst>
                  <a:ext uri="{0D108BD9-81ED-4DB2-BD59-A6C34878D82A}">
                    <a16:rowId xmlns="" xmlns:a16="http://schemas.microsoft.com/office/drawing/2014/main" val="201860573"/>
                  </a:ext>
                </a:extLst>
              </a:tr>
              <a:tr h="320593">
                <a:tc>
                  <a:txBody>
                    <a:bodyPr/>
                    <a:lstStyle/>
                    <a:p>
                      <a:pPr marL="8890" marR="0" indent="-8890">
                        <a:spcBef>
                          <a:spcPts val="1200"/>
                        </a:spcBef>
                        <a:spcAft>
                          <a:spcPts val="600"/>
                        </a:spcAft>
                      </a:pPr>
                      <a:r>
                        <a:rPr lang="fr-FR" sz="1300">
                          <a:solidFill>
                            <a:schemeClr val="tx1"/>
                          </a:solidFill>
                          <a:effectLst/>
                          <a:latin typeface="Source Sans Pro" panose="020B0503030403020204" pitchFamily="34" charset="0"/>
                          <a:ea typeface="Source Sans Pro" panose="020B0503030403020204" pitchFamily="34" charset="0"/>
                        </a:rPr>
                        <a:t>M21 Portail d'assistance de l'USAID pour les avis des partenaires de mise en œuvre (Portail IPN)</a:t>
                      </a:r>
                    </a:p>
                  </a:txBody>
                  <a:tcPr marL="2167" marR="2167" marT="0" marB="0"/>
                </a:tc>
                <a:tc>
                  <a:txBody>
                    <a:bodyPr/>
                    <a:lstStyle/>
                    <a:p>
                      <a:pPr marL="8890" marR="0" indent="-8890">
                        <a:spcBef>
                          <a:spcPts val="0"/>
                        </a:spcBef>
                        <a:spcAft>
                          <a:spcPts val="0"/>
                        </a:spcAft>
                      </a:pPr>
                      <a:r>
                        <a:rPr lang="fr-FR" sz="1300">
                          <a:solidFill>
                            <a:schemeClr val="tx1"/>
                          </a:solidFill>
                          <a:effectLst/>
                          <a:latin typeface="Source Sans Pro" panose="020B0503030403020204" pitchFamily="34" charset="0"/>
                          <a:ea typeface="Source Sans Pro" panose="020B0503030403020204" pitchFamily="34" charset="0"/>
                        </a:rPr>
                        <a:t>Vérifier que le destinataire s'est inscrit sur le portail IPN après avoir reçu une récompense d'assistance.</a:t>
                      </a:r>
                    </a:p>
                  </a:txBody>
                  <a:tcPr marL="2167" marR="2167" marT="0" marB="0"/>
                </a:tc>
                <a:tc>
                  <a:txBody>
                    <a:bodyPr/>
                    <a:lstStyle/>
                    <a:p>
                      <a:pPr marL="8890" marR="0" indent="-8890">
                        <a:spcBef>
                          <a:spcPts val="0"/>
                        </a:spcBef>
                        <a:spcAft>
                          <a:spcPts val="0"/>
                        </a:spcAft>
                      </a:pPr>
                      <a:r>
                        <a:rPr lang="fr-FR" sz="1300" dirty="0">
                          <a:solidFill>
                            <a:schemeClr val="tx1"/>
                          </a:solidFill>
                          <a:effectLst/>
                          <a:latin typeface="Source Sans Pro" panose="020B0503030403020204" pitchFamily="34" charset="0"/>
                          <a:ea typeface="Source Sans Pro" panose="020B0503030403020204" pitchFamily="34" charset="0"/>
                        </a:rPr>
                        <a:t>Preuve d'inscription à l'IPN</a:t>
                      </a:r>
                    </a:p>
                    <a:p>
                      <a:pPr marL="8890" marR="0" indent="-8890">
                        <a:spcBef>
                          <a:spcPts val="0"/>
                        </a:spcBef>
                        <a:spcAft>
                          <a:spcPts val="0"/>
                        </a:spcAft>
                      </a:pPr>
                      <a:r>
                        <a:rPr lang="fr-FR" sz="1300" dirty="0">
                          <a:solidFill>
                            <a:schemeClr val="tx1"/>
                          </a:solidFill>
                          <a:effectLst/>
                          <a:latin typeface="Source Sans Pro" panose="020B0503030403020204" pitchFamily="34" charset="0"/>
                          <a:ea typeface="Source Sans Pro" panose="020B0503030403020204" pitchFamily="34" charset="0"/>
                        </a:rPr>
                        <a:t>(Non requis pour les sous-bénéficiaires)</a:t>
                      </a:r>
                    </a:p>
                  </a:txBody>
                  <a:tcPr marL="2167" marR="2167" marT="0" marB="0"/>
                </a:tc>
                <a:extLst>
                  <a:ext uri="{0D108BD9-81ED-4DB2-BD59-A6C34878D82A}">
                    <a16:rowId xmlns="" xmlns:a16="http://schemas.microsoft.com/office/drawing/2014/main" val="3814288636"/>
                  </a:ext>
                </a:extLst>
              </a:tr>
            </a:tbl>
          </a:graphicData>
        </a:graphic>
      </p:graphicFrame>
      <p:sp>
        <p:nvSpPr>
          <p:cNvPr id="3" name="Google Shape;385;p56">
            <a:extLst>
              <a:ext uri="{FF2B5EF4-FFF2-40B4-BE49-F238E27FC236}">
                <a16:creationId xmlns="" xmlns:a16="http://schemas.microsoft.com/office/drawing/2014/main" id="{76D72B9A-4937-2EE6-0F8F-839BEA49E549}"/>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dirty="0">
                <a:solidFill>
                  <a:schemeClr val="bg1"/>
                </a:solidFill>
                <a:latin typeface="Source Sans Pro"/>
                <a:ea typeface="Source Sans Pro"/>
                <a:sym typeface="Arial"/>
              </a:rPr>
              <a:t>CATÉGORIES/SOUS-CATÉGORIES MSP (CONT.) </a:t>
            </a:r>
          </a:p>
        </p:txBody>
      </p:sp>
      <p:sp>
        <p:nvSpPr>
          <p:cNvPr id="4" name="TextBox 3"/>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5" name="Espace réservé du numéro de diapositive 4">
            <a:extLst>
              <a:ext uri="{FF2B5EF4-FFF2-40B4-BE49-F238E27FC236}">
                <a16:creationId xmlns="" xmlns:a16="http://schemas.microsoft.com/office/drawing/2014/main" id="{19BFCF07-D0CF-F0BD-9CA9-8DAC7A0FB988}"/>
              </a:ext>
            </a:extLst>
          </p:cNvPr>
          <p:cNvSpPr>
            <a:spLocks noGrp="1"/>
          </p:cNvSpPr>
          <p:nvPr>
            <p:ph type="sldNum" sz="quarter" idx="7"/>
          </p:nvPr>
        </p:nvSpPr>
        <p:spPr/>
        <p:txBody>
          <a:bodyPr/>
          <a:lstStyle/>
          <a:p>
            <a:fld id="{B6F15528-21DE-4FAA-801E-634DDDAF4B2B}" type="slidenum">
              <a:rPr lang="fr-FR" smtClean="0"/>
              <a:pPr/>
              <a:t>201</a:t>
            </a:fld>
            <a:endParaRPr lang="fr-FR" dirty="0"/>
          </a:p>
        </p:txBody>
      </p:sp>
    </p:spTree>
    <p:extLst>
      <p:ext uri="{BB962C8B-B14F-4D97-AF65-F5344CB8AC3E}">
        <p14:creationId xmlns:p14="http://schemas.microsoft.com/office/powerpoint/2010/main" val="3081026911"/>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EC7B260E-C4D8-82D3-EE40-008F43A93536}"/>
            </a:ext>
          </a:extLst>
        </p:cNvPr>
        <p:cNvGrpSpPr/>
        <p:nvPr/>
      </p:nvGrpSpPr>
      <p:grpSpPr>
        <a:xfrm>
          <a:off x="0" y="0"/>
          <a:ext cx="0" cy="0"/>
          <a:chOff x="0" y="0"/>
          <a:chExt cx="0" cy="0"/>
        </a:xfrm>
      </p:grpSpPr>
      <p:graphicFrame>
        <p:nvGraphicFramePr>
          <p:cNvPr id="2" name="Table 1">
            <a:extLst>
              <a:ext uri="{FF2B5EF4-FFF2-40B4-BE49-F238E27FC236}">
                <a16:creationId xmlns="" xmlns:a16="http://schemas.microsoft.com/office/drawing/2014/main" id="{0599A812-CDBD-23B0-88D1-D705D8EC88E4}"/>
              </a:ext>
            </a:extLst>
          </p:cNvPr>
          <p:cNvGraphicFramePr>
            <a:graphicFrameLocks noGrp="1"/>
          </p:cNvGraphicFramePr>
          <p:nvPr>
            <p:extLst>
              <p:ext uri="{D42A27DB-BD31-4B8C-83A1-F6EECF244321}">
                <p14:modId xmlns:p14="http://schemas.microsoft.com/office/powerpoint/2010/main" val="2846382251"/>
              </p:ext>
            </p:extLst>
          </p:nvPr>
        </p:nvGraphicFramePr>
        <p:xfrm>
          <a:off x="0" y="902127"/>
          <a:ext cx="12192001" cy="5143500"/>
        </p:xfrm>
        <a:graphic>
          <a:graphicData uri="http://schemas.openxmlformats.org/drawingml/2006/table">
            <a:tbl>
              <a:tblPr firstRow="1" firstCol="1" bandRow="1">
                <a:tableStyleId>{5940675A-B579-460E-94D1-54222C63F5DA}</a:tableStyleId>
              </a:tblPr>
              <a:tblGrid>
                <a:gridCol w="1994497">
                  <a:extLst>
                    <a:ext uri="{9D8B030D-6E8A-4147-A177-3AD203B41FA5}">
                      <a16:colId xmlns="" xmlns:a16="http://schemas.microsoft.com/office/drawing/2014/main" val="1137714424"/>
                    </a:ext>
                  </a:extLst>
                </a:gridCol>
                <a:gridCol w="7272241">
                  <a:extLst>
                    <a:ext uri="{9D8B030D-6E8A-4147-A177-3AD203B41FA5}">
                      <a16:colId xmlns="" xmlns:a16="http://schemas.microsoft.com/office/drawing/2014/main" val="2123100376"/>
                    </a:ext>
                  </a:extLst>
                </a:gridCol>
                <a:gridCol w="2925263">
                  <a:extLst>
                    <a:ext uri="{9D8B030D-6E8A-4147-A177-3AD203B41FA5}">
                      <a16:colId xmlns="" xmlns:a16="http://schemas.microsoft.com/office/drawing/2014/main" val="2582605309"/>
                    </a:ext>
                  </a:extLst>
                </a:gridCol>
              </a:tblGrid>
              <a:tr h="61065">
                <a:tc>
                  <a:txBody>
                    <a:bodyPr/>
                    <a:lstStyle/>
                    <a:p>
                      <a:pPr marL="8890" marR="0" indent="-8890" algn="ctr">
                        <a:spcBef>
                          <a:spcPts val="1200"/>
                        </a:spcBef>
                        <a:spcAft>
                          <a:spcPts val="600"/>
                        </a:spcAft>
                      </a:pPr>
                      <a:r>
                        <a:rPr lang="fr-FR" sz="1250" b="1" dirty="0">
                          <a:solidFill>
                            <a:schemeClr val="bg1"/>
                          </a:solidFill>
                          <a:effectLst/>
                          <a:latin typeface="Source Sans Pro" panose="020B0503030403020204" pitchFamily="34" charset="0"/>
                          <a:ea typeface="Source Sans Pro" panose="020B0503030403020204" pitchFamily="34" charset="0"/>
                        </a:rPr>
                        <a:t>CATÉGORIES/SOUS-CATÉGORIES</a:t>
                      </a:r>
                    </a:p>
                  </a:txBody>
                  <a:tcPr marL="2167" marR="2167" marT="0" marB="0" anchor="ctr">
                    <a:solidFill>
                      <a:srgbClr val="002E6C"/>
                    </a:solidFill>
                  </a:tcPr>
                </a:tc>
                <a:tc>
                  <a:txBody>
                    <a:bodyPr/>
                    <a:lstStyle/>
                    <a:p>
                      <a:pPr marL="8890" marR="0" indent="-8890" algn="ctr">
                        <a:spcBef>
                          <a:spcPts val="0"/>
                        </a:spcBef>
                        <a:spcAft>
                          <a:spcPts val="0"/>
                        </a:spcAft>
                      </a:pPr>
                      <a:r>
                        <a:rPr lang="fr-FR" sz="1250" b="1">
                          <a:solidFill>
                            <a:schemeClr val="bg1"/>
                          </a:solidFill>
                          <a:effectLst/>
                          <a:latin typeface="Source Sans Pro" panose="020B0503030403020204" pitchFamily="34" charset="0"/>
                          <a:ea typeface="Source Sans Pro" panose="020B0503030403020204" pitchFamily="34" charset="0"/>
                        </a:rPr>
                        <a:t>OBJECTIF (S) :</a:t>
                      </a:r>
                    </a:p>
                  </a:txBody>
                  <a:tcPr marL="2167" marR="2167" marT="0" marB="0" anchor="ctr">
                    <a:solidFill>
                      <a:srgbClr val="002E6C"/>
                    </a:solidFill>
                  </a:tcPr>
                </a:tc>
                <a:tc>
                  <a:txBody>
                    <a:bodyPr/>
                    <a:lstStyle/>
                    <a:p>
                      <a:pPr marL="8890" marR="0" indent="-8890" algn="ctr">
                        <a:spcBef>
                          <a:spcPts val="0"/>
                        </a:spcBef>
                        <a:spcAft>
                          <a:spcPts val="0"/>
                        </a:spcAft>
                      </a:pPr>
                      <a:r>
                        <a:rPr lang="fr-FR" sz="1250" b="1">
                          <a:solidFill>
                            <a:schemeClr val="bg1"/>
                          </a:solidFill>
                          <a:effectLst/>
                          <a:latin typeface="Source Sans Pro" panose="020B0503030403020204" pitchFamily="34" charset="0"/>
                          <a:ea typeface="Source Sans Pro" panose="020B0503030403020204" pitchFamily="34" charset="0"/>
                        </a:rPr>
                        <a:t>DOCUMENTS CLÉS POUR L'ÉVALUATION</a:t>
                      </a:r>
                    </a:p>
                  </a:txBody>
                  <a:tcPr marL="2167" marR="2167" marT="0" marB="0" anchor="ctr">
                    <a:solidFill>
                      <a:srgbClr val="002E6C"/>
                    </a:solidFill>
                  </a:tcPr>
                </a:tc>
                <a:extLst>
                  <a:ext uri="{0D108BD9-81ED-4DB2-BD59-A6C34878D82A}">
                    <a16:rowId xmlns="" xmlns:a16="http://schemas.microsoft.com/office/drawing/2014/main" val="2202113141"/>
                  </a:ext>
                </a:extLst>
              </a:tr>
              <a:tr h="76332">
                <a:tc>
                  <a:txBody>
                    <a:bodyPr/>
                    <a:lstStyle/>
                    <a:p>
                      <a:pPr marL="8890" marR="0" indent="-8890">
                        <a:spcBef>
                          <a:spcPts val="1200"/>
                        </a:spcBef>
                        <a:spcAft>
                          <a:spcPts val="600"/>
                        </a:spcAft>
                      </a:pPr>
                      <a:r>
                        <a:rPr lang="fr-FR" sz="1250">
                          <a:solidFill>
                            <a:schemeClr val="tx1"/>
                          </a:solidFill>
                          <a:effectLst/>
                          <a:latin typeface="Source Sans Pro" panose="020B0503030403020204" pitchFamily="34" charset="0"/>
                          <a:ea typeface="Source Sans Pro" panose="020B0503030403020204" pitchFamily="34" charset="0"/>
                        </a:rPr>
                        <a:t>M22 Programme pilote pour le renforcement des protections des lanceurs d'alerte des employés des bénéficiaires</a:t>
                      </a:r>
                    </a:p>
                  </a:txBody>
                  <a:tcPr marL="2167" marR="2167" marT="0" marB="0"/>
                </a:tc>
                <a:tc>
                  <a:txBody>
                    <a:bodyPr/>
                    <a:lstStyle/>
                    <a:p>
                      <a:pPr marL="8890" marR="0" indent="-8890">
                        <a:spcBef>
                          <a:spcPts val="0"/>
                        </a:spcBef>
                        <a:spcAft>
                          <a:spcPts val="0"/>
                        </a:spcAft>
                      </a:pPr>
                      <a:r>
                        <a:rPr lang="fr-FR" sz="1250">
                          <a:solidFill>
                            <a:schemeClr val="tx1"/>
                          </a:solidFill>
                          <a:effectLst/>
                          <a:latin typeface="Source Sans Pro" panose="020B0503030403020204" pitchFamily="34" charset="0"/>
                          <a:ea typeface="Source Sans Pro" panose="020B0503030403020204" pitchFamily="34" charset="0"/>
                        </a:rPr>
                        <a:t>Vérifier que le destinataire a informé ses employés travaillant dans le cadre de cette récompense, dans la langue maternelle prédominante de la main-d'œuvre, qu'ils bénéficient des droits de dénonciation et des protections prévues par l'article 41 U.S.C. § 4712 ; et qu'ils incluent cette exigence dans toute sous-contrat ou sous-contrat conclu dans le cadre de cette attribution.</a:t>
                      </a:r>
                    </a:p>
                  </a:txBody>
                  <a:tcPr marL="2167" marR="2167" marT="0" marB="0"/>
                </a:tc>
                <a:tc>
                  <a:txBody>
                    <a:bodyPr/>
                    <a:lstStyle/>
                    <a:p>
                      <a:pPr marL="8890" marR="0" indent="-8890">
                        <a:spcBef>
                          <a:spcPts val="0"/>
                        </a:spcBef>
                        <a:spcAft>
                          <a:spcPts val="0"/>
                        </a:spcAft>
                      </a:pPr>
                      <a:r>
                        <a:rPr lang="fr-FR" sz="1250">
                          <a:solidFill>
                            <a:schemeClr val="tx1"/>
                          </a:solidFill>
                          <a:effectLst/>
                          <a:latin typeface="Source Sans Pro" panose="020B0503030403020204" pitchFamily="34" charset="0"/>
                          <a:ea typeface="Source Sans Pro" panose="020B0503030403020204" pitchFamily="34" charset="0"/>
                        </a:rPr>
                        <a:t>Politique de gestion des fraudes</a:t>
                      </a:r>
                    </a:p>
                    <a:p>
                      <a:pPr marL="8890" marR="0" indent="-8890">
                        <a:spcBef>
                          <a:spcPts val="0"/>
                        </a:spcBef>
                        <a:spcAft>
                          <a:spcPts val="0"/>
                        </a:spcAft>
                      </a:pPr>
                      <a:r>
                        <a:rPr lang="fr-FR" sz="1250">
                          <a:solidFill>
                            <a:schemeClr val="tx1"/>
                          </a:solidFill>
                          <a:effectLst/>
                          <a:latin typeface="Source Sans Pro" panose="020B0503030403020204" pitchFamily="34" charset="0"/>
                          <a:ea typeface="Source Sans Pro" panose="020B0503030403020204" pitchFamily="34" charset="0"/>
                        </a:rPr>
                        <a:t>Politique de dénonciation (si elle n'est pas incluse dans la politique de gestion de la fraude)</a:t>
                      </a:r>
                    </a:p>
                  </a:txBody>
                  <a:tcPr marL="2167" marR="2167" marT="0" marB="0"/>
                </a:tc>
                <a:extLst>
                  <a:ext uri="{0D108BD9-81ED-4DB2-BD59-A6C34878D82A}">
                    <a16:rowId xmlns="" xmlns:a16="http://schemas.microsoft.com/office/drawing/2014/main" val="3101806061"/>
                  </a:ext>
                </a:extLst>
              </a:tr>
              <a:tr h="76332">
                <a:tc>
                  <a:txBody>
                    <a:bodyPr/>
                    <a:lstStyle/>
                    <a:p>
                      <a:pPr marL="8890" marR="0" indent="-8890">
                        <a:spcBef>
                          <a:spcPts val="1200"/>
                        </a:spcBef>
                        <a:spcAft>
                          <a:spcPts val="600"/>
                        </a:spcAft>
                      </a:pPr>
                      <a:r>
                        <a:rPr lang="fr-FR" sz="1250">
                          <a:solidFill>
                            <a:schemeClr val="tx1"/>
                          </a:solidFill>
                          <a:effectLst/>
                          <a:latin typeface="Source Sans Pro" panose="020B0503030403020204" pitchFamily="34" charset="0"/>
                          <a:ea typeface="Source Sans Pro" panose="020B0503030403020204" pitchFamily="34" charset="0"/>
                        </a:rPr>
                        <a:t>M23 Soumission des ensembles de données à la Bibliothèque des données de développement</a:t>
                      </a:r>
                    </a:p>
                  </a:txBody>
                  <a:tcPr marL="2167" marR="2167" marT="0" marB="0"/>
                </a:tc>
                <a:tc>
                  <a:txBody>
                    <a:bodyPr/>
                    <a:lstStyle/>
                    <a:p>
                      <a:pPr marL="8890" marR="0" indent="-8890">
                        <a:spcBef>
                          <a:spcPts val="0"/>
                        </a:spcBef>
                        <a:spcAft>
                          <a:spcPts val="0"/>
                        </a:spcAft>
                      </a:pPr>
                      <a:r>
                        <a:rPr lang="fr-FR" sz="1250">
                          <a:solidFill>
                            <a:schemeClr val="tx1"/>
                          </a:solidFill>
                          <a:effectLst/>
                          <a:latin typeface="Source Sans Pro" panose="020B0503030403020204" pitchFamily="34" charset="0"/>
                          <a:ea typeface="Source Sans Pro" panose="020B0503030403020204" pitchFamily="34" charset="0"/>
                        </a:rPr>
                        <a:t>Vérifier que le travail intellectuel (IW) (similaire à M8) est soumis à la bibliothèque de développement de données (DDL).</a:t>
                      </a:r>
                    </a:p>
                  </a:txBody>
                  <a:tcPr marL="2167" marR="2167" marT="0" marB="0"/>
                </a:tc>
                <a:tc>
                  <a:txBody>
                    <a:bodyPr/>
                    <a:lstStyle/>
                    <a:p>
                      <a:pPr marL="8890" marR="0" indent="-8890">
                        <a:spcBef>
                          <a:spcPts val="0"/>
                        </a:spcBef>
                        <a:spcAft>
                          <a:spcPts val="0"/>
                        </a:spcAft>
                      </a:pPr>
                      <a:r>
                        <a:rPr lang="fr-FR" sz="1250">
                          <a:solidFill>
                            <a:schemeClr val="tx1"/>
                          </a:solidFill>
                          <a:effectLst/>
                          <a:latin typeface="Source Sans Pro" panose="020B0503030403020204" pitchFamily="34" charset="0"/>
                          <a:ea typeface="Source Sans Pro" panose="020B0503030403020204" pitchFamily="34" charset="0"/>
                        </a:rPr>
                        <a:t>Preuve de soumissions au DDL</a:t>
                      </a:r>
                    </a:p>
                  </a:txBody>
                  <a:tcPr marL="2167" marR="2167" marT="0" marB="0"/>
                </a:tc>
                <a:extLst>
                  <a:ext uri="{0D108BD9-81ED-4DB2-BD59-A6C34878D82A}">
                    <a16:rowId xmlns="" xmlns:a16="http://schemas.microsoft.com/office/drawing/2014/main" val="767665369"/>
                  </a:ext>
                </a:extLst>
              </a:tr>
              <a:tr h="0">
                <a:tc>
                  <a:txBody>
                    <a:bodyPr/>
                    <a:lstStyle/>
                    <a:p>
                      <a:pPr marL="8890" marR="0" indent="-8890">
                        <a:spcBef>
                          <a:spcPts val="1200"/>
                        </a:spcBef>
                        <a:spcAft>
                          <a:spcPts val="600"/>
                        </a:spcAft>
                      </a:pPr>
                      <a:r>
                        <a:rPr lang="fr-FR" sz="1250">
                          <a:solidFill>
                            <a:schemeClr val="tx1"/>
                          </a:solidFill>
                          <a:effectLst/>
                          <a:latin typeface="Source Sans Pro" panose="020B0503030403020204" pitchFamily="34" charset="0"/>
                          <a:ea typeface="Source Sans Pro" panose="020B0503030403020204" pitchFamily="34" charset="0"/>
                        </a:rPr>
                        <a:t>M24 Interdiction de demander certains accords ou déclarations de confidentialité internes</a:t>
                      </a:r>
                    </a:p>
                  </a:txBody>
                  <a:tcPr marL="2167" marR="2167" marT="0" marB="0"/>
                </a:tc>
                <a:tc>
                  <a:txBody>
                    <a:bodyPr/>
                    <a:lstStyle/>
                    <a:p>
                      <a:pPr marL="8890" marR="0" indent="-8890">
                        <a:spcBef>
                          <a:spcPts val="0"/>
                        </a:spcBef>
                        <a:spcAft>
                          <a:spcPts val="0"/>
                        </a:spcAft>
                      </a:pPr>
                      <a:r>
                        <a:rPr lang="fr-FR" sz="1250">
                          <a:solidFill>
                            <a:schemeClr val="tx1"/>
                          </a:solidFill>
                          <a:effectLst/>
                          <a:latin typeface="Source Sans Pro" panose="020B0503030403020204" pitchFamily="34" charset="0"/>
                          <a:ea typeface="Source Sans Pro" panose="020B0503030403020204" pitchFamily="34" charset="0"/>
                        </a:rPr>
                        <a:t>Vérifier que les employés, les sous-récipiendaires ou les sous-traitants ne sont pas empêchés de signaler légalement le gaspillage, la fraude ou les abus liés à l'exécution d'une récompense fédérale, à un enquêteur désigné ou aux forces de l'ordre.</a:t>
                      </a:r>
                    </a:p>
                  </a:txBody>
                  <a:tcPr marL="2167" marR="2167" marT="0" marB="0"/>
                </a:tc>
                <a:tc>
                  <a:txBody>
                    <a:bodyPr/>
                    <a:lstStyle/>
                    <a:p>
                      <a:pPr marL="8890" marR="0" indent="-8890">
                        <a:spcBef>
                          <a:spcPts val="0"/>
                        </a:spcBef>
                        <a:spcAft>
                          <a:spcPts val="0"/>
                        </a:spcAft>
                      </a:pPr>
                      <a:r>
                        <a:rPr lang="fr-FR" sz="1250">
                          <a:solidFill>
                            <a:schemeClr val="tx1"/>
                          </a:solidFill>
                          <a:effectLst/>
                          <a:latin typeface="Source Sans Pro" panose="020B0503030403020204" pitchFamily="34" charset="0"/>
                          <a:ea typeface="Source Sans Pro" panose="020B0503030403020204" pitchFamily="34" charset="0"/>
                        </a:rPr>
                        <a:t>Politique RH (à consulter également auprès de la direction)</a:t>
                      </a:r>
                    </a:p>
                  </a:txBody>
                  <a:tcPr marL="2167" marR="2167" marT="0" marB="0"/>
                </a:tc>
                <a:extLst>
                  <a:ext uri="{0D108BD9-81ED-4DB2-BD59-A6C34878D82A}">
                    <a16:rowId xmlns="" xmlns:a16="http://schemas.microsoft.com/office/drawing/2014/main" val="2306501428"/>
                  </a:ext>
                </a:extLst>
              </a:tr>
              <a:tr h="161085">
                <a:tc>
                  <a:txBody>
                    <a:bodyPr/>
                    <a:lstStyle/>
                    <a:p>
                      <a:pPr marL="8890" marR="0" indent="-8890">
                        <a:spcBef>
                          <a:spcPts val="1200"/>
                        </a:spcBef>
                        <a:spcAft>
                          <a:spcPts val="600"/>
                        </a:spcAft>
                      </a:pPr>
                      <a:r>
                        <a:rPr lang="fr-FR" sz="1250">
                          <a:solidFill>
                            <a:schemeClr val="tx1"/>
                          </a:solidFill>
                          <a:effectLst/>
                          <a:latin typeface="Source Sans Pro" panose="020B0503030403020204" pitchFamily="34" charset="0"/>
                          <a:ea typeface="Source Sans Pro" panose="020B0503030403020204" pitchFamily="34" charset="0"/>
                        </a:rPr>
                        <a:t>M25 Protection de l'enfance</a:t>
                      </a:r>
                    </a:p>
                  </a:txBody>
                  <a:tcPr marL="2167" marR="2167" marT="0" marB="0"/>
                </a:tc>
                <a:tc>
                  <a:txBody>
                    <a:bodyPr/>
                    <a:lstStyle/>
                    <a:p>
                      <a:pPr marL="8890" marR="0" indent="-8890">
                        <a:spcBef>
                          <a:spcPts val="0"/>
                        </a:spcBef>
                        <a:spcAft>
                          <a:spcPts val="0"/>
                        </a:spcAft>
                      </a:pPr>
                      <a:r>
                        <a:rPr lang="fr-FR" sz="1250" dirty="0">
                          <a:solidFill>
                            <a:schemeClr val="tx1"/>
                          </a:solidFill>
                          <a:effectLst/>
                          <a:latin typeface="Source Sans Pro" panose="020B0503030403020204" pitchFamily="34" charset="0"/>
                          <a:ea typeface="Source Sans Pro" panose="020B0503030403020204" pitchFamily="34" charset="0"/>
                        </a:rPr>
                        <a:t>Vérifier que les activités qui comportent un risque de maltraitance, d'exploitation ou de négligence envers les enfants dans le cadre des programmes financés par l'USAID sont correctement atténuées.</a:t>
                      </a:r>
                    </a:p>
                  </a:txBody>
                  <a:tcPr marL="2167" marR="2167" marT="0" marB="0"/>
                </a:tc>
                <a:tc>
                  <a:txBody>
                    <a:bodyPr/>
                    <a:lstStyle/>
                    <a:p>
                      <a:pPr marL="8890" marR="0" indent="-8890">
                        <a:spcBef>
                          <a:spcPts val="0"/>
                        </a:spcBef>
                        <a:spcAft>
                          <a:spcPts val="0"/>
                        </a:spcAft>
                      </a:pPr>
                      <a:r>
                        <a:rPr lang="fr-FR" sz="1250">
                          <a:solidFill>
                            <a:schemeClr val="tx1"/>
                          </a:solidFill>
                          <a:effectLst/>
                          <a:latin typeface="Source Sans Pro" panose="020B0503030403020204" pitchFamily="34" charset="0"/>
                          <a:ea typeface="Source Sans Pro" panose="020B0503030403020204" pitchFamily="34" charset="0"/>
                        </a:rPr>
                        <a:t>Politique RH (à consulter également auprès de la direction)</a:t>
                      </a:r>
                    </a:p>
                    <a:p>
                      <a:pPr marL="8890" marR="0" indent="-8890">
                        <a:spcBef>
                          <a:spcPts val="0"/>
                        </a:spcBef>
                        <a:spcAft>
                          <a:spcPts val="0"/>
                        </a:spcAft>
                      </a:pPr>
                      <a:r>
                        <a:rPr lang="fr-FR" sz="1250">
                          <a:solidFill>
                            <a:schemeClr val="tx1"/>
                          </a:solidFill>
                          <a:effectLst/>
                          <a:latin typeface="Source Sans Pro" panose="020B0503030403020204" pitchFamily="34" charset="0"/>
                          <a:ea typeface="Source Sans Pro" panose="020B0503030403020204" pitchFamily="34" charset="0"/>
                        </a:rPr>
                        <a:t>Politique de protection de l'enfance (si distincte)</a:t>
                      </a:r>
                    </a:p>
                  </a:txBody>
                  <a:tcPr marL="2167" marR="2167" marT="0" marB="0"/>
                </a:tc>
                <a:extLst>
                  <a:ext uri="{0D108BD9-81ED-4DB2-BD59-A6C34878D82A}">
                    <a16:rowId xmlns="" xmlns:a16="http://schemas.microsoft.com/office/drawing/2014/main" val="2706161076"/>
                  </a:ext>
                </a:extLst>
              </a:tr>
              <a:tr h="164668">
                <a:tc>
                  <a:txBody>
                    <a:bodyPr/>
                    <a:lstStyle/>
                    <a:p>
                      <a:pPr marL="8890" marR="0" indent="-8890">
                        <a:spcBef>
                          <a:spcPts val="1200"/>
                        </a:spcBef>
                        <a:spcAft>
                          <a:spcPts val="600"/>
                        </a:spcAft>
                      </a:pPr>
                      <a:r>
                        <a:rPr lang="fr-FR" sz="1250">
                          <a:solidFill>
                            <a:schemeClr val="tx1"/>
                          </a:solidFill>
                          <a:effectLst/>
                          <a:latin typeface="Source Sans Pro" panose="020B0503030403020204" pitchFamily="34" charset="0"/>
                          <a:ea typeface="Source Sans Pro" panose="020B0503030403020204" pitchFamily="34" charset="0"/>
                        </a:rPr>
                        <a:t>M26 Divulgations obligatoires</a:t>
                      </a:r>
                    </a:p>
                  </a:txBody>
                  <a:tcPr marL="2167" marR="2167" marT="0" marB="0"/>
                </a:tc>
                <a:tc>
                  <a:txBody>
                    <a:bodyPr/>
                    <a:lstStyle/>
                    <a:p>
                      <a:pPr marL="8890" marR="0" indent="-8890">
                        <a:spcBef>
                          <a:spcPts val="0"/>
                        </a:spcBef>
                        <a:spcAft>
                          <a:spcPts val="0"/>
                        </a:spcAft>
                      </a:pPr>
                      <a:r>
                        <a:rPr lang="fr-FR" sz="1250" dirty="0">
                          <a:solidFill>
                            <a:schemeClr val="tx1"/>
                          </a:solidFill>
                          <a:effectLst/>
                          <a:latin typeface="Source Sans Pro" panose="020B0503030403020204" pitchFamily="34" charset="0"/>
                          <a:ea typeface="Source Sans Pro" panose="020B0503030403020204" pitchFamily="34" charset="0"/>
                        </a:rPr>
                        <a:t>Vérifier que les candidats et les bénéficiaires doivent divulguer, par écrit et en temps opportun, au Bureau de l'Inspecteur général de l'USAID, avec une copie au responsable de l'accord compétent, toutes les violations du droit pénal fédéral impliquant des violations de fraude, de corruption ou de gratification affectant potentiellement le Prix ​​fédéral. Les sous-bénéficiaires et les sous-traitants doivent divulguer, en temps opportun, par écrit au Bureau de l'Inspecteur Général de l'USAID et au bénéficiaire principal (organisme intermédiaire) toutes les violations du droit pénal Fédéral impliquant des fraudes, des pots-de-vin ou des violations de gratifications susceptibles d'affecter la subvention Fédérale.</a:t>
                      </a:r>
                    </a:p>
                  </a:txBody>
                  <a:tcPr marL="2167" marR="2167" marT="0" marB="0"/>
                </a:tc>
                <a:tc>
                  <a:txBody>
                    <a:bodyPr/>
                    <a:lstStyle/>
                    <a:p>
                      <a:pPr marL="8890" marR="0" indent="-8890">
                        <a:spcBef>
                          <a:spcPts val="0"/>
                        </a:spcBef>
                        <a:spcAft>
                          <a:spcPts val="0"/>
                        </a:spcAft>
                      </a:pPr>
                      <a:r>
                        <a:rPr lang="fr-FR" sz="1250" dirty="0">
                          <a:solidFill>
                            <a:schemeClr val="tx1"/>
                          </a:solidFill>
                          <a:effectLst/>
                          <a:latin typeface="Source Sans Pro" panose="020B0503030403020204" pitchFamily="34" charset="0"/>
                          <a:ea typeface="Source Sans Pro" panose="020B0503030403020204" pitchFamily="34" charset="0"/>
                        </a:rPr>
                        <a:t>Toute communication relative à ce qui est stipulé dans la colonne objectif envoyée à la bonne adresse</a:t>
                      </a:r>
                    </a:p>
                  </a:txBody>
                  <a:tcPr marL="2167" marR="2167" marT="0" marB="0"/>
                </a:tc>
                <a:extLst>
                  <a:ext uri="{0D108BD9-81ED-4DB2-BD59-A6C34878D82A}">
                    <a16:rowId xmlns="" xmlns:a16="http://schemas.microsoft.com/office/drawing/2014/main" val="3619321821"/>
                  </a:ext>
                </a:extLst>
              </a:tr>
            </a:tbl>
          </a:graphicData>
        </a:graphic>
      </p:graphicFrame>
      <p:sp>
        <p:nvSpPr>
          <p:cNvPr id="3" name="Google Shape;385;p56">
            <a:extLst>
              <a:ext uri="{FF2B5EF4-FFF2-40B4-BE49-F238E27FC236}">
                <a16:creationId xmlns="" xmlns:a16="http://schemas.microsoft.com/office/drawing/2014/main" id="{55E465F7-D8AC-2B47-A7C4-BB891C513CDD}"/>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CATÉGORIES/SOUS-CATÉGORIES MSP (CONT.) </a:t>
            </a:r>
          </a:p>
        </p:txBody>
      </p:sp>
      <p:sp>
        <p:nvSpPr>
          <p:cNvPr id="4" name="TextBox 3"/>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5" name="Espace réservé du numéro de diapositive 4">
            <a:extLst>
              <a:ext uri="{FF2B5EF4-FFF2-40B4-BE49-F238E27FC236}">
                <a16:creationId xmlns="" xmlns:a16="http://schemas.microsoft.com/office/drawing/2014/main" id="{2930CA08-3F43-D253-B6CE-6F0A9936A715}"/>
              </a:ext>
            </a:extLst>
          </p:cNvPr>
          <p:cNvSpPr>
            <a:spLocks noGrp="1"/>
          </p:cNvSpPr>
          <p:nvPr>
            <p:ph type="sldNum" sz="quarter" idx="7"/>
          </p:nvPr>
        </p:nvSpPr>
        <p:spPr/>
        <p:txBody>
          <a:bodyPr/>
          <a:lstStyle/>
          <a:p>
            <a:fld id="{B6F15528-21DE-4FAA-801E-634DDDAF4B2B}" type="slidenum">
              <a:rPr lang="fr-FR" smtClean="0"/>
              <a:pPr/>
              <a:t>202</a:t>
            </a:fld>
            <a:endParaRPr lang="fr-FR" dirty="0"/>
          </a:p>
        </p:txBody>
      </p:sp>
    </p:spTree>
    <p:extLst>
      <p:ext uri="{BB962C8B-B14F-4D97-AF65-F5344CB8AC3E}">
        <p14:creationId xmlns:p14="http://schemas.microsoft.com/office/powerpoint/2010/main" val="155881496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27CD42BD-4418-EFE7-17C6-5D87B4D1BAA0}"/>
            </a:ext>
          </a:extLst>
        </p:cNvPr>
        <p:cNvGrpSpPr/>
        <p:nvPr/>
      </p:nvGrpSpPr>
      <p:grpSpPr>
        <a:xfrm>
          <a:off x="0" y="0"/>
          <a:ext cx="0" cy="0"/>
          <a:chOff x="0" y="0"/>
          <a:chExt cx="0" cy="0"/>
        </a:xfrm>
      </p:grpSpPr>
      <p:graphicFrame>
        <p:nvGraphicFramePr>
          <p:cNvPr id="2" name="Table 1">
            <a:extLst>
              <a:ext uri="{FF2B5EF4-FFF2-40B4-BE49-F238E27FC236}">
                <a16:creationId xmlns="" xmlns:a16="http://schemas.microsoft.com/office/drawing/2014/main" id="{C1DCFC7E-3571-9659-7C25-1741B06BE422}"/>
              </a:ext>
            </a:extLst>
          </p:cNvPr>
          <p:cNvGraphicFramePr>
            <a:graphicFrameLocks noGrp="1"/>
          </p:cNvGraphicFramePr>
          <p:nvPr>
            <p:extLst>
              <p:ext uri="{D42A27DB-BD31-4B8C-83A1-F6EECF244321}">
                <p14:modId xmlns:p14="http://schemas.microsoft.com/office/powerpoint/2010/main" val="1437765936"/>
              </p:ext>
            </p:extLst>
          </p:nvPr>
        </p:nvGraphicFramePr>
        <p:xfrm>
          <a:off x="104328" y="920538"/>
          <a:ext cx="11899474" cy="3413760"/>
        </p:xfrm>
        <a:graphic>
          <a:graphicData uri="http://schemas.openxmlformats.org/drawingml/2006/table">
            <a:tbl>
              <a:tblPr firstRow="1" firstCol="1" bandRow="1">
                <a:tableStyleId>{5940675A-B579-460E-94D1-54222C63F5DA}</a:tableStyleId>
              </a:tblPr>
              <a:tblGrid>
                <a:gridCol w="1754972">
                  <a:extLst>
                    <a:ext uri="{9D8B030D-6E8A-4147-A177-3AD203B41FA5}">
                      <a16:colId xmlns="" xmlns:a16="http://schemas.microsoft.com/office/drawing/2014/main" val="1137714424"/>
                    </a:ext>
                  </a:extLst>
                </a:gridCol>
                <a:gridCol w="8385535">
                  <a:extLst>
                    <a:ext uri="{9D8B030D-6E8A-4147-A177-3AD203B41FA5}">
                      <a16:colId xmlns="" xmlns:a16="http://schemas.microsoft.com/office/drawing/2014/main" val="2123100376"/>
                    </a:ext>
                  </a:extLst>
                </a:gridCol>
                <a:gridCol w="1758967">
                  <a:extLst>
                    <a:ext uri="{9D8B030D-6E8A-4147-A177-3AD203B41FA5}">
                      <a16:colId xmlns="" xmlns:a16="http://schemas.microsoft.com/office/drawing/2014/main" val="2582605309"/>
                    </a:ext>
                  </a:extLst>
                </a:gridCol>
              </a:tblGrid>
              <a:tr h="306807">
                <a:tc>
                  <a:txBody>
                    <a:bodyPr/>
                    <a:lstStyle/>
                    <a:p>
                      <a:pPr marL="8890" marR="0" indent="-8890" algn="ctr">
                        <a:spcBef>
                          <a:spcPts val="1200"/>
                        </a:spcBef>
                        <a:spcAft>
                          <a:spcPts val="600"/>
                        </a:spcAft>
                      </a:pPr>
                      <a:r>
                        <a:rPr lang="fr-FR" sz="1400" b="1">
                          <a:solidFill>
                            <a:schemeClr val="bg1"/>
                          </a:solidFill>
                          <a:effectLst/>
                          <a:latin typeface="Source Sans Pro" panose="020B0503030403020204" pitchFamily="34" charset="0"/>
                          <a:ea typeface="Source Sans Pro" panose="020B0503030403020204" pitchFamily="34" charset="0"/>
                        </a:rPr>
                        <a:t>CATÉGORIES/SOUS-CATÉGORIES</a:t>
                      </a:r>
                    </a:p>
                  </a:txBody>
                  <a:tcPr marL="2167" marR="2167" marT="0" marB="0" anchor="ctr">
                    <a:solidFill>
                      <a:srgbClr val="002E6C"/>
                    </a:solidFill>
                  </a:tcPr>
                </a:tc>
                <a:tc>
                  <a:txBody>
                    <a:bodyPr/>
                    <a:lstStyle/>
                    <a:p>
                      <a:pPr marL="8890" marR="0" indent="-8890" algn="ctr">
                        <a:spcBef>
                          <a:spcPts val="0"/>
                        </a:spcBef>
                        <a:spcAft>
                          <a:spcPts val="0"/>
                        </a:spcAft>
                      </a:pPr>
                      <a:r>
                        <a:rPr lang="fr-FR" sz="1400" b="1">
                          <a:solidFill>
                            <a:schemeClr val="bg1"/>
                          </a:solidFill>
                          <a:effectLst/>
                          <a:latin typeface="Source Sans Pro" panose="020B0503030403020204" pitchFamily="34" charset="0"/>
                          <a:ea typeface="Source Sans Pro" panose="020B0503030403020204" pitchFamily="34" charset="0"/>
                        </a:rPr>
                        <a:t>OBJECTIF (S) :</a:t>
                      </a:r>
                    </a:p>
                  </a:txBody>
                  <a:tcPr marL="2167" marR="2167" marT="0" marB="0" anchor="ctr">
                    <a:solidFill>
                      <a:srgbClr val="002E6C"/>
                    </a:solidFill>
                  </a:tcPr>
                </a:tc>
                <a:tc>
                  <a:txBody>
                    <a:bodyPr/>
                    <a:lstStyle/>
                    <a:p>
                      <a:pPr marL="8890" marR="0" indent="-8890" algn="ctr">
                        <a:spcBef>
                          <a:spcPts val="0"/>
                        </a:spcBef>
                        <a:spcAft>
                          <a:spcPts val="0"/>
                        </a:spcAft>
                      </a:pPr>
                      <a:r>
                        <a:rPr lang="fr-FR" sz="1400" b="1">
                          <a:solidFill>
                            <a:schemeClr val="bg1"/>
                          </a:solidFill>
                          <a:effectLst/>
                          <a:latin typeface="Source Sans Pro" panose="020B0503030403020204" pitchFamily="34" charset="0"/>
                          <a:ea typeface="Source Sans Pro" panose="020B0503030403020204" pitchFamily="34" charset="0"/>
                        </a:rPr>
                        <a:t>DOCUMENTS CLÉS POUR L'ÉVALUATION</a:t>
                      </a:r>
                    </a:p>
                  </a:txBody>
                  <a:tcPr marL="2167" marR="2167" marT="0" marB="0" anchor="ctr">
                    <a:solidFill>
                      <a:srgbClr val="002E6C"/>
                    </a:solidFill>
                  </a:tcPr>
                </a:tc>
                <a:extLst>
                  <a:ext uri="{0D108BD9-81ED-4DB2-BD59-A6C34878D82A}">
                    <a16:rowId xmlns="" xmlns:a16="http://schemas.microsoft.com/office/drawing/2014/main" val="2202113141"/>
                  </a:ext>
                </a:extLst>
              </a:tr>
              <a:tr h="767018">
                <a:tc>
                  <a:txBody>
                    <a:bodyPr/>
                    <a:lstStyle/>
                    <a:p>
                      <a:pPr marL="8890" marR="0" indent="-8890">
                        <a:spcBef>
                          <a:spcPts val="1200"/>
                        </a:spcBef>
                        <a:spcAft>
                          <a:spcPts val="600"/>
                        </a:spcAft>
                      </a:pPr>
                      <a:r>
                        <a:rPr lang="fr-FR" sz="1400">
                          <a:solidFill>
                            <a:schemeClr val="tx1"/>
                          </a:solidFill>
                          <a:effectLst/>
                          <a:latin typeface="Source Sans Pro" panose="020B0503030403020204" pitchFamily="34" charset="0"/>
                          <a:ea typeface="Source Sans Pro" panose="020B0503030403020204" pitchFamily="34" charset="0"/>
                        </a:rPr>
                        <a:t>M27 Non-discrimination à l'égard des bénéficiaires</a:t>
                      </a:r>
                    </a:p>
                  </a:txBody>
                  <a:tcPr marL="2167" marR="2167" marT="0" marB="0"/>
                </a:tc>
                <a:tc>
                  <a:txBody>
                    <a:bodyPr/>
                    <a:lstStyle/>
                    <a:p>
                      <a:pPr marL="8890" marR="0" indent="-8890">
                        <a:spcBef>
                          <a:spcPts val="0"/>
                        </a:spcBef>
                        <a:spcAft>
                          <a:spcPts val="0"/>
                        </a:spcAft>
                      </a:pPr>
                      <a:r>
                        <a:rPr lang="fr-FR" sz="1400">
                          <a:solidFill>
                            <a:schemeClr val="tx1"/>
                          </a:solidFill>
                          <a:effectLst/>
                          <a:latin typeface="Source Sans Pro" panose="020B0503030403020204" pitchFamily="34" charset="0"/>
                          <a:ea typeface="Source Sans Pro" panose="020B0503030403020204" pitchFamily="34" charset="0"/>
                        </a:rPr>
                        <a:t>Vérifier que le bénéficiaire ne fasse pas de discrimination à l'égard des bénéficiaires dans la mise en œuvre de cette subvention( par exemple, mais sans s'y limiter, en retenant, en affectant négativement ou en refusant un accès équitable aux avantages fournis par cette subvention basé sur facteur non expressément indiqué dans la subvention).</a:t>
                      </a:r>
                    </a:p>
                  </a:txBody>
                  <a:tcPr marL="2167" marR="2167" marT="0" marB="0"/>
                </a:tc>
                <a:tc>
                  <a:txBody>
                    <a:bodyPr/>
                    <a:lstStyle/>
                    <a:p>
                      <a:pPr marL="8890" marR="0" indent="-8890">
                        <a:spcBef>
                          <a:spcPts val="0"/>
                        </a:spcBef>
                        <a:spcAft>
                          <a:spcPts val="0"/>
                        </a:spcAft>
                      </a:pPr>
                      <a:r>
                        <a:rPr lang="fr-FR" sz="1400">
                          <a:solidFill>
                            <a:schemeClr val="tx1"/>
                          </a:solidFill>
                          <a:effectLst/>
                          <a:latin typeface="Source Sans Pro" panose="020B0503030403020204" pitchFamily="34" charset="0"/>
                          <a:ea typeface="Source Sans Pro" panose="020B0503030403020204" pitchFamily="34" charset="0"/>
                        </a:rPr>
                        <a:t>Politiques d'approvisionnement</a:t>
                      </a:r>
                    </a:p>
                  </a:txBody>
                  <a:tcPr marL="2167" marR="2167" marT="0" marB="0"/>
                </a:tc>
                <a:extLst>
                  <a:ext uri="{0D108BD9-81ED-4DB2-BD59-A6C34878D82A}">
                    <a16:rowId xmlns="" xmlns:a16="http://schemas.microsoft.com/office/drawing/2014/main" val="853030526"/>
                  </a:ext>
                </a:extLst>
              </a:tr>
              <a:tr h="767018">
                <a:tc>
                  <a:txBody>
                    <a:bodyPr/>
                    <a:lstStyle/>
                    <a:p>
                      <a:pPr marL="8890" marR="0" indent="-8890">
                        <a:spcBef>
                          <a:spcPts val="1200"/>
                        </a:spcBef>
                        <a:spcAft>
                          <a:spcPts val="600"/>
                        </a:spcAft>
                      </a:pPr>
                      <a:r>
                        <a:rPr lang="fr-FR" sz="1400">
                          <a:solidFill>
                            <a:schemeClr val="tx1"/>
                          </a:solidFill>
                          <a:effectLst/>
                          <a:latin typeface="Source Sans Pro" panose="020B0503030403020204" pitchFamily="34" charset="0"/>
                          <a:ea typeface="Source Sans Pro" panose="020B0503030403020204" pitchFamily="34" charset="0"/>
                        </a:rPr>
                        <a:t>M28 Conflit d'intérêts </a:t>
                      </a:r>
                    </a:p>
                  </a:txBody>
                  <a:tcPr marL="2167" marR="2167" marT="0" marB="0"/>
                </a:tc>
                <a:tc>
                  <a:txBody>
                    <a:bodyPr/>
                    <a:lstStyle/>
                    <a:p>
                      <a:pPr marL="8890" marR="0" indent="-8890">
                        <a:spcBef>
                          <a:spcPts val="0"/>
                        </a:spcBef>
                        <a:spcAft>
                          <a:spcPts val="0"/>
                        </a:spcAft>
                      </a:pPr>
                      <a:r>
                        <a:rPr lang="fr-FR" sz="1400">
                          <a:solidFill>
                            <a:schemeClr val="tx1"/>
                          </a:solidFill>
                          <a:effectLst/>
                          <a:latin typeface="Source Sans Pro" panose="020B0503030403020204" pitchFamily="34" charset="0"/>
                          <a:ea typeface="Source Sans Pro" panose="020B0503030403020204" pitchFamily="34" charset="0"/>
                        </a:rPr>
                        <a:t>Vérifier que le destinataire a mis en place une politique pour prévenir/gérer les conflits d’intérêts potentiels (par exemple lorsque les responsables ont des intérêts financiers chez les fournisseurs).</a:t>
                      </a:r>
                    </a:p>
                  </a:txBody>
                  <a:tcPr marL="2167" marR="2167" marT="0" marB="0"/>
                </a:tc>
                <a:tc>
                  <a:txBody>
                    <a:bodyPr/>
                    <a:lstStyle/>
                    <a:p>
                      <a:pPr marL="8890" marR="0" indent="-8890">
                        <a:spcBef>
                          <a:spcPts val="0"/>
                        </a:spcBef>
                        <a:spcAft>
                          <a:spcPts val="0"/>
                        </a:spcAft>
                      </a:pPr>
                      <a:r>
                        <a:rPr lang="fr-FR" sz="1400">
                          <a:solidFill>
                            <a:schemeClr val="tx1"/>
                          </a:solidFill>
                          <a:effectLst/>
                          <a:latin typeface="Source Sans Pro" panose="020B0503030403020204" pitchFamily="34" charset="0"/>
                          <a:ea typeface="Source Sans Pro" panose="020B0503030403020204" pitchFamily="34" charset="0"/>
                        </a:rPr>
                        <a:t>Déclarations de conflits d’intérêts (toutes les parties impliquées)</a:t>
                      </a:r>
                    </a:p>
                  </a:txBody>
                  <a:tcPr marL="2167" marR="2167" marT="0" marB="0"/>
                </a:tc>
                <a:extLst>
                  <a:ext uri="{0D108BD9-81ED-4DB2-BD59-A6C34878D82A}">
                    <a16:rowId xmlns="" xmlns:a16="http://schemas.microsoft.com/office/drawing/2014/main" val="1359358746"/>
                  </a:ext>
                </a:extLst>
              </a:tr>
              <a:tr h="767018">
                <a:tc>
                  <a:txBody>
                    <a:bodyPr/>
                    <a:lstStyle/>
                    <a:p>
                      <a:pPr marL="8890" marR="0" indent="-8890">
                        <a:spcBef>
                          <a:spcPts val="1200"/>
                        </a:spcBef>
                        <a:spcAft>
                          <a:spcPts val="600"/>
                        </a:spcAft>
                      </a:pPr>
                      <a:r>
                        <a:rPr lang="fr-FR" sz="1400">
                          <a:solidFill>
                            <a:schemeClr val="tx1"/>
                          </a:solidFill>
                          <a:effectLst/>
                          <a:latin typeface="Source Sans Pro" panose="020B0503030403020204" pitchFamily="34" charset="0"/>
                          <a:ea typeface="Source Sans Pro" panose="020B0503030403020204" pitchFamily="34" charset="0"/>
                        </a:rPr>
                        <a:t>M29 Interdiction de certains services ou équipements de télécommunication et de surveillance vidéo</a:t>
                      </a:r>
                    </a:p>
                  </a:txBody>
                  <a:tcPr marL="2167" marR="2167" marT="0" marB="0"/>
                </a:tc>
                <a:tc>
                  <a:txBody>
                    <a:bodyPr/>
                    <a:lstStyle/>
                    <a:p>
                      <a:pPr marL="8890" marR="0" indent="-8890">
                        <a:spcBef>
                          <a:spcPts val="0"/>
                        </a:spcBef>
                        <a:spcAft>
                          <a:spcPts val="0"/>
                        </a:spcAft>
                      </a:pPr>
                      <a:r>
                        <a:rPr lang="fr-FR" sz="1400">
                          <a:solidFill>
                            <a:schemeClr val="tx1"/>
                          </a:solidFill>
                          <a:effectLst/>
                          <a:latin typeface="Source Sans Pro" panose="020B0503030403020204" pitchFamily="34" charset="0"/>
                          <a:ea typeface="Source Sans Pro" panose="020B0503030403020204" pitchFamily="34" charset="0"/>
                        </a:rPr>
                        <a:t>Vérifier que le bénéficiaire n'achète pas de services ou d'équipements de télécommunication et de vidéosurveillance auprès de fournisseurs interdits, en utilisant les fonds de la subvention, y compris les coûts directs et indirects, les revenus du programme et toute participation aux coûts.</a:t>
                      </a:r>
                    </a:p>
                  </a:txBody>
                  <a:tcPr marL="2167" marR="2167" marT="0" marB="0"/>
                </a:tc>
                <a:tc>
                  <a:txBody>
                    <a:bodyPr/>
                    <a:lstStyle/>
                    <a:p>
                      <a:pPr marL="8890" marR="0" indent="-8890">
                        <a:spcBef>
                          <a:spcPts val="0"/>
                        </a:spcBef>
                        <a:spcAft>
                          <a:spcPts val="0"/>
                        </a:spcAft>
                      </a:pPr>
                      <a:r>
                        <a:rPr lang="fr-FR" sz="1400">
                          <a:solidFill>
                            <a:schemeClr val="tx1"/>
                          </a:solidFill>
                          <a:effectLst/>
                          <a:latin typeface="Source Sans Pro" panose="020B0503030403020204" pitchFamily="34" charset="0"/>
                          <a:ea typeface="Source Sans Pro" panose="020B0503030403020204" pitchFamily="34" charset="0"/>
                        </a:rPr>
                        <a:t>Documentation d'achat d'équipements de télécommunication et de vidéosurveillance</a:t>
                      </a:r>
                    </a:p>
                  </a:txBody>
                  <a:tcPr marL="2167" marR="2167" marT="0" marB="0"/>
                </a:tc>
                <a:extLst>
                  <a:ext uri="{0D108BD9-81ED-4DB2-BD59-A6C34878D82A}">
                    <a16:rowId xmlns="" xmlns:a16="http://schemas.microsoft.com/office/drawing/2014/main" val="2948158479"/>
                  </a:ext>
                </a:extLst>
              </a:tr>
            </a:tbl>
          </a:graphicData>
        </a:graphic>
      </p:graphicFrame>
      <p:sp>
        <p:nvSpPr>
          <p:cNvPr id="3" name="Google Shape;385;p56">
            <a:extLst>
              <a:ext uri="{FF2B5EF4-FFF2-40B4-BE49-F238E27FC236}">
                <a16:creationId xmlns="" xmlns:a16="http://schemas.microsoft.com/office/drawing/2014/main" id="{02274FBA-A9BF-2D46-C878-D1BA65FCEE61}"/>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CATÉGORIES/SOUS-CATÉGORIES MSP (CONT.) </a:t>
            </a:r>
          </a:p>
        </p:txBody>
      </p:sp>
      <p:sp>
        <p:nvSpPr>
          <p:cNvPr id="4" name="TextBox 3"/>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5" name="Espace réservé du numéro de diapositive 4">
            <a:extLst>
              <a:ext uri="{FF2B5EF4-FFF2-40B4-BE49-F238E27FC236}">
                <a16:creationId xmlns="" xmlns:a16="http://schemas.microsoft.com/office/drawing/2014/main" id="{100A3D31-51E9-167A-ADA8-B8186CA630B7}"/>
              </a:ext>
            </a:extLst>
          </p:cNvPr>
          <p:cNvSpPr>
            <a:spLocks noGrp="1"/>
          </p:cNvSpPr>
          <p:nvPr>
            <p:ph type="sldNum" sz="quarter" idx="7"/>
          </p:nvPr>
        </p:nvSpPr>
        <p:spPr/>
        <p:txBody>
          <a:bodyPr/>
          <a:lstStyle/>
          <a:p>
            <a:fld id="{B6F15528-21DE-4FAA-801E-634DDDAF4B2B}" type="slidenum">
              <a:rPr lang="fr-FR" smtClean="0"/>
              <a:pPr/>
              <a:t>203</a:t>
            </a:fld>
            <a:endParaRPr lang="fr-FR" dirty="0"/>
          </a:p>
        </p:txBody>
      </p:sp>
    </p:spTree>
    <p:extLst>
      <p:ext uri="{BB962C8B-B14F-4D97-AF65-F5344CB8AC3E}">
        <p14:creationId xmlns:p14="http://schemas.microsoft.com/office/powerpoint/2010/main" val="4007722508"/>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983E31B1-F1DA-06C9-563B-DC7A4B91D5B8}"/>
            </a:ext>
          </a:extLst>
        </p:cNvPr>
        <p:cNvGrpSpPr/>
        <p:nvPr/>
      </p:nvGrpSpPr>
      <p:grpSpPr>
        <a:xfrm>
          <a:off x="0" y="0"/>
          <a:ext cx="0" cy="0"/>
          <a:chOff x="0" y="0"/>
          <a:chExt cx="0" cy="0"/>
        </a:xfrm>
      </p:grpSpPr>
      <p:graphicFrame>
        <p:nvGraphicFramePr>
          <p:cNvPr id="2" name="Table 1">
            <a:extLst>
              <a:ext uri="{FF2B5EF4-FFF2-40B4-BE49-F238E27FC236}">
                <a16:creationId xmlns="" xmlns:a16="http://schemas.microsoft.com/office/drawing/2014/main" id="{E1340D07-FAE5-9C20-AFD9-9721632FF2F5}"/>
              </a:ext>
            </a:extLst>
          </p:cNvPr>
          <p:cNvGraphicFramePr>
            <a:graphicFrameLocks noGrp="1"/>
          </p:cNvGraphicFramePr>
          <p:nvPr>
            <p:extLst>
              <p:ext uri="{D42A27DB-BD31-4B8C-83A1-F6EECF244321}">
                <p14:modId xmlns:p14="http://schemas.microsoft.com/office/powerpoint/2010/main" val="35992672"/>
              </p:ext>
            </p:extLst>
          </p:nvPr>
        </p:nvGraphicFramePr>
        <p:xfrm>
          <a:off x="0" y="902127"/>
          <a:ext cx="12192001" cy="5120640"/>
        </p:xfrm>
        <a:graphic>
          <a:graphicData uri="http://schemas.openxmlformats.org/drawingml/2006/table">
            <a:tbl>
              <a:tblPr firstRow="1" firstCol="1" bandRow="1">
                <a:tableStyleId>{5940675A-B579-460E-94D1-54222C63F5DA}</a:tableStyleId>
              </a:tblPr>
              <a:tblGrid>
                <a:gridCol w="1018728">
                  <a:extLst>
                    <a:ext uri="{9D8B030D-6E8A-4147-A177-3AD203B41FA5}">
                      <a16:colId xmlns="" xmlns:a16="http://schemas.microsoft.com/office/drawing/2014/main" val="1137714424"/>
                    </a:ext>
                  </a:extLst>
                </a:gridCol>
                <a:gridCol w="9782238">
                  <a:extLst>
                    <a:ext uri="{9D8B030D-6E8A-4147-A177-3AD203B41FA5}">
                      <a16:colId xmlns="" xmlns:a16="http://schemas.microsoft.com/office/drawing/2014/main" val="2123100376"/>
                    </a:ext>
                  </a:extLst>
                </a:gridCol>
                <a:gridCol w="1391035">
                  <a:extLst>
                    <a:ext uri="{9D8B030D-6E8A-4147-A177-3AD203B41FA5}">
                      <a16:colId xmlns="" xmlns:a16="http://schemas.microsoft.com/office/drawing/2014/main" val="2582605309"/>
                    </a:ext>
                  </a:extLst>
                </a:gridCol>
              </a:tblGrid>
              <a:tr h="306807">
                <a:tc>
                  <a:txBody>
                    <a:bodyPr/>
                    <a:lstStyle/>
                    <a:p>
                      <a:pPr marL="8890" marR="0" indent="-8890" algn="ctr">
                        <a:spcBef>
                          <a:spcPts val="1200"/>
                        </a:spcBef>
                        <a:spcAft>
                          <a:spcPts val="600"/>
                        </a:spcAft>
                      </a:pPr>
                      <a:r>
                        <a:rPr lang="fr-FR" sz="1200" b="1" dirty="0">
                          <a:solidFill>
                            <a:schemeClr val="bg1"/>
                          </a:solidFill>
                          <a:effectLst/>
                          <a:latin typeface="Source Sans Pro" panose="020B0503030403020204" pitchFamily="34" charset="0"/>
                          <a:ea typeface="Source Sans Pro" panose="020B0503030403020204" pitchFamily="34" charset="0"/>
                        </a:rPr>
                        <a:t>CATÉGORIES/SOUS-CATÉGORIES</a:t>
                      </a:r>
                    </a:p>
                  </a:txBody>
                  <a:tcPr marL="2167" marR="2167" marT="0" marB="0" anchor="ctr">
                    <a:solidFill>
                      <a:srgbClr val="002E6C"/>
                    </a:solidFill>
                  </a:tcPr>
                </a:tc>
                <a:tc>
                  <a:txBody>
                    <a:bodyPr/>
                    <a:lstStyle/>
                    <a:p>
                      <a:pPr marL="8890" marR="0" indent="-8890" algn="ctr">
                        <a:spcBef>
                          <a:spcPts val="0"/>
                        </a:spcBef>
                        <a:spcAft>
                          <a:spcPts val="0"/>
                        </a:spcAft>
                      </a:pPr>
                      <a:r>
                        <a:rPr lang="fr-FR" sz="1200" b="1">
                          <a:solidFill>
                            <a:schemeClr val="bg1"/>
                          </a:solidFill>
                          <a:effectLst/>
                          <a:latin typeface="Source Sans Pro" panose="020B0503030403020204" pitchFamily="34" charset="0"/>
                          <a:ea typeface="Source Sans Pro" panose="020B0503030403020204" pitchFamily="34" charset="0"/>
                        </a:rPr>
                        <a:t>OBJECTIF (S) :</a:t>
                      </a:r>
                    </a:p>
                  </a:txBody>
                  <a:tcPr marL="2167" marR="2167" marT="0" marB="0" anchor="ctr">
                    <a:solidFill>
                      <a:srgbClr val="002E6C"/>
                    </a:solidFill>
                  </a:tcPr>
                </a:tc>
                <a:tc>
                  <a:txBody>
                    <a:bodyPr/>
                    <a:lstStyle/>
                    <a:p>
                      <a:pPr marL="8890" marR="0" indent="-8890" algn="ctr">
                        <a:spcBef>
                          <a:spcPts val="0"/>
                        </a:spcBef>
                        <a:spcAft>
                          <a:spcPts val="0"/>
                        </a:spcAft>
                      </a:pPr>
                      <a:r>
                        <a:rPr lang="fr-FR" sz="1200" b="1">
                          <a:solidFill>
                            <a:schemeClr val="bg1"/>
                          </a:solidFill>
                          <a:effectLst/>
                          <a:latin typeface="Source Sans Pro" panose="020B0503030403020204" pitchFamily="34" charset="0"/>
                          <a:ea typeface="Source Sans Pro" panose="020B0503030403020204" pitchFamily="34" charset="0"/>
                        </a:rPr>
                        <a:t>DOCUMENTS CLÉS POUR L'ÉVALUATION</a:t>
                      </a:r>
                    </a:p>
                  </a:txBody>
                  <a:tcPr marL="2167" marR="2167" marT="0" marB="0" anchor="ctr">
                    <a:solidFill>
                      <a:srgbClr val="002E6C"/>
                    </a:solidFill>
                  </a:tcPr>
                </a:tc>
                <a:extLst>
                  <a:ext uri="{0D108BD9-81ED-4DB2-BD59-A6C34878D82A}">
                    <a16:rowId xmlns="" xmlns:a16="http://schemas.microsoft.com/office/drawing/2014/main" val="2202113141"/>
                  </a:ext>
                </a:extLst>
              </a:tr>
              <a:tr h="4141897">
                <a:tc>
                  <a:txBody>
                    <a:bodyPr/>
                    <a:lstStyle/>
                    <a:p>
                      <a:pPr marL="8890" marR="0" indent="-8890">
                        <a:spcBef>
                          <a:spcPts val="1200"/>
                        </a:spcBef>
                        <a:spcAft>
                          <a:spcPts val="600"/>
                        </a:spcAft>
                      </a:pPr>
                      <a:r>
                        <a:rPr lang="fr-FR" sz="1200">
                          <a:solidFill>
                            <a:schemeClr val="tx1"/>
                          </a:solidFill>
                          <a:effectLst/>
                          <a:latin typeface="Source Sans Pro" panose="020B0503030403020204" pitchFamily="34" charset="0"/>
                          <a:ea typeface="Source Sans Pro" panose="020B0503030403020204" pitchFamily="34" charset="0"/>
                        </a:rPr>
                        <a:t>Politique à l’égard d’Handicaps M30. Exigences en matière de visa de visiteur d'échange</a:t>
                      </a:r>
                    </a:p>
                  </a:txBody>
                  <a:tcPr marL="2167" marR="2167" marT="0" marB="0"/>
                </a:tc>
                <a:tc>
                  <a:txBody>
                    <a:bodyPr/>
                    <a:lstStyle/>
                    <a:p>
                      <a:pPr marL="0" marR="0" indent="0">
                        <a:spcBef>
                          <a:spcPts val="0"/>
                        </a:spcBef>
                        <a:spcAft>
                          <a:spcPts val="0"/>
                        </a:spcAft>
                        <a:buFont typeface="Wingdings" panose="05000000000000000000" pitchFamily="2" charset="2"/>
                        <a:buNone/>
                      </a:pPr>
                      <a:r>
                        <a:rPr lang="fr-FR" sz="1200" dirty="0">
                          <a:solidFill>
                            <a:schemeClr val="tx1"/>
                          </a:solidFill>
                          <a:effectLst/>
                          <a:latin typeface="Source Sans Pro" panose="020B0503030403020204" pitchFamily="34" charset="0"/>
                          <a:ea typeface="Source Sans Pro" panose="020B0503030403020204" pitchFamily="34" charset="0"/>
                          <a:cs typeface="+mn-cs"/>
                        </a:rPr>
                        <a:t>Pour vérifier que l'organisation :</a:t>
                      </a:r>
                    </a:p>
                    <a:p>
                      <a:pPr marL="285750" marR="0" indent="-285750">
                        <a:spcBef>
                          <a:spcPts val="0"/>
                        </a:spcBef>
                        <a:spcAft>
                          <a:spcPts val="0"/>
                        </a:spcAft>
                        <a:buFont typeface="Wingdings" panose="05000000000000000000" pitchFamily="2" charset="2"/>
                        <a:buChar char="§"/>
                      </a:pPr>
                      <a:r>
                        <a:rPr lang="fr-FR" sz="1200" dirty="0">
                          <a:solidFill>
                            <a:schemeClr val="tx1"/>
                          </a:solidFill>
                          <a:effectLst/>
                          <a:latin typeface="Source Sans Pro" panose="020B0503030403020204" pitchFamily="34" charset="0"/>
                          <a:ea typeface="Source Sans Pro" panose="020B0503030403020204" pitchFamily="34" charset="0"/>
                          <a:cs typeface="+mn-cs"/>
                        </a:rPr>
                        <a:t>A une compréhension complète des exigences en matière de dispositions et inclut systématiquement cette disposition dans toutes les sous-attributions et tous les contrats.</a:t>
                      </a:r>
                    </a:p>
                    <a:p>
                      <a:pPr marL="285750" marR="0" indent="-285750">
                        <a:spcBef>
                          <a:spcPts val="0"/>
                        </a:spcBef>
                        <a:spcAft>
                          <a:spcPts val="0"/>
                        </a:spcAft>
                        <a:buFont typeface="Wingdings" panose="05000000000000000000" pitchFamily="2" charset="2"/>
                        <a:buChar char="§"/>
                      </a:pPr>
                      <a:r>
                        <a:rPr lang="fr-FR" sz="1200" dirty="0">
                          <a:solidFill>
                            <a:schemeClr val="tx1"/>
                          </a:solidFill>
                          <a:effectLst/>
                          <a:latin typeface="Source Sans Pro" panose="020B0503030403020204" pitchFamily="34" charset="0"/>
                          <a:ea typeface="Source Sans Pro" panose="020B0503030403020204" pitchFamily="34" charset="0"/>
                          <a:cs typeface="+mn-cs"/>
                        </a:rPr>
                        <a:t>Se conforme à cette disposition sans aucune lacune pour toutes les activités des visiteurs d’échange, de formation des participants ou de voyage sur invitation, et rapporte avec précision les progrès des visiteurs d’échange et des participants via </a:t>
                      </a:r>
                      <a:r>
                        <a:rPr lang="fr-FR" sz="1200" dirty="0" err="1">
                          <a:solidFill>
                            <a:schemeClr val="tx1"/>
                          </a:solidFill>
                          <a:effectLst/>
                          <a:latin typeface="Source Sans Pro" panose="020B0503030403020204" pitchFamily="34" charset="0"/>
                          <a:ea typeface="Source Sans Pro" panose="020B0503030403020204" pitchFamily="34" charset="0"/>
                          <a:cs typeface="+mn-cs"/>
                        </a:rPr>
                        <a:t>TraiNet</a:t>
                      </a:r>
                      <a:r>
                        <a:rPr lang="fr-FR" sz="1200" dirty="0">
                          <a:solidFill>
                            <a:schemeClr val="tx1"/>
                          </a:solidFill>
                          <a:effectLst/>
                          <a:latin typeface="Source Sans Pro" panose="020B0503030403020204" pitchFamily="34" charset="0"/>
                          <a:ea typeface="Source Sans Pro" panose="020B0503030403020204" pitchFamily="34" charset="0"/>
                          <a:cs typeface="+mn-cs"/>
                        </a:rPr>
                        <a:t>.</a:t>
                      </a:r>
                    </a:p>
                    <a:p>
                      <a:pPr marL="285750" marR="0" indent="-285750">
                        <a:spcBef>
                          <a:spcPts val="0"/>
                        </a:spcBef>
                        <a:spcAft>
                          <a:spcPts val="0"/>
                        </a:spcAft>
                        <a:buFont typeface="Wingdings" panose="05000000000000000000" pitchFamily="2" charset="2"/>
                        <a:buChar char="§"/>
                      </a:pPr>
                      <a:r>
                        <a:rPr lang="fr-FR" sz="1200" dirty="0">
                          <a:solidFill>
                            <a:schemeClr val="tx1"/>
                          </a:solidFill>
                          <a:effectLst/>
                          <a:latin typeface="Source Sans Pro" panose="020B0503030403020204" pitchFamily="34" charset="0"/>
                          <a:ea typeface="Source Sans Pro" panose="020B0503030403020204" pitchFamily="34" charset="0"/>
                          <a:cs typeface="+mn-cs"/>
                        </a:rPr>
                        <a:t>Est précis et cohérent dans (i) la prise en compte de la couverture d'assurance maladie et accident conformément aux exigences minimales de couverture du Département d'État et de l'USAID pour les visiteurs d'échange voyageant aux États-Unis, (ii) l'obtention d'une couverture d'assurance maladie et accident pour tous les participants voyageant dans un pays tiers. pays, et (ii) déterminer si les activités de formation spécifiques des participants dans le pays les exposent à un risque de santé et d'accident en cas de responsabilité médicale.</a:t>
                      </a:r>
                    </a:p>
                    <a:p>
                      <a:pPr marL="285750" marR="0" indent="-285750">
                        <a:spcBef>
                          <a:spcPts val="0"/>
                        </a:spcBef>
                        <a:spcAft>
                          <a:spcPts val="0"/>
                        </a:spcAft>
                        <a:buFont typeface="Wingdings" panose="05000000000000000000" pitchFamily="2" charset="2"/>
                        <a:buChar char="§"/>
                      </a:pPr>
                      <a:r>
                        <a:rPr lang="fr-FR" sz="1200" dirty="0">
                          <a:solidFill>
                            <a:schemeClr val="tx1"/>
                          </a:solidFill>
                          <a:effectLst/>
                          <a:latin typeface="Source Sans Pro" panose="020B0503030403020204" pitchFamily="34" charset="0"/>
                          <a:ea typeface="Source Sans Pro" panose="020B0503030403020204" pitchFamily="34" charset="0"/>
                          <a:cs typeface="+mn-cs"/>
                        </a:rPr>
                        <a:t>Est précis et cohérent, sans aucune lacune pour garantir (i) que tous les visiteurs d'échange parrainés par l'USAID obtiennent, utilisent et respectent les conditions du visa J-1, délivré conjointement avec un certificat d'éligibilité pour J-1 délivré par l'USAID. Statut de visa (DS-2019) pour les visiteurs d'échange voyageant aux États-Unis, et (ii) que tous les participants obtiennent, utilisent et respectent les conditions de toutes les exigences applicables en matière d'immigration, de visa et autres exigences similaires pour les participants voyageant vers un pays tiers. ou dans le pays d'accueil.</a:t>
                      </a:r>
                    </a:p>
                    <a:p>
                      <a:pPr marL="285750" marR="0" indent="-285750">
                        <a:spcBef>
                          <a:spcPts val="0"/>
                        </a:spcBef>
                        <a:spcAft>
                          <a:spcPts val="0"/>
                        </a:spcAft>
                        <a:buFont typeface="Wingdings" panose="05000000000000000000" pitchFamily="2" charset="2"/>
                        <a:buChar char="§"/>
                      </a:pPr>
                      <a:r>
                        <a:rPr lang="fr-FR" sz="1200" dirty="0">
                          <a:solidFill>
                            <a:schemeClr val="tx1"/>
                          </a:solidFill>
                          <a:effectLst/>
                          <a:latin typeface="Source Sans Pro" panose="020B0503030403020204" pitchFamily="34" charset="0"/>
                          <a:ea typeface="Source Sans Pro" panose="020B0503030403020204" pitchFamily="34" charset="0"/>
                          <a:cs typeface="+mn-cs"/>
                        </a:rPr>
                        <a:t>Vérifie de manière précise et cohérente, sans lacunes, (i) la maîtrise de la langue anglaise pour les participants à une activité basée aux États-Unis, et (ii) la maîtrise de la langue de formation pour les participants à une formation dans un pays tiers ou dans un pays hôte (et prend des dispositions pour un interprète).</a:t>
                      </a:r>
                    </a:p>
                    <a:p>
                      <a:pPr marL="285750" marR="0" indent="-285750">
                        <a:spcBef>
                          <a:spcPts val="0"/>
                        </a:spcBef>
                        <a:spcAft>
                          <a:spcPts val="0"/>
                        </a:spcAft>
                        <a:buFont typeface="Wingdings" panose="05000000000000000000" pitchFamily="2" charset="2"/>
                        <a:buChar char="§"/>
                      </a:pPr>
                      <a:r>
                        <a:rPr lang="fr-FR" sz="1200" dirty="0">
                          <a:solidFill>
                            <a:schemeClr val="tx1"/>
                          </a:solidFill>
                          <a:effectLst/>
                          <a:latin typeface="Source Sans Pro" panose="020B0503030403020204" pitchFamily="34" charset="0"/>
                          <a:ea typeface="Source Sans Pro" panose="020B0503030403020204" pitchFamily="34" charset="0"/>
                          <a:cs typeface="+mn-cs"/>
                        </a:rPr>
                        <a:t>Organise avec précision et cohérence une orientation avant le départ pour les visiteurs d'échange à destination des États-Unis et les participants à des programmes de formation dans des pays tiers, sans aucune lacune.</a:t>
                      </a:r>
                    </a:p>
                    <a:p>
                      <a:pPr marL="285750" marR="0" indent="-285750">
                        <a:spcBef>
                          <a:spcPts val="0"/>
                        </a:spcBef>
                        <a:spcAft>
                          <a:spcPts val="0"/>
                        </a:spcAft>
                        <a:buFont typeface="Wingdings" panose="05000000000000000000" pitchFamily="2" charset="2"/>
                        <a:buChar char="§"/>
                      </a:pPr>
                      <a:r>
                        <a:rPr lang="fr-FR" sz="1200" dirty="0">
                          <a:solidFill>
                            <a:schemeClr val="tx1"/>
                          </a:solidFill>
                          <a:effectLst/>
                          <a:latin typeface="Source Sans Pro" panose="020B0503030403020204" pitchFamily="34" charset="0"/>
                          <a:ea typeface="Source Sans Pro" panose="020B0503030403020204" pitchFamily="34" charset="0"/>
                          <a:cs typeface="+mn-cs"/>
                        </a:rPr>
                        <a:t>De manière précise et cohérente, sans lacunes, garantit (i) que tous les visiteurs d'échange lisent et signent les conditions de parrainage pour les activités basées aux États-Unis, (ii) que tous les participants à une formation de longue durée (six mois ou plus) dans un pays tiers lisent et signez le formulaire Conditions de parrainage pour une formation dans un pays tiers, et (iii) que le responsable de l'accord soit informé de toute violation connue par les visiteurs d'échange des visas ou d'autres exigences ou conditions d'immigration.</a:t>
                      </a:r>
                    </a:p>
                    <a:p>
                      <a:pPr marL="285750" marR="0" indent="-285750">
                        <a:spcBef>
                          <a:spcPts val="0"/>
                        </a:spcBef>
                        <a:spcAft>
                          <a:spcPts val="0"/>
                        </a:spcAft>
                        <a:buFont typeface="Wingdings" panose="05000000000000000000" pitchFamily="2" charset="2"/>
                        <a:buChar char="§"/>
                      </a:pPr>
                      <a:r>
                        <a:rPr lang="fr-FR" sz="1200" dirty="0">
                          <a:solidFill>
                            <a:schemeClr val="tx1"/>
                          </a:solidFill>
                          <a:effectLst/>
                          <a:latin typeface="Source Sans Pro" panose="020B0503030403020204" pitchFamily="34" charset="0"/>
                          <a:ea typeface="Source Sans Pro" panose="020B0503030403020204" pitchFamily="34" charset="0"/>
                          <a:cs typeface="+mn-cs"/>
                        </a:rPr>
                        <a:t>Se conforme avec précision et cohérence à la disposition « Voyages aériens internationaux et transport aérien de biens ».</a:t>
                      </a:r>
                    </a:p>
                  </a:txBody>
                  <a:tcPr marL="2167" marR="2167" marT="0" marB="0"/>
                </a:tc>
                <a:tc>
                  <a:txBody>
                    <a:bodyPr/>
                    <a:lstStyle/>
                    <a:p>
                      <a:pPr marL="0" marR="0" indent="0">
                        <a:spcBef>
                          <a:spcPts val="0"/>
                        </a:spcBef>
                        <a:spcAft>
                          <a:spcPts val="0"/>
                        </a:spcAft>
                      </a:pPr>
                      <a:r>
                        <a:rPr lang="fr-FR" sz="1200" dirty="0">
                          <a:solidFill>
                            <a:schemeClr val="tx1"/>
                          </a:solidFill>
                          <a:effectLst/>
                          <a:latin typeface="Source Sans Pro" panose="020B0503030403020204" pitchFamily="34" charset="0"/>
                          <a:ea typeface="Source Sans Pro" panose="020B0503030403020204" pitchFamily="34" charset="0"/>
                        </a:rPr>
                        <a:t>Documentation de l'inclusion et du respect de toutes les dispositions pertinentes dans tous les sous-prix et contrats</a:t>
                      </a:r>
                    </a:p>
                  </a:txBody>
                  <a:tcPr marL="2167" marR="2167" marT="0" marB="0"/>
                </a:tc>
                <a:extLst>
                  <a:ext uri="{0D108BD9-81ED-4DB2-BD59-A6C34878D82A}">
                    <a16:rowId xmlns="" xmlns:a16="http://schemas.microsoft.com/office/drawing/2014/main" val="2864783884"/>
                  </a:ext>
                </a:extLst>
              </a:tr>
            </a:tbl>
          </a:graphicData>
        </a:graphic>
      </p:graphicFrame>
      <p:sp>
        <p:nvSpPr>
          <p:cNvPr id="3" name="Google Shape;385;p56">
            <a:extLst>
              <a:ext uri="{FF2B5EF4-FFF2-40B4-BE49-F238E27FC236}">
                <a16:creationId xmlns="" xmlns:a16="http://schemas.microsoft.com/office/drawing/2014/main" id="{967EF452-EF1F-0BAB-9539-BF9A6FEA88EC}"/>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CATÉGORIES/SOUS-CATÉGORIES MSP (CONT.) </a:t>
            </a:r>
          </a:p>
        </p:txBody>
      </p:sp>
      <p:sp>
        <p:nvSpPr>
          <p:cNvPr id="4" name="TextBox 3"/>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5" name="Espace réservé du numéro de diapositive 4">
            <a:extLst>
              <a:ext uri="{FF2B5EF4-FFF2-40B4-BE49-F238E27FC236}">
                <a16:creationId xmlns="" xmlns:a16="http://schemas.microsoft.com/office/drawing/2014/main" id="{7BD58CB7-AA9E-F809-BCA6-B48771F38329}"/>
              </a:ext>
            </a:extLst>
          </p:cNvPr>
          <p:cNvSpPr>
            <a:spLocks noGrp="1"/>
          </p:cNvSpPr>
          <p:nvPr>
            <p:ph type="sldNum" sz="quarter" idx="7"/>
          </p:nvPr>
        </p:nvSpPr>
        <p:spPr/>
        <p:txBody>
          <a:bodyPr/>
          <a:lstStyle/>
          <a:p>
            <a:fld id="{B6F15528-21DE-4FAA-801E-634DDDAF4B2B}" type="slidenum">
              <a:rPr lang="fr-FR" smtClean="0"/>
              <a:pPr/>
              <a:t>204</a:t>
            </a:fld>
            <a:endParaRPr lang="fr-FR" dirty="0"/>
          </a:p>
        </p:txBody>
      </p:sp>
    </p:spTree>
    <p:extLst>
      <p:ext uri="{BB962C8B-B14F-4D97-AF65-F5344CB8AC3E}">
        <p14:creationId xmlns:p14="http://schemas.microsoft.com/office/powerpoint/2010/main" val="2947738388"/>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AE52CAC4-C800-D6A8-8F21-1630BA1BA2DB}"/>
            </a:ext>
          </a:extLst>
        </p:cNvPr>
        <p:cNvGrpSpPr/>
        <p:nvPr/>
      </p:nvGrpSpPr>
      <p:grpSpPr>
        <a:xfrm>
          <a:off x="0" y="0"/>
          <a:ext cx="0" cy="0"/>
          <a:chOff x="0" y="0"/>
          <a:chExt cx="0" cy="0"/>
        </a:xfrm>
      </p:grpSpPr>
      <p:graphicFrame>
        <p:nvGraphicFramePr>
          <p:cNvPr id="2" name="Table 1">
            <a:extLst>
              <a:ext uri="{FF2B5EF4-FFF2-40B4-BE49-F238E27FC236}">
                <a16:creationId xmlns="" xmlns:a16="http://schemas.microsoft.com/office/drawing/2014/main" id="{D9B3B399-D6E6-1BD5-EC1E-1784E88B651B}"/>
              </a:ext>
            </a:extLst>
          </p:cNvPr>
          <p:cNvGraphicFramePr>
            <a:graphicFrameLocks noGrp="1"/>
          </p:cNvGraphicFramePr>
          <p:nvPr>
            <p:extLst>
              <p:ext uri="{D42A27DB-BD31-4B8C-83A1-F6EECF244321}">
                <p14:modId xmlns:p14="http://schemas.microsoft.com/office/powerpoint/2010/main" val="3078434589"/>
              </p:ext>
            </p:extLst>
          </p:nvPr>
        </p:nvGraphicFramePr>
        <p:xfrm>
          <a:off x="98192" y="932812"/>
          <a:ext cx="11868789" cy="3200400"/>
        </p:xfrm>
        <a:graphic>
          <a:graphicData uri="http://schemas.openxmlformats.org/drawingml/2006/table">
            <a:tbl>
              <a:tblPr firstRow="1" firstCol="1" bandRow="1">
                <a:tableStyleId>{5940675A-B579-460E-94D1-54222C63F5DA}</a:tableStyleId>
              </a:tblPr>
              <a:tblGrid>
                <a:gridCol w="2187360">
                  <a:extLst>
                    <a:ext uri="{9D8B030D-6E8A-4147-A177-3AD203B41FA5}">
                      <a16:colId xmlns="" xmlns:a16="http://schemas.microsoft.com/office/drawing/2014/main" val="1137714424"/>
                    </a:ext>
                  </a:extLst>
                </a:gridCol>
                <a:gridCol w="7851597">
                  <a:extLst>
                    <a:ext uri="{9D8B030D-6E8A-4147-A177-3AD203B41FA5}">
                      <a16:colId xmlns="" xmlns:a16="http://schemas.microsoft.com/office/drawing/2014/main" val="2123100376"/>
                    </a:ext>
                  </a:extLst>
                </a:gridCol>
                <a:gridCol w="1829832">
                  <a:extLst>
                    <a:ext uri="{9D8B030D-6E8A-4147-A177-3AD203B41FA5}">
                      <a16:colId xmlns="" xmlns:a16="http://schemas.microsoft.com/office/drawing/2014/main" val="2582605309"/>
                    </a:ext>
                  </a:extLst>
                </a:gridCol>
              </a:tblGrid>
              <a:tr h="306807">
                <a:tc>
                  <a:txBody>
                    <a:bodyPr/>
                    <a:lstStyle/>
                    <a:p>
                      <a:pPr marL="8890" marR="0" indent="-8890" algn="ctr">
                        <a:spcBef>
                          <a:spcPts val="1200"/>
                        </a:spcBef>
                        <a:spcAft>
                          <a:spcPts val="600"/>
                        </a:spcAft>
                      </a:pPr>
                      <a:r>
                        <a:rPr lang="fr-FR" sz="1400" b="1">
                          <a:solidFill>
                            <a:schemeClr val="bg1"/>
                          </a:solidFill>
                          <a:effectLst/>
                          <a:latin typeface="Source Sans Pro" panose="020B0503030403020204" pitchFamily="34" charset="0"/>
                          <a:ea typeface="Source Sans Pro" panose="020B0503030403020204" pitchFamily="34" charset="0"/>
                        </a:rPr>
                        <a:t>CATÉGORIES/SOUS-CATÉGORIES</a:t>
                      </a:r>
                    </a:p>
                  </a:txBody>
                  <a:tcPr marL="2167" marR="2167" marT="0" marB="0" anchor="ctr">
                    <a:solidFill>
                      <a:srgbClr val="002E6C"/>
                    </a:solidFill>
                  </a:tcPr>
                </a:tc>
                <a:tc>
                  <a:txBody>
                    <a:bodyPr/>
                    <a:lstStyle/>
                    <a:p>
                      <a:pPr marL="8890" marR="0" indent="-8890" algn="ctr">
                        <a:spcBef>
                          <a:spcPts val="0"/>
                        </a:spcBef>
                        <a:spcAft>
                          <a:spcPts val="0"/>
                        </a:spcAft>
                      </a:pPr>
                      <a:r>
                        <a:rPr lang="fr-FR" sz="1400" b="1">
                          <a:solidFill>
                            <a:schemeClr val="bg1"/>
                          </a:solidFill>
                          <a:effectLst/>
                          <a:latin typeface="Source Sans Pro" panose="020B0503030403020204" pitchFamily="34" charset="0"/>
                          <a:ea typeface="Source Sans Pro" panose="020B0503030403020204" pitchFamily="34" charset="0"/>
                        </a:rPr>
                        <a:t>OBJECTIF (S) :</a:t>
                      </a:r>
                    </a:p>
                  </a:txBody>
                  <a:tcPr marL="2167" marR="2167" marT="0" marB="0" anchor="ctr">
                    <a:solidFill>
                      <a:srgbClr val="002E6C"/>
                    </a:solidFill>
                  </a:tcPr>
                </a:tc>
                <a:tc>
                  <a:txBody>
                    <a:bodyPr/>
                    <a:lstStyle/>
                    <a:p>
                      <a:pPr marL="8890" marR="0" indent="-8890" algn="ctr">
                        <a:spcBef>
                          <a:spcPts val="0"/>
                        </a:spcBef>
                        <a:spcAft>
                          <a:spcPts val="0"/>
                        </a:spcAft>
                      </a:pPr>
                      <a:r>
                        <a:rPr lang="fr-FR" sz="1400" b="1">
                          <a:solidFill>
                            <a:schemeClr val="bg1"/>
                          </a:solidFill>
                          <a:effectLst/>
                          <a:latin typeface="Source Sans Pro" panose="020B0503030403020204" pitchFamily="34" charset="0"/>
                          <a:ea typeface="Source Sans Pro" panose="020B0503030403020204" pitchFamily="34" charset="0"/>
                        </a:rPr>
                        <a:t>DOCUMENTS CLÉS POUR L'ÉVALUATION</a:t>
                      </a:r>
                    </a:p>
                  </a:txBody>
                  <a:tcPr marL="2167" marR="2167" marT="0" marB="0" anchor="ctr">
                    <a:solidFill>
                      <a:srgbClr val="002E6C"/>
                    </a:solidFill>
                  </a:tcPr>
                </a:tc>
                <a:extLst>
                  <a:ext uri="{0D108BD9-81ED-4DB2-BD59-A6C34878D82A}">
                    <a16:rowId xmlns="" xmlns:a16="http://schemas.microsoft.com/office/drawing/2014/main" val="2202113141"/>
                  </a:ext>
                </a:extLst>
              </a:tr>
              <a:tr h="2122962">
                <a:tc>
                  <a:txBody>
                    <a:bodyPr/>
                    <a:lstStyle/>
                    <a:p>
                      <a:pPr marL="8890" marR="0" indent="-8890">
                        <a:spcBef>
                          <a:spcPts val="1200"/>
                        </a:spcBef>
                        <a:spcAft>
                          <a:spcPts val="600"/>
                        </a:spcAft>
                      </a:pPr>
                      <a:r>
                        <a:rPr lang="fr-FR" sz="1400">
                          <a:solidFill>
                            <a:schemeClr val="tx1"/>
                          </a:solidFill>
                          <a:effectLst/>
                          <a:latin typeface="Source Sans Pro" panose="020B0503030403020204" pitchFamily="34" charset="0"/>
                          <a:ea typeface="Source Sans Pro" panose="020B0503030403020204" pitchFamily="34" charset="0"/>
                        </a:rPr>
                        <a:t>Politique à l’égard d’Handicaps M31. MODALITÉS DU MARCHE PUBLIC DE SUBVENTION POUR LES QUESTIONS D'INTÉGRITÉ ET DE RENDEMENT DES BÉNÉFICIAIRES (DÉCEMBRE 2022)</a:t>
                      </a:r>
                    </a:p>
                  </a:txBody>
                  <a:tcPr marL="2167" marR="2167" marT="0" marB="0"/>
                </a:tc>
                <a:tc>
                  <a:txBody>
                    <a:bodyPr/>
                    <a:lstStyle/>
                    <a:p>
                      <a:pPr marL="285750" marR="0" indent="-285750">
                        <a:spcBef>
                          <a:spcPts val="0"/>
                        </a:spcBef>
                        <a:spcAft>
                          <a:spcPts val="0"/>
                        </a:spcAft>
                        <a:buFont typeface="Wingdings" panose="05000000000000000000" pitchFamily="2" charset="2"/>
                        <a:buChar char="§"/>
                      </a:pPr>
                      <a:r>
                        <a:rPr lang="fr-FR" sz="1400">
                          <a:solidFill>
                            <a:schemeClr val="tx1"/>
                          </a:solidFill>
                          <a:effectLst/>
                          <a:latin typeface="Source Sans Pro" panose="020B0503030403020204" pitchFamily="34" charset="0"/>
                          <a:ea typeface="Source Sans Pro" panose="020B0503030403020204" pitchFamily="34" charset="0"/>
                          <a:cs typeface="+mn-cs"/>
                        </a:rPr>
                        <a:t>Pour vérifier que l'organisation :</a:t>
                      </a:r>
                    </a:p>
                    <a:p>
                      <a:pPr marL="285750" marR="0" lvl="0" indent="-285750">
                        <a:spcBef>
                          <a:spcPts val="0"/>
                        </a:spcBef>
                        <a:spcAft>
                          <a:spcPts val="0"/>
                        </a:spcAft>
                        <a:buFont typeface="Wingdings" panose="05000000000000000000" pitchFamily="2" charset="2"/>
                        <a:buChar char="§"/>
                        <a:tabLst>
                          <a:tab pos="457200" algn="l"/>
                        </a:tabLst>
                      </a:pPr>
                      <a:r>
                        <a:rPr lang="fr-FR" sz="1400">
                          <a:solidFill>
                            <a:schemeClr val="tx1"/>
                          </a:solidFill>
                          <a:effectLst/>
                          <a:latin typeface="Source Sans Pro" panose="020B0503030403020204" pitchFamily="34" charset="0"/>
                          <a:ea typeface="Source Sans Pro" panose="020B0503030403020204" pitchFamily="34" charset="0"/>
                          <a:cs typeface="+mn-cs"/>
                        </a:rPr>
                        <a:t>Se conforme systématiquement aux modalités et conditions d'attribution du contrat en ce qui concerne les questions d'intégrité et de performance du destinataire, </a:t>
                      </a:r>
                    </a:p>
                    <a:p>
                      <a:pPr marL="285750" marR="0" lvl="0" indent="-285750">
                        <a:spcBef>
                          <a:spcPts val="0"/>
                        </a:spcBef>
                        <a:spcAft>
                          <a:spcPts val="0"/>
                        </a:spcAft>
                        <a:buFont typeface="Wingdings" panose="05000000000000000000" pitchFamily="2" charset="2"/>
                        <a:buChar char="§"/>
                        <a:tabLst>
                          <a:tab pos="457200" algn="l"/>
                        </a:tabLst>
                      </a:pPr>
                      <a:r>
                        <a:rPr lang="fr-FR" sz="1400">
                          <a:solidFill>
                            <a:schemeClr val="tx1"/>
                          </a:solidFill>
                          <a:effectLst/>
                          <a:latin typeface="Source Sans Pro" panose="020B0503030403020204" pitchFamily="34" charset="0"/>
                          <a:ea typeface="Source Sans Pro" panose="020B0503030403020204" pitchFamily="34" charset="0"/>
                          <a:cs typeface="+mn-cs"/>
                        </a:rPr>
                        <a:t>Maintient toujours l'actualité des informations signalées au système de gestion des récompenses (SAM) qui sont mises à disposition dans le système d'intégrité et de performance désigné (actuellement le système d'information sur la performance et l'intégrité des boursiers fédéraux (FAPIIS), et</a:t>
                      </a:r>
                    </a:p>
                    <a:p>
                      <a:pPr marL="285750" marR="0" lvl="0" indent="-285750">
                        <a:spcBef>
                          <a:spcPts val="0"/>
                        </a:spcBef>
                        <a:spcAft>
                          <a:spcPts val="0"/>
                        </a:spcAft>
                        <a:buFont typeface="Wingdings" panose="05000000000000000000" pitchFamily="2" charset="2"/>
                        <a:buChar char="§"/>
                        <a:tabLst>
                          <a:tab pos="457200" algn="l"/>
                        </a:tabLst>
                      </a:pPr>
                      <a:r>
                        <a:rPr lang="fr-FR" sz="1400">
                          <a:solidFill>
                            <a:schemeClr val="tx1"/>
                          </a:solidFill>
                          <a:effectLst/>
                          <a:latin typeface="Source Sans Pro" panose="020B0503030403020204" pitchFamily="34" charset="0"/>
                          <a:ea typeface="Source Sans Pro" panose="020B0503030403020204" pitchFamily="34" charset="0"/>
                          <a:cs typeface="+mn-cs"/>
                        </a:rPr>
                        <a:t>Connaît avec précision les procédures et la fréquence des rapports, ainsi que les procédures dont il doit rendre compte, y compris les procédures liées à l'attribution ou à l'exécution d'une subvention, sa décision finale, une procédure pénale ayant abouti à une condamnation, une procédure civile ayant abouti à une constat de faute, ou procédure administrative telle que définie dans les dispositions standards.</a:t>
                      </a:r>
                    </a:p>
                  </a:txBody>
                  <a:tcPr marL="2167" marR="2167" marT="0" marB="0"/>
                </a:tc>
                <a:tc>
                  <a:txBody>
                    <a:bodyPr/>
                    <a:lstStyle/>
                    <a:p>
                      <a:pPr marL="8890" marR="0" indent="-8890">
                        <a:spcBef>
                          <a:spcPts val="0"/>
                        </a:spcBef>
                        <a:spcAft>
                          <a:spcPts val="0"/>
                        </a:spcAft>
                      </a:pPr>
                      <a:r>
                        <a:rPr lang="fr-FR" sz="1400">
                          <a:solidFill>
                            <a:schemeClr val="tx1"/>
                          </a:solidFill>
                          <a:effectLst/>
                          <a:latin typeface="Source Sans Pro" panose="020B0503030403020204" pitchFamily="34" charset="0"/>
                          <a:ea typeface="Source Sans Pro" panose="020B0503030403020204" pitchFamily="34" charset="0"/>
                        </a:rPr>
                        <a:t>Documentation de l'inclusion et du respect de toutes les dispositions pertinentes dans tous les sous-prix et contrats</a:t>
                      </a:r>
                    </a:p>
                  </a:txBody>
                  <a:tcPr marL="2167" marR="2167" marT="0" marB="0"/>
                </a:tc>
                <a:extLst>
                  <a:ext uri="{0D108BD9-81ED-4DB2-BD59-A6C34878D82A}">
                    <a16:rowId xmlns="" xmlns:a16="http://schemas.microsoft.com/office/drawing/2014/main" val="1410714138"/>
                  </a:ext>
                </a:extLst>
              </a:tr>
            </a:tbl>
          </a:graphicData>
        </a:graphic>
      </p:graphicFrame>
      <p:sp>
        <p:nvSpPr>
          <p:cNvPr id="3" name="Google Shape;385;p56">
            <a:extLst>
              <a:ext uri="{FF2B5EF4-FFF2-40B4-BE49-F238E27FC236}">
                <a16:creationId xmlns="" xmlns:a16="http://schemas.microsoft.com/office/drawing/2014/main" id="{8E2B05EF-4645-5922-2B5C-3355D7847A6D}"/>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CATÉGORIES/SOUS-CATÉGORIES MSP (CONT.) </a:t>
            </a:r>
          </a:p>
        </p:txBody>
      </p:sp>
      <p:sp>
        <p:nvSpPr>
          <p:cNvPr id="4" name="TextBox 3"/>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5" name="Espace réservé du numéro de diapositive 4">
            <a:extLst>
              <a:ext uri="{FF2B5EF4-FFF2-40B4-BE49-F238E27FC236}">
                <a16:creationId xmlns="" xmlns:a16="http://schemas.microsoft.com/office/drawing/2014/main" id="{017EB4C4-F705-B133-224C-BE285EB7B5C9}"/>
              </a:ext>
            </a:extLst>
          </p:cNvPr>
          <p:cNvSpPr>
            <a:spLocks noGrp="1"/>
          </p:cNvSpPr>
          <p:nvPr>
            <p:ph type="sldNum" sz="quarter" idx="7"/>
          </p:nvPr>
        </p:nvSpPr>
        <p:spPr/>
        <p:txBody>
          <a:bodyPr/>
          <a:lstStyle/>
          <a:p>
            <a:fld id="{B6F15528-21DE-4FAA-801E-634DDDAF4B2B}" type="slidenum">
              <a:rPr lang="fr-FR" smtClean="0"/>
              <a:pPr/>
              <a:t>205</a:t>
            </a:fld>
            <a:endParaRPr lang="fr-FR" dirty="0"/>
          </a:p>
        </p:txBody>
      </p:sp>
    </p:spTree>
    <p:extLst>
      <p:ext uri="{BB962C8B-B14F-4D97-AF65-F5344CB8AC3E}">
        <p14:creationId xmlns:p14="http://schemas.microsoft.com/office/powerpoint/2010/main" val="998620944"/>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09FB39A7-3E9B-6661-D988-C87CD38CF8DD}"/>
            </a:ext>
          </a:extLst>
        </p:cNvPr>
        <p:cNvGrpSpPr/>
        <p:nvPr/>
      </p:nvGrpSpPr>
      <p:grpSpPr>
        <a:xfrm>
          <a:off x="0" y="0"/>
          <a:ext cx="0" cy="0"/>
          <a:chOff x="0" y="0"/>
          <a:chExt cx="0" cy="0"/>
        </a:xfrm>
      </p:grpSpPr>
      <p:sp>
        <p:nvSpPr>
          <p:cNvPr id="4" name="object 4">
            <a:extLst>
              <a:ext uri="{FF2B5EF4-FFF2-40B4-BE49-F238E27FC236}">
                <a16:creationId xmlns="" xmlns:a16="http://schemas.microsoft.com/office/drawing/2014/main" id="{44AAE9EE-90D7-EADD-F437-5558495F283F}"/>
              </a:ext>
            </a:extLst>
          </p:cNvPr>
          <p:cNvSpPr txBox="1"/>
          <p:nvPr/>
        </p:nvSpPr>
        <p:spPr>
          <a:xfrm>
            <a:off x="1431213" y="1332315"/>
            <a:ext cx="8767864" cy="1798056"/>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cap="none" normalizeH="0" baseline="0" noProof="0">
                <a:ln>
                  <a:noFill/>
                </a:ln>
                <a:effectLst/>
                <a:uLnTx/>
                <a:uFillTx/>
                <a:latin typeface="Arial"/>
                <a:ea typeface="+mn-ea"/>
                <a:cs typeface="Arial"/>
              </a:rPr>
              <a:t>Principaux risques à prendre en compte :</a:t>
            </a:r>
          </a:p>
          <a:p>
            <a:pPr marL="469900" marR="5080" indent="-457200" algn="just">
              <a:lnSpc>
                <a:spcPct val="110000"/>
              </a:lnSpc>
              <a:spcBef>
                <a:spcPts val="1800"/>
              </a:spcBef>
              <a:buClr>
                <a:schemeClr val="tx1"/>
              </a:buClr>
              <a:buFont typeface="Wingdings" panose="05000000000000000000" pitchFamily="2" charset="2"/>
              <a:buChar char="§"/>
              <a:tabLst>
                <a:tab pos="470534" algn="l"/>
              </a:tabLst>
              <a:defRPr/>
            </a:pPr>
            <a:r>
              <a:rPr lang="fr-FR" sz="2000">
                <a:latin typeface="Source Sans Pro" panose="020B0503030403020204" pitchFamily="34" charset="0"/>
                <a:ea typeface="Source Sans Pro" panose="020B0503030403020204" pitchFamily="34" charset="0"/>
                <a:cs typeface="Arial"/>
              </a:rPr>
              <a:t> Le non-respect d’une disposition standard obligatoire viole les termes du contrat. </a:t>
            </a:r>
          </a:p>
          <a:p>
            <a:pPr marL="469900" marR="5080" indent="-457200" algn="just">
              <a:lnSpc>
                <a:spcPct val="110000"/>
              </a:lnSpc>
              <a:spcBef>
                <a:spcPts val="1800"/>
              </a:spcBef>
              <a:buClr>
                <a:schemeClr val="tx1"/>
              </a:buClr>
              <a:buFont typeface="Wingdings" panose="05000000000000000000" pitchFamily="2" charset="2"/>
              <a:buChar char="§"/>
              <a:tabLst>
                <a:tab pos="470534" algn="l"/>
              </a:tabLst>
              <a:defRPr/>
            </a:pPr>
            <a:r>
              <a:rPr lang="fr-FR" sz="2000">
                <a:latin typeface="Source Sans Pro" panose="020B0503030403020204" pitchFamily="34" charset="0"/>
                <a:ea typeface="Source Sans Pro" panose="020B0503030403020204" pitchFamily="34" charset="0"/>
                <a:cs typeface="Arial"/>
              </a:rPr>
              <a:t>Les organisations locales ne « transmettent » pas toutes les provisions aux sous-bénéficiaires. </a:t>
            </a:r>
          </a:p>
        </p:txBody>
      </p:sp>
      <p:sp>
        <p:nvSpPr>
          <p:cNvPr id="2" name="Google Shape;385;p56">
            <a:extLst>
              <a:ext uri="{FF2B5EF4-FFF2-40B4-BE49-F238E27FC236}">
                <a16:creationId xmlns="" xmlns:a16="http://schemas.microsoft.com/office/drawing/2014/main" id="{11BBA1BD-08D0-C2C4-8089-95E0FAEF4C7C}"/>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PRINCIPAUX RISQUES</a:t>
            </a:r>
          </a:p>
        </p:txBody>
      </p:sp>
      <p:sp>
        <p:nvSpPr>
          <p:cNvPr id="6" name="TextBox 5"/>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3" name="Espace réservé du numéro de diapositive 2">
            <a:extLst>
              <a:ext uri="{FF2B5EF4-FFF2-40B4-BE49-F238E27FC236}">
                <a16:creationId xmlns="" xmlns:a16="http://schemas.microsoft.com/office/drawing/2014/main" id="{C65C8699-ED33-9709-6820-DEBC8D8A374F}"/>
              </a:ext>
            </a:extLst>
          </p:cNvPr>
          <p:cNvSpPr>
            <a:spLocks noGrp="1"/>
          </p:cNvSpPr>
          <p:nvPr>
            <p:ph type="sldNum" sz="quarter" idx="7"/>
          </p:nvPr>
        </p:nvSpPr>
        <p:spPr/>
        <p:txBody>
          <a:bodyPr/>
          <a:lstStyle/>
          <a:p>
            <a:fld id="{B6F15528-21DE-4FAA-801E-634DDDAF4B2B}" type="slidenum">
              <a:rPr lang="fr-FR" smtClean="0"/>
              <a:pPr/>
              <a:t>206</a:t>
            </a:fld>
            <a:endParaRPr lang="fr-FR" dirty="0"/>
          </a:p>
        </p:txBody>
      </p:sp>
    </p:spTree>
    <p:extLst>
      <p:ext uri="{BB962C8B-B14F-4D97-AF65-F5344CB8AC3E}">
        <p14:creationId xmlns:p14="http://schemas.microsoft.com/office/powerpoint/2010/main" val="1131824581"/>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12AF9F5F-552D-E36B-7275-041F3EB66D69}"/>
            </a:ext>
          </a:extLst>
        </p:cNvPr>
        <p:cNvGrpSpPr/>
        <p:nvPr/>
      </p:nvGrpSpPr>
      <p:grpSpPr>
        <a:xfrm>
          <a:off x="0" y="0"/>
          <a:ext cx="0" cy="0"/>
          <a:chOff x="0" y="0"/>
          <a:chExt cx="0" cy="0"/>
        </a:xfrm>
      </p:grpSpPr>
      <p:sp>
        <p:nvSpPr>
          <p:cNvPr id="5" name="Google Shape;385;p56">
            <a:extLst>
              <a:ext uri="{FF2B5EF4-FFF2-40B4-BE49-F238E27FC236}">
                <a16:creationId xmlns="" xmlns:a16="http://schemas.microsoft.com/office/drawing/2014/main" id="{F3B4746A-2270-35EE-9296-2CDF318491E1}"/>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RECOMMENDATIONS</a:t>
            </a:r>
          </a:p>
        </p:txBody>
      </p:sp>
      <p:sp>
        <p:nvSpPr>
          <p:cNvPr id="2" name="object 3">
            <a:extLst>
              <a:ext uri="{FF2B5EF4-FFF2-40B4-BE49-F238E27FC236}">
                <a16:creationId xmlns="" xmlns:a16="http://schemas.microsoft.com/office/drawing/2014/main" id="{4A27C7BD-E393-46B0-8F89-1170A2D56BFD}"/>
              </a:ext>
            </a:extLst>
          </p:cNvPr>
          <p:cNvSpPr txBox="1">
            <a:spLocks noGrp="1"/>
          </p:cNvSpPr>
          <p:nvPr>
            <p:ph type="title"/>
          </p:nvPr>
        </p:nvSpPr>
        <p:spPr>
          <a:xfrm>
            <a:off x="1209789" y="1222682"/>
            <a:ext cx="9653283" cy="1231106"/>
          </a:xfrm>
          <a:prstGeom prst="rect">
            <a:avLst/>
          </a:prstGeom>
        </p:spPr>
        <p:txBody>
          <a:bodyPr vert="horz" wrap="square" lIns="0" tIns="0" rIns="0" bIns="0" rtlCol="0">
            <a:spAutoFit/>
          </a:bodyPr>
          <a:lstStyle/>
          <a:p>
            <a:pPr marL="342900" marR="0" indent="-342900">
              <a:spcBef>
                <a:spcPts val="1200"/>
              </a:spcBef>
              <a:spcAft>
                <a:spcPts val="600"/>
              </a:spcAft>
              <a:buFont typeface="Wingdings" panose="05000000000000000000" pitchFamily="2" charset="2"/>
              <a:buChar char="§"/>
            </a:pPr>
            <a:r>
              <a:rPr lang="fr-FR" sz="2000"/>
              <a:t>La documentation sur les dispositions doit être mise à disposition en français, en portugais et dans les langues locales dans la mesure du possible afin de renforcer les capacités du personnel à tous les niveaux de l'organisation et d'améliorer à la fois la compréhension et le respect des réglementations et règles du gouvernement des États-Unis, de l'USAID et du PEPFAR.</a:t>
            </a:r>
          </a:p>
        </p:txBody>
      </p:sp>
      <p:sp>
        <p:nvSpPr>
          <p:cNvPr id="4" name="TextBox 3"/>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3" name="Espace réservé du numéro de diapositive 2">
            <a:extLst>
              <a:ext uri="{FF2B5EF4-FFF2-40B4-BE49-F238E27FC236}">
                <a16:creationId xmlns="" xmlns:a16="http://schemas.microsoft.com/office/drawing/2014/main" id="{7F9C2CC1-5555-2F39-C155-3C4CB9678A5A}"/>
              </a:ext>
            </a:extLst>
          </p:cNvPr>
          <p:cNvSpPr>
            <a:spLocks noGrp="1"/>
          </p:cNvSpPr>
          <p:nvPr>
            <p:ph type="sldNum" sz="quarter" idx="7"/>
          </p:nvPr>
        </p:nvSpPr>
        <p:spPr/>
        <p:txBody>
          <a:bodyPr/>
          <a:lstStyle/>
          <a:p>
            <a:fld id="{B6F15528-21DE-4FAA-801E-634DDDAF4B2B}" type="slidenum">
              <a:rPr lang="fr-FR" smtClean="0"/>
              <a:pPr/>
              <a:t>207</a:t>
            </a:fld>
            <a:endParaRPr lang="fr-FR" dirty="0"/>
          </a:p>
        </p:txBody>
      </p:sp>
    </p:spTree>
    <p:extLst>
      <p:ext uri="{BB962C8B-B14F-4D97-AF65-F5344CB8AC3E}">
        <p14:creationId xmlns:p14="http://schemas.microsoft.com/office/powerpoint/2010/main" val="1407763752"/>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20639367-E79A-673B-E4A9-6E9C1249D5F3}"/>
            </a:ext>
          </a:extLst>
        </p:cNvPr>
        <p:cNvGrpSpPr/>
        <p:nvPr/>
      </p:nvGrpSpPr>
      <p:grpSpPr>
        <a:xfrm>
          <a:off x="0" y="0"/>
          <a:ext cx="0" cy="0"/>
          <a:chOff x="0" y="0"/>
          <a:chExt cx="0" cy="0"/>
        </a:xfrm>
      </p:grpSpPr>
      <p:sp>
        <p:nvSpPr>
          <p:cNvPr id="3" name="object 3">
            <a:extLst>
              <a:ext uri="{FF2B5EF4-FFF2-40B4-BE49-F238E27FC236}">
                <a16:creationId xmlns="" xmlns:a16="http://schemas.microsoft.com/office/drawing/2014/main" id="{FB6C938C-AE1C-A4AE-59C1-FB61FA530A6F}"/>
              </a:ext>
            </a:extLst>
          </p:cNvPr>
          <p:cNvSpPr txBox="1">
            <a:spLocks noGrp="1"/>
          </p:cNvSpPr>
          <p:nvPr>
            <p:ph type="title"/>
          </p:nvPr>
        </p:nvSpPr>
        <p:spPr>
          <a:xfrm>
            <a:off x="958306" y="2438613"/>
            <a:ext cx="9339434" cy="2000548"/>
          </a:xfrm>
          <a:prstGeom prst="rect">
            <a:avLst/>
          </a:prstGeom>
        </p:spPr>
        <p:txBody>
          <a:bodyPr vert="horz" wrap="square" lIns="0" tIns="0" rIns="0" bIns="0" rtlCol="0">
            <a:spAutoFit/>
          </a:bodyPr>
          <a:lstStyle/>
          <a:p>
            <a:pPr marL="12700" algn="ctr">
              <a:lnSpc>
                <a:spcPts val="5220"/>
              </a:lnSpc>
            </a:pPr>
            <a:r>
              <a:rPr lang="fr-FR" sz="4800" b="1"/>
              <a:t>MODULE 18 :</a:t>
            </a:r>
            <a:br>
              <a:rPr lang="fr-FR" sz="4800" b="1"/>
            </a:br>
            <a:r>
              <a:rPr lang="fr-FR" sz="4800" b="1"/>
              <a:t>Provisions requises le cas échéant (RAA)</a:t>
            </a:r>
          </a:p>
        </p:txBody>
      </p:sp>
      <p:sp>
        <p:nvSpPr>
          <p:cNvPr id="5" name="Google Shape;385;p56">
            <a:extLst>
              <a:ext uri="{FF2B5EF4-FFF2-40B4-BE49-F238E27FC236}">
                <a16:creationId xmlns="" xmlns:a16="http://schemas.microsoft.com/office/drawing/2014/main" id="{8D9676E7-E2A1-8859-2B4F-44ECDEC8C499}"/>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 </a:t>
            </a:r>
          </a:p>
        </p:txBody>
      </p:sp>
      <p:sp>
        <p:nvSpPr>
          <p:cNvPr id="4" name="TextBox 3"/>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9AB8CAD8-C784-00E7-BD24-7316217AD677}"/>
              </a:ext>
            </a:extLst>
          </p:cNvPr>
          <p:cNvSpPr>
            <a:spLocks noGrp="1"/>
          </p:cNvSpPr>
          <p:nvPr>
            <p:ph type="sldNum" sz="quarter" idx="7"/>
          </p:nvPr>
        </p:nvSpPr>
        <p:spPr/>
        <p:txBody>
          <a:bodyPr/>
          <a:lstStyle/>
          <a:p>
            <a:fld id="{B6F15528-21DE-4FAA-801E-634DDDAF4B2B}" type="slidenum">
              <a:rPr lang="fr-FR" smtClean="0"/>
              <a:pPr/>
              <a:t>208</a:t>
            </a:fld>
            <a:endParaRPr lang="fr-FR" dirty="0"/>
          </a:p>
        </p:txBody>
      </p:sp>
    </p:spTree>
    <p:extLst>
      <p:ext uri="{BB962C8B-B14F-4D97-AF65-F5344CB8AC3E}">
        <p14:creationId xmlns:p14="http://schemas.microsoft.com/office/powerpoint/2010/main" val="2673572813"/>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819C7AA8-1F70-8BF4-B5E6-BC2FC40C363D}"/>
            </a:ext>
          </a:extLst>
        </p:cNvPr>
        <p:cNvGrpSpPr/>
        <p:nvPr/>
      </p:nvGrpSpPr>
      <p:grpSpPr>
        <a:xfrm>
          <a:off x="0" y="0"/>
          <a:ext cx="0" cy="0"/>
          <a:chOff x="0" y="0"/>
          <a:chExt cx="0" cy="0"/>
        </a:xfrm>
      </p:grpSpPr>
      <p:sp>
        <p:nvSpPr>
          <p:cNvPr id="3" name="object 3">
            <a:extLst>
              <a:ext uri="{FF2B5EF4-FFF2-40B4-BE49-F238E27FC236}">
                <a16:creationId xmlns="" xmlns:a16="http://schemas.microsoft.com/office/drawing/2014/main" id="{A9AD7AD2-E6B1-E61D-6D51-B6675E526D80}"/>
              </a:ext>
            </a:extLst>
          </p:cNvPr>
          <p:cNvSpPr txBox="1">
            <a:spLocks noGrp="1"/>
          </p:cNvSpPr>
          <p:nvPr>
            <p:ph type="title"/>
          </p:nvPr>
        </p:nvSpPr>
        <p:spPr>
          <a:xfrm>
            <a:off x="1602981" y="1103810"/>
            <a:ext cx="9250873" cy="2462213"/>
          </a:xfrm>
          <a:prstGeom prst="rect">
            <a:avLst/>
          </a:prstGeom>
        </p:spPr>
        <p:txBody>
          <a:bodyPr vert="horz" wrap="square" lIns="0" tIns="0" rIns="0" bIns="0" rtlCol="0">
            <a:spAutoFit/>
          </a:bodyPr>
          <a:lstStyle/>
          <a:p>
            <a:pPr marR="0" lvl="0" rtl="0">
              <a:spcBef>
                <a:spcPts val="600"/>
              </a:spcBef>
              <a:spcAft>
                <a:spcPts val="0"/>
              </a:spcAft>
            </a:pPr>
            <a:r>
              <a:rPr lang="fr-FR" sz="2000" b="1"/>
              <a:t>Objectif global : </a:t>
            </a:r>
            <a:r>
              <a:rPr lang="fr-FR" sz="2000"/>
              <a:t>Évaluer la compréhension et le respect par l’organisation des exigences des RAA, le cas échéant, en particulier pour les bénéficiaires de financement de l’USAID. Ceci est assuré par une formation continue sur les règles et réglementations de l’USG.</a:t>
            </a:r>
            <a:br>
              <a:rPr lang="fr-FR" sz="2000"/>
            </a:br>
            <a:r>
              <a:rPr lang="fr-FR" sz="2000"/>
              <a:t/>
            </a:r>
            <a:br>
              <a:rPr lang="fr-FR" sz="2000"/>
            </a:br>
            <a:r>
              <a:rPr lang="fr-FR" sz="2000"/>
              <a:t/>
            </a:r>
            <a:br>
              <a:rPr lang="fr-FR" sz="2000"/>
            </a:br>
            <a:r>
              <a:rPr lang="fr-FR" sz="2000"/>
              <a:t/>
            </a:r>
            <a:br>
              <a:rPr lang="fr-FR" sz="2000"/>
            </a:br>
            <a:r>
              <a:rPr lang="fr-FR" sz="2000"/>
              <a:t/>
            </a:r>
            <a:br>
              <a:rPr lang="fr-FR" sz="2000"/>
            </a:br>
            <a:endParaRPr lang="fr-FR" sz="2000"/>
          </a:p>
        </p:txBody>
      </p:sp>
      <p:sp>
        <p:nvSpPr>
          <p:cNvPr id="5" name="Google Shape;385;p56">
            <a:extLst>
              <a:ext uri="{FF2B5EF4-FFF2-40B4-BE49-F238E27FC236}">
                <a16:creationId xmlns="" xmlns:a16="http://schemas.microsoft.com/office/drawing/2014/main" id="{354E92E0-83B6-838E-7F56-B336BBF8BCD6}"/>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Provisions requises le cas échéant (RAA)</a:t>
            </a:r>
          </a:p>
        </p:txBody>
      </p:sp>
      <p:sp>
        <p:nvSpPr>
          <p:cNvPr id="4" name="TextBox 3"/>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979EDA35-AC65-9DCA-7B67-E88651E0811E}"/>
              </a:ext>
            </a:extLst>
          </p:cNvPr>
          <p:cNvSpPr>
            <a:spLocks noGrp="1"/>
          </p:cNvSpPr>
          <p:nvPr>
            <p:ph type="sldNum" sz="quarter" idx="7"/>
          </p:nvPr>
        </p:nvSpPr>
        <p:spPr/>
        <p:txBody>
          <a:bodyPr/>
          <a:lstStyle/>
          <a:p>
            <a:fld id="{B6F15528-21DE-4FAA-801E-634DDDAF4B2B}" type="slidenum">
              <a:rPr lang="fr-FR" smtClean="0"/>
              <a:pPr/>
              <a:t>209</a:t>
            </a:fld>
            <a:endParaRPr lang="fr-FR" dirty="0"/>
          </a:p>
        </p:txBody>
      </p:sp>
    </p:spTree>
    <p:extLst>
      <p:ext uri="{BB962C8B-B14F-4D97-AF65-F5344CB8AC3E}">
        <p14:creationId xmlns:p14="http://schemas.microsoft.com/office/powerpoint/2010/main" val="22107046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74D0237A-6BB0-3A9A-954F-3EB8C19FBF75}"/>
            </a:ext>
          </a:extLst>
        </p:cNvPr>
        <p:cNvGrpSpPr/>
        <p:nvPr/>
      </p:nvGrpSpPr>
      <p:grpSpPr>
        <a:xfrm>
          <a:off x="0" y="0"/>
          <a:ext cx="0" cy="0"/>
          <a:chOff x="0" y="0"/>
          <a:chExt cx="0" cy="0"/>
        </a:xfrm>
      </p:grpSpPr>
      <p:sp>
        <p:nvSpPr>
          <p:cNvPr id="3" name="object 3">
            <a:extLst>
              <a:ext uri="{FF2B5EF4-FFF2-40B4-BE49-F238E27FC236}">
                <a16:creationId xmlns="" xmlns:a16="http://schemas.microsoft.com/office/drawing/2014/main" id="{A178ACB7-5D99-C058-4B98-915E55344F50}"/>
              </a:ext>
            </a:extLst>
          </p:cNvPr>
          <p:cNvSpPr txBox="1">
            <a:spLocks noGrp="1"/>
          </p:cNvSpPr>
          <p:nvPr>
            <p:ph type="title"/>
          </p:nvPr>
        </p:nvSpPr>
        <p:spPr>
          <a:xfrm>
            <a:off x="1222193" y="2880470"/>
            <a:ext cx="9339434" cy="1333698"/>
          </a:xfrm>
          <a:prstGeom prst="rect">
            <a:avLst/>
          </a:prstGeom>
        </p:spPr>
        <p:txBody>
          <a:bodyPr vert="horz" wrap="square" lIns="0" tIns="0" rIns="0" bIns="0" rtlCol="0">
            <a:spAutoFit/>
          </a:bodyPr>
          <a:lstStyle/>
          <a:p>
            <a:pPr marL="12700" algn="ctr">
              <a:lnSpc>
                <a:spcPts val="5220"/>
              </a:lnSpc>
            </a:pPr>
            <a:r>
              <a:rPr lang="fr-FR" sz="4800" b="1"/>
              <a:t>Conditions spéciales d'attribution (SACs)</a:t>
            </a:r>
          </a:p>
        </p:txBody>
      </p:sp>
      <p:sp>
        <p:nvSpPr>
          <p:cNvPr id="5" name="Google Shape;385;p56">
            <a:extLst>
              <a:ext uri="{FF2B5EF4-FFF2-40B4-BE49-F238E27FC236}">
                <a16:creationId xmlns="" xmlns:a16="http://schemas.microsoft.com/office/drawing/2014/main" id="{040A5D99-74A7-CCBC-559F-F6AE065E8398}"/>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fr-FR" sz="3200" b="1" i="0" u="none" strike="noStrike" cap="none" normalizeH="0" baseline="0" noProof="0">
                <a:ln>
                  <a:noFill/>
                </a:ln>
                <a:solidFill>
                  <a:prstClr val="white"/>
                </a:solidFill>
                <a:effectLst/>
                <a:uLnTx/>
                <a:uFillTx/>
                <a:latin typeface="Source Sans Pro"/>
                <a:ea typeface="Source Sans Pro"/>
                <a:cs typeface="+mn-cs"/>
                <a:sym typeface="Arial"/>
              </a:rPr>
              <a:t> </a:t>
            </a:r>
          </a:p>
        </p:txBody>
      </p:sp>
      <p:sp>
        <p:nvSpPr>
          <p:cNvPr id="4" name="TextBox 3"/>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B7159034-A46B-F8E6-826D-D7C9AABBF588}"/>
              </a:ext>
            </a:extLst>
          </p:cNvPr>
          <p:cNvSpPr>
            <a:spLocks noGrp="1"/>
          </p:cNvSpPr>
          <p:nvPr>
            <p:ph type="sldNum" sz="quarter" idx="7"/>
          </p:nvPr>
        </p:nvSpPr>
        <p:spPr/>
        <p:txBody>
          <a:bodyPr/>
          <a:lstStyle/>
          <a:p>
            <a:fld id="{B6F15528-21DE-4FAA-801E-634DDDAF4B2B}" type="slidenum">
              <a:rPr lang="fr-FR" smtClean="0"/>
              <a:pPr/>
              <a:t>21</a:t>
            </a:fld>
            <a:endParaRPr lang="fr-FR" dirty="0"/>
          </a:p>
        </p:txBody>
      </p:sp>
    </p:spTree>
    <p:extLst>
      <p:ext uri="{BB962C8B-B14F-4D97-AF65-F5344CB8AC3E}">
        <p14:creationId xmlns:p14="http://schemas.microsoft.com/office/powerpoint/2010/main" val="2404483284"/>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7AF7072B-4CAA-9880-BEDB-94A450742E7A}"/>
            </a:ext>
          </a:extLst>
        </p:cNvPr>
        <p:cNvGrpSpPr/>
        <p:nvPr/>
      </p:nvGrpSpPr>
      <p:grpSpPr>
        <a:xfrm>
          <a:off x="0" y="0"/>
          <a:ext cx="0" cy="0"/>
          <a:chOff x="0" y="0"/>
          <a:chExt cx="0" cy="0"/>
        </a:xfrm>
      </p:grpSpPr>
      <p:sp>
        <p:nvSpPr>
          <p:cNvPr id="5" name="Google Shape;385;p56">
            <a:extLst>
              <a:ext uri="{FF2B5EF4-FFF2-40B4-BE49-F238E27FC236}">
                <a16:creationId xmlns="" xmlns:a16="http://schemas.microsoft.com/office/drawing/2014/main" id="{010F23B4-761C-E66A-BFBD-352ED390DF18}"/>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CHARTE NUPAS PLUS 2.0</a:t>
            </a:r>
          </a:p>
        </p:txBody>
      </p:sp>
      <p:pic>
        <p:nvPicPr>
          <p:cNvPr id="2" name="Picture 1" descr="Chart&#10;&#10;Description automatically generated">
            <a:extLst>
              <a:ext uri="{FF2B5EF4-FFF2-40B4-BE49-F238E27FC236}">
                <a16:creationId xmlns="" xmlns:a16="http://schemas.microsoft.com/office/drawing/2014/main" id="{D26F8543-389D-85B4-BBEA-BBCA58DCEE42}"/>
              </a:ext>
            </a:extLst>
          </p:cNvPr>
          <p:cNvPicPr>
            <a:picLocks noChangeAspect="1"/>
          </p:cNvPicPr>
          <p:nvPr/>
        </p:nvPicPr>
        <p:blipFill>
          <a:blip r:embed="rId2" cstate="print">
            <a:extLst>
              <a:ext uri="{28A0092B-C50C-407E-A947-70E740481C1C}">
                <a14:useLocalDpi xmlns:a14="http://schemas.microsoft.com/office/drawing/2010/main" val="0"/>
              </a:ext>
            </a:extLst>
          </a:blip>
          <a:srcRect l="1709" r="2352" b="2845"/>
          <a:stretch>
            <a:fillRect/>
          </a:stretch>
        </p:blipFill>
        <p:spPr bwMode="auto">
          <a:xfrm>
            <a:off x="1546502" y="939213"/>
            <a:ext cx="9140073" cy="4937004"/>
          </a:xfrm>
          <a:prstGeom prst="rect">
            <a:avLst/>
          </a:prstGeom>
          <a:noFill/>
          <a:ln>
            <a:noFill/>
          </a:ln>
          <a:extLst>
            <a:ext uri="{53640926-AAD7-44D8-BBD7-CCE9431645EC}">
              <a14:shadowObscured xmlns:a14="http://schemas.microsoft.com/office/drawing/2010/main"/>
            </a:ext>
          </a:extLst>
        </p:spPr>
      </p:pic>
      <p:sp>
        <p:nvSpPr>
          <p:cNvPr id="4" name="TextBox 3"/>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3" name="Espace réservé du numéro de diapositive 2">
            <a:extLst>
              <a:ext uri="{FF2B5EF4-FFF2-40B4-BE49-F238E27FC236}">
                <a16:creationId xmlns="" xmlns:a16="http://schemas.microsoft.com/office/drawing/2014/main" id="{314CD7BC-D22B-2CA9-003C-6959518B59E1}"/>
              </a:ext>
            </a:extLst>
          </p:cNvPr>
          <p:cNvSpPr>
            <a:spLocks noGrp="1"/>
          </p:cNvSpPr>
          <p:nvPr>
            <p:ph type="sldNum" sz="quarter" idx="7"/>
          </p:nvPr>
        </p:nvSpPr>
        <p:spPr/>
        <p:txBody>
          <a:bodyPr/>
          <a:lstStyle/>
          <a:p>
            <a:fld id="{B6F15528-21DE-4FAA-801E-634DDDAF4B2B}" type="slidenum">
              <a:rPr lang="fr-FR" smtClean="0"/>
              <a:pPr/>
              <a:t>210</a:t>
            </a:fld>
            <a:endParaRPr lang="fr-FR" dirty="0"/>
          </a:p>
        </p:txBody>
      </p:sp>
    </p:spTree>
    <p:extLst>
      <p:ext uri="{BB962C8B-B14F-4D97-AF65-F5344CB8AC3E}">
        <p14:creationId xmlns:p14="http://schemas.microsoft.com/office/powerpoint/2010/main" val="469011429"/>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0A1ACD1A-8FE6-4379-567D-98F0F1979019}"/>
            </a:ext>
          </a:extLst>
        </p:cNvPr>
        <p:cNvGrpSpPr/>
        <p:nvPr/>
      </p:nvGrpSpPr>
      <p:grpSpPr>
        <a:xfrm>
          <a:off x="0" y="0"/>
          <a:ext cx="0" cy="0"/>
          <a:chOff x="0" y="0"/>
          <a:chExt cx="0" cy="0"/>
        </a:xfrm>
      </p:grpSpPr>
      <p:sp>
        <p:nvSpPr>
          <p:cNvPr id="5" name="Google Shape;385;p56">
            <a:extLst>
              <a:ext uri="{FF2B5EF4-FFF2-40B4-BE49-F238E27FC236}">
                <a16:creationId xmlns="" xmlns:a16="http://schemas.microsoft.com/office/drawing/2014/main" id="{AEFE2F6E-E99F-96FC-D2A4-354A4FA1FF04}"/>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CATÉGORIES/SOUS-CATÉGORIES RAA</a:t>
            </a:r>
          </a:p>
        </p:txBody>
      </p:sp>
      <p:graphicFrame>
        <p:nvGraphicFramePr>
          <p:cNvPr id="3" name="Table 2">
            <a:extLst>
              <a:ext uri="{FF2B5EF4-FFF2-40B4-BE49-F238E27FC236}">
                <a16:creationId xmlns="" xmlns:a16="http://schemas.microsoft.com/office/drawing/2014/main" id="{71A7E1E9-2852-70F7-1D91-71CABCFA0A86}"/>
              </a:ext>
            </a:extLst>
          </p:cNvPr>
          <p:cNvGraphicFramePr>
            <a:graphicFrameLocks noGrp="1"/>
          </p:cNvGraphicFramePr>
          <p:nvPr>
            <p:extLst>
              <p:ext uri="{D42A27DB-BD31-4B8C-83A1-F6EECF244321}">
                <p14:modId xmlns:p14="http://schemas.microsoft.com/office/powerpoint/2010/main" val="741966475"/>
              </p:ext>
            </p:extLst>
          </p:nvPr>
        </p:nvGraphicFramePr>
        <p:xfrm>
          <a:off x="334215" y="926673"/>
          <a:ext cx="11780051" cy="5456143"/>
        </p:xfrm>
        <a:graphic>
          <a:graphicData uri="http://schemas.openxmlformats.org/drawingml/2006/table">
            <a:tbl>
              <a:tblPr firstRow="1" firstCol="1" bandRow="1">
                <a:tableStyleId>{5940675A-B579-460E-94D1-54222C63F5DA}</a:tableStyleId>
              </a:tblPr>
              <a:tblGrid>
                <a:gridCol w="2942896">
                  <a:extLst>
                    <a:ext uri="{9D8B030D-6E8A-4147-A177-3AD203B41FA5}">
                      <a16:colId xmlns="" xmlns:a16="http://schemas.microsoft.com/office/drawing/2014/main" val="2613181624"/>
                    </a:ext>
                  </a:extLst>
                </a:gridCol>
                <a:gridCol w="4953668">
                  <a:extLst>
                    <a:ext uri="{9D8B030D-6E8A-4147-A177-3AD203B41FA5}">
                      <a16:colId xmlns="" xmlns:a16="http://schemas.microsoft.com/office/drawing/2014/main" val="2684944646"/>
                    </a:ext>
                  </a:extLst>
                </a:gridCol>
                <a:gridCol w="3883487">
                  <a:extLst>
                    <a:ext uri="{9D8B030D-6E8A-4147-A177-3AD203B41FA5}">
                      <a16:colId xmlns="" xmlns:a16="http://schemas.microsoft.com/office/drawing/2014/main" val="579417885"/>
                    </a:ext>
                  </a:extLst>
                </a:gridCol>
              </a:tblGrid>
              <a:tr h="30494">
                <a:tc>
                  <a:txBody>
                    <a:bodyPr/>
                    <a:lstStyle/>
                    <a:p>
                      <a:pPr marL="8890" marR="0" indent="-8890" algn="ctr">
                        <a:spcBef>
                          <a:spcPts val="0"/>
                        </a:spcBef>
                        <a:spcAft>
                          <a:spcPts val="0"/>
                        </a:spcAft>
                      </a:pPr>
                      <a:r>
                        <a:rPr lang="fr-FR" sz="1300" b="1" dirty="0">
                          <a:solidFill>
                            <a:schemeClr val="bg1"/>
                          </a:solidFill>
                          <a:effectLst/>
                          <a:latin typeface="Source Sans Pro" panose="020B0503030403020204" pitchFamily="34" charset="0"/>
                          <a:ea typeface="Source Sans Pro" panose="020B0503030403020204" pitchFamily="34" charset="0"/>
                        </a:rPr>
                        <a:t>CATÉGORIES/SOUS-CATÉGORIES</a:t>
                      </a:r>
                    </a:p>
                  </a:txBody>
                  <a:tcPr marL="3993" marR="3993" marT="0" marB="0" anchor="ctr">
                    <a:solidFill>
                      <a:srgbClr val="002E6C"/>
                    </a:solidFill>
                  </a:tcPr>
                </a:tc>
                <a:tc>
                  <a:txBody>
                    <a:bodyPr/>
                    <a:lstStyle/>
                    <a:p>
                      <a:pPr marL="8890" marR="0" indent="-8890" algn="ctr">
                        <a:spcBef>
                          <a:spcPts val="1200"/>
                        </a:spcBef>
                        <a:spcAft>
                          <a:spcPts val="600"/>
                        </a:spcAft>
                      </a:pPr>
                      <a:r>
                        <a:rPr lang="fr-FR" sz="1300" b="1">
                          <a:solidFill>
                            <a:schemeClr val="bg1"/>
                          </a:solidFill>
                          <a:effectLst/>
                          <a:latin typeface="Source Sans Pro" panose="020B0503030403020204" pitchFamily="34" charset="0"/>
                          <a:ea typeface="Source Sans Pro" panose="020B0503030403020204" pitchFamily="34" charset="0"/>
                        </a:rPr>
                        <a:t>OBJECTIF (S) :</a:t>
                      </a:r>
                    </a:p>
                  </a:txBody>
                  <a:tcPr marL="3993" marR="3993" marT="0" marB="0" anchor="ctr">
                    <a:solidFill>
                      <a:srgbClr val="002E6C"/>
                    </a:solidFill>
                  </a:tcPr>
                </a:tc>
                <a:tc>
                  <a:txBody>
                    <a:bodyPr/>
                    <a:lstStyle/>
                    <a:p>
                      <a:pPr marL="8890" marR="0" indent="-8890" algn="ctr">
                        <a:spcBef>
                          <a:spcPts val="0"/>
                        </a:spcBef>
                        <a:spcAft>
                          <a:spcPts val="0"/>
                        </a:spcAft>
                      </a:pPr>
                      <a:r>
                        <a:rPr lang="fr-FR" sz="1300" b="1">
                          <a:solidFill>
                            <a:schemeClr val="bg1"/>
                          </a:solidFill>
                          <a:effectLst/>
                          <a:latin typeface="Source Sans Pro" panose="020B0503030403020204" pitchFamily="34" charset="0"/>
                          <a:ea typeface="Source Sans Pro" panose="020B0503030403020204" pitchFamily="34" charset="0"/>
                        </a:rPr>
                        <a:t>DOCUMENTS CLÉS POUR L'ÉVALUATION</a:t>
                      </a:r>
                    </a:p>
                  </a:txBody>
                  <a:tcPr marL="3993" marR="3993" marT="0" marB="0" anchor="ctr">
                    <a:solidFill>
                      <a:srgbClr val="002E6C"/>
                    </a:solidFill>
                  </a:tcPr>
                </a:tc>
                <a:extLst>
                  <a:ext uri="{0D108BD9-81ED-4DB2-BD59-A6C34878D82A}">
                    <a16:rowId xmlns="" xmlns:a16="http://schemas.microsoft.com/office/drawing/2014/main" val="3920940230"/>
                  </a:ext>
                </a:extLst>
              </a:tr>
              <a:tr h="106727">
                <a:tc>
                  <a:txBody>
                    <a:bodyPr/>
                    <a:lstStyle/>
                    <a:p>
                      <a:pPr marL="8890" marR="0" indent="-8890">
                        <a:spcBef>
                          <a:spcPts val="0"/>
                        </a:spcBef>
                        <a:spcAft>
                          <a:spcPts val="0"/>
                        </a:spcAft>
                      </a:pPr>
                      <a:r>
                        <a:rPr lang="fr-FR" sz="1300">
                          <a:effectLst/>
                          <a:latin typeface="Source Sans Pro" panose="020B0503030403020204" pitchFamily="34" charset="0"/>
                          <a:ea typeface="Source Sans Pro" panose="020B0503030403020204" pitchFamily="34" charset="0"/>
                        </a:rPr>
                        <a:t>RAA1. Paiement anticipé et remboursements (nov. 2020) </a:t>
                      </a:r>
                    </a:p>
                  </a:txBody>
                  <a:tcPr marL="3993" marR="3993" marT="0" marB="0"/>
                </a:tc>
                <a:tc>
                  <a:txBody>
                    <a:bodyPr/>
                    <a:lstStyle/>
                    <a:p>
                      <a:pPr marL="8890" marR="0" indent="-8890">
                        <a:spcBef>
                          <a:spcPts val="1200"/>
                        </a:spcBef>
                        <a:spcAft>
                          <a:spcPts val="600"/>
                        </a:spcAft>
                      </a:pPr>
                      <a:r>
                        <a:rPr lang="fr-FR" sz="1300">
                          <a:effectLst/>
                          <a:latin typeface="Source Sans Pro" panose="020B0503030403020204" pitchFamily="34" charset="0"/>
                          <a:ea typeface="Source Sans Pro" panose="020B0503030403020204" pitchFamily="34" charset="0"/>
                        </a:rPr>
                        <a:t>Évaluer l’applicabilité de la disposition à l’organisation examinée, ainsi que la compréhension par l’organisation de la fourniture, de la mise en œuvre et du respect des exigences de la disposition. </a:t>
                      </a:r>
                    </a:p>
                  </a:txBody>
                  <a:tcPr marL="3993" marR="3993" marT="0" marB="0"/>
                </a:tc>
                <a:tc>
                  <a:txBody>
                    <a:bodyPr/>
                    <a:lstStyle/>
                    <a:p>
                      <a:pPr marL="137160" marR="0" indent="-137160" rtl="0">
                        <a:spcBef>
                          <a:spcPts val="0"/>
                        </a:spcBef>
                        <a:spcAft>
                          <a:spcPts val="0"/>
                        </a:spcAft>
                      </a:pPr>
                      <a:r>
                        <a:rPr lang="fr-FR" sz="1300">
                          <a:effectLst/>
                          <a:latin typeface="Source Sans Pro" panose="020B0503030403020204" pitchFamily="34" charset="0"/>
                          <a:ea typeface="Source Sans Pro" panose="020B0503030403020204" pitchFamily="34" charset="0"/>
                        </a:rPr>
                        <a:t>Accord de subvention</a:t>
                      </a:r>
                    </a:p>
                    <a:p>
                      <a:pPr marL="137160" marR="0" indent="-137160">
                        <a:spcBef>
                          <a:spcPts val="0"/>
                        </a:spcBef>
                        <a:spcAft>
                          <a:spcPts val="0"/>
                        </a:spcAft>
                      </a:pPr>
                      <a:r>
                        <a:rPr lang="fr-FR" sz="1300">
                          <a:effectLst/>
                          <a:latin typeface="Source Sans Pro" panose="020B0503030403020204" pitchFamily="34" charset="0"/>
                          <a:ea typeface="Source Sans Pro" panose="020B0503030403020204" pitchFamily="34" charset="0"/>
                        </a:rPr>
                        <a:t>Relevé(s) bancaire(s) – (confirmation des revenus d’intérêts gagnés)</a:t>
                      </a:r>
                    </a:p>
                  </a:txBody>
                  <a:tcPr marL="3993" marR="3993" marT="0" marB="0"/>
                </a:tc>
                <a:extLst>
                  <a:ext uri="{0D108BD9-81ED-4DB2-BD59-A6C34878D82A}">
                    <a16:rowId xmlns="" xmlns:a16="http://schemas.microsoft.com/office/drawing/2014/main" val="1948044903"/>
                  </a:ext>
                </a:extLst>
              </a:tr>
              <a:tr h="30494">
                <a:tc>
                  <a:txBody>
                    <a:bodyPr/>
                    <a:lstStyle/>
                    <a:p>
                      <a:pPr marL="8890" marR="0" indent="-8890">
                        <a:spcBef>
                          <a:spcPts val="0"/>
                        </a:spcBef>
                        <a:spcAft>
                          <a:spcPts val="0"/>
                        </a:spcAft>
                      </a:pPr>
                      <a:r>
                        <a:rPr lang="fr-FR" sz="1300">
                          <a:effectLst/>
                          <a:latin typeface="Source Sans Pro" panose="020B0503030403020204" pitchFamily="34" charset="0"/>
                          <a:ea typeface="Source Sans Pro" panose="020B0503030403020204" pitchFamily="34" charset="0"/>
                        </a:rPr>
                        <a:t>RAA2. Paiement des remboursements et remboursements (décembre 2014)</a:t>
                      </a:r>
                    </a:p>
                  </a:txBody>
                  <a:tcPr marL="3993" marR="3993" marT="0" marB="0"/>
                </a:tc>
                <a:tc>
                  <a:txBody>
                    <a:bodyPr/>
                    <a:lstStyle/>
                    <a:p>
                      <a:pPr marL="8890" marR="0" indent="-8890">
                        <a:spcBef>
                          <a:spcPts val="1200"/>
                        </a:spcBef>
                        <a:spcAft>
                          <a:spcPts val="600"/>
                        </a:spcAft>
                      </a:pPr>
                      <a:r>
                        <a:rPr lang="fr-FR" sz="1300">
                          <a:effectLst/>
                          <a:latin typeface="Source Sans Pro" panose="020B0503030403020204" pitchFamily="34" charset="0"/>
                          <a:ea typeface="Source Sans Pro" panose="020B0503030403020204" pitchFamily="34" charset="0"/>
                        </a:rPr>
                        <a:t>Comme ci-dessus.</a:t>
                      </a:r>
                    </a:p>
                  </a:txBody>
                  <a:tcPr marL="3993" marR="3993" marT="0" marB="0"/>
                </a:tc>
                <a:tc>
                  <a:txBody>
                    <a:bodyPr/>
                    <a:lstStyle/>
                    <a:p>
                      <a:pPr marL="8890" marR="0" indent="-8890">
                        <a:spcBef>
                          <a:spcPts val="0"/>
                        </a:spcBef>
                        <a:spcAft>
                          <a:spcPts val="0"/>
                        </a:spcAft>
                      </a:pPr>
                      <a:r>
                        <a:rPr lang="fr-FR" sz="1300">
                          <a:effectLst/>
                          <a:latin typeface="Source Sans Pro" panose="020B0503030403020204" pitchFamily="34" charset="0"/>
                          <a:ea typeface="Source Sans Pro" panose="020B0503030403020204" pitchFamily="34" charset="0"/>
                        </a:rPr>
                        <a:t>Accord de subvention</a:t>
                      </a:r>
                    </a:p>
                  </a:txBody>
                  <a:tcPr marL="3993" marR="3993" marT="0" marB="0"/>
                </a:tc>
                <a:extLst>
                  <a:ext uri="{0D108BD9-81ED-4DB2-BD59-A6C34878D82A}">
                    <a16:rowId xmlns="" xmlns:a16="http://schemas.microsoft.com/office/drawing/2014/main" val="707267063"/>
                  </a:ext>
                </a:extLst>
              </a:tr>
              <a:tr h="259195">
                <a:tc>
                  <a:txBody>
                    <a:bodyPr/>
                    <a:lstStyle/>
                    <a:p>
                      <a:pPr marL="8890" marR="0" indent="-8890">
                        <a:spcBef>
                          <a:spcPts val="0"/>
                        </a:spcBef>
                        <a:spcAft>
                          <a:spcPts val="0"/>
                        </a:spcAft>
                      </a:pPr>
                      <a:r>
                        <a:rPr lang="fr-FR" sz="1300">
                          <a:effectLst/>
                          <a:latin typeface="Source Sans Pro" panose="020B0503030403020204" pitchFamily="34" charset="0"/>
                          <a:ea typeface="Source Sans Pro" panose="020B0503030403020204" pitchFamily="34" charset="0"/>
                        </a:rPr>
                        <a:t>RAA3. COÛTS INDIRECTS – ACCORDS NÉGOCIÉE SUR LES TAUX DE COÛTS INDIRECTS (NICRA) (NOVEMBRE 2020)</a:t>
                      </a:r>
                    </a:p>
                  </a:txBody>
                  <a:tcPr marL="3993" marR="3993" marT="0" marB="0"/>
                </a:tc>
                <a:tc>
                  <a:txBody>
                    <a:bodyPr/>
                    <a:lstStyle/>
                    <a:p>
                      <a:pPr marL="8890" marR="0" indent="-8890">
                        <a:spcBef>
                          <a:spcPts val="1200"/>
                        </a:spcBef>
                        <a:spcAft>
                          <a:spcPts val="600"/>
                        </a:spcAft>
                      </a:pPr>
                      <a:r>
                        <a:rPr lang="fr-FR" sz="1300">
                          <a:effectLst/>
                          <a:latin typeface="Source Sans Pro" panose="020B0503030403020204" pitchFamily="34" charset="0"/>
                          <a:ea typeface="Source Sans Pro" panose="020B0503030403020204" pitchFamily="34" charset="0"/>
                        </a:rPr>
                        <a:t>Comme ci-dessus.</a:t>
                      </a:r>
                    </a:p>
                    <a:p>
                      <a:pPr marL="8890" marR="0" indent="-8890">
                        <a:spcBef>
                          <a:spcPts val="1200"/>
                        </a:spcBef>
                        <a:spcAft>
                          <a:spcPts val="600"/>
                        </a:spcAft>
                      </a:pPr>
                      <a:r>
                        <a:rPr lang="fr-FR" sz="1300">
                          <a:effectLst/>
                          <a:latin typeface="Source Sans Pro" panose="020B0503030403020204" pitchFamily="34" charset="0"/>
                          <a:ea typeface="Source Sans Pro" panose="020B0503030403020204" pitchFamily="34" charset="0"/>
                        </a:rPr>
                        <a:t> </a:t>
                      </a:r>
                    </a:p>
                  </a:txBody>
                  <a:tcPr marL="3993" marR="3993" marT="0" marB="0"/>
                </a:tc>
                <a:tc>
                  <a:txBody>
                    <a:bodyPr/>
                    <a:lstStyle/>
                    <a:p>
                      <a:pPr marL="228600" marR="0" indent="-228600" rtl="0">
                        <a:spcBef>
                          <a:spcPts val="0"/>
                        </a:spcBef>
                        <a:spcAft>
                          <a:spcPts val="0"/>
                        </a:spcAft>
                      </a:pPr>
                      <a:r>
                        <a:rPr lang="fr-FR" sz="1300">
                          <a:effectLst/>
                          <a:latin typeface="Source Sans Pro" panose="020B0503030403020204" pitchFamily="34" charset="0"/>
                          <a:ea typeface="Source Sans Pro" panose="020B0503030403020204" pitchFamily="34" charset="0"/>
                        </a:rPr>
                        <a:t>Accord de subvention</a:t>
                      </a:r>
                    </a:p>
                    <a:p>
                      <a:pPr marL="228600" marR="0" indent="-228600">
                        <a:spcBef>
                          <a:spcPts val="0"/>
                        </a:spcBef>
                        <a:spcAft>
                          <a:spcPts val="0"/>
                        </a:spcAft>
                      </a:pPr>
                      <a:r>
                        <a:rPr lang="fr-FR" sz="1300">
                          <a:effectLst/>
                          <a:latin typeface="Source Sans Pro" panose="020B0503030403020204" pitchFamily="34" charset="0"/>
                          <a:ea typeface="Source Sans Pro" panose="020B0503030403020204" pitchFamily="34" charset="0"/>
                        </a:rPr>
                        <a:t>Accord NICRA</a:t>
                      </a:r>
                    </a:p>
                    <a:p>
                      <a:pPr marL="228600" marR="0" indent="-228600">
                        <a:spcBef>
                          <a:spcPts val="0"/>
                        </a:spcBef>
                        <a:spcAft>
                          <a:spcPts val="0"/>
                        </a:spcAft>
                      </a:pPr>
                      <a:r>
                        <a:rPr lang="fr-FR" sz="1300">
                          <a:effectLst/>
                          <a:latin typeface="Source Sans Pro" panose="020B0503030403020204" pitchFamily="34" charset="0"/>
                          <a:ea typeface="Source Sans Pro" panose="020B0503030403020204" pitchFamily="34" charset="0"/>
                        </a:rPr>
                        <a:t>Déclaration de politique en matière de coûts</a:t>
                      </a:r>
                    </a:p>
                  </a:txBody>
                  <a:tcPr marL="3993" marR="3993" marT="0" marB="0"/>
                </a:tc>
                <a:extLst>
                  <a:ext uri="{0D108BD9-81ED-4DB2-BD59-A6C34878D82A}">
                    <a16:rowId xmlns="" xmlns:a16="http://schemas.microsoft.com/office/drawing/2014/main" val="3910805591"/>
                  </a:ext>
                </a:extLst>
              </a:tr>
              <a:tr h="259195">
                <a:tc>
                  <a:txBody>
                    <a:bodyPr/>
                    <a:lstStyle/>
                    <a:p>
                      <a:pPr marL="8890" marR="0" indent="-8890">
                        <a:spcBef>
                          <a:spcPts val="0"/>
                        </a:spcBef>
                        <a:spcAft>
                          <a:spcPts val="0"/>
                        </a:spcAft>
                      </a:pPr>
                      <a:r>
                        <a:rPr lang="fr-FR" sz="1300">
                          <a:effectLst/>
                          <a:latin typeface="Source Sans Pro" panose="020B0503030403020204" pitchFamily="34" charset="0"/>
                          <a:ea typeface="Source Sans Pro" panose="020B0503030403020204" pitchFamily="34" charset="0"/>
                        </a:rPr>
                        <a:t>RAA4. COÛTS INDIRECTS – FACTURÉS SOUS FORME DE MONTANT FIXE (ORGANISME À BUT NON LUCRATIF) (JUIN 2012)</a:t>
                      </a:r>
                    </a:p>
                  </a:txBody>
                  <a:tcPr marL="3993" marR="3993" marT="0" marB="0"/>
                </a:tc>
                <a:tc>
                  <a:txBody>
                    <a:bodyPr/>
                    <a:lstStyle/>
                    <a:p>
                      <a:pPr marL="8890" marR="0" indent="-8890">
                        <a:spcBef>
                          <a:spcPts val="1200"/>
                        </a:spcBef>
                        <a:spcAft>
                          <a:spcPts val="600"/>
                        </a:spcAft>
                      </a:pPr>
                      <a:r>
                        <a:rPr lang="fr-FR" sz="1300">
                          <a:effectLst/>
                          <a:latin typeface="Source Sans Pro" panose="020B0503030403020204" pitchFamily="34" charset="0"/>
                          <a:ea typeface="Source Sans Pro" panose="020B0503030403020204" pitchFamily="34" charset="0"/>
                        </a:rPr>
                        <a:t>Comme ci-dessus.</a:t>
                      </a:r>
                    </a:p>
                  </a:txBody>
                  <a:tcPr marL="3993" marR="3993" marT="0" marB="0"/>
                </a:tc>
                <a:tc>
                  <a:txBody>
                    <a:bodyPr/>
                    <a:lstStyle/>
                    <a:p>
                      <a:pPr marL="8890" marR="0" indent="-8890">
                        <a:spcBef>
                          <a:spcPts val="0"/>
                        </a:spcBef>
                        <a:spcAft>
                          <a:spcPts val="0"/>
                        </a:spcAft>
                      </a:pPr>
                      <a:r>
                        <a:rPr lang="fr-FR" sz="1300">
                          <a:effectLst/>
                          <a:latin typeface="Source Sans Pro" panose="020B0503030403020204" pitchFamily="34" charset="0"/>
                          <a:ea typeface="Source Sans Pro" panose="020B0503030403020204" pitchFamily="34" charset="0"/>
                        </a:rPr>
                        <a:t>Accord de subvention </a:t>
                      </a:r>
                    </a:p>
                  </a:txBody>
                  <a:tcPr marL="3993" marR="3993" marT="0" marB="0"/>
                </a:tc>
                <a:extLst>
                  <a:ext uri="{0D108BD9-81ED-4DB2-BD59-A6C34878D82A}">
                    <a16:rowId xmlns="" xmlns:a16="http://schemas.microsoft.com/office/drawing/2014/main" val="3241106777"/>
                  </a:ext>
                </a:extLst>
              </a:tr>
              <a:tr h="503143">
                <a:tc>
                  <a:txBody>
                    <a:bodyPr/>
                    <a:lstStyle/>
                    <a:p>
                      <a:pPr marL="8890" marR="0" indent="-8890">
                        <a:spcBef>
                          <a:spcPts val="0"/>
                        </a:spcBef>
                        <a:spcAft>
                          <a:spcPts val="0"/>
                        </a:spcAft>
                      </a:pPr>
                      <a:r>
                        <a:rPr lang="fr-FR" sz="1300">
                          <a:effectLst/>
                          <a:latin typeface="Source Sans Pro" panose="020B0503030403020204" pitchFamily="34" charset="0"/>
                          <a:ea typeface="Source Sans Pro" panose="020B0503030403020204" pitchFamily="34" charset="0"/>
                        </a:rPr>
                        <a:t>RAA5. Coûts indirects – taux de minimis de 10 % (nov. 2020) </a:t>
                      </a:r>
                    </a:p>
                  </a:txBody>
                  <a:tcPr marL="3993" marR="3993" marT="0" marB="0"/>
                </a:tc>
                <a:tc>
                  <a:txBody>
                    <a:bodyPr/>
                    <a:lstStyle/>
                    <a:p>
                      <a:pPr marL="8890" marR="0" indent="-8890">
                        <a:spcBef>
                          <a:spcPts val="1200"/>
                        </a:spcBef>
                        <a:spcAft>
                          <a:spcPts val="600"/>
                        </a:spcAft>
                      </a:pPr>
                      <a:r>
                        <a:rPr lang="fr-FR" sz="1300">
                          <a:effectLst/>
                          <a:latin typeface="Source Sans Pro" panose="020B0503030403020204" pitchFamily="34" charset="0"/>
                          <a:ea typeface="Source Sans Pro" panose="020B0503030403020204" pitchFamily="34" charset="0"/>
                        </a:rPr>
                        <a:t>Comme ci-dessus.</a:t>
                      </a:r>
                    </a:p>
                  </a:txBody>
                  <a:tcPr marL="3993" marR="3993" marT="0" marB="0"/>
                </a:tc>
                <a:tc>
                  <a:txBody>
                    <a:bodyPr/>
                    <a:lstStyle/>
                    <a:p>
                      <a:pPr marL="0" marR="0" lvl="0" indent="0" rtl="0">
                        <a:spcBef>
                          <a:spcPts val="0"/>
                        </a:spcBef>
                        <a:spcAft>
                          <a:spcPts val="0"/>
                        </a:spcAft>
                        <a:buFont typeface="Wingdings" panose="05000000000000000000" pitchFamily="2" charset="2"/>
                        <a:buNone/>
                      </a:pPr>
                      <a:r>
                        <a:rPr lang="fr-FR" sz="1300">
                          <a:effectLst/>
                          <a:latin typeface="Source Sans Pro" panose="020B0503030403020204" pitchFamily="34" charset="0"/>
                          <a:ea typeface="Source Sans Pro" panose="020B0503030403020204" pitchFamily="34" charset="0"/>
                        </a:rPr>
                        <a:t>Accord de subvention</a:t>
                      </a:r>
                    </a:p>
                    <a:p>
                      <a:pPr marL="0" marR="0" lvl="0" indent="0">
                        <a:spcBef>
                          <a:spcPts val="0"/>
                        </a:spcBef>
                        <a:spcAft>
                          <a:spcPts val="0"/>
                        </a:spcAft>
                        <a:buFont typeface="Wingdings" panose="05000000000000000000" pitchFamily="2" charset="2"/>
                        <a:buNone/>
                      </a:pPr>
                      <a:r>
                        <a:rPr lang="fr-FR" sz="1300">
                          <a:effectLst/>
                          <a:latin typeface="Source Sans Pro" panose="020B0503030403020204" pitchFamily="34" charset="0"/>
                          <a:ea typeface="Source Sans Pro" panose="020B0503030403020204" pitchFamily="34" charset="0"/>
                        </a:rPr>
                        <a:t>Déclaration de politique en matière de coûts</a:t>
                      </a:r>
                    </a:p>
                  </a:txBody>
                  <a:tcPr marL="3993" marR="3993" marT="0" marB="0"/>
                </a:tc>
                <a:extLst>
                  <a:ext uri="{0D108BD9-81ED-4DB2-BD59-A6C34878D82A}">
                    <a16:rowId xmlns="" xmlns:a16="http://schemas.microsoft.com/office/drawing/2014/main" val="984614481"/>
                  </a:ext>
                </a:extLst>
              </a:tr>
              <a:tr h="0">
                <a:tc>
                  <a:txBody>
                    <a:bodyPr/>
                    <a:lstStyle/>
                    <a:p>
                      <a:pPr marL="8890" marR="0" indent="-8890">
                        <a:spcBef>
                          <a:spcPts val="0"/>
                        </a:spcBef>
                        <a:spcAft>
                          <a:spcPts val="0"/>
                        </a:spcAft>
                      </a:pPr>
                      <a:r>
                        <a:rPr lang="fr-FR" sz="1300" dirty="0">
                          <a:effectLst/>
                          <a:latin typeface="Source Sans Pro" panose="020B0503030403020204" pitchFamily="34" charset="0"/>
                          <a:ea typeface="Source Sans Pro" panose="020B0503030403020204" pitchFamily="34" charset="0"/>
                        </a:rPr>
                        <a:t>RAA6. Identifiant universel et système de gestion des récompenses (nov. 2020) </a:t>
                      </a:r>
                    </a:p>
                  </a:txBody>
                  <a:tcPr marL="3993" marR="3993" marT="0" marB="0"/>
                </a:tc>
                <a:tc>
                  <a:txBody>
                    <a:bodyPr/>
                    <a:lstStyle/>
                    <a:p>
                      <a:pPr marL="8890" marR="0" indent="-8890">
                        <a:spcBef>
                          <a:spcPts val="1200"/>
                        </a:spcBef>
                        <a:spcAft>
                          <a:spcPts val="600"/>
                        </a:spcAft>
                      </a:pPr>
                      <a:r>
                        <a:rPr lang="fr-FR" sz="1300">
                          <a:effectLst/>
                          <a:latin typeface="Source Sans Pro" panose="020B0503030403020204" pitchFamily="34" charset="0"/>
                          <a:ea typeface="Source Sans Pro" panose="020B0503030403020204" pitchFamily="34" charset="0"/>
                        </a:rPr>
                        <a:t>Comme ci-dessus.</a:t>
                      </a:r>
                    </a:p>
                  </a:txBody>
                  <a:tcPr marL="3993" marR="3993" marT="0" marB="0"/>
                </a:tc>
                <a:tc>
                  <a:txBody>
                    <a:bodyPr/>
                    <a:lstStyle/>
                    <a:p>
                      <a:pPr marL="228600" marR="0" indent="-228600" rtl="0">
                        <a:spcBef>
                          <a:spcPts val="0"/>
                        </a:spcBef>
                        <a:spcAft>
                          <a:spcPts val="0"/>
                        </a:spcAft>
                      </a:pPr>
                      <a:r>
                        <a:rPr lang="fr-FR" sz="1300">
                          <a:effectLst/>
                          <a:latin typeface="Source Sans Pro" panose="020B0503030403020204" pitchFamily="34" charset="0"/>
                          <a:ea typeface="Source Sans Pro" panose="020B0503030403020204" pitchFamily="34" charset="0"/>
                        </a:rPr>
                        <a:t>Accord de subvention</a:t>
                      </a:r>
                    </a:p>
                    <a:p>
                      <a:pPr marL="228600" marR="0" indent="-228600">
                        <a:spcBef>
                          <a:spcPts val="0"/>
                        </a:spcBef>
                        <a:spcAft>
                          <a:spcPts val="0"/>
                        </a:spcAft>
                      </a:pPr>
                      <a:r>
                        <a:rPr lang="fr-FR" sz="1300">
                          <a:effectLst/>
                          <a:latin typeface="Source Sans Pro" panose="020B0503030403020204" pitchFamily="34" charset="0"/>
                          <a:ea typeface="Source Sans Pro" panose="020B0503030403020204" pitchFamily="34" charset="0"/>
                        </a:rPr>
                        <a:t>Preuve d'un enregistrement SAM actif </a:t>
                      </a:r>
                    </a:p>
                  </a:txBody>
                  <a:tcPr marL="3993" marR="3993" marT="0" marB="0"/>
                </a:tc>
                <a:extLst>
                  <a:ext uri="{0D108BD9-81ED-4DB2-BD59-A6C34878D82A}">
                    <a16:rowId xmlns="" xmlns:a16="http://schemas.microsoft.com/office/drawing/2014/main" val="436121954"/>
                  </a:ext>
                </a:extLst>
              </a:tr>
              <a:tr h="869065">
                <a:tc>
                  <a:txBody>
                    <a:bodyPr/>
                    <a:lstStyle/>
                    <a:p>
                      <a:pPr marL="8890" marR="0" indent="-8890">
                        <a:spcBef>
                          <a:spcPts val="0"/>
                        </a:spcBef>
                        <a:spcAft>
                          <a:spcPts val="0"/>
                        </a:spcAft>
                      </a:pPr>
                      <a:r>
                        <a:rPr lang="fr-FR" sz="1300" dirty="0">
                          <a:effectLst/>
                          <a:latin typeface="Source Sans Pro" panose="020B0503030403020204" pitchFamily="34" charset="0"/>
                          <a:ea typeface="Source Sans Pro" panose="020B0503030403020204" pitchFamily="34" charset="0"/>
                        </a:rPr>
                        <a:t>RAA7. Déclaration des sous-récompenses et de la rémunération des dirigeants (novembre 2020) </a:t>
                      </a:r>
                    </a:p>
                    <a:p>
                      <a:pPr marL="8890" marR="0" indent="-8890">
                        <a:spcBef>
                          <a:spcPts val="0"/>
                        </a:spcBef>
                        <a:spcAft>
                          <a:spcPts val="0"/>
                        </a:spcAft>
                      </a:pPr>
                      <a:r>
                        <a:rPr lang="fr-FR" sz="1300" dirty="0">
                          <a:effectLst/>
                          <a:latin typeface="Source Sans Pro" panose="020B0503030403020204" pitchFamily="34" charset="0"/>
                          <a:ea typeface="Source Sans Pro" panose="020B0503030403020204" pitchFamily="34" charset="0"/>
                        </a:rPr>
                        <a:t> </a:t>
                      </a:r>
                    </a:p>
                  </a:txBody>
                  <a:tcPr marL="3993" marR="3993" marT="0" marB="0"/>
                </a:tc>
                <a:tc>
                  <a:txBody>
                    <a:bodyPr/>
                    <a:lstStyle/>
                    <a:p>
                      <a:pPr marL="8890" marR="0" indent="-8890">
                        <a:spcBef>
                          <a:spcPts val="1200"/>
                        </a:spcBef>
                        <a:spcAft>
                          <a:spcPts val="600"/>
                        </a:spcAft>
                      </a:pPr>
                      <a:r>
                        <a:rPr lang="fr-FR" sz="1300">
                          <a:effectLst/>
                          <a:latin typeface="Source Sans Pro" panose="020B0503030403020204" pitchFamily="34" charset="0"/>
                          <a:ea typeface="Source Sans Pro" panose="020B0503030403020204" pitchFamily="34" charset="0"/>
                        </a:rPr>
                        <a:t>Comme ci-dessus.</a:t>
                      </a:r>
                    </a:p>
                    <a:p>
                      <a:pPr marL="8890" marR="0" indent="-8890">
                        <a:spcBef>
                          <a:spcPts val="1200"/>
                        </a:spcBef>
                        <a:spcAft>
                          <a:spcPts val="600"/>
                        </a:spcAft>
                      </a:pPr>
                      <a:r>
                        <a:rPr lang="fr-FR" sz="1300">
                          <a:effectLst/>
                          <a:latin typeface="Source Sans Pro" panose="020B0503030403020204" pitchFamily="34" charset="0"/>
                          <a:ea typeface="Source Sans Pro" panose="020B0503030403020204" pitchFamily="34" charset="0"/>
                        </a:rPr>
                        <a:t> </a:t>
                      </a:r>
                    </a:p>
                  </a:txBody>
                  <a:tcPr marL="3993" marR="3993" marT="0" marB="0"/>
                </a:tc>
                <a:tc>
                  <a:txBody>
                    <a:bodyPr/>
                    <a:lstStyle/>
                    <a:p>
                      <a:pPr marL="228600" marR="0" indent="-228600" rtl="0">
                        <a:spcBef>
                          <a:spcPts val="0"/>
                        </a:spcBef>
                        <a:spcAft>
                          <a:spcPts val="0"/>
                        </a:spcAft>
                      </a:pPr>
                      <a:r>
                        <a:rPr lang="fr-FR" sz="1300">
                          <a:effectLst/>
                          <a:latin typeface="Source Sans Pro" panose="020B0503030403020204" pitchFamily="34" charset="0"/>
                          <a:ea typeface="Source Sans Pro" panose="020B0503030403020204" pitchFamily="34" charset="0"/>
                        </a:rPr>
                        <a:t>Accord de subvention</a:t>
                      </a:r>
                    </a:p>
                    <a:p>
                      <a:pPr marL="228600" marR="0" indent="-228600">
                        <a:spcBef>
                          <a:spcPts val="0"/>
                        </a:spcBef>
                        <a:spcAft>
                          <a:spcPts val="0"/>
                        </a:spcAft>
                      </a:pPr>
                      <a:r>
                        <a:rPr lang="fr-FR" sz="1300">
                          <a:effectLst/>
                          <a:latin typeface="Source Sans Pro" panose="020B0503030403020204" pitchFamily="34" charset="0"/>
                          <a:ea typeface="Source Sans Pro" panose="020B0503030403020204" pitchFamily="34" charset="0"/>
                        </a:rPr>
                        <a:t>Preuve de déclaration des sous-subventions de premier niveau à www.fsrs.gov</a:t>
                      </a:r>
                    </a:p>
                    <a:p>
                      <a:pPr marL="228600" marR="0" indent="-228600">
                        <a:spcBef>
                          <a:spcPts val="0"/>
                        </a:spcBef>
                        <a:spcAft>
                          <a:spcPts val="0"/>
                        </a:spcAft>
                      </a:pPr>
                      <a:r>
                        <a:rPr lang="fr-FR" sz="1300">
                          <a:effectLst/>
                          <a:latin typeface="Source Sans Pro" panose="020B0503030403020204" pitchFamily="34" charset="0"/>
                          <a:ea typeface="Source Sans Pro" panose="020B0503030403020204" pitchFamily="34" charset="0"/>
                        </a:rPr>
                        <a:t>Preuve de déclaration de la rémunération totale du bénéficiaire et du sous-bénéficiaire</a:t>
                      </a:r>
                    </a:p>
                  </a:txBody>
                  <a:tcPr marL="3993" marR="3993" marT="0" marB="0"/>
                </a:tc>
                <a:extLst>
                  <a:ext uri="{0D108BD9-81ED-4DB2-BD59-A6C34878D82A}">
                    <a16:rowId xmlns="" xmlns:a16="http://schemas.microsoft.com/office/drawing/2014/main" val="945429224"/>
                  </a:ext>
                </a:extLst>
              </a:tr>
              <a:tr h="473752">
                <a:tc>
                  <a:txBody>
                    <a:bodyPr/>
                    <a:lstStyle/>
                    <a:p>
                      <a:pPr marL="8890" marR="0" indent="-8890">
                        <a:spcBef>
                          <a:spcPts val="0"/>
                        </a:spcBef>
                        <a:spcAft>
                          <a:spcPts val="0"/>
                        </a:spcAft>
                      </a:pPr>
                      <a:r>
                        <a:rPr lang="fr-FR" sz="1300">
                          <a:effectLst/>
                          <a:latin typeface="Source Sans Pro" panose="020B0503030403020204" pitchFamily="34" charset="0"/>
                          <a:ea typeface="Source Sans Pro" panose="020B0503030403020204" pitchFamily="34" charset="0"/>
                        </a:rPr>
                        <a:t>RAA8. Sous-subventions (décembre 2014) </a:t>
                      </a:r>
                    </a:p>
                    <a:p>
                      <a:pPr marL="8890" marR="0" indent="-8890" algn="l" rtl="0">
                        <a:spcBef>
                          <a:spcPts val="0"/>
                        </a:spcBef>
                        <a:spcAft>
                          <a:spcPts val="0"/>
                        </a:spcAft>
                      </a:pPr>
                      <a:endParaRPr lang="en-US" sz="1300">
                        <a:solidFill>
                          <a:srgbClr val="000000"/>
                        </a:solidFill>
                        <a:effectLst/>
                        <a:latin typeface="Source Sans Pro" panose="020B0503030403020204" pitchFamily="34" charset="0"/>
                        <a:ea typeface="Source Sans Pro" panose="020B0503030403020204" pitchFamily="34" charset="0"/>
                        <a:cs typeface="Garamond" panose="02020404030301010803" pitchFamily="18" charset="0"/>
                      </a:endParaRPr>
                    </a:p>
                  </a:txBody>
                  <a:tcPr marL="3993" marR="3993" marT="0" marB="0"/>
                </a:tc>
                <a:tc>
                  <a:txBody>
                    <a:bodyPr/>
                    <a:lstStyle/>
                    <a:p>
                      <a:pPr marL="8890" marR="0" indent="-8890">
                        <a:spcBef>
                          <a:spcPts val="1200"/>
                        </a:spcBef>
                        <a:spcAft>
                          <a:spcPts val="600"/>
                        </a:spcAft>
                      </a:pPr>
                      <a:r>
                        <a:rPr lang="fr-FR" sz="1300">
                          <a:effectLst/>
                          <a:latin typeface="Source Sans Pro" panose="020B0503030403020204" pitchFamily="34" charset="0"/>
                          <a:ea typeface="Source Sans Pro" panose="020B0503030403020204" pitchFamily="34" charset="0"/>
                        </a:rPr>
                        <a:t>Comme ci-dessus.</a:t>
                      </a:r>
                    </a:p>
                  </a:txBody>
                  <a:tcPr marL="3993" marR="3993" marT="0" marB="0"/>
                </a:tc>
                <a:tc>
                  <a:txBody>
                    <a:bodyPr/>
                    <a:lstStyle/>
                    <a:p>
                      <a:pPr marL="0" marR="0" lvl="0" indent="0" rtl="0">
                        <a:spcBef>
                          <a:spcPts val="0"/>
                        </a:spcBef>
                        <a:spcAft>
                          <a:spcPts val="0"/>
                        </a:spcAft>
                        <a:buFont typeface="Wingdings" panose="05000000000000000000" pitchFamily="2" charset="2"/>
                        <a:buNone/>
                      </a:pPr>
                      <a:r>
                        <a:rPr lang="fr-FR" sz="1300" dirty="0">
                          <a:solidFill>
                            <a:schemeClr val="tx1"/>
                          </a:solidFill>
                          <a:effectLst/>
                          <a:latin typeface="Source Sans Pro" panose="020B0503030403020204" pitchFamily="34" charset="0"/>
                          <a:ea typeface="Source Sans Pro" panose="020B0503030403020204" pitchFamily="34" charset="0"/>
                          <a:cs typeface="+mn-cs"/>
                        </a:rPr>
                        <a:t>Accord de subvention</a:t>
                      </a:r>
                    </a:p>
                    <a:p>
                      <a:pPr marL="0" marR="0" lvl="0" indent="0">
                        <a:spcBef>
                          <a:spcPts val="0"/>
                        </a:spcBef>
                        <a:spcAft>
                          <a:spcPts val="0"/>
                        </a:spcAft>
                        <a:buFont typeface="Wingdings" panose="05000000000000000000" pitchFamily="2" charset="2"/>
                        <a:buNone/>
                      </a:pPr>
                      <a:r>
                        <a:rPr lang="fr-FR" sz="1300" dirty="0">
                          <a:solidFill>
                            <a:schemeClr val="tx1"/>
                          </a:solidFill>
                          <a:effectLst/>
                          <a:latin typeface="Source Sans Pro" panose="020B0503030403020204" pitchFamily="34" charset="0"/>
                          <a:ea typeface="Source Sans Pro" panose="020B0503030403020204" pitchFamily="34" charset="0"/>
                          <a:cs typeface="+mn-cs"/>
                        </a:rPr>
                        <a:t>Accord de sous-subvention </a:t>
                      </a:r>
                    </a:p>
                    <a:p>
                      <a:pPr marL="0" marR="0" lvl="0" indent="0">
                        <a:spcBef>
                          <a:spcPts val="0"/>
                        </a:spcBef>
                        <a:spcAft>
                          <a:spcPts val="0"/>
                        </a:spcAft>
                        <a:buFont typeface="Wingdings" panose="05000000000000000000" pitchFamily="2" charset="2"/>
                        <a:buNone/>
                      </a:pPr>
                      <a:r>
                        <a:rPr lang="fr-FR" sz="1300" dirty="0">
                          <a:solidFill>
                            <a:schemeClr val="tx1"/>
                          </a:solidFill>
                          <a:effectLst/>
                          <a:latin typeface="Source Sans Pro" panose="020B0503030403020204" pitchFamily="34" charset="0"/>
                          <a:ea typeface="Source Sans Pro" panose="020B0503030403020204" pitchFamily="34" charset="0"/>
                          <a:cs typeface="+mn-cs"/>
                        </a:rPr>
                        <a:t>Résultats de l’évaluation préalable à la subvention</a:t>
                      </a:r>
                    </a:p>
                  </a:txBody>
                  <a:tcPr marL="3993" marR="3993" marT="0" marB="0"/>
                </a:tc>
                <a:extLst>
                  <a:ext uri="{0D108BD9-81ED-4DB2-BD59-A6C34878D82A}">
                    <a16:rowId xmlns="" xmlns:a16="http://schemas.microsoft.com/office/drawing/2014/main" val="929233969"/>
                  </a:ext>
                </a:extLst>
              </a:tr>
            </a:tbl>
          </a:graphicData>
        </a:graphic>
      </p:graphicFrame>
      <p:sp>
        <p:nvSpPr>
          <p:cNvPr id="4" name="TextBox 3"/>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7A982892-403B-43FE-062F-F88DE14B2B5B}"/>
              </a:ext>
            </a:extLst>
          </p:cNvPr>
          <p:cNvSpPr>
            <a:spLocks noGrp="1"/>
          </p:cNvSpPr>
          <p:nvPr>
            <p:ph type="sldNum" sz="quarter" idx="7"/>
          </p:nvPr>
        </p:nvSpPr>
        <p:spPr/>
        <p:txBody>
          <a:bodyPr/>
          <a:lstStyle/>
          <a:p>
            <a:fld id="{B6F15528-21DE-4FAA-801E-634DDDAF4B2B}" type="slidenum">
              <a:rPr lang="fr-FR" smtClean="0"/>
              <a:pPr/>
              <a:t>211</a:t>
            </a:fld>
            <a:endParaRPr lang="fr-FR" dirty="0"/>
          </a:p>
        </p:txBody>
      </p:sp>
    </p:spTree>
    <p:extLst>
      <p:ext uri="{BB962C8B-B14F-4D97-AF65-F5344CB8AC3E}">
        <p14:creationId xmlns:p14="http://schemas.microsoft.com/office/powerpoint/2010/main" val="33318578"/>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85F7FEF6-A8E2-748D-DC2B-B30F3ED1D07F}"/>
            </a:ext>
          </a:extLst>
        </p:cNvPr>
        <p:cNvGrpSpPr/>
        <p:nvPr/>
      </p:nvGrpSpPr>
      <p:grpSpPr>
        <a:xfrm>
          <a:off x="0" y="0"/>
          <a:ext cx="0" cy="0"/>
          <a:chOff x="0" y="0"/>
          <a:chExt cx="0" cy="0"/>
        </a:xfrm>
      </p:grpSpPr>
      <p:sp>
        <p:nvSpPr>
          <p:cNvPr id="5" name="Google Shape;385;p56">
            <a:extLst>
              <a:ext uri="{FF2B5EF4-FFF2-40B4-BE49-F238E27FC236}">
                <a16:creationId xmlns="" xmlns:a16="http://schemas.microsoft.com/office/drawing/2014/main" id="{0318155F-CE8B-5793-2E9F-BADF3BD7C6A1}"/>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CATÉGORIES/SOUS-CATÉGORIES RAA</a:t>
            </a:r>
          </a:p>
        </p:txBody>
      </p:sp>
      <p:graphicFrame>
        <p:nvGraphicFramePr>
          <p:cNvPr id="3" name="Table 2">
            <a:extLst>
              <a:ext uri="{FF2B5EF4-FFF2-40B4-BE49-F238E27FC236}">
                <a16:creationId xmlns="" xmlns:a16="http://schemas.microsoft.com/office/drawing/2014/main" id="{6A0CBB77-1FEF-C656-E80E-8719792320CD}"/>
              </a:ext>
            </a:extLst>
          </p:cNvPr>
          <p:cNvGraphicFramePr>
            <a:graphicFrameLocks noGrp="1"/>
          </p:cNvGraphicFramePr>
          <p:nvPr>
            <p:extLst>
              <p:ext uri="{D42A27DB-BD31-4B8C-83A1-F6EECF244321}">
                <p14:modId xmlns:p14="http://schemas.microsoft.com/office/powerpoint/2010/main" val="2896897181"/>
              </p:ext>
            </p:extLst>
          </p:nvPr>
        </p:nvGraphicFramePr>
        <p:xfrm>
          <a:off x="289059" y="1231473"/>
          <a:ext cx="11780051" cy="4905951"/>
        </p:xfrm>
        <a:graphic>
          <a:graphicData uri="http://schemas.openxmlformats.org/drawingml/2006/table">
            <a:tbl>
              <a:tblPr firstRow="1" firstCol="1" bandRow="1">
                <a:tableStyleId>{5940675A-B579-460E-94D1-54222C63F5DA}</a:tableStyleId>
              </a:tblPr>
              <a:tblGrid>
                <a:gridCol w="2942896">
                  <a:extLst>
                    <a:ext uri="{9D8B030D-6E8A-4147-A177-3AD203B41FA5}">
                      <a16:colId xmlns="" xmlns:a16="http://schemas.microsoft.com/office/drawing/2014/main" val="2613181624"/>
                    </a:ext>
                  </a:extLst>
                </a:gridCol>
                <a:gridCol w="3381439">
                  <a:extLst>
                    <a:ext uri="{9D8B030D-6E8A-4147-A177-3AD203B41FA5}">
                      <a16:colId xmlns="" xmlns:a16="http://schemas.microsoft.com/office/drawing/2014/main" val="2684944646"/>
                    </a:ext>
                  </a:extLst>
                </a:gridCol>
                <a:gridCol w="5455716">
                  <a:extLst>
                    <a:ext uri="{9D8B030D-6E8A-4147-A177-3AD203B41FA5}">
                      <a16:colId xmlns="" xmlns:a16="http://schemas.microsoft.com/office/drawing/2014/main" val="579417885"/>
                    </a:ext>
                  </a:extLst>
                </a:gridCol>
              </a:tblGrid>
              <a:tr h="30494">
                <a:tc>
                  <a:txBody>
                    <a:bodyPr/>
                    <a:lstStyle/>
                    <a:p>
                      <a:pPr marL="8890" marR="0" indent="-8890" algn="ctr">
                        <a:spcBef>
                          <a:spcPts val="0"/>
                        </a:spcBef>
                        <a:spcAft>
                          <a:spcPts val="0"/>
                        </a:spcAft>
                      </a:pPr>
                      <a:r>
                        <a:rPr lang="fr-FR" sz="1200" b="1" dirty="0">
                          <a:solidFill>
                            <a:schemeClr val="bg1"/>
                          </a:solidFill>
                          <a:effectLst/>
                          <a:latin typeface="Source Sans Pro" panose="020B0503030403020204" pitchFamily="34" charset="0"/>
                          <a:ea typeface="Source Sans Pro" panose="020B0503030403020204" pitchFamily="34" charset="0"/>
                        </a:rPr>
                        <a:t>CATÉGORIES/SOUS-CATÉGORIES</a:t>
                      </a:r>
                    </a:p>
                  </a:txBody>
                  <a:tcPr marL="3993" marR="3993" marT="0" marB="0" anchor="ctr">
                    <a:solidFill>
                      <a:srgbClr val="002E6C"/>
                    </a:solidFill>
                  </a:tcPr>
                </a:tc>
                <a:tc>
                  <a:txBody>
                    <a:bodyPr/>
                    <a:lstStyle/>
                    <a:p>
                      <a:pPr marL="8890" marR="0" indent="-8890" algn="ctr">
                        <a:spcBef>
                          <a:spcPts val="1200"/>
                        </a:spcBef>
                        <a:spcAft>
                          <a:spcPts val="600"/>
                        </a:spcAft>
                      </a:pPr>
                      <a:r>
                        <a:rPr lang="fr-FR" sz="1200" b="1">
                          <a:solidFill>
                            <a:schemeClr val="bg1"/>
                          </a:solidFill>
                          <a:effectLst/>
                          <a:latin typeface="Source Sans Pro" panose="020B0503030403020204" pitchFamily="34" charset="0"/>
                          <a:ea typeface="Source Sans Pro" panose="020B0503030403020204" pitchFamily="34" charset="0"/>
                        </a:rPr>
                        <a:t>OBJECTIF (S) :</a:t>
                      </a:r>
                    </a:p>
                  </a:txBody>
                  <a:tcPr marL="3993" marR="3993" marT="0" marB="0" anchor="ctr">
                    <a:solidFill>
                      <a:srgbClr val="002E6C"/>
                    </a:solidFill>
                  </a:tcPr>
                </a:tc>
                <a:tc>
                  <a:txBody>
                    <a:bodyPr/>
                    <a:lstStyle/>
                    <a:p>
                      <a:pPr marL="8890" marR="0" indent="-8890" algn="ctr">
                        <a:spcBef>
                          <a:spcPts val="0"/>
                        </a:spcBef>
                        <a:spcAft>
                          <a:spcPts val="0"/>
                        </a:spcAft>
                      </a:pPr>
                      <a:r>
                        <a:rPr lang="fr-FR" sz="1200" b="1">
                          <a:solidFill>
                            <a:schemeClr val="bg1"/>
                          </a:solidFill>
                          <a:effectLst/>
                          <a:latin typeface="Source Sans Pro" panose="020B0503030403020204" pitchFamily="34" charset="0"/>
                          <a:ea typeface="Source Sans Pro" panose="020B0503030403020204" pitchFamily="34" charset="0"/>
                        </a:rPr>
                        <a:t>DOCUMENTS CLÉS POUR L'ÉVALUATION</a:t>
                      </a:r>
                    </a:p>
                  </a:txBody>
                  <a:tcPr marL="3993" marR="3993" marT="0" marB="0" anchor="ctr">
                    <a:solidFill>
                      <a:srgbClr val="002E6C"/>
                    </a:solidFill>
                  </a:tcPr>
                </a:tc>
                <a:extLst>
                  <a:ext uri="{0D108BD9-81ED-4DB2-BD59-A6C34878D82A}">
                    <a16:rowId xmlns="" xmlns:a16="http://schemas.microsoft.com/office/drawing/2014/main" val="3920940230"/>
                  </a:ext>
                </a:extLst>
              </a:tr>
              <a:tr h="63080">
                <a:tc>
                  <a:txBody>
                    <a:bodyPr/>
                    <a:lstStyle/>
                    <a:p>
                      <a:pPr marL="8890" marR="0" indent="-8890">
                        <a:spcBef>
                          <a:spcPts val="0"/>
                        </a:spcBef>
                        <a:spcAft>
                          <a:spcPts val="0"/>
                        </a:spcAft>
                      </a:pPr>
                      <a:r>
                        <a:rPr lang="fr-FR" sz="1200">
                          <a:effectLst/>
                          <a:latin typeface="Source Sans Pro" panose="020B0503030403020204" pitchFamily="34" charset="0"/>
                          <a:ea typeface="Source Sans Pro" panose="020B0503030403020204" pitchFamily="34" charset="0"/>
                        </a:rPr>
                        <a:t>RAA9. Voyages et transport aérien international (décembre 2014) </a:t>
                      </a:r>
                    </a:p>
                  </a:txBody>
                  <a:tcPr marL="3993" marR="3993" marT="0" marB="0"/>
                </a:tc>
                <a:tc>
                  <a:txBody>
                    <a:bodyPr/>
                    <a:lstStyle/>
                    <a:p>
                      <a:pPr marL="8890" marR="0" indent="-8890">
                        <a:spcBef>
                          <a:spcPts val="1200"/>
                        </a:spcBef>
                        <a:spcAft>
                          <a:spcPts val="600"/>
                        </a:spcAft>
                      </a:pPr>
                      <a:r>
                        <a:rPr lang="fr-FR" sz="1200">
                          <a:effectLst/>
                          <a:latin typeface="Source Sans Pro" panose="020B0503030403020204" pitchFamily="34" charset="0"/>
                          <a:ea typeface="Source Sans Pro" panose="020B0503030403020204" pitchFamily="34" charset="0"/>
                        </a:rPr>
                        <a:t>Comme ci-dessus.</a:t>
                      </a:r>
                    </a:p>
                  </a:txBody>
                  <a:tcPr marL="3993" marR="3993" marT="0" marB="0"/>
                </a:tc>
                <a:tc>
                  <a:txBody>
                    <a:bodyPr/>
                    <a:lstStyle/>
                    <a:p>
                      <a:pPr marL="0" marR="0" lvl="0" indent="0" rtl="0">
                        <a:spcBef>
                          <a:spcPts val="0"/>
                        </a:spcBef>
                        <a:spcAft>
                          <a:spcPts val="0"/>
                        </a:spcAft>
                        <a:buFont typeface="Wingdings" panose="05000000000000000000" pitchFamily="2" charset="2"/>
                        <a:buNone/>
                      </a:pPr>
                      <a:r>
                        <a:rPr lang="fr-FR" sz="1200">
                          <a:solidFill>
                            <a:schemeClr val="tx1"/>
                          </a:solidFill>
                          <a:effectLst/>
                          <a:latin typeface="Source Sans Pro" panose="020B0503030403020204" pitchFamily="34" charset="0"/>
                          <a:ea typeface="Source Sans Pro" panose="020B0503030403020204" pitchFamily="34" charset="0"/>
                          <a:cs typeface="+mn-cs"/>
                        </a:rPr>
                        <a:t>Accord de subvention</a:t>
                      </a:r>
                    </a:p>
                    <a:p>
                      <a:pPr marL="0" marR="0" lvl="0" indent="0">
                        <a:spcBef>
                          <a:spcPts val="0"/>
                        </a:spcBef>
                        <a:spcAft>
                          <a:spcPts val="0"/>
                        </a:spcAft>
                        <a:buFont typeface="Wingdings" panose="05000000000000000000" pitchFamily="2" charset="2"/>
                        <a:buNone/>
                      </a:pPr>
                      <a:r>
                        <a:rPr lang="fr-FR" sz="1200">
                          <a:solidFill>
                            <a:schemeClr val="tx1"/>
                          </a:solidFill>
                          <a:effectLst/>
                          <a:latin typeface="Source Sans Pro" panose="020B0503030403020204" pitchFamily="34" charset="0"/>
                          <a:ea typeface="Source Sans Pro" panose="020B0503030403020204" pitchFamily="34" charset="0"/>
                          <a:cs typeface="+mn-cs"/>
                        </a:rPr>
                        <a:t>Politique de déplacement </a:t>
                      </a:r>
                    </a:p>
                  </a:txBody>
                  <a:tcPr marL="3993" marR="3993" marT="0" marB="0"/>
                </a:tc>
                <a:extLst>
                  <a:ext uri="{0D108BD9-81ED-4DB2-BD59-A6C34878D82A}">
                    <a16:rowId xmlns="" xmlns:a16="http://schemas.microsoft.com/office/drawing/2014/main" val="60207893"/>
                  </a:ext>
                </a:extLst>
              </a:tr>
              <a:tr h="30494">
                <a:tc>
                  <a:txBody>
                    <a:bodyPr/>
                    <a:lstStyle/>
                    <a:p>
                      <a:pPr marL="8890" marR="0" indent="-8890">
                        <a:spcBef>
                          <a:spcPts val="0"/>
                        </a:spcBef>
                        <a:spcAft>
                          <a:spcPts val="0"/>
                        </a:spcAft>
                      </a:pPr>
                      <a:r>
                        <a:rPr lang="fr-FR" sz="1200">
                          <a:effectLst/>
                          <a:latin typeface="Source Sans Pro" panose="020B0503030403020204" pitchFamily="34" charset="0"/>
                          <a:ea typeface="Source Sans Pro" panose="020B0503030403020204" pitchFamily="34" charset="0"/>
                        </a:rPr>
                        <a:t>RAA10. TRANSPORT MARITIME DE MARCHANDISES (JUIN 2012) </a:t>
                      </a:r>
                    </a:p>
                  </a:txBody>
                  <a:tcPr marL="3993" marR="3993" marT="0" marB="0"/>
                </a:tc>
                <a:tc>
                  <a:txBody>
                    <a:bodyPr/>
                    <a:lstStyle/>
                    <a:p>
                      <a:pPr marL="8890" marR="0" indent="-8890">
                        <a:spcBef>
                          <a:spcPts val="1200"/>
                        </a:spcBef>
                        <a:spcAft>
                          <a:spcPts val="600"/>
                        </a:spcAft>
                      </a:pPr>
                      <a:r>
                        <a:rPr lang="fr-FR" sz="1200" dirty="0">
                          <a:effectLst/>
                          <a:latin typeface="Source Sans Pro" panose="020B0503030403020204" pitchFamily="34" charset="0"/>
                          <a:ea typeface="Source Sans Pro" panose="020B0503030403020204" pitchFamily="34" charset="0"/>
                        </a:rPr>
                        <a:t>Comme ci-dessus.</a:t>
                      </a:r>
                    </a:p>
                  </a:txBody>
                  <a:tcPr marL="3993" marR="3993" marT="0" marB="0"/>
                </a:tc>
                <a:tc>
                  <a:txBody>
                    <a:bodyPr/>
                    <a:lstStyle/>
                    <a:p>
                      <a:pPr marL="8890" marR="0" indent="-8890">
                        <a:spcBef>
                          <a:spcPts val="0"/>
                        </a:spcBef>
                        <a:spcAft>
                          <a:spcPts val="0"/>
                        </a:spcAft>
                      </a:pPr>
                      <a:r>
                        <a:rPr lang="fr-FR" sz="1200">
                          <a:effectLst/>
                          <a:latin typeface="Source Sans Pro" panose="020B0503030403020204" pitchFamily="34" charset="0"/>
                          <a:ea typeface="Source Sans Pro" panose="020B0503030403020204" pitchFamily="34" charset="0"/>
                        </a:rPr>
                        <a:t>Accord de subvention</a:t>
                      </a:r>
                    </a:p>
                  </a:txBody>
                  <a:tcPr marL="3993" marR="3993" marT="0" marB="0"/>
                </a:tc>
                <a:extLst>
                  <a:ext uri="{0D108BD9-81ED-4DB2-BD59-A6C34878D82A}">
                    <a16:rowId xmlns="" xmlns:a16="http://schemas.microsoft.com/office/drawing/2014/main" val="3223103650"/>
                  </a:ext>
                </a:extLst>
              </a:tr>
              <a:tr h="78681">
                <a:tc>
                  <a:txBody>
                    <a:bodyPr/>
                    <a:lstStyle/>
                    <a:p>
                      <a:pPr marL="8890" marR="0" indent="-8890">
                        <a:spcBef>
                          <a:spcPts val="0"/>
                        </a:spcBef>
                        <a:spcAft>
                          <a:spcPts val="0"/>
                        </a:spcAft>
                      </a:pPr>
                      <a:r>
                        <a:rPr lang="fr-FR" sz="1200">
                          <a:effectLst/>
                          <a:latin typeface="Source Sans Pro" panose="020B0503030403020204" pitchFamily="34" charset="0"/>
                          <a:ea typeface="Source Sans Pro" panose="020B0503030403020204" pitchFamily="34" charset="0"/>
                        </a:rPr>
                        <a:t>RAA11. Déclaration des taxes du gouvernement hôte (juin 2012) </a:t>
                      </a:r>
                    </a:p>
                  </a:txBody>
                  <a:tcPr marL="3993" marR="3993" marT="0" marB="0"/>
                </a:tc>
                <a:tc>
                  <a:txBody>
                    <a:bodyPr/>
                    <a:lstStyle/>
                    <a:p>
                      <a:pPr marL="8890" marR="0" indent="-8890">
                        <a:spcBef>
                          <a:spcPts val="1200"/>
                        </a:spcBef>
                        <a:spcAft>
                          <a:spcPts val="600"/>
                        </a:spcAft>
                      </a:pPr>
                      <a:r>
                        <a:rPr lang="fr-FR" sz="1200">
                          <a:effectLst/>
                          <a:latin typeface="Source Sans Pro" panose="020B0503030403020204" pitchFamily="34" charset="0"/>
                          <a:ea typeface="Source Sans Pro" panose="020B0503030403020204" pitchFamily="34" charset="0"/>
                        </a:rPr>
                        <a:t>Comme ci-dessus.</a:t>
                      </a:r>
                    </a:p>
                  </a:txBody>
                  <a:tcPr marL="3993" marR="3993" marT="0" marB="0"/>
                </a:tc>
                <a:tc>
                  <a:txBody>
                    <a:bodyPr/>
                    <a:lstStyle/>
                    <a:p>
                      <a:pPr marL="8890" marR="0" indent="-8890">
                        <a:spcBef>
                          <a:spcPts val="0"/>
                        </a:spcBef>
                        <a:spcAft>
                          <a:spcPts val="0"/>
                        </a:spcAft>
                      </a:pPr>
                      <a:r>
                        <a:rPr lang="fr-FR" sz="1200">
                          <a:effectLst/>
                          <a:latin typeface="Source Sans Pro" panose="020B0503030403020204" pitchFamily="34" charset="0"/>
                          <a:ea typeface="Source Sans Pro" panose="020B0503030403020204" pitchFamily="34" charset="0"/>
                        </a:rPr>
                        <a:t>Accord de subvention</a:t>
                      </a:r>
                    </a:p>
                    <a:p>
                      <a:pPr marL="8890" marR="0" indent="-8890">
                        <a:spcBef>
                          <a:spcPts val="0"/>
                        </a:spcBef>
                        <a:spcAft>
                          <a:spcPts val="0"/>
                        </a:spcAft>
                      </a:pPr>
                      <a:r>
                        <a:rPr lang="fr-FR" sz="1200">
                          <a:effectLst/>
                          <a:latin typeface="Source Sans Pro" panose="020B0503030403020204" pitchFamily="34" charset="0"/>
                          <a:ea typeface="Source Sans Pro" panose="020B0503030403020204" pitchFamily="34" charset="0"/>
                        </a:rPr>
                        <a:t>Preuve de soumission des taxes du gouvernement hôte (rapport à l'USAID)</a:t>
                      </a:r>
                    </a:p>
                  </a:txBody>
                  <a:tcPr marL="3993" marR="3993" marT="0" marB="0"/>
                </a:tc>
                <a:extLst>
                  <a:ext uri="{0D108BD9-81ED-4DB2-BD59-A6C34878D82A}">
                    <a16:rowId xmlns="" xmlns:a16="http://schemas.microsoft.com/office/drawing/2014/main" val="2599475455"/>
                  </a:ext>
                </a:extLst>
              </a:tr>
              <a:tr h="836871">
                <a:tc>
                  <a:txBody>
                    <a:bodyPr/>
                    <a:lstStyle/>
                    <a:p>
                      <a:pPr marL="8890" marR="0" indent="-8890">
                        <a:spcBef>
                          <a:spcPts val="0"/>
                        </a:spcBef>
                        <a:spcAft>
                          <a:spcPts val="0"/>
                        </a:spcAft>
                      </a:pPr>
                      <a:r>
                        <a:rPr lang="fr-FR" sz="1200">
                          <a:effectLst/>
                          <a:latin typeface="Source Sans Pro" panose="020B0503030403020204" pitchFamily="34" charset="0"/>
                          <a:ea typeface="Source Sans Pro" panose="020B0503030403020204" pitchFamily="34" charset="0"/>
                        </a:rPr>
                        <a:t>RAA12. Droits de brevet (juin 2012) </a:t>
                      </a:r>
                    </a:p>
                    <a:p>
                      <a:pPr marL="8890" marR="0" indent="-8890">
                        <a:spcBef>
                          <a:spcPts val="0"/>
                        </a:spcBef>
                        <a:spcAft>
                          <a:spcPts val="0"/>
                        </a:spcAft>
                      </a:pPr>
                      <a:r>
                        <a:rPr lang="fr-FR" sz="1200">
                          <a:effectLst/>
                          <a:latin typeface="Source Sans Pro" panose="020B0503030403020204" pitchFamily="34" charset="0"/>
                          <a:ea typeface="Source Sans Pro" panose="020B0503030403020204" pitchFamily="34" charset="0"/>
                        </a:rPr>
                        <a:t> </a:t>
                      </a:r>
                    </a:p>
                  </a:txBody>
                  <a:tcPr marL="3993" marR="3993" marT="0" marB="0"/>
                </a:tc>
                <a:tc>
                  <a:txBody>
                    <a:bodyPr/>
                    <a:lstStyle/>
                    <a:p>
                      <a:pPr marL="8890" marR="0" indent="-8890">
                        <a:spcBef>
                          <a:spcPts val="1200"/>
                        </a:spcBef>
                        <a:spcAft>
                          <a:spcPts val="600"/>
                        </a:spcAft>
                      </a:pPr>
                      <a:r>
                        <a:rPr lang="fr-FR" sz="1200">
                          <a:effectLst/>
                          <a:latin typeface="Source Sans Pro" panose="020B0503030403020204" pitchFamily="34" charset="0"/>
                          <a:ea typeface="Source Sans Pro" panose="020B0503030403020204" pitchFamily="34" charset="0"/>
                        </a:rPr>
                        <a:t>Comme ci-dessus.</a:t>
                      </a:r>
                    </a:p>
                    <a:p>
                      <a:pPr marL="8890" marR="0" indent="-8890">
                        <a:spcBef>
                          <a:spcPts val="1200"/>
                        </a:spcBef>
                        <a:spcAft>
                          <a:spcPts val="600"/>
                        </a:spcAft>
                      </a:pPr>
                      <a:r>
                        <a:rPr lang="fr-FR" sz="1200">
                          <a:effectLst/>
                          <a:latin typeface="Source Sans Pro" panose="020B0503030403020204" pitchFamily="34" charset="0"/>
                          <a:ea typeface="Source Sans Pro" panose="020B0503030403020204" pitchFamily="34" charset="0"/>
                        </a:rPr>
                        <a:t> </a:t>
                      </a:r>
                    </a:p>
                  </a:txBody>
                  <a:tcPr marL="3993" marR="3993" marT="0" marB="0"/>
                </a:tc>
                <a:tc>
                  <a:txBody>
                    <a:bodyPr/>
                    <a:lstStyle/>
                    <a:p>
                      <a:pPr marL="0" marR="0" indent="0" rtl="0">
                        <a:spcBef>
                          <a:spcPts val="0"/>
                        </a:spcBef>
                        <a:spcAft>
                          <a:spcPts val="0"/>
                        </a:spcAft>
                      </a:pPr>
                      <a:r>
                        <a:rPr lang="fr-FR" sz="1200">
                          <a:effectLst/>
                          <a:latin typeface="Source Sans Pro" panose="020B0503030403020204" pitchFamily="34" charset="0"/>
                          <a:ea typeface="Source Sans Pro" panose="020B0503030403020204" pitchFamily="34" charset="0"/>
                        </a:rPr>
                        <a:t>Accord de subvention</a:t>
                      </a:r>
                    </a:p>
                    <a:p>
                      <a:pPr marL="0" marR="0" indent="0">
                        <a:spcBef>
                          <a:spcPts val="0"/>
                        </a:spcBef>
                        <a:spcAft>
                          <a:spcPts val="0"/>
                        </a:spcAft>
                      </a:pPr>
                      <a:r>
                        <a:rPr lang="fr-FR" sz="1200">
                          <a:effectLst/>
                          <a:latin typeface="Source Sans Pro" panose="020B0503030403020204" pitchFamily="34" charset="0"/>
                          <a:ea typeface="Source Sans Pro" panose="020B0503030403020204" pitchFamily="34" charset="0"/>
                        </a:rPr>
                        <a:t>Sous-subventions (flux descendants)</a:t>
                      </a:r>
                    </a:p>
                    <a:p>
                      <a:pPr marL="0" marR="0" indent="0">
                        <a:spcBef>
                          <a:spcPts val="0"/>
                        </a:spcBef>
                        <a:spcAft>
                          <a:spcPts val="0"/>
                        </a:spcAft>
                      </a:pPr>
                      <a:r>
                        <a:rPr lang="fr-FR" sz="1200">
                          <a:effectLst/>
                          <a:latin typeface="Source Sans Pro" panose="020B0503030403020204" pitchFamily="34" charset="0"/>
                          <a:ea typeface="Source Sans Pro" panose="020B0503030403020204" pitchFamily="34" charset="0"/>
                        </a:rPr>
                        <a:t>Preuve de divulgation de l'invention au système de rapport et de suivi des brevets EDISON des National Institutes of Health (NIH)</a:t>
                      </a:r>
                    </a:p>
                  </a:txBody>
                  <a:tcPr marL="3993" marR="3993" marT="0" marB="0"/>
                </a:tc>
                <a:extLst>
                  <a:ext uri="{0D108BD9-81ED-4DB2-BD59-A6C34878D82A}">
                    <a16:rowId xmlns="" xmlns:a16="http://schemas.microsoft.com/office/drawing/2014/main" val="2304110056"/>
                  </a:ext>
                </a:extLst>
              </a:tr>
              <a:tr h="770490">
                <a:tc>
                  <a:txBody>
                    <a:bodyPr/>
                    <a:lstStyle/>
                    <a:p>
                      <a:pPr marL="8890" marR="0" indent="-8890">
                        <a:spcBef>
                          <a:spcPts val="0"/>
                        </a:spcBef>
                        <a:spcAft>
                          <a:spcPts val="0"/>
                        </a:spcAft>
                      </a:pPr>
                      <a:r>
                        <a:rPr lang="fr-FR" sz="1200">
                          <a:effectLst/>
                          <a:latin typeface="Source Sans Pro" panose="020B0503030403020204" pitchFamily="34" charset="0"/>
                          <a:ea typeface="Source Sans Pro" panose="020B0503030403020204" pitchFamily="34" charset="0"/>
                        </a:rPr>
                        <a:t>RAA13. Visiteurs d'échange et formation des participants (Juin 2012)</a:t>
                      </a:r>
                    </a:p>
                    <a:p>
                      <a:pPr marL="8890" marR="0" indent="-8890">
                        <a:spcBef>
                          <a:spcPts val="0"/>
                        </a:spcBef>
                        <a:spcAft>
                          <a:spcPts val="0"/>
                        </a:spcAft>
                      </a:pPr>
                      <a:r>
                        <a:rPr lang="fr-FR" sz="1200">
                          <a:effectLst/>
                          <a:latin typeface="Source Sans Pro" panose="020B0503030403020204" pitchFamily="34" charset="0"/>
                          <a:ea typeface="Source Sans Pro" panose="020B0503030403020204" pitchFamily="34" charset="0"/>
                        </a:rPr>
                        <a:t> </a:t>
                      </a:r>
                    </a:p>
                  </a:txBody>
                  <a:tcPr marL="3993" marR="3993" marT="0" marB="0"/>
                </a:tc>
                <a:tc>
                  <a:txBody>
                    <a:bodyPr/>
                    <a:lstStyle/>
                    <a:p>
                      <a:pPr marL="8890" marR="0" indent="-8890">
                        <a:spcBef>
                          <a:spcPts val="1200"/>
                        </a:spcBef>
                        <a:spcAft>
                          <a:spcPts val="600"/>
                        </a:spcAft>
                      </a:pPr>
                      <a:r>
                        <a:rPr lang="fr-FR" sz="1200">
                          <a:effectLst/>
                          <a:latin typeface="Source Sans Pro" panose="020B0503030403020204" pitchFamily="34" charset="0"/>
                          <a:ea typeface="Source Sans Pro" panose="020B0503030403020204" pitchFamily="34" charset="0"/>
                        </a:rPr>
                        <a:t>Comme ci-dessus.</a:t>
                      </a:r>
                    </a:p>
                    <a:p>
                      <a:pPr marL="8890" marR="0" indent="-8890">
                        <a:spcBef>
                          <a:spcPts val="1200"/>
                        </a:spcBef>
                        <a:spcAft>
                          <a:spcPts val="600"/>
                        </a:spcAft>
                      </a:pPr>
                      <a:r>
                        <a:rPr lang="fr-FR" sz="1200">
                          <a:effectLst/>
                          <a:latin typeface="Source Sans Pro" panose="020B0503030403020204" pitchFamily="34" charset="0"/>
                          <a:ea typeface="Source Sans Pro" panose="020B0503030403020204" pitchFamily="34" charset="0"/>
                        </a:rPr>
                        <a:t> </a:t>
                      </a:r>
                    </a:p>
                  </a:txBody>
                  <a:tcPr marL="3993" marR="3993" marT="0" marB="0"/>
                </a:tc>
                <a:tc>
                  <a:txBody>
                    <a:bodyPr/>
                    <a:lstStyle/>
                    <a:p>
                      <a:pPr marL="0" marR="0" lvl="0" indent="0" rtl="0">
                        <a:spcBef>
                          <a:spcPts val="0"/>
                        </a:spcBef>
                        <a:spcAft>
                          <a:spcPts val="0"/>
                        </a:spcAft>
                        <a:buFont typeface="Symbol" panose="05050102010706020507" pitchFamily="18" charset="2"/>
                        <a:buNone/>
                      </a:pPr>
                      <a:r>
                        <a:rPr lang="fr-FR" sz="1200">
                          <a:effectLst/>
                          <a:latin typeface="Source Sans Pro" panose="020B0503030403020204" pitchFamily="34" charset="0"/>
                          <a:ea typeface="Source Sans Pro" panose="020B0503030403020204" pitchFamily="34" charset="0"/>
                        </a:rPr>
                        <a:t>Accord de subvention</a:t>
                      </a:r>
                    </a:p>
                    <a:p>
                      <a:pPr marL="0" marR="0" lvl="0" indent="0">
                        <a:spcBef>
                          <a:spcPts val="0"/>
                        </a:spcBef>
                        <a:spcAft>
                          <a:spcPts val="0"/>
                        </a:spcAft>
                        <a:buFont typeface="Symbol" panose="05050102010706020507" pitchFamily="18" charset="2"/>
                        <a:buNone/>
                      </a:pPr>
                      <a:r>
                        <a:rPr lang="fr-FR" sz="1200">
                          <a:effectLst/>
                          <a:latin typeface="Source Sans Pro" panose="020B0503030403020204" pitchFamily="34" charset="0"/>
                          <a:ea typeface="Source Sans Pro" panose="020B0503030403020204" pitchFamily="34" charset="0"/>
                        </a:rPr>
                        <a:t>Preuve d'assurance maladie et accident pour les visiteurs des États-Unis et de pays tiers</a:t>
                      </a:r>
                    </a:p>
                    <a:p>
                      <a:pPr marL="0" marR="0" lvl="0" indent="0">
                        <a:spcBef>
                          <a:spcPts val="0"/>
                        </a:spcBef>
                        <a:spcAft>
                          <a:spcPts val="0"/>
                        </a:spcAft>
                        <a:buFont typeface="Symbol" panose="05050102010706020507" pitchFamily="18" charset="2"/>
                        <a:buNone/>
                      </a:pPr>
                      <a:r>
                        <a:rPr lang="fr-FR" sz="1200">
                          <a:effectLst/>
                          <a:latin typeface="Source Sans Pro" panose="020B0503030403020204" pitchFamily="34" charset="0"/>
                          <a:ea typeface="Source Sans Pro" panose="020B0503030403020204" pitchFamily="34" charset="0"/>
                        </a:rPr>
                        <a:t>Conditions de parrainage signées pour les activités basées aux États-Unis et Conditions de parrainage pour les formations dans des pays tiers</a:t>
                      </a:r>
                    </a:p>
                  </a:txBody>
                  <a:tcPr marL="3993" marR="3993" marT="0" marB="0"/>
                </a:tc>
                <a:extLst>
                  <a:ext uri="{0D108BD9-81ED-4DB2-BD59-A6C34878D82A}">
                    <a16:rowId xmlns="" xmlns:a16="http://schemas.microsoft.com/office/drawing/2014/main" val="3000925240"/>
                  </a:ext>
                </a:extLst>
              </a:tr>
              <a:tr h="731419">
                <a:tc>
                  <a:txBody>
                    <a:bodyPr/>
                    <a:lstStyle/>
                    <a:p>
                      <a:pPr marL="8890" marR="0" indent="-8890">
                        <a:spcBef>
                          <a:spcPts val="0"/>
                        </a:spcBef>
                        <a:spcAft>
                          <a:spcPts val="0"/>
                        </a:spcAft>
                      </a:pPr>
                      <a:r>
                        <a:rPr lang="fr-FR" sz="1200">
                          <a:effectLst/>
                          <a:latin typeface="Source Sans Pro" panose="020B0503030403020204" pitchFamily="34" charset="0"/>
                          <a:ea typeface="Source Sans Pro" panose="020B0503030403020204" pitchFamily="34" charset="0"/>
                        </a:rPr>
                        <a:t>RAA14. Promotion des investissements (nov 2003) </a:t>
                      </a:r>
                    </a:p>
                    <a:p>
                      <a:pPr marL="8890" marR="0" indent="-8890">
                        <a:spcBef>
                          <a:spcPts val="0"/>
                        </a:spcBef>
                        <a:spcAft>
                          <a:spcPts val="0"/>
                        </a:spcAft>
                      </a:pPr>
                      <a:r>
                        <a:rPr lang="fr-FR" sz="1200">
                          <a:effectLst/>
                          <a:latin typeface="Source Sans Pro" panose="020B0503030403020204" pitchFamily="34" charset="0"/>
                          <a:ea typeface="Source Sans Pro" panose="020B0503030403020204" pitchFamily="34" charset="0"/>
                        </a:rPr>
                        <a:t> </a:t>
                      </a:r>
                    </a:p>
                  </a:txBody>
                  <a:tcPr marL="3993" marR="3993" marT="0" marB="0"/>
                </a:tc>
                <a:tc>
                  <a:txBody>
                    <a:bodyPr/>
                    <a:lstStyle/>
                    <a:p>
                      <a:pPr marL="8890" marR="0" indent="-8890">
                        <a:spcBef>
                          <a:spcPts val="1200"/>
                        </a:spcBef>
                        <a:spcAft>
                          <a:spcPts val="600"/>
                        </a:spcAft>
                      </a:pPr>
                      <a:r>
                        <a:rPr lang="fr-FR" sz="1200" dirty="0">
                          <a:effectLst/>
                          <a:latin typeface="Source Sans Pro" panose="020B0503030403020204" pitchFamily="34" charset="0"/>
                          <a:ea typeface="Source Sans Pro" panose="020B0503030403020204" pitchFamily="34" charset="0"/>
                        </a:rPr>
                        <a:t>Comme ci-dessus.</a:t>
                      </a:r>
                    </a:p>
                    <a:p>
                      <a:pPr marL="8890" marR="0" indent="-8890">
                        <a:spcBef>
                          <a:spcPts val="1200"/>
                        </a:spcBef>
                        <a:spcAft>
                          <a:spcPts val="600"/>
                        </a:spcAft>
                      </a:pPr>
                      <a:r>
                        <a:rPr lang="fr-FR" sz="1200" dirty="0">
                          <a:effectLst/>
                          <a:latin typeface="Source Sans Pro" panose="020B0503030403020204" pitchFamily="34" charset="0"/>
                          <a:ea typeface="Source Sans Pro" panose="020B0503030403020204" pitchFamily="34" charset="0"/>
                        </a:rPr>
                        <a:t> </a:t>
                      </a:r>
                    </a:p>
                  </a:txBody>
                  <a:tcPr marL="3993" marR="3993" marT="0" marB="0"/>
                </a:tc>
                <a:tc>
                  <a:txBody>
                    <a:bodyPr/>
                    <a:lstStyle/>
                    <a:p>
                      <a:pPr marL="0" marR="0" lvl="0" indent="0" rtl="0">
                        <a:spcBef>
                          <a:spcPts val="0"/>
                        </a:spcBef>
                        <a:spcAft>
                          <a:spcPts val="0"/>
                        </a:spcAft>
                        <a:buClr>
                          <a:srgbClr val="6C6D63"/>
                        </a:buClr>
                        <a:buFont typeface="Symbol" panose="05050102010706020507" pitchFamily="18" charset="2"/>
                        <a:buNone/>
                      </a:pPr>
                      <a:r>
                        <a:rPr lang="fr-FR" sz="1200">
                          <a:effectLst/>
                          <a:latin typeface="Source Sans Pro" panose="020B0503030403020204" pitchFamily="34" charset="0"/>
                          <a:ea typeface="Source Sans Pro" panose="020B0503030403020204" pitchFamily="34" charset="0"/>
                        </a:rPr>
                        <a:t>Accord de subvention</a:t>
                      </a:r>
                    </a:p>
                    <a:p>
                      <a:pPr marL="0" marR="0" lvl="0" indent="0">
                        <a:spcBef>
                          <a:spcPts val="0"/>
                        </a:spcBef>
                        <a:spcAft>
                          <a:spcPts val="0"/>
                        </a:spcAft>
                        <a:buClr>
                          <a:srgbClr val="6C6D63"/>
                        </a:buClr>
                        <a:buFont typeface="Symbol" panose="05050102010706020507" pitchFamily="18" charset="2"/>
                        <a:buNone/>
                      </a:pPr>
                      <a:r>
                        <a:rPr lang="fr-FR" sz="1200">
                          <a:effectLst/>
                          <a:latin typeface="Source Sans Pro" panose="020B0503030403020204" pitchFamily="34" charset="0"/>
                          <a:ea typeface="Source Sans Pro" panose="020B0503030403020204" pitchFamily="34" charset="0"/>
                        </a:rPr>
                        <a:t>Approbation écrite de l'AO (si l'organisation a utilisé le financement de l'USAID pour la promotion des investissements)</a:t>
                      </a:r>
                    </a:p>
                    <a:p>
                      <a:pPr marL="0" marR="0" lvl="0" indent="0">
                        <a:spcBef>
                          <a:spcPts val="0"/>
                        </a:spcBef>
                        <a:spcAft>
                          <a:spcPts val="0"/>
                        </a:spcAft>
                        <a:buClr>
                          <a:srgbClr val="6C6D63"/>
                        </a:buClr>
                        <a:buFont typeface="Symbol" panose="05050102010706020507" pitchFamily="18" charset="2"/>
                        <a:buNone/>
                      </a:pPr>
                      <a:r>
                        <a:rPr lang="fr-FR" sz="1200">
                          <a:effectLst/>
                          <a:latin typeface="Source Sans Pro" panose="020B0503030403020204" pitchFamily="34" charset="0"/>
                          <a:ea typeface="Source Sans Pro" panose="020B0503030403020204" pitchFamily="34" charset="0"/>
                        </a:rPr>
                        <a:t>Sous-subventions (flux descendants)</a:t>
                      </a:r>
                    </a:p>
                  </a:txBody>
                  <a:tcPr marL="3993" marR="3993" marT="0" marB="0"/>
                </a:tc>
                <a:extLst>
                  <a:ext uri="{0D108BD9-81ED-4DB2-BD59-A6C34878D82A}">
                    <a16:rowId xmlns="" xmlns:a16="http://schemas.microsoft.com/office/drawing/2014/main" val="1475502736"/>
                  </a:ext>
                </a:extLst>
              </a:tr>
              <a:tr h="259195">
                <a:tc>
                  <a:txBody>
                    <a:bodyPr/>
                    <a:lstStyle/>
                    <a:p>
                      <a:pPr marL="8890" marR="0" indent="-8890">
                        <a:spcBef>
                          <a:spcPts val="0"/>
                        </a:spcBef>
                        <a:spcAft>
                          <a:spcPts val="0"/>
                        </a:spcAft>
                      </a:pPr>
                      <a:r>
                        <a:rPr lang="fr-FR" sz="1200">
                          <a:effectLst/>
                          <a:latin typeface="Source Sans Pro" panose="020B0503030403020204" pitchFamily="34" charset="0"/>
                          <a:ea typeface="Source Sans Pro" panose="020B0503030403020204" pitchFamily="34" charset="0"/>
                        </a:rPr>
                        <a:t>RAA15. PARTAGE DES COÛTS (JUIN 2012) </a:t>
                      </a:r>
                    </a:p>
                  </a:txBody>
                  <a:tcPr marL="3993" marR="3993" marT="0" marB="0"/>
                </a:tc>
                <a:tc>
                  <a:txBody>
                    <a:bodyPr/>
                    <a:lstStyle/>
                    <a:p>
                      <a:pPr marL="8890" marR="0" indent="-8890">
                        <a:spcBef>
                          <a:spcPts val="1200"/>
                        </a:spcBef>
                        <a:spcAft>
                          <a:spcPts val="600"/>
                        </a:spcAft>
                      </a:pPr>
                      <a:r>
                        <a:rPr lang="fr-FR" sz="1200">
                          <a:effectLst/>
                          <a:latin typeface="Source Sans Pro" panose="020B0503030403020204" pitchFamily="34" charset="0"/>
                          <a:ea typeface="Source Sans Pro" panose="020B0503030403020204" pitchFamily="34" charset="0"/>
                        </a:rPr>
                        <a:t>Comme ci-dessus.</a:t>
                      </a:r>
                    </a:p>
                    <a:p>
                      <a:pPr marL="8890" marR="0" indent="-8890">
                        <a:spcBef>
                          <a:spcPts val="1200"/>
                        </a:spcBef>
                        <a:spcAft>
                          <a:spcPts val="600"/>
                        </a:spcAft>
                      </a:pPr>
                      <a:r>
                        <a:rPr lang="fr-FR" sz="1200">
                          <a:effectLst/>
                          <a:latin typeface="Source Sans Pro" panose="020B0503030403020204" pitchFamily="34" charset="0"/>
                          <a:ea typeface="Source Sans Pro" panose="020B0503030403020204" pitchFamily="34" charset="0"/>
                        </a:rPr>
                        <a:t> </a:t>
                      </a:r>
                    </a:p>
                  </a:txBody>
                  <a:tcPr marL="3993" marR="3993" marT="0" marB="0"/>
                </a:tc>
                <a:tc>
                  <a:txBody>
                    <a:bodyPr/>
                    <a:lstStyle/>
                    <a:p>
                      <a:pPr marL="228600" marR="0" indent="-228600" rtl="0">
                        <a:spcBef>
                          <a:spcPts val="0"/>
                        </a:spcBef>
                        <a:spcAft>
                          <a:spcPts val="0"/>
                        </a:spcAft>
                      </a:pPr>
                      <a:r>
                        <a:rPr lang="fr-FR" sz="1200">
                          <a:effectLst/>
                          <a:latin typeface="Source Sans Pro" panose="020B0503030403020204" pitchFamily="34" charset="0"/>
                          <a:ea typeface="Source Sans Pro" panose="020B0503030403020204" pitchFamily="34" charset="0"/>
                        </a:rPr>
                        <a:t>Accord de subvention</a:t>
                      </a:r>
                    </a:p>
                    <a:p>
                      <a:pPr marL="228600" marR="0" indent="-228600">
                        <a:spcBef>
                          <a:spcPts val="0"/>
                        </a:spcBef>
                        <a:spcAft>
                          <a:spcPts val="0"/>
                        </a:spcAft>
                      </a:pPr>
                      <a:r>
                        <a:rPr lang="fr-FR" sz="1200">
                          <a:effectLst/>
                          <a:latin typeface="Source Sans Pro" panose="020B0503030403020204" pitchFamily="34" charset="0"/>
                          <a:ea typeface="Source Sans Pro" panose="020B0503030403020204" pitchFamily="34" charset="0"/>
                        </a:rPr>
                        <a:t>Rapport de partage des coûts</a:t>
                      </a:r>
                    </a:p>
                    <a:p>
                      <a:pPr marL="228600" marR="0" indent="-228600">
                        <a:spcBef>
                          <a:spcPts val="0"/>
                        </a:spcBef>
                        <a:spcAft>
                          <a:spcPts val="0"/>
                        </a:spcAft>
                      </a:pPr>
                      <a:r>
                        <a:rPr lang="fr-FR" sz="1200">
                          <a:effectLst/>
                          <a:latin typeface="Source Sans Pro" panose="020B0503030403020204" pitchFamily="34" charset="0"/>
                          <a:ea typeface="Source Sans Pro" panose="020B0503030403020204" pitchFamily="34" charset="0"/>
                        </a:rPr>
                        <a:t>Rapport de partage des coûts</a:t>
                      </a:r>
                    </a:p>
                  </a:txBody>
                  <a:tcPr marL="3993" marR="3993" marT="0" marB="0"/>
                </a:tc>
                <a:extLst>
                  <a:ext uri="{0D108BD9-81ED-4DB2-BD59-A6C34878D82A}">
                    <a16:rowId xmlns="" xmlns:a16="http://schemas.microsoft.com/office/drawing/2014/main" val="3753843813"/>
                  </a:ext>
                </a:extLst>
              </a:tr>
              <a:tr h="0">
                <a:tc>
                  <a:txBody>
                    <a:bodyPr/>
                    <a:lstStyle/>
                    <a:p>
                      <a:pPr marL="8890" marR="0" indent="-8890">
                        <a:spcBef>
                          <a:spcPts val="0"/>
                        </a:spcBef>
                        <a:spcAft>
                          <a:spcPts val="0"/>
                        </a:spcAft>
                      </a:pPr>
                      <a:r>
                        <a:rPr lang="fr-FR" sz="1200" dirty="0">
                          <a:effectLst/>
                          <a:latin typeface="Source Sans Pro" panose="020B0503030403020204" pitchFamily="34" charset="0"/>
                          <a:ea typeface="Source Sans Pro" panose="020B0503030403020204" pitchFamily="34" charset="0"/>
                        </a:rPr>
                        <a:t>RAA16. Revenu du programme (AOÛT 2020) </a:t>
                      </a:r>
                    </a:p>
                  </a:txBody>
                  <a:tcPr marL="3993" marR="3993" marT="0" marB="0"/>
                </a:tc>
                <a:tc>
                  <a:txBody>
                    <a:bodyPr/>
                    <a:lstStyle/>
                    <a:p>
                      <a:pPr marL="8890" marR="0" indent="-8890">
                        <a:spcBef>
                          <a:spcPts val="1200"/>
                        </a:spcBef>
                        <a:spcAft>
                          <a:spcPts val="600"/>
                        </a:spcAft>
                      </a:pPr>
                      <a:r>
                        <a:rPr lang="fr-FR" sz="1200">
                          <a:effectLst/>
                          <a:latin typeface="Source Sans Pro" panose="020B0503030403020204" pitchFamily="34" charset="0"/>
                          <a:ea typeface="Source Sans Pro" panose="020B0503030403020204" pitchFamily="34" charset="0"/>
                        </a:rPr>
                        <a:t>Comme ci-dessus.</a:t>
                      </a:r>
                    </a:p>
                  </a:txBody>
                  <a:tcPr marL="3993" marR="3993" marT="0" marB="0"/>
                </a:tc>
                <a:tc>
                  <a:txBody>
                    <a:bodyPr/>
                    <a:lstStyle/>
                    <a:p>
                      <a:pPr marL="8890" marR="0" indent="-8890">
                        <a:spcBef>
                          <a:spcPts val="0"/>
                        </a:spcBef>
                        <a:spcAft>
                          <a:spcPts val="0"/>
                        </a:spcAft>
                      </a:pPr>
                      <a:r>
                        <a:rPr lang="fr-FR" sz="1200" dirty="0">
                          <a:effectLst/>
                          <a:latin typeface="Source Sans Pro" panose="020B0503030403020204" pitchFamily="34" charset="0"/>
                          <a:ea typeface="Source Sans Pro" panose="020B0503030403020204" pitchFamily="34" charset="0"/>
                        </a:rPr>
                        <a:t>Accord de subvention</a:t>
                      </a:r>
                    </a:p>
                    <a:p>
                      <a:pPr marL="8890" marR="0" indent="-8890">
                        <a:spcBef>
                          <a:spcPts val="0"/>
                        </a:spcBef>
                        <a:spcAft>
                          <a:spcPts val="0"/>
                        </a:spcAft>
                      </a:pPr>
                      <a:r>
                        <a:rPr lang="fr-FR" sz="1200" dirty="0">
                          <a:effectLst/>
                          <a:latin typeface="Source Sans Pro" panose="020B0503030403020204" pitchFamily="34" charset="0"/>
                          <a:ea typeface="Source Sans Pro" panose="020B0503030403020204" pitchFamily="34" charset="0"/>
                        </a:rPr>
                        <a:t>Grand(s) livre(s) général(s) du programme (vérifiez s'il existe des revenus du programme)</a:t>
                      </a:r>
                    </a:p>
                  </a:txBody>
                  <a:tcPr marL="3993" marR="3993" marT="0" marB="0"/>
                </a:tc>
                <a:extLst>
                  <a:ext uri="{0D108BD9-81ED-4DB2-BD59-A6C34878D82A}">
                    <a16:rowId xmlns="" xmlns:a16="http://schemas.microsoft.com/office/drawing/2014/main" val="965388628"/>
                  </a:ext>
                </a:extLst>
              </a:tr>
            </a:tbl>
          </a:graphicData>
        </a:graphic>
      </p:graphicFrame>
      <p:sp>
        <p:nvSpPr>
          <p:cNvPr id="4" name="TextBox 3"/>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E13D9315-60A7-E693-FA3E-42CC2BF73F2A}"/>
              </a:ext>
            </a:extLst>
          </p:cNvPr>
          <p:cNvSpPr>
            <a:spLocks noGrp="1"/>
          </p:cNvSpPr>
          <p:nvPr>
            <p:ph type="sldNum" sz="quarter" idx="7"/>
          </p:nvPr>
        </p:nvSpPr>
        <p:spPr/>
        <p:txBody>
          <a:bodyPr/>
          <a:lstStyle/>
          <a:p>
            <a:fld id="{B6F15528-21DE-4FAA-801E-634DDDAF4B2B}" type="slidenum">
              <a:rPr lang="fr-FR" smtClean="0"/>
              <a:pPr/>
              <a:t>212</a:t>
            </a:fld>
            <a:endParaRPr lang="fr-FR" dirty="0"/>
          </a:p>
        </p:txBody>
      </p:sp>
    </p:spTree>
    <p:extLst>
      <p:ext uri="{BB962C8B-B14F-4D97-AF65-F5344CB8AC3E}">
        <p14:creationId xmlns:p14="http://schemas.microsoft.com/office/powerpoint/2010/main" val="3320976187"/>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C5C9F81E-25FD-2740-0115-8AE981270A8E}"/>
            </a:ext>
          </a:extLst>
        </p:cNvPr>
        <p:cNvGrpSpPr/>
        <p:nvPr/>
      </p:nvGrpSpPr>
      <p:grpSpPr>
        <a:xfrm>
          <a:off x="0" y="0"/>
          <a:ext cx="0" cy="0"/>
          <a:chOff x="0" y="0"/>
          <a:chExt cx="0" cy="0"/>
        </a:xfrm>
      </p:grpSpPr>
      <p:sp>
        <p:nvSpPr>
          <p:cNvPr id="5" name="Google Shape;385;p56">
            <a:extLst>
              <a:ext uri="{FF2B5EF4-FFF2-40B4-BE49-F238E27FC236}">
                <a16:creationId xmlns="" xmlns:a16="http://schemas.microsoft.com/office/drawing/2014/main" id="{C7E0123B-5AE2-169E-F5BB-9240E7698DA6}"/>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CATÉGORIES/SOUS-CATÉGORIES RAA</a:t>
            </a:r>
          </a:p>
        </p:txBody>
      </p:sp>
      <p:graphicFrame>
        <p:nvGraphicFramePr>
          <p:cNvPr id="3" name="Table 2">
            <a:extLst>
              <a:ext uri="{FF2B5EF4-FFF2-40B4-BE49-F238E27FC236}">
                <a16:creationId xmlns="" xmlns:a16="http://schemas.microsoft.com/office/drawing/2014/main" id="{5ABDC42F-37A1-A9D9-EB6E-C3D05205B4D1}"/>
              </a:ext>
            </a:extLst>
          </p:cNvPr>
          <p:cNvGraphicFramePr>
            <a:graphicFrameLocks noGrp="1"/>
          </p:cNvGraphicFramePr>
          <p:nvPr>
            <p:extLst>
              <p:ext uri="{D42A27DB-BD31-4B8C-83A1-F6EECF244321}">
                <p14:modId xmlns:p14="http://schemas.microsoft.com/office/powerpoint/2010/main" val="1325481543"/>
              </p:ext>
            </p:extLst>
          </p:nvPr>
        </p:nvGraphicFramePr>
        <p:xfrm>
          <a:off x="334215" y="926673"/>
          <a:ext cx="11780051" cy="5528311"/>
        </p:xfrm>
        <a:graphic>
          <a:graphicData uri="http://schemas.openxmlformats.org/drawingml/2006/table">
            <a:tbl>
              <a:tblPr firstRow="1" firstCol="1" bandRow="1">
                <a:tableStyleId>{5940675A-B579-460E-94D1-54222C63F5DA}</a:tableStyleId>
              </a:tblPr>
              <a:tblGrid>
                <a:gridCol w="2942896">
                  <a:extLst>
                    <a:ext uri="{9D8B030D-6E8A-4147-A177-3AD203B41FA5}">
                      <a16:colId xmlns="" xmlns:a16="http://schemas.microsoft.com/office/drawing/2014/main" val="2613181624"/>
                    </a:ext>
                  </a:extLst>
                </a:gridCol>
                <a:gridCol w="3381439">
                  <a:extLst>
                    <a:ext uri="{9D8B030D-6E8A-4147-A177-3AD203B41FA5}">
                      <a16:colId xmlns="" xmlns:a16="http://schemas.microsoft.com/office/drawing/2014/main" val="2684944646"/>
                    </a:ext>
                  </a:extLst>
                </a:gridCol>
                <a:gridCol w="5455716">
                  <a:extLst>
                    <a:ext uri="{9D8B030D-6E8A-4147-A177-3AD203B41FA5}">
                      <a16:colId xmlns="" xmlns:a16="http://schemas.microsoft.com/office/drawing/2014/main" val="579417885"/>
                    </a:ext>
                  </a:extLst>
                </a:gridCol>
              </a:tblGrid>
              <a:tr h="30494">
                <a:tc>
                  <a:txBody>
                    <a:bodyPr/>
                    <a:lstStyle/>
                    <a:p>
                      <a:pPr marL="8890" marR="0" indent="-8890" algn="ctr">
                        <a:spcBef>
                          <a:spcPts val="0"/>
                        </a:spcBef>
                        <a:spcAft>
                          <a:spcPts val="0"/>
                        </a:spcAft>
                      </a:pPr>
                      <a:r>
                        <a:rPr lang="fr-FR" sz="1100" b="1" dirty="0">
                          <a:solidFill>
                            <a:schemeClr val="bg1"/>
                          </a:solidFill>
                          <a:effectLst/>
                          <a:latin typeface="Source Sans Pro" panose="020B0503030403020204" pitchFamily="34" charset="0"/>
                          <a:ea typeface="Source Sans Pro" panose="020B0503030403020204" pitchFamily="34" charset="0"/>
                        </a:rPr>
                        <a:t>CATÉGORIES/SOUS-CATÉGORIES</a:t>
                      </a:r>
                    </a:p>
                  </a:txBody>
                  <a:tcPr marL="3993" marR="3993" marT="0" marB="0" anchor="ctr">
                    <a:solidFill>
                      <a:srgbClr val="002E6C"/>
                    </a:solidFill>
                  </a:tcPr>
                </a:tc>
                <a:tc>
                  <a:txBody>
                    <a:bodyPr/>
                    <a:lstStyle/>
                    <a:p>
                      <a:pPr marL="8890" marR="0" indent="-8890" algn="ctr">
                        <a:spcBef>
                          <a:spcPts val="1200"/>
                        </a:spcBef>
                        <a:spcAft>
                          <a:spcPts val="600"/>
                        </a:spcAft>
                      </a:pPr>
                      <a:r>
                        <a:rPr lang="fr-FR" sz="1100" b="1">
                          <a:solidFill>
                            <a:schemeClr val="bg1"/>
                          </a:solidFill>
                          <a:effectLst/>
                          <a:latin typeface="Source Sans Pro" panose="020B0503030403020204" pitchFamily="34" charset="0"/>
                          <a:ea typeface="Source Sans Pro" panose="020B0503030403020204" pitchFamily="34" charset="0"/>
                        </a:rPr>
                        <a:t>OBJECTIF (S) :</a:t>
                      </a:r>
                    </a:p>
                  </a:txBody>
                  <a:tcPr marL="3993" marR="3993" marT="0" marB="0" anchor="ctr">
                    <a:solidFill>
                      <a:srgbClr val="002E6C"/>
                    </a:solidFill>
                  </a:tcPr>
                </a:tc>
                <a:tc>
                  <a:txBody>
                    <a:bodyPr/>
                    <a:lstStyle/>
                    <a:p>
                      <a:pPr marL="8890" marR="0" indent="-8890" algn="ctr">
                        <a:spcBef>
                          <a:spcPts val="0"/>
                        </a:spcBef>
                        <a:spcAft>
                          <a:spcPts val="0"/>
                        </a:spcAft>
                      </a:pPr>
                      <a:r>
                        <a:rPr lang="fr-FR" sz="1100" b="1">
                          <a:solidFill>
                            <a:schemeClr val="bg1"/>
                          </a:solidFill>
                          <a:effectLst/>
                          <a:latin typeface="Source Sans Pro" panose="020B0503030403020204" pitchFamily="34" charset="0"/>
                          <a:ea typeface="Source Sans Pro" panose="020B0503030403020204" pitchFamily="34" charset="0"/>
                        </a:rPr>
                        <a:t>DOCUMENTS CLÉS POUR L'ÉVALUATION</a:t>
                      </a:r>
                    </a:p>
                  </a:txBody>
                  <a:tcPr marL="3993" marR="3993" marT="0" marB="0" anchor="ctr">
                    <a:solidFill>
                      <a:srgbClr val="002E6C"/>
                    </a:solidFill>
                  </a:tcPr>
                </a:tc>
                <a:extLst>
                  <a:ext uri="{0D108BD9-81ED-4DB2-BD59-A6C34878D82A}">
                    <a16:rowId xmlns="" xmlns:a16="http://schemas.microsoft.com/office/drawing/2014/main" val="3920940230"/>
                  </a:ext>
                </a:extLst>
              </a:tr>
              <a:tr h="289688">
                <a:tc>
                  <a:txBody>
                    <a:bodyPr/>
                    <a:lstStyle/>
                    <a:p>
                      <a:pPr marL="8890" marR="0" indent="-8890">
                        <a:spcBef>
                          <a:spcPts val="0"/>
                        </a:spcBef>
                        <a:spcAft>
                          <a:spcPts val="0"/>
                        </a:spcAft>
                      </a:pPr>
                      <a:r>
                        <a:rPr lang="fr-FR" sz="1100">
                          <a:effectLst/>
                          <a:latin typeface="Source Sans Pro" panose="020B0503030403020204" pitchFamily="34" charset="0"/>
                          <a:ea typeface="Source Sans Pro" panose="020B0503030403020204" pitchFamily="34" charset="0"/>
                        </a:rPr>
                        <a:t>RAA17. DÉLÉGATIONS DE GOUVERNEMENTS ÉTRANGERS À DES CONFÉRENCES INTERNATIONALES (JUIN 2012)</a:t>
                      </a:r>
                    </a:p>
                  </a:txBody>
                  <a:tcPr marL="3993" marR="3993" marT="0" marB="0"/>
                </a:tc>
                <a:tc>
                  <a:txBody>
                    <a:bodyPr/>
                    <a:lstStyle/>
                    <a:p>
                      <a:pPr marL="8890" marR="0" indent="-8890">
                        <a:spcBef>
                          <a:spcPts val="1200"/>
                        </a:spcBef>
                        <a:spcAft>
                          <a:spcPts val="600"/>
                        </a:spcAft>
                      </a:pPr>
                      <a:r>
                        <a:rPr lang="fr-FR" sz="1100">
                          <a:effectLst/>
                          <a:latin typeface="Source Sans Pro" panose="020B0503030403020204" pitchFamily="34" charset="0"/>
                          <a:ea typeface="Source Sans Pro" panose="020B0503030403020204" pitchFamily="34" charset="0"/>
                        </a:rPr>
                        <a:t>Comme ci-dessus.</a:t>
                      </a:r>
                    </a:p>
                    <a:p>
                      <a:pPr marL="8890" marR="0" indent="-8890">
                        <a:spcBef>
                          <a:spcPts val="1200"/>
                        </a:spcBef>
                        <a:spcAft>
                          <a:spcPts val="600"/>
                        </a:spcAft>
                      </a:pPr>
                      <a:r>
                        <a:rPr lang="fr-FR" sz="1100">
                          <a:effectLst/>
                          <a:latin typeface="Source Sans Pro" panose="020B0503030403020204" pitchFamily="34" charset="0"/>
                          <a:ea typeface="Source Sans Pro" panose="020B0503030403020204" pitchFamily="34" charset="0"/>
                        </a:rPr>
                        <a:t> </a:t>
                      </a:r>
                    </a:p>
                  </a:txBody>
                  <a:tcPr marL="3993" marR="3993" marT="0" marB="0"/>
                </a:tc>
                <a:tc>
                  <a:txBody>
                    <a:bodyPr/>
                    <a:lstStyle/>
                    <a:p>
                      <a:pPr marL="8890" marR="0" indent="-8890">
                        <a:spcBef>
                          <a:spcPts val="0"/>
                        </a:spcBef>
                        <a:spcAft>
                          <a:spcPts val="0"/>
                        </a:spcAft>
                      </a:pPr>
                      <a:r>
                        <a:rPr lang="fr-FR" sz="1100">
                          <a:effectLst/>
                          <a:latin typeface="Source Sans Pro" panose="020B0503030403020204" pitchFamily="34" charset="0"/>
                          <a:ea typeface="Source Sans Pro" panose="020B0503030403020204" pitchFamily="34" charset="0"/>
                        </a:rPr>
                        <a:t>Accord de subvention</a:t>
                      </a:r>
                    </a:p>
                    <a:p>
                      <a:pPr marL="8890" marR="0" indent="-8890">
                        <a:spcBef>
                          <a:spcPts val="0"/>
                        </a:spcBef>
                        <a:spcAft>
                          <a:spcPts val="0"/>
                        </a:spcAft>
                      </a:pPr>
                      <a:r>
                        <a:rPr lang="fr-FR" sz="1100">
                          <a:effectLst/>
                          <a:latin typeface="Source Sans Pro" panose="020B0503030403020204" pitchFamily="34" charset="0"/>
                          <a:ea typeface="Source Sans Pro" panose="020B0503030403020204" pitchFamily="34" charset="0"/>
                        </a:rPr>
                        <a:t>Approbation écrite de l'AO (si l'organisation a utilisé le financement de l'USAID pour financer le voyage)</a:t>
                      </a:r>
                    </a:p>
                  </a:txBody>
                  <a:tcPr marL="3993" marR="3993" marT="0" marB="0"/>
                </a:tc>
                <a:extLst>
                  <a:ext uri="{0D108BD9-81ED-4DB2-BD59-A6C34878D82A}">
                    <a16:rowId xmlns="" xmlns:a16="http://schemas.microsoft.com/office/drawing/2014/main" val="2907610560"/>
                  </a:ext>
                </a:extLst>
              </a:tr>
              <a:tr h="259195">
                <a:tc>
                  <a:txBody>
                    <a:bodyPr/>
                    <a:lstStyle/>
                    <a:p>
                      <a:pPr marL="8890" marR="0" indent="-8890">
                        <a:spcBef>
                          <a:spcPts val="0"/>
                        </a:spcBef>
                        <a:spcAft>
                          <a:spcPts val="0"/>
                        </a:spcAft>
                      </a:pPr>
                      <a:r>
                        <a:rPr lang="fr-FR" sz="1100">
                          <a:effectLst/>
                          <a:latin typeface="Source Sans Pro" panose="020B0503030403020204" pitchFamily="34" charset="0"/>
                          <a:ea typeface="Source Sans Pro" panose="020B0503030403020204" pitchFamily="34" charset="0"/>
                        </a:rPr>
                        <a:t>RAA18. NORMES D'ACCESSIBILITÉ POUR LES PERSONNES HANDICAPÉES RELATIVES A L’AIDE FINANCIERE DE L'USAID CONCERNANT LA CONSTRUCTION (SEPTEMBRE 2004) </a:t>
                      </a:r>
                    </a:p>
                  </a:txBody>
                  <a:tcPr marL="3993" marR="3993" marT="0" marB="0"/>
                </a:tc>
                <a:tc>
                  <a:txBody>
                    <a:bodyPr/>
                    <a:lstStyle/>
                    <a:p>
                      <a:pPr marL="8890" marR="0" indent="-8890">
                        <a:spcBef>
                          <a:spcPts val="1200"/>
                        </a:spcBef>
                        <a:spcAft>
                          <a:spcPts val="600"/>
                        </a:spcAft>
                      </a:pPr>
                      <a:r>
                        <a:rPr lang="fr-FR" sz="1100">
                          <a:effectLst/>
                          <a:latin typeface="Source Sans Pro" panose="020B0503030403020204" pitchFamily="34" charset="0"/>
                          <a:ea typeface="Source Sans Pro" panose="020B0503030403020204" pitchFamily="34" charset="0"/>
                        </a:rPr>
                        <a:t>Comme ci-dessus.</a:t>
                      </a:r>
                    </a:p>
                    <a:p>
                      <a:pPr marL="8890" marR="0" indent="-8890">
                        <a:spcBef>
                          <a:spcPts val="1200"/>
                        </a:spcBef>
                        <a:spcAft>
                          <a:spcPts val="600"/>
                        </a:spcAft>
                      </a:pPr>
                      <a:r>
                        <a:rPr lang="fr-FR" sz="1100">
                          <a:effectLst/>
                          <a:latin typeface="Source Sans Pro" panose="020B0503030403020204" pitchFamily="34" charset="0"/>
                          <a:ea typeface="Source Sans Pro" panose="020B0503030403020204" pitchFamily="34" charset="0"/>
                        </a:rPr>
                        <a:t> </a:t>
                      </a:r>
                    </a:p>
                  </a:txBody>
                  <a:tcPr marL="3993" marR="3993" marT="0" marB="0"/>
                </a:tc>
                <a:tc>
                  <a:txBody>
                    <a:bodyPr/>
                    <a:lstStyle/>
                    <a:p>
                      <a:pPr marL="8890" marR="0" indent="-8890">
                        <a:spcBef>
                          <a:spcPts val="0"/>
                        </a:spcBef>
                        <a:spcAft>
                          <a:spcPts val="0"/>
                        </a:spcAft>
                      </a:pPr>
                      <a:r>
                        <a:rPr lang="fr-FR" sz="1100">
                          <a:effectLst/>
                          <a:latin typeface="Source Sans Pro" panose="020B0503030403020204" pitchFamily="34" charset="0"/>
                          <a:ea typeface="Source Sans Pro" panose="020B0503030403020204" pitchFamily="34" charset="0"/>
                        </a:rPr>
                        <a:t>Accord de subvention</a:t>
                      </a:r>
                    </a:p>
                    <a:p>
                      <a:pPr marL="8890" marR="0" indent="-8890">
                        <a:spcBef>
                          <a:spcPts val="0"/>
                        </a:spcBef>
                        <a:spcAft>
                          <a:spcPts val="0"/>
                        </a:spcAft>
                      </a:pPr>
                      <a:r>
                        <a:rPr lang="fr-FR" sz="1100">
                          <a:effectLst/>
                          <a:latin typeface="Source Sans Pro" panose="020B0503030403020204" pitchFamily="34" charset="0"/>
                          <a:ea typeface="Source Sans Pro" panose="020B0503030403020204" pitchFamily="34" charset="0"/>
                        </a:rPr>
                        <a:t>L’AO a approuvé le budget du programme</a:t>
                      </a:r>
                    </a:p>
                  </a:txBody>
                  <a:tcPr marL="3993" marR="3993" marT="0" marB="0"/>
                </a:tc>
                <a:extLst>
                  <a:ext uri="{0D108BD9-81ED-4DB2-BD59-A6C34878D82A}">
                    <a16:rowId xmlns="" xmlns:a16="http://schemas.microsoft.com/office/drawing/2014/main" val="2688962945"/>
                  </a:ext>
                </a:extLst>
              </a:tr>
              <a:tr h="1077745">
                <a:tc>
                  <a:txBody>
                    <a:bodyPr/>
                    <a:lstStyle/>
                    <a:p>
                      <a:pPr marL="8890" marR="0" indent="-8890">
                        <a:spcBef>
                          <a:spcPts val="0"/>
                        </a:spcBef>
                        <a:spcAft>
                          <a:spcPts val="0"/>
                        </a:spcAft>
                      </a:pPr>
                      <a:r>
                        <a:rPr lang="fr-FR" sz="1100">
                          <a:effectLst/>
                          <a:latin typeface="Source Sans Pro" panose="020B0503030403020204" pitchFamily="34" charset="0"/>
                          <a:ea typeface="Source Sans Pro" panose="020B0503030403020204" pitchFamily="34" charset="0"/>
                        </a:rPr>
                        <a:t>RAA19. PROTECTION DES SUJETS DE RECHERCHE HUMAINS (JUIN 2012) </a:t>
                      </a:r>
                    </a:p>
                    <a:p>
                      <a:pPr marL="8890" marR="0" indent="-8890">
                        <a:spcBef>
                          <a:spcPts val="0"/>
                        </a:spcBef>
                        <a:spcAft>
                          <a:spcPts val="0"/>
                        </a:spcAft>
                      </a:pPr>
                      <a:r>
                        <a:rPr lang="fr-FR" sz="1100">
                          <a:effectLst/>
                          <a:latin typeface="Source Sans Pro" panose="020B0503030403020204" pitchFamily="34" charset="0"/>
                          <a:ea typeface="Source Sans Pro" panose="020B0503030403020204" pitchFamily="34" charset="0"/>
                        </a:rPr>
                        <a:t> </a:t>
                      </a:r>
                    </a:p>
                  </a:txBody>
                  <a:tcPr marL="3993" marR="3993" marT="0" marB="0"/>
                </a:tc>
                <a:tc>
                  <a:txBody>
                    <a:bodyPr/>
                    <a:lstStyle/>
                    <a:p>
                      <a:pPr marL="8890" marR="0" indent="-8890">
                        <a:spcBef>
                          <a:spcPts val="1200"/>
                        </a:spcBef>
                        <a:spcAft>
                          <a:spcPts val="600"/>
                        </a:spcAft>
                      </a:pPr>
                      <a:r>
                        <a:rPr lang="fr-FR" sz="1100">
                          <a:effectLst/>
                          <a:latin typeface="Source Sans Pro" panose="020B0503030403020204" pitchFamily="34" charset="0"/>
                          <a:ea typeface="Source Sans Pro" panose="020B0503030403020204" pitchFamily="34" charset="0"/>
                        </a:rPr>
                        <a:t>Comme ci-dessus.</a:t>
                      </a:r>
                    </a:p>
                    <a:p>
                      <a:pPr marL="8890" marR="0" indent="-8890">
                        <a:spcBef>
                          <a:spcPts val="1200"/>
                        </a:spcBef>
                        <a:spcAft>
                          <a:spcPts val="600"/>
                        </a:spcAft>
                      </a:pPr>
                      <a:r>
                        <a:rPr lang="fr-FR" sz="1100">
                          <a:effectLst/>
                          <a:latin typeface="Source Sans Pro" panose="020B0503030403020204" pitchFamily="34" charset="0"/>
                          <a:ea typeface="Source Sans Pro" panose="020B0503030403020204" pitchFamily="34" charset="0"/>
                        </a:rPr>
                        <a:t> </a:t>
                      </a:r>
                    </a:p>
                  </a:txBody>
                  <a:tcPr marL="3993" marR="3993" marT="0" marB="0"/>
                </a:tc>
                <a:tc>
                  <a:txBody>
                    <a:bodyPr/>
                    <a:lstStyle/>
                    <a:p>
                      <a:pPr marL="0" marR="0" lvl="0" indent="0" rtl="0">
                        <a:spcBef>
                          <a:spcPts val="0"/>
                        </a:spcBef>
                        <a:spcAft>
                          <a:spcPts val="0"/>
                        </a:spcAft>
                        <a:buClr>
                          <a:srgbClr val="6C6D63"/>
                        </a:buClr>
                        <a:buFont typeface="Symbol" panose="05050102010706020507" pitchFamily="18" charset="2"/>
                        <a:buNone/>
                      </a:pPr>
                      <a:r>
                        <a:rPr lang="fr-FR" sz="1100">
                          <a:effectLst/>
                          <a:latin typeface="Source Sans Pro" panose="020B0503030403020204" pitchFamily="34" charset="0"/>
                          <a:ea typeface="Source Sans Pro" panose="020B0503030403020204" pitchFamily="34" charset="0"/>
                        </a:rPr>
                        <a:t>Accord de subvention</a:t>
                      </a:r>
                    </a:p>
                    <a:p>
                      <a:pPr marL="0" marR="0" lvl="0" indent="0">
                        <a:spcBef>
                          <a:spcPts val="0"/>
                        </a:spcBef>
                        <a:spcAft>
                          <a:spcPts val="0"/>
                        </a:spcAft>
                        <a:buClr>
                          <a:srgbClr val="6C6D63"/>
                        </a:buClr>
                        <a:buFont typeface="Symbol" panose="05050102010706020507" pitchFamily="18" charset="2"/>
                        <a:buNone/>
                      </a:pPr>
                      <a:r>
                        <a:rPr lang="fr-FR" sz="1100">
                          <a:effectLst/>
                          <a:latin typeface="Source Sans Pro" panose="020B0503030403020204" pitchFamily="34" charset="0"/>
                          <a:ea typeface="Source Sans Pro" panose="020B0503030403020204" pitchFamily="34" charset="0"/>
                        </a:rPr>
                        <a:t>Formulaires/documentation de consentement</a:t>
                      </a:r>
                    </a:p>
                    <a:p>
                      <a:pPr marL="0" marR="0" lvl="0" indent="0">
                        <a:spcBef>
                          <a:spcPts val="0"/>
                        </a:spcBef>
                        <a:spcAft>
                          <a:spcPts val="0"/>
                        </a:spcAft>
                        <a:buClr>
                          <a:srgbClr val="6C6D63"/>
                        </a:buClr>
                        <a:buFont typeface="Symbol" panose="05050102010706020507" pitchFamily="18" charset="2"/>
                        <a:buNone/>
                      </a:pPr>
                      <a:r>
                        <a:rPr lang="fr-FR" sz="1100">
                          <a:effectLst/>
                          <a:latin typeface="Source Sans Pro" panose="020B0503030403020204" pitchFamily="34" charset="0"/>
                          <a:ea typeface="Source Sans Pro" panose="020B0503030403020204" pitchFamily="34" charset="0"/>
                        </a:rPr>
                        <a:t>Soumis à l'AOR pour approbation par l'USAID, un mémorandum de justification affirmant que la recherche menée en dehors des États-Unis offre des protections au moins équivalentes à celles du 22 CFR 225.</a:t>
                      </a:r>
                    </a:p>
                  </a:txBody>
                  <a:tcPr marL="3993" marR="3993" marT="0" marB="0"/>
                </a:tc>
                <a:extLst>
                  <a:ext uri="{0D108BD9-81ED-4DB2-BD59-A6C34878D82A}">
                    <a16:rowId xmlns="" xmlns:a16="http://schemas.microsoft.com/office/drawing/2014/main" val="3446553862"/>
                  </a:ext>
                </a:extLst>
              </a:tr>
              <a:tr h="259195">
                <a:tc>
                  <a:txBody>
                    <a:bodyPr/>
                    <a:lstStyle/>
                    <a:p>
                      <a:pPr marL="8890" marR="0" indent="-8890">
                        <a:spcBef>
                          <a:spcPts val="0"/>
                        </a:spcBef>
                        <a:spcAft>
                          <a:spcPts val="0"/>
                        </a:spcAft>
                      </a:pPr>
                      <a:r>
                        <a:rPr lang="fr-FR" sz="1100" dirty="0">
                          <a:effectLst/>
                          <a:latin typeface="Source Sans Pro" panose="020B0503030403020204" pitchFamily="34" charset="0"/>
                          <a:ea typeface="Source Sans Pro" panose="020B0503030403020204" pitchFamily="34" charset="0"/>
                        </a:rPr>
                        <a:t>RAA20. DÉCLARATION À L'INTENTION DES RESPONSABLES DE LA MISE EN ŒUVRE DES ACTIVITÉS DE LUTTE CONTRE LA TRAITE DES ÊTRES HUMAINS SUR LE MANQUE DE SOUTIEN À LA PROSTITUTION (JUIN 2012) </a:t>
                      </a:r>
                    </a:p>
                  </a:txBody>
                  <a:tcPr marL="3993" marR="3993" marT="0" marB="0"/>
                </a:tc>
                <a:tc>
                  <a:txBody>
                    <a:bodyPr/>
                    <a:lstStyle/>
                    <a:p>
                      <a:pPr marL="8890" marR="0" indent="-8890">
                        <a:spcBef>
                          <a:spcPts val="1200"/>
                        </a:spcBef>
                        <a:spcAft>
                          <a:spcPts val="600"/>
                        </a:spcAft>
                      </a:pPr>
                      <a:r>
                        <a:rPr lang="fr-FR" sz="1100">
                          <a:effectLst/>
                          <a:latin typeface="Source Sans Pro" panose="020B0503030403020204" pitchFamily="34" charset="0"/>
                          <a:ea typeface="Source Sans Pro" panose="020B0503030403020204" pitchFamily="34" charset="0"/>
                        </a:rPr>
                        <a:t>Comme ci-dessus.</a:t>
                      </a:r>
                    </a:p>
                    <a:p>
                      <a:pPr marL="8890" marR="0" indent="-8890">
                        <a:spcBef>
                          <a:spcPts val="1200"/>
                        </a:spcBef>
                        <a:spcAft>
                          <a:spcPts val="600"/>
                        </a:spcAft>
                      </a:pPr>
                      <a:r>
                        <a:rPr lang="fr-FR" sz="1100">
                          <a:effectLst/>
                          <a:latin typeface="Source Sans Pro" panose="020B0503030403020204" pitchFamily="34" charset="0"/>
                          <a:ea typeface="Source Sans Pro" panose="020B0503030403020204" pitchFamily="34" charset="0"/>
                        </a:rPr>
                        <a:t> </a:t>
                      </a:r>
                    </a:p>
                  </a:txBody>
                  <a:tcPr marL="3993" marR="3993" marT="0" marB="0"/>
                </a:tc>
                <a:tc>
                  <a:txBody>
                    <a:bodyPr/>
                    <a:lstStyle/>
                    <a:p>
                      <a:pPr marL="8890" marR="0" indent="-8890">
                        <a:spcBef>
                          <a:spcPts val="0"/>
                        </a:spcBef>
                        <a:spcAft>
                          <a:spcPts val="0"/>
                        </a:spcAft>
                      </a:pPr>
                      <a:r>
                        <a:rPr lang="fr-FR" sz="1100">
                          <a:effectLst/>
                          <a:latin typeface="Source Sans Pro" panose="020B0503030403020204" pitchFamily="34" charset="0"/>
                          <a:ea typeface="Source Sans Pro" panose="020B0503030403020204" pitchFamily="34" charset="0"/>
                        </a:rPr>
                        <a:t>Accord de subvention</a:t>
                      </a:r>
                    </a:p>
                  </a:txBody>
                  <a:tcPr marL="3993" marR="3993" marT="0" marB="0"/>
                </a:tc>
                <a:extLst>
                  <a:ext uri="{0D108BD9-81ED-4DB2-BD59-A6C34878D82A}">
                    <a16:rowId xmlns="" xmlns:a16="http://schemas.microsoft.com/office/drawing/2014/main" val="2815473904"/>
                  </a:ext>
                </a:extLst>
              </a:tr>
              <a:tr h="259195">
                <a:tc>
                  <a:txBody>
                    <a:bodyPr/>
                    <a:lstStyle/>
                    <a:p>
                      <a:pPr marL="8890" marR="0" indent="-8890">
                        <a:spcBef>
                          <a:spcPts val="0"/>
                        </a:spcBef>
                        <a:spcAft>
                          <a:spcPts val="0"/>
                        </a:spcAft>
                      </a:pPr>
                      <a:r>
                        <a:rPr lang="fr-FR" sz="1100">
                          <a:effectLst/>
                          <a:latin typeface="Source Sans Pro" panose="020B0503030403020204" pitchFamily="34" charset="0"/>
                          <a:ea typeface="Source Sans Pro" panose="020B0503030403020204" pitchFamily="34" charset="0"/>
                        </a:rPr>
                        <a:t>RAA21. ADMISSIBILITÉ DES SOUS-BENEFICIAIRES DES FONDS DE LUTTE CONTRE LA TRAITE DES PERSONNES (JUIN 2012)</a:t>
                      </a:r>
                    </a:p>
                  </a:txBody>
                  <a:tcPr marL="3993" marR="3993" marT="0" marB="0"/>
                </a:tc>
                <a:tc>
                  <a:txBody>
                    <a:bodyPr/>
                    <a:lstStyle/>
                    <a:p>
                      <a:pPr marL="8890" marR="0" indent="-8890">
                        <a:spcBef>
                          <a:spcPts val="1200"/>
                        </a:spcBef>
                        <a:spcAft>
                          <a:spcPts val="600"/>
                        </a:spcAft>
                      </a:pPr>
                      <a:r>
                        <a:rPr lang="fr-FR" sz="1100">
                          <a:effectLst/>
                          <a:latin typeface="Source Sans Pro" panose="020B0503030403020204" pitchFamily="34" charset="0"/>
                          <a:ea typeface="Source Sans Pro" panose="020B0503030403020204" pitchFamily="34" charset="0"/>
                        </a:rPr>
                        <a:t>Comme ci-dessus.</a:t>
                      </a:r>
                    </a:p>
                    <a:p>
                      <a:pPr marL="8890" marR="0" indent="-8890">
                        <a:spcBef>
                          <a:spcPts val="1200"/>
                        </a:spcBef>
                        <a:spcAft>
                          <a:spcPts val="600"/>
                        </a:spcAft>
                      </a:pPr>
                      <a:r>
                        <a:rPr lang="fr-FR" sz="1100">
                          <a:effectLst/>
                          <a:latin typeface="Source Sans Pro" panose="020B0503030403020204" pitchFamily="34" charset="0"/>
                          <a:ea typeface="Source Sans Pro" panose="020B0503030403020204" pitchFamily="34" charset="0"/>
                        </a:rPr>
                        <a:t> </a:t>
                      </a:r>
                    </a:p>
                  </a:txBody>
                  <a:tcPr marL="3993" marR="3993" marT="0" marB="0"/>
                </a:tc>
                <a:tc>
                  <a:txBody>
                    <a:bodyPr/>
                    <a:lstStyle/>
                    <a:p>
                      <a:pPr marL="228600" marR="0" indent="-228600" rtl="0">
                        <a:spcBef>
                          <a:spcPts val="0"/>
                        </a:spcBef>
                        <a:spcAft>
                          <a:spcPts val="0"/>
                        </a:spcAft>
                      </a:pPr>
                      <a:r>
                        <a:rPr lang="fr-FR" sz="1100">
                          <a:effectLst/>
                          <a:latin typeface="Source Sans Pro" panose="020B0503030403020204" pitchFamily="34" charset="0"/>
                          <a:ea typeface="Source Sans Pro" panose="020B0503030403020204" pitchFamily="34" charset="0"/>
                        </a:rPr>
                        <a:t>Accord de subvention</a:t>
                      </a:r>
                    </a:p>
                    <a:p>
                      <a:pPr marL="228600" marR="0" indent="-228600">
                        <a:spcBef>
                          <a:spcPts val="0"/>
                        </a:spcBef>
                        <a:spcAft>
                          <a:spcPts val="0"/>
                        </a:spcAft>
                      </a:pPr>
                      <a:r>
                        <a:rPr lang="fr-FR" sz="1100">
                          <a:effectLst/>
                          <a:latin typeface="Source Sans Pro" panose="020B0503030403020204" pitchFamily="34" charset="0"/>
                          <a:ea typeface="Source Sans Pro" panose="020B0503030403020204" pitchFamily="34" charset="0"/>
                        </a:rPr>
                        <a:t>Sous-subventions (flux descendants)</a:t>
                      </a:r>
                    </a:p>
                  </a:txBody>
                  <a:tcPr marL="3993" marR="3993" marT="0" marB="0"/>
                </a:tc>
                <a:extLst>
                  <a:ext uri="{0D108BD9-81ED-4DB2-BD59-A6C34878D82A}">
                    <a16:rowId xmlns="" xmlns:a16="http://schemas.microsoft.com/office/drawing/2014/main" val="368822884"/>
                  </a:ext>
                </a:extLst>
              </a:tr>
              <a:tr h="1097766">
                <a:tc>
                  <a:txBody>
                    <a:bodyPr/>
                    <a:lstStyle/>
                    <a:p>
                      <a:pPr marL="8890" marR="0" indent="-8890">
                        <a:spcBef>
                          <a:spcPts val="0"/>
                        </a:spcBef>
                        <a:spcAft>
                          <a:spcPts val="0"/>
                        </a:spcAft>
                      </a:pPr>
                      <a:r>
                        <a:rPr lang="fr-FR" sz="1100">
                          <a:effectLst/>
                          <a:latin typeface="Source Sans Pro" panose="020B0503030403020204" pitchFamily="34" charset="0"/>
                          <a:ea typeface="Source Sans Pro" panose="020B0503030403020204" pitchFamily="34" charset="0"/>
                        </a:rPr>
                        <a:t>RAA22. INTERDICTION D'UTILISER LES FONDS DE LUTTE CONTRE LA TRAITE DES PERSONNES POUR PROMOUVOIR, SOUTENIR OU PLAIDER EN FAVEUR DE LA LÉGALISATION OU DE LA PRATIQUE DE LA PROSTITUTION (JUIN 2012) </a:t>
                      </a:r>
                    </a:p>
                  </a:txBody>
                  <a:tcPr marL="3993" marR="3993" marT="0" marB="0"/>
                </a:tc>
                <a:tc>
                  <a:txBody>
                    <a:bodyPr/>
                    <a:lstStyle/>
                    <a:p>
                      <a:pPr marL="8890" marR="0" indent="-8890">
                        <a:spcBef>
                          <a:spcPts val="1200"/>
                        </a:spcBef>
                        <a:spcAft>
                          <a:spcPts val="600"/>
                        </a:spcAft>
                      </a:pPr>
                      <a:r>
                        <a:rPr lang="fr-FR" sz="1100">
                          <a:effectLst/>
                          <a:latin typeface="Source Sans Pro" panose="020B0503030403020204" pitchFamily="34" charset="0"/>
                          <a:ea typeface="Source Sans Pro" panose="020B0503030403020204" pitchFamily="34" charset="0"/>
                        </a:rPr>
                        <a:t>Comme ci-dessus.</a:t>
                      </a:r>
                    </a:p>
                    <a:p>
                      <a:pPr marL="8890" marR="0" indent="-8890">
                        <a:spcBef>
                          <a:spcPts val="1200"/>
                        </a:spcBef>
                        <a:spcAft>
                          <a:spcPts val="600"/>
                        </a:spcAft>
                      </a:pPr>
                      <a:r>
                        <a:rPr lang="fr-FR" sz="1100">
                          <a:effectLst/>
                          <a:latin typeface="Source Sans Pro" panose="020B0503030403020204" pitchFamily="34" charset="0"/>
                          <a:ea typeface="Source Sans Pro" panose="020B0503030403020204" pitchFamily="34" charset="0"/>
                        </a:rPr>
                        <a:t> </a:t>
                      </a:r>
                    </a:p>
                  </a:txBody>
                  <a:tcPr marL="3993" marR="3993" marT="0" marB="0"/>
                </a:tc>
                <a:tc>
                  <a:txBody>
                    <a:bodyPr/>
                    <a:lstStyle/>
                    <a:p>
                      <a:pPr marL="0" marR="0" lvl="0" indent="0" rtl="0">
                        <a:spcBef>
                          <a:spcPts val="0"/>
                        </a:spcBef>
                        <a:spcAft>
                          <a:spcPts val="0"/>
                        </a:spcAft>
                        <a:buFont typeface="Symbol" panose="05050102010706020507" pitchFamily="18" charset="2"/>
                        <a:buNone/>
                      </a:pPr>
                      <a:r>
                        <a:rPr lang="fr-FR" sz="1100" dirty="0">
                          <a:effectLst/>
                          <a:latin typeface="Source Sans Pro" panose="020B0503030403020204" pitchFamily="34" charset="0"/>
                          <a:ea typeface="Source Sans Pro" panose="020B0503030403020204" pitchFamily="34" charset="0"/>
                        </a:rPr>
                        <a:t>Accord de subvention</a:t>
                      </a:r>
                    </a:p>
                    <a:p>
                      <a:pPr marL="0" marR="0" lvl="0" indent="0">
                        <a:spcBef>
                          <a:spcPts val="0"/>
                        </a:spcBef>
                        <a:spcAft>
                          <a:spcPts val="0"/>
                        </a:spcAft>
                        <a:buFont typeface="Symbol" panose="05050102010706020507" pitchFamily="18" charset="2"/>
                        <a:buNone/>
                      </a:pPr>
                      <a:r>
                        <a:rPr lang="fr-FR" sz="1100" dirty="0">
                          <a:effectLst/>
                          <a:latin typeface="Source Sans Pro" panose="020B0503030403020204" pitchFamily="34" charset="0"/>
                          <a:ea typeface="Source Sans Pro" panose="020B0503030403020204" pitchFamily="34" charset="0"/>
                        </a:rPr>
                        <a:t>Plan de projet (examen des activités du programme)</a:t>
                      </a:r>
                    </a:p>
                    <a:p>
                      <a:pPr marL="0" marR="0" lvl="0" indent="0">
                        <a:spcBef>
                          <a:spcPts val="0"/>
                        </a:spcBef>
                        <a:spcAft>
                          <a:spcPts val="0"/>
                        </a:spcAft>
                        <a:buFont typeface="Symbol" panose="05050102010706020507" pitchFamily="18" charset="2"/>
                        <a:buNone/>
                      </a:pPr>
                      <a:r>
                        <a:rPr lang="fr-FR" sz="1100" dirty="0">
                          <a:effectLst/>
                          <a:latin typeface="Source Sans Pro" panose="020B0503030403020204" pitchFamily="34" charset="0"/>
                          <a:ea typeface="Source Sans Pro" panose="020B0503030403020204" pitchFamily="34" charset="0"/>
                        </a:rPr>
                        <a:t>Sous-subventions (flux descendants)</a:t>
                      </a:r>
                    </a:p>
                  </a:txBody>
                  <a:tcPr marL="3993" marR="3993" marT="0" marB="0"/>
                </a:tc>
                <a:extLst>
                  <a:ext uri="{0D108BD9-81ED-4DB2-BD59-A6C34878D82A}">
                    <a16:rowId xmlns="" xmlns:a16="http://schemas.microsoft.com/office/drawing/2014/main" val="3117647807"/>
                  </a:ext>
                </a:extLst>
              </a:tr>
            </a:tbl>
          </a:graphicData>
        </a:graphic>
      </p:graphicFrame>
      <p:sp>
        <p:nvSpPr>
          <p:cNvPr id="4" name="TextBox 3"/>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332AA7C2-D8A1-E04A-FC88-87C3118FE9DB}"/>
              </a:ext>
            </a:extLst>
          </p:cNvPr>
          <p:cNvSpPr>
            <a:spLocks noGrp="1"/>
          </p:cNvSpPr>
          <p:nvPr>
            <p:ph type="sldNum" sz="quarter" idx="7"/>
          </p:nvPr>
        </p:nvSpPr>
        <p:spPr/>
        <p:txBody>
          <a:bodyPr/>
          <a:lstStyle/>
          <a:p>
            <a:fld id="{B6F15528-21DE-4FAA-801E-634DDDAF4B2B}" type="slidenum">
              <a:rPr lang="fr-FR" smtClean="0"/>
              <a:pPr/>
              <a:t>213</a:t>
            </a:fld>
            <a:endParaRPr lang="fr-FR" dirty="0"/>
          </a:p>
        </p:txBody>
      </p:sp>
    </p:spTree>
    <p:extLst>
      <p:ext uri="{BB962C8B-B14F-4D97-AF65-F5344CB8AC3E}">
        <p14:creationId xmlns:p14="http://schemas.microsoft.com/office/powerpoint/2010/main" val="959507254"/>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ADFCA0F3-5211-4351-25F6-A2A5AB50733C}"/>
            </a:ext>
          </a:extLst>
        </p:cNvPr>
        <p:cNvGrpSpPr/>
        <p:nvPr/>
      </p:nvGrpSpPr>
      <p:grpSpPr>
        <a:xfrm>
          <a:off x="0" y="0"/>
          <a:ext cx="0" cy="0"/>
          <a:chOff x="0" y="0"/>
          <a:chExt cx="0" cy="0"/>
        </a:xfrm>
      </p:grpSpPr>
      <p:sp>
        <p:nvSpPr>
          <p:cNvPr id="5" name="Google Shape;385;p56">
            <a:extLst>
              <a:ext uri="{FF2B5EF4-FFF2-40B4-BE49-F238E27FC236}">
                <a16:creationId xmlns="" xmlns:a16="http://schemas.microsoft.com/office/drawing/2014/main" id="{A7BFF59D-1BE5-75B8-BDE8-F0A8B7C971FD}"/>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CATÉGORIES/SOUS-CATÉGORIES RAA</a:t>
            </a:r>
          </a:p>
        </p:txBody>
      </p:sp>
      <p:graphicFrame>
        <p:nvGraphicFramePr>
          <p:cNvPr id="3" name="Table 2">
            <a:extLst>
              <a:ext uri="{FF2B5EF4-FFF2-40B4-BE49-F238E27FC236}">
                <a16:creationId xmlns="" xmlns:a16="http://schemas.microsoft.com/office/drawing/2014/main" id="{10371018-D49D-F9AE-2810-4A7B0E61CF24}"/>
              </a:ext>
            </a:extLst>
          </p:cNvPr>
          <p:cNvGraphicFramePr>
            <a:graphicFrameLocks noGrp="1"/>
          </p:cNvGraphicFramePr>
          <p:nvPr>
            <p:extLst>
              <p:ext uri="{D42A27DB-BD31-4B8C-83A1-F6EECF244321}">
                <p14:modId xmlns:p14="http://schemas.microsoft.com/office/powerpoint/2010/main" val="22179014"/>
              </p:ext>
            </p:extLst>
          </p:nvPr>
        </p:nvGraphicFramePr>
        <p:xfrm>
          <a:off x="334215" y="926673"/>
          <a:ext cx="11780051" cy="5329404"/>
        </p:xfrm>
        <a:graphic>
          <a:graphicData uri="http://schemas.openxmlformats.org/drawingml/2006/table">
            <a:tbl>
              <a:tblPr firstRow="1" firstCol="1" bandRow="1">
                <a:tableStyleId>{5940675A-B579-460E-94D1-54222C63F5DA}</a:tableStyleId>
              </a:tblPr>
              <a:tblGrid>
                <a:gridCol w="5041721">
                  <a:extLst>
                    <a:ext uri="{9D8B030D-6E8A-4147-A177-3AD203B41FA5}">
                      <a16:colId xmlns="" xmlns:a16="http://schemas.microsoft.com/office/drawing/2014/main" val="2613181624"/>
                    </a:ext>
                  </a:extLst>
                </a:gridCol>
                <a:gridCol w="1515817">
                  <a:extLst>
                    <a:ext uri="{9D8B030D-6E8A-4147-A177-3AD203B41FA5}">
                      <a16:colId xmlns="" xmlns:a16="http://schemas.microsoft.com/office/drawing/2014/main" val="2684944646"/>
                    </a:ext>
                  </a:extLst>
                </a:gridCol>
                <a:gridCol w="5222513">
                  <a:extLst>
                    <a:ext uri="{9D8B030D-6E8A-4147-A177-3AD203B41FA5}">
                      <a16:colId xmlns="" xmlns:a16="http://schemas.microsoft.com/office/drawing/2014/main" val="579417885"/>
                    </a:ext>
                  </a:extLst>
                </a:gridCol>
              </a:tblGrid>
              <a:tr h="412494">
                <a:tc>
                  <a:txBody>
                    <a:bodyPr/>
                    <a:lstStyle/>
                    <a:p>
                      <a:pPr marL="8890" marR="0" indent="-8890" algn="ctr">
                        <a:spcBef>
                          <a:spcPts val="0"/>
                        </a:spcBef>
                        <a:spcAft>
                          <a:spcPts val="0"/>
                        </a:spcAft>
                      </a:pPr>
                      <a:r>
                        <a:rPr lang="fr-FR" sz="1100" b="1" dirty="0">
                          <a:solidFill>
                            <a:schemeClr val="bg1"/>
                          </a:solidFill>
                          <a:effectLst/>
                          <a:latin typeface="Source Sans Pro" panose="020B0503030403020204" pitchFamily="34" charset="0"/>
                          <a:ea typeface="Source Sans Pro" panose="020B0503030403020204" pitchFamily="34" charset="0"/>
                        </a:rPr>
                        <a:t>CATÉGORIES/SOUS-CATÉGORIES</a:t>
                      </a:r>
                    </a:p>
                  </a:txBody>
                  <a:tcPr marL="3993" marR="3993" marT="0" marB="0" anchor="ctr">
                    <a:solidFill>
                      <a:srgbClr val="002E6C"/>
                    </a:solidFill>
                  </a:tcPr>
                </a:tc>
                <a:tc>
                  <a:txBody>
                    <a:bodyPr/>
                    <a:lstStyle/>
                    <a:p>
                      <a:pPr marL="8890" marR="0" indent="-8890" algn="ctr">
                        <a:spcBef>
                          <a:spcPts val="1200"/>
                        </a:spcBef>
                        <a:spcAft>
                          <a:spcPts val="600"/>
                        </a:spcAft>
                      </a:pPr>
                      <a:r>
                        <a:rPr lang="fr-FR" sz="1100" b="1">
                          <a:solidFill>
                            <a:schemeClr val="bg1"/>
                          </a:solidFill>
                          <a:effectLst/>
                          <a:latin typeface="Source Sans Pro" panose="020B0503030403020204" pitchFamily="34" charset="0"/>
                          <a:ea typeface="Source Sans Pro" panose="020B0503030403020204" pitchFamily="34" charset="0"/>
                        </a:rPr>
                        <a:t>OBJECTIF (S) :</a:t>
                      </a:r>
                    </a:p>
                  </a:txBody>
                  <a:tcPr marL="3993" marR="3993" marT="0" marB="0" anchor="ctr">
                    <a:solidFill>
                      <a:srgbClr val="002E6C"/>
                    </a:solidFill>
                  </a:tcPr>
                </a:tc>
                <a:tc>
                  <a:txBody>
                    <a:bodyPr/>
                    <a:lstStyle/>
                    <a:p>
                      <a:pPr marL="8890" marR="0" indent="-8890" algn="ctr">
                        <a:spcBef>
                          <a:spcPts val="0"/>
                        </a:spcBef>
                        <a:spcAft>
                          <a:spcPts val="0"/>
                        </a:spcAft>
                      </a:pPr>
                      <a:r>
                        <a:rPr lang="fr-FR" sz="1100" b="1">
                          <a:solidFill>
                            <a:schemeClr val="bg1"/>
                          </a:solidFill>
                          <a:effectLst/>
                          <a:latin typeface="Source Sans Pro" panose="020B0503030403020204" pitchFamily="34" charset="0"/>
                          <a:ea typeface="Source Sans Pro" panose="020B0503030403020204" pitchFamily="34" charset="0"/>
                        </a:rPr>
                        <a:t>DOCUMENTS CLÉS POUR L'ÉVALUATION</a:t>
                      </a:r>
                    </a:p>
                  </a:txBody>
                  <a:tcPr marL="3993" marR="3993" marT="0" marB="0" anchor="ctr">
                    <a:solidFill>
                      <a:srgbClr val="002E6C"/>
                    </a:solidFill>
                  </a:tcPr>
                </a:tc>
                <a:extLst>
                  <a:ext uri="{0D108BD9-81ED-4DB2-BD59-A6C34878D82A}">
                    <a16:rowId xmlns="" xmlns:a16="http://schemas.microsoft.com/office/drawing/2014/main" val="3920940230"/>
                  </a:ext>
                </a:extLst>
              </a:tr>
              <a:tr h="633473">
                <a:tc>
                  <a:txBody>
                    <a:bodyPr/>
                    <a:lstStyle/>
                    <a:p>
                      <a:pPr marL="8890" marR="0" indent="-8890">
                        <a:spcBef>
                          <a:spcPts val="0"/>
                        </a:spcBef>
                        <a:spcAft>
                          <a:spcPts val="0"/>
                        </a:spcAft>
                      </a:pPr>
                      <a:r>
                        <a:rPr lang="fr-FR" sz="1100">
                          <a:effectLst/>
                          <a:latin typeface="Source Sans Pro" panose="020B0503030403020204" pitchFamily="34" charset="0"/>
                          <a:ea typeface="Source Sans Pro" panose="020B0503030403020204" pitchFamily="34" charset="0"/>
                        </a:rPr>
                        <a:t>RAA23. ACTIVITÉS VOLONTAIRES DE PLANIFICATION DE LA POPULATION – EXIGENCES SUPPLÉMENTAIRES (JANVIER 2009) </a:t>
                      </a:r>
                    </a:p>
                  </a:txBody>
                  <a:tcPr marL="3993" marR="3993" marT="0" marB="0"/>
                </a:tc>
                <a:tc>
                  <a:txBody>
                    <a:bodyPr/>
                    <a:lstStyle/>
                    <a:p>
                      <a:pPr marL="8890" marR="0" indent="-8890">
                        <a:spcBef>
                          <a:spcPts val="1200"/>
                        </a:spcBef>
                        <a:spcAft>
                          <a:spcPts val="600"/>
                        </a:spcAft>
                      </a:pPr>
                      <a:r>
                        <a:rPr lang="fr-FR" sz="1100">
                          <a:effectLst/>
                          <a:latin typeface="Source Sans Pro" panose="020B0503030403020204" pitchFamily="34" charset="0"/>
                          <a:ea typeface="Source Sans Pro" panose="020B0503030403020204" pitchFamily="34" charset="0"/>
                        </a:rPr>
                        <a:t> Comme ci-dessus.</a:t>
                      </a:r>
                    </a:p>
                    <a:p>
                      <a:pPr marL="8890" marR="0" indent="-8890">
                        <a:spcBef>
                          <a:spcPts val="1200"/>
                        </a:spcBef>
                        <a:spcAft>
                          <a:spcPts val="600"/>
                        </a:spcAft>
                      </a:pPr>
                      <a:r>
                        <a:rPr lang="fr-FR" sz="1100">
                          <a:effectLst/>
                          <a:latin typeface="Source Sans Pro" panose="020B0503030403020204" pitchFamily="34" charset="0"/>
                          <a:ea typeface="Source Sans Pro" panose="020B0503030403020204" pitchFamily="34" charset="0"/>
                        </a:rPr>
                        <a:t> </a:t>
                      </a:r>
                    </a:p>
                  </a:txBody>
                  <a:tcPr marL="3993" marR="3993" marT="0" marB="0"/>
                </a:tc>
                <a:tc>
                  <a:txBody>
                    <a:bodyPr/>
                    <a:lstStyle/>
                    <a:p>
                      <a:pPr marL="0" marR="0" lvl="0" indent="0" rtl="0">
                        <a:spcBef>
                          <a:spcPts val="0"/>
                        </a:spcBef>
                        <a:spcAft>
                          <a:spcPts val="0"/>
                        </a:spcAft>
                        <a:buFont typeface="Symbol" panose="05050102010706020507" pitchFamily="18" charset="2"/>
                        <a:buNone/>
                      </a:pPr>
                      <a:r>
                        <a:rPr lang="fr-FR" sz="1100">
                          <a:effectLst/>
                          <a:latin typeface="Source Sans Pro" panose="020B0503030403020204" pitchFamily="34" charset="0"/>
                          <a:ea typeface="Source Sans Pro" panose="020B0503030403020204" pitchFamily="34" charset="0"/>
                        </a:rPr>
                        <a:t>Accord de subvention</a:t>
                      </a:r>
                    </a:p>
                    <a:p>
                      <a:pPr marL="0" marR="0" lvl="0" indent="0">
                        <a:spcBef>
                          <a:spcPts val="0"/>
                        </a:spcBef>
                        <a:spcAft>
                          <a:spcPts val="0"/>
                        </a:spcAft>
                        <a:buFont typeface="Symbol" panose="05050102010706020507" pitchFamily="18" charset="2"/>
                        <a:buNone/>
                      </a:pPr>
                      <a:r>
                        <a:rPr lang="fr-FR" sz="1100">
                          <a:effectLst/>
                          <a:latin typeface="Source Sans Pro" panose="020B0503030403020204" pitchFamily="34" charset="0"/>
                          <a:ea typeface="Source Sans Pro" panose="020B0503030403020204" pitchFamily="34" charset="0"/>
                        </a:rPr>
                        <a:t>Formulaires de consentement </a:t>
                      </a:r>
                    </a:p>
                    <a:p>
                      <a:pPr marL="0" marR="0" lvl="0" indent="0">
                        <a:spcBef>
                          <a:spcPts val="0"/>
                        </a:spcBef>
                        <a:spcAft>
                          <a:spcPts val="0"/>
                        </a:spcAft>
                        <a:buFont typeface="Symbol" panose="05050102010706020507" pitchFamily="18" charset="2"/>
                        <a:buNone/>
                      </a:pPr>
                      <a:r>
                        <a:rPr lang="fr-FR" sz="1100">
                          <a:effectLst/>
                          <a:latin typeface="Source Sans Pro" panose="020B0503030403020204" pitchFamily="34" charset="0"/>
                          <a:ea typeface="Source Sans Pro" panose="020B0503030403020204" pitchFamily="34" charset="0"/>
                        </a:rPr>
                        <a:t>Sous-subventions (flux descendants)</a:t>
                      </a:r>
                    </a:p>
                  </a:txBody>
                  <a:tcPr marL="3993" marR="3993" marT="0" marB="0"/>
                </a:tc>
                <a:extLst>
                  <a:ext uri="{0D108BD9-81ED-4DB2-BD59-A6C34878D82A}">
                    <a16:rowId xmlns="" xmlns:a16="http://schemas.microsoft.com/office/drawing/2014/main" val="2345719542"/>
                  </a:ext>
                </a:extLst>
              </a:tr>
              <a:tr h="412494">
                <a:tc>
                  <a:txBody>
                    <a:bodyPr/>
                    <a:lstStyle/>
                    <a:p>
                      <a:pPr marL="8890" marR="0" indent="-8890">
                        <a:spcBef>
                          <a:spcPts val="0"/>
                        </a:spcBef>
                        <a:spcAft>
                          <a:spcPts val="0"/>
                        </a:spcAft>
                      </a:pPr>
                      <a:r>
                        <a:rPr lang="fr-FR" sz="1100">
                          <a:effectLst/>
                          <a:latin typeface="Source Sans Pro" panose="020B0503030403020204" pitchFamily="34" charset="0"/>
                          <a:ea typeface="Source Sans Pro" panose="020B0503030403020204" pitchFamily="34" charset="0"/>
                        </a:rPr>
                        <a:t>RAA24. Mise en œuvre de la clause de conscience (assistance) (février 2012)</a:t>
                      </a:r>
                    </a:p>
                  </a:txBody>
                  <a:tcPr marL="3993" marR="3993" marT="0" marB="0"/>
                </a:tc>
                <a:tc>
                  <a:txBody>
                    <a:bodyPr/>
                    <a:lstStyle/>
                    <a:p>
                      <a:pPr marL="8890" marR="0" indent="-8890">
                        <a:spcBef>
                          <a:spcPts val="1200"/>
                        </a:spcBef>
                        <a:spcAft>
                          <a:spcPts val="600"/>
                        </a:spcAft>
                      </a:pPr>
                      <a:r>
                        <a:rPr lang="fr-FR" sz="1100">
                          <a:effectLst/>
                          <a:latin typeface="Source Sans Pro" panose="020B0503030403020204" pitchFamily="34" charset="0"/>
                          <a:ea typeface="Source Sans Pro" panose="020B0503030403020204" pitchFamily="34" charset="0"/>
                        </a:rPr>
                        <a:t> Comme ci-dessus.</a:t>
                      </a:r>
                    </a:p>
                  </a:txBody>
                  <a:tcPr marL="3993" marR="3993" marT="0" marB="0"/>
                </a:tc>
                <a:tc>
                  <a:txBody>
                    <a:bodyPr/>
                    <a:lstStyle/>
                    <a:p>
                      <a:pPr marL="8890" marR="0" indent="-8890">
                        <a:spcBef>
                          <a:spcPts val="0"/>
                        </a:spcBef>
                        <a:spcAft>
                          <a:spcPts val="0"/>
                        </a:spcAft>
                      </a:pPr>
                      <a:r>
                        <a:rPr lang="fr-FR" sz="1100">
                          <a:effectLst/>
                          <a:latin typeface="Source Sans Pro" panose="020B0503030403020204" pitchFamily="34" charset="0"/>
                          <a:ea typeface="Source Sans Pro" panose="020B0503030403020204" pitchFamily="34" charset="0"/>
                        </a:rPr>
                        <a:t>Accord de subvention</a:t>
                      </a:r>
                    </a:p>
                  </a:txBody>
                  <a:tcPr marL="3993" marR="3993" marT="0" marB="0"/>
                </a:tc>
                <a:extLst>
                  <a:ext uri="{0D108BD9-81ED-4DB2-BD59-A6C34878D82A}">
                    <a16:rowId xmlns="" xmlns:a16="http://schemas.microsoft.com/office/drawing/2014/main" val="1489423026"/>
                  </a:ext>
                </a:extLst>
              </a:tr>
              <a:tr h="633473">
                <a:tc>
                  <a:txBody>
                    <a:bodyPr/>
                    <a:lstStyle/>
                    <a:p>
                      <a:pPr marL="8890" marR="0" indent="-8890">
                        <a:spcBef>
                          <a:spcPts val="0"/>
                        </a:spcBef>
                        <a:spcAft>
                          <a:spcPts val="0"/>
                        </a:spcAft>
                      </a:pPr>
                      <a:r>
                        <a:rPr lang="fr-FR" sz="1100">
                          <a:effectLst/>
                          <a:latin typeface="Source Sans Pro" panose="020B0503030403020204" pitchFamily="34" charset="0"/>
                          <a:ea typeface="Source Sans Pro" panose="020B0503030403020204" pitchFamily="34" charset="0"/>
                        </a:rPr>
                        <a:t>RAA25. Préservatifs (Assistance) (Septembre 2014) </a:t>
                      </a:r>
                    </a:p>
                    <a:p>
                      <a:pPr marL="8890" marR="0" indent="-8890">
                        <a:spcBef>
                          <a:spcPts val="0"/>
                        </a:spcBef>
                        <a:spcAft>
                          <a:spcPts val="0"/>
                        </a:spcAft>
                      </a:pPr>
                      <a:r>
                        <a:rPr lang="fr-FR" sz="1100">
                          <a:effectLst/>
                          <a:latin typeface="Source Sans Pro" panose="020B0503030403020204" pitchFamily="34" charset="0"/>
                          <a:ea typeface="Source Sans Pro" panose="020B0503030403020204" pitchFamily="34" charset="0"/>
                        </a:rPr>
                        <a:t> </a:t>
                      </a:r>
                    </a:p>
                  </a:txBody>
                  <a:tcPr marL="3993" marR="3993" marT="0" marB="0"/>
                </a:tc>
                <a:tc>
                  <a:txBody>
                    <a:bodyPr/>
                    <a:lstStyle/>
                    <a:p>
                      <a:pPr marL="8890" marR="0" indent="-8890">
                        <a:spcBef>
                          <a:spcPts val="1200"/>
                        </a:spcBef>
                        <a:spcAft>
                          <a:spcPts val="600"/>
                        </a:spcAft>
                      </a:pPr>
                      <a:r>
                        <a:rPr lang="fr-FR" sz="1100">
                          <a:effectLst/>
                          <a:latin typeface="Source Sans Pro" panose="020B0503030403020204" pitchFamily="34" charset="0"/>
                          <a:ea typeface="Source Sans Pro" panose="020B0503030403020204" pitchFamily="34" charset="0"/>
                        </a:rPr>
                        <a:t>Comme ci-dessus.</a:t>
                      </a:r>
                    </a:p>
                    <a:p>
                      <a:pPr marL="8890" marR="0" indent="-8890">
                        <a:spcBef>
                          <a:spcPts val="1200"/>
                        </a:spcBef>
                        <a:spcAft>
                          <a:spcPts val="600"/>
                        </a:spcAft>
                      </a:pPr>
                      <a:r>
                        <a:rPr lang="fr-FR" sz="1100">
                          <a:effectLst/>
                          <a:latin typeface="Source Sans Pro" panose="020B0503030403020204" pitchFamily="34" charset="0"/>
                          <a:ea typeface="Source Sans Pro" panose="020B0503030403020204" pitchFamily="34" charset="0"/>
                        </a:rPr>
                        <a:t> </a:t>
                      </a:r>
                    </a:p>
                  </a:txBody>
                  <a:tcPr marL="3993" marR="3993" marT="0" marB="0"/>
                </a:tc>
                <a:tc>
                  <a:txBody>
                    <a:bodyPr/>
                    <a:lstStyle/>
                    <a:p>
                      <a:pPr marL="0" marR="0" lvl="0" indent="0" rtl="0">
                        <a:spcBef>
                          <a:spcPts val="0"/>
                        </a:spcBef>
                        <a:spcAft>
                          <a:spcPts val="0"/>
                        </a:spcAft>
                        <a:buFont typeface="Symbol" panose="05050102010706020507" pitchFamily="18" charset="2"/>
                        <a:buNone/>
                      </a:pPr>
                      <a:r>
                        <a:rPr lang="fr-FR" sz="1100">
                          <a:effectLst/>
                          <a:latin typeface="Source Sans Pro" panose="020B0503030403020204" pitchFamily="34" charset="0"/>
                          <a:ea typeface="Source Sans Pro" panose="020B0503030403020204" pitchFamily="34" charset="0"/>
                        </a:rPr>
                        <a:t>Accord de subvention</a:t>
                      </a:r>
                    </a:p>
                    <a:p>
                      <a:pPr marL="0" marR="0" lvl="0" indent="0">
                        <a:spcBef>
                          <a:spcPts val="0"/>
                        </a:spcBef>
                        <a:spcAft>
                          <a:spcPts val="0"/>
                        </a:spcAft>
                        <a:buFont typeface="Symbol" panose="05050102010706020507" pitchFamily="18" charset="2"/>
                        <a:buNone/>
                      </a:pPr>
                      <a:r>
                        <a:rPr lang="fr-FR" sz="1100">
                          <a:effectLst/>
                          <a:latin typeface="Source Sans Pro" panose="020B0503030403020204" pitchFamily="34" charset="0"/>
                          <a:ea typeface="Source Sans Pro" panose="020B0503030403020204" pitchFamily="34" charset="0"/>
                        </a:rPr>
                        <a:t>Matériel pédagogique de l'organisation sur l'utilisation des préservatifs</a:t>
                      </a:r>
                    </a:p>
                    <a:p>
                      <a:pPr marL="0" marR="0" lvl="0" indent="0">
                        <a:spcBef>
                          <a:spcPts val="0"/>
                        </a:spcBef>
                        <a:spcAft>
                          <a:spcPts val="0"/>
                        </a:spcAft>
                        <a:buFont typeface="Symbol" panose="05050102010706020507" pitchFamily="18" charset="2"/>
                        <a:buNone/>
                      </a:pPr>
                      <a:r>
                        <a:rPr lang="fr-FR" sz="1100">
                          <a:effectLst/>
                          <a:latin typeface="Source Sans Pro" panose="020B0503030403020204" pitchFamily="34" charset="0"/>
                          <a:ea typeface="Source Sans Pro" panose="020B0503030403020204" pitchFamily="34" charset="0"/>
                        </a:rPr>
                        <a:t>Sous-subventions (flux descendants)</a:t>
                      </a:r>
                    </a:p>
                  </a:txBody>
                  <a:tcPr marL="3993" marR="3993" marT="0" marB="0"/>
                </a:tc>
                <a:extLst>
                  <a:ext uri="{0D108BD9-81ED-4DB2-BD59-A6C34878D82A}">
                    <a16:rowId xmlns="" xmlns:a16="http://schemas.microsoft.com/office/drawing/2014/main" val="2326227592"/>
                  </a:ext>
                </a:extLst>
              </a:tr>
              <a:tr h="824988">
                <a:tc>
                  <a:txBody>
                    <a:bodyPr/>
                    <a:lstStyle/>
                    <a:p>
                      <a:pPr marL="8890" marR="0" indent="-8890">
                        <a:spcBef>
                          <a:spcPts val="0"/>
                        </a:spcBef>
                        <a:spcAft>
                          <a:spcPts val="0"/>
                        </a:spcAft>
                      </a:pPr>
                      <a:r>
                        <a:rPr lang="fr-FR" sz="1100">
                          <a:effectLst/>
                          <a:latin typeface="Source Sans Pro" panose="020B0503030403020204" pitchFamily="34" charset="0"/>
                          <a:ea typeface="Source Sans Pro" panose="020B0503030403020204" pitchFamily="34" charset="0"/>
                        </a:rPr>
                        <a:t>RAA26. INTERDICTION DE LA PROMOTION OU DE LA REVENDICATION DE LA LÉGALISATION OU DE LA PRATIQUE DE LA PROSTITUTION OU DE LA TRAITE À DES FINS SEXUELLES (ASSISTANCE) (SEPTEMBRE 2014) </a:t>
                      </a:r>
                    </a:p>
                  </a:txBody>
                  <a:tcPr marL="3993" marR="3993" marT="0" marB="0"/>
                </a:tc>
                <a:tc>
                  <a:txBody>
                    <a:bodyPr/>
                    <a:lstStyle/>
                    <a:p>
                      <a:pPr marL="8890" marR="0" indent="-8890">
                        <a:spcBef>
                          <a:spcPts val="1200"/>
                        </a:spcBef>
                        <a:spcAft>
                          <a:spcPts val="600"/>
                        </a:spcAft>
                      </a:pPr>
                      <a:r>
                        <a:rPr lang="fr-FR" sz="1100">
                          <a:effectLst/>
                          <a:latin typeface="Source Sans Pro" panose="020B0503030403020204" pitchFamily="34" charset="0"/>
                          <a:ea typeface="Source Sans Pro" panose="020B0503030403020204" pitchFamily="34" charset="0"/>
                        </a:rPr>
                        <a:t> Comme ci-dessus.</a:t>
                      </a:r>
                    </a:p>
                    <a:p>
                      <a:pPr marL="8890" marR="0" indent="-8890">
                        <a:spcBef>
                          <a:spcPts val="1200"/>
                        </a:spcBef>
                        <a:spcAft>
                          <a:spcPts val="600"/>
                        </a:spcAft>
                      </a:pPr>
                      <a:r>
                        <a:rPr lang="fr-FR" sz="1100">
                          <a:effectLst/>
                          <a:latin typeface="Source Sans Pro" panose="020B0503030403020204" pitchFamily="34" charset="0"/>
                          <a:ea typeface="Source Sans Pro" panose="020B0503030403020204" pitchFamily="34" charset="0"/>
                        </a:rPr>
                        <a:t> </a:t>
                      </a:r>
                    </a:p>
                  </a:txBody>
                  <a:tcPr marL="3993" marR="3993" marT="0" marB="0"/>
                </a:tc>
                <a:tc>
                  <a:txBody>
                    <a:bodyPr/>
                    <a:lstStyle/>
                    <a:p>
                      <a:pPr marL="228600" marR="0" indent="-228600" rtl="0">
                        <a:spcBef>
                          <a:spcPts val="0"/>
                        </a:spcBef>
                        <a:spcAft>
                          <a:spcPts val="0"/>
                        </a:spcAft>
                      </a:pPr>
                      <a:r>
                        <a:rPr lang="fr-FR" sz="1100">
                          <a:effectLst/>
                          <a:latin typeface="Source Sans Pro" panose="020B0503030403020204" pitchFamily="34" charset="0"/>
                          <a:ea typeface="Source Sans Pro" panose="020B0503030403020204" pitchFamily="34" charset="0"/>
                        </a:rPr>
                        <a:t>Accord de subvention</a:t>
                      </a:r>
                    </a:p>
                    <a:p>
                      <a:pPr marL="0" marR="0" indent="0">
                        <a:spcBef>
                          <a:spcPts val="0"/>
                        </a:spcBef>
                        <a:spcAft>
                          <a:spcPts val="0"/>
                        </a:spcAft>
                      </a:pPr>
                      <a:r>
                        <a:rPr lang="fr-FR" sz="1100">
                          <a:effectLst/>
                          <a:latin typeface="Source Sans Pro" panose="020B0503030403020204" pitchFamily="34" charset="0"/>
                          <a:ea typeface="Source Sans Pro" panose="020B0503030403020204" pitchFamily="34" charset="0"/>
                        </a:rPr>
                        <a:t>Toute politique pouvant contenir la position de l’organisation sur la prostitution ou le trafic sexuel ou le site Web de l’organisation</a:t>
                      </a:r>
                    </a:p>
                    <a:p>
                      <a:pPr marL="228600" marR="0" indent="-228600">
                        <a:spcBef>
                          <a:spcPts val="0"/>
                        </a:spcBef>
                        <a:spcAft>
                          <a:spcPts val="0"/>
                        </a:spcAft>
                      </a:pPr>
                      <a:r>
                        <a:rPr lang="fr-FR" sz="1100">
                          <a:effectLst/>
                          <a:latin typeface="Source Sans Pro" panose="020B0503030403020204" pitchFamily="34" charset="0"/>
                          <a:ea typeface="Source Sans Pro" panose="020B0503030403020204" pitchFamily="34" charset="0"/>
                        </a:rPr>
                        <a:t>Sous-subventions (flux descendants)</a:t>
                      </a:r>
                    </a:p>
                  </a:txBody>
                  <a:tcPr marL="3993" marR="3993" marT="0" marB="0"/>
                </a:tc>
                <a:extLst>
                  <a:ext uri="{0D108BD9-81ED-4DB2-BD59-A6C34878D82A}">
                    <a16:rowId xmlns="" xmlns:a16="http://schemas.microsoft.com/office/drawing/2014/main" val="1246221889"/>
                  </a:ext>
                </a:extLst>
              </a:tr>
              <a:tr h="294462">
                <a:tc>
                  <a:txBody>
                    <a:bodyPr/>
                    <a:lstStyle/>
                    <a:p>
                      <a:pPr marL="8890" marR="0" indent="-8890">
                        <a:spcBef>
                          <a:spcPts val="0"/>
                        </a:spcBef>
                        <a:spcAft>
                          <a:spcPts val="0"/>
                        </a:spcAft>
                      </a:pPr>
                      <a:r>
                        <a:rPr lang="fr-FR" sz="1100">
                          <a:effectLst/>
                          <a:latin typeface="Source Sans Pro" panose="020B0503030403020204" pitchFamily="34" charset="0"/>
                          <a:ea typeface="Source Sans Pro" panose="020B0503030403020204" pitchFamily="34" charset="0"/>
                        </a:rPr>
                        <a:t>RAA27. Limitation des Sous-Subventions à des Organismes Non Locaux (juillet 2014)</a:t>
                      </a:r>
                    </a:p>
                  </a:txBody>
                  <a:tcPr marL="3993" marR="3993" marT="0" marB="0"/>
                </a:tc>
                <a:tc>
                  <a:txBody>
                    <a:bodyPr/>
                    <a:lstStyle/>
                    <a:p>
                      <a:pPr marL="8890" marR="0" indent="-8890">
                        <a:spcBef>
                          <a:spcPts val="1200"/>
                        </a:spcBef>
                        <a:spcAft>
                          <a:spcPts val="600"/>
                        </a:spcAft>
                      </a:pPr>
                      <a:r>
                        <a:rPr lang="fr-FR" sz="1100">
                          <a:effectLst/>
                          <a:latin typeface="Source Sans Pro" panose="020B0503030403020204" pitchFamily="34" charset="0"/>
                          <a:ea typeface="Source Sans Pro" panose="020B0503030403020204" pitchFamily="34" charset="0"/>
                        </a:rPr>
                        <a:t> Comme ci-dessus.</a:t>
                      </a:r>
                    </a:p>
                  </a:txBody>
                  <a:tcPr marL="3993" marR="3993" marT="0" marB="0"/>
                </a:tc>
                <a:tc>
                  <a:txBody>
                    <a:bodyPr/>
                    <a:lstStyle/>
                    <a:p>
                      <a:pPr marL="8890" marR="0" indent="-8890">
                        <a:spcBef>
                          <a:spcPts val="0"/>
                        </a:spcBef>
                        <a:spcAft>
                          <a:spcPts val="0"/>
                        </a:spcAft>
                      </a:pPr>
                      <a:r>
                        <a:rPr lang="fr-FR" sz="1100">
                          <a:effectLst/>
                          <a:latin typeface="Source Sans Pro" panose="020B0503030403020204" pitchFamily="34" charset="0"/>
                          <a:ea typeface="Source Sans Pro" panose="020B0503030403020204" pitchFamily="34" charset="0"/>
                        </a:rPr>
                        <a:t>Accord de subvention</a:t>
                      </a:r>
                    </a:p>
                  </a:txBody>
                  <a:tcPr marL="3993" marR="3993" marT="0" marB="0"/>
                </a:tc>
                <a:extLst>
                  <a:ext uri="{0D108BD9-81ED-4DB2-BD59-A6C34878D82A}">
                    <a16:rowId xmlns="" xmlns:a16="http://schemas.microsoft.com/office/drawing/2014/main" val="1822770560"/>
                  </a:ext>
                </a:extLst>
              </a:tr>
              <a:tr h="633473">
                <a:tc>
                  <a:txBody>
                    <a:bodyPr/>
                    <a:lstStyle/>
                    <a:p>
                      <a:pPr marL="8890" marR="0" indent="-8890">
                        <a:spcBef>
                          <a:spcPts val="0"/>
                        </a:spcBef>
                        <a:spcAft>
                          <a:spcPts val="0"/>
                        </a:spcAft>
                      </a:pPr>
                      <a:r>
                        <a:rPr lang="fr-FR" sz="1100" dirty="0">
                          <a:effectLst/>
                          <a:latin typeface="Source Sans Pro" panose="020B0503030403020204" pitchFamily="34" charset="0"/>
                          <a:ea typeface="Source Sans Pro" panose="020B0503030403020204" pitchFamily="34" charset="0"/>
                        </a:rPr>
                        <a:t>RAA28. PROVISION CONTRACTUELLE POUR L'ASSURANCE DBA DANS LE CADRE DES ACQUISITIONS DES BÉNÉFICIAIRES (DÉCEMBRE 2014)</a:t>
                      </a:r>
                    </a:p>
                  </a:txBody>
                  <a:tcPr marL="3993" marR="3993" marT="0" marB="0"/>
                </a:tc>
                <a:tc>
                  <a:txBody>
                    <a:bodyPr/>
                    <a:lstStyle/>
                    <a:p>
                      <a:pPr marL="8890" marR="0" indent="-8890">
                        <a:spcBef>
                          <a:spcPts val="1200"/>
                        </a:spcBef>
                        <a:spcAft>
                          <a:spcPts val="600"/>
                        </a:spcAft>
                      </a:pPr>
                      <a:r>
                        <a:rPr lang="fr-FR" sz="1100">
                          <a:effectLst/>
                          <a:latin typeface="Source Sans Pro" panose="020B0503030403020204" pitchFamily="34" charset="0"/>
                          <a:ea typeface="Source Sans Pro" panose="020B0503030403020204" pitchFamily="34" charset="0"/>
                        </a:rPr>
                        <a:t> Comme ci-dessus.</a:t>
                      </a:r>
                    </a:p>
                    <a:p>
                      <a:pPr marL="8890" marR="0" indent="-8890">
                        <a:spcBef>
                          <a:spcPts val="1200"/>
                        </a:spcBef>
                        <a:spcAft>
                          <a:spcPts val="600"/>
                        </a:spcAft>
                      </a:pPr>
                      <a:r>
                        <a:rPr lang="fr-FR" sz="1100">
                          <a:effectLst/>
                          <a:latin typeface="Source Sans Pro" panose="020B0503030403020204" pitchFamily="34" charset="0"/>
                          <a:ea typeface="Source Sans Pro" panose="020B0503030403020204" pitchFamily="34" charset="0"/>
                        </a:rPr>
                        <a:t> </a:t>
                      </a:r>
                    </a:p>
                  </a:txBody>
                  <a:tcPr marL="3993" marR="3993" marT="0" marB="0"/>
                </a:tc>
                <a:tc>
                  <a:txBody>
                    <a:bodyPr/>
                    <a:lstStyle/>
                    <a:p>
                      <a:pPr marL="228600" marR="0" indent="-228600" rtl="0">
                        <a:spcBef>
                          <a:spcPts val="0"/>
                        </a:spcBef>
                        <a:spcAft>
                          <a:spcPts val="0"/>
                        </a:spcAft>
                      </a:pPr>
                      <a:r>
                        <a:rPr lang="fr-FR" sz="1100">
                          <a:effectLst/>
                          <a:latin typeface="Source Sans Pro" panose="020B0503030403020204" pitchFamily="34" charset="0"/>
                          <a:ea typeface="Source Sans Pro" panose="020B0503030403020204" pitchFamily="34" charset="0"/>
                        </a:rPr>
                        <a:t>Accord de subvention </a:t>
                      </a:r>
                    </a:p>
                    <a:p>
                      <a:pPr marL="228600" marR="0" indent="-228600">
                        <a:spcBef>
                          <a:spcPts val="0"/>
                        </a:spcBef>
                        <a:spcAft>
                          <a:spcPts val="0"/>
                        </a:spcAft>
                      </a:pPr>
                      <a:r>
                        <a:rPr lang="fr-FR" sz="1100">
                          <a:effectLst/>
                          <a:latin typeface="Source Sans Pro" panose="020B0503030403020204" pitchFamily="34" charset="0"/>
                          <a:ea typeface="Source Sans Pro" panose="020B0503030403020204" pitchFamily="34" charset="0"/>
                        </a:rPr>
                        <a:t>Preuve d'assurance DBA (travail effectué à l'étranger)</a:t>
                      </a:r>
                    </a:p>
                    <a:p>
                      <a:pPr marL="228600" marR="0" indent="-228600">
                        <a:spcBef>
                          <a:spcPts val="0"/>
                        </a:spcBef>
                        <a:spcAft>
                          <a:spcPts val="0"/>
                        </a:spcAft>
                      </a:pPr>
                      <a:r>
                        <a:rPr lang="fr-FR" sz="1100">
                          <a:effectLst/>
                          <a:latin typeface="Source Sans Pro" panose="020B0503030403020204" pitchFamily="34" charset="0"/>
                          <a:ea typeface="Source Sans Pro" panose="020B0503030403020204" pitchFamily="34" charset="0"/>
                        </a:rPr>
                        <a:t>Sous-subventions (flux descendants)</a:t>
                      </a:r>
                    </a:p>
                  </a:txBody>
                  <a:tcPr marL="3993" marR="3993" marT="0" marB="0"/>
                </a:tc>
                <a:extLst>
                  <a:ext uri="{0D108BD9-81ED-4DB2-BD59-A6C34878D82A}">
                    <a16:rowId xmlns="" xmlns:a16="http://schemas.microsoft.com/office/drawing/2014/main" val="1920027730"/>
                  </a:ext>
                </a:extLst>
              </a:tr>
              <a:tr h="824988">
                <a:tc>
                  <a:txBody>
                    <a:bodyPr/>
                    <a:lstStyle/>
                    <a:p>
                      <a:pPr marL="8890" marR="0" indent="-8890">
                        <a:spcBef>
                          <a:spcPts val="0"/>
                        </a:spcBef>
                        <a:spcAft>
                          <a:spcPts val="0"/>
                        </a:spcAft>
                      </a:pPr>
                      <a:r>
                        <a:rPr lang="fr-FR" sz="1100" dirty="0">
                          <a:effectLst/>
                          <a:latin typeface="Source Sans Pro" panose="020B0503030403020204" pitchFamily="34" charset="0"/>
                          <a:ea typeface="Source Sans Pro" panose="020B0503030403020204" pitchFamily="34" charset="0"/>
                        </a:rPr>
                        <a:t>RAA29. MODALITÉS DU MARCHE PUBLIC DE SUBVENTION POUR LES QUESTIONS D'INTÉGRITÉ ET DE RENDEMENT DES BÉNÉFICIAIRES (DÉCEMBRE 2016)</a:t>
                      </a:r>
                    </a:p>
                  </a:txBody>
                  <a:tcPr marL="3993" marR="3993" marT="0" marB="0"/>
                </a:tc>
                <a:tc>
                  <a:txBody>
                    <a:bodyPr/>
                    <a:lstStyle/>
                    <a:p>
                      <a:pPr marL="8890" marR="0" indent="-8890">
                        <a:spcBef>
                          <a:spcPts val="1200"/>
                        </a:spcBef>
                        <a:spcAft>
                          <a:spcPts val="600"/>
                        </a:spcAft>
                      </a:pPr>
                      <a:r>
                        <a:rPr lang="fr-FR" sz="1100">
                          <a:effectLst/>
                          <a:latin typeface="Source Sans Pro" panose="020B0503030403020204" pitchFamily="34" charset="0"/>
                          <a:ea typeface="Source Sans Pro" panose="020B0503030403020204" pitchFamily="34" charset="0"/>
                        </a:rPr>
                        <a:t> Comme ci-dessus.</a:t>
                      </a:r>
                    </a:p>
                  </a:txBody>
                  <a:tcPr marL="3993" marR="3993" marT="0" marB="0"/>
                </a:tc>
                <a:tc>
                  <a:txBody>
                    <a:bodyPr/>
                    <a:lstStyle/>
                    <a:p>
                      <a:pPr marL="228600" marR="0" indent="-228600" rtl="0">
                        <a:spcBef>
                          <a:spcPts val="0"/>
                        </a:spcBef>
                        <a:spcAft>
                          <a:spcPts val="0"/>
                        </a:spcAft>
                      </a:pPr>
                      <a:r>
                        <a:rPr lang="fr-FR" sz="1100">
                          <a:effectLst/>
                          <a:latin typeface="Source Sans Pro" panose="020B0503030403020204" pitchFamily="34" charset="0"/>
                          <a:ea typeface="Source Sans Pro" panose="020B0503030403020204" pitchFamily="34" charset="0"/>
                        </a:rPr>
                        <a:t>Accord de subvention </a:t>
                      </a:r>
                    </a:p>
                    <a:p>
                      <a:pPr marL="0" marR="0" indent="0">
                        <a:spcBef>
                          <a:spcPts val="0"/>
                        </a:spcBef>
                        <a:spcAft>
                          <a:spcPts val="0"/>
                        </a:spcAft>
                      </a:pPr>
                      <a:r>
                        <a:rPr lang="fr-FR" sz="1100">
                          <a:effectLst/>
                          <a:latin typeface="Source Sans Pro" panose="020B0503030403020204" pitchFamily="34" charset="0"/>
                          <a:ea typeface="Source Sans Pro" panose="020B0503030403020204" pitchFamily="34" charset="0"/>
                        </a:rPr>
                        <a:t>Rapports sur les procédures civiles, pénales ou administratives qui ont eu lieu</a:t>
                      </a:r>
                    </a:p>
                    <a:p>
                      <a:pPr marL="228600" marR="0" indent="-228600">
                        <a:spcBef>
                          <a:spcPts val="0"/>
                        </a:spcBef>
                        <a:spcAft>
                          <a:spcPts val="0"/>
                        </a:spcAft>
                      </a:pPr>
                      <a:r>
                        <a:rPr lang="fr-FR" sz="1100">
                          <a:effectLst/>
                          <a:latin typeface="Source Sans Pro" panose="020B0503030403020204" pitchFamily="34" charset="0"/>
                          <a:ea typeface="Source Sans Pro" panose="020B0503030403020204" pitchFamily="34" charset="0"/>
                        </a:rPr>
                        <a:t>Preuve de la soumission FAPIIS</a:t>
                      </a:r>
                    </a:p>
                  </a:txBody>
                  <a:tcPr marL="3993" marR="3993" marT="0" marB="0"/>
                </a:tc>
                <a:extLst>
                  <a:ext uri="{0D108BD9-81ED-4DB2-BD59-A6C34878D82A}">
                    <a16:rowId xmlns="" xmlns:a16="http://schemas.microsoft.com/office/drawing/2014/main" val="2831126682"/>
                  </a:ext>
                </a:extLst>
              </a:tr>
              <a:tr h="618741">
                <a:tc>
                  <a:txBody>
                    <a:bodyPr/>
                    <a:lstStyle/>
                    <a:p>
                      <a:pPr marL="8890" marR="0" indent="-8890">
                        <a:spcBef>
                          <a:spcPts val="0"/>
                        </a:spcBef>
                        <a:spcAft>
                          <a:spcPts val="0"/>
                        </a:spcAft>
                      </a:pPr>
                      <a:r>
                        <a:rPr lang="fr-FR" sz="1100">
                          <a:effectLst/>
                          <a:latin typeface="Source Sans Pro" panose="020B0503030403020204" pitchFamily="34" charset="0"/>
                          <a:ea typeface="Source Sans Pro" panose="020B0503030403020204" pitchFamily="34" charset="0"/>
                        </a:rPr>
                        <a:t>RAA31. Ne jamais passer de contrat avec l’ennemi (nov 2020)</a:t>
                      </a:r>
                    </a:p>
                  </a:txBody>
                  <a:tcPr marL="3993" marR="3993" marT="0" marB="0"/>
                </a:tc>
                <a:tc>
                  <a:txBody>
                    <a:bodyPr/>
                    <a:lstStyle/>
                    <a:p>
                      <a:pPr marL="8890" marR="0" indent="-8890">
                        <a:spcBef>
                          <a:spcPts val="1200"/>
                        </a:spcBef>
                        <a:spcAft>
                          <a:spcPts val="600"/>
                        </a:spcAft>
                      </a:pPr>
                      <a:r>
                        <a:rPr lang="fr-FR" sz="1100">
                          <a:effectLst/>
                          <a:latin typeface="Source Sans Pro" panose="020B0503030403020204" pitchFamily="34" charset="0"/>
                          <a:ea typeface="Source Sans Pro" panose="020B0503030403020204" pitchFamily="34" charset="0"/>
                        </a:rPr>
                        <a:t>Comme ci-dessus.</a:t>
                      </a:r>
                    </a:p>
                  </a:txBody>
                  <a:tcPr marL="3993" marR="3993" marT="0" marB="0"/>
                </a:tc>
                <a:tc>
                  <a:txBody>
                    <a:bodyPr/>
                    <a:lstStyle/>
                    <a:p>
                      <a:pPr marL="228600" marR="0" indent="-228600" rtl="0">
                        <a:spcBef>
                          <a:spcPts val="0"/>
                        </a:spcBef>
                        <a:spcAft>
                          <a:spcPts val="0"/>
                        </a:spcAft>
                      </a:pPr>
                      <a:r>
                        <a:rPr lang="fr-FR" sz="1100" dirty="0">
                          <a:effectLst/>
                          <a:latin typeface="Source Sans Pro" panose="020B0503030403020204" pitchFamily="34" charset="0"/>
                          <a:ea typeface="Source Sans Pro" panose="020B0503030403020204" pitchFamily="34" charset="0"/>
                        </a:rPr>
                        <a:t>Accord de subvention </a:t>
                      </a:r>
                    </a:p>
                    <a:p>
                      <a:pPr marL="228600" marR="0" indent="-228600">
                        <a:spcBef>
                          <a:spcPts val="0"/>
                        </a:spcBef>
                        <a:spcAft>
                          <a:spcPts val="0"/>
                        </a:spcAft>
                      </a:pPr>
                      <a:r>
                        <a:rPr lang="fr-FR" sz="1100" dirty="0">
                          <a:effectLst/>
                          <a:latin typeface="Source Sans Pro" panose="020B0503030403020204" pitchFamily="34" charset="0"/>
                          <a:ea typeface="Source Sans Pro" panose="020B0503030403020204" pitchFamily="34" charset="0"/>
                        </a:rPr>
                        <a:t>Preuve de la soumission SAM, ONU Liste des sanctions, contrôles OFAC</a:t>
                      </a:r>
                    </a:p>
                    <a:p>
                      <a:pPr marL="228600" marR="0" indent="-228600">
                        <a:spcBef>
                          <a:spcPts val="0"/>
                        </a:spcBef>
                        <a:spcAft>
                          <a:spcPts val="0"/>
                        </a:spcAft>
                      </a:pPr>
                      <a:r>
                        <a:rPr lang="fr-FR" sz="1100" dirty="0">
                          <a:effectLst/>
                          <a:latin typeface="Source Sans Pro" panose="020B0503030403020204" pitchFamily="34" charset="0"/>
                          <a:ea typeface="Source Sans Pro" panose="020B0503030403020204" pitchFamily="34" charset="0"/>
                        </a:rPr>
                        <a:t>Sous-subventions (flux descendants)</a:t>
                      </a:r>
                    </a:p>
                  </a:txBody>
                  <a:tcPr marL="3993" marR="3993" marT="0" marB="0"/>
                </a:tc>
                <a:extLst>
                  <a:ext uri="{0D108BD9-81ED-4DB2-BD59-A6C34878D82A}">
                    <a16:rowId xmlns="" xmlns:a16="http://schemas.microsoft.com/office/drawing/2014/main" val="512799780"/>
                  </a:ext>
                </a:extLst>
              </a:tr>
            </a:tbl>
          </a:graphicData>
        </a:graphic>
      </p:graphicFrame>
      <p:sp>
        <p:nvSpPr>
          <p:cNvPr id="4" name="TextBox 3"/>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1D561E14-37E0-5227-7E70-29F456F31278}"/>
              </a:ext>
            </a:extLst>
          </p:cNvPr>
          <p:cNvSpPr>
            <a:spLocks noGrp="1"/>
          </p:cNvSpPr>
          <p:nvPr>
            <p:ph type="sldNum" sz="quarter" idx="7"/>
          </p:nvPr>
        </p:nvSpPr>
        <p:spPr/>
        <p:txBody>
          <a:bodyPr/>
          <a:lstStyle/>
          <a:p>
            <a:fld id="{B6F15528-21DE-4FAA-801E-634DDDAF4B2B}" type="slidenum">
              <a:rPr lang="fr-FR" smtClean="0"/>
              <a:pPr/>
              <a:t>214</a:t>
            </a:fld>
            <a:endParaRPr lang="fr-FR" dirty="0"/>
          </a:p>
        </p:txBody>
      </p:sp>
    </p:spTree>
    <p:extLst>
      <p:ext uri="{BB962C8B-B14F-4D97-AF65-F5344CB8AC3E}">
        <p14:creationId xmlns:p14="http://schemas.microsoft.com/office/powerpoint/2010/main" val="34726500"/>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B41D195D-43F4-0B58-8B44-FACD006E558A}"/>
            </a:ext>
          </a:extLst>
        </p:cNvPr>
        <p:cNvGrpSpPr/>
        <p:nvPr/>
      </p:nvGrpSpPr>
      <p:grpSpPr>
        <a:xfrm>
          <a:off x="0" y="0"/>
          <a:ext cx="0" cy="0"/>
          <a:chOff x="0" y="0"/>
          <a:chExt cx="0" cy="0"/>
        </a:xfrm>
      </p:grpSpPr>
      <p:sp>
        <p:nvSpPr>
          <p:cNvPr id="4" name="object 4">
            <a:extLst>
              <a:ext uri="{FF2B5EF4-FFF2-40B4-BE49-F238E27FC236}">
                <a16:creationId xmlns="" xmlns:a16="http://schemas.microsoft.com/office/drawing/2014/main" id="{99B87C9D-17DF-C826-F5F1-21C1DFB02713}"/>
              </a:ext>
            </a:extLst>
          </p:cNvPr>
          <p:cNvSpPr txBox="1"/>
          <p:nvPr/>
        </p:nvSpPr>
        <p:spPr>
          <a:xfrm>
            <a:off x="1431213" y="1332315"/>
            <a:ext cx="8767864" cy="2367443"/>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cap="none" normalizeH="0" baseline="0" noProof="0">
                <a:ln>
                  <a:noFill/>
                </a:ln>
                <a:effectLst/>
                <a:uLnTx/>
                <a:uFillTx/>
                <a:latin typeface="Arial"/>
                <a:ea typeface="+mn-ea"/>
                <a:cs typeface="Arial"/>
              </a:rPr>
              <a:t>Principaux risques à prendre en compte :</a:t>
            </a:r>
          </a:p>
          <a:p>
            <a:pPr marL="469900" marR="5080" indent="-457200" algn="just">
              <a:lnSpc>
                <a:spcPct val="110000"/>
              </a:lnSpc>
              <a:spcBef>
                <a:spcPts val="1800"/>
              </a:spcBef>
              <a:buClr>
                <a:schemeClr val="tx1"/>
              </a:buClr>
              <a:buFont typeface="Wingdings" panose="05000000000000000000" pitchFamily="2" charset="2"/>
              <a:buChar char="§"/>
              <a:tabLst>
                <a:tab pos="470534" algn="l"/>
              </a:tabLst>
              <a:defRPr/>
            </a:pPr>
            <a:r>
              <a:rPr lang="fr-FR" sz="2000">
                <a:latin typeface="Source Sans Pro" panose="020B0503030403020204" pitchFamily="34" charset="0"/>
                <a:ea typeface="Source Sans Pro" panose="020B0503030403020204" pitchFamily="34" charset="0"/>
                <a:cs typeface="Arial"/>
              </a:rPr>
              <a:t>Manque de compréhension ou connaissance dépassée des RAAP.</a:t>
            </a:r>
          </a:p>
          <a:p>
            <a:pPr marL="469900" marR="5080" indent="-457200" algn="just">
              <a:lnSpc>
                <a:spcPct val="110000"/>
              </a:lnSpc>
              <a:spcBef>
                <a:spcPts val="1800"/>
              </a:spcBef>
              <a:buClr>
                <a:schemeClr val="tx1"/>
              </a:buClr>
              <a:buFont typeface="Wingdings" panose="05000000000000000000" pitchFamily="2" charset="2"/>
              <a:buChar char="§"/>
              <a:tabLst>
                <a:tab pos="470534" algn="l"/>
              </a:tabLst>
              <a:defRPr/>
            </a:pPr>
            <a:r>
              <a:rPr lang="fr-FR" sz="2000">
                <a:latin typeface="Source Sans Pro" panose="020B0503030403020204" pitchFamily="34" charset="0"/>
                <a:ea typeface="Source Sans Pro" panose="020B0503030403020204" pitchFamily="34" charset="0"/>
                <a:cs typeface="Arial"/>
              </a:rPr>
              <a:t>Financement anticipé répondant aux critères du RAA1 et non conservé sur un compte bancaire portant intérêt.</a:t>
            </a:r>
          </a:p>
          <a:p>
            <a:pPr marL="469900" marR="5080" indent="-457200" algn="just">
              <a:lnSpc>
                <a:spcPct val="110000"/>
              </a:lnSpc>
              <a:spcBef>
                <a:spcPts val="1800"/>
              </a:spcBef>
              <a:buClr>
                <a:schemeClr val="tx1"/>
              </a:buClr>
              <a:buFont typeface="Wingdings" panose="05000000000000000000" pitchFamily="2" charset="2"/>
              <a:buChar char="§"/>
              <a:tabLst>
                <a:tab pos="470534" algn="l"/>
              </a:tabLst>
              <a:defRPr/>
            </a:pPr>
            <a:r>
              <a:rPr lang="fr-FR" sz="2000">
                <a:latin typeface="Source Sans Pro" panose="020B0503030403020204" pitchFamily="34" charset="0"/>
                <a:ea typeface="Source Sans Pro" panose="020B0503030403020204" pitchFamily="34" charset="0"/>
                <a:cs typeface="Arial"/>
              </a:rPr>
              <a:t>Mauvais contrôles pour la déclaration des taxes du gouvernement hôte (RAA11).</a:t>
            </a:r>
          </a:p>
        </p:txBody>
      </p:sp>
      <p:sp>
        <p:nvSpPr>
          <p:cNvPr id="2" name="Google Shape;385;p56">
            <a:extLst>
              <a:ext uri="{FF2B5EF4-FFF2-40B4-BE49-F238E27FC236}">
                <a16:creationId xmlns="" xmlns:a16="http://schemas.microsoft.com/office/drawing/2014/main" id="{A6C9A9A2-5745-F187-BF40-E0C2E4007587}"/>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PRINCIPAUX RISQUES</a:t>
            </a:r>
          </a:p>
        </p:txBody>
      </p:sp>
      <p:sp>
        <p:nvSpPr>
          <p:cNvPr id="6" name="TextBox 5"/>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3" name="Espace réservé du numéro de diapositive 2">
            <a:extLst>
              <a:ext uri="{FF2B5EF4-FFF2-40B4-BE49-F238E27FC236}">
                <a16:creationId xmlns="" xmlns:a16="http://schemas.microsoft.com/office/drawing/2014/main" id="{A6262FDF-0B7C-6C8E-F973-EDED8B416907}"/>
              </a:ext>
            </a:extLst>
          </p:cNvPr>
          <p:cNvSpPr>
            <a:spLocks noGrp="1"/>
          </p:cNvSpPr>
          <p:nvPr>
            <p:ph type="sldNum" sz="quarter" idx="7"/>
          </p:nvPr>
        </p:nvSpPr>
        <p:spPr/>
        <p:txBody>
          <a:bodyPr/>
          <a:lstStyle/>
          <a:p>
            <a:fld id="{B6F15528-21DE-4FAA-801E-634DDDAF4B2B}" type="slidenum">
              <a:rPr lang="fr-FR" smtClean="0"/>
              <a:pPr/>
              <a:t>215</a:t>
            </a:fld>
            <a:endParaRPr lang="fr-FR" dirty="0"/>
          </a:p>
        </p:txBody>
      </p:sp>
    </p:spTree>
    <p:extLst>
      <p:ext uri="{BB962C8B-B14F-4D97-AF65-F5344CB8AC3E}">
        <p14:creationId xmlns:p14="http://schemas.microsoft.com/office/powerpoint/2010/main" val="4099085622"/>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27922014-3EB4-2E84-FA75-4169AEA6F1E6}"/>
            </a:ext>
          </a:extLst>
        </p:cNvPr>
        <p:cNvGrpSpPr/>
        <p:nvPr/>
      </p:nvGrpSpPr>
      <p:grpSpPr>
        <a:xfrm>
          <a:off x="0" y="0"/>
          <a:ext cx="0" cy="0"/>
          <a:chOff x="0" y="0"/>
          <a:chExt cx="0" cy="0"/>
        </a:xfrm>
      </p:grpSpPr>
      <p:sp>
        <p:nvSpPr>
          <p:cNvPr id="5" name="Google Shape;385;p56">
            <a:extLst>
              <a:ext uri="{FF2B5EF4-FFF2-40B4-BE49-F238E27FC236}">
                <a16:creationId xmlns="" xmlns:a16="http://schemas.microsoft.com/office/drawing/2014/main" id="{317BECB9-E0FB-A315-B97C-286533BBDD3A}"/>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RECOMMENDATIONS</a:t>
            </a:r>
          </a:p>
        </p:txBody>
      </p:sp>
      <p:sp>
        <p:nvSpPr>
          <p:cNvPr id="2" name="object 3">
            <a:extLst>
              <a:ext uri="{FF2B5EF4-FFF2-40B4-BE49-F238E27FC236}">
                <a16:creationId xmlns="" xmlns:a16="http://schemas.microsoft.com/office/drawing/2014/main" id="{63E694B3-2C6A-8193-30A6-C3A1A97BB2D2}"/>
              </a:ext>
            </a:extLst>
          </p:cNvPr>
          <p:cNvSpPr txBox="1">
            <a:spLocks noGrp="1"/>
          </p:cNvSpPr>
          <p:nvPr>
            <p:ph type="title"/>
          </p:nvPr>
        </p:nvSpPr>
        <p:spPr>
          <a:xfrm>
            <a:off x="1209789" y="1222682"/>
            <a:ext cx="9653283" cy="1231106"/>
          </a:xfrm>
          <a:prstGeom prst="rect">
            <a:avLst/>
          </a:prstGeom>
        </p:spPr>
        <p:txBody>
          <a:bodyPr vert="horz" wrap="square" lIns="0" tIns="0" rIns="0" bIns="0" rtlCol="0">
            <a:spAutoFit/>
          </a:bodyPr>
          <a:lstStyle/>
          <a:p>
            <a:pPr marL="342900" marR="0" indent="-342900">
              <a:spcBef>
                <a:spcPts val="1200"/>
              </a:spcBef>
              <a:spcAft>
                <a:spcPts val="600"/>
              </a:spcAft>
              <a:buFont typeface="Wingdings" panose="05000000000000000000" pitchFamily="2" charset="2"/>
              <a:buChar char="§"/>
            </a:pPr>
            <a:r>
              <a:rPr lang="fr-FR" sz="2000"/>
              <a:t>La documentation sur les dispositions doit être mise à disposition en français, en portugais et dans les langues locales dans la mesure du possible afin de renforcer les capacités du personnel à tous les niveaux de l'organisation et d'améliorer à la fois la compréhension et le respect des réglementations et règles du gouvernement des États-Unis, de l'USAID et du PEPFAR.</a:t>
            </a:r>
          </a:p>
        </p:txBody>
      </p:sp>
      <p:sp>
        <p:nvSpPr>
          <p:cNvPr id="4" name="TextBox 3"/>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3" name="Espace réservé du numéro de diapositive 2">
            <a:extLst>
              <a:ext uri="{FF2B5EF4-FFF2-40B4-BE49-F238E27FC236}">
                <a16:creationId xmlns="" xmlns:a16="http://schemas.microsoft.com/office/drawing/2014/main" id="{33B87C84-57E0-AEDF-CE54-3EF0068A3A1F}"/>
              </a:ext>
            </a:extLst>
          </p:cNvPr>
          <p:cNvSpPr>
            <a:spLocks noGrp="1"/>
          </p:cNvSpPr>
          <p:nvPr>
            <p:ph type="sldNum" sz="quarter" idx="7"/>
          </p:nvPr>
        </p:nvSpPr>
        <p:spPr/>
        <p:txBody>
          <a:bodyPr/>
          <a:lstStyle/>
          <a:p>
            <a:fld id="{B6F15528-21DE-4FAA-801E-634DDDAF4B2B}" type="slidenum">
              <a:rPr lang="fr-FR" smtClean="0"/>
              <a:pPr/>
              <a:t>216</a:t>
            </a:fld>
            <a:endParaRPr lang="fr-FR" dirty="0"/>
          </a:p>
        </p:txBody>
      </p:sp>
    </p:spTree>
    <p:extLst>
      <p:ext uri="{BB962C8B-B14F-4D97-AF65-F5344CB8AC3E}">
        <p14:creationId xmlns:p14="http://schemas.microsoft.com/office/powerpoint/2010/main" val="2161661410"/>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0842932B-AAE9-EFDD-0911-54BC6E169742}"/>
            </a:ext>
          </a:extLst>
        </p:cNvPr>
        <p:cNvGrpSpPr/>
        <p:nvPr/>
      </p:nvGrpSpPr>
      <p:grpSpPr>
        <a:xfrm>
          <a:off x="0" y="0"/>
          <a:ext cx="0" cy="0"/>
          <a:chOff x="0" y="0"/>
          <a:chExt cx="0" cy="0"/>
        </a:xfrm>
      </p:grpSpPr>
      <p:sp>
        <p:nvSpPr>
          <p:cNvPr id="3" name="object 3">
            <a:extLst>
              <a:ext uri="{FF2B5EF4-FFF2-40B4-BE49-F238E27FC236}">
                <a16:creationId xmlns="" xmlns:a16="http://schemas.microsoft.com/office/drawing/2014/main" id="{31169AF2-EB7C-033E-BD6F-B6165CC153C2}"/>
              </a:ext>
            </a:extLst>
          </p:cNvPr>
          <p:cNvSpPr txBox="1">
            <a:spLocks noGrp="1"/>
          </p:cNvSpPr>
          <p:nvPr>
            <p:ph type="title"/>
          </p:nvPr>
        </p:nvSpPr>
        <p:spPr>
          <a:xfrm>
            <a:off x="958306" y="2438613"/>
            <a:ext cx="9339434" cy="2000548"/>
          </a:xfrm>
          <a:prstGeom prst="rect">
            <a:avLst/>
          </a:prstGeom>
        </p:spPr>
        <p:txBody>
          <a:bodyPr vert="horz" wrap="square" lIns="0" tIns="0" rIns="0" bIns="0" rtlCol="0">
            <a:spAutoFit/>
          </a:bodyPr>
          <a:lstStyle/>
          <a:p>
            <a:pPr marL="12700" algn="ctr">
              <a:lnSpc>
                <a:spcPts val="5220"/>
              </a:lnSpc>
            </a:pPr>
            <a:r>
              <a:rPr lang="fr-FR" sz="4800" b="1"/>
              <a:t>MODULE 18 :</a:t>
            </a:r>
            <a:br>
              <a:rPr lang="fr-FR" sz="4800" b="1"/>
            </a:br>
            <a:r>
              <a:rPr lang="fr-FR" sz="4800" b="1"/>
              <a:t>PLAN DE SUIVI ENVIRONNEMENTAL ET D’ATTÉNUATION (EMMP)</a:t>
            </a:r>
          </a:p>
        </p:txBody>
      </p:sp>
      <p:sp>
        <p:nvSpPr>
          <p:cNvPr id="5" name="Google Shape;385;p56">
            <a:extLst>
              <a:ext uri="{FF2B5EF4-FFF2-40B4-BE49-F238E27FC236}">
                <a16:creationId xmlns="" xmlns:a16="http://schemas.microsoft.com/office/drawing/2014/main" id="{79FBD235-EDBF-C7FC-2854-8BAD58D110C7}"/>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 </a:t>
            </a:r>
          </a:p>
        </p:txBody>
      </p:sp>
      <p:sp>
        <p:nvSpPr>
          <p:cNvPr id="4" name="TextBox 3"/>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5F007D17-C032-2539-B272-726E50975568}"/>
              </a:ext>
            </a:extLst>
          </p:cNvPr>
          <p:cNvSpPr>
            <a:spLocks noGrp="1"/>
          </p:cNvSpPr>
          <p:nvPr>
            <p:ph type="sldNum" sz="quarter" idx="7"/>
          </p:nvPr>
        </p:nvSpPr>
        <p:spPr/>
        <p:txBody>
          <a:bodyPr/>
          <a:lstStyle/>
          <a:p>
            <a:fld id="{B6F15528-21DE-4FAA-801E-634DDDAF4B2B}" type="slidenum">
              <a:rPr lang="fr-FR" smtClean="0"/>
              <a:pPr/>
              <a:t>217</a:t>
            </a:fld>
            <a:endParaRPr lang="fr-FR" dirty="0"/>
          </a:p>
        </p:txBody>
      </p:sp>
    </p:spTree>
    <p:extLst>
      <p:ext uri="{BB962C8B-B14F-4D97-AF65-F5344CB8AC3E}">
        <p14:creationId xmlns:p14="http://schemas.microsoft.com/office/powerpoint/2010/main" val="176120507"/>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6D411060-1E95-C9B8-B520-E84F26C94345}"/>
            </a:ext>
          </a:extLst>
        </p:cNvPr>
        <p:cNvGrpSpPr/>
        <p:nvPr/>
      </p:nvGrpSpPr>
      <p:grpSpPr>
        <a:xfrm>
          <a:off x="0" y="0"/>
          <a:ext cx="0" cy="0"/>
          <a:chOff x="0" y="0"/>
          <a:chExt cx="0" cy="0"/>
        </a:xfrm>
      </p:grpSpPr>
      <p:sp>
        <p:nvSpPr>
          <p:cNvPr id="3" name="object 3">
            <a:extLst>
              <a:ext uri="{FF2B5EF4-FFF2-40B4-BE49-F238E27FC236}">
                <a16:creationId xmlns="" xmlns:a16="http://schemas.microsoft.com/office/drawing/2014/main" id="{28472C5B-57F8-5651-6065-270291CB9CF9}"/>
              </a:ext>
            </a:extLst>
          </p:cNvPr>
          <p:cNvSpPr txBox="1">
            <a:spLocks noGrp="1"/>
          </p:cNvSpPr>
          <p:nvPr>
            <p:ph type="title"/>
          </p:nvPr>
        </p:nvSpPr>
        <p:spPr>
          <a:xfrm>
            <a:off x="1602981" y="1103810"/>
            <a:ext cx="9250873" cy="5109091"/>
          </a:xfrm>
          <a:prstGeom prst="rect">
            <a:avLst/>
          </a:prstGeom>
        </p:spPr>
        <p:txBody>
          <a:bodyPr vert="horz" wrap="square" lIns="0" tIns="0" rIns="0" bIns="0" rtlCol="0">
            <a:spAutoFit/>
          </a:bodyPr>
          <a:lstStyle/>
          <a:p>
            <a:pPr marL="0" marR="0" indent="0">
              <a:spcBef>
                <a:spcPts val="1200"/>
              </a:spcBef>
              <a:spcAft>
                <a:spcPts val="600"/>
              </a:spcAft>
            </a:pPr>
            <a:r>
              <a:rPr lang="fr-FR" sz="1600" b="1" dirty="0"/>
              <a:t>Objectif global : </a:t>
            </a:r>
            <a:r>
              <a:rPr lang="fr-FR" sz="1600" dirty="0"/>
              <a:t>Évaluer si l'organisation se conforme aux exigences du plan de surveillance et d'atténuation de l'environnement (EMMP) dans son accord d'attribution, comme stipulé dans les règles et réglementations de l'USAID. </a:t>
            </a:r>
            <a:br>
              <a:rPr lang="fr-FR" sz="1600" dirty="0"/>
            </a:br>
            <a:r>
              <a:rPr lang="fr-FR" sz="1600" dirty="0"/>
              <a:t/>
            </a:r>
            <a:br>
              <a:rPr lang="fr-FR" sz="1600" dirty="0"/>
            </a:br>
            <a:r>
              <a:rPr lang="fr-FR" sz="1600" dirty="0"/>
              <a:t/>
            </a:r>
            <a:br>
              <a:rPr lang="fr-FR" sz="1600" dirty="0"/>
            </a:br>
            <a:r>
              <a:rPr lang="fr-FR" sz="1600" b="1" dirty="0"/>
              <a:t>Catégories EMMP :</a:t>
            </a:r>
            <a:br>
              <a:rPr lang="fr-FR" sz="1600" b="1" dirty="0"/>
            </a:br>
            <a:r>
              <a:rPr lang="fr-FR" sz="1600" dirty="0"/>
              <a:t/>
            </a:r>
            <a:br>
              <a:rPr lang="fr-FR" sz="1600" dirty="0"/>
            </a:br>
            <a:r>
              <a:rPr lang="fr-FR" sz="1600" dirty="0"/>
              <a:t>1. Plan 2. Données de projet/activité
</a:t>
            </a:r>
            <a:br>
              <a:rPr lang="fr-FR" sz="1600" dirty="0"/>
            </a:br>
            <a:r>
              <a:rPr lang="fr-FR" sz="1600" dirty="0"/>
              <a:t>3. Données organisationnelles/administratives
</a:t>
            </a:r>
            <a:br>
              <a:rPr lang="fr-FR" sz="1600" dirty="0"/>
            </a:br>
            <a:r>
              <a:rPr lang="fr-FR" sz="1600" dirty="0"/>
              <a:t>4. Soumission initiale
</a:t>
            </a:r>
            <a:br>
              <a:rPr lang="fr-FR" sz="1600" dirty="0"/>
            </a:br>
            <a:r>
              <a:rPr lang="fr-FR" sz="1600" dirty="0"/>
              <a:t>5. Conditions environnementales
</a:t>
            </a:r>
            <a:br>
              <a:rPr lang="fr-FR" sz="1600" dirty="0"/>
            </a:br>
            <a:r>
              <a:rPr lang="fr-FR" sz="1600" dirty="0"/>
              <a:t>6. Plan de travail 7. Plans d'actions correctives 8. Soumission des annuelle de temps </a:t>
            </a:r>
            <a:br>
              <a:rPr lang="fr-FR" sz="1600" dirty="0"/>
            </a:br>
            <a:endParaRPr lang="fr-FR" sz="1600" dirty="0"/>
          </a:p>
        </p:txBody>
      </p:sp>
      <p:sp>
        <p:nvSpPr>
          <p:cNvPr id="5" name="Google Shape;385;p56">
            <a:extLst>
              <a:ext uri="{FF2B5EF4-FFF2-40B4-BE49-F238E27FC236}">
                <a16:creationId xmlns="" xmlns:a16="http://schemas.microsoft.com/office/drawing/2014/main" id="{68600C95-A475-84A8-5915-311A118A68A7}"/>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2800" b="1" dirty="0">
                <a:solidFill>
                  <a:schemeClr val="bg1"/>
                </a:solidFill>
                <a:latin typeface="Source Sans Pro"/>
                <a:ea typeface="Source Sans Pro"/>
                <a:sym typeface="Arial"/>
              </a:rPr>
              <a:t>PLAN DE SUIVI ENVIRONNEMENTAL ET D’ATTÉNUATION (EMMP)</a:t>
            </a:r>
          </a:p>
        </p:txBody>
      </p:sp>
      <p:sp>
        <p:nvSpPr>
          <p:cNvPr id="4" name="TextBox 3"/>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84B59F0B-9272-7FB4-025B-CE273FB19A24}"/>
              </a:ext>
            </a:extLst>
          </p:cNvPr>
          <p:cNvSpPr>
            <a:spLocks noGrp="1"/>
          </p:cNvSpPr>
          <p:nvPr>
            <p:ph type="sldNum" sz="quarter" idx="7"/>
          </p:nvPr>
        </p:nvSpPr>
        <p:spPr/>
        <p:txBody>
          <a:bodyPr/>
          <a:lstStyle/>
          <a:p>
            <a:fld id="{B6F15528-21DE-4FAA-801E-634DDDAF4B2B}" type="slidenum">
              <a:rPr lang="fr-FR" smtClean="0"/>
              <a:pPr/>
              <a:t>218</a:t>
            </a:fld>
            <a:endParaRPr lang="fr-FR" dirty="0"/>
          </a:p>
        </p:txBody>
      </p:sp>
    </p:spTree>
    <p:extLst>
      <p:ext uri="{BB962C8B-B14F-4D97-AF65-F5344CB8AC3E}">
        <p14:creationId xmlns:p14="http://schemas.microsoft.com/office/powerpoint/2010/main" val="3577934270"/>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08679399-B7E7-A4DA-D665-7BA492A4D878}"/>
            </a:ext>
          </a:extLst>
        </p:cNvPr>
        <p:cNvGrpSpPr/>
        <p:nvPr/>
      </p:nvGrpSpPr>
      <p:grpSpPr>
        <a:xfrm>
          <a:off x="0" y="0"/>
          <a:ext cx="0" cy="0"/>
          <a:chOff x="0" y="0"/>
          <a:chExt cx="0" cy="0"/>
        </a:xfrm>
      </p:grpSpPr>
      <p:sp>
        <p:nvSpPr>
          <p:cNvPr id="5" name="Google Shape;385;p56">
            <a:extLst>
              <a:ext uri="{FF2B5EF4-FFF2-40B4-BE49-F238E27FC236}">
                <a16:creationId xmlns="" xmlns:a16="http://schemas.microsoft.com/office/drawing/2014/main" id="{5416B9B2-BF4D-2DD6-53A5-4C3F05E47627}"/>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CHARTE NUPAS PLUS 2.0</a:t>
            </a:r>
          </a:p>
        </p:txBody>
      </p:sp>
      <p:pic>
        <p:nvPicPr>
          <p:cNvPr id="2" name="Picture 1" descr="Chart&#10;&#10;Description automatically generated">
            <a:extLst>
              <a:ext uri="{FF2B5EF4-FFF2-40B4-BE49-F238E27FC236}">
                <a16:creationId xmlns="" xmlns:a16="http://schemas.microsoft.com/office/drawing/2014/main" id="{124842BF-B86E-1804-4766-43C9A1F1F10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25" r="4167" b="5649"/>
          <a:stretch/>
        </p:blipFill>
        <p:spPr bwMode="auto">
          <a:xfrm>
            <a:off x="1499616" y="992682"/>
            <a:ext cx="9162287" cy="4888899"/>
          </a:xfrm>
          <a:prstGeom prst="rect">
            <a:avLst/>
          </a:prstGeom>
          <a:noFill/>
          <a:ln>
            <a:noFill/>
          </a:ln>
          <a:extLst>
            <a:ext uri="{53640926-AAD7-44D8-BBD7-CCE9431645EC}">
              <a14:shadowObscured xmlns:a14="http://schemas.microsoft.com/office/drawing/2010/main"/>
            </a:ext>
          </a:extLst>
        </p:spPr>
      </p:pic>
      <p:sp>
        <p:nvSpPr>
          <p:cNvPr id="4" name="TextBox 3"/>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3" name="Espace réservé du numéro de diapositive 2">
            <a:extLst>
              <a:ext uri="{FF2B5EF4-FFF2-40B4-BE49-F238E27FC236}">
                <a16:creationId xmlns="" xmlns:a16="http://schemas.microsoft.com/office/drawing/2014/main" id="{E374F5A5-84E6-F623-F99C-A5EB3AD66252}"/>
              </a:ext>
            </a:extLst>
          </p:cNvPr>
          <p:cNvSpPr>
            <a:spLocks noGrp="1"/>
          </p:cNvSpPr>
          <p:nvPr>
            <p:ph type="sldNum" sz="quarter" idx="7"/>
          </p:nvPr>
        </p:nvSpPr>
        <p:spPr/>
        <p:txBody>
          <a:bodyPr/>
          <a:lstStyle/>
          <a:p>
            <a:fld id="{B6F15528-21DE-4FAA-801E-634DDDAF4B2B}" type="slidenum">
              <a:rPr lang="fr-FR" smtClean="0"/>
              <a:pPr/>
              <a:t>219</a:t>
            </a:fld>
            <a:endParaRPr lang="fr-FR" dirty="0"/>
          </a:p>
        </p:txBody>
      </p:sp>
    </p:spTree>
    <p:extLst>
      <p:ext uri="{BB962C8B-B14F-4D97-AF65-F5344CB8AC3E}">
        <p14:creationId xmlns:p14="http://schemas.microsoft.com/office/powerpoint/2010/main" val="40111546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879854" y="1275593"/>
            <a:ext cx="8488680" cy="825500"/>
          </a:xfrm>
          <a:custGeom>
            <a:avLst/>
            <a:gdLst/>
            <a:ahLst/>
            <a:cxnLst/>
            <a:rect l="l" t="t" r="r" b="b"/>
            <a:pathLst>
              <a:path w="8488680" h="825500">
                <a:moveTo>
                  <a:pt x="8406155" y="0"/>
                </a:moveTo>
                <a:lnTo>
                  <a:pt x="82524" y="0"/>
                </a:lnTo>
                <a:lnTo>
                  <a:pt x="50400" y="6484"/>
                </a:lnTo>
                <a:lnTo>
                  <a:pt x="24169" y="24169"/>
                </a:lnTo>
                <a:lnTo>
                  <a:pt x="6484" y="50400"/>
                </a:lnTo>
                <a:lnTo>
                  <a:pt x="0" y="82524"/>
                </a:lnTo>
                <a:lnTo>
                  <a:pt x="2" y="742721"/>
                </a:lnTo>
                <a:lnTo>
                  <a:pt x="6491" y="774845"/>
                </a:lnTo>
                <a:lnTo>
                  <a:pt x="24179" y="801076"/>
                </a:lnTo>
                <a:lnTo>
                  <a:pt x="50410" y="818761"/>
                </a:lnTo>
                <a:lnTo>
                  <a:pt x="82524" y="825245"/>
                </a:lnTo>
                <a:lnTo>
                  <a:pt x="8406155" y="825245"/>
                </a:lnTo>
                <a:lnTo>
                  <a:pt x="8464514" y="801069"/>
                </a:lnTo>
                <a:lnTo>
                  <a:pt x="8488680" y="742721"/>
                </a:lnTo>
                <a:lnTo>
                  <a:pt x="8488692" y="82524"/>
                </a:lnTo>
                <a:lnTo>
                  <a:pt x="8482205" y="50400"/>
                </a:lnTo>
                <a:lnTo>
                  <a:pt x="8464516" y="24169"/>
                </a:lnTo>
                <a:lnTo>
                  <a:pt x="8438281" y="6484"/>
                </a:lnTo>
                <a:lnTo>
                  <a:pt x="8406155" y="0"/>
                </a:lnTo>
                <a:close/>
              </a:path>
            </a:pathLst>
          </a:custGeom>
          <a:solidFill>
            <a:srgbClr val="EECCD9"/>
          </a:solidFill>
        </p:spPr>
        <p:txBody>
          <a:bodyPr wrap="square" lIns="0" tIns="0" rIns="0" bIns="0" rtlCol="0"/>
          <a:lstStyle/>
          <a:p>
            <a:endParaRPr/>
          </a:p>
        </p:txBody>
      </p:sp>
      <p:sp>
        <p:nvSpPr>
          <p:cNvPr id="4" name="object 4"/>
          <p:cNvSpPr/>
          <p:nvPr/>
        </p:nvSpPr>
        <p:spPr>
          <a:xfrm>
            <a:off x="2146707" y="1706690"/>
            <a:ext cx="120650" cy="121920"/>
          </a:xfrm>
          <a:custGeom>
            <a:avLst/>
            <a:gdLst/>
            <a:ahLst/>
            <a:cxnLst/>
            <a:rect l="l" t="t" r="r" b="b"/>
            <a:pathLst>
              <a:path w="120650" h="121919">
                <a:moveTo>
                  <a:pt x="70290" y="52227"/>
                </a:moveTo>
                <a:lnTo>
                  <a:pt x="14020" y="52227"/>
                </a:lnTo>
                <a:lnTo>
                  <a:pt x="52264" y="14086"/>
                </a:lnTo>
                <a:lnTo>
                  <a:pt x="50284" y="12092"/>
                </a:lnTo>
                <a:lnTo>
                  <a:pt x="50284" y="8868"/>
                </a:lnTo>
                <a:lnTo>
                  <a:pt x="59111" y="0"/>
                </a:lnTo>
                <a:lnTo>
                  <a:pt x="94140" y="35239"/>
                </a:lnTo>
                <a:lnTo>
                  <a:pt x="87479" y="42165"/>
                </a:lnTo>
                <a:lnTo>
                  <a:pt x="80305" y="42165"/>
                </a:lnTo>
                <a:lnTo>
                  <a:pt x="70290" y="52227"/>
                </a:lnTo>
                <a:close/>
              </a:path>
              <a:path w="120650" h="121919">
                <a:moveTo>
                  <a:pt x="85485" y="44126"/>
                </a:moveTo>
                <a:lnTo>
                  <a:pt x="82299" y="44126"/>
                </a:lnTo>
                <a:lnTo>
                  <a:pt x="80305" y="42165"/>
                </a:lnTo>
                <a:lnTo>
                  <a:pt x="87479" y="42165"/>
                </a:lnTo>
                <a:lnTo>
                  <a:pt x="85485" y="44126"/>
                </a:lnTo>
                <a:close/>
              </a:path>
              <a:path w="120650" h="121919">
                <a:moveTo>
                  <a:pt x="35075" y="94440"/>
                </a:moveTo>
                <a:lnTo>
                  <a:pt x="0" y="59247"/>
                </a:lnTo>
                <a:lnTo>
                  <a:pt x="6847" y="52227"/>
                </a:lnTo>
                <a:lnTo>
                  <a:pt x="8827" y="50238"/>
                </a:lnTo>
                <a:lnTo>
                  <a:pt x="12036" y="50238"/>
                </a:lnTo>
                <a:lnTo>
                  <a:pt x="14020" y="52227"/>
                </a:lnTo>
                <a:lnTo>
                  <a:pt x="70290" y="52227"/>
                </a:lnTo>
                <a:lnTo>
                  <a:pt x="66331" y="56205"/>
                </a:lnTo>
                <a:lnTo>
                  <a:pt x="76801" y="66782"/>
                </a:lnTo>
                <a:lnTo>
                  <a:pt x="55431" y="66782"/>
                </a:lnTo>
                <a:lnTo>
                  <a:pt x="41923" y="80400"/>
                </a:lnTo>
                <a:lnTo>
                  <a:pt x="43874" y="82403"/>
                </a:lnTo>
                <a:lnTo>
                  <a:pt x="43874" y="85604"/>
                </a:lnTo>
                <a:lnTo>
                  <a:pt x="41923" y="87607"/>
                </a:lnTo>
                <a:lnTo>
                  <a:pt x="35075" y="94440"/>
                </a:lnTo>
                <a:close/>
              </a:path>
              <a:path w="120650" h="121919">
                <a:moveTo>
                  <a:pt x="114678" y="121401"/>
                </a:moveTo>
                <a:lnTo>
                  <a:pt x="109982" y="121401"/>
                </a:lnTo>
                <a:lnTo>
                  <a:pt x="55431" y="66782"/>
                </a:lnTo>
                <a:lnTo>
                  <a:pt x="76801" y="66782"/>
                </a:lnTo>
                <a:lnTo>
                  <a:pt x="120463" y="110871"/>
                </a:lnTo>
                <a:lnTo>
                  <a:pt x="120463" y="115588"/>
                </a:lnTo>
                <a:lnTo>
                  <a:pt x="114678" y="121401"/>
                </a:lnTo>
                <a:close/>
              </a:path>
            </a:pathLst>
          </a:custGeom>
          <a:solidFill>
            <a:srgbClr val="D41685"/>
          </a:solidFill>
        </p:spPr>
        <p:txBody>
          <a:bodyPr wrap="square" lIns="0" tIns="0" rIns="0" bIns="0" rtlCol="0"/>
          <a:lstStyle/>
          <a:p>
            <a:endParaRPr/>
          </a:p>
        </p:txBody>
      </p:sp>
      <p:sp>
        <p:nvSpPr>
          <p:cNvPr id="5" name="object 5"/>
          <p:cNvSpPr/>
          <p:nvPr/>
        </p:nvSpPr>
        <p:spPr>
          <a:xfrm>
            <a:off x="2209358" y="1699810"/>
            <a:ext cx="298450" cy="149860"/>
          </a:xfrm>
          <a:custGeom>
            <a:avLst/>
            <a:gdLst/>
            <a:ahLst/>
            <a:cxnLst/>
            <a:rect l="l" t="t" r="r" b="b"/>
            <a:pathLst>
              <a:path w="298450" h="149860">
                <a:moveTo>
                  <a:pt x="167692" y="102957"/>
                </a:moveTo>
                <a:lnTo>
                  <a:pt x="130427" y="102957"/>
                </a:lnTo>
                <a:lnTo>
                  <a:pt x="130427" y="1029"/>
                </a:lnTo>
                <a:lnTo>
                  <a:pt x="136617" y="360"/>
                </a:lnTo>
                <a:lnTo>
                  <a:pt x="142836" y="18"/>
                </a:lnTo>
                <a:lnTo>
                  <a:pt x="155441" y="0"/>
                </a:lnTo>
                <a:lnTo>
                  <a:pt x="161636" y="327"/>
                </a:lnTo>
                <a:lnTo>
                  <a:pt x="167692" y="889"/>
                </a:lnTo>
                <a:lnTo>
                  <a:pt x="167692" y="102957"/>
                </a:lnTo>
                <a:close/>
              </a:path>
              <a:path w="298450" h="149860">
                <a:moveTo>
                  <a:pt x="110938" y="59926"/>
                </a:moveTo>
                <a:lnTo>
                  <a:pt x="24930" y="59926"/>
                </a:lnTo>
                <a:lnTo>
                  <a:pt x="28600" y="58367"/>
                </a:lnTo>
                <a:lnTo>
                  <a:pt x="31255" y="55597"/>
                </a:lnTo>
                <a:lnTo>
                  <a:pt x="44671" y="42119"/>
                </a:lnTo>
                <a:lnTo>
                  <a:pt x="34796" y="32057"/>
                </a:lnTo>
                <a:lnTo>
                  <a:pt x="47461" y="25194"/>
                </a:lnTo>
                <a:lnTo>
                  <a:pt x="60503" y="19113"/>
                </a:lnTo>
                <a:lnTo>
                  <a:pt x="73885" y="13829"/>
                </a:lnTo>
                <a:lnTo>
                  <a:pt x="87572" y="9359"/>
                </a:lnTo>
                <a:lnTo>
                  <a:pt x="88038" y="9359"/>
                </a:lnTo>
                <a:lnTo>
                  <a:pt x="110938" y="59926"/>
                </a:lnTo>
                <a:close/>
              </a:path>
              <a:path w="298450" h="149860">
                <a:moveTo>
                  <a:pt x="298119" y="102957"/>
                </a:moveTo>
                <a:lnTo>
                  <a:pt x="167692" y="102957"/>
                </a:lnTo>
                <a:lnTo>
                  <a:pt x="210081" y="9359"/>
                </a:lnTo>
                <a:lnTo>
                  <a:pt x="210546" y="9359"/>
                </a:lnTo>
                <a:lnTo>
                  <a:pt x="230023" y="15706"/>
                </a:lnTo>
                <a:lnTo>
                  <a:pt x="266880" y="33315"/>
                </a:lnTo>
                <a:lnTo>
                  <a:pt x="296980" y="66269"/>
                </a:lnTo>
                <a:lnTo>
                  <a:pt x="298119" y="74878"/>
                </a:lnTo>
                <a:lnTo>
                  <a:pt x="298119" y="102957"/>
                </a:lnTo>
                <a:close/>
              </a:path>
              <a:path w="298450" h="149860">
                <a:moveTo>
                  <a:pt x="298119" y="137397"/>
                </a:moveTo>
                <a:lnTo>
                  <a:pt x="50293" y="137397"/>
                </a:lnTo>
                <a:lnTo>
                  <a:pt x="56575" y="136027"/>
                </a:lnTo>
                <a:lnTo>
                  <a:pt x="62041" y="132207"/>
                </a:lnTo>
                <a:lnTo>
                  <a:pt x="65606" y="126555"/>
                </a:lnTo>
                <a:lnTo>
                  <a:pt x="66699" y="120189"/>
                </a:lnTo>
                <a:lnTo>
                  <a:pt x="65336" y="113878"/>
                </a:lnTo>
                <a:lnTo>
                  <a:pt x="61533" y="108386"/>
                </a:lnTo>
                <a:lnTo>
                  <a:pt x="16629" y="63272"/>
                </a:lnTo>
                <a:lnTo>
                  <a:pt x="19983" y="59902"/>
                </a:lnTo>
                <a:lnTo>
                  <a:pt x="110938" y="59926"/>
                </a:lnTo>
                <a:lnTo>
                  <a:pt x="130427" y="102957"/>
                </a:lnTo>
                <a:lnTo>
                  <a:pt x="298119" y="102957"/>
                </a:lnTo>
                <a:lnTo>
                  <a:pt x="298119" y="137397"/>
                </a:lnTo>
                <a:close/>
              </a:path>
              <a:path w="298450" h="149860">
                <a:moveTo>
                  <a:pt x="298119" y="149756"/>
                </a:moveTo>
                <a:lnTo>
                  <a:pt x="0" y="149756"/>
                </a:lnTo>
                <a:lnTo>
                  <a:pt x="0" y="94019"/>
                </a:lnTo>
                <a:lnTo>
                  <a:pt x="37823" y="132207"/>
                </a:lnTo>
                <a:lnTo>
                  <a:pt x="38159" y="132553"/>
                </a:lnTo>
                <a:lnTo>
                  <a:pt x="38331" y="132717"/>
                </a:lnTo>
                <a:lnTo>
                  <a:pt x="43957" y="136299"/>
                </a:lnTo>
                <a:lnTo>
                  <a:pt x="50293" y="137397"/>
                </a:lnTo>
                <a:lnTo>
                  <a:pt x="298119" y="137397"/>
                </a:lnTo>
                <a:lnTo>
                  <a:pt x="298119" y="149756"/>
                </a:lnTo>
                <a:close/>
              </a:path>
            </a:pathLst>
          </a:custGeom>
          <a:solidFill>
            <a:srgbClr val="D41685"/>
          </a:solidFill>
        </p:spPr>
        <p:txBody>
          <a:bodyPr wrap="square" lIns="0" tIns="0" rIns="0" bIns="0" rtlCol="0"/>
          <a:lstStyle/>
          <a:p>
            <a:endParaRPr/>
          </a:p>
        </p:txBody>
      </p:sp>
      <p:sp>
        <p:nvSpPr>
          <p:cNvPr id="6" name="object 6"/>
          <p:cNvSpPr/>
          <p:nvPr/>
        </p:nvSpPr>
        <p:spPr>
          <a:xfrm>
            <a:off x="2251945" y="1503922"/>
            <a:ext cx="217804" cy="178435"/>
          </a:xfrm>
          <a:custGeom>
            <a:avLst/>
            <a:gdLst/>
            <a:ahLst/>
            <a:cxnLst/>
            <a:rect l="l" t="t" r="r" b="b"/>
            <a:pathLst>
              <a:path w="217805" h="178435">
                <a:moveTo>
                  <a:pt x="186544" y="33355"/>
                </a:moveTo>
                <a:lnTo>
                  <a:pt x="55606" y="33355"/>
                </a:lnTo>
                <a:lnTo>
                  <a:pt x="55173" y="31404"/>
                </a:lnTo>
                <a:lnTo>
                  <a:pt x="54954" y="29410"/>
                </a:lnTo>
                <a:lnTo>
                  <a:pt x="54954" y="27412"/>
                </a:lnTo>
                <a:lnTo>
                  <a:pt x="82595" y="0"/>
                </a:lnTo>
                <a:lnTo>
                  <a:pt x="93134" y="1958"/>
                </a:lnTo>
                <a:lnTo>
                  <a:pt x="102168" y="7739"/>
                </a:lnTo>
                <a:lnTo>
                  <a:pt x="108522" y="16882"/>
                </a:lnTo>
                <a:lnTo>
                  <a:pt x="159711" y="16882"/>
                </a:lnTo>
                <a:lnTo>
                  <a:pt x="162091" y="27412"/>
                </a:lnTo>
                <a:lnTo>
                  <a:pt x="162067" y="29410"/>
                </a:lnTo>
                <a:lnTo>
                  <a:pt x="161867" y="31305"/>
                </a:lnTo>
                <a:lnTo>
                  <a:pt x="161485" y="33215"/>
                </a:lnTo>
                <a:lnTo>
                  <a:pt x="186313" y="33215"/>
                </a:lnTo>
                <a:lnTo>
                  <a:pt x="186544" y="33355"/>
                </a:lnTo>
                <a:close/>
              </a:path>
              <a:path w="217805" h="178435">
                <a:moveTo>
                  <a:pt x="159711" y="16882"/>
                </a:moveTo>
                <a:lnTo>
                  <a:pt x="108522" y="16882"/>
                </a:lnTo>
                <a:lnTo>
                  <a:pt x="112724" y="10054"/>
                </a:lnTo>
                <a:lnTo>
                  <a:pt x="118551" y="4788"/>
                </a:lnTo>
                <a:lnTo>
                  <a:pt x="125603" y="1352"/>
                </a:lnTo>
                <a:lnTo>
                  <a:pt x="133481" y="16"/>
                </a:lnTo>
                <a:lnTo>
                  <a:pt x="144407" y="1958"/>
                </a:lnTo>
                <a:lnTo>
                  <a:pt x="153431" y="7759"/>
                </a:lnTo>
                <a:lnTo>
                  <a:pt x="159633" y="16538"/>
                </a:lnTo>
                <a:lnTo>
                  <a:pt x="159711" y="16882"/>
                </a:lnTo>
                <a:close/>
              </a:path>
              <a:path w="217805" h="178435">
                <a:moveTo>
                  <a:pt x="186313" y="33215"/>
                </a:moveTo>
                <a:lnTo>
                  <a:pt x="161485" y="33215"/>
                </a:lnTo>
                <a:lnTo>
                  <a:pt x="169212" y="30620"/>
                </a:lnTo>
                <a:lnTo>
                  <a:pt x="177192" y="30357"/>
                </a:lnTo>
                <a:lnTo>
                  <a:pt x="184921" y="32370"/>
                </a:lnTo>
                <a:lnTo>
                  <a:pt x="186313" y="33215"/>
                </a:lnTo>
                <a:close/>
              </a:path>
              <a:path w="217805" h="178435">
                <a:moveTo>
                  <a:pt x="29320" y="177814"/>
                </a:moveTo>
                <a:lnTo>
                  <a:pt x="19035" y="174800"/>
                </a:lnTo>
                <a:lnTo>
                  <a:pt x="10390" y="167809"/>
                </a:lnTo>
                <a:lnTo>
                  <a:pt x="5122" y="157994"/>
                </a:lnTo>
                <a:lnTo>
                  <a:pt x="4047" y="147283"/>
                </a:lnTo>
                <a:lnTo>
                  <a:pt x="7048" y="136949"/>
                </a:lnTo>
                <a:lnTo>
                  <a:pt x="14009" y="128264"/>
                </a:lnTo>
                <a:lnTo>
                  <a:pt x="6994" y="124375"/>
                </a:lnTo>
                <a:lnTo>
                  <a:pt x="1973" y="117650"/>
                </a:lnTo>
                <a:lnTo>
                  <a:pt x="226" y="109792"/>
                </a:lnTo>
                <a:lnTo>
                  <a:pt x="0" y="98644"/>
                </a:lnTo>
                <a:lnTo>
                  <a:pt x="3910" y="88623"/>
                </a:lnTo>
                <a:lnTo>
                  <a:pt x="11277" y="80805"/>
                </a:lnTo>
                <a:lnTo>
                  <a:pt x="21416" y="76270"/>
                </a:lnTo>
                <a:lnTo>
                  <a:pt x="17202" y="69265"/>
                </a:lnTo>
                <a:lnTo>
                  <a:pt x="15198" y="61498"/>
                </a:lnTo>
                <a:lnTo>
                  <a:pt x="15460" y="53480"/>
                </a:lnTo>
                <a:lnTo>
                  <a:pt x="18043" y="45720"/>
                </a:lnTo>
                <a:lnTo>
                  <a:pt x="24920" y="36964"/>
                </a:lnTo>
                <a:lnTo>
                  <a:pt x="34278" y="31721"/>
                </a:lnTo>
                <a:lnTo>
                  <a:pt x="44909" y="30386"/>
                </a:lnTo>
                <a:lnTo>
                  <a:pt x="55606" y="33355"/>
                </a:lnTo>
                <a:lnTo>
                  <a:pt x="186544" y="33355"/>
                </a:lnTo>
                <a:lnTo>
                  <a:pt x="191893" y="36603"/>
                </a:lnTo>
                <a:lnTo>
                  <a:pt x="198890" y="45258"/>
                </a:lnTo>
                <a:lnTo>
                  <a:pt x="201933" y="55578"/>
                </a:lnTo>
                <a:lnTo>
                  <a:pt x="200902" y="66293"/>
                </a:lnTo>
                <a:lnTo>
                  <a:pt x="195676" y="76130"/>
                </a:lnTo>
                <a:lnTo>
                  <a:pt x="203497" y="77885"/>
                </a:lnTo>
                <a:lnTo>
                  <a:pt x="210190" y="82925"/>
                </a:lnTo>
                <a:lnTo>
                  <a:pt x="214061" y="89977"/>
                </a:lnTo>
                <a:lnTo>
                  <a:pt x="217391" y="100612"/>
                </a:lnTo>
                <a:lnTo>
                  <a:pt x="216436" y="111334"/>
                </a:lnTo>
                <a:lnTo>
                  <a:pt x="211549" y="120913"/>
                </a:lnTo>
                <a:lnTo>
                  <a:pt x="203082" y="128123"/>
                </a:lnTo>
                <a:lnTo>
                  <a:pt x="203082" y="128404"/>
                </a:lnTo>
                <a:lnTo>
                  <a:pt x="207708" y="132284"/>
                </a:lnTo>
                <a:lnTo>
                  <a:pt x="210964" y="137558"/>
                </a:lnTo>
                <a:lnTo>
                  <a:pt x="212361" y="143445"/>
                </a:lnTo>
                <a:lnTo>
                  <a:pt x="212750" y="154589"/>
                </a:lnTo>
                <a:lnTo>
                  <a:pt x="212042" y="156484"/>
                </a:lnTo>
                <a:lnTo>
                  <a:pt x="157992" y="156484"/>
                </a:lnTo>
                <a:lnTo>
                  <a:pt x="154100" y="159385"/>
                </a:lnTo>
                <a:lnTo>
                  <a:pt x="58168" y="159385"/>
                </a:lnTo>
                <a:lnTo>
                  <a:pt x="56482" y="164084"/>
                </a:lnTo>
                <a:lnTo>
                  <a:pt x="53575" y="168249"/>
                </a:lnTo>
                <a:lnTo>
                  <a:pt x="49746" y="171445"/>
                </a:lnTo>
                <a:lnTo>
                  <a:pt x="39980" y="176735"/>
                </a:lnTo>
                <a:lnTo>
                  <a:pt x="29320" y="177814"/>
                </a:lnTo>
                <a:close/>
              </a:path>
              <a:path w="217805" h="178435">
                <a:moveTo>
                  <a:pt x="180574" y="177667"/>
                </a:moveTo>
                <a:lnTo>
                  <a:pt x="170542" y="173886"/>
                </a:lnTo>
                <a:lnTo>
                  <a:pt x="162653" y="166602"/>
                </a:lnTo>
                <a:lnTo>
                  <a:pt x="157992" y="156484"/>
                </a:lnTo>
                <a:lnTo>
                  <a:pt x="212042" y="156484"/>
                </a:lnTo>
                <a:lnTo>
                  <a:pt x="208986" y="164668"/>
                </a:lnTo>
                <a:lnTo>
                  <a:pt x="201736" y="172593"/>
                </a:lnTo>
                <a:lnTo>
                  <a:pt x="191665" y="177276"/>
                </a:lnTo>
                <a:lnTo>
                  <a:pt x="180574" y="177667"/>
                </a:lnTo>
                <a:close/>
              </a:path>
              <a:path w="217805" h="178435">
                <a:moveTo>
                  <a:pt x="108635" y="177214"/>
                </a:moveTo>
                <a:lnTo>
                  <a:pt x="90843" y="175588"/>
                </a:lnTo>
                <a:lnTo>
                  <a:pt x="73747" y="169653"/>
                </a:lnTo>
                <a:lnTo>
                  <a:pt x="58168" y="159385"/>
                </a:lnTo>
                <a:lnTo>
                  <a:pt x="154100" y="159385"/>
                </a:lnTo>
                <a:lnTo>
                  <a:pt x="143030" y="167638"/>
                </a:lnTo>
                <a:lnTo>
                  <a:pt x="126304" y="174557"/>
                </a:lnTo>
                <a:lnTo>
                  <a:pt x="108635" y="177214"/>
                </a:lnTo>
                <a:close/>
              </a:path>
            </a:pathLst>
          </a:custGeom>
          <a:solidFill>
            <a:srgbClr val="D41685"/>
          </a:solidFill>
        </p:spPr>
        <p:txBody>
          <a:bodyPr wrap="square" lIns="0" tIns="0" rIns="0" bIns="0" rtlCol="0"/>
          <a:lstStyle/>
          <a:p>
            <a:endParaRPr/>
          </a:p>
        </p:txBody>
      </p:sp>
      <p:sp>
        <p:nvSpPr>
          <p:cNvPr id="7" name="object 7"/>
          <p:cNvSpPr/>
          <p:nvPr/>
        </p:nvSpPr>
        <p:spPr>
          <a:xfrm>
            <a:off x="2130170" y="1461135"/>
            <a:ext cx="453390" cy="454659"/>
          </a:xfrm>
          <a:custGeom>
            <a:avLst/>
            <a:gdLst/>
            <a:ahLst/>
            <a:cxnLst/>
            <a:rect l="l" t="t" r="r" b="b"/>
            <a:pathLst>
              <a:path w="453389" h="454660">
                <a:moveTo>
                  <a:pt x="0" y="0"/>
                </a:moveTo>
                <a:lnTo>
                  <a:pt x="453390" y="0"/>
                </a:lnTo>
                <a:lnTo>
                  <a:pt x="453390" y="454151"/>
                </a:lnTo>
                <a:lnTo>
                  <a:pt x="0" y="454151"/>
                </a:lnTo>
                <a:lnTo>
                  <a:pt x="0" y="0"/>
                </a:lnTo>
                <a:close/>
              </a:path>
            </a:pathLst>
          </a:custGeom>
          <a:ln w="15875">
            <a:solidFill>
              <a:srgbClr val="FFFFFF"/>
            </a:solidFill>
          </a:ln>
        </p:spPr>
        <p:txBody>
          <a:bodyPr wrap="square" lIns="0" tIns="0" rIns="0" bIns="0" rtlCol="0"/>
          <a:lstStyle/>
          <a:p>
            <a:endParaRPr/>
          </a:p>
        </p:txBody>
      </p:sp>
      <p:sp>
        <p:nvSpPr>
          <p:cNvPr id="8" name="object 8"/>
          <p:cNvSpPr txBox="1"/>
          <p:nvPr/>
        </p:nvSpPr>
        <p:spPr>
          <a:xfrm>
            <a:off x="2809472" y="1377755"/>
            <a:ext cx="6931025" cy="481863"/>
          </a:xfrm>
          <a:prstGeom prst="rect">
            <a:avLst/>
          </a:prstGeom>
        </p:spPr>
        <p:txBody>
          <a:bodyPr vert="horz" wrap="square" lIns="0" tIns="0" rIns="0" bIns="0" rtlCol="0">
            <a:spAutoFit/>
          </a:bodyPr>
          <a:lstStyle/>
          <a:p>
            <a:pPr marL="12700" marR="5080">
              <a:lnSpc>
                <a:spcPct val="101099"/>
              </a:lnSpc>
            </a:pPr>
            <a:r>
              <a:rPr lang="fr-FR" sz="1600" dirty="0">
                <a:latin typeface="Source Sans Pro" panose="020B0503030403020204" pitchFamily="34" charset="0"/>
                <a:ea typeface="Source Sans Pro" panose="020B0503030403020204" pitchFamily="34" charset="0"/>
                <a:cs typeface="Arial"/>
              </a:rPr>
              <a:t>Le conseil d’administration doit se conformer aux normes de déontologie professionnelle dans un délai de 30 jours.</a:t>
            </a:r>
          </a:p>
        </p:txBody>
      </p:sp>
      <p:sp>
        <p:nvSpPr>
          <p:cNvPr id="9" name="object 9"/>
          <p:cNvSpPr/>
          <p:nvPr/>
        </p:nvSpPr>
        <p:spPr>
          <a:xfrm>
            <a:off x="1879854" y="2306577"/>
            <a:ext cx="8488680" cy="825500"/>
          </a:xfrm>
          <a:custGeom>
            <a:avLst/>
            <a:gdLst/>
            <a:ahLst/>
            <a:cxnLst/>
            <a:rect l="l" t="t" r="r" b="b"/>
            <a:pathLst>
              <a:path w="8488680" h="825500">
                <a:moveTo>
                  <a:pt x="8406155" y="0"/>
                </a:moveTo>
                <a:lnTo>
                  <a:pt x="82524" y="0"/>
                </a:lnTo>
                <a:lnTo>
                  <a:pt x="50400" y="6484"/>
                </a:lnTo>
                <a:lnTo>
                  <a:pt x="24169" y="24169"/>
                </a:lnTo>
                <a:lnTo>
                  <a:pt x="6484" y="50400"/>
                </a:lnTo>
                <a:lnTo>
                  <a:pt x="0" y="82524"/>
                </a:lnTo>
                <a:lnTo>
                  <a:pt x="2" y="742721"/>
                </a:lnTo>
                <a:lnTo>
                  <a:pt x="6491" y="774845"/>
                </a:lnTo>
                <a:lnTo>
                  <a:pt x="24179" y="801076"/>
                </a:lnTo>
                <a:lnTo>
                  <a:pt x="50410" y="818761"/>
                </a:lnTo>
                <a:lnTo>
                  <a:pt x="82524" y="825245"/>
                </a:lnTo>
                <a:lnTo>
                  <a:pt x="8406155" y="825245"/>
                </a:lnTo>
                <a:lnTo>
                  <a:pt x="8464514" y="801069"/>
                </a:lnTo>
                <a:lnTo>
                  <a:pt x="8488680" y="742721"/>
                </a:lnTo>
                <a:lnTo>
                  <a:pt x="8488692" y="82524"/>
                </a:lnTo>
                <a:lnTo>
                  <a:pt x="8482205" y="50400"/>
                </a:lnTo>
                <a:lnTo>
                  <a:pt x="8464516" y="24169"/>
                </a:lnTo>
                <a:lnTo>
                  <a:pt x="8438281" y="6484"/>
                </a:lnTo>
                <a:lnTo>
                  <a:pt x="8406155" y="0"/>
                </a:lnTo>
                <a:close/>
              </a:path>
            </a:pathLst>
          </a:custGeom>
          <a:solidFill>
            <a:srgbClr val="EECCD9"/>
          </a:solidFill>
        </p:spPr>
        <p:txBody>
          <a:bodyPr wrap="square" lIns="0" tIns="0" rIns="0" bIns="0" rtlCol="0"/>
          <a:lstStyle/>
          <a:p>
            <a:endParaRPr/>
          </a:p>
        </p:txBody>
      </p:sp>
      <p:sp>
        <p:nvSpPr>
          <p:cNvPr id="10" name="object 10"/>
          <p:cNvSpPr/>
          <p:nvPr/>
        </p:nvSpPr>
        <p:spPr>
          <a:xfrm>
            <a:off x="2311836" y="2815797"/>
            <a:ext cx="93345" cy="66040"/>
          </a:xfrm>
          <a:custGeom>
            <a:avLst/>
            <a:gdLst/>
            <a:ahLst/>
            <a:cxnLst/>
            <a:rect l="l" t="t" r="r" b="b"/>
            <a:pathLst>
              <a:path w="93344" h="66039">
                <a:moveTo>
                  <a:pt x="0" y="0"/>
                </a:moveTo>
                <a:lnTo>
                  <a:pt x="93162" y="0"/>
                </a:lnTo>
                <a:lnTo>
                  <a:pt x="93162" y="65513"/>
                </a:lnTo>
                <a:lnTo>
                  <a:pt x="0" y="65513"/>
                </a:lnTo>
                <a:lnTo>
                  <a:pt x="0" y="0"/>
                </a:lnTo>
                <a:close/>
              </a:path>
            </a:pathLst>
          </a:custGeom>
          <a:solidFill>
            <a:srgbClr val="D41685"/>
          </a:solidFill>
        </p:spPr>
        <p:txBody>
          <a:bodyPr wrap="square" lIns="0" tIns="0" rIns="0" bIns="0" rtlCol="0"/>
          <a:lstStyle/>
          <a:p>
            <a:endParaRPr/>
          </a:p>
        </p:txBody>
      </p:sp>
      <p:sp>
        <p:nvSpPr>
          <p:cNvPr id="11" name="object 11"/>
          <p:cNvSpPr/>
          <p:nvPr/>
        </p:nvSpPr>
        <p:spPr>
          <a:xfrm>
            <a:off x="2311836" y="2563083"/>
            <a:ext cx="93345" cy="66040"/>
          </a:xfrm>
          <a:custGeom>
            <a:avLst/>
            <a:gdLst/>
            <a:ahLst/>
            <a:cxnLst/>
            <a:rect l="l" t="t" r="r" b="b"/>
            <a:pathLst>
              <a:path w="93344" h="66039">
                <a:moveTo>
                  <a:pt x="0" y="0"/>
                </a:moveTo>
                <a:lnTo>
                  <a:pt x="93162" y="0"/>
                </a:lnTo>
                <a:lnTo>
                  <a:pt x="93162" y="65513"/>
                </a:lnTo>
                <a:lnTo>
                  <a:pt x="0" y="65513"/>
                </a:lnTo>
                <a:lnTo>
                  <a:pt x="0" y="0"/>
                </a:lnTo>
                <a:close/>
              </a:path>
            </a:pathLst>
          </a:custGeom>
          <a:solidFill>
            <a:srgbClr val="D41685"/>
          </a:solidFill>
        </p:spPr>
        <p:txBody>
          <a:bodyPr wrap="square" lIns="0" tIns="0" rIns="0" bIns="0" rtlCol="0"/>
          <a:lstStyle/>
          <a:p>
            <a:endParaRPr/>
          </a:p>
        </p:txBody>
      </p:sp>
      <p:sp>
        <p:nvSpPr>
          <p:cNvPr id="12" name="object 12"/>
          <p:cNvSpPr/>
          <p:nvPr/>
        </p:nvSpPr>
        <p:spPr>
          <a:xfrm>
            <a:off x="2172093" y="2815797"/>
            <a:ext cx="93345" cy="66040"/>
          </a:xfrm>
          <a:custGeom>
            <a:avLst/>
            <a:gdLst/>
            <a:ahLst/>
            <a:cxnLst/>
            <a:rect l="l" t="t" r="r" b="b"/>
            <a:pathLst>
              <a:path w="93344" h="66039">
                <a:moveTo>
                  <a:pt x="0" y="0"/>
                </a:moveTo>
                <a:lnTo>
                  <a:pt x="93162" y="0"/>
                </a:lnTo>
                <a:lnTo>
                  <a:pt x="93162" y="65513"/>
                </a:lnTo>
                <a:lnTo>
                  <a:pt x="0" y="65513"/>
                </a:lnTo>
                <a:lnTo>
                  <a:pt x="0" y="0"/>
                </a:lnTo>
                <a:close/>
              </a:path>
            </a:pathLst>
          </a:custGeom>
          <a:solidFill>
            <a:srgbClr val="D41685"/>
          </a:solidFill>
        </p:spPr>
        <p:txBody>
          <a:bodyPr wrap="square" lIns="0" tIns="0" rIns="0" bIns="0" rtlCol="0"/>
          <a:lstStyle/>
          <a:p>
            <a:endParaRPr/>
          </a:p>
        </p:txBody>
      </p:sp>
      <p:sp>
        <p:nvSpPr>
          <p:cNvPr id="13" name="object 13"/>
          <p:cNvSpPr/>
          <p:nvPr/>
        </p:nvSpPr>
        <p:spPr>
          <a:xfrm>
            <a:off x="2451580" y="2815797"/>
            <a:ext cx="93345" cy="66040"/>
          </a:xfrm>
          <a:custGeom>
            <a:avLst/>
            <a:gdLst/>
            <a:ahLst/>
            <a:cxnLst/>
            <a:rect l="l" t="t" r="r" b="b"/>
            <a:pathLst>
              <a:path w="93344" h="66039">
                <a:moveTo>
                  <a:pt x="0" y="0"/>
                </a:moveTo>
                <a:lnTo>
                  <a:pt x="93162" y="0"/>
                </a:lnTo>
                <a:lnTo>
                  <a:pt x="93162" y="65513"/>
                </a:lnTo>
                <a:lnTo>
                  <a:pt x="0" y="65513"/>
                </a:lnTo>
                <a:lnTo>
                  <a:pt x="0" y="0"/>
                </a:lnTo>
                <a:close/>
              </a:path>
            </a:pathLst>
          </a:custGeom>
          <a:solidFill>
            <a:srgbClr val="D41685"/>
          </a:solidFill>
        </p:spPr>
        <p:txBody>
          <a:bodyPr wrap="square" lIns="0" tIns="0" rIns="0" bIns="0" rtlCol="0"/>
          <a:lstStyle/>
          <a:p>
            <a:endParaRPr/>
          </a:p>
        </p:txBody>
      </p:sp>
      <p:sp>
        <p:nvSpPr>
          <p:cNvPr id="14" name="object 14"/>
          <p:cNvSpPr/>
          <p:nvPr/>
        </p:nvSpPr>
        <p:spPr>
          <a:xfrm>
            <a:off x="2358418" y="2647321"/>
            <a:ext cx="0" cy="66040"/>
          </a:xfrm>
          <a:custGeom>
            <a:avLst/>
            <a:gdLst/>
            <a:ahLst/>
            <a:cxnLst/>
            <a:rect l="l" t="t" r="r" b="b"/>
            <a:pathLst>
              <a:path h="66039">
                <a:moveTo>
                  <a:pt x="0" y="0"/>
                </a:moveTo>
                <a:lnTo>
                  <a:pt x="0" y="65513"/>
                </a:lnTo>
              </a:path>
            </a:pathLst>
          </a:custGeom>
          <a:ln w="18632">
            <a:solidFill>
              <a:srgbClr val="D41685"/>
            </a:solidFill>
          </a:ln>
        </p:spPr>
        <p:txBody>
          <a:bodyPr wrap="square" lIns="0" tIns="0" rIns="0" bIns="0" rtlCol="0"/>
          <a:lstStyle/>
          <a:p>
            <a:endParaRPr/>
          </a:p>
        </p:txBody>
      </p:sp>
      <p:sp>
        <p:nvSpPr>
          <p:cNvPr id="15" name="object 15"/>
          <p:cNvSpPr/>
          <p:nvPr/>
        </p:nvSpPr>
        <p:spPr>
          <a:xfrm>
            <a:off x="2209358" y="2722605"/>
            <a:ext cx="298450" cy="0"/>
          </a:xfrm>
          <a:custGeom>
            <a:avLst/>
            <a:gdLst/>
            <a:ahLst/>
            <a:cxnLst/>
            <a:rect l="l" t="t" r="r" b="b"/>
            <a:pathLst>
              <a:path w="298450">
                <a:moveTo>
                  <a:pt x="0" y="0"/>
                </a:moveTo>
                <a:lnTo>
                  <a:pt x="298119" y="0"/>
                </a:lnTo>
              </a:path>
            </a:pathLst>
          </a:custGeom>
          <a:ln w="19094">
            <a:solidFill>
              <a:srgbClr val="D41685"/>
            </a:solidFill>
          </a:ln>
        </p:spPr>
        <p:txBody>
          <a:bodyPr wrap="square" lIns="0" tIns="0" rIns="0" bIns="0" rtlCol="0"/>
          <a:lstStyle/>
          <a:p>
            <a:endParaRPr/>
          </a:p>
        </p:txBody>
      </p:sp>
      <p:sp>
        <p:nvSpPr>
          <p:cNvPr id="16" name="object 16"/>
          <p:cNvSpPr/>
          <p:nvPr/>
        </p:nvSpPr>
        <p:spPr>
          <a:xfrm>
            <a:off x="2218674" y="2732152"/>
            <a:ext cx="0" cy="65405"/>
          </a:xfrm>
          <a:custGeom>
            <a:avLst/>
            <a:gdLst/>
            <a:ahLst/>
            <a:cxnLst/>
            <a:rect l="l" t="t" r="r" b="b"/>
            <a:pathLst>
              <a:path h="65405">
                <a:moveTo>
                  <a:pt x="0" y="0"/>
                </a:moveTo>
                <a:lnTo>
                  <a:pt x="0" y="64921"/>
                </a:lnTo>
              </a:path>
            </a:pathLst>
          </a:custGeom>
          <a:ln w="18632">
            <a:solidFill>
              <a:srgbClr val="D41685"/>
            </a:solidFill>
          </a:ln>
        </p:spPr>
        <p:txBody>
          <a:bodyPr wrap="square" lIns="0" tIns="0" rIns="0" bIns="0" rtlCol="0"/>
          <a:lstStyle/>
          <a:p>
            <a:endParaRPr/>
          </a:p>
        </p:txBody>
      </p:sp>
      <p:sp>
        <p:nvSpPr>
          <p:cNvPr id="17" name="object 17"/>
          <p:cNvSpPr/>
          <p:nvPr/>
        </p:nvSpPr>
        <p:spPr>
          <a:xfrm>
            <a:off x="2358418" y="2731560"/>
            <a:ext cx="0" cy="66040"/>
          </a:xfrm>
          <a:custGeom>
            <a:avLst/>
            <a:gdLst/>
            <a:ahLst/>
            <a:cxnLst/>
            <a:rect l="l" t="t" r="r" b="b"/>
            <a:pathLst>
              <a:path h="66039">
                <a:moveTo>
                  <a:pt x="0" y="0"/>
                </a:moveTo>
                <a:lnTo>
                  <a:pt x="0" y="65513"/>
                </a:lnTo>
              </a:path>
            </a:pathLst>
          </a:custGeom>
          <a:ln w="18632">
            <a:solidFill>
              <a:srgbClr val="D41685"/>
            </a:solidFill>
          </a:ln>
        </p:spPr>
        <p:txBody>
          <a:bodyPr wrap="square" lIns="0" tIns="0" rIns="0" bIns="0" rtlCol="0"/>
          <a:lstStyle/>
          <a:p>
            <a:endParaRPr/>
          </a:p>
        </p:txBody>
      </p:sp>
      <p:sp>
        <p:nvSpPr>
          <p:cNvPr id="18" name="object 18"/>
          <p:cNvSpPr/>
          <p:nvPr/>
        </p:nvSpPr>
        <p:spPr>
          <a:xfrm>
            <a:off x="2498161" y="2731560"/>
            <a:ext cx="0" cy="66040"/>
          </a:xfrm>
          <a:custGeom>
            <a:avLst/>
            <a:gdLst/>
            <a:ahLst/>
            <a:cxnLst/>
            <a:rect l="l" t="t" r="r" b="b"/>
            <a:pathLst>
              <a:path h="66039">
                <a:moveTo>
                  <a:pt x="0" y="0"/>
                </a:moveTo>
                <a:lnTo>
                  <a:pt x="0" y="65513"/>
                </a:lnTo>
              </a:path>
            </a:pathLst>
          </a:custGeom>
          <a:ln w="18632">
            <a:solidFill>
              <a:srgbClr val="D41685"/>
            </a:solidFill>
          </a:ln>
        </p:spPr>
        <p:txBody>
          <a:bodyPr wrap="square" lIns="0" tIns="0" rIns="0" bIns="0" rtlCol="0"/>
          <a:lstStyle/>
          <a:p>
            <a:endParaRPr/>
          </a:p>
        </p:txBody>
      </p:sp>
      <p:sp>
        <p:nvSpPr>
          <p:cNvPr id="19" name="object 19"/>
          <p:cNvSpPr/>
          <p:nvPr/>
        </p:nvSpPr>
        <p:spPr>
          <a:xfrm>
            <a:off x="2130170" y="2492882"/>
            <a:ext cx="453390" cy="454659"/>
          </a:xfrm>
          <a:custGeom>
            <a:avLst/>
            <a:gdLst/>
            <a:ahLst/>
            <a:cxnLst/>
            <a:rect l="l" t="t" r="r" b="b"/>
            <a:pathLst>
              <a:path w="453389" h="454660">
                <a:moveTo>
                  <a:pt x="0" y="0"/>
                </a:moveTo>
                <a:lnTo>
                  <a:pt x="453390" y="0"/>
                </a:lnTo>
                <a:lnTo>
                  <a:pt x="453390" y="454151"/>
                </a:lnTo>
                <a:lnTo>
                  <a:pt x="0" y="454151"/>
                </a:lnTo>
                <a:lnTo>
                  <a:pt x="0" y="0"/>
                </a:lnTo>
                <a:close/>
              </a:path>
            </a:pathLst>
          </a:custGeom>
          <a:ln w="15875">
            <a:solidFill>
              <a:srgbClr val="FFFFFF"/>
            </a:solidFill>
          </a:ln>
        </p:spPr>
        <p:txBody>
          <a:bodyPr wrap="square" lIns="0" tIns="0" rIns="0" bIns="0" rtlCol="0"/>
          <a:lstStyle/>
          <a:p>
            <a:endParaRPr/>
          </a:p>
        </p:txBody>
      </p:sp>
      <p:sp>
        <p:nvSpPr>
          <p:cNvPr id="20" name="object 20"/>
          <p:cNvSpPr/>
          <p:nvPr/>
        </p:nvSpPr>
        <p:spPr>
          <a:xfrm>
            <a:off x="1879854" y="3338325"/>
            <a:ext cx="8488680" cy="825500"/>
          </a:xfrm>
          <a:custGeom>
            <a:avLst/>
            <a:gdLst/>
            <a:ahLst/>
            <a:cxnLst/>
            <a:rect l="l" t="t" r="r" b="b"/>
            <a:pathLst>
              <a:path w="8488680" h="825500">
                <a:moveTo>
                  <a:pt x="8406155" y="0"/>
                </a:moveTo>
                <a:lnTo>
                  <a:pt x="82524" y="0"/>
                </a:lnTo>
                <a:lnTo>
                  <a:pt x="50400" y="6484"/>
                </a:lnTo>
                <a:lnTo>
                  <a:pt x="24169" y="24169"/>
                </a:lnTo>
                <a:lnTo>
                  <a:pt x="6484" y="50400"/>
                </a:lnTo>
                <a:lnTo>
                  <a:pt x="0" y="82524"/>
                </a:lnTo>
                <a:lnTo>
                  <a:pt x="2" y="742721"/>
                </a:lnTo>
                <a:lnTo>
                  <a:pt x="6491" y="774845"/>
                </a:lnTo>
                <a:lnTo>
                  <a:pt x="24179" y="801076"/>
                </a:lnTo>
                <a:lnTo>
                  <a:pt x="50410" y="818761"/>
                </a:lnTo>
                <a:lnTo>
                  <a:pt x="82524" y="825245"/>
                </a:lnTo>
                <a:lnTo>
                  <a:pt x="8406155" y="825245"/>
                </a:lnTo>
                <a:lnTo>
                  <a:pt x="8464514" y="801069"/>
                </a:lnTo>
                <a:lnTo>
                  <a:pt x="8488680" y="742721"/>
                </a:lnTo>
                <a:lnTo>
                  <a:pt x="8488692" y="82524"/>
                </a:lnTo>
                <a:lnTo>
                  <a:pt x="8482205" y="50400"/>
                </a:lnTo>
                <a:lnTo>
                  <a:pt x="8464516" y="24169"/>
                </a:lnTo>
                <a:lnTo>
                  <a:pt x="8438281" y="6484"/>
                </a:lnTo>
                <a:lnTo>
                  <a:pt x="8406155" y="0"/>
                </a:lnTo>
                <a:close/>
              </a:path>
            </a:pathLst>
          </a:custGeom>
          <a:solidFill>
            <a:srgbClr val="EECCD9"/>
          </a:solidFill>
        </p:spPr>
        <p:txBody>
          <a:bodyPr wrap="square" lIns="0" tIns="0" rIns="0" bIns="0" rtlCol="0"/>
          <a:lstStyle/>
          <a:p>
            <a:endParaRPr/>
          </a:p>
        </p:txBody>
      </p:sp>
      <p:sp>
        <p:nvSpPr>
          <p:cNvPr id="21" name="object 21"/>
          <p:cNvSpPr/>
          <p:nvPr/>
        </p:nvSpPr>
        <p:spPr>
          <a:xfrm>
            <a:off x="2153460" y="3674441"/>
            <a:ext cx="410209" cy="0"/>
          </a:xfrm>
          <a:custGeom>
            <a:avLst/>
            <a:gdLst/>
            <a:ahLst/>
            <a:cxnLst/>
            <a:rect l="l" t="t" r="r" b="b"/>
            <a:pathLst>
              <a:path w="410210">
                <a:moveTo>
                  <a:pt x="0" y="0"/>
                </a:moveTo>
                <a:lnTo>
                  <a:pt x="409914" y="0"/>
                </a:lnTo>
              </a:path>
            </a:pathLst>
          </a:custGeom>
          <a:ln w="27981">
            <a:solidFill>
              <a:srgbClr val="D41685"/>
            </a:solidFill>
          </a:ln>
        </p:spPr>
        <p:txBody>
          <a:bodyPr wrap="square" lIns="0" tIns="0" rIns="0" bIns="0" rtlCol="0"/>
          <a:lstStyle/>
          <a:p>
            <a:endParaRPr/>
          </a:p>
        </p:txBody>
      </p:sp>
      <p:sp>
        <p:nvSpPr>
          <p:cNvPr id="22" name="object 22"/>
          <p:cNvSpPr/>
          <p:nvPr/>
        </p:nvSpPr>
        <p:spPr>
          <a:xfrm>
            <a:off x="2167435" y="3688432"/>
            <a:ext cx="0" cy="131445"/>
          </a:xfrm>
          <a:custGeom>
            <a:avLst/>
            <a:gdLst/>
            <a:ahLst/>
            <a:cxnLst/>
            <a:rect l="l" t="t" r="r" b="b"/>
            <a:pathLst>
              <a:path h="131445">
                <a:moveTo>
                  <a:pt x="0" y="0"/>
                </a:moveTo>
                <a:lnTo>
                  <a:pt x="0" y="131005"/>
                </a:lnTo>
              </a:path>
            </a:pathLst>
          </a:custGeom>
          <a:ln w="27948">
            <a:solidFill>
              <a:srgbClr val="D41685"/>
            </a:solidFill>
          </a:ln>
        </p:spPr>
        <p:txBody>
          <a:bodyPr wrap="square" lIns="0" tIns="0" rIns="0" bIns="0" rtlCol="0"/>
          <a:lstStyle/>
          <a:p>
            <a:endParaRPr/>
          </a:p>
        </p:txBody>
      </p:sp>
      <p:sp>
        <p:nvSpPr>
          <p:cNvPr id="23" name="object 23"/>
          <p:cNvSpPr/>
          <p:nvPr/>
        </p:nvSpPr>
        <p:spPr>
          <a:xfrm>
            <a:off x="2153460" y="3833428"/>
            <a:ext cx="410209" cy="0"/>
          </a:xfrm>
          <a:custGeom>
            <a:avLst/>
            <a:gdLst/>
            <a:ahLst/>
            <a:cxnLst/>
            <a:rect l="l" t="t" r="r" b="b"/>
            <a:pathLst>
              <a:path w="410210">
                <a:moveTo>
                  <a:pt x="0" y="0"/>
                </a:moveTo>
                <a:lnTo>
                  <a:pt x="409914" y="0"/>
                </a:lnTo>
              </a:path>
            </a:pathLst>
          </a:custGeom>
          <a:ln w="27981">
            <a:solidFill>
              <a:srgbClr val="D41685"/>
            </a:solidFill>
          </a:ln>
        </p:spPr>
        <p:txBody>
          <a:bodyPr wrap="square" lIns="0" tIns="0" rIns="0" bIns="0" rtlCol="0"/>
          <a:lstStyle/>
          <a:p>
            <a:endParaRPr/>
          </a:p>
        </p:txBody>
      </p:sp>
      <p:sp>
        <p:nvSpPr>
          <p:cNvPr id="24" name="object 24"/>
          <p:cNvSpPr/>
          <p:nvPr/>
        </p:nvSpPr>
        <p:spPr>
          <a:xfrm>
            <a:off x="2549400" y="3688151"/>
            <a:ext cx="0" cy="130810"/>
          </a:xfrm>
          <a:custGeom>
            <a:avLst/>
            <a:gdLst/>
            <a:ahLst/>
            <a:cxnLst/>
            <a:rect l="l" t="t" r="r" b="b"/>
            <a:pathLst>
              <a:path h="130810">
                <a:moveTo>
                  <a:pt x="0" y="0"/>
                </a:moveTo>
                <a:lnTo>
                  <a:pt x="0" y="130817"/>
                </a:lnTo>
              </a:path>
            </a:pathLst>
          </a:custGeom>
          <a:ln w="27948">
            <a:solidFill>
              <a:srgbClr val="D41685"/>
            </a:solidFill>
          </a:ln>
        </p:spPr>
        <p:txBody>
          <a:bodyPr wrap="square" lIns="0" tIns="0" rIns="0" bIns="0" rtlCol="0"/>
          <a:lstStyle/>
          <a:p>
            <a:endParaRPr/>
          </a:p>
        </p:txBody>
      </p:sp>
      <p:sp>
        <p:nvSpPr>
          <p:cNvPr id="25" name="object 25"/>
          <p:cNvSpPr/>
          <p:nvPr/>
        </p:nvSpPr>
        <p:spPr>
          <a:xfrm>
            <a:off x="2200042" y="3753560"/>
            <a:ext cx="214629" cy="0"/>
          </a:xfrm>
          <a:custGeom>
            <a:avLst/>
            <a:gdLst/>
            <a:ahLst/>
            <a:cxnLst/>
            <a:rect l="l" t="t" r="r" b="b"/>
            <a:pathLst>
              <a:path w="214630">
                <a:moveTo>
                  <a:pt x="0" y="0"/>
                </a:moveTo>
                <a:lnTo>
                  <a:pt x="214273" y="0"/>
                </a:lnTo>
              </a:path>
            </a:pathLst>
          </a:custGeom>
          <a:ln w="18688">
            <a:solidFill>
              <a:srgbClr val="D41685"/>
            </a:solidFill>
          </a:ln>
        </p:spPr>
        <p:txBody>
          <a:bodyPr wrap="square" lIns="0" tIns="0" rIns="0" bIns="0" rtlCol="0"/>
          <a:lstStyle/>
          <a:p>
            <a:endParaRPr/>
          </a:p>
        </p:txBody>
      </p:sp>
      <p:sp>
        <p:nvSpPr>
          <p:cNvPr id="26" name="object 26"/>
          <p:cNvSpPr/>
          <p:nvPr/>
        </p:nvSpPr>
        <p:spPr>
          <a:xfrm>
            <a:off x="2200042" y="3716185"/>
            <a:ext cx="84455" cy="0"/>
          </a:xfrm>
          <a:custGeom>
            <a:avLst/>
            <a:gdLst/>
            <a:ahLst/>
            <a:cxnLst/>
            <a:rect l="l" t="t" r="r" b="b"/>
            <a:pathLst>
              <a:path w="84455">
                <a:moveTo>
                  <a:pt x="0" y="0"/>
                </a:moveTo>
                <a:lnTo>
                  <a:pt x="83846" y="0"/>
                </a:lnTo>
              </a:path>
            </a:pathLst>
          </a:custGeom>
          <a:ln w="18692">
            <a:solidFill>
              <a:srgbClr val="D41685"/>
            </a:solidFill>
          </a:ln>
        </p:spPr>
        <p:txBody>
          <a:bodyPr wrap="square" lIns="0" tIns="0" rIns="0" bIns="0" rtlCol="0"/>
          <a:lstStyle/>
          <a:p>
            <a:endParaRPr/>
          </a:p>
        </p:txBody>
      </p:sp>
      <p:sp>
        <p:nvSpPr>
          <p:cNvPr id="27" name="object 27"/>
          <p:cNvSpPr/>
          <p:nvPr/>
        </p:nvSpPr>
        <p:spPr>
          <a:xfrm>
            <a:off x="2432948" y="3748884"/>
            <a:ext cx="84455" cy="0"/>
          </a:xfrm>
          <a:custGeom>
            <a:avLst/>
            <a:gdLst/>
            <a:ahLst/>
            <a:cxnLst/>
            <a:rect l="l" t="t" r="r" b="b"/>
            <a:pathLst>
              <a:path w="84455">
                <a:moveTo>
                  <a:pt x="0" y="0"/>
                </a:moveTo>
                <a:lnTo>
                  <a:pt x="83846" y="0"/>
                </a:lnTo>
              </a:path>
            </a:pathLst>
          </a:custGeom>
          <a:ln w="28027">
            <a:solidFill>
              <a:srgbClr val="D41685"/>
            </a:solidFill>
          </a:ln>
        </p:spPr>
        <p:txBody>
          <a:bodyPr wrap="square" lIns="0" tIns="0" rIns="0" bIns="0" rtlCol="0"/>
          <a:lstStyle/>
          <a:p>
            <a:endParaRPr/>
          </a:p>
        </p:txBody>
      </p:sp>
      <p:sp>
        <p:nvSpPr>
          <p:cNvPr id="28" name="object 28"/>
          <p:cNvSpPr/>
          <p:nvPr/>
        </p:nvSpPr>
        <p:spPr>
          <a:xfrm>
            <a:off x="2362611" y="3770379"/>
            <a:ext cx="149860" cy="40640"/>
          </a:xfrm>
          <a:custGeom>
            <a:avLst/>
            <a:gdLst/>
            <a:ahLst/>
            <a:cxnLst/>
            <a:rect l="l" t="t" r="r" b="b"/>
            <a:pathLst>
              <a:path w="149860" h="40639">
                <a:moveTo>
                  <a:pt x="73287" y="21491"/>
                </a:moveTo>
                <a:lnTo>
                  <a:pt x="44717" y="21491"/>
                </a:lnTo>
                <a:lnTo>
                  <a:pt x="45649" y="20557"/>
                </a:lnTo>
                <a:lnTo>
                  <a:pt x="47046" y="18688"/>
                </a:lnTo>
                <a:lnTo>
                  <a:pt x="49376" y="16352"/>
                </a:lnTo>
                <a:lnTo>
                  <a:pt x="50773" y="14483"/>
                </a:lnTo>
                <a:lnTo>
                  <a:pt x="52636" y="12614"/>
                </a:lnTo>
                <a:lnTo>
                  <a:pt x="85243" y="0"/>
                </a:lnTo>
                <a:lnTo>
                  <a:pt x="90833" y="1868"/>
                </a:lnTo>
                <a:lnTo>
                  <a:pt x="94093" y="7008"/>
                </a:lnTo>
                <a:lnTo>
                  <a:pt x="96423" y="11212"/>
                </a:lnTo>
                <a:lnTo>
                  <a:pt x="95957" y="15417"/>
                </a:lnTo>
                <a:lnTo>
                  <a:pt x="95491" y="18221"/>
                </a:lnTo>
                <a:lnTo>
                  <a:pt x="148128" y="18221"/>
                </a:lnTo>
                <a:lnTo>
                  <a:pt x="149525" y="19622"/>
                </a:lnTo>
                <a:lnTo>
                  <a:pt x="149525" y="20557"/>
                </a:lnTo>
                <a:lnTo>
                  <a:pt x="76393" y="20557"/>
                </a:lnTo>
                <a:lnTo>
                  <a:pt x="73287" y="21491"/>
                </a:lnTo>
                <a:close/>
              </a:path>
              <a:path w="149860" h="40639">
                <a:moveTo>
                  <a:pt x="148128" y="18221"/>
                </a:moveTo>
                <a:lnTo>
                  <a:pt x="95957" y="18221"/>
                </a:lnTo>
                <a:lnTo>
                  <a:pt x="95957" y="17753"/>
                </a:lnTo>
                <a:lnTo>
                  <a:pt x="96423" y="17753"/>
                </a:lnTo>
                <a:lnTo>
                  <a:pt x="99683" y="14483"/>
                </a:lnTo>
                <a:lnTo>
                  <a:pt x="102478" y="12147"/>
                </a:lnTo>
                <a:lnTo>
                  <a:pt x="106670" y="11212"/>
                </a:lnTo>
                <a:lnTo>
                  <a:pt x="113658" y="9344"/>
                </a:lnTo>
                <a:lnTo>
                  <a:pt x="118781" y="13081"/>
                </a:lnTo>
                <a:lnTo>
                  <a:pt x="121111" y="14950"/>
                </a:lnTo>
                <a:lnTo>
                  <a:pt x="121576" y="15417"/>
                </a:lnTo>
                <a:lnTo>
                  <a:pt x="124837" y="15417"/>
                </a:lnTo>
                <a:lnTo>
                  <a:pt x="124837" y="15884"/>
                </a:lnTo>
                <a:lnTo>
                  <a:pt x="145799" y="15884"/>
                </a:lnTo>
                <a:lnTo>
                  <a:pt x="148128" y="18221"/>
                </a:lnTo>
                <a:close/>
              </a:path>
              <a:path w="149860" h="40639">
                <a:moveTo>
                  <a:pt x="22773" y="37113"/>
                </a:moveTo>
                <a:lnTo>
                  <a:pt x="15080" y="37026"/>
                </a:lnTo>
                <a:lnTo>
                  <a:pt x="8348" y="34310"/>
                </a:lnTo>
                <a:lnTo>
                  <a:pt x="2794" y="28966"/>
                </a:lnTo>
                <a:lnTo>
                  <a:pt x="0" y="24761"/>
                </a:lnTo>
                <a:lnTo>
                  <a:pt x="931" y="18688"/>
                </a:lnTo>
                <a:lnTo>
                  <a:pt x="9316" y="13081"/>
                </a:lnTo>
                <a:lnTo>
                  <a:pt x="15371" y="14016"/>
                </a:lnTo>
                <a:lnTo>
                  <a:pt x="18166" y="18221"/>
                </a:lnTo>
                <a:lnTo>
                  <a:pt x="18166" y="18688"/>
                </a:lnTo>
                <a:lnTo>
                  <a:pt x="19098" y="19622"/>
                </a:lnTo>
                <a:lnTo>
                  <a:pt x="42854" y="19622"/>
                </a:lnTo>
                <a:lnTo>
                  <a:pt x="43786" y="20089"/>
                </a:lnTo>
                <a:lnTo>
                  <a:pt x="44252" y="21024"/>
                </a:lnTo>
                <a:lnTo>
                  <a:pt x="44717" y="21491"/>
                </a:lnTo>
                <a:lnTo>
                  <a:pt x="73287" y="21491"/>
                </a:lnTo>
                <a:lnTo>
                  <a:pt x="71734" y="21958"/>
                </a:lnTo>
                <a:lnTo>
                  <a:pt x="67542" y="23827"/>
                </a:lnTo>
                <a:lnTo>
                  <a:pt x="62884" y="28499"/>
                </a:lnTo>
                <a:lnTo>
                  <a:pt x="61952" y="29901"/>
                </a:lnTo>
                <a:lnTo>
                  <a:pt x="58692" y="34105"/>
                </a:lnTo>
                <a:lnTo>
                  <a:pt x="58259" y="34573"/>
                </a:lnTo>
                <a:lnTo>
                  <a:pt x="31209" y="34573"/>
                </a:lnTo>
                <a:lnTo>
                  <a:pt x="22773" y="37113"/>
                </a:lnTo>
                <a:close/>
              </a:path>
              <a:path w="149860" h="40639">
                <a:moveTo>
                  <a:pt x="42854" y="19622"/>
                </a:moveTo>
                <a:lnTo>
                  <a:pt x="19098" y="19622"/>
                </a:lnTo>
                <a:lnTo>
                  <a:pt x="23756" y="17753"/>
                </a:lnTo>
                <a:lnTo>
                  <a:pt x="31675" y="14016"/>
                </a:lnTo>
                <a:lnTo>
                  <a:pt x="37730" y="14950"/>
                </a:lnTo>
                <a:lnTo>
                  <a:pt x="42854" y="19622"/>
                </a:lnTo>
                <a:close/>
              </a:path>
              <a:path w="149860" h="40639">
                <a:moveTo>
                  <a:pt x="145799" y="15884"/>
                </a:moveTo>
                <a:lnTo>
                  <a:pt x="124837" y="15884"/>
                </a:lnTo>
                <a:lnTo>
                  <a:pt x="127166" y="15417"/>
                </a:lnTo>
                <a:lnTo>
                  <a:pt x="145333" y="15417"/>
                </a:lnTo>
                <a:lnTo>
                  <a:pt x="145799" y="15884"/>
                </a:lnTo>
                <a:close/>
              </a:path>
              <a:path w="149860" h="40639">
                <a:moveTo>
                  <a:pt x="91764" y="38310"/>
                </a:moveTo>
                <a:lnTo>
                  <a:pt x="85709" y="35040"/>
                </a:lnTo>
                <a:lnTo>
                  <a:pt x="80119" y="32237"/>
                </a:lnTo>
                <a:lnTo>
                  <a:pt x="76858" y="27097"/>
                </a:lnTo>
                <a:lnTo>
                  <a:pt x="76393" y="20557"/>
                </a:lnTo>
                <a:lnTo>
                  <a:pt x="149525" y="20557"/>
                </a:lnTo>
                <a:lnTo>
                  <a:pt x="149525" y="29901"/>
                </a:lnTo>
                <a:lnTo>
                  <a:pt x="149059" y="30368"/>
                </a:lnTo>
                <a:lnTo>
                  <a:pt x="110397" y="30368"/>
                </a:lnTo>
                <a:lnTo>
                  <a:pt x="109931" y="30835"/>
                </a:lnTo>
                <a:lnTo>
                  <a:pt x="108534" y="31769"/>
                </a:lnTo>
                <a:lnTo>
                  <a:pt x="107602" y="32704"/>
                </a:lnTo>
                <a:lnTo>
                  <a:pt x="106205" y="33638"/>
                </a:lnTo>
                <a:lnTo>
                  <a:pt x="99683" y="37843"/>
                </a:lnTo>
                <a:lnTo>
                  <a:pt x="91764" y="38310"/>
                </a:lnTo>
                <a:close/>
              </a:path>
              <a:path w="149860" h="40639">
                <a:moveTo>
                  <a:pt x="117384" y="35040"/>
                </a:moveTo>
                <a:lnTo>
                  <a:pt x="112260" y="31769"/>
                </a:lnTo>
                <a:lnTo>
                  <a:pt x="111794" y="31302"/>
                </a:lnTo>
                <a:lnTo>
                  <a:pt x="110863" y="30835"/>
                </a:lnTo>
                <a:lnTo>
                  <a:pt x="110397" y="30368"/>
                </a:lnTo>
                <a:lnTo>
                  <a:pt x="149059" y="30368"/>
                </a:lnTo>
                <a:lnTo>
                  <a:pt x="145333" y="34105"/>
                </a:lnTo>
                <a:lnTo>
                  <a:pt x="127166" y="34105"/>
                </a:lnTo>
                <a:lnTo>
                  <a:pt x="123905" y="34573"/>
                </a:lnTo>
                <a:lnTo>
                  <a:pt x="117384" y="35040"/>
                </a:lnTo>
                <a:close/>
              </a:path>
              <a:path w="149860" h="40639">
                <a:moveTo>
                  <a:pt x="52636" y="40646"/>
                </a:moveTo>
                <a:lnTo>
                  <a:pt x="42388" y="40646"/>
                </a:lnTo>
                <a:lnTo>
                  <a:pt x="35867" y="40179"/>
                </a:lnTo>
                <a:lnTo>
                  <a:pt x="32606" y="36909"/>
                </a:lnTo>
                <a:lnTo>
                  <a:pt x="31209" y="34573"/>
                </a:lnTo>
                <a:lnTo>
                  <a:pt x="58259" y="34573"/>
                </a:lnTo>
                <a:lnTo>
                  <a:pt x="52636" y="40646"/>
                </a:lnTo>
                <a:close/>
              </a:path>
            </a:pathLst>
          </a:custGeom>
          <a:solidFill>
            <a:srgbClr val="D41685"/>
          </a:solidFill>
        </p:spPr>
        <p:txBody>
          <a:bodyPr wrap="square" lIns="0" tIns="0" rIns="0" bIns="0" rtlCol="0"/>
          <a:lstStyle/>
          <a:p>
            <a:endParaRPr/>
          </a:p>
        </p:txBody>
      </p:sp>
      <p:sp>
        <p:nvSpPr>
          <p:cNvPr id="29" name="object 29"/>
          <p:cNvSpPr/>
          <p:nvPr/>
        </p:nvSpPr>
        <p:spPr>
          <a:xfrm>
            <a:off x="2130170" y="3524630"/>
            <a:ext cx="453390" cy="453390"/>
          </a:xfrm>
          <a:custGeom>
            <a:avLst/>
            <a:gdLst/>
            <a:ahLst/>
            <a:cxnLst/>
            <a:rect l="l" t="t" r="r" b="b"/>
            <a:pathLst>
              <a:path w="453389" h="453389">
                <a:moveTo>
                  <a:pt x="0" y="0"/>
                </a:moveTo>
                <a:lnTo>
                  <a:pt x="453390" y="0"/>
                </a:lnTo>
                <a:lnTo>
                  <a:pt x="453390" y="453389"/>
                </a:lnTo>
                <a:lnTo>
                  <a:pt x="0" y="453389"/>
                </a:lnTo>
                <a:lnTo>
                  <a:pt x="0" y="0"/>
                </a:lnTo>
                <a:close/>
              </a:path>
            </a:pathLst>
          </a:custGeom>
          <a:ln w="15874">
            <a:solidFill>
              <a:srgbClr val="FFFFFF"/>
            </a:solidFill>
          </a:ln>
        </p:spPr>
        <p:txBody>
          <a:bodyPr wrap="square" lIns="0" tIns="0" rIns="0" bIns="0" rtlCol="0"/>
          <a:lstStyle/>
          <a:p>
            <a:endParaRPr/>
          </a:p>
        </p:txBody>
      </p:sp>
      <p:sp>
        <p:nvSpPr>
          <p:cNvPr id="30" name="object 30"/>
          <p:cNvSpPr/>
          <p:nvPr/>
        </p:nvSpPr>
        <p:spPr>
          <a:xfrm>
            <a:off x="1879854" y="4370067"/>
            <a:ext cx="8488680" cy="824865"/>
          </a:xfrm>
          <a:custGeom>
            <a:avLst/>
            <a:gdLst/>
            <a:ahLst/>
            <a:cxnLst/>
            <a:rect l="l" t="t" r="r" b="b"/>
            <a:pathLst>
              <a:path w="8488680" h="824864">
                <a:moveTo>
                  <a:pt x="8406231" y="0"/>
                </a:moveTo>
                <a:lnTo>
                  <a:pt x="82448" y="0"/>
                </a:lnTo>
                <a:lnTo>
                  <a:pt x="50352" y="6479"/>
                </a:lnTo>
                <a:lnTo>
                  <a:pt x="24145" y="24150"/>
                </a:lnTo>
                <a:lnTo>
                  <a:pt x="6478" y="50358"/>
                </a:lnTo>
                <a:lnTo>
                  <a:pt x="0" y="82448"/>
                </a:lnTo>
                <a:lnTo>
                  <a:pt x="0" y="742035"/>
                </a:lnTo>
                <a:lnTo>
                  <a:pt x="6478" y="774131"/>
                </a:lnTo>
                <a:lnTo>
                  <a:pt x="24145" y="800338"/>
                </a:lnTo>
                <a:lnTo>
                  <a:pt x="50352" y="818005"/>
                </a:lnTo>
                <a:lnTo>
                  <a:pt x="82448" y="824483"/>
                </a:lnTo>
                <a:lnTo>
                  <a:pt x="8406231" y="824483"/>
                </a:lnTo>
                <a:lnTo>
                  <a:pt x="8438327" y="818005"/>
                </a:lnTo>
                <a:lnTo>
                  <a:pt x="8464534" y="800338"/>
                </a:lnTo>
                <a:lnTo>
                  <a:pt x="8482201" y="774131"/>
                </a:lnTo>
                <a:lnTo>
                  <a:pt x="8488680" y="742035"/>
                </a:lnTo>
                <a:lnTo>
                  <a:pt x="8488680" y="82448"/>
                </a:lnTo>
                <a:lnTo>
                  <a:pt x="8482201" y="50358"/>
                </a:lnTo>
                <a:lnTo>
                  <a:pt x="8464534" y="24150"/>
                </a:lnTo>
                <a:lnTo>
                  <a:pt x="8438327" y="6479"/>
                </a:lnTo>
                <a:lnTo>
                  <a:pt x="8406231" y="0"/>
                </a:lnTo>
                <a:close/>
              </a:path>
            </a:pathLst>
          </a:custGeom>
          <a:solidFill>
            <a:srgbClr val="EECCD9"/>
          </a:solidFill>
        </p:spPr>
        <p:txBody>
          <a:bodyPr wrap="square" lIns="0" tIns="0" rIns="0" bIns="0" rtlCol="0"/>
          <a:lstStyle/>
          <a:p>
            <a:endParaRPr/>
          </a:p>
        </p:txBody>
      </p:sp>
      <p:sp>
        <p:nvSpPr>
          <p:cNvPr id="31" name="object 31"/>
          <p:cNvSpPr/>
          <p:nvPr/>
        </p:nvSpPr>
        <p:spPr>
          <a:xfrm>
            <a:off x="2209358" y="4800750"/>
            <a:ext cx="115570" cy="143510"/>
          </a:xfrm>
          <a:custGeom>
            <a:avLst/>
            <a:gdLst/>
            <a:ahLst/>
            <a:cxnLst/>
            <a:rect l="l" t="t" r="r" b="b"/>
            <a:pathLst>
              <a:path w="115569" h="143510">
                <a:moveTo>
                  <a:pt x="115381" y="143298"/>
                </a:moveTo>
                <a:lnTo>
                  <a:pt x="0" y="143298"/>
                </a:lnTo>
                <a:lnTo>
                  <a:pt x="0" y="68420"/>
                </a:lnTo>
                <a:lnTo>
                  <a:pt x="31895" y="27276"/>
                </a:lnTo>
                <a:lnTo>
                  <a:pt x="68327" y="9444"/>
                </a:lnTo>
                <a:lnTo>
                  <a:pt x="99078" y="0"/>
                </a:lnTo>
                <a:lnTo>
                  <a:pt x="115381" y="143298"/>
                </a:lnTo>
                <a:close/>
              </a:path>
            </a:pathLst>
          </a:custGeom>
          <a:solidFill>
            <a:srgbClr val="D41685"/>
          </a:solidFill>
        </p:spPr>
        <p:txBody>
          <a:bodyPr wrap="square" lIns="0" tIns="0" rIns="0" bIns="0" rtlCol="0"/>
          <a:lstStyle/>
          <a:p>
            <a:endParaRPr/>
          </a:p>
        </p:txBody>
      </p:sp>
      <p:sp>
        <p:nvSpPr>
          <p:cNvPr id="32" name="object 32"/>
          <p:cNvSpPr/>
          <p:nvPr/>
        </p:nvSpPr>
        <p:spPr>
          <a:xfrm>
            <a:off x="2283888" y="4630495"/>
            <a:ext cx="149225" cy="149860"/>
          </a:xfrm>
          <a:custGeom>
            <a:avLst/>
            <a:gdLst/>
            <a:ahLst/>
            <a:cxnLst/>
            <a:rect l="l" t="t" r="r" b="b"/>
            <a:pathLst>
              <a:path w="149225" h="149860">
                <a:moveTo>
                  <a:pt x="74529" y="149756"/>
                </a:moveTo>
                <a:lnTo>
                  <a:pt x="27914" y="133307"/>
                </a:lnTo>
                <a:lnTo>
                  <a:pt x="1968" y="92048"/>
                </a:lnTo>
                <a:lnTo>
                  <a:pt x="0" y="74878"/>
                </a:lnTo>
                <a:lnTo>
                  <a:pt x="1968" y="57708"/>
                </a:lnTo>
                <a:lnTo>
                  <a:pt x="27914" y="16449"/>
                </a:lnTo>
                <a:lnTo>
                  <a:pt x="74529" y="0"/>
                </a:lnTo>
                <a:lnTo>
                  <a:pt x="91619" y="1977"/>
                </a:lnTo>
                <a:lnTo>
                  <a:pt x="132686" y="28044"/>
                </a:lnTo>
                <a:lnTo>
                  <a:pt x="149059" y="74878"/>
                </a:lnTo>
                <a:lnTo>
                  <a:pt x="147091" y="92048"/>
                </a:lnTo>
                <a:lnTo>
                  <a:pt x="121145" y="133307"/>
                </a:lnTo>
                <a:lnTo>
                  <a:pt x="74529" y="149756"/>
                </a:lnTo>
                <a:close/>
              </a:path>
            </a:pathLst>
          </a:custGeom>
          <a:solidFill>
            <a:srgbClr val="D41685"/>
          </a:solidFill>
        </p:spPr>
        <p:txBody>
          <a:bodyPr wrap="square" lIns="0" tIns="0" rIns="0" bIns="0" rtlCol="0"/>
          <a:lstStyle/>
          <a:p>
            <a:endParaRPr/>
          </a:p>
        </p:txBody>
      </p:sp>
      <p:sp>
        <p:nvSpPr>
          <p:cNvPr id="33" name="object 33"/>
          <p:cNvSpPr/>
          <p:nvPr/>
        </p:nvSpPr>
        <p:spPr>
          <a:xfrm>
            <a:off x="2392096" y="4800516"/>
            <a:ext cx="115570" cy="144145"/>
          </a:xfrm>
          <a:custGeom>
            <a:avLst/>
            <a:gdLst/>
            <a:ahLst/>
            <a:cxnLst/>
            <a:rect l="l" t="t" r="r" b="b"/>
            <a:pathLst>
              <a:path w="115569" h="144145">
                <a:moveTo>
                  <a:pt x="115381" y="143532"/>
                </a:moveTo>
                <a:lnTo>
                  <a:pt x="0" y="143532"/>
                </a:lnTo>
                <a:lnTo>
                  <a:pt x="16303" y="0"/>
                </a:lnTo>
                <a:lnTo>
                  <a:pt x="66238" y="17409"/>
                </a:lnTo>
                <a:lnTo>
                  <a:pt x="100475" y="38702"/>
                </a:lnTo>
                <a:lnTo>
                  <a:pt x="115381" y="68654"/>
                </a:lnTo>
                <a:lnTo>
                  <a:pt x="115381" y="82693"/>
                </a:lnTo>
                <a:lnTo>
                  <a:pt x="36193" y="82693"/>
                </a:lnTo>
                <a:lnTo>
                  <a:pt x="36193" y="92053"/>
                </a:lnTo>
                <a:lnTo>
                  <a:pt x="115381" y="92053"/>
                </a:lnTo>
                <a:lnTo>
                  <a:pt x="115381" y="143532"/>
                </a:lnTo>
                <a:close/>
              </a:path>
              <a:path w="115569" h="144145">
                <a:moveTo>
                  <a:pt x="115381" y="92053"/>
                </a:moveTo>
                <a:lnTo>
                  <a:pt x="82774" y="92053"/>
                </a:lnTo>
                <a:lnTo>
                  <a:pt x="82774" y="82693"/>
                </a:lnTo>
                <a:lnTo>
                  <a:pt x="115381" y="82693"/>
                </a:lnTo>
                <a:lnTo>
                  <a:pt x="115381" y="92053"/>
                </a:lnTo>
                <a:close/>
              </a:path>
            </a:pathLst>
          </a:custGeom>
          <a:solidFill>
            <a:srgbClr val="D41685"/>
          </a:solidFill>
        </p:spPr>
        <p:txBody>
          <a:bodyPr wrap="square" lIns="0" tIns="0" rIns="0" bIns="0" rtlCol="0"/>
          <a:lstStyle/>
          <a:p>
            <a:endParaRPr/>
          </a:p>
        </p:txBody>
      </p:sp>
      <p:sp>
        <p:nvSpPr>
          <p:cNvPr id="34" name="object 34"/>
          <p:cNvSpPr/>
          <p:nvPr/>
        </p:nvSpPr>
        <p:spPr>
          <a:xfrm>
            <a:off x="2335128" y="4794292"/>
            <a:ext cx="46990" cy="28575"/>
          </a:xfrm>
          <a:custGeom>
            <a:avLst/>
            <a:gdLst/>
            <a:ahLst/>
            <a:cxnLst/>
            <a:rect l="l" t="t" r="r" b="b"/>
            <a:pathLst>
              <a:path w="46989" h="28575">
                <a:moveTo>
                  <a:pt x="37544" y="28079"/>
                </a:moveTo>
                <a:lnTo>
                  <a:pt x="9036" y="28079"/>
                </a:lnTo>
                <a:lnTo>
                  <a:pt x="0" y="0"/>
                </a:lnTo>
                <a:lnTo>
                  <a:pt x="46581" y="0"/>
                </a:lnTo>
                <a:lnTo>
                  <a:pt x="37544" y="28079"/>
                </a:lnTo>
                <a:close/>
              </a:path>
            </a:pathLst>
          </a:custGeom>
          <a:solidFill>
            <a:srgbClr val="D41685"/>
          </a:solidFill>
        </p:spPr>
        <p:txBody>
          <a:bodyPr wrap="square" lIns="0" tIns="0" rIns="0" bIns="0" rtlCol="0"/>
          <a:lstStyle/>
          <a:p>
            <a:endParaRPr/>
          </a:p>
        </p:txBody>
      </p:sp>
      <p:sp>
        <p:nvSpPr>
          <p:cNvPr id="35" name="object 35"/>
          <p:cNvSpPr/>
          <p:nvPr/>
        </p:nvSpPr>
        <p:spPr>
          <a:xfrm>
            <a:off x="2338528" y="4831731"/>
            <a:ext cx="40005" cy="112395"/>
          </a:xfrm>
          <a:custGeom>
            <a:avLst/>
            <a:gdLst/>
            <a:ahLst/>
            <a:cxnLst/>
            <a:rect l="l" t="t" r="r" b="b"/>
            <a:pathLst>
              <a:path w="40005" h="112395">
                <a:moveTo>
                  <a:pt x="19890" y="112317"/>
                </a:moveTo>
                <a:lnTo>
                  <a:pt x="0" y="92334"/>
                </a:lnTo>
                <a:lnTo>
                  <a:pt x="6335" y="0"/>
                </a:lnTo>
                <a:lnTo>
                  <a:pt x="33445" y="0"/>
                </a:lnTo>
                <a:lnTo>
                  <a:pt x="39780" y="92334"/>
                </a:lnTo>
                <a:lnTo>
                  <a:pt x="19890" y="112317"/>
                </a:lnTo>
                <a:close/>
              </a:path>
            </a:pathLst>
          </a:custGeom>
          <a:solidFill>
            <a:srgbClr val="D41685"/>
          </a:solidFill>
        </p:spPr>
        <p:txBody>
          <a:bodyPr wrap="square" lIns="0" tIns="0" rIns="0" bIns="0" rtlCol="0"/>
          <a:lstStyle/>
          <a:p>
            <a:endParaRPr/>
          </a:p>
        </p:txBody>
      </p:sp>
      <p:sp>
        <p:nvSpPr>
          <p:cNvPr id="36" name="object 36"/>
          <p:cNvSpPr/>
          <p:nvPr/>
        </p:nvSpPr>
        <p:spPr>
          <a:xfrm>
            <a:off x="2130170" y="4555616"/>
            <a:ext cx="453390" cy="454659"/>
          </a:xfrm>
          <a:custGeom>
            <a:avLst/>
            <a:gdLst/>
            <a:ahLst/>
            <a:cxnLst/>
            <a:rect l="l" t="t" r="r" b="b"/>
            <a:pathLst>
              <a:path w="453389" h="454660">
                <a:moveTo>
                  <a:pt x="0" y="0"/>
                </a:moveTo>
                <a:lnTo>
                  <a:pt x="453390" y="0"/>
                </a:lnTo>
                <a:lnTo>
                  <a:pt x="453390" y="454151"/>
                </a:lnTo>
                <a:lnTo>
                  <a:pt x="0" y="454151"/>
                </a:lnTo>
                <a:lnTo>
                  <a:pt x="0" y="0"/>
                </a:lnTo>
                <a:close/>
              </a:path>
            </a:pathLst>
          </a:custGeom>
          <a:ln w="15875">
            <a:solidFill>
              <a:srgbClr val="FFFFFF"/>
            </a:solidFill>
          </a:ln>
        </p:spPr>
        <p:txBody>
          <a:bodyPr wrap="square" lIns="0" tIns="0" rIns="0" bIns="0" rtlCol="0"/>
          <a:lstStyle/>
          <a:p>
            <a:endParaRPr/>
          </a:p>
        </p:txBody>
      </p:sp>
      <p:sp>
        <p:nvSpPr>
          <p:cNvPr id="37" name="object 37"/>
          <p:cNvSpPr txBox="1"/>
          <p:nvPr/>
        </p:nvSpPr>
        <p:spPr>
          <a:xfrm>
            <a:off x="2834019" y="2317148"/>
            <a:ext cx="7623279" cy="2714910"/>
          </a:xfrm>
          <a:prstGeom prst="rect">
            <a:avLst/>
          </a:prstGeom>
        </p:spPr>
        <p:txBody>
          <a:bodyPr vert="horz" wrap="square" lIns="0" tIns="0" rIns="0" bIns="0" rtlCol="0">
            <a:spAutoFit/>
          </a:bodyPr>
          <a:lstStyle/>
          <a:p>
            <a:pPr marL="12700" marR="671830">
              <a:lnSpc>
                <a:spcPct val="101099"/>
              </a:lnSpc>
            </a:pPr>
            <a:r>
              <a:rPr lang="fr-FR" sz="1600" dirty="0">
                <a:latin typeface="Source Sans Pro" panose="020B0503030403020204" pitchFamily="34" charset="0"/>
                <a:ea typeface="Source Sans Pro" panose="020B0503030403020204" pitchFamily="34" charset="0"/>
                <a:cs typeface="Arial"/>
              </a:rPr>
              <a:t>La direction doit effectuer un examen des politiques à l’échelle de l’organisation pour en assurer l’alignement et les mises à jour ultérieures dans un délai de 60 jours.</a:t>
            </a:r>
          </a:p>
          <a:p>
            <a:pPr>
              <a:lnSpc>
                <a:spcPct val="100000"/>
              </a:lnSpc>
              <a:spcBef>
                <a:spcPts val="20"/>
              </a:spcBef>
            </a:pPr>
            <a:endParaRPr sz="1600" dirty="0">
              <a:latin typeface="Source Sans Pro" panose="020B0503030403020204" pitchFamily="34" charset="0"/>
              <a:ea typeface="Source Sans Pro" panose="020B0503030403020204" pitchFamily="34" charset="0"/>
              <a:cs typeface="Times New Roman"/>
            </a:endParaRPr>
          </a:p>
          <a:p>
            <a:pPr marL="12700" marR="5080">
              <a:lnSpc>
                <a:spcPct val="101099"/>
              </a:lnSpc>
            </a:pPr>
            <a:r>
              <a:rPr lang="fr-FR" sz="1600" dirty="0">
                <a:latin typeface="Source Sans Pro" panose="020B0503030403020204" pitchFamily="34" charset="0"/>
                <a:ea typeface="Source Sans Pro" panose="020B0503030403020204" pitchFamily="34" charset="0"/>
                <a:cs typeface="Arial"/>
              </a:rPr>
              <a:t>L'ONG doit fournir une preuve de rapprochement avec les cartes de carburant complémentaires dans chaque rapport financier trimestriel de la nouvelle récompense. La réconciliation DOIT être mise en œuvre dans les 30 jours suivant la date d’attribution.</a:t>
            </a:r>
          </a:p>
          <a:p>
            <a:pPr>
              <a:lnSpc>
                <a:spcPct val="100000"/>
              </a:lnSpc>
            </a:pPr>
            <a:endParaRPr sz="1600" dirty="0">
              <a:latin typeface="Source Sans Pro" panose="020B0503030403020204" pitchFamily="34" charset="0"/>
              <a:ea typeface="Source Sans Pro" panose="020B0503030403020204" pitchFamily="34" charset="0"/>
              <a:cs typeface="Times New Roman"/>
            </a:endParaRPr>
          </a:p>
          <a:p>
            <a:pPr marL="12700" marR="387985">
              <a:lnSpc>
                <a:spcPct val="101099"/>
              </a:lnSpc>
            </a:pPr>
            <a:r>
              <a:rPr lang="fr-FR" sz="1600" dirty="0">
                <a:latin typeface="Source Sans Pro" panose="020B0503030403020204" pitchFamily="34" charset="0"/>
                <a:ea typeface="Source Sans Pro" panose="020B0503030403020204" pitchFamily="34" charset="0"/>
                <a:cs typeface="Arial"/>
              </a:rPr>
              <a:t>L'ONG doit embaucher un conseiller S&amp;E dédié au siège et un pour le centre d'excellence, dans les 60 jours suivant la nouvelle attribution.</a:t>
            </a:r>
          </a:p>
        </p:txBody>
      </p:sp>
      <p:sp>
        <p:nvSpPr>
          <p:cNvPr id="38" name="object 38"/>
          <p:cNvSpPr/>
          <p:nvPr/>
        </p:nvSpPr>
        <p:spPr>
          <a:xfrm>
            <a:off x="1879854" y="5401061"/>
            <a:ext cx="8488680" cy="825500"/>
          </a:xfrm>
          <a:custGeom>
            <a:avLst/>
            <a:gdLst/>
            <a:ahLst/>
            <a:cxnLst/>
            <a:rect l="l" t="t" r="r" b="b"/>
            <a:pathLst>
              <a:path w="8488680" h="825500">
                <a:moveTo>
                  <a:pt x="8406155" y="0"/>
                </a:moveTo>
                <a:lnTo>
                  <a:pt x="82524" y="0"/>
                </a:lnTo>
                <a:lnTo>
                  <a:pt x="50400" y="6484"/>
                </a:lnTo>
                <a:lnTo>
                  <a:pt x="24169" y="24169"/>
                </a:lnTo>
                <a:lnTo>
                  <a:pt x="6484" y="50400"/>
                </a:lnTo>
                <a:lnTo>
                  <a:pt x="0" y="82524"/>
                </a:lnTo>
                <a:lnTo>
                  <a:pt x="2" y="742721"/>
                </a:lnTo>
                <a:lnTo>
                  <a:pt x="6491" y="774845"/>
                </a:lnTo>
                <a:lnTo>
                  <a:pt x="24179" y="801076"/>
                </a:lnTo>
                <a:lnTo>
                  <a:pt x="50410" y="818761"/>
                </a:lnTo>
                <a:lnTo>
                  <a:pt x="82524" y="825246"/>
                </a:lnTo>
                <a:lnTo>
                  <a:pt x="8406155" y="825246"/>
                </a:lnTo>
                <a:lnTo>
                  <a:pt x="8464514" y="801069"/>
                </a:lnTo>
                <a:lnTo>
                  <a:pt x="8488680" y="742721"/>
                </a:lnTo>
                <a:lnTo>
                  <a:pt x="8488692" y="82524"/>
                </a:lnTo>
                <a:lnTo>
                  <a:pt x="8482205" y="50400"/>
                </a:lnTo>
                <a:lnTo>
                  <a:pt x="8464516" y="24169"/>
                </a:lnTo>
                <a:lnTo>
                  <a:pt x="8438281" y="6484"/>
                </a:lnTo>
                <a:lnTo>
                  <a:pt x="8406155" y="0"/>
                </a:lnTo>
                <a:close/>
              </a:path>
            </a:pathLst>
          </a:custGeom>
          <a:solidFill>
            <a:srgbClr val="EECCD9"/>
          </a:solidFill>
        </p:spPr>
        <p:txBody>
          <a:bodyPr wrap="square" lIns="0" tIns="0" rIns="0" bIns="0" rtlCol="0"/>
          <a:lstStyle/>
          <a:p>
            <a:endParaRPr/>
          </a:p>
        </p:txBody>
      </p:sp>
      <p:sp>
        <p:nvSpPr>
          <p:cNvPr id="39" name="object 39"/>
          <p:cNvSpPr/>
          <p:nvPr/>
        </p:nvSpPr>
        <p:spPr>
          <a:xfrm>
            <a:off x="2181409" y="5643429"/>
            <a:ext cx="354330" cy="350520"/>
          </a:xfrm>
          <a:custGeom>
            <a:avLst/>
            <a:gdLst/>
            <a:ahLst/>
            <a:cxnLst/>
            <a:rect l="l" t="t" r="r" b="b"/>
            <a:pathLst>
              <a:path w="354330" h="350520">
                <a:moveTo>
                  <a:pt x="186324" y="18688"/>
                </a:moveTo>
                <a:lnTo>
                  <a:pt x="167692" y="18688"/>
                </a:lnTo>
                <a:lnTo>
                  <a:pt x="167692" y="4181"/>
                </a:lnTo>
                <a:lnTo>
                  <a:pt x="171861" y="0"/>
                </a:lnTo>
                <a:lnTo>
                  <a:pt x="182155" y="0"/>
                </a:lnTo>
                <a:lnTo>
                  <a:pt x="186324" y="4181"/>
                </a:lnTo>
                <a:lnTo>
                  <a:pt x="186324" y="18688"/>
                </a:lnTo>
                <a:close/>
              </a:path>
              <a:path w="354330" h="350520">
                <a:moveTo>
                  <a:pt x="349847" y="37376"/>
                </a:moveTo>
                <a:lnTo>
                  <a:pt x="4169" y="37376"/>
                </a:lnTo>
                <a:lnTo>
                  <a:pt x="0" y="33194"/>
                </a:lnTo>
                <a:lnTo>
                  <a:pt x="0" y="22869"/>
                </a:lnTo>
                <a:lnTo>
                  <a:pt x="4169" y="18688"/>
                </a:lnTo>
                <a:lnTo>
                  <a:pt x="349847" y="18688"/>
                </a:lnTo>
                <a:lnTo>
                  <a:pt x="354016" y="22869"/>
                </a:lnTo>
                <a:lnTo>
                  <a:pt x="354016" y="33194"/>
                </a:lnTo>
                <a:lnTo>
                  <a:pt x="349847" y="37376"/>
                </a:lnTo>
                <a:close/>
              </a:path>
              <a:path w="354330" h="350520">
                <a:moveTo>
                  <a:pt x="335384" y="228930"/>
                </a:moveTo>
                <a:lnTo>
                  <a:pt x="18632" y="228930"/>
                </a:lnTo>
                <a:lnTo>
                  <a:pt x="18632" y="37376"/>
                </a:lnTo>
                <a:lnTo>
                  <a:pt x="335384" y="37376"/>
                </a:lnTo>
                <a:lnTo>
                  <a:pt x="335384" y="51392"/>
                </a:lnTo>
                <a:lnTo>
                  <a:pt x="46581" y="51392"/>
                </a:lnTo>
                <a:lnTo>
                  <a:pt x="46581" y="219586"/>
                </a:lnTo>
                <a:lnTo>
                  <a:pt x="335384" y="219586"/>
                </a:lnTo>
                <a:lnTo>
                  <a:pt x="335384" y="228930"/>
                </a:lnTo>
                <a:close/>
              </a:path>
              <a:path w="354330" h="350520">
                <a:moveTo>
                  <a:pt x="335384" y="219586"/>
                </a:moveTo>
                <a:lnTo>
                  <a:pt x="307435" y="219586"/>
                </a:lnTo>
                <a:lnTo>
                  <a:pt x="307435" y="51392"/>
                </a:lnTo>
                <a:lnTo>
                  <a:pt x="335384" y="51392"/>
                </a:lnTo>
                <a:lnTo>
                  <a:pt x="335384" y="219586"/>
                </a:lnTo>
                <a:close/>
              </a:path>
              <a:path w="354330" h="350520">
                <a:moveTo>
                  <a:pt x="349847" y="247618"/>
                </a:moveTo>
                <a:lnTo>
                  <a:pt x="4169" y="247618"/>
                </a:lnTo>
                <a:lnTo>
                  <a:pt x="0" y="243437"/>
                </a:lnTo>
                <a:lnTo>
                  <a:pt x="0" y="233112"/>
                </a:lnTo>
                <a:lnTo>
                  <a:pt x="4169" y="228930"/>
                </a:lnTo>
                <a:lnTo>
                  <a:pt x="349847" y="228930"/>
                </a:lnTo>
                <a:lnTo>
                  <a:pt x="354016" y="233112"/>
                </a:lnTo>
                <a:lnTo>
                  <a:pt x="354016" y="243437"/>
                </a:lnTo>
                <a:lnTo>
                  <a:pt x="349847" y="247618"/>
                </a:lnTo>
                <a:close/>
              </a:path>
              <a:path w="354330" h="350520">
                <a:moveTo>
                  <a:pt x="83589" y="336509"/>
                </a:moveTo>
                <a:lnTo>
                  <a:pt x="76230" y="329206"/>
                </a:lnTo>
                <a:lnTo>
                  <a:pt x="76202" y="323259"/>
                </a:lnTo>
                <a:lnTo>
                  <a:pt x="79840" y="319568"/>
                </a:lnTo>
                <a:lnTo>
                  <a:pt x="151575" y="247618"/>
                </a:lnTo>
                <a:lnTo>
                  <a:pt x="202441" y="247618"/>
                </a:lnTo>
                <a:lnTo>
                  <a:pt x="212690" y="257897"/>
                </a:lnTo>
                <a:lnTo>
                  <a:pt x="186324" y="257897"/>
                </a:lnTo>
                <a:lnTo>
                  <a:pt x="186324" y="258037"/>
                </a:lnTo>
                <a:lnTo>
                  <a:pt x="167692" y="258037"/>
                </a:lnTo>
                <a:lnTo>
                  <a:pt x="93162" y="332790"/>
                </a:lnTo>
                <a:lnTo>
                  <a:pt x="89524" y="336481"/>
                </a:lnTo>
                <a:lnTo>
                  <a:pt x="83589" y="336509"/>
                </a:lnTo>
                <a:close/>
              </a:path>
              <a:path w="354330" h="350520">
                <a:moveTo>
                  <a:pt x="270398" y="336299"/>
                </a:moveTo>
                <a:lnTo>
                  <a:pt x="264497" y="336299"/>
                </a:lnTo>
                <a:lnTo>
                  <a:pt x="186324" y="257897"/>
                </a:lnTo>
                <a:lnTo>
                  <a:pt x="212690" y="257897"/>
                </a:lnTo>
                <a:lnTo>
                  <a:pt x="277679" y="323077"/>
                </a:lnTo>
                <a:lnTo>
                  <a:pt x="277679" y="328996"/>
                </a:lnTo>
                <a:lnTo>
                  <a:pt x="270398" y="336299"/>
                </a:lnTo>
                <a:close/>
              </a:path>
              <a:path w="354330" h="350520">
                <a:moveTo>
                  <a:pt x="182155" y="350403"/>
                </a:moveTo>
                <a:lnTo>
                  <a:pt x="171861" y="350403"/>
                </a:lnTo>
                <a:lnTo>
                  <a:pt x="167692" y="346222"/>
                </a:lnTo>
                <a:lnTo>
                  <a:pt x="167692" y="258037"/>
                </a:lnTo>
                <a:lnTo>
                  <a:pt x="186324" y="258037"/>
                </a:lnTo>
                <a:lnTo>
                  <a:pt x="186324" y="346222"/>
                </a:lnTo>
                <a:lnTo>
                  <a:pt x="182155" y="350403"/>
                </a:lnTo>
                <a:close/>
              </a:path>
            </a:pathLst>
          </a:custGeom>
          <a:solidFill>
            <a:srgbClr val="D41685"/>
          </a:solidFill>
        </p:spPr>
        <p:txBody>
          <a:bodyPr wrap="square" lIns="0" tIns="0" rIns="0" bIns="0" rtlCol="0"/>
          <a:lstStyle/>
          <a:p>
            <a:endParaRPr/>
          </a:p>
        </p:txBody>
      </p:sp>
      <p:sp>
        <p:nvSpPr>
          <p:cNvPr id="40" name="object 40"/>
          <p:cNvSpPr/>
          <p:nvPr/>
        </p:nvSpPr>
        <p:spPr>
          <a:xfrm>
            <a:off x="2363076" y="5746214"/>
            <a:ext cx="79375" cy="0"/>
          </a:xfrm>
          <a:custGeom>
            <a:avLst/>
            <a:gdLst/>
            <a:ahLst/>
            <a:cxnLst/>
            <a:rect l="l" t="t" r="r" b="b"/>
            <a:pathLst>
              <a:path w="79375">
                <a:moveTo>
                  <a:pt x="0" y="0"/>
                </a:moveTo>
                <a:lnTo>
                  <a:pt x="79187" y="0"/>
                </a:lnTo>
              </a:path>
            </a:pathLst>
          </a:custGeom>
          <a:ln w="18688">
            <a:solidFill>
              <a:srgbClr val="D41685"/>
            </a:solidFill>
          </a:ln>
        </p:spPr>
        <p:txBody>
          <a:bodyPr wrap="square" lIns="0" tIns="0" rIns="0" bIns="0" rtlCol="0"/>
          <a:lstStyle/>
          <a:p>
            <a:endParaRPr/>
          </a:p>
        </p:txBody>
      </p:sp>
      <p:sp>
        <p:nvSpPr>
          <p:cNvPr id="41" name="object 41"/>
          <p:cNvSpPr/>
          <p:nvPr/>
        </p:nvSpPr>
        <p:spPr>
          <a:xfrm>
            <a:off x="2265255" y="5717247"/>
            <a:ext cx="69215" cy="57150"/>
          </a:xfrm>
          <a:custGeom>
            <a:avLst/>
            <a:gdLst/>
            <a:ahLst/>
            <a:cxnLst/>
            <a:rect l="l" t="t" r="r" b="b"/>
            <a:pathLst>
              <a:path w="69214" h="57150">
                <a:moveTo>
                  <a:pt x="51239" y="30835"/>
                </a:moveTo>
                <a:lnTo>
                  <a:pt x="25153" y="30835"/>
                </a:lnTo>
                <a:lnTo>
                  <a:pt x="55897" y="0"/>
                </a:lnTo>
                <a:lnTo>
                  <a:pt x="68940" y="13081"/>
                </a:lnTo>
                <a:lnTo>
                  <a:pt x="51239" y="30835"/>
                </a:lnTo>
                <a:close/>
              </a:path>
              <a:path w="69214" h="57150">
                <a:moveTo>
                  <a:pt x="25153" y="56999"/>
                </a:moveTo>
                <a:lnTo>
                  <a:pt x="0" y="31769"/>
                </a:lnTo>
                <a:lnTo>
                  <a:pt x="13042" y="18688"/>
                </a:lnTo>
                <a:lnTo>
                  <a:pt x="25153" y="30835"/>
                </a:lnTo>
                <a:lnTo>
                  <a:pt x="51239" y="30835"/>
                </a:lnTo>
                <a:lnTo>
                  <a:pt x="25153" y="56999"/>
                </a:lnTo>
                <a:close/>
              </a:path>
            </a:pathLst>
          </a:custGeom>
          <a:solidFill>
            <a:srgbClr val="D41685"/>
          </a:solidFill>
        </p:spPr>
        <p:txBody>
          <a:bodyPr wrap="square" lIns="0" tIns="0" rIns="0" bIns="0" rtlCol="0"/>
          <a:lstStyle/>
          <a:p>
            <a:endParaRPr/>
          </a:p>
        </p:txBody>
      </p:sp>
      <p:sp>
        <p:nvSpPr>
          <p:cNvPr id="42" name="object 42"/>
          <p:cNvSpPr/>
          <p:nvPr/>
        </p:nvSpPr>
        <p:spPr>
          <a:xfrm>
            <a:off x="2363076" y="5806951"/>
            <a:ext cx="79375" cy="0"/>
          </a:xfrm>
          <a:custGeom>
            <a:avLst/>
            <a:gdLst/>
            <a:ahLst/>
            <a:cxnLst/>
            <a:rect l="l" t="t" r="r" b="b"/>
            <a:pathLst>
              <a:path w="79375">
                <a:moveTo>
                  <a:pt x="0" y="0"/>
                </a:moveTo>
                <a:lnTo>
                  <a:pt x="79187" y="0"/>
                </a:lnTo>
              </a:path>
            </a:pathLst>
          </a:custGeom>
          <a:ln w="18688">
            <a:solidFill>
              <a:srgbClr val="D41685"/>
            </a:solidFill>
          </a:ln>
        </p:spPr>
        <p:txBody>
          <a:bodyPr wrap="square" lIns="0" tIns="0" rIns="0" bIns="0" rtlCol="0"/>
          <a:lstStyle/>
          <a:p>
            <a:endParaRPr/>
          </a:p>
        </p:txBody>
      </p:sp>
      <p:sp>
        <p:nvSpPr>
          <p:cNvPr id="43" name="object 43"/>
          <p:cNvSpPr/>
          <p:nvPr/>
        </p:nvSpPr>
        <p:spPr>
          <a:xfrm>
            <a:off x="2265255" y="5777984"/>
            <a:ext cx="69215" cy="57150"/>
          </a:xfrm>
          <a:custGeom>
            <a:avLst/>
            <a:gdLst/>
            <a:ahLst/>
            <a:cxnLst/>
            <a:rect l="l" t="t" r="r" b="b"/>
            <a:pathLst>
              <a:path w="69214" h="57150">
                <a:moveTo>
                  <a:pt x="51239" y="30835"/>
                </a:moveTo>
                <a:lnTo>
                  <a:pt x="25153" y="30835"/>
                </a:lnTo>
                <a:lnTo>
                  <a:pt x="55897" y="0"/>
                </a:lnTo>
                <a:lnTo>
                  <a:pt x="68940" y="13081"/>
                </a:lnTo>
                <a:lnTo>
                  <a:pt x="51239" y="30835"/>
                </a:lnTo>
                <a:close/>
              </a:path>
              <a:path w="69214" h="57150">
                <a:moveTo>
                  <a:pt x="25153" y="56999"/>
                </a:moveTo>
                <a:lnTo>
                  <a:pt x="0" y="31769"/>
                </a:lnTo>
                <a:lnTo>
                  <a:pt x="13042" y="18688"/>
                </a:lnTo>
                <a:lnTo>
                  <a:pt x="25153" y="30835"/>
                </a:lnTo>
                <a:lnTo>
                  <a:pt x="51239" y="30835"/>
                </a:lnTo>
                <a:lnTo>
                  <a:pt x="25153" y="56999"/>
                </a:lnTo>
                <a:close/>
              </a:path>
            </a:pathLst>
          </a:custGeom>
          <a:solidFill>
            <a:srgbClr val="D41685"/>
          </a:solidFill>
        </p:spPr>
        <p:txBody>
          <a:bodyPr wrap="square" lIns="0" tIns="0" rIns="0" bIns="0" rtlCol="0"/>
          <a:lstStyle/>
          <a:p>
            <a:endParaRPr/>
          </a:p>
        </p:txBody>
      </p:sp>
      <p:sp>
        <p:nvSpPr>
          <p:cNvPr id="44" name="object 44"/>
          <p:cNvSpPr/>
          <p:nvPr/>
        </p:nvSpPr>
        <p:spPr>
          <a:xfrm>
            <a:off x="2130170" y="5587365"/>
            <a:ext cx="453390" cy="453390"/>
          </a:xfrm>
          <a:custGeom>
            <a:avLst/>
            <a:gdLst/>
            <a:ahLst/>
            <a:cxnLst/>
            <a:rect l="l" t="t" r="r" b="b"/>
            <a:pathLst>
              <a:path w="453389" h="453389">
                <a:moveTo>
                  <a:pt x="0" y="0"/>
                </a:moveTo>
                <a:lnTo>
                  <a:pt x="453390" y="0"/>
                </a:lnTo>
                <a:lnTo>
                  <a:pt x="453390" y="453390"/>
                </a:lnTo>
                <a:lnTo>
                  <a:pt x="0" y="453390"/>
                </a:lnTo>
                <a:lnTo>
                  <a:pt x="0" y="0"/>
                </a:lnTo>
                <a:close/>
              </a:path>
            </a:pathLst>
          </a:custGeom>
          <a:ln w="15875">
            <a:solidFill>
              <a:srgbClr val="FFFFFF"/>
            </a:solidFill>
          </a:ln>
        </p:spPr>
        <p:txBody>
          <a:bodyPr wrap="square" lIns="0" tIns="0" rIns="0" bIns="0" rtlCol="0"/>
          <a:lstStyle/>
          <a:p>
            <a:endParaRPr/>
          </a:p>
        </p:txBody>
      </p:sp>
      <p:sp>
        <p:nvSpPr>
          <p:cNvPr id="45" name="object 45"/>
          <p:cNvSpPr txBox="1"/>
          <p:nvPr/>
        </p:nvSpPr>
        <p:spPr>
          <a:xfrm>
            <a:off x="2901526" y="5497401"/>
            <a:ext cx="8455660" cy="743537"/>
          </a:xfrm>
          <a:prstGeom prst="rect">
            <a:avLst/>
          </a:prstGeom>
        </p:spPr>
        <p:txBody>
          <a:bodyPr vert="horz" wrap="square" lIns="0" tIns="0" rIns="0" bIns="0" rtlCol="0">
            <a:spAutoFit/>
          </a:bodyPr>
          <a:lstStyle/>
          <a:p>
            <a:pPr marL="12700" marR="1626870">
              <a:lnSpc>
                <a:spcPct val="101099"/>
              </a:lnSpc>
            </a:pPr>
            <a:r>
              <a:rPr lang="fr-FR" sz="1600" dirty="0">
                <a:latin typeface="Source Sans Pro" panose="020B0503030403020204" pitchFamily="34" charset="0"/>
                <a:ea typeface="Source Sans Pro" panose="020B0503030403020204" pitchFamily="34" charset="0"/>
                <a:cs typeface="Arial"/>
              </a:rPr>
              <a:t>L'ONG doit élaborer et utiliser une feuille de temps pour l'organisation et fournir une formation en comptabilité dans les 30 jours.</a:t>
            </a:r>
          </a:p>
          <a:p>
            <a:pPr marR="5080" algn="r">
              <a:lnSpc>
                <a:spcPct val="100000"/>
              </a:lnSpc>
            </a:pPr>
            <a:r>
              <a:rPr lang="fr-FR" sz="1600" dirty="0">
                <a:solidFill>
                  <a:srgbClr val="FFFFFF"/>
                </a:solidFill>
                <a:latin typeface="Source Sans Pro" panose="020B0503030403020204" pitchFamily="34" charset="0"/>
                <a:ea typeface="Source Sans Pro" panose="020B0503030403020204" pitchFamily="34" charset="0"/>
                <a:cs typeface="Arial"/>
              </a:rPr>
              <a:t>15</a:t>
            </a:r>
          </a:p>
        </p:txBody>
      </p:sp>
      <p:sp>
        <p:nvSpPr>
          <p:cNvPr id="48" name="Google Shape;385;p56">
            <a:extLst>
              <a:ext uri="{FF2B5EF4-FFF2-40B4-BE49-F238E27FC236}">
                <a16:creationId xmlns="" xmlns:a16="http://schemas.microsoft.com/office/drawing/2014/main" id="{89C54D5E-E240-441D-6E27-330257DA932D}"/>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lvl="0" algn="ctr" defTabSz="1219170">
              <a:buClr>
                <a:srgbClr val="000000"/>
              </a:buClr>
              <a:defRPr/>
            </a:pPr>
            <a:r>
              <a:rPr lang="fr-FR" sz="3200" b="1">
                <a:solidFill>
                  <a:schemeClr val="bg1"/>
                </a:solidFill>
                <a:latin typeface="Source Sans Pro"/>
                <a:ea typeface="Source Sans Pro"/>
                <a:sym typeface="Arial"/>
              </a:rPr>
              <a:t>Exemples de SACs</a:t>
            </a:r>
          </a:p>
        </p:txBody>
      </p:sp>
      <p:sp>
        <p:nvSpPr>
          <p:cNvPr id="46" name="TextBox 45"/>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DB4603DF-BB19-1C14-9C07-1D3753B2D079}"/>
              </a:ext>
            </a:extLst>
          </p:cNvPr>
          <p:cNvSpPr>
            <a:spLocks noGrp="1"/>
          </p:cNvSpPr>
          <p:nvPr>
            <p:ph type="sldNum" sz="quarter" idx="7"/>
          </p:nvPr>
        </p:nvSpPr>
        <p:spPr/>
        <p:txBody>
          <a:bodyPr/>
          <a:lstStyle/>
          <a:p>
            <a:fld id="{B6F15528-21DE-4FAA-801E-634DDDAF4B2B}" type="slidenum">
              <a:rPr lang="fr-FR" smtClean="0"/>
              <a:pPr/>
              <a:t>22</a:t>
            </a:fld>
            <a:endParaRPr lang="fr-FR" dirty="0"/>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B766D522-9FC5-F6EB-A032-5EFB1DD0687F}"/>
            </a:ext>
          </a:extLst>
        </p:cNvPr>
        <p:cNvGrpSpPr/>
        <p:nvPr/>
      </p:nvGrpSpPr>
      <p:grpSpPr>
        <a:xfrm>
          <a:off x="0" y="0"/>
          <a:ext cx="0" cy="0"/>
          <a:chOff x="0" y="0"/>
          <a:chExt cx="0" cy="0"/>
        </a:xfrm>
      </p:grpSpPr>
      <p:sp>
        <p:nvSpPr>
          <p:cNvPr id="5" name="Google Shape;385;p56">
            <a:extLst>
              <a:ext uri="{FF2B5EF4-FFF2-40B4-BE49-F238E27FC236}">
                <a16:creationId xmlns="" xmlns:a16="http://schemas.microsoft.com/office/drawing/2014/main" id="{08E440C0-86BB-02A0-3056-0007535CA8BD}"/>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CATÉGORIES/SOUS-CATÉGORIES EMMP</a:t>
            </a:r>
          </a:p>
        </p:txBody>
      </p:sp>
      <p:graphicFrame>
        <p:nvGraphicFramePr>
          <p:cNvPr id="2" name="Table 1">
            <a:extLst>
              <a:ext uri="{FF2B5EF4-FFF2-40B4-BE49-F238E27FC236}">
                <a16:creationId xmlns="" xmlns:a16="http://schemas.microsoft.com/office/drawing/2014/main" id="{E5B89666-E9EE-1EF1-B316-6C96E7841948}"/>
              </a:ext>
            </a:extLst>
          </p:cNvPr>
          <p:cNvGraphicFramePr>
            <a:graphicFrameLocks noGrp="1"/>
          </p:cNvGraphicFramePr>
          <p:nvPr>
            <p:extLst>
              <p:ext uri="{D42A27DB-BD31-4B8C-83A1-F6EECF244321}">
                <p14:modId xmlns:p14="http://schemas.microsoft.com/office/powerpoint/2010/main" val="480101786"/>
              </p:ext>
            </p:extLst>
          </p:nvPr>
        </p:nvGraphicFramePr>
        <p:xfrm>
          <a:off x="597794" y="911303"/>
          <a:ext cx="10982560" cy="5334000"/>
        </p:xfrm>
        <a:graphic>
          <a:graphicData uri="http://schemas.openxmlformats.org/drawingml/2006/table">
            <a:tbl>
              <a:tblPr firstRow="1" firstCol="1" bandRow="1">
                <a:tableStyleId>{5940675A-B579-460E-94D1-54222C63F5DA}</a:tableStyleId>
              </a:tblPr>
              <a:tblGrid>
                <a:gridCol w="1985846">
                  <a:extLst>
                    <a:ext uri="{9D8B030D-6E8A-4147-A177-3AD203B41FA5}">
                      <a16:colId xmlns="" xmlns:a16="http://schemas.microsoft.com/office/drawing/2014/main" val="796195804"/>
                    </a:ext>
                  </a:extLst>
                </a:gridCol>
                <a:gridCol w="5958943">
                  <a:extLst>
                    <a:ext uri="{9D8B030D-6E8A-4147-A177-3AD203B41FA5}">
                      <a16:colId xmlns="" xmlns:a16="http://schemas.microsoft.com/office/drawing/2014/main" val="3982440006"/>
                    </a:ext>
                  </a:extLst>
                </a:gridCol>
                <a:gridCol w="3037771">
                  <a:extLst>
                    <a:ext uri="{9D8B030D-6E8A-4147-A177-3AD203B41FA5}">
                      <a16:colId xmlns="" xmlns:a16="http://schemas.microsoft.com/office/drawing/2014/main" val="3595152194"/>
                    </a:ext>
                  </a:extLst>
                </a:gridCol>
              </a:tblGrid>
              <a:tr h="48836">
                <a:tc>
                  <a:txBody>
                    <a:bodyPr/>
                    <a:lstStyle/>
                    <a:p>
                      <a:pPr marL="8890" marR="0" indent="-8890" algn="ctr">
                        <a:spcBef>
                          <a:spcPts val="1200"/>
                        </a:spcBef>
                        <a:spcAft>
                          <a:spcPts val="600"/>
                        </a:spcAft>
                      </a:pPr>
                      <a:r>
                        <a:rPr lang="fr-FR" sz="1250" b="1" dirty="0">
                          <a:solidFill>
                            <a:schemeClr val="bg1"/>
                          </a:solidFill>
                          <a:effectLst/>
                          <a:latin typeface="Source Sans Pro" panose="020B0503030403020204" pitchFamily="34" charset="0"/>
                          <a:ea typeface="Source Sans Pro" panose="020B0503030403020204" pitchFamily="34" charset="0"/>
                        </a:rPr>
                        <a:t>CATÉGORIES/SOUS-CATÉGORIES</a:t>
                      </a:r>
                    </a:p>
                  </a:txBody>
                  <a:tcPr marL="9716" marR="9716" marT="0" marB="0" anchor="ctr">
                    <a:solidFill>
                      <a:srgbClr val="002E6C"/>
                    </a:solidFill>
                  </a:tcPr>
                </a:tc>
                <a:tc>
                  <a:txBody>
                    <a:bodyPr/>
                    <a:lstStyle/>
                    <a:p>
                      <a:pPr marL="8890" marR="0" indent="-8890" algn="ctr">
                        <a:spcBef>
                          <a:spcPts val="0"/>
                        </a:spcBef>
                        <a:spcAft>
                          <a:spcPts val="0"/>
                        </a:spcAft>
                      </a:pPr>
                      <a:r>
                        <a:rPr lang="fr-FR" sz="1250" b="1">
                          <a:solidFill>
                            <a:schemeClr val="bg1"/>
                          </a:solidFill>
                          <a:effectLst/>
                          <a:latin typeface="Source Sans Pro" panose="020B0503030403020204" pitchFamily="34" charset="0"/>
                          <a:ea typeface="Source Sans Pro" panose="020B0503030403020204" pitchFamily="34" charset="0"/>
                        </a:rPr>
                        <a:t>OBJECTIF (S) :</a:t>
                      </a:r>
                    </a:p>
                  </a:txBody>
                  <a:tcPr marL="9716" marR="9716" marT="0" marB="0" anchor="ctr">
                    <a:solidFill>
                      <a:srgbClr val="002E6C"/>
                    </a:solidFill>
                  </a:tcPr>
                </a:tc>
                <a:tc>
                  <a:txBody>
                    <a:bodyPr/>
                    <a:lstStyle/>
                    <a:p>
                      <a:pPr marL="8890" marR="0" indent="-8890" algn="ctr">
                        <a:spcBef>
                          <a:spcPts val="0"/>
                        </a:spcBef>
                        <a:spcAft>
                          <a:spcPts val="0"/>
                        </a:spcAft>
                      </a:pPr>
                      <a:r>
                        <a:rPr lang="fr-FR" sz="1250" b="1">
                          <a:solidFill>
                            <a:schemeClr val="bg1"/>
                          </a:solidFill>
                          <a:effectLst/>
                          <a:latin typeface="Source Sans Pro" panose="020B0503030403020204" pitchFamily="34" charset="0"/>
                          <a:ea typeface="Source Sans Pro" panose="020B0503030403020204" pitchFamily="34" charset="0"/>
                        </a:rPr>
                        <a:t>DOCUMENTS CLÉS POUR L'ÉVALUATION</a:t>
                      </a:r>
                    </a:p>
                  </a:txBody>
                  <a:tcPr marL="9716" marR="9716" marT="0" marB="0" anchor="ctr">
                    <a:solidFill>
                      <a:srgbClr val="002E6C"/>
                    </a:solidFill>
                  </a:tcPr>
                </a:tc>
                <a:extLst>
                  <a:ext uri="{0D108BD9-81ED-4DB2-BD59-A6C34878D82A}">
                    <a16:rowId xmlns="" xmlns:a16="http://schemas.microsoft.com/office/drawing/2014/main" val="46760038"/>
                  </a:ext>
                </a:extLst>
              </a:tr>
              <a:tr h="195345">
                <a:tc>
                  <a:txBody>
                    <a:bodyPr/>
                    <a:lstStyle/>
                    <a:p>
                      <a:pPr marL="8890" marR="0" indent="-8890">
                        <a:spcBef>
                          <a:spcPts val="1200"/>
                        </a:spcBef>
                        <a:spcAft>
                          <a:spcPts val="600"/>
                        </a:spcAft>
                      </a:pPr>
                      <a:r>
                        <a:rPr lang="fr-FR" sz="1250">
                          <a:effectLst/>
                          <a:latin typeface="Source Sans Pro" panose="020B0503030403020204" pitchFamily="34" charset="0"/>
                          <a:ea typeface="Source Sans Pro" panose="020B0503030403020204" pitchFamily="34" charset="0"/>
                        </a:rPr>
                        <a:t>Plan</a:t>
                      </a:r>
                    </a:p>
                  </a:txBody>
                  <a:tcPr marL="9716" marR="9716" marT="0" marB="0"/>
                </a:tc>
                <a:tc>
                  <a:txBody>
                    <a:bodyPr/>
                    <a:lstStyle/>
                    <a:p>
                      <a:pPr marL="8890" marR="0" indent="-8890">
                        <a:spcBef>
                          <a:spcPts val="0"/>
                        </a:spcBef>
                        <a:spcAft>
                          <a:spcPts val="0"/>
                        </a:spcAft>
                      </a:pPr>
                      <a:r>
                        <a:rPr lang="fr-FR" sz="1250">
                          <a:effectLst/>
                          <a:latin typeface="Source Sans Pro" panose="020B0503030403020204" pitchFamily="34" charset="0"/>
                          <a:ea typeface="Source Sans Pro" panose="020B0503030403020204" pitchFamily="34" charset="0"/>
                        </a:rPr>
                        <a:t>Confirmer que l'organisation dispose d'un EMMP entièrement complété et qu'elle l'a soumis chaque année à l'USAID, avec tous ses composants abordés avec précision : Aspects/impacts environnementaux identifiés, mesures d’atténuation, indicateurs de surveillance, fréquence de surveillance, parties responsables et résolutions des problèmes de surveillance.</a:t>
                      </a:r>
                    </a:p>
                  </a:txBody>
                  <a:tcPr marL="9716" marR="9716" marT="0" marB="0"/>
                </a:tc>
                <a:tc>
                  <a:txBody>
                    <a:bodyPr/>
                    <a:lstStyle/>
                    <a:p>
                      <a:pPr marL="8890" marR="0" indent="-8890" algn="ctr">
                        <a:spcBef>
                          <a:spcPts val="0"/>
                        </a:spcBef>
                        <a:spcAft>
                          <a:spcPts val="0"/>
                        </a:spcAft>
                      </a:pPr>
                      <a:r>
                        <a:rPr lang="fr-FR" sz="1250">
                          <a:effectLst/>
                          <a:latin typeface="Source Sans Pro" panose="020B0503030403020204" pitchFamily="34" charset="0"/>
                          <a:ea typeface="Source Sans Pro" panose="020B0503030403020204" pitchFamily="34" charset="0"/>
                        </a:rPr>
                        <a:t>EMMP</a:t>
                      </a:r>
                    </a:p>
                  </a:txBody>
                  <a:tcPr marL="9716" marR="9716" marT="0" marB="0"/>
                </a:tc>
                <a:extLst>
                  <a:ext uri="{0D108BD9-81ED-4DB2-BD59-A6C34878D82A}">
                    <a16:rowId xmlns="" xmlns:a16="http://schemas.microsoft.com/office/drawing/2014/main" val="1586627338"/>
                  </a:ext>
                </a:extLst>
              </a:tr>
              <a:tr h="89729">
                <a:tc>
                  <a:txBody>
                    <a:bodyPr/>
                    <a:lstStyle/>
                    <a:p>
                      <a:pPr marL="8890" marR="0" indent="-8890">
                        <a:spcBef>
                          <a:spcPts val="1200"/>
                        </a:spcBef>
                        <a:spcAft>
                          <a:spcPts val="600"/>
                        </a:spcAft>
                      </a:pPr>
                      <a:r>
                        <a:rPr lang="fr-FR" sz="1250">
                          <a:effectLst/>
                          <a:latin typeface="Source Sans Pro" panose="020B0503030403020204" pitchFamily="34" charset="0"/>
                          <a:ea typeface="Source Sans Pro" panose="020B0503030403020204" pitchFamily="34" charset="0"/>
                        </a:rPr>
                        <a:t>Données de projet/activité</a:t>
                      </a:r>
                    </a:p>
                  </a:txBody>
                  <a:tcPr marL="9716" marR="9716" marT="0" marB="0"/>
                </a:tc>
                <a:tc>
                  <a:txBody>
                    <a:bodyPr/>
                    <a:lstStyle/>
                    <a:p>
                      <a:pPr marL="8890" marR="0" indent="-8890">
                        <a:spcBef>
                          <a:spcPts val="0"/>
                        </a:spcBef>
                        <a:spcAft>
                          <a:spcPts val="0"/>
                        </a:spcAft>
                      </a:pPr>
                      <a:r>
                        <a:rPr lang="fr-FR" sz="1250">
                          <a:effectLst/>
                          <a:latin typeface="Source Sans Pro" panose="020B0503030403020204" pitchFamily="34" charset="0"/>
                          <a:ea typeface="Source Sans Pro" panose="020B0503030403020204" pitchFamily="34" charset="0"/>
                        </a:rPr>
                        <a:t>Confirmer que la section Données du projet/activité de l'EMMP est entièrement et précisément remplie.</a:t>
                      </a:r>
                    </a:p>
                  </a:txBody>
                  <a:tcPr marL="9716" marR="9716" marT="0" marB="0"/>
                </a:tc>
                <a:tc>
                  <a:txBody>
                    <a:bodyPr/>
                    <a:lstStyle/>
                    <a:p>
                      <a:pPr marL="8890" marR="0" indent="-8890" algn="ctr">
                        <a:spcBef>
                          <a:spcPts val="0"/>
                        </a:spcBef>
                        <a:spcAft>
                          <a:spcPts val="0"/>
                        </a:spcAft>
                      </a:pPr>
                      <a:r>
                        <a:rPr lang="fr-FR" sz="1250">
                          <a:effectLst/>
                          <a:latin typeface="Source Sans Pro" panose="020B0503030403020204" pitchFamily="34" charset="0"/>
                          <a:ea typeface="Source Sans Pro" panose="020B0503030403020204" pitchFamily="34" charset="0"/>
                        </a:rPr>
                        <a:t>EMMP</a:t>
                      </a:r>
                    </a:p>
                  </a:txBody>
                  <a:tcPr marL="9716" marR="9716" marT="0" marB="0"/>
                </a:tc>
                <a:extLst>
                  <a:ext uri="{0D108BD9-81ED-4DB2-BD59-A6C34878D82A}">
                    <a16:rowId xmlns="" xmlns:a16="http://schemas.microsoft.com/office/drawing/2014/main" val="1000553293"/>
                  </a:ext>
                </a:extLst>
              </a:tr>
              <a:tr h="81080">
                <a:tc>
                  <a:txBody>
                    <a:bodyPr/>
                    <a:lstStyle/>
                    <a:p>
                      <a:pPr marL="8890" marR="0" indent="-8890">
                        <a:spcBef>
                          <a:spcPts val="1200"/>
                        </a:spcBef>
                        <a:spcAft>
                          <a:spcPts val="600"/>
                        </a:spcAft>
                      </a:pPr>
                      <a:r>
                        <a:rPr lang="fr-FR" sz="1250">
                          <a:effectLst/>
                          <a:latin typeface="Source Sans Pro" panose="020B0503030403020204" pitchFamily="34" charset="0"/>
                          <a:ea typeface="Source Sans Pro" panose="020B0503030403020204" pitchFamily="34" charset="0"/>
                        </a:rPr>
                        <a:t>Données organisationnelles/administratives</a:t>
                      </a:r>
                    </a:p>
                  </a:txBody>
                  <a:tcPr marL="9716" marR="9716" marT="0" marB="0"/>
                </a:tc>
                <a:tc>
                  <a:txBody>
                    <a:bodyPr/>
                    <a:lstStyle/>
                    <a:p>
                      <a:pPr marL="8890" marR="0" indent="-8890">
                        <a:spcBef>
                          <a:spcPts val="0"/>
                        </a:spcBef>
                        <a:spcAft>
                          <a:spcPts val="0"/>
                        </a:spcAft>
                      </a:pPr>
                      <a:r>
                        <a:rPr lang="fr-FR" sz="1250">
                          <a:effectLst/>
                          <a:latin typeface="Source Sans Pro" panose="020B0503030403020204" pitchFamily="34" charset="0"/>
                          <a:ea typeface="Source Sans Pro" panose="020B0503030403020204" pitchFamily="34" charset="0"/>
                        </a:rPr>
                        <a:t>Confirmer que la section Données du organisationnelle/ Administratif de l'EMMP est entièrement et précisément remplie.</a:t>
                      </a:r>
                    </a:p>
                  </a:txBody>
                  <a:tcPr marL="9716" marR="9716" marT="0" marB="0"/>
                </a:tc>
                <a:tc>
                  <a:txBody>
                    <a:bodyPr/>
                    <a:lstStyle/>
                    <a:p>
                      <a:pPr marL="8890" marR="0" indent="-8890" algn="ctr">
                        <a:spcBef>
                          <a:spcPts val="0"/>
                        </a:spcBef>
                        <a:spcAft>
                          <a:spcPts val="0"/>
                        </a:spcAft>
                      </a:pPr>
                      <a:r>
                        <a:rPr lang="fr-FR" sz="1250">
                          <a:effectLst/>
                          <a:latin typeface="Source Sans Pro" panose="020B0503030403020204" pitchFamily="34" charset="0"/>
                          <a:ea typeface="Source Sans Pro" panose="020B0503030403020204" pitchFamily="34" charset="0"/>
                        </a:rPr>
                        <a:t>EMMP</a:t>
                      </a:r>
                    </a:p>
                  </a:txBody>
                  <a:tcPr marL="9716" marR="9716" marT="0" marB="0"/>
                </a:tc>
                <a:extLst>
                  <a:ext uri="{0D108BD9-81ED-4DB2-BD59-A6C34878D82A}">
                    <a16:rowId xmlns="" xmlns:a16="http://schemas.microsoft.com/office/drawing/2014/main" val="492016474"/>
                  </a:ext>
                </a:extLst>
              </a:tr>
              <a:tr h="79999">
                <a:tc>
                  <a:txBody>
                    <a:bodyPr/>
                    <a:lstStyle/>
                    <a:p>
                      <a:pPr marL="8890" marR="0" indent="-8890">
                        <a:spcBef>
                          <a:spcPts val="1200"/>
                        </a:spcBef>
                        <a:spcAft>
                          <a:spcPts val="600"/>
                        </a:spcAft>
                      </a:pPr>
                      <a:r>
                        <a:rPr lang="fr-FR" sz="1250">
                          <a:effectLst/>
                          <a:latin typeface="Source Sans Pro" panose="020B0503030403020204" pitchFamily="34" charset="0"/>
                          <a:ea typeface="Source Sans Pro" panose="020B0503030403020204" pitchFamily="34" charset="0"/>
                        </a:rPr>
                        <a:t>Soumission initiale </a:t>
                      </a:r>
                    </a:p>
                  </a:txBody>
                  <a:tcPr marL="9716" marR="9716" marT="0" marB="0"/>
                </a:tc>
                <a:tc>
                  <a:txBody>
                    <a:bodyPr/>
                    <a:lstStyle/>
                    <a:p>
                      <a:pPr marL="8890" marR="0" indent="-8890">
                        <a:spcBef>
                          <a:spcPts val="0"/>
                        </a:spcBef>
                        <a:spcAft>
                          <a:spcPts val="0"/>
                        </a:spcAft>
                      </a:pPr>
                      <a:r>
                        <a:rPr lang="fr-FR" sz="1250">
                          <a:effectLst/>
                          <a:latin typeface="Source Sans Pro" panose="020B0503030403020204" pitchFamily="34" charset="0"/>
                          <a:ea typeface="Source Sans Pro" panose="020B0503030403020204" pitchFamily="34" charset="0"/>
                        </a:rPr>
                        <a:t>Confirmer si l'EMMP a été soumis à l'USAID ou au bénéficiaire principal dans le délai spécifié dans la subvention ou la sous-subvention.</a:t>
                      </a:r>
                    </a:p>
                  </a:txBody>
                  <a:tcPr marL="9716" marR="9716" marT="0" marB="0"/>
                </a:tc>
                <a:tc>
                  <a:txBody>
                    <a:bodyPr/>
                    <a:lstStyle/>
                    <a:p>
                      <a:pPr marL="0" marR="0" indent="0" algn="ctr">
                        <a:spcBef>
                          <a:spcPts val="0"/>
                        </a:spcBef>
                        <a:spcAft>
                          <a:spcPts val="0"/>
                        </a:spcAft>
                      </a:pPr>
                      <a:r>
                        <a:rPr lang="fr-FR" sz="1250">
                          <a:effectLst/>
                          <a:latin typeface="Source Sans Pro" panose="020B0503030403020204" pitchFamily="34" charset="0"/>
                          <a:ea typeface="Source Sans Pro" panose="020B0503030403020204" pitchFamily="34" charset="0"/>
                        </a:rPr>
                        <a:t>Confirmation de la soumission EMMP</a:t>
                      </a:r>
                    </a:p>
                  </a:txBody>
                  <a:tcPr marL="9716" marR="9716" marT="0" marB="0"/>
                </a:tc>
                <a:extLst>
                  <a:ext uri="{0D108BD9-81ED-4DB2-BD59-A6C34878D82A}">
                    <a16:rowId xmlns="" xmlns:a16="http://schemas.microsoft.com/office/drawing/2014/main" val="2868207681"/>
                  </a:ext>
                </a:extLst>
              </a:tr>
              <a:tr h="231972">
                <a:tc>
                  <a:txBody>
                    <a:bodyPr/>
                    <a:lstStyle/>
                    <a:p>
                      <a:pPr marL="8890" marR="0" indent="-8890">
                        <a:spcBef>
                          <a:spcPts val="1200"/>
                        </a:spcBef>
                        <a:spcAft>
                          <a:spcPts val="600"/>
                        </a:spcAft>
                      </a:pPr>
                      <a:r>
                        <a:rPr lang="fr-FR" sz="1250">
                          <a:effectLst/>
                          <a:latin typeface="Source Sans Pro" panose="020B0503030403020204" pitchFamily="34" charset="0"/>
                          <a:ea typeface="Source Sans Pro" panose="020B0503030403020204" pitchFamily="34" charset="0"/>
                        </a:rPr>
                        <a:t>Conditions environnementales</a:t>
                      </a:r>
                    </a:p>
                  </a:txBody>
                  <a:tcPr marL="9716" marR="9716" marT="0" marB="0"/>
                </a:tc>
                <a:tc>
                  <a:txBody>
                    <a:bodyPr/>
                    <a:lstStyle/>
                    <a:p>
                      <a:pPr marL="0" marR="0" indent="0">
                        <a:spcBef>
                          <a:spcPts val="0"/>
                        </a:spcBef>
                        <a:spcAft>
                          <a:spcPts val="0"/>
                        </a:spcAft>
                      </a:pPr>
                      <a:r>
                        <a:rPr lang="fr-FR" sz="1250">
                          <a:effectLst/>
                          <a:latin typeface="Source Sans Pro" panose="020B0503030403020204" pitchFamily="34" charset="0"/>
                          <a:ea typeface="Source Sans Pro" panose="020B0503030403020204" pitchFamily="34" charset="0"/>
                        </a:rPr>
                        <a:t>Confirmer que l'EMMP répond à toutes les conditions de l'EEI ou de l'EA approuvé.</a:t>
                      </a:r>
                    </a:p>
                  </a:txBody>
                  <a:tcPr marL="9716" marR="9716" marT="0" marB="0"/>
                </a:tc>
                <a:tc>
                  <a:txBody>
                    <a:bodyPr/>
                    <a:lstStyle/>
                    <a:p>
                      <a:pPr marL="8890" marR="0" indent="-8890" algn="ctr">
                        <a:spcBef>
                          <a:spcPts val="0"/>
                        </a:spcBef>
                        <a:spcAft>
                          <a:spcPts val="0"/>
                        </a:spcAft>
                      </a:pPr>
                      <a:r>
                        <a:rPr lang="fr-FR" sz="1250">
                          <a:effectLst/>
                          <a:latin typeface="Source Sans Pro" panose="020B0503030403020204" pitchFamily="34" charset="0"/>
                          <a:ea typeface="Source Sans Pro" panose="020B0503030403020204" pitchFamily="34" charset="0"/>
                        </a:rPr>
                        <a:t>EMMP</a:t>
                      </a:r>
                    </a:p>
                    <a:p>
                      <a:pPr marL="8890" marR="0" indent="-8890" algn="ctr">
                        <a:spcBef>
                          <a:spcPts val="0"/>
                        </a:spcBef>
                        <a:spcAft>
                          <a:spcPts val="0"/>
                        </a:spcAft>
                      </a:pPr>
                      <a:r>
                        <a:rPr lang="fr-FR" sz="1250">
                          <a:effectLst/>
                          <a:latin typeface="Source Sans Pro" panose="020B0503030403020204" pitchFamily="34" charset="0"/>
                          <a:ea typeface="Source Sans Pro" panose="020B0503030403020204" pitchFamily="34" charset="0"/>
                        </a:rPr>
                        <a:t>IEE ou EA</a:t>
                      </a:r>
                    </a:p>
                  </a:txBody>
                  <a:tcPr marL="9716" marR="9716" marT="0" marB="0"/>
                </a:tc>
                <a:extLst>
                  <a:ext uri="{0D108BD9-81ED-4DB2-BD59-A6C34878D82A}">
                    <a16:rowId xmlns="" xmlns:a16="http://schemas.microsoft.com/office/drawing/2014/main" val="15097756"/>
                  </a:ext>
                </a:extLst>
              </a:tr>
              <a:tr h="1005213">
                <a:tc>
                  <a:txBody>
                    <a:bodyPr/>
                    <a:lstStyle/>
                    <a:p>
                      <a:pPr marL="8890" marR="0" indent="-8890">
                        <a:spcBef>
                          <a:spcPts val="1200"/>
                        </a:spcBef>
                        <a:spcAft>
                          <a:spcPts val="600"/>
                        </a:spcAft>
                      </a:pPr>
                      <a:r>
                        <a:rPr lang="fr-FR" sz="1250">
                          <a:effectLst/>
                          <a:latin typeface="Source Sans Pro" panose="020B0503030403020204" pitchFamily="34" charset="0"/>
                          <a:ea typeface="Source Sans Pro" panose="020B0503030403020204" pitchFamily="34" charset="0"/>
                        </a:rPr>
                        <a:t>Plan de travail </a:t>
                      </a:r>
                    </a:p>
                  </a:txBody>
                  <a:tcPr marL="9716" marR="9716" marT="0" marB="0"/>
                </a:tc>
                <a:tc>
                  <a:txBody>
                    <a:bodyPr/>
                    <a:lstStyle/>
                    <a:p>
                      <a:pPr marL="0" marR="0" indent="0">
                        <a:spcBef>
                          <a:spcPts val="0"/>
                        </a:spcBef>
                        <a:spcAft>
                          <a:spcPts val="0"/>
                        </a:spcAft>
                      </a:pPr>
                      <a:r>
                        <a:rPr lang="fr-FR" sz="1250" dirty="0">
                          <a:effectLst/>
                          <a:latin typeface="Source Sans Pro" panose="020B0503030403020204" pitchFamily="34" charset="0"/>
                          <a:ea typeface="Source Sans Pro" panose="020B0503030403020204" pitchFamily="34" charset="0"/>
                        </a:rPr>
                        <a:t>Confirmer si l'EMMP est adéquat et comprend les éléments suivants pour la mise en œuvre des mesures correctives : "EMMP comprend : </a:t>
                      </a:r>
                    </a:p>
                    <a:p>
                      <a:pPr marL="342900" marR="0" lvl="0" indent="-342900">
                        <a:spcBef>
                          <a:spcPts val="0"/>
                        </a:spcBef>
                        <a:spcAft>
                          <a:spcPts val="0"/>
                        </a:spcAft>
                        <a:buFont typeface="Courier New" panose="02070309020205020404" pitchFamily="49" charset="0"/>
                        <a:buChar char="o"/>
                      </a:pPr>
                      <a:r>
                        <a:rPr lang="fr-FR" sz="1250" dirty="0">
                          <a:effectLst/>
                          <a:latin typeface="Source Sans Pro" panose="020B0503030403020204" pitchFamily="34" charset="0"/>
                          <a:ea typeface="Source Sans Pro" panose="020B0503030403020204" pitchFamily="34" charset="0"/>
                        </a:rPr>
                        <a:t>Personne responsable de la mise en œuvre des actions correctives</a:t>
                      </a:r>
                    </a:p>
                    <a:p>
                      <a:pPr marL="342900" marR="0" lvl="0" indent="-342900">
                        <a:spcBef>
                          <a:spcPts val="0"/>
                        </a:spcBef>
                        <a:spcAft>
                          <a:spcPts val="0"/>
                        </a:spcAft>
                        <a:buFont typeface="Courier New" panose="02070309020205020404" pitchFamily="49" charset="0"/>
                        <a:buChar char="o"/>
                      </a:pPr>
                      <a:r>
                        <a:rPr lang="fr-FR" sz="1250" dirty="0">
                          <a:effectLst/>
                          <a:latin typeface="Source Sans Pro" panose="020B0503030403020204" pitchFamily="34" charset="0"/>
                          <a:ea typeface="Source Sans Pro" panose="020B0503030403020204" pitchFamily="34" charset="0"/>
                        </a:rPr>
                        <a:t>Mesures d'atténuation</a:t>
                      </a:r>
                    </a:p>
                    <a:p>
                      <a:pPr marL="342900" marR="0" lvl="0" indent="-342900">
                        <a:spcBef>
                          <a:spcPts val="0"/>
                        </a:spcBef>
                        <a:spcAft>
                          <a:spcPts val="0"/>
                        </a:spcAft>
                        <a:buFont typeface="Courier New" panose="02070309020205020404" pitchFamily="49" charset="0"/>
                        <a:buChar char="o"/>
                      </a:pPr>
                      <a:r>
                        <a:rPr lang="fr-FR" sz="1250" dirty="0">
                          <a:effectLst/>
                          <a:latin typeface="Source Sans Pro" panose="020B0503030403020204" pitchFamily="34" charset="0"/>
                          <a:ea typeface="Source Sans Pro" panose="020B0503030403020204" pitchFamily="34" charset="0"/>
                        </a:rPr>
                        <a:t>Indicateurs de suivi</a:t>
                      </a:r>
                    </a:p>
                    <a:p>
                      <a:pPr marL="342900" marR="0" lvl="0" indent="-342900">
                        <a:spcBef>
                          <a:spcPts val="0"/>
                        </a:spcBef>
                        <a:spcAft>
                          <a:spcPts val="0"/>
                        </a:spcAft>
                        <a:buFont typeface="Courier New" panose="02070309020205020404" pitchFamily="49" charset="0"/>
                        <a:buChar char="o"/>
                      </a:pPr>
                      <a:r>
                        <a:rPr lang="fr-FR" sz="1250" dirty="0">
                          <a:effectLst/>
                          <a:latin typeface="Source Sans Pro" panose="020B0503030403020204" pitchFamily="34" charset="0"/>
                          <a:ea typeface="Source Sans Pro" panose="020B0503030403020204" pitchFamily="34" charset="0"/>
                        </a:rPr>
                        <a:t>Méthode de surveillance</a:t>
                      </a:r>
                    </a:p>
                    <a:p>
                      <a:pPr marL="342900" marR="0" lvl="0" indent="-342900">
                        <a:spcBef>
                          <a:spcPts val="0"/>
                        </a:spcBef>
                        <a:spcAft>
                          <a:spcPts val="0"/>
                        </a:spcAft>
                        <a:buFont typeface="Courier New" panose="02070309020205020404" pitchFamily="49" charset="0"/>
                        <a:buChar char="o"/>
                      </a:pPr>
                      <a:r>
                        <a:rPr lang="fr-FR" sz="1250" dirty="0">
                          <a:effectLst/>
                          <a:latin typeface="Source Sans Pro" panose="020B0503030403020204" pitchFamily="34" charset="0"/>
                          <a:ea typeface="Source Sans Pro" panose="020B0503030403020204" pitchFamily="34" charset="0"/>
                        </a:rPr>
                        <a:t>Fréquence de surveillance </a:t>
                      </a:r>
                    </a:p>
                  </a:txBody>
                  <a:tcPr marL="9716" marR="9716" marT="0" marB="0"/>
                </a:tc>
                <a:tc>
                  <a:txBody>
                    <a:bodyPr/>
                    <a:lstStyle/>
                    <a:p>
                      <a:pPr marL="8890" marR="0" indent="-8890" algn="ctr">
                        <a:spcBef>
                          <a:spcPts val="0"/>
                        </a:spcBef>
                        <a:spcAft>
                          <a:spcPts val="0"/>
                        </a:spcAft>
                      </a:pPr>
                      <a:r>
                        <a:rPr lang="fr-FR" sz="1250">
                          <a:effectLst/>
                          <a:latin typeface="Source Sans Pro" panose="020B0503030403020204" pitchFamily="34" charset="0"/>
                          <a:ea typeface="Source Sans Pro" panose="020B0503030403020204" pitchFamily="34" charset="0"/>
                        </a:rPr>
                        <a:t>EMMP</a:t>
                      </a:r>
                    </a:p>
                    <a:p>
                      <a:pPr marL="8890" marR="0" indent="-8890" algn="ctr">
                        <a:spcBef>
                          <a:spcPts val="0"/>
                        </a:spcBef>
                        <a:spcAft>
                          <a:spcPts val="0"/>
                        </a:spcAft>
                      </a:pPr>
                      <a:r>
                        <a:rPr lang="fr-FR" sz="1250">
                          <a:effectLst/>
                          <a:latin typeface="Source Sans Pro" panose="020B0503030403020204" pitchFamily="34" charset="0"/>
                          <a:ea typeface="Source Sans Pro" panose="020B0503030403020204" pitchFamily="34" charset="0"/>
                        </a:rPr>
                        <a:t>Plan de travail de mise en œuvre</a:t>
                      </a:r>
                    </a:p>
                  </a:txBody>
                  <a:tcPr marL="9716" marR="9716" marT="0" marB="0"/>
                </a:tc>
                <a:extLst>
                  <a:ext uri="{0D108BD9-81ED-4DB2-BD59-A6C34878D82A}">
                    <a16:rowId xmlns="" xmlns:a16="http://schemas.microsoft.com/office/drawing/2014/main" val="1277041295"/>
                  </a:ext>
                </a:extLst>
              </a:tr>
              <a:tr h="231972">
                <a:tc>
                  <a:txBody>
                    <a:bodyPr/>
                    <a:lstStyle/>
                    <a:p>
                      <a:pPr marL="8890" marR="0" indent="-8890">
                        <a:spcBef>
                          <a:spcPts val="1200"/>
                        </a:spcBef>
                        <a:spcAft>
                          <a:spcPts val="600"/>
                        </a:spcAft>
                      </a:pPr>
                      <a:r>
                        <a:rPr lang="fr-FR" sz="1250">
                          <a:effectLst/>
                          <a:latin typeface="Source Sans Pro" panose="020B0503030403020204" pitchFamily="34" charset="0"/>
                          <a:ea typeface="Source Sans Pro" panose="020B0503030403020204" pitchFamily="34" charset="0"/>
                        </a:rPr>
                        <a:t>Plans d'actions correctives </a:t>
                      </a:r>
                    </a:p>
                  </a:txBody>
                  <a:tcPr marL="9716" marR="9716" marT="0" marB="0"/>
                </a:tc>
                <a:tc>
                  <a:txBody>
                    <a:bodyPr/>
                    <a:lstStyle/>
                    <a:p>
                      <a:pPr marL="8890" marR="0" indent="-8890">
                        <a:spcBef>
                          <a:spcPts val="0"/>
                        </a:spcBef>
                        <a:spcAft>
                          <a:spcPts val="0"/>
                        </a:spcAft>
                      </a:pPr>
                      <a:r>
                        <a:rPr lang="fr-FR" sz="1250">
                          <a:effectLst/>
                          <a:latin typeface="Source Sans Pro" panose="020B0503030403020204" pitchFamily="34" charset="0"/>
                          <a:ea typeface="Source Sans Pro" panose="020B0503030403020204" pitchFamily="34" charset="0"/>
                        </a:rPr>
                        <a:t>Confirmer si le rapport EMMP inclut tous : 1) l'état des mesures d'atténuation, 2) les dates de mise en œuvre des actions, 3) les questions en suspens et 4) toute remarque.</a:t>
                      </a:r>
                    </a:p>
                  </a:txBody>
                  <a:tcPr marL="9716" marR="9716" marT="0" marB="0"/>
                </a:tc>
                <a:tc>
                  <a:txBody>
                    <a:bodyPr/>
                    <a:lstStyle/>
                    <a:p>
                      <a:pPr marL="8890" marR="0" indent="-8890" algn="ctr">
                        <a:spcBef>
                          <a:spcPts val="0"/>
                        </a:spcBef>
                        <a:spcAft>
                          <a:spcPts val="0"/>
                        </a:spcAft>
                      </a:pPr>
                      <a:r>
                        <a:rPr lang="fr-FR" sz="1250">
                          <a:effectLst/>
                          <a:latin typeface="Source Sans Pro" panose="020B0503030403020204" pitchFamily="34" charset="0"/>
                          <a:ea typeface="Source Sans Pro" panose="020B0503030403020204" pitchFamily="34" charset="0"/>
                        </a:rPr>
                        <a:t>EMMP</a:t>
                      </a:r>
                    </a:p>
                    <a:p>
                      <a:pPr marL="8890" marR="0" indent="-8890" algn="ctr">
                        <a:spcBef>
                          <a:spcPts val="0"/>
                        </a:spcBef>
                        <a:spcAft>
                          <a:spcPts val="0"/>
                        </a:spcAft>
                      </a:pPr>
                      <a:r>
                        <a:rPr lang="fr-FR" sz="1250">
                          <a:effectLst/>
                          <a:latin typeface="Source Sans Pro" panose="020B0503030403020204" pitchFamily="34" charset="0"/>
                          <a:ea typeface="Source Sans Pro" panose="020B0503030403020204" pitchFamily="34" charset="0"/>
                        </a:rPr>
                        <a:t> </a:t>
                      </a:r>
                    </a:p>
                  </a:txBody>
                  <a:tcPr marL="9716" marR="9716" marT="0" marB="0"/>
                </a:tc>
                <a:extLst>
                  <a:ext uri="{0D108BD9-81ED-4DB2-BD59-A6C34878D82A}">
                    <a16:rowId xmlns="" xmlns:a16="http://schemas.microsoft.com/office/drawing/2014/main" val="3829958410"/>
                  </a:ext>
                </a:extLst>
              </a:tr>
              <a:tr h="70269">
                <a:tc>
                  <a:txBody>
                    <a:bodyPr/>
                    <a:lstStyle/>
                    <a:p>
                      <a:pPr marL="8890" marR="0" indent="-8890">
                        <a:spcBef>
                          <a:spcPts val="1200"/>
                        </a:spcBef>
                        <a:spcAft>
                          <a:spcPts val="600"/>
                        </a:spcAft>
                      </a:pPr>
                      <a:r>
                        <a:rPr lang="fr-FR" sz="1250">
                          <a:effectLst/>
                          <a:latin typeface="Source Sans Pro" panose="020B0503030403020204" pitchFamily="34" charset="0"/>
                          <a:ea typeface="Source Sans Pro" panose="020B0503030403020204" pitchFamily="34" charset="0"/>
                        </a:rPr>
                        <a:t>Soumission des annuelle de temps</a:t>
                      </a:r>
                    </a:p>
                  </a:txBody>
                  <a:tcPr marL="9716" marR="9716" marT="0" marB="0"/>
                </a:tc>
                <a:tc>
                  <a:txBody>
                    <a:bodyPr/>
                    <a:lstStyle/>
                    <a:p>
                      <a:pPr marL="8890" marR="0" indent="-8890">
                        <a:spcBef>
                          <a:spcPts val="0"/>
                        </a:spcBef>
                        <a:spcAft>
                          <a:spcPts val="0"/>
                        </a:spcAft>
                      </a:pPr>
                      <a:r>
                        <a:rPr lang="fr-FR" sz="1250">
                          <a:effectLst/>
                          <a:latin typeface="Source Sans Pro" panose="020B0503030403020204" pitchFamily="34" charset="0"/>
                          <a:ea typeface="Source Sans Pro" panose="020B0503030403020204" pitchFamily="34" charset="0"/>
                        </a:rPr>
                        <a:t>Confirmer si tous les rapports EMMP sont soumis avant la date limite.  </a:t>
                      </a:r>
                    </a:p>
                  </a:txBody>
                  <a:tcPr marL="9716" marR="9716" marT="0" marB="0"/>
                </a:tc>
                <a:tc>
                  <a:txBody>
                    <a:bodyPr/>
                    <a:lstStyle/>
                    <a:p>
                      <a:pPr marL="8890" marR="0" indent="-8890" algn="ctr">
                        <a:spcBef>
                          <a:spcPts val="0"/>
                        </a:spcBef>
                        <a:spcAft>
                          <a:spcPts val="0"/>
                        </a:spcAft>
                      </a:pPr>
                      <a:r>
                        <a:rPr lang="fr-FR" sz="1250" dirty="0">
                          <a:effectLst/>
                          <a:latin typeface="Source Sans Pro" panose="020B0503030403020204" pitchFamily="34" charset="0"/>
                          <a:ea typeface="Source Sans Pro" panose="020B0503030403020204" pitchFamily="34" charset="0"/>
                        </a:rPr>
                        <a:t>Confirmation de la soumission EMMP</a:t>
                      </a:r>
                    </a:p>
                  </a:txBody>
                  <a:tcPr marL="9716" marR="9716" marT="0" marB="0"/>
                </a:tc>
                <a:extLst>
                  <a:ext uri="{0D108BD9-81ED-4DB2-BD59-A6C34878D82A}">
                    <a16:rowId xmlns="" xmlns:a16="http://schemas.microsoft.com/office/drawing/2014/main" val="3940019275"/>
                  </a:ext>
                </a:extLst>
              </a:tr>
            </a:tbl>
          </a:graphicData>
        </a:graphic>
      </p:graphicFrame>
      <p:sp>
        <p:nvSpPr>
          <p:cNvPr id="4" name="TextBox 3"/>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3" name="Espace réservé du numéro de diapositive 2">
            <a:extLst>
              <a:ext uri="{FF2B5EF4-FFF2-40B4-BE49-F238E27FC236}">
                <a16:creationId xmlns="" xmlns:a16="http://schemas.microsoft.com/office/drawing/2014/main" id="{2F5FBF02-43FE-6412-B5C4-2429038CB7F3}"/>
              </a:ext>
            </a:extLst>
          </p:cNvPr>
          <p:cNvSpPr>
            <a:spLocks noGrp="1"/>
          </p:cNvSpPr>
          <p:nvPr>
            <p:ph type="sldNum" sz="quarter" idx="7"/>
          </p:nvPr>
        </p:nvSpPr>
        <p:spPr/>
        <p:txBody>
          <a:bodyPr/>
          <a:lstStyle/>
          <a:p>
            <a:fld id="{B6F15528-21DE-4FAA-801E-634DDDAF4B2B}" type="slidenum">
              <a:rPr lang="fr-FR" smtClean="0"/>
              <a:pPr/>
              <a:t>220</a:t>
            </a:fld>
            <a:endParaRPr lang="fr-FR" dirty="0"/>
          </a:p>
        </p:txBody>
      </p:sp>
    </p:spTree>
    <p:extLst>
      <p:ext uri="{BB962C8B-B14F-4D97-AF65-F5344CB8AC3E}">
        <p14:creationId xmlns:p14="http://schemas.microsoft.com/office/powerpoint/2010/main" val="1111396756"/>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70C83D30-D657-6F84-661B-36B067B450B9}"/>
            </a:ext>
          </a:extLst>
        </p:cNvPr>
        <p:cNvGrpSpPr/>
        <p:nvPr/>
      </p:nvGrpSpPr>
      <p:grpSpPr>
        <a:xfrm>
          <a:off x="0" y="0"/>
          <a:ext cx="0" cy="0"/>
          <a:chOff x="0" y="0"/>
          <a:chExt cx="0" cy="0"/>
        </a:xfrm>
      </p:grpSpPr>
      <p:sp>
        <p:nvSpPr>
          <p:cNvPr id="4" name="object 4">
            <a:extLst>
              <a:ext uri="{FF2B5EF4-FFF2-40B4-BE49-F238E27FC236}">
                <a16:creationId xmlns="" xmlns:a16="http://schemas.microsoft.com/office/drawing/2014/main" id="{64519E00-2FBE-C8BA-8654-5CCBE9DBEAE6}"/>
              </a:ext>
            </a:extLst>
          </p:cNvPr>
          <p:cNvSpPr txBox="1"/>
          <p:nvPr/>
        </p:nvSpPr>
        <p:spPr>
          <a:xfrm>
            <a:off x="1431213" y="1332315"/>
            <a:ext cx="8767864" cy="2028889"/>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cap="none" normalizeH="0" baseline="0" noProof="0">
                <a:ln>
                  <a:noFill/>
                </a:ln>
                <a:effectLst/>
                <a:uLnTx/>
                <a:uFillTx/>
                <a:latin typeface="Arial"/>
                <a:ea typeface="+mn-ea"/>
                <a:cs typeface="Arial"/>
              </a:rPr>
              <a:t>Principaux risques à prendre en compte :</a:t>
            </a:r>
          </a:p>
          <a:p>
            <a:pPr marL="469900" marR="5080" indent="-457200" algn="just">
              <a:lnSpc>
                <a:spcPct val="110000"/>
              </a:lnSpc>
              <a:spcBef>
                <a:spcPts val="1800"/>
              </a:spcBef>
              <a:buClr>
                <a:schemeClr val="tx1"/>
              </a:buClr>
              <a:buFont typeface="Wingdings" panose="05000000000000000000" pitchFamily="2" charset="2"/>
              <a:buChar char="§"/>
              <a:tabLst>
                <a:tab pos="470534" algn="l"/>
              </a:tabLst>
              <a:defRPr/>
            </a:pPr>
            <a:r>
              <a:rPr lang="fr-FR" sz="2000">
                <a:latin typeface="Source Sans Pro" panose="020B0503030403020204" pitchFamily="34" charset="0"/>
                <a:ea typeface="Source Sans Pro" panose="020B0503030403020204" pitchFamily="34" charset="0"/>
                <a:cs typeface="Arial"/>
              </a:rPr>
              <a:t>Les EMMP ne sont pas préparés comme l’exige le prix.</a:t>
            </a:r>
          </a:p>
          <a:p>
            <a:pPr marL="469900" marR="5080" indent="-457200" algn="just">
              <a:lnSpc>
                <a:spcPct val="110000"/>
              </a:lnSpc>
              <a:spcBef>
                <a:spcPts val="1800"/>
              </a:spcBef>
              <a:buClr>
                <a:schemeClr val="tx1"/>
              </a:buClr>
              <a:buFont typeface="Wingdings" panose="05000000000000000000" pitchFamily="2" charset="2"/>
              <a:buChar char="§"/>
              <a:tabLst>
                <a:tab pos="470534" algn="l"/>
              </a:tabLst>
              <a:defRPr/>
            </a:pPr>
            <a:r>
              <a:rPr lang="fr-FR" sz="2000">
                <a:latin typeface="Source Sans Pro" panose="020B0503030403020204" pitchFamily="34" charset="0"/>
                <a:ea typeface="Source Sans Pro" panose="020B0503030403020204" pitchFamily="34" charset="0"/>
                <a:cs typeface="Arial"/>
              </a:rPr>
              <a:t>Soumission tardive des EMMP.</a:t>
            </a:r>
          </a:p>
          <a:p>
            <a:pPr marL="469900" marR="5080" indent="-457200" algn="just">
              <a:lnSpc>
                <a:spcPct val="110000"/>
              </a:lnSpc>
              <a:spcBef>
                <a:spcPts val="1800"/>
              </a:spcBef>
              <a:buClr>
                <a:schemeClr val="tx1"/>
              </a:buClr>
              <a:buFont typeface="Wingdings" panose="05000000000000000000" pitchFamily="2" charset="2"/>
              <a:buChar char="§"/>
              <a:tabLst>
                <a:tab pos="470534" algn="l"/>
              </a:tabLst>
              <a:defRPr/>
            </a:pPr>
            <a:r>
              <a:rPr lang="fr-FR" sz="2000">
                <a:latin typeface="Source Sans Pro" panose="020B0503030403020204" pitchFamily="34" charset="0"/>
                <a:ea typeface="Source Sans Pro" panose="020B0503030403020204" pitchFamily="34" charset="0"/>
                <a:cs typeface="Arial"/>
              </a:rPr>
              <a:t>Les EMMP ne traitent pas tous les risques environnementaux liés aux activités du programme.</a:t>
            </a:r>
          </a:p>
        </p:txBody>
      </p:sp>
      <p:sp>
        <p:nvSpPr>
          <p:cNvPr id="2" name="Google Shape;385;p56">
            <a:extLst>
              <a:ext uri="{FF2B5EF4-FFF2-40B4-BE49-F238E27FC236}">
                <a16:creationId xmlns="" xmlns:a16="http://schemas.microsoft.com/office/drawing/2014/main" id="{37A51239-17C1-6A1B-08B2-6CA198EB0C95}"/>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PRINCIPAUX RISQUES</a:t>
            </a:r>
          </a:p>
        </p:txBody>
      </p:sp>
      <p:sp>
        <p:nvSpPr>
          <p:cNvPr id="6" name="TextBox 5"/>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3" name="Espace réservé du numéro de diapositive 2">
            <a:extLst>
              <a:ext uri="{FF2B5EF4-FFF2-40B4-BE49-F238E27FC236}">
                <a16:creationId xmlns="" xmlns:a16="http://schemas.microsoft.com/office/drawing/2014/main" id="{51B8F662-3EE8-4071-9DF2-35950D5F2CA5}"/>
              </a:ext>
            </a:extLst>
          </p:cNvPr>
          <p:cNvSpPr>
            <a:spLocks noGrp="1"/>
          </p:cNvSpPr>
          <p:nvPr>
            <p:ph type="sldNum" sz="quarter" idx="7"/>
          </p:nvPr>
        </p:nvSpPr>
        <p:spPr/>
        <p:txBody>
          <a:bodyPr/>
          <a:lstStyle/>
          <a:p>
            <a:fld id="{B6F15528-21DE-4FAA-801E-634DDDAF4B2B}" type="slidenum">
              <a:rPr lang="fr-FR" smtClean="0"/>
              <a:pPr/>
              <a:t>221</a:t>
            </a:fld>
            <a:endParaRPr lang="fr-FR" dirty="0"/>
          </a:p>
        </p:txBody>
      </p:sp>
    </p:spTree>
    <p:extLst>
      <p:ext uri="{BB962C8B-B14F-4D97-AF65-F5344CB8AC3E}">
        <p14:creationId xmlns:p14="http://schemas.microsoft.com/office/powerpoint/2010/main" val="1616169831"/>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AB47A26C-9549-5859-5EBB-B9619740D59E}"/>
            </a:ext>
          </a:extLst>
        </p:cNvPr>
        <p:cNvGrpSpPr/>
        <p:nvPr/>
      </p:nvGrpSpPr>
      <p:grpSpPr>
        <a:xfrm>
          <a:off x="0" y="0"/>
          <a:ext cx="0" cy="0"/>
          <a:chOff x="0" y="0"/>
          <a:chExt cx="0" cy="0"/>
        </a:xfrm>
      </p:grpSpPr>
      <p:sp>
        <p:nvSpPr>
          <p:cNvPr id="5" name="Google Shape;385;p56">
            <a:extLst>
              <a:ext uri="{FF2B5EF4-FFF2-40B4-BE49-F238E27FC236}">
                <a16:creationId xmlns="" xmlns:a16="http://schemas.microsoft.com/office/drawing/2014/main" id="{7A1A5587-7109-71A1-1791-D0F6195AA4D9}"/>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RECOMMENDATIONS</a:t>
            </a:r>
          </a:p>
        </p:txBody>
      </p:sp>
      <p:sp>
        <p:nvSpPr>
          <p:cNvPr id="2" name="object 3">
            <a:extLst>
              <a:ext uri="{FF2B5EF4-FFF2-40B4-BE49-F238E27FC236}">
                <a16:creationId xmlns="" xmlns:a16="http://schemas.microsoft.com/office/drawing/2014/main" id="{81BB0AE1-3A36-66A5-E6A8-D2563F541CBF}"/>
              </a:ext>
            </a:extLst>
          </p:cNvPr>
          <p:cNvSpPr txBox="1">
            <a:spLocks noGrp="1"/>
          </p:cNvSpPr>
          <p:nvPr>
            <p:ph type="title"/>
          </p:nvPr>
        </p:nvSpPr>
        <p:spPr>
          <a:xfrm>
            <a:off x="1209789" y="1222682"/>
            <a:ext cx="9653283" cy="923330"/>
          </a:xfrm>
          <a:prstGeom prst="rect">
            <a:avLst/>
          </a:prstGeom>
        </p:spPr>
        <p:txBody>
          <a:bodyPr vert="horz" wrap="square" lIns="0" tIns="0" rIns="0" bIns="0" rtlCol="0">
            <a:spAutoFit/>
          </a:bodyPr>
          <a:lstStyle/>
          <a:p>
            <a:pPr marL="342900" marR="0" indent="-342900">
              <a:spcBef>
                <a:spcPts val="1200"/>
              </a:spcBef>
              <a:spcAft>
                <a:spcPts val="600"/>
              </a:spcAft>
              <a:buFont typeface="Wingdings" panose="05000000000000000000" pitchFamily="2" charset="2"/>
              <a:buChar char="§"/>
            </a:pPr>
            <a:r>
              <a:rPr lang="fr-FR" sz="2000"/>
              <a:t>La révision des EMMP devrait être une activité de routine pour les partenaires locaux. L'EMMP doit être inclus dans les webinaires et les formations, avec des instructions sur la façon de remplir le modèle requis. </a:t>
            </a:r>
          </a:p>
        </p:txBody>
      </p:sp>
      <p:sp>
        <p:nvSpPr>
          <p:cNvPr id="4" name="TextBox 3"/>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3" name="Espace réservé du numéro de diapositive 2">
            <a:extLst>
              <a:ext uri="{FF2B5EF4-FFF2-40B4-BE49-F238E27FC236}">
                <a16:creationId xmlns="" xmlns:a16="http://schemas.microsoft.com/office/drawing/2014/main" id="{9AFA9D73-FBEA-8F84-F419-C2BAFD4C1438}"/>
              </a:ext>
            </a:extLst>
          </p:cNvPr>
          <p:cNvSpPr>
            <a:spLocks noGrp="1"/>
          </p:cNvSpPr>
          <p:nvPr>
            <p:ph type="sldNum" sz="quarter" idx="7"/>
          </p:nvPr>
        </p:nvSpPr>
        <p:spPr/>
        <p:txBody>
          <a:bodyPr/>
          <a:lstStyle/>
          <a:p>
            <a:fld id="{B6F15528-21DE-4FAA-801E-634DDDAF4B2B}" type="slidenum">
              <a:rPr lang="fr-FR" smtClean="0"/>
              <a:pPr/>
              <a:t>222</a:t>
            </a:fld>
            <a:endParaRPr lang="fr-FR" dirty="0"/>
          </a:p>
        </p:txBody>
      </p:sp>
    </p:spTree>
    <p:extLst>
      <p:ext uri="{BB962C8B-B14F-4D97-AF65-F5344CB8AC3E}">
        <p14:creationId xmlns:p14="http://schemas.microsoft.com/office/powerpoint/2010/main" val="3401469148"/>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047" y="6400800"/>
            <a:ext cx="12189460" cy="457200"/>
          </a:xfrm>
          <a:custGeom>
            <a:avLst/>
            <a:gdLst/>
            <a:ahLst/>
            <a:cxnLst/>
            <a:rect l="l" t="t" r="r" b="b"/>
            <a:pathLst>
              <a:path w="12189460" h="457200">
                <a:moveTo>
                  <a:pt x="0" y="457200"/>
                </a:moveTo>
                <a:lnTo>
                  <a:pt x="12188952" y="457200"/>
                </a:lnTo>
                <a:lnTo>
                  <a:pt x="12188952" y="0"/>
                </a:lnTo>
                <a:lnTo>
                  <a:pt x="0" y="0"/>
                </a:lnTo>
                <a:lnTo>
                  <a:pt x="0" y="457200"/>
                </a:lnTo>
                <a:close/>
              </a:path>
            </a:pathLst>
          </a:custGeom>
          <a:solidFill>
            <a:srgbClr val="002E6C"/>
          </a:solidFill>
        </p:spPr>
        <p:txBody>
          <a:bodyPr wrap="square" lIns="0" tIns="0" rIns="0" bIns="0" rtlCol="0"/>
          <a:lstStyle/>
          <a:p>
            <a:endParaRPr/>
          </a:p>
        </p:txBody>
      </p:sp>
      <p:sp>
        <p:nvSpPr>
          <p:cNvPr id="3" name="object 3"/>
          <p:cNvSpPr/>
          <p:nvPr/>
        </p:nvSpPr>
        <p:spPr>
          <a:xfrm>
            <a:off x="971169" y="4681346"/>
            <a:ext cx="9875520" cy="0"/>
          </a:xfrm>
          <a:custGeom>
            <a:avLst/>
            <a:gdLst/>
            <a:ahLst/>
            <a:cxnLst/>
            <a:rect l="l" t="t" r="r" b="b"/>
            <a:pathLst>
              <a:path w="9875520">
                <a:moveTo>
                  <a:pt x="0" y="0"/>
                </a:moveTo>
                <a:lnTo>
                  <a:pt x="9875520" y="0"/>
                </a:lnTo>
              </a:path>
            </a:pathLst>
          </a:custGeom>
          <a:ln w="12700">
            <a:solidFill>
              <a:srgbClr val="404040"/>
            </a:solidFill>
          </a:ln>
        </p:spPr>
        <p:txBody>
          <a:bodyPr wrap="square" lIns="0" tIns="0" rIns="0" bIns="0" rtlCol="0"/>
          <a:lstStyle/>
          <a:p>
            <a:endParaRPr/>
          </a:p>
        </p:txBody>
      </p:sp>
      <p:sp>
        <p:nvSpPr>
          <p:cNvPr id="4" name="object 4"/>
          <p:cNvSpPr/>
          <p:nvPr/>
        </p:nvSpPr>
        <p:spPr>
          <a:xfrm>
            <a:off x="0" y="902126"/>
            <a:ext cx="12189713" cy="5498674"/>
          </a:xfrm>
          <a:prstGeom prst="rect">
            <a:avLst/>
          </a:prstGeom>
          <a:blipFill>
            <a:blip r:embed="rId2"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2994814" y="2183418"/>
            <a:ext cx="5952805" cy="2282804"/>
          </a:xfrm>
          <a:prstGeom prst="rect">
            <a:avLst/>
          </a:prstGeom>
        </p:spPr>
        <p:txBody>
          <a:bodyPr vert="horz" wrap="square" lIns="0" tIns="0" rIns="0" bIns="0" rtlCol="0">
            <a:spAutoFit/>
          </a:bodyPr>
          <a:lstStyle/>
          <a:p>
            <a:pPr marL="180975" marR="29845" indent="226060" algn="ctr"/>
            <a:r>
              <a:rPr lang="fr-FR" sz="4800" b="1"/>
              <a:t>ÉCRITURE DU NUPAS PLUS 2.0</a:t>
            </a:r>
          </a:p>
          <a:p>
            <a:pPr marL="12700" algn="ctr"/>
            <a:r>
              <a:rPr lang="fr-FR" sz="4800" b="1"/>
              <a:t>Rapports</a:t>
            </a:r>
          </a:p>
        </p:txBody>
      </p:sp>
      <p:sp>
        <p:nvSpPr>
          <p:cNvPr id="6" name="Google Shape;385;p56">
            <a:extLst>
              <a:ext uri="{FF2B5EF4-FFF2-40B4-BE49-F238E27FC236}">
                <a16:creationId xmlns="" xmlns:a16="http://schemas.microsoft.com/office/drawing/2014/main" id="{2D43FC93-8860-644C-20D1-E18099CFF570}"/>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lang="en-US" sz="3200" b="1" kern="0">
              <a:solidFill>
                <a:schemeClr val="bg1"/>
              </a:solidFill>
              <a:latin typeface="Source Sans Pro"/>
              <a:ea typeface="Source Sans Pro"/>
              <a:sym typeface="Arial"/>
            </a:endParaRPr>
          </a:p>
        </p:txBody>
      </p:sp>
      <p:sp>
        <p:nvSpPr>
          <p:cNvPr id="7" name="TextBox 6"/>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8" name="Espace réservé du numéro de diapositive 7">
            <a:extLst>
              <a:ext uri="{FF2B5EF4-FFF2-40B4-BE49-F238E27FC236}">
                <a16:creationId xmlns="" xmlns:a16="http://schemas.microsoft.com/office/drawing/2014/main" id="{CA89011A-C967-1696-EB4C-3D8C5B40C428}"/>
              </a:ext>
            </a:extLst>
          </p:cNvPr>
          <p:cNvSpPr>
            <a:spLocks noGrp="1"/>
          </p:cNvSpPr>
          <p:nvPr>
            <p:ph type="sldNum" sz="quarter" idx="7"/>
          </p:nvPr>
        </p:nvSpPr>
        <p:spPr/>
        <p:txBody>
          <a:bodyPr/>
          <a:lstStyle/>
          <a:p>
            <a:fld id="{B6F15528-21DE-4FAA-801E-634DDDAF4B2B}" type="slidenum">
              <a:rPr lang="fr-FR" smtClean="0"/>
              <a:t>223</a:t>
            </a:fld>
            <a:endParaRPr lang="fr-F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188878" y="1317108"/>
            <a:ext cx="10032365" cy="3152273"/>
          </a:xfrm>
          <a:prstGeom prst="rect">
            <a:avLst/>
          </a:prstGeom>
        </p:spPr>
        <p:txBody>
          <a:bodyPr vert="horz" wrap="square" lIns="0" tIns="0" rIns="0" bIns="0" rtlCol="0">
            <a:spAutoFit/>
          </a:bodyPr>
          <a:lstStyle/>
          <a:p>
            <a:pPr marL="342900" indent="-342900">
              <a:lnSpc>
                <a:spcPct val="110000"/>
              </a:lnSpc>
              <a:spcBef>
                <a:spcPts val="1200"/>
              </a:spcBef>
              <a:spcAft>
                <a:spcPts val="600"/>
              </a:spcAft>
              <a:buClr>
                <a:schemeClr val="tx1"/>
              </a:buClr>
              <a:buFont typeface="Wingdings" panose="05000000000000000000" pitchFamily="2" charset="2"/>
              <a:buChar char="§"/>
              <a:tabLst>
                <a:tab pos="238125" algn="l"/>
                <a:tab pos="238760" algn="l"/>
              </a:tabLst>
            </a:pPr>
            <a:r>
              <a:rPr lang="fr-FR" sz="2000">
                <a:latin typeface="Source Sans Pro" panose="020B0503030403020204" pitchFamily="34" charset="0"/>
                <a:ea typeface="Source Sans Pro" panose="020B0503030403020204" pitchFamily="34" charset="0"/>
                <a:cs typeface="Arial"/>
              </a:rPr>
              <a:t>Un rapport NUPAS Plus 2.0 est un document formel dans lequel les évaluateurs résument les résultats de leur examen et font rapport sur les domaines d'amélioration et les recommandations identifiés.</a:t>
            </a:r>
          </a:p>
          <a:p>
            <a:pPr marL="342900" indent="-342900">
              <a:lnSpc>
                <a:spcPct val="110000"/>
              </a:lnSpc>
              <a:spcBef>
                <a:spcPts val="1200"/>
              </a:spcBef>
              <a:spcAft>
                <a:spcPts val="600"/>
              </a:spcAft>
              <a:buClr>
                <a:schemeClr val="tx1"/>
              </a:buClr>
              <a:buFont typeface="Wingdings" panose="05000000000000000000" pitchFamily="2" charset="2"/>
              <a:buChar char="§"/>
              <a:tabLst>
                <a:tab pos="238125" algn="l"/>
                <a:tab pos="238760" algn="l"/>
              </a:tabLst>
            </a:pPr>
            <a:r>
              <a:rPr lang="fr-FR" sz="2000">
                <a:latin typeface="Source Sans Pro" panose="020B0503030403020204" pitchFamily="34" charset="0"/>
                <a:ea typeface="Source Sans Pro" panose="020B0503030403020204" pitchFamily="34" charset="0"/>
                <a:cs typeface="Arial"/>
              </a:rPr>
              <a:t>Le rapport NUPAS Plus 2.0 est fourni pour que l'utilisateur puisse prendre des décisions basées sur les résultats de l'examen.</a:t>
            </a:r>
          </a:p>
          <a:p>
            <a:pPr marL="342900" indent="-342900">
              <a:lnSpc>
                <a:spcPct val="110000"/>
              </a:lnSpc>
              <a:spcBef>
                <a:spcPts val="1200"/>
              </a:spcBef>
              <a:spcAft>
                <a:spcPts val="600"/>
              </a:spcAft>
              <a:buClr>
                <a:schemeClr val="tx1"/>
              </a:buClr>
              <a:buFont typeface="Wingdings" panose="05000000000000000000" pitchFamily="2" charset="2"/>
              <a:buChar char="§"/>
              <a:tabLst>
                <a:tab pos="238125" algn="l"/>
                <a:tab pos="238760" algn="l"/>
              </a:tabLst>
            </a:pPr>
            <a:r>
              <a:rPr lang="fr-FR" sz="2000">
                <a:latin typeface="Source Sans Pro" panose="020B0503030403020204" pitchFamily="34" charset="0"/>
                <a:ea typeface="Source Sans Pro" panose="020B0503030403020204" pitchFamily="34" charset="0"/>
                <a:cs typeface="Arial"/>
              </a:rPr>
              <a:t>En plus de divulguer les résultats de l'organisation évaluée, il aide également l'utilisateur à évaluer les performances des évaluateurs eux-mêmes. Le plus souvent, le rapport devient une déclaration de la crédibilité de l’évaluateur lorsqu’il est diffusé, consulté et mis en œuvre.</a:t>
            </a:r>
          </a:p>
        </p:txBody>
      </p:sp>
      <p:sp>
        <p:nvSpPr>
          <p:cNvPr id="4" name="Google Shape;385;p56">
            <a:extLst>
              <a:ext uri="{FF2B5EF4-FFF2-40B4-BE49-F238E27FC236}">
                <a16:creationId xmlns="" xmlns:a16="http://schemas.microsoft.com/office/drawing/2014/main" id="{7BCCA216-F2B0-303B-90AB-00E9CC280B62}"/>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Rédaction d'un rapport NUPAS Plus 2.0</a:t>
            </a:r>
          </a:p>
        </p:txBody>
      </p:sp>
      <p:sp>
        <p:nvSpPr>
          <p:cNvPr id="5" name="TextBox 4"/>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927AC5CF-AA71-7489-8456-A8AE49F44195}"/>
              </a:ext>
            </a:extLst>
          </p:cNvPr>
          <p:cNvSpPr>
            <a:spLocks noGrp="1"/>
          </p:cNvSpPr>
          <p:nvPr>
            <p:ph type="sldNum" sz="quarter" idx="7"/>
          </p:nvPr>
        </p:nvSpPr>
        <p:spPr/>
        <p:txBody>
          <a:bodyPr/>
          <a:lstStyle/>
          <a:p>
            <a:fld id="{B6F15528-21DE-4FAA-801E-634DDDAF4B2B}" type="slidenum">
              <a:rPr lang="fr-FR" smtClean="0"/>
              <a:pPr/>
              <a:t>224</a:t>
            </a:fld>
            <a:endParaRPr lang="fr-FR" dirty="0"/>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311476" y="1264253"/>
            <a:ext cx="10022840" cy="3783087"/>
          </a:xfrm>
          <a:prstGeom prst="rect">
            <a:avLst/>
          </a:prstGeom>
        </p:spPr>
        <p:txBody>
          <a:bodyPr vert="horz" wrap="square" lIns="0" tIns="0" rIns="0" bIns="0" rtlCol="0">
            <a:spAutoFit/>
          </a:bodyPr>
          <a:lstStyle/>
          <a:p>
            <a:pPr>
              <a:lnSpc>
                <a:spcPct val="100000"/>
              </a:lnSpc>
              <a:tabLst>
                <a:tab pos="0" algn="l"/>
              </a:tabLst>
            </a:pPr>
            <a:r>
              <a:rPr lang="fr-FR" sz="2000">
                <a:latin typeface="Source Sans Pro" panose="020B0503030403020204" pitchFamily="34" charset="0"/>
                <a:ea typeface="Source Sans Pro" panose="020B0503030403020204" pitchFamily="34" charset="0"/>
                <a:cs typeface="Arial"/>
              </a:rPr>
              <a:t>Le rapport doit être :</a:t>
            </a:r>
          </a:p>
          <a:p>
            <a:pPr marL="527050" indent="-514350">
              <a:lnSpc>
                <a:spcPct val="100000"/>
              </a:lnSpc>
              <a:spcBef>
                <a:spcPts val="1170"/>
              </a:spcBef>
              <a:buClr>
                <a:schemeClr val="tx1"/>
              </a:buClr>
              <a:buFont typeface="+mj-lt"/>
              <a:buAutoNum type="arabicPeriod"/>
              <a:tabLst>
                <a:tab pos="526415" algn="l"/>
                <a:tab pos="527050" algn="l"/>
              </a:tabLst>
            </a:pPr>
            <a:r>
              <a:rPr lang="fr-FR" sz="2000" b="1" u="sng">
                <a:latin typeface="Source Sans Pro" panose="020B0503030403020204" pitchFamily="34" charset="0"/>
                <a:ea typeface="Source Sans Pro" panose="020B0503030403020204" pitchFamily="34" charset="0"/>
                <a:cs typeface="Arial"/>
              </a:rPr>
              <a:t>Précis</a:t>
            </a:r>
            <a:r>
              <a:rPr lang="fr-FR" sz="2000" u="sng">
                <a:latin typeface="Source Sans Pro" panose="020B0503030403020204" pitchFamily="34" charset="0"/>
                <a:ea typeface="Source Sans Pro" panose="020B0503030403020204" pitchFamily="34" charset="0"/>
                <a:cs typeface="Arial"/>
              </a:rPr>
              <a:t> </a:t>
            </a:r>
            <a:r>
              <a:rPr lang="fr-FR" sz="2000">
                <a:latin typeface="Source Sans Pro" panose="020B0503030403020204" pitchFamily="34" charset="0"/>
                <a:ea typeface="Source Sans Pro" panose="020B0503030403020204" pitchFamily="34" charset="0"/>
                <a:cs typeface="Arial"/>
              </a:rPr>
              <a:t>– Exempt d’erreurs et de distorsions</a:t>
            </a:r>
          </a:p>
          <a:p>
            <a:pPr marL="527050" indent="-514350">
              <a:lnSpc>
                <a:spcPct val="100000"/>
              </a:lnSpc>
              <a:spcBef>
                <a:spcPts val="1170"/>
              </a:spcBef>
              <a:buClr>
                <a:schemeClr val="tx1"/>
              </a:buClr>
              <a:buFont typeface="+mj-lt"/>
              <a:buAutoNum type="arabicPeriod"/>
              <a:tabLst>
                <a:tab pos="526415" algn="l"/>
                <a:tab pos="527050" algn="l"/>
              </a:tabLst>
            </a:pPr>
            <a:r>
              <a:rPr lang="fr-FR" sz="2000" b="1" u="sng">
                <a:latin typeface="Source Sans Pro" panose="020B0503030403020204" pitchFamily="34" charset="0"/>
                <a:ea typeface="Source Sans Pro" panose="020B0503030403020204" pitchFamily="34" charset="0"/>
                <a:cs typeface="Arial"/>
              </a:rPr>
              <a:t>Objectif</a:t>
            </a:r>
            <a:r>
              <a:rPr lang="fr-FR" sz="2000">
                <a:latin typeface="Source Sans Pro" panose="020B0503030403020204" pitchFamily="34" charset="0"/>
                <a:ea typeface="Source Sans Pro" panose="020B0503030403020204" pitchFamily="34" charset="0"/>
                <a:cs typeface="Arial"/>
              </a:rPr>
              <a:t> – Juste, impartial et non biaisé</a:t>
            </a:r>
          </a:p>
          <a:p>
            <a:pPr marL="527050" indent="-514350">
              <a:lnSpc>
                <a:spcPct val="100000"/>
              </a:lnSpc>
              <a:spcBef>
                <a:spcPts val="1175"/>
              </a:spcBef>
              <a:buClr>
                <a:schemeClr val="tx1"/>
              </a:buClr>
              <a:buFont typeface="+mj-lt"/>
              <a:buAutoNum type="arabicPeriod"/>
              <a:tabLst>
                <a:tab pos="526415" algn="l"/>
                <a:tab pos="527050" algn="l"/>
              </a:tabLst>
            </a:pPr>
            <a:r>
              <a:rPr lang="fr-FR" sz="2000" b="1" u="sng">
                <a:latin typeface="Source Sans Pro" panose="020B0503030403020204" pitchFamily="34" charset="0"/>
                <a:ea typeface="Source Sans Pro" panose="020B0503030403020204" pitchFamily="34" charset="0"/>
                <a:cs typeface="Arial"/>
              </a:rPr>
              <a:t>Clair</a:t>
            </a:r>
            <a:r>
              <a:rPr lang="fr-FR" sz="2000">
                <a:latin typeface="Source Sans Pro" panose="020B0503030403020204" pitchFamily="34" charset="0"/>
                <a:ea typeface="Source Sans Pro" panose="020B0503030403020204" pitchFamily="34" charset="0"/>
                <a:cs typeface="Arial"/>
              </a:rPr>
              <a:t> – Facile à comprendre et logique (évitez le langage technique inutile)</a:t>
            </a:r>
          </a:p>
          <a:p>
            <a:pPr marL="527050" marR="5080" indent="-514350">
              <a:lnSpc>
                <a:spcPts val="2050"/>
              </a:lnSpc>
              <a:spcBef>
                <a:spcPts val="1430"/>
              </a:spcBef>
              <a:buClr>
                <a:schemeClr val="tx1"/>
              </a:buClr>
              <a:buFont typeface="+mj-lt"/>
              <a:buAutoNum type="arabicPeriod"/>
              <a:tabLst>
                <a:tab pos="526415" algn="l"/>
                <a:tab pos="527050" algn="l"/>
              </a:tabLst>
            </a:pPr>
            <a:r>
              <a:rPr lang="fr-FR" sz="2000" b="1" u="sng">
                <a:latin typeface="Source Sans Pro" panose="020B0503030403020204" pitchFamily="34" charset="0"/>
                <a:ea typeface="Source Sans Pro" panose="020B0503030403020204" pitchFamily="34" charset="0"/>
                <a:cs typeface="Arial"/>
              </a:rPr>
              <a:t>Concis</a:t>
            </a:r>
            <a:r>
              <a:rPr lang="fr-FR" sz="2000">
                <a:latin typeface="Source Sans Pro" panose="020B0503030403020204" pitchFamily="34" charset="0"/>
                <a:ea typeface="Source Sans Pro" panose="020B0503030403020204" pitchFamily="34" charset="0"/>
                <a:cs typeface="Arial"/>
              </a:rPr>
              <a:t> – Aller droit au but (éviter les élaborations inutiles, les détails superflus, la redondance, la répétitivité et la verbosité)</a:t>
            </a:r>
          </a:p>
          <a:p>
            <a:pPr marL="527050" indent="-514350">
              <a:lnSpc>
                <a:spcPct val="100000"/>
              </a:lnSpc>
              <a:spcBef>
                <a:spcPts val="1140"/>
              </a:spcBef>
              <a:buClr>
                <a:schemeClr val="tx1"/>
              </a:buClr>
              <a:buFont typeface="+mj-lt"/>
              <a:buAutoNum type="arabicPeriod"/>
              <a:tabLst>
                <a:tab pos="526415" algn="l"/>
                <a:tab pos="527050" algn="l"/>
              </a:tabLst>
            </a:pPr>
            <a:r>
              <a:rPr lang="fr-FR" sz="2000" b="1" u="sng">
                <a:latin typeface="Source Sans Pro" panose="020B0503030403020204" pitchFamily="34" charset="0"/>
                <a:ea typeface="Source Sans Pro" panose="020B0503030403020204" pitchFamily="34" charset="0"/>
                <a:cs typeface="Arial"/>
              </a:rPr>
              <a:t>Constructif</a:t>
            </a:r>
            <a:r>
              <a:rPr lang="fr-FR" sz="2000">
                <a:latin typeface="Source Sans Pro" panose="020B0503030403020204" pitchFamily="34" charset="0"/>
                <a:ea typeface="Source Sans Pro" panose="020B0503030403020204" pitchFamily="34" charset="0"/>
                <a:cs typeface="Arial"/>
              </a:rPr>
              <a:t> – Utile pour le public cible</a:t>
            </a:r>
          </a:p>
          <a:p>
            <a:pPr marL="527050" indent="-514350">
              <a:lnSpc>
                <a:spcPct val="100000"/>
              </a:lnSpc>
              <a:spcBef>
                <a:spcPts val="1175"/>
              </a:spcBef>
              <a:buClr>
                <a:schemeClr val="tx1"/>
              </a:buClr>
              <a:buFont typeface="+mj-lt"/>
              <a:buAutoNum type="arabicPeriod"/>
              <a:tabLst>
                <a:tab pos="526415" algn="l"/>
                <a:tab pos="527050" algn="l"/>
              </a:tabLst>
            </a:pPr>
            <a:r>
              <a:rPr lang="fr-FR" sz="2000" b="1" u="sng">
                <a:latin typeface="Source Sans Pro" panose="020B0503030403020204" pitchFamily="34" charset="0"/>
                <a:ea typeface="Source Sans Pro" panose="020B0503030403020204" pitchFamily="34" charset="0"/>
                <a:cs typeface="Arial"/>
              </a:rPr>
              <a:t>Complet</a:t>
            </a:r>
            <a:r>
              <a:rPr lang="fr-FR" sz="2000" b="1">
                <a:latin typeface="Source Sans Pro" panose="020B0503030403020204" pitchFamily="34" charset="0"/>
                <a:ea typeface="Source Sans Pro" panose="020B0503030403020204" pitchFamily="34" charset="0"/>
                <a:cs typeface="Arial"/>
              </a:rPr>
              <a:t> </a:t>
            </a:r>
            <a:r>
              <a:rPr lang="fr-FR" sz="2000">
                <a:latin typeface="Source Sans Pro" panose="020B0503030403020204" pitchFamily="34" charset="0"/>
                <a:ea typeface="Source Sans Pro" panose="020B0503030403020204" pitchFamily="34" charset="0"/>
                <a:cs typeface="Arial"/>
              </a:rPr>
              <a:t>– Ne manque de rien de ce qui est essentiel pour le public cible</a:t>
            </a:r>
          </a:p>
          <a:p>
            <a:pPr marL="527050" indent="-514350">
              <a:lnSpc>
                <a:spcPct val="100000"/>
              </a:lnSpc>
              <a:spcBef>
                <a:spcPts val="1170"/>
              </a:spcBef>
              <a:buClr>
                <a:schemeClr val="tx1"/>
              </a:buClr>
              <a:buFont typeface="+mj-lt"/>
              <a:buAutoNum type="arabicPeriod"/>
              <a:tabLst>
                <a:tab pos="526415" algn="l"/>
                <a:tab pos="527050" algn="l"/>
              </a:tabLst>
            </a:pPr>
            <a:r>
              <a:rPr lang="fr-FR" sz="2000">
                <a:latin typeface="Source Sans Pro" panose="020B0503030403020204" pitchFamily="34" charset="0"/>
                <a:ea typeface="Source Sans Pro" panose="020B0503030403020204" pitchFamily="34" charset="0"/>
                <a:cs typeface="Arial"/>
              </a:rPr>
              <a:t>En temps opportun - rapide</a:t>
            </a:r>
          </a:p>
        </p:txBody>
      </p:sp>
      <p:sp>
        <p:nvSpPr>
          <p:cNvPr id="4" name="Google Shape;385;p56">
            <a:extLst>
              <a:ext uri="{FF2B5EF4-FFF2-40B4-BE49-F238E27FC236}">
                <a16:creationId xmlns="" xmlns:a16="http://schemas.microsoft.com/office/drawing/2014/main" id="{80B21BA8-35E6-FEED-78E7-2323F451947A}"/>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L’essentiel d'un rapport NUPAS Plus 2.0</a:t>
            </a:r>
          </a:p>
        </p:txBody>
      </p:sp>
      <p:sp>
        <p:nvSpPr>
          <p:cNvPr id="5" name="TextBox 4"/>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852C2CEE-23CA-C412-FC6C-483AF4BFA8FC}"/>
              </a:ext>
            </a:extLst>
          </p:cNvPr>
          <p:cNvSpPr>
            <a:spLocks noGrp="1"/>
          </p:cNvSpPr>
          <p:nvPr>
            <p:ph type="sldNum" sz="quarter" idx="7"/>
          </p:nvPr>
        </p:nvSpPr>
        <p:spPr/>
        <p:txBody>
          <a:bodyPr/>
          <a:lstStyle/>
          <a:p>
            <a:fld id="{B6F15528-21DE-4FAA-801E-634DDDAF4B2B}" type="slidenum">
              <a:rPr lang="fr-FR" smtClean="0"/>
              <a:pPr/>
              <a:t>225</a:t>
            </a:fld>
            <a:endParaRPr lang="fr-FR" dirty="0"/>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58621" y="1927479"/>
            <a:ext cx="9875520" cy="0"/>
          </a:xfrm>
          <a:custGeom>
            <a:avLst/>
            <a:gdLst/>
            <a:ahLst/>
            <a:cxnLst/>
            <a:rect l="l" t="t" r="r" b="b"/>
            <a:pathLst>
              <a:path w="9875520">
                <a:moveTo>
                  <a:pt x="0" y="0"/>
                </a:moveTo>
                <a:lnTo>
                  <a:pt x="9875520" y="0"/>
                </a:lnTo>
              </a:path>
            </a:pathLst>
          </a:custGeom>
          <a:ln w="12700">
            <a:solidFill>
              <a:srgbClr val="404040"/>
            </a:solidFill>
          </a:ln>
        </p:spPr>
        <p:txBody>
          <a:bodyPr wrap="square" lIns="0" tIns="0" rIns="0" bIns="0" rtlCol="0"/>
          <a:lstStyle/>
          <a:p>
            <a:endParaRPr/>
          </a:p>
        </p:txBody>
      </p:sp>
      <p:sp>
        <p:nvSpPr>
          <p:cNvPr id="3" name="object 3"/>
          <p:cNvSpPr txBox="1"/>
          <p:nvPr/>
        </p:nvSpPr>
        <p:spPr>
          <a:xfrm>
            <a:off x="1084580" y="2151382"/>
            <a:ext cx="8380730" cy="2616101"/>
          </a:xfrm>
          <a:prstGeom prst="rect">
            <a:avLst/>
          </a:prstGeom>
        </p:spPr>
        <p:txBody>
          <a:bodyPr vert="horz" wrap="square" lIns="0" tIns="0" rIns="0" bIns="0" rtlCol="0">
            <a:spAutoFit/>
          </a:bodyPr>
          <a:lstStyle/>
          <a:p>
            <a:pPr marL="12700">
              <a:lnSpc>
                <a:spcPct val="100000"/>
              </a:lnSpc>
              <a:spcBef>
                <a:spcPts val="600"/>
              </a:spcBef>
              <a:spcAft>
                <a:spcPts val="600"/>
              </a:spcAft>
            </a:pPr>
            <a:r>
              <a:rPr lang="fr-FR" sz="2000">
                <a:latin typeface="Source Sans Pro" panose="020B0503030403020204" pitchFamily="34" charset="0"/>
                <a:ea typeface="Source Sans Pro" panose="020B0503030403020204" pitchFamily="34" charset="0"/>
                <a:cs typeface="Arial"/>
              </a:rPr>
              <a:t>La section d’introduction du rapport comprend les sous-sections suivantes.</a:t>
            </a:r>
          </a:p>
          <a:p>
            <a:pPr marL="527050" indent="-514350">
              <a:lnSpc>
                <a:spcPct val="100000"/>
              </a:lnSpc>
              <a:spcBef>
                <a:spcPts val="600"/>
              </a:spcBef>
              <a:spcAft>
                <a:spcPts val="600"/>
              </a:spcAft>
              <a:buClr>
                <a:schemeClr val="tx1"/>
              </a:buClr>
              <a:buFont typeface="+mj-lt"/>
              <a:buAutoNum type="arabicPeriod"/>
              <a:tabLst>
                <a:tab pos="526415" algn="l"/>
                <a:tab pos="527050" algn="l"/>
              </a:tabLst>
            </a:pPr>
            <a:r>
              <a:rPr lang="fr-FR" sz="2000">
                <a:latin typeface="Source Sans Pro" panose="020B0503030403020204" pitchFamily="34" charset="0"/>
                <a:ea typeface="Source Sans Pro" panose="020B0503030403020204" pitchFamily="34" charset="0"/>
                <a:cs typeface="Arial"/>
              </a:rPr>
              <a:t>Contexte – Le contexte de l’organisation examinée</a:t>
            </a:r>
          </a:p>
          <a:p>
            <a:pPr marL="527050" indent="-514350">
              <a:lnSpc>
                <a:spcPct val="100000"/>
              </a:lnSpc>
              <a:spcBef>
                <a:spcPts val="600"/>
              </a:spcBef>
              <a:spcAft>
                <a:spcPts val="600"/>
              </a:spcAft>
              <a:buClr>
                <a:schemeClr val="tx1"/>
              </a:buClr>
              <a:buFont typeface="+mj-lt"/>
              <a:buAutoNum type="arabicPeriod"/>
              <a:tabLst>
                <a:tab pos="526415" algn="l"/>
                <a:tab pos="527050" algn="l"/>
              </a:tabLst>
            </a:pPr>
            <a:r>
              <a:rPr lang="fr-FR" sz="2000">
                <a:latin typeface="Source Sans Pro" panose="020B0503030403020204" pitchFamily="34" charset="0"/>
                <a:ea typeface="Source Sans Pro" panose="020B0503030403020204" pitchFamily="34" charset="0"/>
                <a:cs typeface="Arial"/>
              </a:rPr>
              <a:t>Objectifs de l'examen</a:t>
            </a:r>
          </a:p>
          <a:p>
            <a:pPr marL="526415" indent="-513715">
              <a:lnSpc>
                <a:spcPct val="100000"/>
              </a:lnSpc>
              <a:spcBef>
                <a:spcPts val="600"/>
              </a:spcBef>
              <a:spcAft>
                <a:spcPts val="600"/>
              </a:spcAft>
              <a:buClr>
                <a:schemeClr val="tx1"/>
              </a:buClr>
              <a:buFont typeface="+mj-lt"/>
              <a:buAutoNum type="arabicPeriod"/>
              <a:tabLst>
                <a:tab pos="526415" algn="l"/>
                <a:tab pos="527050" algn="l"/>
              </a:tabLst>
            </a:pPr>
            <a:r>
              <a:rPr lang="fr-FR" sz="2000" b="1">
                <a:latin typeface="Source Sans Pro" panose="020B0503030403020204" pitchFamily="34" charset="0"/>
                <a:ea typeface="Source Sans Pro" panose="020B0503030403020204" pitchFamily="34" charset="0"/>
                <a:cs typeface="Lucida Sans"/>
              </a:rPr>
              <a:t>Portée – Les domaines examinés</a:t>
            </a:r>
          </a:p>
          <a:p>
            <a:pPr marL="527050" indent="-514350">
              <a:lnSpc>
                <a:spcPct val="100000"/>
              </a:lnSpc>
              <a:spcBef>
                <a:spcPts val="600"/>
              </a:spcBef>
              <a:spcAft>
                <a:spcPts val="600"/>
              </a:spcAft>
              <a:buClr>
                <a:schemeClr val="tx1"/>
              </a:buClr>
              <a:buFont typeface="+mj-lt"/>
              <a:buAutoNum type="arabicPeriod"/>
              <a:tabLst>
                <a:tab pos="526415" algn="l"/>
                <a:tab pos="527050" algn="l"/>
              </a:tabLst>
            </a:pPr>
            <a:r>
              <a:rPr lang="fr-FR" sz="2000" b="1">
                <a:latin typeface="Source Sans Pro" panose="020B0503030403020204" pitchFamily="34" charset="0"/>
                <a:ea typeface="Source Sans Pro" panose="020B0503030403020204" pitchFamily="34" charset="0"/>
                <a:cs typeface="Lucida Sans"/>
              </a:rPr>
              <a:t>LIMITATIONS</a:t>
            </a:r>
          </a:p>
          <a:p>
            <a:pPr marL="527050" indent="-514350">
              <a:lnSpc>
                <a:spcPct val="100000"/>
              </a:lnSpc>
              <a:spcBef>
                <a:spcPts val="600"/>
              </a:spcBef>
              <a:spcAft>
                <a:spcPts val="600"/>
              </a:spcAft>
              <a:buClr>
                <a:schemeClr val="tx1"/>
              </a:buClr>
              <a:buFont typeface="+mj-lt"/>
              <a:buAutoNum type="arabicPeriod"/>
              <a:tabLst>
                <a:tab pos="526415" algn="l"/>
                <a:tab pos="527050" algn="l"/>
              </a:tabLst>
            </a:pPr>
            <a:r>
              <a:rPr lang="fr-FR" sz="2000" b="1">
                <a:latin typeface="Source Sans Pro" panose="020B0503030403020204" pitchFamily="34" charset="0"/>
                <a:ea typeface="Source Sans Pro" panose="020B0503030403020204" pitchFamily="34" charset="0"/>
                <a:cs typeface="Lucida Sans"/>
              </a:rPr>
              <a:t>Méthodologie – Inclure les méthodes/procédures d’examen</a:t>
            </a:r>
          </a:p>
        </p:txBody>
      </p:sp>
      <p:sp>
        <p:nvSpPr>
          <p:cNvPr id="6" name="Google Shape;385;p56">
            <a:extLst>
              <a:ext uri="{FF2B5EF4-FFF2-40B4-BE49-F238E27FC236}">
                <a16:creationId xmlns="" xmlns:a16="http://schemas.microsoft.com/office/drawing/2014/main" id="{8FCC2AEB-130B-CDEA-B5DA-982D7815A2F4}"/>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FORMAT DE RAPPORT NUPAS PLUS 2.0</a:t>
            </a:r>
          </a:p>
        </p:txBody>
      </p:sp>
      <p:sp>
        <p:nvSpPr>
          <p:cNvPr id="7" name="TextBox 6"/>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4" name="Espace réservé du numéro de diapositive 3">
            <a:extLst>
              <a:ext uri="{FF2B5EF4-FFF2-40B4-BE49-F238E27FC236}">
                <a16:creationId xmlns="" xmlns:a16="http://schemas.microsoft.com/office/drawing/2014/main" id="{2243E96C-B4EB-6614-6DDF-A486319DFE50}"/>
              </a:ext>
            </a:extLst>
          </p:cNvPr>
          <p:cNvSpPr>
            <a:spLocks noGrp="1"/>
          </p:cNvSpPr>
          <p:nvPr>
            <p:ph type="sldNum" sz="quarter" idx="7"/>
          </p:nvPr>
        </p:nvSpPr>
        <p:spPr/>
        <p:txBody>
          <a:bodyPr/>
          <a:lstStyle/>
          <a:p>
            <a:fld id="{B6F15528-21DE-4FAA-801E-634DDDAF4B2B}" type="slidenum">
              <a:rPr lang="fr-FR" smtClean="0"/>
              <a:pPr/>
              <a:t>226</a:t>
            </a:fld>
            <a:endParaRPr lang="fr-FR" dirty="0"/>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5669101" y="922460"/>
            <a:ext cx="5511545" cy="5437631"/>
          </a:xfrm>
          <a:prstGeom prst="rect">
            <a:avLst/>
          </a:prstGeom>
          <a:blipFill>
            <a:blip r:embed="rId2" cstate="print"/>
            <a:stretch>
              <a:fillRect/>
            </a:stretch>
          </a:blipFill>
        </p:spPr>
        <p:txBody>
          <a:bodyPr wrap="square" lIns="0" tIns="0" rIns="0" bIns="0" rtlCol="0"/>
          <a:lstStyle/>
          <a:p>
            <a:endParaRPr/>
          </a:p>
        </p:txBody>
      </p:sp>
      <p:sp>
        <p:nvSpPr>
          <p:cNvPr id="4" name="Google Shape;385;p56">
            <a:extLst>
              <a:ext uri="{FF2B5EF4-FFF2-40B4-BE49-F238E27FC236}">
                <a16:creationId xmlns="" xmlns:a16="http://schemas.microsoft.com/office/drawing/2014/main" id="{C722FE9D-2603-C8AC-252F-346C8CCD9A92}"/>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2800" b="1" dirty="0">
                <a:solidFill>
                  <a:schemeClr val="bg1"/>
                </a:solidFill>
                <a:latin typeface="Source Sans Pro"/>
                <a:ea typeface="Source Sans Pro"/>
                <a:sym typeface="Arial"/>
              </a:rPr>
              <a:t>FORMAT DE RAPPORT NUPAS PLUS 2.0 - MATRICE DE NOTATION</a:t>
            </a:r>
          </a:p>
        </p:txBody>
      </p:sp>
      <p:sp>
        <p:nvSpPr>
          <p:cNvPr id="5" name="bk object 16">
            <a:extLst>
              <a:ext uri="{FF2B5EF4-FFF2-40B4-BE49-F238E27FC236}">
                <a16:creationId xmlns="" xmlns:a16="http://schemas.microsoft.com/office/drawing/2014/main" id="{8E75845A-F192-3DC5-298F-0C2C24269FAD}"/>
              </a:ext>
            </a:extLst>
          </p:cNvPr>
          <p:cNvSpPr/>
          <p:nvPr/>
        </p:nvSpPr>
        <p:spPr>
          <a:xfrm>
            <a:off x="3047" y="6400800"/>
            <a:ext cx="12189460" cy="457200"/>
          </a:xfrm>
          <a:custGeom>
            <a:avLst/>
            <a:gdLst/>
            <a:ahLst/>
            <a:cxnLst/>
            <a:rect l="l" t="t" r="r" b="b"/>
            <a:pathLst>
              <a:path w="12189460" h="457200">
                <a:moveTo>
                  <a:pt x="0" y="457200"/>
                </a:moveTo>
                <a:lnTo>
                  <a:pt x="12188952" y="457200"/>
                </a:lnTo>
                <a:lnTo>
                  <a:pt x="12188952" y="0"/>
                </a:lnTo>
                <a:lnTo>
                  <a:pt x="0" y="0"/>
                </a:lnTo>
                <a:lnTo>
                  <a:pt x="0" y="457200"/>
                </a:lnTo>
                <a:close/>
              </a:path>
            </a:pathLst>
          </a:custGeom>
          <a:solidFill>
            <a:srgbClr val="002E6C"/>
          </a:solidFill>
        </p:spPr>
        <p:txBody>
          <a:bodyPr wrap="square" lIns="0" tIns="0" rIns="0" bIns="0" rtlCol="0"/>
          <a:lstStyle/>
          <a:p>
            <a:endParaRPr/>
          </a:p>
        </p:txBody>
      </p:sp>
      <p:sp>
        <p:nvSpPr>
          <p:cNvPr id="2" name="Espace réservé du numéro de diapositive 1">
            <a:extLst>
              <a:ext uri="{FF2B5EF4-FFF2-40B4-BE49-F238E27FC236}">
                <a16:creationId xmlns="" xmlns:a16="http://schemas.microsoft.com/office/drawing/2014/main" id="{3BB7AB74-8A89-CA81-E202-36E436EEDEE6}"/>
              </a:ext>
            </a:extLst>
          </p:cNvPr>
          <p:cNvSpPr>
            <a:spLocks noGrp="1"/>
          </p:cNvSpPr>
          <p:nvPr>
            <p:ph type="sldNum" sz="quarter" idx="7"/>
          </p:nvPr>
        </p:nvSpPr>
        <p:spPr/>
        <p:txBody>
          <a:bodyPr/>
          <a:lstStyle/>
          <a:p>
            <a:fld id="{B6F15528-21DE-4FAA-801E-634DDDAF4B2B}" type="slidenum">
              <a:rPr lang="fr-FR" smtClean="0"/>
              <a:t>227</a:t>
            </a:fld>
            <a:endParaRPr lang="fr-F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4A464722-CCF3-61DE-9915-4B4F528E34E5}"/>
            </a:ext>
          </a:extLst>
        </p:cNvPr>
        <p:cNvGrpSpPr/>
        <p:nvPr/>
      </p:nvGrpSpPr>
      <p:grpSpPr>
        <a:xfrm>
          <a:off x="0" y="0"/>
          <a:ext cx="0" cy="0"/>
          <a:chOff x="0" y="0"/>
          <a:chExt cx="0" cy="0"/>
        </a:xfrm>
      </p:grpSpPr>
      <p:sp>
        <p:nvSpPr>
          <p:cNvPr id="2" name="object 2">
            <a:extLst>
              <a:ext uri="{FF2B5EF4-FFF2-40B4-BE49-F238E27FC236}">
                <a16:creationId xmlns="" xmlns:a16="http://schemas.microsoft.com/office/drawing/2014/main" id="{19B817DB-9A82-A42D-1698-D3BABDA6AC41}"/>
              </a:ext>
            </a:extLst>
          </p:cNvPr>
          <p:cNvSpPr/>
          <p:nvPr/>
        </p:nvSpPr>
        <p:spPr>
          <a:xfrm>
            <a:off x="1158621" y="1927479"/>
            <a:ext cx="9875520" cy="0"/>
          </a:xfrm>
          <a:custGeom>
            <a:avLst/>
            <a:gdLst/>
            <a:ahLst/>
            <a:cxnLst/>
            <a:rect l="l" t="t" r="r" b="b"/>
            <a:pathLst>
              <a:path w="9875520">
                <a:moveTo>
                  <a:pt x="0" y="0"/>
                </a:moveTo>
                <a:lnTo>
                  <a:pt x="9875520" y="0"/>
                </a:lnTo>
              </a:path>
            </a:pathLst>
          </a:custGeom>
          <a:ln w="12700">
            <a:solidFill>
              <a:srgbClr val="404040"/>
            </a:solidFill>
          </a:ln>
        </p:spPr>
        <p:txBody>
          <a:bodyPr wrap="square" lIns="0" tIns="0" rIns="0" bIns="0" rtlCol="0"/>
          <a:lstStyle/>
          <a:p>
            <a:endParaRPr/>
          </a:p>
        </p:txBody>
      </p:sp>
      <p:sp>
        <p:nvSpPr>
          <p:cNvPr id="3" name="object 3">
            <a:extLst>
              <a:ext uri="{FF2B5EF4-FFF2-40B4-BE49-F238E27FC236}">
                <a16:creationId xmlns="" xmlns:a16="http://schemas.microsoft.com/office/drawing/2014/main" id="{15B7357F-AC53-C068-99FD-8ECE524332C7}"/>
              </a:ext>
            </a:extLst>
          </p:cNvPr>
          <p:cNvSpPr txBox="1"/>
          <p:nvPr/>
        </p:nvSpPr>
        <p:spPr>
          <a:xfrm>
            <a:off x="1084580" y="2151382"/>
            <a:ext cx="8380730" cy="3762056"/>
          </a:xfrm>
          <a:prstGeom prst="rect">
            <a:avLst/>
          </a:prstGeom>
        </p:spPr>
        <p:txBody>
          <a:bodyPr vert="horz" wrap="square" lIns="0" tIns="0" rIns="0" bIns="0" rtlCol="0">
            <a:spAutoFit/>
          </a:bodyPr>
          <a:lstStyle/>
          <a:p>
            <a:pPr marL="12700">
              <a:lnSpc>
                <a:spcPct val="100000"/>
              </a:lnSpc>
            </a:pPr>
            <a:r>
              <a:rPr lang="fr-FR" dirty="0"/>
              <a:t>Résumé narratif (1 à 2 paragraphes)</a:t>
            </a:r>
          </a:p>
          <a:p>
            <a:pPr marL="357505" marR="398780" indent="-344805">
              <a:lnSpc>
                <a:spcPct val="110000"/>
              </a:lnSpc>
              <a:spcBef>
                <a:spcPts val="600"/>
              </a:spcBef>
              <a:buFont typeface="Wingdings" panose="05000000000000000000" pitchFamily="2" charset="2"/>
              <a:buChar char="§"/>
              <a:tabLst>
                <a:tab pos="357505" algn="l"/>
                <a:tab pos="358140" algn="l"/>
              </a:tabLst>
            </a:pPr>
            <a:r>
              <a:rPr lang="fr-FR" dirty="0">
                <a:latin typeface="Source Sans Pro" panose="020B0503030403020204" pitchFamily="34" charset="0"/>
                <a:ea typeface="Source Sans Pro" panose="020B0503030403020204" pitchFamily="34" charset="0"/>
                <a:cs typeface="Arial"/>
              </a:rPr>
              <a:t>Fournir un résumé narratif des résultats de l'examen NUPAS Plus 2.0, une opinion globale et tout commentaire sur les objectifs de l'examen.</a:t>
            </a:r>
          </a:p>
          <a:p>
            <a:pPr marL="357505" marR="5080" indent="-344805">
              <a:lnSpc>
                <a:spcPct val="110000"/>
              </a:lnSpc>
              <a:spcBef>
                <a:spcPts val="600"/>
              </a:spcBef>
              <a:buFont typeface="Wingdings" panose="05000000000000000000" pitchFamily="2" charset="2"/>
              <a:buChar char="§"/>
              <a:tabLst>
                <a:tab pos="357505" algn="l"/>
                <a:tab pos="358140" algn="l"/>
              </a:tabLst>
            </a:pPr>
            <a:r>
              <a:rPr lang="fr-FR" dirty="0">
                <a:latin typeface="Source Sans Pro" panose="020B0503030403020204" pitchFamily="34" charset="0"/>
                <a:ea typeface="Source Sans Pro" panose="020B0503030403020204" pitchFamily="34" charset="0"/>
                <a:cs typeface="Arial"/>
              </a:rPr>
              <a:t>L’opinion de l’évaluateur sur les niveaux de conformité de l’organisation évaluée est incluse dans cette section.</a:t>
            </a:r>
          </a:p>
          <a:p>
            <a:pPr marL="357505" marR="5080" indent="-344805">
              <a:lnSpc>
                <a:spcPct val="110000"/>
              </a:lnSpc>
              <a:spcBef>
                <a:spcPts val="600"/>
              </a:spcBef>
              <a:buFont typeface="Wingdings" panose="05000000000000000000" pitchFamily="2" charset="2"/>
              <a:buChar char="§"/>
              <a:tabLst>
                <a:tab pos="357505" algn="l"/>
                <a:tab pos="358140" algn="l"/>
              </a:tabLst>
            </a:pPr>
            <a:r>
              <a:rPr lang="fr-FR" dirty="0">
                <a:latin typeface="Source Sans Pro" panose="020B0503030403020204" pitchFamily="34" charset="0"/>
                <a:ea typeface="Source Sans Pro" panose="020B0503030403020204" pitchFamily="34" charset="0"/>
                <a:cs typeface="Arial"/>
              </a:rPr>
              <a:t>Tableau récapitulatif des scores</a:t>
            </a:r>
          </a:p>
          <a:p>
            <a:pPr marL="357505" marR="5080" indent="-344805">
              <a:lnSpc>
                <a:spcPct val="110000"/>
              </a:lnSpc>
              <a:spcBef>
                <a:spcPts val="600"/>
              </a:spcBef>
              <a:buFont typeface="Wingdings" panose="05000000000000000000" pitchFamily="2" charset="2"/>
              <a:buChar char="§"/>
              <a:tabLst>
                <a:tab pos="357505" algn="l"/>
                <a:tab pos="358140" algn="l"/>
              </a:tabLst>
            </a:pPr>
            <a:r>
              <a:rPr lang="fr-FR" dirty="0">
                <a:latin typeface="Source Sans Pro" panose="020B0503030403020204" pitchFamily="34" charset="0"/>
                <a:ea typeface="Source Sans Pro" panose="020B0503030403020204" pitchFamily="34" charset="0"/>
                <a:cs typeface="Arial"/>
              </a:rPr>
              <a:t>Scores moyens pour chaque domaine sous forme de tableau.</a:t>
            </a:r>
          </a:p>
          <a:p>
            <a:pPr marL="357505" marR="5080" indent="-344805">
              <a:lnSpc>
                <a:spcPct val="110000"/>
              </a:lnSpc>
              <a:spcBef>
                <a:spcPts val="600"/>
              </a:spcBef>
              <a:buFont typeface="Wingdings" panose="05000000000000000000" pitchFamily="2" charset="2"/>
              <a:buChar char="§"/>
              <a:tabLst>
                <a:tab pos="357505" algn="l"/>
                <a:tab pos="358140" algn="l"/>
              </a:tabLst>
            </a:pPr>
            <a:r>
              <a:rPr lang="fr-FR" dirty="0">
                <a:latin typeface="Source Sans Pro" panose="020B0503030403020204" pitchFamily="34" charset="0"/>
                <a:ea typeface="Source Sans Pro" panose="020B0503030403020204" pitchFamily="34" charset="0"/>
                <a:cs typeface="Arial"/>
              </a:rPr>
              <a:t>La diapositive suivante présente un exemple des scores récapitulatifs d’une organisation.</a:t>
            </a:r>
          </a:p>
          <a:p>
            <a:pPr marL="357505" marR="5080" indent="-344805">
              <a:lnSpc>
                <a:spcPct val="110000"/>
              </a:lnSpc>
              <a:spcBef>
                <a:spcPts val="600"/>
              </a:spcBef>
              <a:buFont typeface="Wingdings" panose="05000000000000000000" pitchFamily="2" charset="2"/>
              <a:buChar char="§"/>
              <a:tabLst>
                <a:tab pos="357505" algn="l"/>
                <a:tab pos="358140" algn="l"/>
              </a:tabLst>
            </a:pPr>
            <a:r>
              <a:rPr lang="fr-FR" dirty="0">
                <a:latin typeface="Source Sans Pro" panose="020B0503030403020204" pitchFamily="34" charset="0"/>
                <a:ea typeface="Source Sans Pro" panose="020B0503030403020204" pitchFamily="34" charset="0"/>
                <a:cs typeface="Arial"/>
              </a:rPr>
              <a:t>Le code couleur permet d'interpréter rapidement les résultats de l'évaluation de chaque domaine, presque en un coup d'œil.</a:t>
            </a:r>
          </a:p>
        </p:txBody>
      </p:sp>
      <p:sp>
        <p:nvSpPr>
          <p:cNvPr id="5" name="object 5">
            <a:extLst>
              <a:ext uri="{FF2B5EF4-FFF2-40B4-BE49-F238E27FC236}">
                <a16:creationId xmlns="" xmlns:a16="http://schemas.microsoft.com/office/drawing/2014/main" id="{5C782B99-28B9-FDA9-6D3E-96983A5DAA07}"/>
              </a:ext>
            </a:extLst>
          </p:cNvPr>
          <p:cNvSpPr txBox="1"/>
          <p:nvPr/>
        </p:nvSpPr>
        <p:spPr>
          <a:xfrm>
            <a:off x="1047144" y="1270279"/>
            <a:ext cx="4370070" cy="549381"/>
          </a:xfrm>
          <a:prstGeom prst="rect">
            <a:avLst/>
          </a:prstGeom>
        </p:spPr>
        <p:txBody>
          <a:bodyPr vert="horz" wrap="square" lIns="0" tIns="0" rIns="0" bIns="0" rtlCol="0">
            <a:spAutoFit/>
          </a:bodyPr>
          <a:lstStyle/>
          <a:p>
            <a:pPr marL="12700">
              <a:lnSpc>
                <a:spcPts val="4575"/>
              </a:lnSpc>
            </a:pPr>
            <a:r>
              <a:rPr lang="fr-FR" sz="3200">
                <a:latin typeface="Source Sans Pro" panose="020B0503030403020204" pitchFamily="34" charset="0"/>
                <a:ea typeface="Source Sans Pro" panose="020B0503030403020204" pitchFamily="34" charset="0"/>
                <a:cs typeface="Arial"/>
              </a:rPr>
              <a:t>2. Résumé</a:t>
            </a:r>
          </a:p>
        </p:txBody>
      </p:sp>
      <p:sp>
        <p:nvSpPr>
          <p:cNvPr id="6" name="Google Shape;385;p56">
            <a:extLst>
              <a:ext uri="{FF2B5EF4-FFF2-40B4-BE49-F238E27FC236}">
                <a16:creationId xmlns="" xmlns:a16="http://schemas.microsoft.com/office/drawing/2014/main" id="{BD891660-7F87-C224-5C51-2F208DDF222B}"/>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FORMAT DE RAPPORT NUPAS PLUS 2.0</a:t>
            </a:r>
          </a:p>
        </p:txBody>
      </p:sp>
      <p:sp>
        <p:nvSpPr>
          <p:cNvPr id="7" name="TextBox 6"/>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4" name="Espace réservé du numéro de diapositive 3">
            <a:extLst>
              <a:ext uri="{FF2B5EF4-FFF2-40B4-BE49-F238E27FC236}">
                <a16:creationId xmlns="" xmlns:a16="http://schemas.microsoft.com/office/drawing/2014/main" id="{3CC66BA9-9C5F-261D-E21C-5735378A51B4}"/>
              </a:ext>
            </a:extLst>
          </p:cNvPr>
          <p:cNvSpPr>
            <a:spLocks noGrp="1"/>
          </p:cNvSpPr>
          <p:nvPr>
            <p:ph type="sldNum" sz="quarter" idx="7"/>
          </p:nvPr>
        </p:nvSpPr>
        <p:spPr/>
        <p:txBody>
          <a:bodyPr/>
          <a:lstStyle/>
          <a:p>
            <a:fld id="{B6F15528-21DE-4FAA-801E-634DDDAF4B2B}" type="slidenum">
              <a:rPr lang="fr-FR" smtClean="0"/>
              <a:pPr/>
              <a:t>228</a:t>
            </a:fld>
            <a:endParaRPr lang="fr-FR" dirty="0"/>
          </a:p>
        </p:txBody>
      </p:sp>
    </p:spTree>
    <p:extLst>
      <p:ext uri="{BB962C8B-B14F-4D97-AF65-F5344CB8AC3E}">
        <p14:creationId xmlns:p14="http://schemas.microsoft.com/office/powerpoint/2010/main" val="4103788037"/>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1276479" y="941331"/>
            <a:ext cx="4694768" cy="5140350"/>
          </a:xfrm>
          <a:prstGeom prst="rect">
            <a:avLst/>
          </a:prstGeom>
          <a:blipFill>
            <a:blip r:embed="rId2" cstate="print"/>
            <a:stretch>
              <a:fillRect/>
            </a:stretch>
          </a:blipFill>
        </p:spPr>
        <p:txBody>
          <a:bodyPr wrap="square" lIns="0" tIns="0" rIns="0" bIns="0" rtlCol="0"/>
          <a:lstStyle/>
          <a:p>
            <a:endParaRPr/>
          </a:p>
        </p:txBody>
      </p:sp>
      <p:sp>
        <p:nvSpPr>
          <p:cNvPr id="5" name="bk object 16">
            <a:extLst>
              <a:ext uri="{FF2B5EF4-FFF2-40B4-BE49-F238E27FC236}">
                <a16:creationId xmlns="" xmlns:a16="http://schemas.microsoft.com/office/drawing/2014/main" id="{7F4DE8F1-18F4-6516-9ECC-58C9959EEE20}"/>
              </a:ext>
            </a:extLst>
          </p:cNvPr>
          <p:cNvSpPr/>
          <p:nvPr/>
        </p:nvSpPr>
        <p:spPr>
          <a:xfrm>
            <a:off x="3047" y="6400800"/>
            <a:ext cx="12189460" cy="457200"/>
          </a:xfrm>
          <a:custGeom>
            <a:avLst/>
            <a:gdLst/>
            <a:ahLst/>
            <a:cxnLst/>
            <a:rect l="l" t="t" r="r" b="b"/>
            <a:pathLst>
              <a:path w="12189460" h="457200">
                <a:moveTo>
                  <a:pt x="0" y="457200"/>
                </a:moveTo>
                <a:lnTo>
                  <a:pt x="12188952" y="457200"/>
                </a:lnTo>
                <a:lnTo>
                  <a:pt x="12188952" y="0"/>
                </a:lnTo>
                <a:lnTo>
                  <a:pt x="0" y="0"/>
                </a:lnTo>
                <a:lnTo>
                  <a:pt x="0" y="457200"/>
                </a:lnTo>
                <a:close/>
              </a:path>
            </a:pathLst>
          </a:custGeom>
          <a:solidFill>
            <a:srgbClr val="002E6C"/>
          </a:solidFill>
        </p:spPr>
        <p:txBody>
          <a:bodyPr wrap="square" lIns="0" tIns="0" rIns="0" bIns="0" rtlCol="0"/>
          <a:lstStyle/>
          <a:p>
            <a:endParaRPr/>
          </a:p>
        </p:txBody>
      </p:sp>
      <p:sp>
        <p:nvSpPr>
          <p:cNvPr id="6" name="Google Shape;385;p56">
            <a:extLst>
              <a:ext uri="{FF2B5EF4-FFF2-40B4-BE49-F238E27FC236}">
                <a16:creationId xmlns="" xmlns:a16="http://schemas.microsoft.com/office/drawing/2014/main" id="{46288C49-8BC5-34C9-F8C8-4A52B595E517}"/>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dirty="0">
                <a:solidFill>
                  <a:schemeClr val="bg1"/>
                </a:solidFill>
                <a:latin typeface="Source Sans Pro"/>
                <a:ea typeface="Source Sans Pro"/>
                <a:sym typeface="Arial"/>
              </a:rPr>
              <a:t>FORMAT DE RAPPORT NUPAS PLUS 2.0 – SCORE RÉSUMÉ ET ZONES À RISQUE</a:t>
            </a:r>
          </a:p>
        </p:txBody>
      </p:sp>
      <p:sp>
        <p:nvSpPr>
          <p:cNvPr id="9" name="object 4">
            <a:extLst>
              <a:ext uri="{FF2B5EF4-FFF2-40B4-BE49-F238E27FC236}">
                <a16:creationId xmlns="" xmlns:a16="http://schemas.microsoft.com/office/drawing/2014/main" id="{B7370FA7-FD29-6D5D-E8F5-133436FBC350}"/>
              </a:ext>
            </a:extLst>
          </p:cNvPr>
          <p:cNvSpPr/>
          <p:nvPr/>
        </p:nvSpPr>
        <p:spPr>
          <a:xfrm>
            <a:off x="6286664" y="929139"/>
            <a:ext cx="4594097" cy="5141213"/>
          </a:xfrm>
          <a:prstGeom prst="rect">
            <a:avLst/>
          </a:prstGeom>
          <a:blipFill>
            <a:blip r:embed="rId3" cstate="print"/>
            <a:stretch>
              <a:fillRect/>
            </a:stretch>
          </a:blipFill>
        </p:spPr>
        <p:txBody>
          <a:bodyPr wrap="square" lIns="0" tIns="0" rIns="0" bIns="0" rtlCol="0"/>
          <a:lstStyle/>
          <a:p>
            <a:endParaRPr/>
          </a:p>
        </p:txBody>
      </p:sp>
      <p:sp>
        <p:nvSpPr>
          <p:cNvPr id="7" name="TextBox 6"/>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5FADA82B-7799-1F24-2B33-454C8DACE361}"/>
              </a:ext>
            </a:extLst>
          </p:cNvPr>
          <p:cNvSpPr>
            <a:spLocks noGrp="1"/>
          </p:cNvSpPr>
          <p:nvPr>
            <p:ph type="sldNum" sz="quarter" idx="7"/>
          </p:nvPr>
        </p:nvSpPr>
        <p:spPr/>
        <p:txBody>
          <a:bodyPr/>
          <a:lstStyle/>
          <a:p>
            <a:fld id="{B6F15528-21DE-4FAA-801E-634DDDAF4B2B}" type="slidenum">
              <a:rPr lang="fr-FR" smtClean="0"/>
              <a:t>229</a:t>
            </a:fld>
            <a:endParaRPr lang="fr-F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054703" y="1713207"/>
            <a:ext cx="5532120" cy="2801112"/>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042428" y="1725482"/>
            <a:ext cx="5532120" cy="2801620"/>
          </a:xfrm>
          <a:custGeom>
            <a:avLst/>
            <a:gdLst/>
            <a:ahLst/>
            <a:cxnLst/>
            <a:rect l="l" t="t" r="r" b="b"/>
            <a:pathLst>
              <a:path w="5532120" h="2801620">
                <a:moveTo>
                  <a:pt x="0" y="0"/>
                </a:moveTo>
                <a:lnTo>
                  <a:pt x="5532120" y="0"/>
                </a:lnTo>
                <a:lnTo>
                  <a:pt x="5532120" y="2801112"/>
                </a:lnTo>
                <a:lnTo>
                  <a:pt x="0" y="2801112"/>
                </a:lnTo>
                <a:lnTo>
                  <a:pt x="0" y="0"/>
                </a:lnTo>
                <a:close/>
              </a:path>
            </a:pathLst>
          </a:custGeom>
          <a:ln w="12700">
            <a:solidFill>
              <a:srgbClr val="29A8E7"/>
            </a:solidFill>
          </a:ln>
        </p:spPr>
        <p:txBody>
          <a:bodyPr wrap="square" lIns="0" tIns="0" rIns="0" bIns="0" rtlCol="0"/>
          <a:lstStyle/>
          <a:p>
            <a:endParaRPr/>
          </a:p>
        </p:txBody>
      </p:sp>
      <p:sp>
        <p:nvSpPr>
          <p:cNvPr id="5" name="object 5"/>
          <p:cNvSpPr txBox="1"/>
          <p:nvPr/>
        </p:nvSpPr>
        <p:spPr>
          <a:xfrm>
            <a:off x="1268073" y="1961797"/>
            <a:ext cx="5018405" cy="2147570"/>
          </a:xfrm>
          <a:prstGeom prst="rect">
            <a:avLst/>
          </a:prstGeom>
        </p:spPr>
        <p:txBody>
          <a:bodyPr vert="horz" wrap="square" lIns="0" tIns="0" rIns="0" bIns="0" rtlCol="0">
            <a:spAutoFit/>
          </a:bodyPr>
          <a:lstStyle/>
          <a:p>
            <a:pPr marL="12700" marR="157480">
              <a:lnSpc>
                <a:spcPct val="100000"/>
              </a:lnSpc>
            </a:pPr>
            <a:r>
              <a:rPr lang="fr-FR" sz="2000">
                <a:latin typeface="Source Sans Pro" panose="020B0503030403020204" pitchFamily="34" charset="0"/>
                <a:ea typeface="Source Sans Pro" panose="020B0503030403020204" pitchFamily="34" charset="0"/>
                <a:cs typeface="Arial"/>
              </a:rPr>
              <a:t>2 NUPAS – 7 « en cours » au Mozambique 31 NUPAS Plus</a:t>
            </a:r>
          </a:p>
          <a:p>
            <a:pPr>
              <a:lnSpc>
                <a:spcPct val="100000"/>
              </a:lnSpc>
              <a:spcBef>
                <a:spcPts val="40"/>
              </a:spcBef>
            </a:pPr>
            <a:endParaRPr sz="2000">
              <a:latin typeface="Source Sans Pro" panose="020B0503030403020204" pitchFamily="34" charset="0"/>
              <a:ea typeface="Source Sans Pro" panose="020B0503030403020204" pitchFamily="34" charset="0"/>
              <a:cs typeface="Times New Roman"/>
            </a:endParaRPr>
          </a:p>
          <a:p>
            <a:pPr marL="12700" algn="just">
              <a:lnSpc>
                <a:spcPct val="100000"/>
              </a:lnSpc>
            </a:pPr>
            <a:r>
              <a:rPr lang="fr-FR" sz="2000">
                <a:latin typeface="Source Sans Pro" panose="020B0503030403020204" pitchFamily="34" charset="0"/>
                <a:ea typeface="Source Sans Pro" panose="020B0503030403020204" pitchFamily="34" charset="0"/>
                <a:cs typeface="Arial"/>
              </a:rPr>
              <a:t>31 partenaires actuels au :</a:t>
            </a:r>
          </a:p>
          <a:p>
            <a:pPr marL="12700" marR="5080" algn="just">
              <a:lnSpc>
                <a:spcPct val="100000"/>
              </a:lnSpc>
            </a:pPr>
            <a:r>
              <a:rPr lang="fr-FR" sz="2000">
                <a:latin typeface="Source Sans Pro" panose="020B0503030403020204" pitchFamily="34" charset="0"/>
                <a:ea typeface="Source Sans Pro" panose="020B0503030403020204" pitchFamily="34" charset="0"/>
                <a:cs typeface="Arial"/>
              </a:rPr>
              <a:t>Cameroun, République démocratique du Congo, Éthiopie, Kenya, Lesotho, Namibie, Nigeria, Tanzanie et Ouganda</a:t>
            </a:r>
          </a:p>
        </p:txBody>
      </p:sp>
      <p:sp>
        <p:nvSpPr>
          <p:cNvPr id="6" name="object 6"/>
          <p:cNvSpPr/>
          <p:nvPr/>
        </p:nvSpPr>
        <p:spPr>
          <a:xfrm>
            <a:off x="6596747" y="1699924"/>
            <a:ext cx="5548204" cy="4123691"/>
          </a:xfrm>
          <a:prstGeom prst="rect">
            <a:avLst/>
          </a:prstGeom>
          <a:blipFill>
            <a:blip r:embed="rId3" cstate="print"/>
            <a:stretch>
              <a:fillRect/>
            </a:stretch>
          </a:blipFill>
        </p:spPr>
        <p:txBody>
          <a:bodyPr wrap="square" lIns="0" tIns="0" rIns="0" bIns="0" rtlCol="0"/>
          <a:lstStyle/>
          <a:p>
            <a:endParaRPr/>
          </a:p>
        </p:txBody>
      </p:sp>
      <p:sp>
        <p:nvSpPr>
          <p:cNvPr id="7" name="Google Shape;385;p56">
            <a:extLst>
              <a:ext uri="{FF2B5EF4-FFF2-40B4-BE49-F238E27FC236}">
                <a16:creationId xmlns="" xmlns:a16="http://schemas.microsoft.com/office/drawing/2014/main" id="{7C372C07-487D-C228-5698-A24D748C72AE}"/>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NUPAS / NUPAS Plus RÉALISÉS </a:t>
            </a:r>
          </a:p>
        </p:txBody>
      </p:sp>
      <p:sp>
        <p:nvSpPr>
          <p:cNvPr id="8" name="TextBox 7"/>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22A3A0A0-8606-BD45-7C44-F9D7DE447E1E}"/>
              </a:ext>
            </a:extLst>
          </p:cNvPr>
          <p:cNvSpPr>
            <a:spLocks noGrp="1"/>
          </p:cNvSpPr>
          <p:nvPr>
            <p:ph type="sldNum" sz="quarter" idx="7"/>
          </p:nvPr>
        </p:nvSpPr>
        <p:spPr/>
        <p:txBody>
          <a:bodyPr/>
          <a:lstStyle/>
          <a:p>
            <a:fld id="{B6F15528-21DE-4FAA-801E-634DDDAF4B2B}" type="slidenum">
              <a:rPr lang="fr-FR" smtClean="0"/>
              <a:pPr/>
              <a:t>23</a:t>
            </a:fld>
            <a:endParaRPr lang="fr-FR" dirty="0"/>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58621" y="1927479"/>
            <a:ext cx="9875520" cy="0"/>
          </a:xfrm>
          <a:custGeom>
            <a:avLst/>
            <a:gdLst/>
            <a:ahLst/>
            <a:cxnLst/>
            <a:rect l="l" t="t" r="r" b="b"/>
            <a:pathLst>
              <a:path w="9875520">
                <a:moveTo>
                  <a:pt x="0" y="0"/>
                </a:moveTo>
                <a:lnTo>
                  <a:pt x="9875520" y="0"/>
                </a:lnTo>
              </a:path>
            </a:pathLst>
          </a:custGeom>
          <a:ln w="12700">
            <a:solidFill>
              <a:srgbClr val="404040"/>
            </a:solidFill>
          </a:ln>
        </p:spPr>
        <p:txBody>
          <a:bodyPr wrap="square" lIns="0" tIns="0" rIns="0" bIns="0" rtlCol="0"/>
          <a:lstStyle/>
          <a:p>
            <a:endParaRPr/>
          </a:p>
        </p:txBody>
      </p:sp>
      <p:sp>
        <p:nvSpPr>
          <p:cNvPr id="4" name="object 4"/>
          <p:cNvSpPr txBox="1"/>
          <p:nvPr/>
        </p:nvSpPr>
        <p:spPr>
          <a:xfrm>
            <a:off x="1049413" y="1392148"/>
            <a:ext cx="10715048" cy="428002"/>
          </a:xfrm>
          <a:prstGeom prst="rect">
            <a:avLst/>
          </a:prstGeom>
        </p:spPr>
        <p:txBody>
          <a:bodyPr vert="horz" wrap="square" lIns="0" tIns="0" rIns="0" bIns="0" rtlCol="0">
            <a:spAutoFit/>
          </a:bodyPr>
          <a:lstStyle/>
          <a:p>
            <a:pPr marL="12700">
              <a:lnSpc>
                <a:spcPts val="3570"/>
              </a:lnSpc>
            </a:pPr>
            <a:r>
              <a:rPr lang="fr-FR" sz="2800" dirty="0">
                <a:solidFill>
                  <a:srgbClr val="404040"/>
                </a:solidFill>
                <a:latin typeface="Source Sans Pro" panose="020B0503030403020204" pitchFamily="34" charset="0"/>
                <a:ea typeface="Source Sans Pro" panose="020B0503030403020204" pitchFamily="34" charset="0"/>
                <a:cs typeface="Arial"/>
              </a:rPr>
              <a:t>3. </a:t>
            </a:r>
            <a:r>
              <a:rPr lang="fr-FR" sz="2800" dirty="0">
                <a:latin typeface="Source Sans Pro" panose="020B0503030403020204" pitchFamily="34" charset="0"/>
                <a:ea typeface="Source Sans Pro" panose="020B0503030403020204" pitchFamily="34" charset="0"/>
                <a:cs typeface="Arial"/>
              </a:rPr>
              <a:t>DOMAINES D’AMÉLIORATION ET RECOMMANDATIONS</a:t>
            </a:r>
          </a:p>
        </p:txBody>
      </p:sp>
      <p:sp>
        <p:nvSpPr>
          <p:cNvPr id="5" name="object 5"/>
          <p:cNvSpPr txBox="1"/>
          <p:nvPr/>
        </p:nvSpPr>
        <p:spPr>
          <a:xfrm>
            <a:off x="1084580" y="2293058"/>
            <a:ext cx="9118600" cy="2105833"/>
          </a:xfrm>
          <a:prstGeom prst="rect">
            <a:avLst/>
          </a:prstGeom>
        </p:spPr>
        <p:txBody>
          <a:bodyPr vert="horz" wrap="square" lIns="0" tIns="0" rIns="0" bIns="0" rtlCol="0">
            <a:spAutoFit/>
          </a:bodyPr>
          <a:lstStyle/>
          <a:p>
            <a:pPr marL="12700" marR="5080">
              <a:lnSpc>
                <a:spcPct val="135000"/>
              </a:lnSpc>
            </a:pPr>
            <a:r>
              <a:rPr lang="fr-FR" dirty="0">
                <a:latin typeface="Source Sans Pro" panose="020B0503030403020204" pitchFamily="34" charset="0"/>
                <a:ea typeface="Source Sans Pro" panose="020B0503030403020204" pitchFamily="34" charset="0"/>
                <a:cs typeface="Arial"/>
              </a:rPr>
              <a:t>Il s'agit de la partie la plus longue du rapport, qui représente normalement environ 70 % du contenu du rapport.  Il comporte les sections suivantes :</a:t>
            </a:r>
          </a:p>
          <a:p>
            <a:pPr marL="469900" indent="-457200">
              <a:lnSpc>
                <a:spcPct val="100000"/>
              </a:lnSpc>
              <a:buFont typeface="+mj-lt"/>
              <a:buAutoNum type="arabicPeriod"/>
            </a:pPr>
            <a:r>
              <a:rPr lang="fr-FR" dirty="0"/>
              <a:t>Informations générales sur chaque domaine – avec des informations sur chaque domaine</a:t>
            </a:r>
          </a:p>
          <a:p>
            <a:pPr marL="469900" marR="5080" indent="-457200">
              <a:lnSpc>
                <a:spcPct val="135000"/>
              </a:lnSpc>
              <a:buFont typeface="+mj-lt"/>
              <a:buAutoNum type="arabicPeriod"/>
            </a:pPr>
            <a:r>
              <a:rPr lang="fr-FR" dirty="0">
                <a:latin typeface="Source Sans Pro" panose="020B0503030403020204" pitchFamily="34" charset="0"/>
                <a:ea typeface="Source Sans Pro" panose="020B0503030403020204" pitchFamily="34" charset="0"/>
                <a:cs typeface="Lucida Sans"/>
              </a:rPr>
              <a:t>Domaines d’amélioration détaillés, notés H, M et L.</a:t>
            </a:r>
          </a:p>
          <a:p>
            <a:pPr marL="469900" marR="5080" indent="-457200">
              <a:lnSpc>
                <a:spcPct val="135000"/>
              </a:lnSpc>
              <a:buFont typeface="+mj-lt"/>
              <a:buAutoNum type="arabicPeriod"/>
            </a:pPr>
            <a:r>
              <a:rPr lang="fr-FR" dirty="0">
                <a:latin typeface="Source Sans Pro" panose="020B0503030403020204" pitchFamily="34" charset="0"/>
                <a:ea typeface="Source Sans Pro" panose="020B0503030403020204" pitchFamily="34" charset="0"/>
                <a:cs typeface="Lucida Sans"/>
              </a:rPr>
              <a:t>Recommandations pour chaque domaine d’amélioration identifié</a:t>
            </a:r>
          </a:p>
          <a:p>
            <a:pPr marL="12700" marR="5080">
              <a:lnSpc>
                <a:spcPct val="135000"/>
              </a:lnSpc>
            </a:pPr>
            <a:endParaRPr dirty="0">
              <a:latin typeface="Source Sans Pro" panose="020B0503030403020204" pitchFamily="34" charset="0"/>
              <a:ea typeface="Source Sans Pro" panose="020B0503030403020204" pitchFamily="34" charset="0"/>
              <a:cs typeface="Arial"/>
            </a:endParaRPr>
          </a:p>
        </p:txBody>
      </p:sp>
      <p:sp>
        <p:nvSpPr>
          <p:cNvPr id="9" name="Google Shape;385;p56">
            <a:extLst>
              <a:ext uri="{FF2B5EF4-FFF2-40B4-BE49-F238E27FC236}">
                <a16:creationId xmlns="" xmlns:a16="http://schemas.microsoft.com/office/drawing/2014/main" id="{89076ED9-5A9F-19DA-51FA-0C4E6B57914D}"/>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FORMAT DE RAPPORT NUPAS PLUS 2.0</a:t>
            </a:r>
          </a:p>
        </p:txBody>
      </p:sp>
      <p:sp>
        <p:nvSpPr>
          <p:cNvPr id="6" name="TextBox 5"/>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3" name="Espace réservé du numéro de diapositive 2">
            <a:extLst>
              <a:ext uri="{FF2B5EF4-FFF2-40B4-BE49-F238E27FC236}">
                <a16:creationId xmlns="" xmlns:a16="http://schemas.microsoft.com/office/drawing/2014/main" id="{67C956EC-A570-E07C-9746-5FDB7E29ED85}"/>
              </a:ext>
            </a:extLst>
          </p:cNvPr>
          <p:cNvSpPr>
            <a:spLocks noGrp="1"/>
          </p:cNvSpPr>
          <p:nvPr>
            <p:ph type="sldNum" sz="quarter" idx="7"/>
          </p:nvPr>
        </p:nvSpPr>
        <p:spPr/>
        <p:txBody>
          <a:bodyPr/>
          <a:lstStyle/>
          <a:p>
            <a:fld id="{B6F15528-21DE-4FAA-801E-634DDDAF4B2B}" type="slidenum">
              <a:rPr lang="fr-FR" smtClean="0"/>
              <a:pPr/>
              <a:t>230</a:t>
            </a:fld>
            <a:endParaRPr lang="fr-FR" dirty="0"/>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58621" y="1927479"/>
            <a:ext cx="9875520" cy="0"/>
          </a:xfrm>
          <a:custGeom>
            <a:avLst/>
            <a:gdLst/>
            <a:ahLst/>
            <a:cxnLst/>
            <a:rect l="l" t="t" r="r" b="b"/>
            <a:pathLst>
              <a:path w="9875520">
                <a:moveTo>
                  <a:pt x="0" y="0"/>
                </a:moveTo>
                <a:lnTo>
                  <a:pt x="9875520" y="0"/>
                </a:lnTo>
              </a:path>
            </a:pathLst>
          </a:custGeom>
          <a:ln w="12700">
            <a:solidFill>
              <a:srgbClr val="404040"/>
            </a:solidFill>
          </a:ln>
        </p:spPr>
        <p:txBody>
          <a:bodyPr wrap="square" lIns="0" tIns="0" rIns="0" bIns="0" rtlCol="0"/>
          <a:lstStyle/>
          <a:p>
            <a:endParaRPr/>
          </a:p>
        </p:txBody>
      </p:sp>
      <p:sp>
        <p:nvSpPr>
          <p:cNvPr id="4" name="object 4"/>
          <p:cNvSpPr txBox="1"/>
          <p:nvPr/>
        </p:nvSpPr>
        <p:spPr>
          <a:xfrm>
            <a:off x="1077828" y="1283300"/>
            <a:ext cx="3600450" cy="549381"/>
          </a:xfrm>
          <a:prstGeom prst="rect">
            <a:avLst/>
          </a:prstGeom>
        </p:spPr>
        <p:txBody>
          <a:bodyPr vert="horz" wrap="square" lIns="0" tIns="0" rIns="0" bIns="0" rtlCol="0">
            <a:spAutoFit/>
          </a:bodyPr>
          <a:lstStyle/>
          <a:p>
            <a:pPr marL="12700">
              <a:lnSpc>
                <a:spcPts val="4575"/>
              </a:lnSpc>
            </a:pPr>
            <a:r>
              <a:rPr lang="fr-FR" sz="3200">
                <a:latin typeface="Source Sans Pro" panose="020B0503030403020204" pitchFamily="34" charset="0"/>
                <a:ea typeface="Source Sans Pro" panose="020B0503030403020204" pitchFamily="34" charset="0"/>
                <a:cs typeface="Arial"/>
              </a:rPr>
              <a:t>2. Afghanistan</a:t>
            </a:r>
          </a:p>
        </p:txBody>
      </p:sp>
      <p:sp>
        <p:nvSpPr>
          <p:cNvPr id="5" name="object 5"/>
          <p:cNvSpPr txBox="1">
            <a:spLocks noGrp="1"/>
          </p:cNvSpPr>
          <p:nvPr>
            <p:ph type="body" idx="1"/>
          </p:nvPr>
        </p:nvSpPr>
        <p:spPr>
          <a:xfrm>
            <a:off x="944774" y="1712912"/>
            <a:ext cx="10302450" cy="1057921"/>
          </a:xfrm>
          <a:prstGeom prst="rect">
            <a:avLst/>
          </a:prstGeom>
        </p:spPr>
        <p:txBody>
          <a:bodyPr vert="horz" wrap="square" lIns="0" tIns="394783" rIns="0" bIns="0" rtlCol="0">
            <a:spAutoFit/>
          </a:bodyPr>
          <a:lstStyle/>
          <a:p>
            <a:pPr marL="243840" marR="5080">
              <a:lnSpc>
                <a:spcPct val="110000"/>
              </a:lnSpc>
            </a:pPr>
            <a:r>
              <a:rPr lang="fr-FR" sz="2000"/>
              <a:t>L'avis de l'évaluateur sur le niveau de conformité de l'organisation évaluée, ainsi que sur sa préparation et sa capacité à gérer et à mettre en œuvre efficacement une subvention principale de l'USAID.</a:t>
            </a:r>
          </a:p>
        </p:txBody>
      </p:sp>
      <p:sp>
        <p:nvSpPr>
          <p:cNvPr id="8" name="Google Shape;385;p56">
            <a:extLst>
              <a:ext uri="{FF2B5EF4-FFF2-40B4-BE49-F238E27FC236}">
                <a16:creationId xmlns="" xmlns:a16="http://schemas.microsoft.com/office/drawing/2014/main" id="{A7DE4455-96A8-3559-277E-E3E90505AC1F}"/>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FORMAT DE RAPPORT NUPAS PLUS 2.0</a:t>
            </a:r>
          </a:p>
        </p:txBody>
      </p:sp>
      <p:sp>
        <p:nvSpPr>
          <p:cNvPr id="6" name="TextBox 5"/>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3" name="Espace réservé du numéro de diapositive 2">
            <a:extLst>
              <a:ext uri="{FF2B5EF4-FFF2-40B4-BE49-F238E27FC236}">
                <a16:creationId xmlns="" xmlns:a16="http://schemas.microsoft.com/office/drawing/2014/main" id="{90E03141-F4BC-6566-76DF-635DFA9B70EF}"/>
              </a:ext>
            </a:extLst>
          </p:cNvPr>
          <p:cNvSpPr>
            <a:spLocks noGrp="1"/>
          </p:cNvSpPr>
          <p:nvPr>
            <p:ph type="sldNum" sz="quarter" idx="7"/>
          </p:nvPr>
        </p:nvSpPr>
        <p:spPr/>
        <p:txBody>
          <a:bodyPr/>
          <a:lstStyle/>
          <a:p>
            <a:fld id="{B6F15528-21DE-4FAA-801E-634DDDAF4B2B}" type="slidenum">
              <a:rPr lang="fr-FR" smtClean="0"/>
              <a:pPr/>
              <a:t>231</a:t>
            </a:fld>
            <a:endParaRPr lang="fr-FR" dirty="0"/>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58621" y="1927479"/>
            <a:ext cx="9875520" cy="0"/>
          </a:xfrm>
          <a:custGeom>
            <a:avLst/>
            <a:gdLst/>
            <a:ahLst/>
            <a:cxnLst/>
            <a:rect l="l" t="t" r="r" b="b"/>
            <a:pathLst>
              <a:path w="9875520">
                <a:moveTo>
                  <a:pt x="0" y="0"/>
                </a:moveTo>
                <a:lnTo>
                  <a:pt x="9875520" y="0"/>
                </a:lnTo>
              </a:path>
            </a:pathLst>
          </a:custGeom>
          <a:ln w="12700">
            <a:solidFill>
              <a:srgbClr val="404040"/>
            </a:solidFill>
          </a:ln>
        </p:spPr>
        <p:txBody>
          <a:bodyPr wrap="square" lIns="0" tIns="0" rIns="0" bIns="0" rtlCol="0"/>
          <a:lstStyle/>
          <a:p>
            <a:endParaRPr/>
          </a:p>
        </p:txBody>
      </p:sp>
      <p:sp>
        <p:nvSpPr>
          <p:cNvPr id="4" name="object 4"/>
          <p:cNvSpPr txBox="1"/>
          <p:nvPr/>
        </p:nvSpPr>
        <p:spPr>
          <a:xfrm>
            <a:off x="1028733" y="1326258"/>
            <a:ext cx="3823970" cy="549381"/>
          </a:xfrm>
          <a:prstGeom prst="rect">
            <a:avLst/>
          </a:prstGeom>
        </p:spPr>
        <p:txBody>
          <a:bodyPr vert="horz" wrap="square" lIns="0" tIns="0" rIns="0" bIns="0" rtlCol="0">
            <a:spAutoFit/>
          </a:bodyPr>
          <a:lstStyle/>
          <a:p>
            <a:pPr marL="12700">
              <a:lnSpc>
                <a:spcPts val="4575"/>
              </a:lnSpc>
            </a:pPr>
            <a:r>
              <a:rPr lang="fr-FR" sz="3200">
                <a:latin typeface="Source Sans Pro" panose="020B0503030403020204" pitchFamily="34" charset="0"/>
                <a:ea typeface="Source Sans Pro" panose="020B0503030403020204" pitchFamily="34" charset="0"/>
                <a:cs typeface="Arial"/>
              </a:rPr>
              <a:t>5. ANNEXES</a:t>
            </a:r>
          </a:p>
        </p:txBody>
      </p:sp>
      <p:sp>
        <p:nvSpPr>
          <p:cNvPr id="5" name="object 5"/>
          <p:cNvSpPr txBox="1"/>
          <p:nvPr/>
        </p:nvSpPr>
        <p:spPr>
          <a:xfrm>
            <a:off x="1084580" y="2150874"/>
            <a:ext cx="7766050" cy="2000548"/>
          </a:xfrm>
          <a:prstGeom prst="rect">
            <a:avLst/>
          </a:prstGeom>
        </p:spPr>
        <p:txBody>
          <a:bodyPr vert="horz" wrap="square" lIns="0" tIns="0" rIns="0" bIns="0" rtlCol="0">
            <a:spAutoFit/>
          </a:bodyPr>
          <a:lstStyle/>
          <a:p>
            <a:pPr marL="12700">
              <a:lnSpc>
                <a:spcPct val="100000"/>
              </a:lnSpc>
            </a:pPr>
            <a:r>
              <a:rPr lang="fr-FR" sz="2000">
                <a:latin typeface="Source Sans Pro" panose="020B0503030403020204" pitchFamily="34" charset="0"/>
                <a:ea typeface="Source Sans Pro" panose="020B0503030403020204" pitchFamily="34" charset="0"/>
                <a:cs typeface="Arial"/>
              </a:rPr>
              <a:t>Les éléments suivants sont inclus en annexe :</a:t>
            </a:r>
          </a:p>
          <a:p>
            <a:pPr marL="469900" indent="-457200">
              <a:lnSpc>
                <a:spcPct val="100000"/>
              </a:lnSpc>
              <a:spcBef>
                <a:spcPts val="885"/>
              </a:spcBef>
              <a:buFont typeface="Wingdings" panose="05000000000000000000" pitchFamily="2" charset="2"/>
              <a:buChar char="§"/>
              <a:tabLst>
                <a:tab pos="469265" algn="l"/>
                <a:tab pos="469900" algn="l"/>
              </a:tabLst>
            </a:pPr>
            <a:r>
              <a:rPr lang="fr-FR" sz="2000">
                <a:latin typeface="Source Sans Pro" panose="020B0503030403020204" pitchFamily="34" charset="0"/>
                <a:ea typeface="Source Sans Pro" panose="020B0503030403020204" pitchFamily="34" charset="0"/>
                <a:cs typeface="Arial"/>
              </a:rPr>
              <a:t>Scores détaillés des catégories de domaine et des sous-catégories</a:t>
            </a:r>
          </a:p>
          <a:p>
            <a:pPr marL="469900" indent="-457200">
              <a:lnSpc>
                <a:spcPct val="100000"/>
              </a:lnSpc>
              <a:spcBef>
                <a:spcPts val="885"/>
              </a:spcBef>
              <a:buFont typeface="Wingdings" panose="05000000000000000000" pitchFamily="2" charset="2"/>
              <a:buChar char="§"/>
              <a:tabLst>
                <a:tab pos="469265" algn="l"/>
                <a:tab pos="469900" algn="l"/>
              </a:tabLst>
            </a:pPr>
            <a:r>
              <a:rPr lang="fr-FR" sz="2000">
                <a:latin typeface="Source Sans Pro" panose="020B0503030403020204" pitchFamily="34" charset="0"/>
                <a:ea typeface="Source Sans Pro" panose="020B0503030403020204" pitchFamily="34" charset="0"/>
                <a:cs typeface="Arial"/>
              </a:rPr>
              <a:t>Liste complète des domaines d'amélioration identifiés (évalués)</a:t>
            </a:r>
          </a:p>
          <a:p>
            <a:pPr marL="469900" indent="-457200">
              <a:lnSpc>
                <a:spcPct val="100000"/>
              </a:lnSpc>
              <a:spcBef>
                <a:spcPts val="885"/>
              </a:spcBef>
              <a:buFont typeface="Wingdings" panose="05000000000000000000" pitchFamily="2" charset="2"/>
              <a:buChar char="§"/>
              <a:tabLst>
                <a:tab pos="469265" algn="l"/>
                <a:tab pos="469900" algn="l"/>
              </a:tabLst>
            </a:pPr>
            <a:r>
              <a:rPr lang="fr-FR" sz="2000">
                <a:latin typeface="Source Sans Pro" panose="020B0503030403020204" pitchFamily="34" charset="0"/>
                <a:ea typeface="Source Sans Pro" panose="020B0503030403020204" pitchFamily="34" charset="0"/>
                <a:cs typeface="Arial"/>
              </a:rPr>
              <a:t>Liste complète des personnes interviewées</a:t>
            </a:r>
          </a:p>
          <a:p>
            <a:pPr marL="469900" indent="-457200">
              <a:lnSpc>
                <a:spcPct val="100000"/>
              </a:lnSpc>
              <a:spcBef>
                <a:spcPts val="885"/>
              </a:spcBef>
              <a:buFont typeface="Wingdings" panose="05000000000000000000" pitchFamily="2" charset="2"/>
              <a:buChar char="§"/>
              <a:tabLst>
                <a:tab pos="469265" algn="l"/>
                <a:tab pos="469900" algn="l"/>
              </a:tabLst>
            </a:pPr>
            <a:r>
              <a:rPr lang="fr-FR" sz="2000">
                <a:latin typeface="Source Sans Pro" panose="020B0503030403020204" pitchFamily="34" charset="0"/>
                <a:ea typeface="Source Sans Pro" panose="020B0503030403020204" pitchFamily="34" charset="0"/>
                <a:cs typeface="Arial"/>
              </a:rPr>
              <a:t>Liste complète des documents examinés</a:t>
            </a:r>
          </a:p>
        </p:txBody>
      </p:sp>
      <p:sp>
        <p:nvSpPr>
          <p:cNvPr id="8" name="Google Shape;385;p56">
            <a:extLst>
              <a:ext uri="{FF2B5EF4-FFF2-40B4-BE49-F238E27FC236}">
                <a16:creationId xmlns="" xmlns:a16="http://schemas.microsoft.com/office/drawing/2014/main" id="{CB3761A4-E825-0599-7AF2-0141A64780EA}"/>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FORMAT DE RAPPORT NUPAS PLUS 2.0</a:t>
            </a:r>
          </a:p>
        </p:txBody>
      </p:sp>
      <p:sp>
        <p:nvSpPr>
          <p:cNvPr id="6" name="TextBox 5"/>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3" name="Espace réservé du numéro de diapositive 2">
            <a:extLst>
              <a:ext uri="{FF2B5EF4-FFF2-40B4-BE49-F238E27FC236}">
                <a16:creationId xmlns="" xmlns:a16="http://schemas.microsoft.com/office/drawing/2014/main" id="{C04E384D-187E-85C2-F340-731CBF23E3A5}"/>
              </a:ext>
            </a:extLst>
          </p:cNvPr>
          <p:cNvSpPr>
            <a:spLocks noGrp="1"/>
          </p:cNvSpPr>
          <p:nvPr>
            <p:ph type="sldNum" sz="quarter" idx="7"/>
          </p:nvPr>
        </p:nvSpPr>
        <p:spPr/>
        <p:txBody>
          <a:bodyPr/>
          <a:lstStyle/>
          <a:p>
            <a:fld id="{B6F15528-21DE-4FAA-801E-634DDDAF4B2B}" type="slidenum">
              <a:rPr lang="fr-FR" smtClean="0"/>
              <a:pPr/>
              <a:t>232</a:t>
            </a:fld>
            <a:endParaRPr lang="fr-FR" dirty="0"/>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24D1DCFA-792D-BB69-35CD-C3AFF28DDE9A}"/>
            </a:ext>
          </a:extLst>
        </p:cNvPr>
        <p:cNvGrpSpPr/>
        <p:nvPr/>
      </p:nvGrpSpPr>
      <p:grpSpPr>
        <a:xfrm>
          <a:off x="0" y="0"/>
          <a:ext cx="0" cy="0"/>
          <a:chOff x="0" y="0"/>
          <a:chExt cx="0" cy="0"/>
        </a:xfrm>
      </p:grpSpPr>
      <p:sp>
        <p:nvSpPr>
          <p:cNvPr id="8" name="Google Shape;385;p56">
            <a:extLst>
              <a:ext uri="{FF2B5EF4-FFF2-40B4-BE49-F238E27FC236}">
                <a16:creationId xmlns="" xmlns:a16="http://schemas.microsoft.com/office/drawing/2014/main" id="{2DD7745E-3D75-3CBF-00EF-9F68698DA210}"/>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FORMAT DE RAPPORT NUPAS PLUS 2.0- </a:t>
            </a:r>
          </a:p>
        </p:txBody>
      </p:sp>
      <p:sp>
        <p:nvSpPr>
          <p:cNvPr id="3" name="object 3">
            <a:extLst>
              <a:ext uri="{FF2B5EF4-FFF2-40B4-BE49-F238E27FC236}">
                <a16:creationId xmlns="" xmlns:a16="http://schemas.microsoft.com/office/drawing/2014/main" id="{1BE7B4C8-92C1-4859-91A8-7338FD336661}"/>
              </a:ext>
            </a:extLst>
          </p:cNvPr>
          <p:cNvSpPr/>
          <p:nvPr/>
        </p:nvSpPr>
        <p:spPr>
          <a:xfrm>
            <a:off x="1626282" y="914400"/>
            <a:ext cx="3800900" cy="5492537"/>
          </a:xfrm>
          <a:prstGeom prst="rect">
            <a:avLst/>
          </a:prstGeom>
          <a:blipFill>
            <a:blip r:embed="rId2" cstate="print"/>
            <a:stretch>
              <a:fillRect/>
            </a:stretch>
          </a:blipFill>
        </p:spPr>
        <p:txBody>
          <a:bodyPr wrap="square" lIns="0" tIns="0" rIns="0" bIns="0" rtlCol="0"/>
          <a:lstStyle/>
          <a:p>
            <a:endParaRPr/>
          </a:p>
        </p:txBody>
      </p:sp>
      <p:sp>
        <p:nvSpPr>
          <p:cNvPr id="6" name="object 3">
            <a:extLst>
              <a:ext uri="{FF2B5EF4-FFF2-40B4-BE49-F238E27FC236}">
                <a16:creationId xmlns="" xmlns:a16="http://schemas.microsoft.com/office/drawing/2014/main" id="{17244770-3119-A4F7-1113-7E82EE7343B4}"/>
              </a:ext>
            </a:extLst>
          </p:cNvPr>
          <p:cNvSpPr/>
          <p:nvPr/>
        </p:nvSpPr>
        <p:spPr>
          <a:xfrm>
            <a:off x="7045175" y="920535"/>
            <a:ext cx="3915351" cy="5455717"/>
          </a:xfrm>
          <a:prstGeom prst="rect">
            <a:avLst/>
          </a:prstGeom>
          <a:blipFill>
            <a:blip r:embed="rId3" cstate="print"/>
            <a:stretch>
              <a:fillRect/>
            </a:stretch>
          </a:blipFill>
        </p:spPr>
        <p:txBody>
          <a:bodyPr wrap="square" lIns="0" tIns="0" rIns="0" bIns="0" rtlCol="0"/>
          <a:lstStyle/>
          <a:p>
            <a:endParaRPr/>
          </a:p>
        </p:txBody>
      </p:sp>
      <p:sp>
        <p:nvSpPr>
          <p:cNvPr id="5" name="TextBox 4"/>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4C3AF163-D68B-A122-3F66-F4D307B7CD7A}"/>
              </a:ext>
            </a:extLst>
          </p:cNvPr>
          <p:cNvSpPr>
            <a:spLocks noGrp="1"/>
          </p:cNvSpPr>
          <p:nvPr>
            <p:ph type="sldNum" sz="quarter" idx="7"/>
          </p:nvPr>
        </p:nvSpPr>
        <p:spPr/>
        <p:txBody>
          <a:bodyPr/>
          <a:lstStyle/>
          <a:p>
            <a:fld id="{B6F15528-21DE-4FAA-801E-634DDDAF4B2B}" type="slidenum">
              <a:rPr lang="fr-FR" smtClean="0"/>
              <a:pPr/>
              <a:t>233</a:t>
            </a:fld>
            <a:endParaRPr lang="fr-FR" dirty="0"/>
          </a:p>
        </p:txBody>
      </p:sp>
    </p:spTree>
    <p:extLst>
      <p:ext uri="{BB962C8B-B14F-4D97-AF65-F5344CB8AC3E}">
        <p14:creationId xmlns:p14="http://schemas.microsoft.com/office/powerpoint/2010/main" val="3670205763"/>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1E6526C2-8097-47F8-9EF7-C5AC2D3C86DC}"/>
            </a:ext>
          </a:extLst>
        </p:cNvPr>
        <p:cNvGrpSpPr/>
        <p:nvPr/>
      </p:nvGrpSpPr>
      <p:grpSpPr>
        <a:xfrm>
          <a:off x="0" y="0"/>
          <a:ext cx="0" cy="0"/>
          <a:chOff x="0" y="0"/>
          <a:chExt cx="0" cy="0"/>
        </a:xfrm>
      </p:grpSpPr>
      <p:sp>
        <p:nvSpPr>
          <p:cNvPr id="8" name="Google Shape;385;p56">
            <a:extLst>
              <a:ext uri="{FF2B5EF4-FFF2-40B4-BE49-F238E27FC236}">
                <a16:creationId xmlns="" xmlns:a16="http://schemas.microsoft.com/office/drawing/2014/main" id="{828F4EF4-C0CF-3F16-AE1C-6EF8F3E3A735}"/>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FORMAT DE RAPPORT NUPAS PLUS 2.0- </a:t>
            </a:r>
          </a:p>
        </p:txBody>
      </p:sp>
      <p:sp>
        <p:nvSpPr>
          <p:cNvPr id="2" name="object 3">
            <a:extLst>
              <a:ext uri="{FF2B5EF4-FFF2-40B4-BE49-F238E27FC236}">
                <a16:creationId xmlns="" xmlns:a16="http://schemas.microsoft.com/office/drawing/2014/main" id="{ADD53DBA-6E5A-FA84-96B7-F7EDC165B946}"/>
              </a:ext>
            </a:extLst>
          </p:cNvPr>
          <p:cNvSpPr/>
          <p:nvPr/>
        </p:nvSpPr>
        <p:spPr>
          <a:xfrm>
            <a:off x="613163" y="990984"/>
            <a:ext cx="4643615" cy="5219687"/>
          </a:xfrm>
          <a:prstGeom prst="rect">
            <a:avLst/>
          </a:prstGeom>
          <a:blipFill>
            <a:blip r:embed="rId2" cstate="print"/>
            <a:stretch>
              <a:fillRect/>
            </a:stretch>
          </a:blipFill>
        </p:spPr>
        <p:txBody>
          <a:bodyPr wrap="square" lIns="0" tIns="0" rIns="0" bIns="0" rtlCol="0"/>
          <a:lstStyle/>
          <a:p>
            <a:endParaRPr/>
          </a:p>
        </p:txBody>
      </p:sp>
      <p:sp>
        <p:nvSpPr>
          <p:cNvPr id="4" name="object 3">
            <a:extLst>
              <a:ext uri="{FF2B5EF4-FFF2-40B4-BE49-F238E27FC236}">
                <a16:creationId xmlns="" xmlns:a16="http://schemas.microsoft.com/office/drawing/2014/main" id="{122A0253-B4D3-8944-0A46-575C355392FA}"/>
              </a:ext>
            </a:extLst>
          </p:cNvPr>
          <p:cNvSpPr/>
          <p:nvPr/>
        </p:nvSpPr>
        <p:spPr>
          <a:xfrm>
            <a:off x="6222829" y="926675"/>
            <a:ext cx="5187996" cy="5467989"/>
          </a:xfrm>
          <a:prstGeom prst="rect">
            <a:avLst/>
          </a:prstGeom>
          <a:blipFill>
            <a:blip r:embed="rId3" cstate="print"/>
            <a:stretch>
              <a:fillRect/>
            </a:stretch>
          </a:blipFill>
        </p:spPr>
        <p:txBody>
          <a:bodyPr wrap="square" lIns="0" tIns="0" rIns="0" bIns="0" rtlCol="0"/>
          <a:lstStyle/>
          <a:p>
            <a:endParaRPr/>
          </a:p>
        </p:txBody>
      </p:sp>
      <p:sp>
        <p:nvSpPr>
          <p:cNvPr id="5" name="TextBox 4"/>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3" name="Espace réservé du numéro de diapositive 2">
            <a:extLst>
              <a:ext uri="{FF2B5EF4-FFF2-40B4-BE49-F238E27FC236}">
                <a16:creationId xmlns="" xmlns:a16="http://schemas.microsoft.com/office/drawing/2014/main" id="{72A7779B-E348-01DC-5761-5AB48317897F}"/>
              </a:ext>
            </a:extLst>
          </p:cNvPr>
          <p:cNvSpPr>
            <a:spLocks noGrp="1"/>
          </p:cNvSpPr>
          <p:nvPr>
            <p:ph type="sldNum" sz="quarter" idx="7"/>
          </p:nvPr>
        </p:nvSpPr>
        <p:spPr/>
        <p:txBody>
          <a:bodyPr/>
          <a:lstStyle/>
          <a:p>
            <a:fld id="{B6F15528-21DE-4FAA-801E-634DDDAF4B2B}" type="slidenum">
              <a:rPr lang="fr-FR" smtClean="0"/>
              <a:pPr/>
              <a:t>234</a:t>
            </a:fld>
            <a:endParaRPr lang="fr-FR" dirty="0"/>
          </a:p>
        </p:txBody>
      </p:sp>
    </p:spTree>
    <p:extLst>
      <p:ext uri="{BB962C8B-B14F-4D97-AF65-F5344CB8AC3E}">
        <p14:creationId xmlns:p14="http://schemas.microsoft.com/office/powerpoint/2010/main" val="1787291060"/>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762"/>
            <a:ext cx="12191755" cy="6857237"/>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907161" y="4509134"/>
            <a:ext cx="3108960" cy="0"/>
          </a:xfrm>
          <a:custGeom>
            <a:avLst/>
            <a:gdLst/>
            <a:ahLst/>
            <a:cxnLst/>
            <a:rect l="l" t="t" r="r" b="b"/>
            <a:pathLst>
              <a:path w="3108960">
                <a:moveTo>
                  <a:pt x="0" y="0"/>
                </a:moveTo>
                <a:lnTo>
                  <a:pt x="3108960" y="0"/>
                </a:lnTo>
              </a:path>
            </a:pathLst>
          </a:custGeom>
          <a:ln w="19050">
            <a:solidFill>
              <a:srgbClr val="FFFFFF"/>
            </a:solidFill>
          </a:ln>
        </p:spPr>
        <p:txBody>
          <a:bodyPr wrap="square" lIns="0" tIns="0" rIns="0" bIns="0" rtlCol="0"/>
          <a:lstStyle/>
          <a:p>
            <a:endParaRPr/>
          </a:p>
        </p:txBody>
      </p:sp>
      <p:sp>
        <p:nvSpPr>
          <p:cNvPr id="3" name="Espace réservé du numéro de diapositive 2">
            <a:extLst>
              <a:ext uri="{FF2B5EF4-FFF2-40B4-BE49-F238E27FC236}">
                <a16:creationId xmlns="" xmlns:a16="http://schemas.microsoft.com/office/drawing/2014/main" id="{657917AB-3DED-7A60-E4DD-05F21389B3EB}"/>
              </a:ext>
            </a:extLst>
          </p:cNvPr>
          <p:cNvSpPr>
            <a:spLocks noGrp="1"/>
          </p:cNvSpPr>
          <p:nvPr>
            <p:ph type="sldNum" sz="quarter" idx="7"/>
          </p:nvPr>
        </p:nvSpPr>
        <p:spPr/>
        <p:txBody>
          <a:bodyPr/>
          <a:lstStyle/>
          <a:p>
            <a:fld id="{B6F15528-21DE-4FAA-801E-634DDDAF4B2B}" type="slidenum">
              <a:rPr lang="fr-FR" smtClean="0"/>
              <a:t>235</a:t>
            </a:fld>
            <a:endParaRPr lang="fr-F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385;p56">
            <a:extLst>
              <a:ext uri="{FF2B5EF4-FFF2-40B4-BE49-F238E27FC236}">
                <a16:creationId xmlns="" xmlns:a16="http://schemas.microsoft.com/office/drawing/2014/main" id="{DED7761E-DD6D-59B0-F6DA-1F8F8917F6D4}"/>
              </a:ext>
            </a:extLst>
          </p:cNvPr>
          <p:cNvSpPr/>
          <p:nvPr/>
        </p:nvSpPr>
        <p:spPr>
          <a:xfrm>
            <a:off x="0" y="-141149"/>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POURQUOI LES RAPPORTS SONT IMPORTANTS ?</a:t>
            </a:r>
          </a:p>
        </p:txBody>
      </p:sp>
      <p:sp>
        <p:nvSpPr>
          <p:cNvPr id="8" name="Google Shape;385;p56">
            <a:extLst>
              <a:ext uri="{FF2B5EF4-FFF2-40B4-BE49-F238E27FC236}">
                <a16:creationId xmlns="" xmlns:a16="http://schemas.microsoft.com/office/drawing/2014/main" id="{B994F03F-53E3-CA71-232A-8636D207E011}"/>
              </a:ext>
            </a:extLst>
          </p:cNvPr>
          <p:cNvSpPr/>
          <p:nvPr/>
        </p:nvSpPr>
        <p:spPr>
          <a:xfrm>
            <a:off x="1693788" y="882693"/>
            <a:ext cx="8192778" cy="897603"/>
          </a:xfrm>
          <a:prstGeom prst="rect">
            <a:avLst/>
          </a:prstGeom>
          <a:solidFill>
            <a:srgbClr val="002E6C"/>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2000" b="1">
                <a:solidFill>
                  <a:schemeClr val="bg1"/>
                </a:solidFill>
                <a:latin typeface="Source Sans Pro"/>
                <a:ea typeface="Source Sans Pro"/>
                <a:sym typeface="Arial"/>
              </a:rPr>
              <a:t>DÉPEIGNEZ TOUT VOTRE TRAVAIL ACHARNÉ</a:t>
            </a:r>
          </a:p>
        </p:txBody>
      </p:sp>
      <p:sp>
        <p:nvSpPr>
          <p:cNvPr id="9" name="Google Shape;385;p56">
            <a:extLst>
              <a:ext uri="{FF2B5EF4-FFF2-40B4-BE49-F238E27FC236}">
                <a16:creationId xmlns="" xmlns:a16="http://schemas.microsoft.com/office/drawing/2014/main" id="{3270EE20-3DBC-C7B9-5F6D-B85276511E51}"/>
              </a:ext>
            </a:extLst>
          </p:cNvPr>
          <p:cNvSpPr/>
          <p:nvPr/>
        </p:nvSpPr>
        <p:spPr>
          <a:xfrm>
            <a:off x="1711176" y="2213380"/>
            <a:ext cx="8192778" cy="897603"/>
          </a:xfrm>
          <a:prstGeom prst="rect">
            <a:avLst/>
          </a:prstGeom>
          <a:solidFill>
            <a:srgbClr val="002E6C"/>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2000" b="1">
                <a:solidFill>
                  <a:schemeClr val="bg1"/>
                </a:solidFill>
                <a:latin typeface="Source Sans Pro"/>
                <a:ea typeface="Source Sans Pro"/>
                <a:sym typeface="Arial"/>
              </a:rPr>
              <a:t>FOURNISSEZ DES ORIENTATIONS POUR LES ÉTAPES SUIVANTES</a:t>
            </a:r>
          </a:p>
        </p:txBody>
      </p:sp>
      <p:sp>
        <p:nvSpPr>
          <p:cNvPr id="10" name="Google Shape;385;p56">
            <a:extLst>
              <a:ext uri="{FF2B5EF4-FFF2-40B4-BE49-F238E27FC236}">
                <a16:creationId xmlns="" xmlns:a16="http://schemas.microsoft.com/office/drawing/2014/main" id="{D1D4140F-F8C4-6FB0-27C1-B63CD2E3C7F5}"/>
              </a:ext>
            </a:extLst>
          </p:cNvPr>
          <p:cNvSpPr/>
          <p:nvPr/>
        </p:nvSpPr>
        <p:spPr>
          <a:xfrm>
            <a:off x="1724472" y="3490881"/>
            <a:ext cx="8192778" cy="897603"/>
          </a:xfrm>
          <a:prstGeom prst="rect">
            <a:avLst/>
          </a:prstGeom>
          <a:solidFill>
            <a:srgbClr val="002E6C"/>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2000" b="1">
                <a:solidFill>
                  <a:schemeClr val="bg1"/>
                </a:solidFill>
                <a:latin typeface="Source Sans Pro"/>
                <a:ea typeface="Source Sans Pro"/>
                <a:sym typeface="Arial"/>
              </a:rPr>
              <a:t>REPRÉSENTEZ LA QUALITÉ DU TRAVAIL DE VOTRE PROJET</a:t>
            </a:r>
          </a:p>
        </p:txBody>
      </p:sp>
      <p:sp>
        <p:nvSpPr>
          <p:cNvPr id="11" name="Google Shape;385;p56">
            <a:extLst>
              <a:ext uri="{FF2B5EF4-FFF2-40B4-BE49-F238E27FC236}">
                <a16:creationId xmlns="" xmlns:a16="http://schemas.microsoft.com/office/drawing/2014/main" id="{CF986B32-C10C-9EFD-F604-FB6B0236887F}"/>
              </a:ext>
            </a:extLst>
          </p:cNvPr>
          <p:cNvSpPr/>
          <p:nvPr/>
        </p:nvSpPr>
        <p:spPr>
          <a:xfrm>
            <a:off x="1754134" y="4754063"/>
            <a:ext cx="8192778" cy="897603"/>
          </a:xfrm>
          <a:prstGeom prst="rect">
            <a:avLst/>
          </a:prstGeom>
          <a:solidFill>
            <a:srgbClr val="002E6C"/>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2000" b="1" dirty="0">
                <a:solidFill>
                  <a:schemeClr val="bg1"/>
                </a:solidFill>
                <a:latin typeface="Source Sans Pro"/>
                <a:ea typeface="Source Sans Pro"/>
                <a:sym typeface="Arial"/>
              </a:rPr>
              <a:t>AIDEZ À DÉMONTRER VOS COMPÉTENCES POUR DE FUTURS PROJETS</a:t>
            </a:r>
          </a:p>
        </p:txBody>
      </p:sp>
      <p:sp>
        <p:nvSpPr>
          <p:cNvPr id="12" name="TextBox 11"/>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FE624A20-169B-4CFB-221D-B51D749B99D3}"/>
              </a:ext>
            </a:extLst>
          </p:cNvPr>
          <p:cNvSpPr>
            <a:spLocks noGrp="1"/>
          </p:cNvSpPr>
          <p:nvPr>
            <p:ph type="sldNum" sz="quarter" idx="7"/>
          </p:nvPr>
        </p:nvSpPr>
        <p:spPr/>
        <p:txBody>
          <a:bodyPr/>
          <a:lstStyle/>
          <a:p>
            <a:fld id="{B6F15528-21DE-4FAA-801E-634DDDAF4B2B}" type="slidenum">
              <a:rPr lang="fr-FR" smtClean="0"/>
              <a:pPr/>
              <a:t>236</a:t>
            </a:fld>
            <a:endParaRPr lang="fr-FR" dirty="0"/>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56617B64-7360-38F9-27E6-6881F76EBEF5}"/>
            </a:ext>
          </a:extLst>
        </p:cNvPr>
        <p:cNvGrpSpPr/>
        <p:nvPr/>
      </p:nvGrpSpPr>
      <p:grpSpPr>
        <a:xfrm>
          <a:off x="0" y="0"/>
          <a:ext cx="0" cy="0"/>
          <a:chOff x="0" y="0"/>
          <a:chExt cx="0" cy="0"/>
        </a:xfrm>
      </p:grpSpPr>
      <p:sp>
        <p:nvSpPr>
          <p:cNvPr id="7" name="Google Shape;385;p56">
            <a:extLst>
              <a:ext uri="{FF2B5EF4-FFF2-40B4-BE49-F238E27FC236}">
                <a16:creationId xmlns="" xmlns:a16="http://schemas.microsoft.com/office/drawing/2014/main" id="{EBD9DB8E-C35E-467A-20F7-322EB87397FB}"/>
              </a:ext>
            </a:extLst>
          </p:cNvPr>
          <p:cNvSpPr/>
          <p:nvPr/>
        </p:nvSpPr>
        <p:spPr>
          <a:xfrm>
            <a:off x="0" y="-141149"/>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QUELQUES ÉLÉMENTS CLÉS</a:t>
            </a:r>
          </a:p>
        </p:txBody>
      </p:sp>
      <p:sp>
        <p:nvSpPr>
          <p:cNvPr id="8" name="Google Shape;385;p56">
            <a:extLst>
              <a:ext uri="{FF2B5EF4-FFF2-40B4-BE49-F238E27FC236}">
                <a16:creationId xmlns="" xmlns:a16="http://schemas.microsoft.com/office/drawing/2014/main" id="{E5C9D929-F9CF-FF74-3A77-0859CAA40386}"/>
              </a:ext>
            </a:extLst>
          </p:cNvPr>
          <p:cNvSpPr/>
          <p:nvPr/>
        </p:nvSpPr>
        <p:spPr>
          <a:xfrm>
            <a:off x="1693788" y="882693"/>
            <a:ext cx="8192778" cy="897603"/>
          </a:xfrm>
          <a:prstGeom prst="rect">
            <a:avLst/>
          </a:prstGeom>
          <a:solidFill>
            <a:srgbClr val="002E6C"/>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2000" b="1">
                <a:solidFill>
                  <a:schemeClr val="bg1"/>
                </a:solidFill>
                <a:latin typeface="Source Sans Pro"/>
                <a:ea typeface="Source Sans Pro"/>
                <a:sym typeface="Arial"/>
              </a:rPr>
              <a:t>LES DÉLAIS SONT CRUCIAUX POUR LE TRAVAIL D’ÉQUIPE</a:t>
            </a:r>
          </a:p>
        </p:txBody>
      </p:sp>
      <p:sp>
        <p:nvSpPr>
          <p:cNvPr id="9" name="Google Shape;385;p56">
            <a:extLst>
              <a:ext uri="{FF2B5EF4-FFF2-40B4-BE49-F238E27FC236}">
                <a16:creationId xmlns="" xmlns:a16="http://schemas.microsoft.com/office/drawing/2014/main" id="{B0BDA312-B386-6B33-D5D9-8D0EA064A9BE}"/>
              </a:ext>
            </a:extLst>
          </p:cNvPr>
          <p:cNvSpPr/>
          <p:nvPr/>
        </p:nvSpPr>
        <p:spPr>
          <a:xfrm>
            <a:off x="1692765" y="1986314"/>
            <a:ext cx="8192778" cy="897603"/>
          </a:xfrm>
          <a:prstGeom prst="rect">
            <a:avLst/>
          </a:prstGeom>
          <a:solidFill>
            <a:srgbClr val="002E6C"/>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2000" b="1" dirty="0">
                <a:solidFill>
                  <a:schemeClr val="bg1"/>
                </a:solidFill>
                <a:latin typeface="Source Sans Pro"/>
                <a:ea typeface="Source Sans Pro"/>
                <a:sym typeface="Arial"/>
              </a:rPr>
              <a:t>PRENEZ LE TEMPS DE RELIRE ET DE MODIFIER</a:t>
            </a:r>
          </a:p>
        </p:txBody>
      </p:sp>
      <p:sp>
        <p:nvSpPr>
          <p:cNvPr id="10" name="Google Shape;385;p56">
            <a:extLst>
              <a:ext uri="{FF2B5EF4-FFF2-40B4-BE49-F238E27FC236}">
                <a16:creationId xmlns="" xmlns:a16="http://schemas.microsoft.com/office/drawing/2014/main" id="{5523B4B5-0443-FC10-0F4A-E636465B9C31}"/>
              </a:ext>
            </a:extLst>
          </p:cNvPr>
          <p:cNvSpPr/>
          <p:nvPr/>
        </p:nvSpPr>
        <p:spPr>
          <a:xfrm>
            <a:off x="1681514" y="3091982"/>
            <a:ext cx="8192778" cy="897603"/>
          </a:xfrm>
          <a:prstGeom prst="rect">
            <a:avLst/>
          </a:prstGeom>
          <a:solidFill>
            <a:srgbClr val="002E6C"/>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2000" b="1">
                <a:solidFill>
                  <a:schemeClr val="bg1"/>
                </a:solidFill>
                <a:latin typeface="Source Sans Pro"/>
                <a:ea typeface="Source Sans Pro"/>
                <a:sym typeface="Arial"/>
              </a:rPr>
              <a:t>METTRE LES DOCUMENTS EN ANGLAIS (ÉTATS-UNIS)</a:t>
            </a:r>
          </a:p>
        </p:txBody>
      </p:sp>
      <p:sp>
        <p:nvSpPr>
          <p:cNvPr id="11" name="Google Shape;385;p56">
            <a:extLst>
              <a:ext uri="{FF2B5EF4-FFF2-40B4-BE49-F238E27FC236}">
                <a16:creationId xmlns="" xmlns:a16="http://schemas.microsoft.com/office/drawing/2014/main" id="{D9106389-14DE-BEE7-2698-46AC85AFD230}"/>
              </a:ext>
            </a:extLst>
          </p:cNvPr>
          <p:cNvSpPr/>
          <p:nvPr/>
        </p:nvSpPr>
        <p:spPr>
          <a:xfrm>
            <a:off x="1674354" y="4164919"/>
            <a:ext cx="8192778" cy="897603"/>
          </a:xfrm>
          <a:prstGeom prst="rect">
            <a:avLst/>
          </a:prstGeom>
          <a:solidFill>
            <a:srgbClr val="002E6C"/>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2000" b="1" dirty="0">
                <a:solidFill>
                  <a:schemeClr val="bg1"/>
                </a:solidFill>
                <a:latin typeface="Source Sans Pro"/>
                <a:ea typeface="Source Sans Pro"/>
                <a:sym typeface="Arial"/>
              </a:rPr>
              <a:t>LES ACRONYMES COMPTENT</a:t>
            </a:r>
          </a:p>
        </p:txBody>
      </p:sp>
      <p:sp>
        <p:nvSpPr>
          <p:cNvPr id="2" name="object 7">
            <a:extLst>
              <a:ext uri="{FF2B5EF4-FFF2-40B4-BE49-F238E27FC236}">
                <a16:creationId xmlns="" xmlns:a16="http://schemas.microsoft.com/office/drawing/2014/main" id="{1E2BB385-8B0A-0AA5-4DD0-46C0DF170C80}"/>
              </a:ext>
            </a:extLst>
          </p:cNvPr>
          <p:cNvSpPr txBox="1"/>
          <p:nvPr/>
        </p:nvSpPr>
        <p:spPr>
          <a:xfrm>
            <a:off x="1692168" y="5224395"/>
            <a:ext cx="8182126" cy="722634"/>
          </a:xfrm>
          <a:prstGeom prst="rect">
            <a:avLst/>
          </a:prstGeom>
          <a:solidFill>
            <a:srgbClr val="C00000"/>
          </a:solidFill>
        </p:spPr>
        <p:txBody>
          <a:bodyPr vert="horz" wrap="square" lIns="0" tIns="106045" rIns="0" bIns="0" rtlCol="0">
            <a:spAutoFit/>
          </a:bodyPr>
          <a:lstStyle/>
          <a:p>
            <a:pPr algn="ctr" defTabSz="1219170">
              <a:buClr>
                <a:srgbClr val="000000"/>
              </a:buClr>
              <a:defRPr/>
            </a:pPr>
            <a:r>
              <a:rPr lang="fr-FR" sz="2000" b="1" dirty="0">
                <a:solidFill>
                  <a:schemeClr val="bg1"/>
                </a:solidFill>
                <a:latin typeface="Source Sans Pro"/>
                <a:ea typeface="Source Sans Pro"/>
              </a:rPr>
              <a:t>PRENEZ UN MOMENT SUPPLÉMENTAIRE POUR LES LEÇONS APPRISES ET LES DÉFIS</a:t>
            </a:r>
          </a:p>
        </p:txBody>
      </p:sp>
      <p:sp>
        <p:nvSpPr>
          <p:cNvPr id="12" name="TextBox 11"/>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3" name="Espace réservé du numéro de diapositive 2">
            <a:extLst>
              <a:ext uri="{FF2B5EF4-FFF2-40B4-BE49-F238E27FC236}">
                <a16:creationId xmlns="" xmlns:a16="http://schemas.microsoft.com/office/drawing/2014/main" id="{37BE266F-36E4-22AF-62B1-46B05F88956F}"/>
              </a:ext>
            </a:extLst>
          </p:cNvPr>
          <p:cNvSpPr>
            <a:spLocks noGrp="1"/>
          </p:cNvSpPr>
          <p:nvPr>
            <p:ph type="sldNum" sz="quarter" idx="7"/>
          </p:nvPr>
        </p:nvSpPr>
        <p:spPr/>
        <p:txBody>
          <a:bodyPr/>
          <a:lstStyle/>
          <a:p>
            <a:fld id="{B6F15528-21DE-4FAA-801E-634DDDAF4B2B}" type="slidenum">
              <a:rPr lang="fr-FR" smtClean="0"/>
              <a:pPr/>
              <a:t>237</a:t>
            </a:fld>
            <a:endParaRPr lang="fr-FR" dirty="0"/>
          </a:p>
        </p:txBody>
      </p:sp>
    </p:spTree>
    <p:extLst>
      <p:ext uri="{BB962C8B-B14F-4D97-AF65-F5344CB8AC3E}">
        <p14:creationId xmlns:p14="http://schemas.microsoft.com/office/powerpoint/2010/main" val="4249985484"/>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182890" y="2211823"/>
            <a:ext cx="7889240" cy="769441"/>
          </a:xfrm>
          <a:prstGeom prst="rect">
            <a:avLst/>
          </a:prstGeom>
        </p:spPr>
        <p:txBody>
          <a:bodyPr vert="horz" wrap="square" lIns="0" tIns="0" rIns="0" bIns="0" rtlCol="0">
            <a:spAutoFit/>
          </a:bodyPr>
          <a:lstStyle/>
          <a:p>
            <a:pPr marL="342900" indent="-342900">
              <a:lnSpc>
                <a:spcPct val="100000"/>
              </a:lnSpc>
              <a:spcBef>
                <a:spcPts val="600"/>
              </a:spcBef>
              <a:spcAft>
                <a:spcPts val="600"/>
              </a:spcAft>
              <a:buFont typeface="Wingdings" panose="05000000000000000000" pitchFamily="2" charset="2"/>
              <a:buChar char="§"/>
            </a:pPr>
            <a:r>
              <a:rPr lang="fr-FR" sz="2000">
                <a:latin typeface="Source Sans Pro" panose="020B0503030403020204" pitchFamily="34" charset="0"/>
                <a:ea typeface="Source Sans Pro" panose="020B0503030403020204" pitchFamily="34" charset="0"/>
                <a:cs typeface="Arial"/>
              </a:rPr>
              <a:t>Nous permet à tous de planifier notre temps.</a:t>
            </a:r>
          </a:p>
          <a:p>
            <a:pPr marL="342900" indent="-342900">
              <a:lnSpc>
                <a:spcPct val="100000"/>
              </a:lnSpc>
              <a:spcBef>
                <a:spcPts val="600"/>
              </a:spcBef>
              <a:spcAft>
                <a:spcPts val="600"/>
              </a:spcAft>
              <a:buFont typeface="Wingdings" panose="05000000000000000000" pitchFamily="2" charset="2"/>
              <a:buChar char="§"/>
            </a:pPr>
            <a:r>
              <a:rPr lang="fr-FR" sz="2000">
                <a:latin typeface="Source Sans Pro" panose="020B0503030403020204" pitchFamily="34" charset="0"/>
                <a:ea typeface="Source Sans Pro" panose="020B0503030403020204" pitchFamily="34" charset="0"/>
                <a:cs typeface="Arial"/>
              </a:rPr>
              <a:t>Consacrez du temps à la révision, à l'édition et aux modifications.</a:t>
            </a:r>
          </a:p>
        </p:txBody>
      </p:sp>
      <p:sp>
        <p:nvSpPr>
          <p:cNvPr id="4" name="Google Shape;385;p56">
            <a:extLst>
              <a:ext uri="{FF2B5EF4-FFF2-40B4-BE49-F238E27FC236}">
                <a16:creationId xmlns="" xmlns:a16="http://schemas.microsoft.com/office/drawing/2014/main" id="{997CAA16-2789-7AFD-4CB7-09E02D5EDFE3}"/>
              </a:ext>
            </a:extLst>
          </p:cNvPr>
          <p:cNvSpPr/>
          <p:nvPr/>
        </p:nvSpPr>
        <p:spPr>
          <a:xfrm>
            <a:off x="0" y="-141149"/>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LES DÉLAIS SONT CRUCIAUX POUR LE TRAVAIL D’ÉQUIPE</a:t>
            </a:r>
          </a:p>
        </p:txBody>
      </p:sp>
      <p:sp>
        <p:nvSpPr>
          <p:cNvPr id="5" name="TextBox 4"/>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FDD12906-84CA-587E-1067-A6B0946E1169}"/>
              </a:ext>
            </a:extLst>
          </p:cNvPr>
          <p:cNvSpPr>
            <a:spLocks noGrp="1"/>
          </p:cNvSpPr>
          <p:nvPr>
            <p:ph type="sldNum" sz="quarter" idx="7"/>
          </p:nvPr>
        </p:nvSpPr>
        <p:spPr/>
        <p:txBody>
          <a:bodyPr/>
          <a:lstStyle/>
          <a:p>
            <a:fld id="{B6F15528-21DE-4FAA-801E-634DDDAF4B2B}" type="slidenum">
              <a:rPr lang="fr-FR" smtClean="0"/>
              <a:pPr/>
              <a:t>238</a:t>
            </a:fld>
            <a:endParaRPr lang="fr-FR" dirty="0"/>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body" idx="1"/>
          </p:nvPr>
        </p:nvSpPr>
        <p:spPr>
          <a:xfrm>
            <a:off x="944774" y="1712912"/>
            <a:ext cx="10302450" cy="2365091"/>
          </a:xfrm>
          <a:prstGeom prst="rect">
            <a:avLst/>
          </a:prstGeom>
        </p:spPr>
        <p:txBody>
          <a:bodyPr vert="horz" wrap="square" lIns="0" tIns="281770" rIns="0" bIns="0" rtlCol="0">
            <a:spAutoFit/>
          </a:bodyPr>
          <a:lstStyle/>
          <a:p>
            <a:pPr marL="970280" marR="5080" indent="-342900">
              <a:lnSpc>
                <a:spcPct val="162500"/>
              </a:lnSpc>
              <a:buFont typeface="Wingdings" panose="05000000000000000000" pitchFamily="2" charset="2"/>
              <a:buChar char="§"/>
            </a:pPr>
            <a:r>
              <a:rPr lang="fr-FR" sz="2000">
                <a:solidFill>
                  <a:schemeClr val="tx1"/>
                </a:solidFill>
              </a:rPr>
              <a:t>Assurez-vous de relire vos rapports avant de les envoyer.  </a:t>
            </a:r>
          </a:p>
          <a:p>
            <a:pPr marL="970280" marR="5080" indent="-342900">
              <a:lnSpc>
                <a:spcPct val="162500"/>
              </a:lnSpc>
              <a:buFont typeface="Wingdings" panose="05000000000000000000" pitchFamily="2" charset="2"/>
              <a:buChar char="§"/>
            </a:pPr>
            <a:r>
              <a:rPr lang="fr-FR" sz="2000">
                <a:solidFill>
                  <a:schemeClr val="tx1"/>
                </a:solidFill>
              </a:rPr>
              <a:t>Veuillez prendre quelques instants supplémentaires pour examiner vos soumissions.</a:t>
            </a:r>
          </a:p>
          <a:p>
            <a:pPr marL="970915" indent="-342900">
              <a:lnSpc>
                <a:spcPct val="100000"/>
              </a:lnSpc>
              <a:spcBef>
                <a:spcPts val="1800"/>
              </a:spcBef>
              <a:buFont typeface="Wingdings" panose="05000000000000000000" pitchFamily="2" charset="2"/>
              <a:buChar char="§"/>
            </a:pPr>
            <a:r>
              <a:rPr lang="fr-FR" sz="2000" b="1">
                <a:solidFill>
                  <a:schemeClr val="tx1"/>
                </a:solidFill>
                <a:cs typeface="Lucida Sans"/>
              </a:rPr>
              <a:t>Utilisez Merriam-Webster.com pour l'orthographe.</a:t>
            </a:r>
          </a:p>
          <a:p>
            <a:pPr marL="970915" indent="-342900">
              <a:lnSpc>
                <a:spcPct val="100000"/>
              </a:lnSpc>
              <a:spcBef>
                <a:spcPts val="1800"/>
              </a:spcBef>
              <a:buFont typeface="Wingdings" panose="05000000000000000000" pitchFamily="2" charset="2"/>
              <a:buChar char="§"/>
            </a:pPr>
            <a:r>
              <a:rPr lang="fr-FR" sz="2000">
                <a:solidFill>
                  <a:schemeClr val="tx1"/>
                </a:solidFill>
              </a:rPr>
              <a:t>Contactez-nous si vous avez des questions ou des demandes.</a:t>
            </a:r>
          </a:p>
        </p:txBody>
      </p:sp>
      <p:sp>
        <p:nvSpPr>
          <p:cNvPr id="4" name="Google Shape;385;p56">
            <a:extLst>
              <a:ext uri="{FF2B5EF4-FFF2-40B4-BE49-F238E27FC236}">
                <a16:creationId xmlns="" xmlns:a16="http://schemas.microsoft.com/office/drawing/2014/main" id="{813BDDF7-3D10-6F46-9D06-DE0085674CEF}"/>
              </a:ext>
            </a:extLst>
          </p:cNvPr>
          <p:cNvSpPr/>
          <p:nvPr/>
        </p:nvSpPr>
        <p:spPr>
          <a:xfrm>
            <a:off x="0" y="-141149"/>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PRENEZ LE TEMPS DE RELIRE ET DE MODIFIER</a:t>
            </a:r>
          </a:p>
        </p:txBody>
      </p:sp>
      <p:sp>
        <p:nvSpPr>
          <p:cNvPr id="5" name="TextBox 4"/>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8F135EAA-195B-5CE2-B849-350FB62727A8}"/>
              </a:ext>
            </a:extLst>
          </p:cNvPr>
          <p:cNvSpPr>
            <a:spLocks noGrp="1"/>
          </p:cNvSpPr>
          <p:nvPr>
            <p:ph type="sldNum" sz="quarter" idx="7"/>
          </p:nvPr>
        </p:nvSpPr>
        <p:spPr/>
        <p:txBody>
          <a:bodyPr/>
          <a:lstStyle/>
          <a:p>
            <a:fld id="{B6F15528-21DE-4FAA-801E-634DDDAF4B2B}" type="slidenum">
              <a:rPr lang="fr-FR" smtClean="0"/>
              <a:pPr/>
              <a:t>239</a:t>
            </a:fld>
            <a:endParaRPr lang="fr-F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3716"/>
            <a:ext cx="12192000" cy="4165600"/>
          </a:xfrm>
          <a:custGeom>
            <a:avLst/>
            <a:gdLst/>
            <a:ahLst/>
            <a:cxnLst/>
            <a:rect l="l" t="t" r="r" b="b"/>
            <a:pathLst>
              <a:path w="12192000" h="4165600">
                <a:moveTo>
                  <a:pt x="0" y="4165091"/>
                </a:moveTo>
                <a:lnTo>
                  <a:pt x="12192000" y="4165091"/>
                </a:lnTo>
                <a:lnTo>
                  <a:pt x="12192000" y="0"/>
                </a:lnTo>
                <a:lnTo>
                  <a:pt x="0" y="0"/>
                </a:lnTo>
                <a:lnTo>
                  <a:pt x="0" y="4165091"/>
                </a:lnTo>
                <a:close/>
              </a:path>
            </a:pathLst>
          </a:custGeom>
          <a:solidFill>
            <a:srgbClr val="002E6C"/>
          </a:solidFill>
        </p:spPr>
        <p:txBody>
          <a:bodyPr wrap="square" lIns="0" tIns="0" rIns="0" bIns="0" rtlCol="0"/>
          <a:lstStyle/>
          <a:p>
            <a:endParaRPr/>
          </a:p>
        </p:txBody>
      </p:sp>
      <p:sp>
        <p:nvSpPr>
          <p:cNvPr id="4" name="object 4"/>
          <p:cNvSpPr/>
          <p:nvPr/>
        </p:nvSpPr>
        <p:spPr>
          <a:xfrm>
            <a:off x="6060566" y="1772030"/>
            <a:ext cx="1118235" cy="1118235"/>
          </a:xfrm>
          <a:custGeom>
            <a:avLst/>
            <a:gdLst/>
            <a:ahLst/>
            <a:cxnLst/>
            <a:rect l="l" t="t" r="r" b="b"/>
            <a:pathLst>
              <a:path w="1118234" h="1118235">
                <a:moveTo>
                  <a:pt x="0" y="558926"/>
                </a:moveTo>
                <a:lnTo>
                  <a:pt x="2051" y="510700"/>
                </a:lnTo>
                <a:lnTo>
                  <a:pt x="8094" y="463613"/>
                </a:lnTo>
                <a:lnTo>
                  <a:pt x="17961" y="417833"/>
                </a:lnTo>
                <a:lnTo>
                  <a:pt x="31483" y="373528"/>
                </a:lnTo>
                <a:lnTo>
                  <a:pt x="48493" y="330865"/>
                </a:lnTo>
                <a:lnTo>
                  <a:pt x="68824" y="290012"/>
                </a:lnTo>
                <a:lnTo>
                  <a:pt x="92307" y="251137"/>
                </a:lnTo>
                <a:lnTo>
                  <a:pt x="118775" y="214408"/>
                </a:lnTo>
                <a:lnTo>
                  <a:pt x="148059" y="179993"/>
                </a:lnTo>
                <a:lnTo>
                  <a:pt x="179993" y="148059"/>
                </a:lnTo>
                <a:lnTo>
                  <a:pt x="214408" y="118775"/>
                </a:lnTo>
                <a:lnTo>
                  <a:pt x="251137" y="92307"/>
                </a:lnTo>
                <a:lnTo>
                  <a:pt x="290012" y="68824"/>
                </a:lnTo>
                <a:lnTo>
                  <a:pt x="330865" y="48493"/>
                </a:lnTo>
                <a:lnTo>
                  <a:pt x="373528" y="31483"/>
                </a:lnTo>
                <a:lnTo>
                  <a:pt x="417833" y="17961"/>
                </a:lnTo>
                <a:lnTo>
                  <a:pt x="463613" y="8094"/>
                </a:lnTo>
                <a:lnTo>
                  <a:pt x="510700" y="2051"/>
                </a:lnTo>
                <a:lnTo>
                  <a:pt x="558927" y="0"/>
                </a:lnTo>
                <a:lnTo>
                  <a:pt x="607153" y="2051"/>
                </a:lnTo>
                <a:lnTo>
                  <a:pt x="654240" y="8094"/>
                </a:lnTo>
                <a:lnTo>
                  <a:pt x="700020" y="17961"/>
                </a:lnTo>
                <a:lnTo>
                  <a:pt x="744325" y="31483"/>
                </a:lnTo>
                <a:lnTo>
                  <a:pt x="786988" y="48493"/>
                </a:lnTo>
                <a:lnTo>
                  <a:pt x="827841" y="68824"/>
                </a:lnTo>
                <a:lnTo>
                  <a:pt x="866716" y="92307"/>
                </a:lnTo>
                <a:lnTo>
                  <a:pt x="903445" y="118775"/>
                </a:lnTo>
                <a:lnTo>
                  <a:pt x="937860" y="148059"/>
                </a:lnTo>
                <a:lnTo>
                  <a:pt x="969794" y="179993"/>
                </a:lnTo>
                <a:lnTo>
                  <a:pt x="999078" y="214408"/>
                </a:lnTo>
                <a:lnTo>
                  <a:pt x="1025546" y="251137"/>
                </a:lnTo>
                <a:lnTo>
                  <a:pt x="1049029" y="290012"/>
                </a:lnTo>
                <a:lnTo>
                  <a:pt x="1069360" y="330865"/>
                </a:lnTo>
                <a:lnTo>
                  <a:pt x="1086370" y="373528"/>
                </a:lnTo>
                <a:lnTo>
                  <a:pt x="1099892" y="417833"/>
                </a:lnTo>
                <a:lnTo>
                  <a:pt x="1109759" y="463613"/>
                </a:lnTo>
                <a:lnTo>
                  <a:pt x="1115802" y="510700"/>
                </a:lnTo>
                <a:lnTo>
                  <a:pt x="1117854" y="558926"/>
                </a:lnTo>
                <a:lnTo>
                  <a:pt x="1115802" y="607153"/>
                </a:lnTo>
                <a:lnTo>
                  <a:pt x="1109759" y="654240"/>
                </a:lnTo>
                <a:lnTo>
                  <a:pt x="1099892" y="700020"/>
                </a:lnTo>
                <a:lnTo>
                  <a:pt x="1086370" y="744325"/>
                </a:lnTo>
                <a:lnTo>
                  <a:pt x="1069360" y="786988"/>
                </a:lnTo>
                <a:lnTo>
                  <a:pt x="1049029" y="827841"/>
                </a:lnTo>
                <a:lnTo>
                  <a:pt x="1025546" y="866716"/>
                </a:lnTo>
                <a:lnTo>
                  <a:pt x="999078" y="903445"/>
                </a:lnTo>
                <a:lnTo>
                  <a:pt x="969794" y="937860"/>
                </a:lnTo>
                <a:lnTo>
                  <a:pt x="937860" y="969794"/>
                </a:lnTo>
                <a:lnTo>
                  <a:pt x="903445" y="999078"/>
                </a:lnTo>
                <a:lnTo>
                  <a:pt x="866716" y="1025546"/>
                </a:lnTo>
                <a:lnTo>
                  <a:pt x="827841" y="1049029"/>
                </a:lnTo>
                <a:lnTo>
                  <a:pt x="786988" y="1069360"/>
                </a:lnTo>
                <a:lnTo>
                  <a:pt x="744325" y="1086370"/>
                </a:lnTo>
                <a:lnTo>
                  <a:pt x="700020" y="1099892"/>
                </a:lnTo>
                <a:lnTo>
                  <a:pt x="654240" y="1109759"/>
                </a:lnTo>
                <a:lnTo>
                  <a:pt x="607153" y="1115802"/>
                </a:lnTo>
                <a:lnTo>
                  <a:pt x="558927" y="1117853"/>
                </a:lnTo>
                <a:lnTo>
                  <a:pt x="510700" y="1115802"/>
                </a:lnTo>
                <a:lnTo>
                  <a:pt x="463613" y="1109759"/>
                </a:lnTo>
                <a:lnTo>
                  <a:pt x="417833" y="1099892"/>
                </a:lnTo>
                <a:lnTo>
                  <a:pt x="373528" y="1086370"/>
                </a:lnTo>
                <a:lnTo>
                  <a:pt x="330865" y="1069360"/>
                </a:lnTo>
                <a:lnTo>
                  <a:pt x="290012" y="1049029"/>
                </a:lnTo>
                <a:lnTo>
                  <a:pt x="251137" y="1025546"/>
                </a:lnTo>
                <a:lnTo>
                  <a:pt x="214408" y="999078"/>
                </a:lnTo>
                <a:lnTo>
                  <a:pt x="179993" y="969794"/>
                </a:lnTo>
                <a:lnTo>
                  <a:pt x="148059" y="937860"/>
                </a:lnTo>
                <a:lnTo>
                  <a:pt x="118775" y="903445"/>
                </a:lnTo>
                <a:lnTo>
                  <a:pt x="92307" y="866716"/>
                </a:lnTo>
                <a:lnTo>
                  <a:pt x="68824" y="827841"/>
                </a:lnTo>
                <a:lnTo>
                  <a:pt x="48493" y="786988"/>
                </a:lnTo>
                <a:lnTo>
                  <a:pt x="31483" y="744325"/>
                </a:lnTo>
                <a:lnTo>
                  <a:pt x="17961" y="700020"/>
                </a:lnTo>
                <a:lnTo>
                  <a:pt x="8094" y="654240"/>
                </a:lnTo>
                <a:lnTo>
                  <a:pt x="2051" y="607153"/>
                </a:lnTo>
                <a:lnTo>
                  <a:pt x="0" y="558926"/>
                </a:lnTo>
                <a:close/>
              </a:path>
            </a:pathLst>
          </a:custGeom>
          <a:ln w="19050">
            <a:solidFill>
              <a:srgbClr val="FFFFFF"/>
            </a:solidFill>
          </a:ln>
        </p:spPr>
        <p:txBody>
          <a:bodyPr wrap="square" lIns="0" tIns="0" rIns="0" bIns="0" rtlCol="0"/>
          <a:lstStyle/>
          <a:p>
            <a:endParaRPr/>
          </a:p>
        </p:txBody>
      </p:sp>
      <p:sp>
        <p:nvSpPr>
          <p:cNvPr id="5" name="object 5"/>
          <p:cNvSpPr/>
          <p:nvPr/>
        </p:nvSpPr>
        <p:spPr>
          <a:xfrm>
            <a:off x="3251834" y="2616326"/>
            <a:ext cx="1117600" cy="1118235"/>
          </a:xfrm>
          <a:custGeom>
            <a:avLst/>
            <a:gdLst/>
            <a:ahLst/>
            <a:cxnLst/>
            <a:rect l="l" t="t" r="r" b="b"/>
            <a:pathLst>
              <a:path w="1117600" h="1118235">
                <a:moveTo>
                  <a:pt x="0" y="558926"/>
                </a:moveTo>
                <a:lnTo>
                  <a:pt x="2050" y="510700"/>
                </a:lnTo>
                <a:lnTo>
                  <a:pt x="8089" y="463613"/>
                </a:lnTo>
                <a:lnTo>
                  <a:pt x="17949" y="417833"/>
                </a:lnTo>
                <a:lnTo>
                  <a:pt x="31462" y="373528"/>
                </a:lnTo>
                <a:lnTo>
                  <a:pt x="48461" y="330865"/>
                </a:lnTo>
                <a:lnTo>
                  <a:pt x="68778" y="290012"/>
                </a:lnTo>
                <a:lnTo>
                  <a:pt x="92245" y="251137"/>
                </a:lnTo>
                <a:lnTo>
                  <a:pt x="118695" y="214408"/>
                </a:lnTo>
                <a:lnTo>
                  <a:pt x="147960" y="179993"/>
                </a:lnTo>
                <a:lnTo>
                  <a:pt x="179873" y="148059"/>
                </a:lnTo>
                <a:lnTo>
                  <a:pt x="214265" y="118775"/>
                </a:lnTo>
                <a:lnTo>
                  <a:pt x="250969" y="92307"/>
                </a:lnTo>
                <a:lnTo>
                  <a:pt x="289817" y="68824"/>
                </a:lnTo>
                <a:lnTo>
                  <a:pt x="330641" y="48493"/>
                </a:lnTo>
                <a:lnTo>
                  <a:pt x="373275" y="31483"/>
                </a:lnTo>
                <a:lnTo>
                  <a:pt x="417550" y="17961"/>
                </a:lnTo>
                <a:lnTo>
                  <a:pt x="463298" y="8094"/>
                </a:lnTo>
                <a:lnTo>
                  <a:pt x="510353" y="2051"/>
                </a:lnTo>
                <a:lnTo>
                  <a:pt x="558546" y="0"/>
                </a:lnTo>
                <a:lnTo>
                  <a:pt x="606738" y="2051"/>
                </a:lnTo>
                <a:lnTo>
                  <a:pt x="653793" y="8094"/>
                </a:lnTo>
                <a:lnTo>
                  <a:pt x="699541" y="17961"/>
                </a:lnTo>
                <a:lnTo>
                  <a:pt x="743816" y="31483"/>
                </a:lnTo>
                <a:lnTo>
                  <a:pt x="786450" y="48493"/>
                </a:lnTo>
                <a:lnTo>
                  <a:pt x="827274" y="68824"/>
                </a:lnTo>
                <a:lnTo>
                  <a:pt x="866122" y="92307"/>
                </a:lnTo>
                <a:lnTo>
                  <a:pt x="902826" y="118775"/>
                </a:lnTo>
                <a:lnTo>
                  <a:pt x="937218" y="148059"/>
                </a:lnTo>
                <a:lnTo>
                  <a:pt x="969131" y="179993"/>
                </a:lnTo>
                <a:lnTo>
                  <a:pt x="998396" y="214408"/>
                </a:lnTo>
                <a:lnTo>
                  <a:pt x="1024846" y="251137"/>
                </a:lnTo>
                <a:lnTo>
                  <a:pt x="1048313" y="290012"/>
                </a:lnTo>
                <a:lnTo>
                  <a:pt x="1068630" y="330865"/>
                </a:lnTo>
                <a:lnTo>
                  <a:pt x="1085629" y="373528"/>
                </a:lnTo>
                <a:lnTo>
                  <a:pt x="1099142" y="417833"/>
                </a:lnTo>
                <a:lnTo>
                  <a:pt x="1109002" y="463613"/>
                </a:lnTo>
                <a:lnTo>
                  <a:pt x="1115041" y="510700"/>
                </a:lnTo>
                <a:lnTo>
                  <a:pt x="1117092" y="558926"/>
                </a:lnTo>
                <a:lnTo>
                  <a:pt x="1115041" y="607153"/>
                </a:lnTo>
                <a:lnTo>
                  <a:pt x="1109002" y="654240"/>
                </a:lnTo>
                <a:lnTo>
                  <a:pt x="1099142" y="700020"/>
                </a:lnTo>
                <a:lnTo>
                  <a:pt x="1085629" y="744325"/>
                </a:lnTo>
                <a:lnTo>
                  <a:pt x="1068630" y="786988"/>
                </a:lnTo>
                <a:lnTo>
                  <a:pt x="1048313" y="827841"/>
                </a:lnTo>
                <a:lnTo>
                  <a:pt x="1024846" y="866716"/>
                </a:lnTo>
                <a:lnTo>
                  <a:pt x="998396" y="903445"/>
                </a:lnTo>
                <a:lnTo>
                  <a:pt x="969131" y="937860"/>
                </a:lnTo>
                <a:lnTo>
                  <a:pt x="937218" y="969794"/>
                </a:lnTo>
                <a:lnTo>
                  <a:pt x="902826" y="999078"/>
                </a:lnTo>
                <a:lnTo>
                  <a:pt x="866122" y="1025546"/>
                </a:lnTo>
                <a:lnTo>
                  <a:pt x="827274" y="1049029"/>
                </a:lnTo>
                <a:lnTo>
                  <a:pt x="786450" y="1069360"/>
                </a:lnTo>
                <a:lnTo>
                  <a:pt x="743816" y="1086370"/>
                </a:lnTo>
                <a:lnTo>
                  <a:pt x="699541" y="1099892"/>
                </a:lnTo>
                <a:lnTo>
                  <a:pt x="653793" y="1109759"/>
                </a:lnTo>
                <a:lnTo>
                  <a:pt x="606738" y="1115802"/>
                </a:lnTo>
                <a:lnTo>
                  <a:pt x="558546" y="1117853"/>
                </a:lnTo>
                <a:lnTo>
                  <a:pt x="510353" y="1115802"/>
                </a:lnTo>
                <a:lnTo>
                  <a:pt x="463298" y="1109759"/>
                </a:lnTo>
                <a:lnTo>
                  <a:pt x="417550" y="1099892"/>
                </a:lnTo>
                <a:lnTo>
                  <a:pt x="373275" y="1086370"/>
                </a:lnTo>
                <a:lnTo>
                  <a:pt x="330641" y="1069360"/>
                </a:lnTo>
                <a:lnTo>
                  <a:pt x="289817" y="1049029"/>
                </a:lnTo>
                <a:lnTo>
                  <a:pt x="250969" y="1025546"/>
                </a:lnTo>
                <a:lnTo>
                  <a:pt x="214265" y="999078"/>
                </a:lnTo>
                <a:lnTo>
                  <a:pt x="179873" y="969794"/>
                </a:lnTo>
                <a:lnTo>
                  <a:pt x="147960" y="937860"/>
                </a:lnTo>
                <a:lnTo>
                  <a:pt x="118695" y="903445"/>
                </a:lnTo>
                <a:lnTo>
                  <a:pt x="92245" y="866716"/>
                </a:lnTo>
                <a:lnTo>
                  <a:pt x="68778" y="827841"/>
                </a:lnTo>
                <a:lnTo>
                  <a:pt x="48461" y="786988"/>
                </a:lnTo>
                <a:lnTo>
                  <a:pt x="31462" y="744325"/>
                </a:lnTo>
                <a:lnTo>
                  <a:pt x="17949" y="700020"/>
                </a:lnTo>
                <a:lnTo>
                  <a:pt x="8089" y="654240"/>
                </a:lnTo>
                <a:lnTo>
                  <a:pt x="2050" y="607153"/>
                </a:lnTo>
                <a:lnTo>
                  <a:pt x="0" y="558926"/>
                </a:lnTo>
                <a:close/>
              </a:path>
            </a:pathLst>
          </a:custGeom>
          <a:ln w="19050">
            <a:solidFill>
              <a:srgbClr val="FFFFFF"/>
            </a:solidFill>
          </a:ln>
        </p:spPr>
        <p:txBody>
          <a:bodyPr wrap="square" lIns="0" tIns="0" rIns="0" bIns="0" rtlCol="0"/>
          <a:lstStyle/>
          <a:p>
            <a:endParaRPr/>
          </a:p>
        </p:txBody>
      </p:sp>
      <p:sp>
        <p:nvSpPr>
          <p:cNvPr id="6" name="object 6"/>
          <p:cNvSpPr/>
          <p:nvPr/>
        </p:nvSpPr>
        <p:spPr>
          <a:xfrm>
            <a:off x="1473327" y="2814447"/>
            <a:ext cx="0" cy="1630680"/>
          </a:xfrm>
          <a:custGeom>
            <a:avLst/>
            <a:gdLst/>
            <a:ahLst/>
            <a:cxnLst/>
            <a:rect l="l" t="t" r="r" b="b"/>
            <a:pathLst>
              <a:path h="1630679">
                <a:moveTo>
                  <a:pt x="0" y="0"/>
                </a:moveTo>
                <a:lnTo>
                  <a:pt x="0" y="1630680"/>
                </a:lnTo>
              </a:path>
            </a:pathLst>
          </a:custGeom>
          <a:ln w="12700">
            <a:solidFill>
              <a:srgbClr val="FFFFFF"/>
            </a:solidFill>
          </a:ln>
        </p:spPr>
        <p:txBody>
          <a:bodyPr wrap="square" lIns="0" tIns="0" rIns="0" bIns="0" rtlCol="0"/>
          <a:lstStyle/>
          <a:p>
            <a:endParaRPr/>
          </a:p>
        </p:txBody>
      </p:sp>
      <p:sp>
        <p:nvSpPr>
          <p:cNvPr id="7" name="object 7"/>
          <p:cNvSpPr/>
          <p:nvPr/>
        </p:nvSpPr>
        <p:spPr>
          <a:xfrm>
            <a:off x="3810380" y="3734180"/>
            <a:ext cx="0" cy="750570"/>
          </a:xfrm>
          <a:custGeom>
            <a:avLst/>
            <a:gdLst/>
            <a:ahLst/>
            <a:cxnLst/>
            <a:rect l="l" t="t" r="r" b="b"/>
            <a:pathLst>
              <a:path h="750570">
                <a:moveTo>
                  <a:pt x="0" y="0"/>
                </a:moveTo>
                <a:lnTo>
                  <a:pt x="0" y="750150"/>
                </a:lnTo>
              </a:path>
            </a:pathLst>
          </a:custGeom>
          <a:ln w="12700">
            <a:solidFill>
              <a:srgbClr val="FFFFFF"/>
            </a:solidFill>
          </a:ln>
        </p:spPr>
        <p:txBody>
          <a:bodyPr wrap="square" lIns="0" tIns="0" rIns="0" bIns="0" rtlCol="0"/>
          <a:lstStyle/>
          <a:p>
            <a:endParaRPr/>
          </a:p>
        </p:txBody>
      </p:sp>
      <p:sp>
        <p:nvSpPr>
          <p:cNvPr id="8" name="object 8"/>
          <p:cNvSpPr/>
          <p:nvPr/>
        </p:nvSpPr>
        <p:spPr>
          <a:xfrm>
            <a:off x="6619113" y="2915792"/>
            <a:ext cx="0" cy="1565910"/>
          </a:xfrm>
          <a:custGeom>
            <a:avLst/>
            <a:gdLst/>
            <a:ahLst/>
            <a:cxnLst/>
            <a:rect l="l" t="t" r="r" b="b"/>
            <a:pathLst>
              <a:path h="1565910">
                <a:moveTo>
                  <a:pt x="0" y="0"/>
                </a:moveTo>
                <a:lnTo>
                  <a:pt x="0" y="1565490"/>
                </a:lnTo>
              </a:path>
            </a:pathLst>
          </a:custGeom>
          <a:ln w="12700">
            <a:solidFill>
              <a:srgbClr val="FFFFFF"/>
            </a:solidFill>
          </a:ln>
        </p:spPr>
        <p:txBody>
          <a:bodyPr wrap="square" lIns="0" tIns="0" rIns="0" bIns="0" rtlCol="0"/>
          <a:lstStyle/>
          <a:p>
            <a:endParaRPr/>
          </a:p>
        </p:txBody>
      </p:sp>
      <p:sp>
        <p:nvSpPr>
          <p:cNvPr id="9" name="object 9"/>
          <p:cNvSpPr/>
          <p:nvPr/>
        </p:nvSpPr>
        <p:spPr>
          <a:xfrm>
            <a:off x="9674732" y="3500246"/>
            <a:ext cx="0" cy="944880"/>
          </a:xfrm>
          <a:custGeom>
            <a:avLst/>
            <a:gdLst/>
            <a:ahLst/>
            <a:cxnLst/>
            <a:rect l="l" t="t" r="r" b="b"/>
            <a:pathLst>
              <a:path h="944879">
                <a:moveTo>
                  <a:pt x="0" y="0"/>
                </a:moveTo>
                <a:lnTo>
                  <a:pt x="0" y="944880"/>
                </a:lnTo>
              </a:path>
            </a:pathLst>
          </a:custGeom>
          <a:ln w="12700">
            <a:solidFill>
              <a:srgbClr val="FFFFFF"/>
            </a:solidFill>
          </a:ln>
        </p:spPr>
        <p:txBody>
          <a:bodyPr wrap="square" lIns="0" tIns="0" rIns="0" bIns="0" rtlCol="0"/>
          <a:lstStyle/>
          <a:p>
            <a:endParaRPr/>
          </a:p>
        </p:txBody>
      </p:sp>
      <p:sp>
        <p:nvSpPr>
          <p:cNvPr id="10" name="object 10"/>
          <p:cNvSpPr/>
          <p:nvPr/>
        </p:nvSpPr>
        <p:spPr>
          <a:xfrm>
            <a:off x="1203203" y="1951527"/>
            <a:ext cx="568960" cy="613410"/>
          </a:xfrm>
          <a:custGeom>
            <a:avLst/>
            <a:gdLst/>
            <a:ahLst/>
            <a:cxnLst/>
            <a:rect l="l" t="t" r="r" b="b"/>
            <a:pathLst>
              <a:path w="568960" h="613410">
                <a:moveTo>
                  <a:pt x="135509" y="0"/>
                </a:moveTo>
                <a:lnTo>
                  <a:pt x="79833" y="15575"/>
                </a:lnTo>
                <a:lnTo>
                  <a:pt x="29342" y="66303"/>
                </a:lnTo>
                <a:lnTo>
                  <a:pt x="15553" y="120527"/>
                </a:lnTo>
                <a:lnTo>
                  <a:pt x="25209" y="140514"/>
                </a:lnTo>
                <a:lnTo>
                  <a:pt x="29413" y="144731"/>
                </a:lnTo>
                <a:lnTo>
                  <a:pt x="33616" y="144731"/>
                </a:lnTo>
                <a:lnTo>
                  <a:pt x="37807" y="148960"/>
                </a:lnTo>
                <a:lnTo>
                  <a:pt x="23038" y="181414"/>
                </a:lnTo>
                <a:lnTo>
                  <a:pt x="11026" y="215452"/>
                </a:lnTo>
                <a:lnTo>
                  <a:pt x="2953" y="251074"/>
                </a:lnTo>
                <a:lnTo>
                  <a:pt x="0" y="288279"/>
                </a:lnTo>
                <a:lnTo>
                  <a:pt x="5377" y="344413"/>
                </a:lnTo>
                <a:lnTo>
                  <a:pt x="20839" y="395886"/>
                </a:lnTo>
                <a:lnTo>
                  <a:pt x="45378" y="442089"/>
                </a:lnTo>
                <a:lnTo>
                  <a:pt x="77984" y="482415"/>
                </a:lnTo>
                <a:lnTo>
                  <a:pt x="117652" y="516256"/>
                </a:lnTo>
                <a:lnTo>
                  <a:pt x="54622" y="579591"/>
                </a:lnTo>
                <a:lnTo>
                  <a:pt x="92443" y="613361"/>
                </a:lnTo>
                <a:lnTo>
                  <a:pt x="159677" y="545809"/>
                </a:lnTo>
                <a:lnTo>
                  <a:pt x="481270" y="545809"/>
                </a:lnTo>
                <a:lnTo>
                  <a:pt x="465594" y="528931"/>
                </a:lnTo>
                <a:lnTo>
                  <a:pt x="273126" y="528931"/>
                </a:lnTo>
                <a:lnTo>
                  <a:pt x="228743" y="521732"/>
                </a:lnTo>
                <a:lnTo>
                  <a:pt x="187511" y="506963"/>
                </a:lnTo>
                <a:lnTo>
                  <a:pt x="150218" y="485366"/>
                </a:lnTo>
                <a:lnTo>
                  <a:pt x="117652" y="457684"/>
                </a:lnTo>
                <a:lnTo>
                  <a:pt x="90602" y="424658"/>
                </a:lnTo>
                <a:lnTo>
                  <a:pt x="69854" y="387031"/>
                </a:lnTo>
                <a:lnTo>
                  <a:pt x="56197" y="345545"/>
                </a:lnTo>
                <a:lnTo>
                  <a:pt x="50418" y="300941"/>
                </a:lnTo>
                <a:lnTo>
                  <a:pt x="96647" y="300941"/>
                </a:lnTo>
                <a:lnTo>
                  <a:pt x="100838" y="296724"/>
                </a:lnTo>
                <a:lnTo>
                  <a:pt x="100838" y="284062"/>
                </a:lnTo>
                <a:lnTo>
                  <a:pt x="96647" y="279833"/>
                </a:lnTo>
                <a:lnTo>
                  <a:pt x="50418" y="279833"/>
                </a:lnTo>
                <a:lnTo>
                  <a:pt x="56197" y="235234"/>
                </a:lnTo>
                <a:lnTo>
                  <a:pt x="69854" y="193750"/>
                </a:lnTo>
                <a:lnTo>
                  <a:pt x="90602" y="156125"/>
                </a:lnTo>
                <a:lnTo>
                  <a:pt x="117652" y="123101"/>
                </a:lnTo>
                <a:lnTo>
                  <a:pt x="150218" y="95420"/>
                </a:lnTo>
                <a:lnTo>
                  <a:pt x="187511" y="73824"/>
                </a:lnTo>
                <a:lnTo>
                  <a:pt x="228743" y="59055"/>
                </a:lnTo>
                <a:lnTo>
                  <a:pt x="273126" y="51856"/>
                </a:lnTo>
                <a:lnTo>
                  <a:pt x="543498" y="51856"/>
                </a:lnTo>
                <a:lnTo>
                  <a:pt x="533654" y="39194"/>
                </a:lnTo>
                <a:lnTo>
                  <a:pt x="420204" y="39194"/>
                </a:lnTo>
                <a:lnTo>
                  <a:pt x="411299" y="34965"/>
                </a:lnTo>
                <a:lnTo>
                  <a:pt x="163880" y="34965"/>
                </a:lnTo>
                <a:lnTo>
                  <a:pt x="163158" y="26852"/>
                </a:lnTo>
                <a:lnTo>
                  <a:pt x="161253" y="20715"/>
                </a:lnTo>
                <a:lnTo>
                  <a:pt x="158560" y="15369"/>
                </a:lnTo>
                <a:lnTo>
                  <a:pt x="155473" y="9628"/>
                </a:lnTo>
                <a:lnTo>
                  <a:pt x="135509" y="0"/>
                </a:lnTo>
                <a:close/>
              </a:path>
              <a:path w="568960" h="613410">
                <a:moveTo>
                  <a:pt x="481270" y="545809"/>
                </a:moveTo>
                <a:lnTo>
                  <a:pt x="411797" y="545809"/>
                </a:lnTo>
                <a:lnTo>
                  <a:pt x="479031" y="613361"/>
                </a:lnTo>
                <a:lnTo>
                  <a:pt x="512648" y="579591"/>
                </a:lnTo>
                <a:lnTo>
                  <a:pt x="481270" y="545809"/>
                </a:lnTo>
                <a:close/>
              </a:path>
              <a:path w="568960" h="613410">
                <a:moveTo>
                  <a:pt x="411797" y="545809"/>
                </a:moveTo>
                <a:lnTo>
                  <a:pt x="159677" y="545809"/>
                </a:lnTo>
                <a:lnTo>
                  <a:pt x="188823" y="557553"/>
                </a:lnTo>
                <a:lnTo>
                  <a:pt x="219549" y="566920"/>
                </a:lnTo>
                <a:lnTo>
                  <a:pt x="251854" y="573120"/>
                </a:lnTo>
                <a:lnTo>
                  <a:pt x="285737" y="575362"/>
                </a:lnTo>
                <a:lnTo>
                  <a:pt x="319612" y="573120"/>
                </a:lnTo>
                <a:lnTo>
                  <a:pt x="351915" y="566920"/>
                </a:lnTo>
                <a:lnTo>
                  <a:pt x="382644" y="557553"/>
                </a:lnTo>
                <a:lnTo>
                  <a:pt x="411797" y="545809"/>
                </a:lnTo>
                <a:close/>
              </a:path>
              <a:path w="568960" h="613410">
                <a:moveTo>
                  <a:pt x="289941" y="474042"/>
                </a:moveTo>
                <a:lnTo>
                  <a:pt x="277329" y="474042"/>
                </a:lnTo>
                <a:lnTo>
                  <a:pt x="273126" y="478258"/>
                </a:lnTo>
                <a:lnTo>
                  <a:pt x="273126" y="528931"/>
                </a:lnTo>
                <a:lnTo>
                  <a:pt x="298335" y="528931"/>
                </a:lnTo>
                <a:lnTo>
                  <a:pt x="298335" y="478258"/>
                </a:lnTo>
                <a:lnTo>
                  <a:pt x="289941" y="474042"/>
                </a:lnTo>
                <a:close/>
              </a:path>
              <a:path w="568960" h="613410">
                <a:moveTo>
                  <a:pt x="543498" y="51856"/>
                </a:moveTo>
                <a:lnTo>
                  <a:pt x="298335" y="51856"/>
                </a:lnTo>
                <a:lnTo>
                  <a:pt x="342723" y="59055"/>
                </a:lnTo>
                <a:lnTo>
                  <a:pt x="383957" y="73824"/>
                </a:lnTo>
                <a:lnTo>
                  <a:pt x="421252" y="95420"/>
                </a:lnTo>
                <a:lnTo>
                  <a:pt x="453818" y="123101"/>
                </a:lnTo>
                <a:lnTo>
                  <a:pt x="480868" y="156125"/>
                </a:lnTo>
                <a:lnTo>
                  <a:pt x="501614" y="193750"/>
                </a:lnTo>
                <a:lnTo>
                  <a:pt x="515268" y="235234"/>
                </a:lnTo>
                <a:lnTo>
                  <a:pt x="521042" y="279833"/>
                </a:lnTo>
                <a:lnTo>
                  <a:pt x="474827" y="279833"/>
                </a:lnTo>
                <a:lnTo>
                  <a:pt x="470623" y="284062"/>
                </a:lnTo>
                <a:lnTo>
                  <a:pt x="470623" y="296724"/>
                </a:lnTo>
                <a:lnTo>
                  <a:pt x="474827" y="300941"/>
                </a:lnTo>
                <a:lnTo>
                  <a:pt x="521042" y="300941"/>
                </a:lnTo>
                <a:lnTo>
                  <a:pt x="515268" y="345545"/>
                </a:lnTo>
                <a:lnTo>
                  <a:pt x="501614" y="387031"/>
                </a:lnTo>
                <a:lnTo>
                  <a:pt x="480868" y="424658"/>
                </a:lnTo>
                <a:lnTo>
                  <a:pt x="453818" y="457684"/>
                </a:lnTo>
                <a:lnTo>
                  <a:pt x="421252" y="485366"/>
                </a:lnTo>
                <a:lnTo>
                  <a:pt x="383957" y="506963"/>
                </a:lnTo>
                <a:lnTo>
                  <a:pt x="342723" y="521732"/>
                </a:lnTo>
                <a:lnTo>
                  <a:pt x="298335" y="528931"/>
                </a:lnTo>
                <a:lnTo>
                  <a:pt x="465594" y="528931"/>
                </a:lnTo>
                <a:lnTo>
                  <a:pt x="453821" y="516256"/>
                </a:lnTo>
                <a:lnTo>
                  <a:pt x="493047" y="482415"/>
                </a:lnTo>
                <a:lnTo>
                  <a:pt x="524611" y="442089"/>
                </a:lnTo>
                <a:lnTo>
                  <a:pt x="547907" y="395886"/>
                </a:lnTo>
                <a:lnTo>
                  <a:pt x="562328" y="344413"/>
                </a:lnTo>
                <a:lnTo>
                  <a:pt x="567270" y="288279"/>
                </a:lnTo>
                <a:lnTo>
                  <a:pt x="564972" y="251074"/>
                </a:lnTo>
                <a:lnTo>
                  <a:pt x="558339" y="215452"/>
                </a:lnTo>
                <a:lnTo>
                  <a:pt x="547768" y="181414"/>
                </a:lnTo>
                <a:lnTo>
                  <a:pt x="533654" y="148960"/>
                </a:lnTo>
                <a:lnTo>
                  <a:pt x="540548" y="148828"/>
                </a:lnTo>
                <a:lnTo>
                  <a:pt x="547835" y="147904"/>
                </a:lnTo>
                <a:lnTo>
                  <a:pt x="554333" y="145397"/>
                </a:lnTo>
                <a:lnTo>
                  <a:pt x="558863" y="140514"/>
                </a:lnTo>
                <a:lnTo>
                  <a:pt x="568519" y="120527"/>
                </a:lnTo>
                <a:lnTo>
                  <a:pt x="566747" y="94602"/>
                </a:lnTo>
                <a:lnTo>
                  <a:pt x="554730" y="66303"/>
                </a:lnTo>
                <a:lnTo>
                  <a:pt x="543498" y="51856"/>
                </a:lnTo>
                <a:close/>
              </a:path>
              <a:path w="568960" h="613410">
                <a:moveTo>
                  <a:pt x="298335" y="51856"/>
                </a:moveTo>
                <a:lnTo>
                  <a:pt x="273126" y="51856"/>
                </a:lnTo>
                <a:lnTo>
                  <a:pt x="273126" y="102516"/>
                </a:lnTo>
                <a:lnTo>
                  <a:pt x="277329" y="110961"/>
                </a:lnTo>
                <a:lnTo>
                  <a:pt x="289941" y="110961"/>
                </a:lnTo>
                <a:lnTo>
                  <a:pt x="298335" y="102516"/>
                </a:lnTo>
                <a:lnTo>
                  <a:pt x="298335" y="51856"/>
                </a:lnTo>
                <a:close/>
              </a:path>
              <a:path w="568960" h="613410">
                <a:moveTo>
                  <a:pt x="450336" y="0"/>
                </a:moveTo>
                <a:lnTo>
                  <a:pt x="420991" y="30415"/>
                </a:lnTo>
                <a:lnTo>
                  <a:pt x="420204" y="39194"/>
                </a:lnTo>
                <a:lnTo>
                  <a:pt x="533654" y="39194"/>
                </a:lnTo>
                <a:lnTo>
                  <a:pt x="504305" y="15575"/>
                </a:lnTo>
                <a:lnTo>
                  <a:pt x="475351" y="2246"/>
                </a:lnTo>
                <a:lnTo>
                  <a:pt x="450336" y="0"/>
                </a:lnTo>
                <a:close/>
              </a:path>
              <a:path w="568960" h="613410">
                <a:moveTo>
                  <a:pt x="285737" y="5412"/>
                </a:moveTo>
                <a:lnTo>
                  <a:pt x="252511" y="7061"/>
                </a:lnTo>
                <a:lnTo>
                  <a:pt x="221651" y="12273"/>
                </a:lnTo>
                <a:lnTo>
                  <a:pt x="192370" y="21442"/>
                </a:lnTo>
                <a:lnTo>
                  <a:pt x="163880" y="34965"/>
                </a:lnTo>
                <a:lnTo>
                  <a:pt x="411299" y="34965"/>
                </a:lnTo>
                <a:lnTo>
                  <a:pt x="390328" y="25005"/>
                </a:lnTo>
                <a:lnTo>
                  <a:pt x="357695" y="14383"/>
                </a:lnTo>
                <a:lnTo>
                  <a:pt x="322699" y="7720"/>
                </a:lnTo>
                <a:lnTo>
                  <a:pt x="285737" y="5412"/>
                </a:lnTo>
                <a:close/>
              </a:path>
            </a:pathLst>
          </a:custGeom>
          <a:solidFill>
            <a:srgbClr val="FFFFFF"/>
          </a:solidFill>
        </p:spPr>
        <p:txBody>
          <a:bodyPr wrap="square" lIns="0" tIns="0" rIns="0" bIns="0" rtlCol="0"/>
          <a:lstStyle/>
          <a:p>
            <a:endParaRPr/>
          </a:p>
        </p:txBody>
      </p:sp>
      <p:sp>
        <p:nvSpPr>
          <p:cNvPr id="11" name="object 11"/>
          <p:cNvSpPr/>
          <p:nvPr/>
        </p:nvSpPr>
        <p:spPr>
          <a:xfrm>
            <a:off x="1476754" y="2087117"/>
            <a:ext cx="177165" cy="165735"/>
          </a:xfrm>
          <a:custGeom>
            <a:avLst/>
            <a:gdLst/>
            <a:ahLst/>
            <a:cxnLst/>
            <a:rect l="l" t="t" r="r" b="b"/>
            <a:pathLst>
              <a:path w="177164" h="165735">
                <a:moveTo>
                  <a:pt x="16840" y="0"/>
                </a:moveTo>
                <a:lnTo>
                  <a:pt x="4216" y="0"/>
                </a:lnTo>
                <a:lnTo>
                  <a:pt x="0" y="4241"/>
                </a:lnTo>
                <a:lnTo>
                  <a:pt x="0" y="161112"/>
                </a:lnTo>
                <a:lnTo>
                  <a:pt x="4216" y="165353"/>
                </a:lnTo>
                <a:lnTo>
                  <a:pt x="172580" y="165353"/>
                </a:lnTo>
                <a:lnTo>
                  <a:pt x="176783" y="161112"/>
                </a:lnTo>
                <a:lnTo>
                  <a:pt x="176783" y="148399"/>
                </a:lnTo>
                <a:lnTo>
                  <a:pt x="172580" y="144157"/>
                </a:lnTo>
                <a:lnTo>
                  <a:pt x="25260" y="144157"/>
                </a:lnTo>
                <a:lnTo>
                  <a:pt x="25260" y="4241"/>
                </a:lnTo>
                <a:lnTo>
                  <a:pt x="16840" y="0"/>
                </a:lnTo>
                <a:close/>
              </a:path>
            </a:pathLst>
          </a:custGeom>
          <a:solidFill>
            <a:srgbClr val="FFFFFF"/>
          </a:solidFill>
        </p:spPr>
        <p:txBody>
          <a:bodyPr wrap="square" lIns="0" tIns="0" rIns="0" bIns="0" rtlCol="0"/>
          <a:lstStyle/>
          <a:p>
            <a:endParaRPr/>
          </a:p>
        </p:txBody>
      </p:sp>
      <p:sp>
        <p:nvSpPr>
          <p:cNvPr id="12" name="object 12"/>
          <p:cNvSpPr txBox="1"/>
          <p:nvPr/>
        </p:nvSpPr>
        <p:spPr>
          <a:xfrm>
            <a:off x="9541139" y="2005232"/>
            <a:ext cx="652273" cy="307777"/>
          </a:xfrm>
          <a:prstGeom prst="rect">
            <a:avLst/>
          </a:prstGeom>
        </p:spPr>
        <p:txBody>
          <a:bodyPr vert="horz" wrap="square" lIns="0" tIns="0" rIns="0" bIns="0" rtlCol="0">
            <a:spAutoFit/>
          </a:bodyPr>
          <a:lstStyle/>
          <a:p>
            <a:pPr marL="12700">
              <a:lnSpc>
                <a:spcPct val="100000"/>
              </a:lnSpc>
            </a:pPr>
            <a:r>
              <a:rPr lang="fr-FR" sz="2000" b="1">
                <a:solidFill>
                  <a:srgbClr val="FFFFFF"/>
                </a:solidFill>
                <a:latin typeface="Source Sans Pro" panose="020B0503030403020204" pitchFamily="34" charset="0"/>
                <a:ea typeface="Source Sans Pro" panose="020B0503030403020204" pitchFamily="34" charset="0"/>
                <a:cs typeface="Eras Medium ITC"/>
              </a:rPr>
              <a:t>2022</a:t>
            </a:r>
          </a:p>
        </p:txBody>
      </p:sp>
      <p:sp>
        <p:nvSpPr>
          <p:cNvPr id="13" name="object 13"/>
          <p:cNvSpPr txBox="1"/>
          <p:nvPr/>
        </p:nvSpPr>
        <p:spPr>
          <a:xfrm>
            <a:off x="6373005" y="1313941"/>
            <a:ext cx="592391" cy="307777"/>
          </a:xfrm>
          <a:prstGeom prst="rect">
            <a:avLst/>
          </a:prstGeom>
        </p:spPr>
        <p:txBody>
          <a:bodyPr vert="horz" wrap="square" lIns="0" tIns="0" rIns="0" bIns="0" rtlCol="0">
            <a:spAutoFit/>
          </a:bodyPr>
          <a:lstStyle/>
          <a:p>
            <a:pPr marL="12700">
              <a:lnSpc>
                <a:spcPct val="100000"/>
              </a:lnSpc>
            </a:pPr>
            <a:r>
              <a:rPr lang="fr-FR" sz="2000" b="1">
                <a:solidFill>
                  <a:srgbClr val="FFFFFF"/>
                </a:solidFill>
                <a:latin typeface="Source Sans Pro" panose="020B0503030403020204" pitchFamily="34" charset="0"/>
                <a:ea typeface="Source Sans Pro" panose="020B0503030403020204" pitchFamily="34" charset="0"/>
                <a:cs typeface="Eras Medium ITC"/>
              </a:rPr>
              <a:t>2021</a:t>
            </a:r>
          </a:p>
        </p:txBody>
      </p:sp>
      <p:sp>
        <p:nvSpPr>
          <p:cNvPr id="14" name="object 14"/>
          <p:cNvSpPr txBox="1"/>
          <p:nvPr/>
        </p:nvSpPr>
        <p:spPr>
          <a:xfrm>
            <a:off x="1227264" y="1313941"/>
            <a:ext cx="589262" cy="307777"/>
          </a:xfrm>
          <a:prstGeom prst="rect">
            <a:avLst/>
          </a:prstGeom>
        </p:spPr>
        <p:txBody>
          <a:bodyPr vert="horz" wrap="square" lIns="0" tIns="0" rIns="0" bIns="0" rtlCol="0">
            <a:spAutoFit/>
          </a:bodyPr>
          <a:lstStyle/>
          <a:p>
            <a:pPr marL="12700">
              <a:lnSpc>
                <a:spcPct val="100000"/>
              </a:lnSpc>
            </a:pPr>
            <a:r>
              <a:rPr lang="fr-FR" sz="2000" b="1">
                <a:solidFill>
                  <a:srgbClr val="FFFFFF"/>
                </a:solidFill>
                <a:latin typeface="Source Sans Pro" panose="020B0503030403020204" pitchFamily="34" charset="0"/>
                <a:ea typeface="Source Sans Pro" panose="020B0503030403020204" pitchFamily="34" charset="0"/>
                <a:cs typeface="Eras Medium ITC"/>
              </a:rPr>
              <a:t>2019</a:t>
            </a:r>
          </a:p>
        </p:txBody>
      </p:sp>
      <p:sp>
        <p:nvSpPr>
          <p:cNvPr id="15" name="object 15"/>
          <p:cNvSpPr txBox="1"/>
          <p:nvPr/>
        </p:nvSpPr>
        <p:spPr>
          <a:xfrm>
            <a:off x="3564063" y="2193629"/>
            <a:ext cx="664270" cy="307777"/>
          </a:xfrm>
          <a:prstGeom prst="rect">
            <a:avLst/>
          </a:prstGeom>
        </p:spPr>
        <p:txBody>
          <a:bodyPr vert="horz" wrap="square" lIns="0" tIns="0" rIns="0" bIns="0" rtlCol="0">
            <a:spAutoFit/>
          </a:bodyPr>
          <a:lstStyle/>
          <a:p>
            <a:pPr marL="12700">
              <a:lnSpc>
                <a:spcPct val="100000"/>
              </a:lnSpc>
            </a:pPr>
            <a:r>
              <a:rPr lang="fr-FR" sz="2000" b="1">
                <a:solidFill>
                  <a:srgbClr val="FFFFFF"/>
                </a:solidFill>
                <a:latin typeface="Source Sans Pro" panose="020B0503030403020204" pitchFamily="34" charset="0"/>
                <a:ea typeface="Source Sans Pro" panose="020B0503030403020204" pitchFamily="34" charset="0"/>
                <a:cs typeface="Eras Medium ITC"/>
              </a:rPr>
              <a:t>2020</a:t>
            </a:r>
          </a:p>
        </p:txBody>
      </p:sp>
      <p:sp>
        <p:nvSpPr>
          <p:cNvPr id="16" name="object 16"/>
          <p:cNvSpPr/>
          <p:nvPr/>
        </p:nvSpPr>
        <p:spPr>
          <a:xfrm>
            <a:off x="9479023" y="2626895"/>
            <a:ext cx="0" cy="577850"/>
          </a:xfrm>
          <a:custGeom>
            <a:avLst/>
            <a:gdLst/>
            <a:ahLst/>
            <a:cxnLst/>
            <a:rect l="l" t="t" r="r" b="b"/>
            <a:pathLst>
              <a:path h="577850">
                <a:moveTo>
                  <a:pt x="0" y="0"/>
                </a:moveTo>
                <a:lnTo>
                  <a:pt x="0" y="577691"/>
                </a:lnTo>
              </a:path>
            </a:pathLst>
          </a:custGeom>
          <a:ln w="54018">
            <a:solidFill>
              <a:srgbClr val="FFFFFF"/>
            </a:solidFill>
          </a:ln>
        </p:spPr>
        <p:txBody>
          <a:bodyPr wrap="square" lIns="0" tIns="0" rIns="0" bIns="0" rtlCol="0"/>
          <a:lstStyle/>
          <a:p>
            <a:endParaRPr/>
          </a:p>
        </p:txBody>
      </p:sp>
      <p:sp>
        <p:nvSpPr>
          <p:cNvPr id="17" name="object 17"/>
          <p:cNvSpPr/>
          <p:nvPr/>
        </p:nvSpPr>
        <p:spPr>
          <a:xfrm>
            <a:off x="9452014" y="3231944"/>
            <a:ext cx="621665" cy="0"/>
          </a:xfrm>
          <a:custGeom>
            <a:avLst/>
            <a:gdLst/>
            <a:ahLst/>
            <a:cxnLst/>
            <a:rect l="l" t="t" r="r" b="b"/>
            <a:pathLst>
              <a:path w="621665">
                <a:moveTo>
                  <a:pt x="0" y="0"/>
                </a:moveTo>
                <a:lnTo>
                  <a:pt x="621212" y="0"/>
                </a:lnTo>
              </a:path>
            </a:pathLst>
          </a:custGeom>
          <a:ln w="54715">
            <a:solidFill>
              <a:srgbClr val="FFFFFF"/>
            </a:solidFill>
          </a:ln>
        </p:spPr>
        <p:txBody>
          <a:bodyPr wrap="square" lIns="0" tIns="0" rIns="0" bIns="0" rtlCol="0"/>
          <a:lstStyle/>
          <a:p>
            <a:endParaRPr/>
          </a:p>
        </p:txBody>
      </p:sp>
      <p:sp>
        <p:nvSpPr>
          <p:cNvPr id="18" name="object 18"/>
          <p:cNvSpPr/>
          <p:nvPr/>
        </p:nvSpPr>
        <p:spPr>
          <a:xfrm>
            <a:off x="9938187" y="2626650"/>
            <a:ext cx="135255" cy="524510"/>
          </a:xfrm>
          <a:custGeom>
            <a:avLst/>
            <a:gdLst/>
            <a:ahLst/>
            <a:cxnLst/>
            <a:rect l="l" t="t" r="r" b="b"/>
            <a:pathLst>
              <a:path w="135254" h="524510">
                <a:moveTo>
                  <a:pt x="135046" y="524196"/>
                </a:moveTo>
                <a:lnTo>
                  <a:pt x="0" y="524196"/>
                </a:lnTo>
                <a:lnTo>
                  <a:pt x="0" y="0"/>
                </a:lnTo>
                <a:lnTo>
                  <a:pt x="135046" y="0"/>
                </a:lnTo>
                <a:lnTo>
                  <a:pt x="135046" y="524196"/>
                </a:lnTo>
                <a:close/>
              </a:path>
            </a:pathLst>
          </a:custGeom>
          <a:solidFill>
            <a:srgbClr val="FFFFFF"/>
          </a:solidFill>
        </p:spPr>
        <p:txBody>
          <a:bodyPr wrap="square" lIns="0" tIns="0" rIns="0" bIns="0" rtlCol="0"/>
          <a:lstStyle/>
          <a:p>
            <a:endParaRPr/>
          </a:p>
        </p:txBody>
      </p:sp>
      <p:sp>
        <p:nvSpPr>
          <p:cNvPr id="19" name="object 19"/>
          <p:cNvSpPr/>
          <p:nvPr/>
        </p:nvSpPr>
        <p:spPr>
          <a:xfrm>
            <a:off x="9749121" y="2807407"/>
            <a:ext cx="135255" cy="343535"/>
          </a:xfrm>
          <a:custGeom>
            <a:avLst/>
            <a:gdLst/>
            <a:ahLst/>
            <a:cxnLst/>
            <a:rect l="l" t="t" r="r" b="b"/>
            <a:pathLst>
              <a:path w="135254" h="343535">
                <a:moveTo>
                  <a:pt x="135046" y="343439"/>
                </a:moveTo>
                <a:lnTo>
                  <a:pt x="0" y="343439"/>
                </a:lnTo>
                <a:lnTo>
                  <a:pt x="0" y="0"/>
                </a:lnTo>
                <a:lnTo>
                  <a:pt x="135046" y="0"/>
                </a:lnTo>
                <a:lnTo>
                  <a:pt x="135046" y="343439"/>
                </a:lnTo>
                <a:close/>
              </a:path>
            </a:pathLst>
          </a:custGeom>
          <a:solidFill>
            <a:srgbClr val="FFFFFF"/>
          </a:solidFill>
        </p:spPr>
        <p:txBody>
          <a:bodyPr wrap="square" lIns="0" tIns="0" rIns="0" bIns="0" rtlCol="0"/>
          <a:lstStyle/>
          <a:p>
            <a:endParaRPr/>
          </a:p>
        </p:txBody>
      </p:sp>
      <p:sp>
        <p:nvSpPr>
          <p:cNvPr id="20" name="object 20"/>
          <p:cNvSpPr/>
          <p:nvPr/>
        </p:nvSpPr>
        <p:spPr>
          <a:xfrm>
            <a:off x="9560064" y="2970089"/>
            <a:ext cx="135255" cy="180975"/>
          </a:xfrm>
          <a:custGeom>
            <a:avLst/>
            <a:gdLst/>
            <a:ahLst/>
            <a:cxnLst/>
            <a:rect l="l" t="t" r="r" b="b"/>
            <a:pathLst>
              <a:path w="135254" h="180975">
                <a:moveTo>
                  <a:pt x="135037" y="180757"/>
                </a:moveTo>
                <a:lnTo>
                  <a:pt x="0" y="180757"/>
                </a:lnTo>
                <a:lnTo>
                  <a:pt x="0" y="0"/>
                </a:lnTo>
                <a:lnTo>
                  <a:pt x="135037" y="0"/>
                </a:lnTo>
                <a:lnTo>
                  <a:pt x="135037" y="180757"/>
                </a:lnTo>
                <a:close/>
              </a:path>
            </a:pathLst>
          </a:custGeom>
          <a:solidFill>
            <a:srgbClr val="FFFFFF"/>
          </a:solidFill>
        </p:spPr>
        <p:txBody>
          <a:bodyPr wrap="square" lIns="0" tIns="0" rIns="0" bIns="0" rtlCol="0"/>
          <a:lstStyle/>
          <a:p>
            <a:endParaRPr/>
          </a:p>
        </p:txBody>
      </p:sp>
      <p:sp>
        <p:nvSpPr>
          <p:cNvPr id="21" name="object 21"/>
          <p:cNvSpPr/>
          <p:nvPr/>
        </p:nvSpPr>
        <p:spPr>
          <a:xfrm>
            <a:off x="9556360" y="2626652"/>
            <a:ext cx="292100" cy="293370"/>
          </a:xfrm>
          <a:custGeom>
            <a:avLst/>
            <a:gdLst/>
            <a:ahLst/>
            <a:cxnLst/>
            <a:rect l="l" t="t" r="r" b="b"/>
            <a:pathLst>
              <a:path w="292100" h="293369">
                <a:moveTo>
                  <a:pt x="25397" y="292917"/>
                </a:moveTo>
                <a:lnTo>
                  <a:pt x="0" y="267430"/>
                </a:lnTo>
                <a:lnTo>
                  <a:pt x="217244" y="49346"/>
                </a:lnTo>
                <a:lnTo>
                  <a:pt x="168096" y="0"/>
                </a:lnTo>
                <a:lnTo>
                  <a:pt x="291789" y="0"/>
                </a:lnTo>
                <a:lnTo>
                  <a:pt x="291789" y="74923"/>
                </a:lnTo>
                <a:lnTo>
                  <a:pt x="242633" y="74923"/>
                </a:lnTo>
                <a:lnTo>
                  <a:pt x="25397" y="292917"/>
                </a:lnTo>
                <a:close/>
              </a:path>
              <a:path w="292100" h="293369">
                <a:moveTo>
                  <a:pt x="291789" y="124180"/>
                </a:moveTo>
                <a:lnTo>
                  <a:pt x="242633" y="74923"/>
                </a:lnTo>
                <a:lnTo>
                  <a:pt x="291789" y="74923"/>
                </a:lnTo>
                <a:lnTo>
                  <a:pt x="291789" y="124180"/>
                </a:lnTo>
                <a:close/>
              </a:path>
            </a:pathLst>
          </a:custGeom>
          <a:solidFill>
            <a:srgbClr val="FFFFFF"/>
          </a:solidFill>
        </p:spPr>
        <p:txBody>
          <a:bodyPr wrap="square" lIns="0" tIns="0" rIns="0" bIns="0" rtlCol="0"/>
          <a:lstStyle/>
          <a:p>
            <a:endParaRPr/>
          </a:p>
        </p:txBody>
      </p:sp>
      <p:sp>
        <p:nvSpPr>
          <p:cNvPr id="22" name="object 22"/>
          <p:cNvSpPr/>
          <p:nvPr/>
        </p:nvSpPr>
        <p:spPr>
          <a:xfrm>
            <a:off x="6432580" y="2040462"/>
            <a:ext cx="520065" cy="421640"/>
          </a:xfrm>
          <a:custGeom>
            <a:avLst/>
            <a:gdLst/>
            <a:ahLst/>
            <a:cxnLst/>
            <a:rect l="l" t="t" r="r" b="b"/>
            <a:pathLst>
              <a:path w="520065" h="421639">
                <a:moveTo>
                  <a:pt x="0" y="421584"/>
                </a:moveTo>
                <a:lnTo>
                  <a:pt x="5537" y="371744"/>
                </a:lnTo>
                <a:lnTo>
                  <a:pt x="41096" y="261882"/>
                </a:lnTo>
                <a:lnTo>
                  <a:pt x="135099" y="151484"/>
                </a:lnTo>
                <a:lnTo>
                  <a:pt x="315965" y="100036"/>
                </a:lnTo>
                <a:lnTo>
                  <a:pt x="315965" y="0"/>
                </a:lnTo>
                <a:lnTo>
                  <a:pt x="519493" y="171491"/>
                </a:lnTo>
                <a:lnTo>
                  <a:pt x="426209" y="250092"/>
                </a:lnTo>
                <a:lnTo>
                  <a:pt x="315965" y="250092"/>
                </a:lnTo>
                <a:lnTo>
                  <a:pt x="170525" y="253977"/>
                </a:lnTo>
                <a:lnTo>
                  <a:pt x="89132" y="273136"/>
                </a:lnTo>
                <a:lnTo>
                  <a:pt x="42164" y="323646"/>
                </a:lnTo>
                <a:lnTo>
                  <a:pt x="0" y="421584"/>
                </a:lnTo>
                <a:close/>
              </a:path>
              <a:path w="520065" h="421639">
                <a:moveTo>
                  <a:pt x="315965" y="342983"/>
                </a:moveTo>
                <a:lnTo>
                  <a:pt x="315965" y="250092"/>
                </a:lnTo>
                <a:lnTo>
                  <a:pt x="426209" y="250092"/>
                </a:lnTo>
                <a:lnTo>
                  <a:pt x="315965" y="342983"/>
                </a:lnTo>
                <a:close/>
              </a:path>
            </a:pathLst>
          </a:custGeom>
          <a:solidFill>
            <a:srgbClr val="FFFFFF"/>
          </a:solidFill>
        </p:spPr>
        <p:txBody>
          <a:bodyPr wrap="square" lIns="0" tIns="0" rIns="0" bIns="0" rtlCol="0"/>
          <a:lstStyle/>
          <a:p>
            <a:endParaRPr/>
          </a:p>
        </p:txBody>
      </p:sp>
      <p:sp>
        <p:nvSpPr>
          <p:cNvPr id="23" name="object 23"/>
          <p:cNvSpPr/>
          <p:nvPr/>
        </p:nvSpPr>
        <p:spPr>
          <a:xfrm>
            <a:off x="6345760" y="2069043"/>
            <a:ext cx="527050" cy="528955"/>
          </a:xfrm>
          <a:custGeom>
            <a:avLst/>
            <a:gdLst/>
            <a:ahLst/>
            <a:cxnLst/>
            <a:rect l="l" t="t" r="r" b="b"/>
            <a:pathLst>
              <a:path w="527050" h="528955">
                <a:moveTo>
                  <a:pt x="0" y="528766"/>
                </a:moveTo>
                <a:lnTo>
                  <a:pt x="0" y="0"/>
                </a:lnTo>
                <a:lnTo>
                  <a:pt x="360087" y="0"/>
                </a:lnTo>
                <a:lnTo>
                  <a:pt x="360087" y="42872"/>
                </a:lnTo>
                <a:lnTo>
                  <a:pt x="42698" y="42872"/>
                </a:lnTo>
                <a:lnTo>
                  <a:pt x="42698" y="485893"/>
                </a:lnTo>
                <a:lnTo>
                  <a:pt x="526609" y="485893"/>
                </a:lnTo>
                <a:lnTo>
                  <a:pt x="526609" y="526622"/>
                </a:lnTo>
                <a:lnTo>
                  <a:pt x="0" y="528766"/>
                </a:lnTo>
                <a:close/>
              </a:path>
              <a:path w="527050" h="528955">
                <a:moveTo>
                  <a:pt x="526609" y="485893"/>
                </a:moveTo>
                <a:lnTo>
                  <a:pt x="483911" y="485893"/>
                </a:lnTo>
                <a:lnTo>
                  <a:pt x="483911" y="303683"/>
                </a:lnTo>
                <a:lnTo>
                  <a:pt x="526609" y="267241"/>
                </a:lnTo>
                <a:lnTo>
                  <a:pt x="526609" y="485893"/>
                </a:lnTo>
                <a:close/>
              </a:path>
            </a:pathLst>
          </a:custGeom>
          <a:solidFill>
            <a:srgbClr val="FFFFFF"/>
          </a:solidFill>
        </p:spPr>
        <p:txBody>
          <a:bodyPr wrap="square" lIns="0" tIns="0" rIns="0" bIns="0" rtlCol="0"/>
          <a:lstStyle/>
          <a:p>
            <a:endParaRPr/>
          </a:p>
        </p:txBody>
      </p:sp>
      <p:sp>
        <p:nvSpPr>
          <p:cNvPr id="24" name="object 24"/>
          <p:cNvSpPr/>
          <p:nvPr/>
        </p:nvSpPr>
        <p:spPr>
          <a:xfrm>
            <a:off x="3831335" y="2985516"/>
            <a:ext cx="86995" cy="466090"/>
          </a:xfrm>
          <a:custGeom>
            <a:avLst/>
            <a:gdLst/>
            <a:ahLst/>
            <a:cxnLst/>
            <a:rect l="l" t="t" r="r" b="b"/>
            <a:pathLst>
              <a:path w="86995" h="466089">
                <a:moveTo>
                  <a:pt x="0" y="0"/>
                </a:moveTo>
                <a:lnTo>
                  <a:pt x="86867" y="0"/>
                </a:lnTo>
                <a:lnTo>
                  <a:pt x="86867" y="465582"/>
                </a:lnTo>
                <a:lnTo>
                  <a:pt x="0" y="465582"/>
                </a:lnTo>
                <a:lnTo>
                  <a:pt x="0" y="0"/>
                </a:lnTo>
                <a:close/>
              </a:path>
            </a:pathLst>
          </a:custGeom>
          <a:solidFill>
            <a:srgbClr val="FFFFFF"/>
          </a:solidFill>
        </p:spPr>
        <p:txBody>
          <a:bodyPr wrap="square" lIns="0" tIns="0" rIns="0" bIns="0" rtlCol="0"/>
          <a:lstStyle/>
          <a:p>
            <a:endParaRPr/>
          </a:p>
        </p:txBody>
      </p:sp>
      <p:sp>
        <p:nvSpPr>
          <p:cNvPr id="25" name="object 25"/>
          <p:cNvSpPr/>
          <p:nvPr/>
        </p:nvSpPr>
        <p:spPr>
          <a:xfrm>
            <a:off x="3695700" y="3083051"/>
            <a:ext cx="86995" cy="368300"/>
          </a:xfrm>
          <a:custGeom>
            <a:avLst/>
            <a:gdLst/>
            <a:ahLst/>
            <a:cxnLst/>
            <a:rect l="l" t="t" r="r" b="b"/>
            <a:pathLst>
              <a:path w="86995" h="368300">
                <a:moveTo>
                  <a:pt x="0" y="0"/>
                </a:moveTo>
                <a:lnTo>
                  <a:pt x="86867" y="0"/>
                </a:lnTo>
                <a:lnTo>
                  <a:pt x="86867" y="368046"/>
                </a:lnTo>
                <a:lnTo>
                  <a:pt x="0" y="368046"/>
                </a:lnTo>
                <a:lnTo>
                  <a:pt x="0" y="0"/>
                </a:lnTo>
                <a:close/>
              </a:path>
            </a:pathLst>
          </a:custGeom>
          <a:solidFill>
            <a:srgbClr val="FFFFFF"/>
          </a:solidFill>
        </p:spPr>
        <p:txBody>
          <a:bodyPr wrap="square" lIns="0" tIns="0" rIns="0" bIns="0" rtlCol="0"/>
          <a:lstStyle/>
          <a:p>
            <a:endParaRPr/>
          </a:p>
        </p:txBody>
      </p:sp>
      <p:sp>
        <p:nvSpPr>
          <p:cNvPr id="26" name="object 26"/>
          <p:cNvSpPr/>
          <p:nvPr/>
        </p:nvSpPr>
        <p:spPr>
          <a:xfrm>
            <a:off x="3556253" y="3153155"/>
            <a:ext cx="85090" cy="298450"/>
          </a:xfrm>
          <a:custGeom>
            <a:avLst/>
            <a:gdLst/>
            <a:ahLst/>
            <a:cxnLst/>
            <a:rect l="l" t="t" r="r" b="b"/>
            <a:pathLst>
              <a:path w="85089" h="298450">
                <a:moveTo>
                  <a:pt x="0" y="0"/>
                </a:moveTo>
                <a:lnTo>
                  <a:pt x="84582" y="0"/>
                </a:lnTo>
                <a:lnTo>
                  <a:pt x="84582" y="297941"/>
                </a:lnTo>
                <a:lnTo>
                  <a:pt x="0" y="297941"/>
                </a:lnTo>
                <a:lnTo>
                  <a:pt x="0" y="0"/>
                </a:lnTo>
                <a:close/>
              </a:path>
            </a:pathLst>
          </a:custGeom>
          <a:solidFill>
            <a:srgbClr val="FFFFFF"/>
          </a:solidFill>
        </p:spPr>
        <p:txBody>
          <a:bodyPr wrap="square" lIns="0" tIns="0" rIns="0" bIns="0" rtlCol="0"/>
          <a:lstStyle/>
          <a:p>
            <a:endParaRPr/>
          </a:p>
        </p:txBody>
      </p:sp>
      <p:sp>
        <p:nvSpPr>
          <p:cNvPr id="27" name="object 27"/>
          <p:cNvSpPr/>
          <p:nvPr/>
        </p:nvSpPr>
        <p:spPr>
          <a:xfrm>
            <a:off x="3966971" y="2875788"/>
            <a:ext cx="86995" cy="575310"/>
          </a:xfrm>
          <a:custGeom>
            <a:avLst/>
            <a:gdLst/>
            <a:ahLst/>
            <a:cxnLst/>
            <a:rect l="l" t="t" r="r" b="b"/>
            <a:pathLst>
              <a:path w="86995" h="575310">
                <a:moveTo>
                  <a:pt x="0" y="0"/>
                </a:moveTo>
                <a:lnTo>
                  <a:pt x="86867" y="0"/>
                </a:lnTo>
                <a:lnTo>
                  <a:pt x="86867" y="575310"/>
                </a:lnTo>
                <a:lnTo>
                  <a:pt x="0" y="575310"/>
                </a:lnTo>
                <a:lnTo>
                  <a:pt x="0" y="0"/>
                </a:lnTo>
                <a:close/>
              </a:path>
            </a:pathLst>
          </a:custGeom>
          <a:solidFill>
            <a:srgbClr val="FFFFFF"/>
          </a:solidFill>
        </p:spPr>
        <p:txBody>
          <a:bodyPr wrap="square" lIns="0" tIns="0" rIns="0" bIns="0" rtlCol="0"/>
          <a:lstStyle/>
          <a:p>
            <a:endParaRPr/>
          </a:p>
        </p:txBody>
      </p:sp>
      <p:sp>
        <p:nvSpPr>
          <p:cNvPr id="28" name="object 28"/>
          <p:cNvSpPr txBox="1"/>
          <p:nvPr/>
        </p:nvSpPr>
        <p:spPr>
          <a:xfrm>
            <a:off x="718020" y="4250185"/>
            <a:ext cx="1515817" cy="984885"/>
          </a:xfrm>
          <a:prstGeom prst="rect">
            <a:avLst/>
          </a:prstGeom>
        </p:spPr>
        <p:txBody>
          <a:bodyPr vert="horz" wrap="square" lIns="0" tIns="0" rIns="0" bIns="0" rtlCol="0">
            <a:spAutoFit/>
          </a:bodyPr>
          <a:lstStyle/>
          <a:p>
            <a:pPr marL="12700" algn="ctr">
              <a:lnSpc>
                <a:spcPct val="100000"/>
              </a:lnSpc>
            </a:pPr>
            <a:r>
              <a:rPr lang="fr-FR" sz="1600" dirty="0">
                <a:solidFill>
                  <a:srgbClr val="B90B2E"/>
                </a:solidFill>
                <a:latin typeface="Source Sans Pro" panose="020B0503030403020204" pitchFamily="34" charset="0"/>
                <a:ea typeface="Source Sans Pro" panose="020B0503030403020204" pitchFamily="34" charset="0"/>
                <a:cs typeface="Arial"/>
              </a:rPr>
              <a:t>STARTUP</a:t>
            </a:r>
          </a:p>
          <a:p>
            <a:pPr marL="12700" algn="ctr"/>
            <a:r>
              <a:rPr lang="fr-FR" sz="1600" dirty="0">
                <a:latin typeface="Source Sans Pro" panose="020B0503030403020204" pitchFamily="34" charset="0"/>
                <a:ea typeface="Source Sans Pro" panose="020B0503030403020204" pitchFamily="34" charset="0"/>
                <a:cs typeface="Arial"/>
              </a:rPr>
              <a:t>Coup d'envoi ASAP</a:t>
            </a:r>
          </a:p>
          <a:p>
            <a:pPr marL="12700">
              <a:lnSpc>
                <a:spcPct val="100000"/>
              </a:lnSpc>
            </a:pPr>
            <a:endParaRPr sz="1600" dirty="0">
              <a:latin typeface="Source Sans Pro" panose="020B0503030403020204" pitchFamily="34" charset="0"/>
              <a:ea typeface="Source Sans Pro" panose="020B0503030403020204" pitchFamily="34" charset="0"/>
              <a:cs typeface="Arial"/>
            </a:endParaRPr>
          </a:p>
        </p:txBody>
      </p:sp>
      <p:sp>
        <p:nvSpPr>
          <p:cNvPr id="30" name="object 30"/>
          <p:cNvSpPr txBox="1"/>
          <p:nvPr/>
        </p:nvSpPr>
        <p:spPr>
          <a:xfrm>
            <a:off x="2606925" y="4237990"/>
            <a:ext cx="2400794" cy="1231106"/>
          </a:xfrm>
          <a:prstGeom prst="rect">
            <a:avLst/>
          </a:prstGeom>
        </p:spPr>
        <p:txBody>
          <a:bodyPr vert="horz" wrap="square" lIns="0" tIns="0" rIns="0" bIns="0" rtlCol="0">
            <a:spAutoFit/>
          </a:bodyPr>
          <a:lstStyle/>
          <a:p>
            <a:pPr marL="12700" algn="ctr">
              <a:lnSpc>
                <a:spcPct val="100000"/>
              </a:lnSpc>
            </a:pPr>
            <a:r>
              <a:rPr lang="fr-FR" sz="1600" dirty="0">
                <a:solidFill>
                  <a:srgbClr val="B90B2E"/>
                </a:solidFill>
                <a:latin typeface="Source Sans Pro" panose="020B0503030403020204" pitchFamily="34" charset="0"/>
                <a:ea typeface="Source Sans Pro" panose="020B0503030403020204" pitchFamily="34" charset="0"/>
                <a:cs typeface="Arial"/>
              </a:rPr>
              <a:t>Évaluation</a:t>
            </a:r>
          </a:p>
          <a:p>
            <a:pPr marL="12700" algn="ctr">
              <a:lnSpc>
                <a:spcPct val="100000"/>
              </a:lnSpc>
            </a:pPr>
            <a:r>
              <a:rPr lang="fr-FR" sz="1600" dirty="0">
                <a:latin typeface="Source Sans Pro" panose="020B0503030403020204" pitchFamily="34" charset="0"/>
                <a:ea typeface="Source Sans Pro" panose="020B0503030403020204" pitchFamily="34" charset="0"/>
                <a:cs typeface="Arial"/>
              </a:rPr>
              <a:t>NUPAS / NUPAS Plus</a:t>
            </a:r>
          </a:p>
          <a:p>
            <a:pPr marL="12700" marR="189865" algn="ctr">
              <a:lnSpc>
                <a:spcPct val="100000"/>
              </a:lnSpc>
            </a:pPr>
            <a:r>
              <a:rPr lang="fr-FR" sz="1600" dirty="0">
                <a:latin typeface="Source Sans Pro" panose="020B0503030403020204" pitchFamily="34" charset="0"/>
                <a:ea typeface="Source Sans Pro" panose="020B0503030403020204" pitchFamily="34" charset="0"/>
                <a:cs typeface="Arial"/>
              </a:rPr>
              <a:t>Évaluation de 10 organisations locales</a:t>
            </a:r>
          </a:p>
          <a:p>
            <a:pPr marL="12700">
              <a:lnSpc>
                <a:spcPct val="100000"/>
              </a:lnSpc>
            </a:pPr>
            <a:endParaRPr sz="1600" dirty="0">
              <a:latin typeface="Source Sans Pro" panose="020B0503030403020204" pitchFamily="34" charset="0"/>
              <a:ea typeface="Source Sans Pro" panose="020B0503030403020204" pitchFamily="34" charset="0"/>
              <a:cs typeface="Arial"/>
            </a:endParaRPr>
          </a:p>
        </p:txBody>
      </p:sp>
      <p:sp>
        <p:nvSpPr>
          <p:cNvPr id="32" name="object 32"/>
          <p:cNvSpPr txBox="1"/>
          <p:nvPr/>
        </p:nvSpPr>
        <p:spPr>
          <a:xfrm>
            <a:off x="4921804" y="4252309"/>
            <a:ext cx="3725105" cy="1913344"/>
          </a:xfrm>
          <a:prstGeom prst="rect">
            <a:avLst/>
          </a:prstGeom>
        </p:spPr>
        <p:txBody>
          <a:bodyPr vert="horz" wrap="square" lIns="0" tIns="0" rIns="0" bIns="0" rtlCol="0">
            <a:spAutoFit/>
          </a:bodyPr>
          <a:lstStyle/>
          <a:p>
            <a:pPr marL="12700">
              <a:lnSpc>
                <a:spcPct val="100000"/>
              </a:lnSpc>
            </a:pPr>
            <a:r>
              <a:rPr lang="fr-FR" sz="1600" dirty="0">
                <a:solidFill>
                  <a:srgbClr val="B90B2E"/>
                </a:solidFill>
                <a:latin typeface="Source Sans Pro" panose="020B0503030403020204" pitchFamily="34" charset="0"/>
                <a:ea typeface="Source Sans Pro" panose="020B0503030403020204" pitchFamily="34" charset="0"/>
                <a:cs typeface="Arial"/>
              </a:rPr>
              <a:t>TRANSITIONS ET RÉÉVALUATIONS</a:t>
            </a:r>
          </a:p>
          <a:p>
            <a:pPr marL="238125" marR="538480" indent="-225425">
              <a:lnSpc>
                <a:spcPct val="100000"/>
              </a:lnSpc>
              <a:buChar char="•"/>
              <a:tabLst>
                <a:tab pos="238125" algn="l"/>
                <a:tab pos="238760" algn="l"/>
              </a:tabLst>
            </a:pPr>
            <a:r>
              <a:rPr lang="fr-FR" sz="1600" dirty="0">
                <a:latin typeface="Source Sans Pro" panose="020B0503030403020204" pitchFamily="34" charset="0"/>
                <a:ea typeface="Source Sans Pro" panose="020B0503030403020204" pitchFamily="34" charset="0"/>
                <a:cs typeface="Arial"/>
              </a:rPr>
              <a:t>5/10 organisations Prime sont passées à </a:t>
            </a:r>
            <a:r>
              <a:rPr lang="fr-FR" sz="1600" dirty="0" err="1">
                <a:latin typeface="Source Sans Pro" panose="020B0503030403020204" pitchFamily="34" charset="0"/>
                <a:ea typeface="Source Sans Pro" panose="020B0503030403020204" pitchFamily="34" charset="0"/>
                <a:cs typeface="Arial"/>
              </a:rPr>
              <a:t>CoAg</a:t>
            </a:r>
            <a:endParaRPr lang="fr-FR" sz="1600" dirty="0">
              <a:latin typeface="Source Sans Pro" panose="020B0503030403020204" pitchFamily="34" charset="0"/>
              <a:ea typeface="Source Sans Pro" panose="020B0503030403020204" pitchFamily="34" charset="0"/>
              <a:cs typeface="Arial"/>
            </a:endParaRPr>
          </a:p>
          <a:p>
            <a:pPr marL="238125" indent="-225425">
              <a:lnSpc>
                <a:spcPts val="1680"/>
              </a:lnSpc>
              <a:buChar char="•"/>
              <a:tabLst>
                <a:tab pos="238125" algn="l"/>
                <a:tab pos="238760" algn="l"/>
              </a:tabLst>
            </a:pPr>
            <a:r>
              <a:rPr lang="fr-FR" sz="1600" dirty="0">
                <a:latin typeface="Source Sans Pro" panose="020B0503030403020204" pitchFamily="34" charset="0"/>
                <a:ea typeface="Source Sans Pro" panose="020B0503030403020204" pitchFamily="34" charset="0"/>
                <a:cs typeface="Arial"/>
              </a:rPr>
              <a:t>4/10 sont passés à des sous-subventions</a:t>
            </a:r>
          </a:p>
          <a:p>
            <a:pPr marL="238125" indent="-225425">
              <a:lnSpc>
                <a:spcPct val="100000"/>
              </a:lnSpc>
              <a:buChar char="•"/>
              <a:tabLst>
                <a:tab pos="238125" algn="l"/>
                <a:tab pos="238760" algn="l"/>
              </a:tabLst>
            </a:pPr>
            <a:r>
              <a:rPr lang="fr-FR" sz="1600" dirty="0">
                <a:latin typeface="Source Sans Pro" panose="020B0503030403020204" pitchFamily="34" charset="0"/>
                <a:ea typeface="Source Sans Pro" panose="020B0503030403020204" pitchFamily="34" charset="0"/>
                <a:cs typeface="Arial"/>
              </a:rPr>
              <a:t>Réévaluation 4/5 LIPS</a:t>
            </a:r>
          </a:p>
          <a:p>
            <a:pPr marL="238125" indent="-225425">
              <a:lnSpc>
                <a:spcPct val="100000"/>
              </a:lnSpc>
              <a:buChar char="•"/>
              <a:tabLst>
                <a:tab pos="238125" algn="l"/>
                <a:tab pos="238760" algn="l"/>
              </a:tabLst>
            </a:pPr>
            <a:r>
              <a:rPr lang="fr-FR" sz="1600" dirty="0">
                <a:latin typeface="Source Sans Pro" panose="020B0503030403020204" pitchFamily="34" charset="0"/>
                <a:ea typeface="Source Sans Pro" panose="020B0503030403020204" pitchFamily="34" charset="0"/>
                <a:cs typeface="Arial"/>
              </a:rPr>
              <a:t>2 nouveaux accords FAA</a:t>
            </a:r>
          </a:p>
          <a:p>
            <a:pPr marL="238125" indent="-225425">
              <a:lnSpc>
                <a:spcPct val="100000"/>
              </a:lnSpc>
              <a:buChar char="•"/>
              <a:tabLst>
                <a:tab pos="238125" algn="l"/>
                <a:tab pos="238760" algn="l"/>
              </a:tabLst>
            </a:pPr>
            <a:r>
              <a:rPr lang="fr-FR" sz="1600" dirty="0">
                <a:latin typeface="Source Sans Pro" panose="020B0503030403020204" pitchFamily="34" charset="0"/>
                <a:ea typeface="Source Sans Pro" panose="020B0503030403020204" pitchFamily="34" charset="0"/>
                <a:cs typeface="Arial"/>
              </a:rPr>
              <a:t>Évaluation de la FAA</a:t>
            </a:r>
          </a:p>
        </p:txBody>
      </p:sp>
      <p:sp>
        <p:nvSpPr>
          <p:cNvPr id="35" name="object 35"/>
          <p:cNvSpPr txBox="1"/>
          <p:nvPr/>
        </p:nvSpPr>
        <p:spPr>
          <a:xfrm>
            <a:off x="8687633" y="4252309"/>
            <a:ext cx="3260936" cy="1667123"/>
          </a:xfrm>
          <a:prstGeom prst="rect">
            <a:avLst/>
          </a:prstGeom>
        </p:spPr>
        <p:txBody>
          <a:bodyPr vert="horz" wrap="square" lIns="0" tIns="0" rIns="0" bIns="0" rtlCol="0">
            <a:spAutoFit/>
          </a:bodyPr>
          <a:lstStyle/>
          <a:p>
            <a:pPr marL="12700">
              <a:lnSpc>
                <a:spcPct val="100000"/>
              </a:lnSpc>
            </a:pPr>
            <a:r>
              <a:rPr lang="fr-FR" sz="1600" dirty="0">
                <a:solidFill>
                  <a:srgbClr val="B90B2E"/>
                </a:solidFill>
                <a:latin typeface="Source Sans Pro" panose="020B0503030403020204" pitchFamily="34" charset="0"/>
                <a:ea typeface="Source Sans Pro" panose="020B0503030403020204" pitchFamily="34" charset="0"/>
                <a:cs typeface="Arial"/>
              </a:rPr>
              <a:t>RÉÉVALUATION PRÉVUE</a:t>
            </a:r>
          </a:p>
          <a:p>
            <a:pPr marL="238125" marR="5080" indent="-225425">
              <a:lnSpc>
                <a:spcPct val="100000"/>
              </a:lnSpc>
              <a:buChar char="•"/>
              <a:tabLst>
                <a:tab pos="238125" algn="l"/>
                <a:tab pos="238760" algn="l"/>
              </a:tabLst>
            </a:pPr>
            <a:r>
              <a:rPr lang="fr-FR" sz="1600" dirty="0">
                <a:latin typeface="Source Sans Pro" panose="020B0503030403020204" pitchFamily="34" charset="0"/>
                <a:ea typeface="Source Sans Pro" panose="020B0503030403020204" pitchFamily="34" charset="0"/>
                <a:cs typeface="Arial"/>
              </a:rPr>
              <a:t>Suivi du NUPAS auprès du BPDO</a:t>
            </a:r>
          </a:p>
          <a:p>
            <a:pPr marL="238125" indent="-225425">
              <a:lnSpc>
                <a:spcPts val="1680"/>
              </a:lnSpc>
              <a:buChar char="•"/>
              <a:tabLst>
                <a:tab pos="238125" algn="l"/>
                <a:tab pos="238760" algn="l"/>
              </a:tabLst>
            </a:pPr>
            <a:r>
              <a:rPr lang="fr-FR" sz="1600" dirty="0">
                <a:latin typeface="Source Sans Pro" panose="020B0503030403020204" pitchFamily="34" charset="0"/>
                <a:ea typeface="Source Sans Pro" panose="020B0503030403020204" pitchFamily="34" charset="0"/>
                <a:cs typeface="Arial"/>
              </a:rPr>
              <a:t>Réévaluation de 2 bénéficiaires de la FAA</a:t>
            </a:r>
          </a:p>
          <a:p>
            <a:pPr marL="238125" marR="519430" indent="-225425">
              <a:lnSpc>
                <a:spcPct val="100000"/>
              </a:lnSpc>
              <a:buChar char="•"/>
              <a:tabLst>
                <a:tab pos="238125" algn="l"/>
                <a:tab pos="238760" algn="l"/>
              </a:tabLst>
            </a:pPr>
            <a:r>
              <a:rPr lang="fr-FR" sz="1600" dirty="0">
                <a:latin typeface="Source Sans Pro" panose="020B0503030403020204" pitchFamily="34" charset="0"/>
                <a:ea typeface="Source Sans Pro" panose="020B0503030403020204" pitchFamily="34" charset="0"/>
                <a:cs typeface="Arial"/>
              </a:rPr>
              <a:t>Accès au 3ème tour de la base de données NUPAS</a:t>
            </a:r>
          </a:p>
        </p:txBody>
      </p:sp>
      <p:sp>
        <p:nvSpPr>
          <p:cNvPr id="37" name="object 37"/>
          <p:cNvSpPr/>
          <p:nvPr/>
        </p:nvSpPr>
        <p:spPr>
          <a:xfrm>
            <a:off x="9196958" y="2383154"/>
            <a:ext cx="1117600" cy="1117600"/>
          </a:xfrm>
          <a:custGeom>
            <a:avLst/>
            <a:gdLst/>
            <a:ahLst/>
            <a:cxnLst/>
            <a:rect l="l" t="t" r="r" b="b"/>
            <a:pathLst>
              <a:path w="1117600" h="1117600">
                <a:moveTo>
                  <a:pt x="0" y="558546"/>
                </a:moveTo>
                <a:lnTo>
                  <a:pt x="2050" y="510353"/>
                </a:lnTo>
                <a:lnTo>
                  <a:pt x="8088" y="463298"/>
                </a:lnTo>
                <a:lnTo>
                  <a:pt x="17948" y="417550"/>
                </a:lnTo>
                <a:lnTo>
                  <a:pt x="31461" y="373275"/>
                </a:lnTo>
                <a:lnTo>
                  <a:pt x="48459" y="330641"/>
                </a:lnTo>
                <a:lnTo>
                  <a:pt x="68775" y="289817"/>
                </a:lnTo>
                <a:lnTo>
                  <a:pt x="92242" y="250969"/>
                </a:lnTo>
                <a:lnTo>
                  <a:pt x="118692" y="214265"/>
                </a:lnTo>
                <a:lnTo>
                  <a:pt x="147956" y="179873"/>
                </a:lnTo>
                <a:lnTo>
                  <a:pt x="179868" y="147960"/>
                </a:lnTo>
                <a:lnTo>
                  <a:pt x="214259" y="118695"/>
                </a:lnTo>
                <a:lnTo>
                  <a:pt x="250963" y="92245"/>
                </a:lnTo>
                <a:lnTo>
                  <a:pt x="289811" y="68778"/>
                </a:lnTo>
                <a:lnTo>
                  <a:pt x="330636" y="48461"/>
                </a:lnTo>
                <a:lnTo>
                  <a:pt x="373270" y="31462"/>
                </a:lnTo>
                <a:lnTo>
                  <a:pt x="417546" y="17949"/>
                </a:lnTo>
                <a:lnTo>
                  <a:pt x="463295" y="8089"/>
                </a:lnTo>
                <a:lnTo>
                  <a:pt x="510351" y="2050"/>
                </a:lnTo>
                <a:lnTo>
                  <a:pt x="558546" y="0"/>
                </a:lnTo>
                <a:lnTo>
                  <a:pt x="606738" y="2050"/>
                </a:lnTo>
                <a:lnTo>
                  <a:pt x="653793" y="8089"/>
                </a:lnTo>
                <a:lnTo>
                  <a:pt x="699541" y="17949"/>
                </a:lnTo>
                <a:lnTo>
                  <a:pt x="743816" y="31462"/>
                </a:lnTo>
                <a:lnTo>
                  <a:pt x="786450" y="48461"/>
                </a:lnTo>
                <a:lnTo>
                  <a:pt x="827274" y="68778"/>
                </a:lnTo>
                <a:lnTo>
                  <a:pt x="866122" y="92245"/>
                </a:lnTo>
                <a:lnTo>
                  <a:pt x="902826" y="118695"/>
                </a:lnTo>
                <a:lnTo>
                  <a:pt x="937218" y="147960"/>
                </a:lnTo>
                <a:lnTo>
                  <a:pt x="969131" y="179873"/>
                </a:lnTo>
                <a:lnTo>
                  <a:pt x="998396" y="214265"/>
                </a:lnTo>
                <a:lnTo>
                  <a:pt x="1024846" y="250969"/>
                </a:lnTo>
                <a:lnTo>
                  <a:pt x="1048313" y="289817"/>
                </a:lnTo>
                <a:lnTo>
                  <a:pt x="1068630" y="330641"/>
                </a:lnTo>
                <a:lnTo>
                  <a:pt x="1085629" y="373275"/>
                </a:lnTo>
                <a:lnTo>
                  <a:pt x="1099142" y="417550"/>
                </a:lnTo>
                <a:lnTo>
                  <a:pt x="1109002" y="463298"/>
                </a:lnTo>
                <a:lnTo>
                  <a:pt x="1115041" y="510353"/>
                </a:lnTo>
                <a:lnTo>
                  <a:pt x="1117092" y="558546"/>
                </a:lnTo>
                <a:lnTo>
                  <a:pt x="1115041" y="606738"/>
                </a:lnTo>
                <a:lnTo>
                  <a:pt x="1109002" y="653793"/>
                </a:lnTo>
                <a:lnTo>
                  <a:pt x="1099142" y="699541"/>
                </a:lnTo>
                <a:lnTo>
                  <a:pt x="1085629" y="743816"/>
                </a:lnTo>
                <a:lnTo>
                  <a:pt x="1068630" y="786450"/>
                </a:lnTo>
                <a:lnTo>
                  <a:pt x="1048313" y="827274"/>
                </a:lnTo>
                <a:lnTo>
                  <a:pt x="1024846" y="866122"/>
                </a:lnTo>
                <a:lnTo>
                  <a:pt x="998396" y="902826"/>
                </a:lnTo>
                <a:lnTo>
                  <a:pt x="969131" y="937218"/>
                </a:lnTo>
                <a:lnTo>
                  <a:pt x="937218" y="969131"/>
                </a:lnTo>
                <a:lnTo>
                  <a:pt x="902826" y="998396"/>
                </a:lnTo>
                <a:lnTo>
                  <a:pt x="866122" y="1024846"/>
                </a:lnTo>
                <a:lnTo>
                  <a:pt x="827274" y="1048313"/>
                </a:lnTo>
                <a:lnTo>
                  <a:pt x="786450" y="1068630"/>
                </a:lnTo>
                <a:lnTo>
                  <a:pt x="743816" y="1085629"/>
                </a:lnTo>
                <a:lnTo>
                  <a:pt x="699541" y="1099142"/>
                </a:lnTo>
                <a:lnTo>
                  <a:pt x="653793" y="1109002"/>
                </a:lnTo>
                <a:lnTo>
                  <a:pt x="606738" y="1115041"/>
                </a:lnTo>
                <a:lnTo>
                  <a:pt x="558546" y="1117092"/>
                </a:lnTo>
                <a:lnTo>
                  <a:pt x="510351" y="1115041"/>
                </a:lnTo>
                <a:lnTo>
                  <a:pt x="463295" y="1109002"/>
                </a:lnTo>
                <a:lnTo>
                  <a:pt x="417546" y="1099142"/>
                </a:lnTo>
                <a:lnTo>
                  <a:pt x="373270" y="1085629"/>
                </a:lnTo>
                <a:lnTo>
                  <a:pt x="330636" y="1068630"/>
                </a:lnTo>
                <a:lnTo>
                  <a:pt x="289811" y="1048313"/>
                </a:lnTo>
                <a:lnTo>
                  <a:pt x="250963" y="1024846"/>
                </a:lnTo>
                <a:lnTo>
                  <a:pt x="214259" y="998396"/>
                </a:lnTo>
                <a:lnTo>
                  <a:pt x="179868" y="969131"/>
                </a:lnTo>
                <a:lnTo>
                  <a:pt x="147956" y="937218"/>
                </a:lnTo>
                <a:lnTo>
                  <a:pt x="118692" y="902826"/>
                </a:lnTo>
                <a:lnTo>
                  <a:pt x="92242" y="866122"/>
                </a:lnTo>
                <a:lnTo>
                  <a:pt x="68775" y="827274"/>
                </a:lnTo>
                <a:lnTo>
                  <a:pt x="48459" y="786450"/>
                </a:lnTo>
                <a:lnTo>
                  <a:pt x="31461" y="743816"/>
                </a:lnTo>
                <a:lnTo>
                  <a:pt x="17948" y="699541"/>
                </a:lnTo>
                <a:lnTo>
                  <a:pt x="8088" y="653793"/>
                </a:lnTo>
                <a:lnTo>
                  <a:pt x="2050" y="606738"/>
                </a:lnTo>
                <a:lnTo>
                  <a:pt x="0" y="558546"/>
                </a:lnTo>
                <a:close/>
              </a:path>
            </a:pathLst>
          </a:custGeom>
          <a:ln w="19050">
            <a:solidFill>
              <a:srgbClr val="FFFFFF"/>
            </a:solidFill>
          </a:ln>
        </p:spPr>
        <p:txBody>
          <a:bodyPr wrap="square" lIns="0" tIns="0" rIns="0" bIns="0" rtlCol="0"/>
          <a:lstStyle/>
          <a:p>
            <a:endParaRPr/>
          </a:p>
        </p:txBody>
      </p:sp>
      <p:sp>
        <p:nvSpPr>
          <p:cNvPr id="38" name="object 38"/>
          <p:cNvSpPr/>
          <p:nvPr/>
        </p:nvSpPr>
        <p:spPr>
          <a:xfrm>
            <a:off x="914780" y="1697354"/>
            <a:ext cx="1118235" cy="1117600"/>
          </a:xfrm>
          <a:custGeom>
            <a:avLst/>
            <a:gdLst/>
            <a:ahLst/>
            <a:cxnLst/>
            <a:rect l="l" t="t" r="r" b="b"/>
            <a:pathLst>
              <a:path w="1118235" h="1117600">
                <a:moveTo>
                  <a:pt x="0" y="558546"/>
                </a:moveTo>
                <a:lnTo>
                  <a:pt x="2051" y="510353"/>
                </a:lnTo>
                <a:lnTo>
                  <a:pt x="8094" y="463298"/>
                </a:lnTo>
                <a:lnTo>
                  <a:pt x="17961" y="417550"/>
                </a:lnTo>
                <a:lnTo>
                  <a:pt x="31483" y="373275"/>
                </a:lnTo>
                <a:lnTo>
                  <a:pt x="48493" y="330641"/>
                </a:lnTo>
                <a:lnTo>
                  <a:pt x="68824" y="289817"/>
                </a:lnTo>
                <a:lnTo>
                  <a:pt x="92307" y="250969"/>
                </a:lnTo>
                <a:lnTo>
                  <a:pt x="118775" y="214265"/>
                </a:lnTo>
                <a:lnTo>
                  <a:pt x="148059" y="179873"/>
                </a:lnTo>
                <a:lnTo>
                  <a:pt x="179993" y="147960"/>
                </a:lnTo>
                <a:lnTo>
                  <a:pt x="214408" y="118695"/>
                </a:lnTo>
                <a:lnTo>
                  <a:pt x="251137" y="92245"/>
                </a:lnTo>
                <a:lnTo>
                  <a:pt x="290012" y="68778"/>
                </a:lnTo>
                <a:lnTo>
                  <a:pt x="330865" y="48461"/>
                </a:lnTo>
                <a:lnTo>
                  <a:pt x="373528" y="31462"/>
                </a:lnTo>
                <a:lnTo>
                  <a:pt x="417833" y="17949"/>
                </a:lnTo>
                <a:lnTo>
                  <a:pt x="463613" y="8089"/>
                </a:lnTo>
                <a:lnTo>
                  <a:pt x="510700" y="2050"/>
                </a:lnTo>
                <a:lnTo>
                  <a:pt x="558927" y="0"/>
                </a:lnTo>
                <a:lnTo>
                  <a:pt x="607153" y="2050"/>
                </a:lnTo>
                <a:lnTo>
                  <a:pt x="654240" y="8089"/>
                </a:lnTo>
                <a:lnTo>
                  <a:pt x="700020" y="17949"/>
                </a:lnTo>
                <a:lnTo>
                  <a:pt x="744325" y="31462"/>
                </a:lnTo>
                <a:lnTo>
                  <a:pt x="786988" y="48461"/>
                </a:lnTo>
                <a:lnTo>
                  <a:pt x="827841" y="68778"/>
                </a:lnTo>
                <a:lnTo>
                  <a:pt x="866716" y="92245"/>
                </a:lnTo>
                <a:lnTo>
                  <a:pt x="903445" y="118695"/>
                </a:lnTo>
                <a:lnTo>
                  <a:pt x="937860" y="147960"/>
                </a:lnTo>
                <a:lnTo>
                  <a:pt x="969794" y="179873"/>
                </a:lnTo>
                <a:lnTo>
                  <a:pt x="999078" y="214265"/>
                </a:lnTo>
                <a:lnTo>
                  <a:pt x="1025546" y="250969"/>
                </a:lnTo>
                <a:lnTo>
                  <a:pt x="1049029" y="289817"/>
                </a:lnTo>
                <a:lnTo>
                  <a:pt x="1069360" y="330641"/>
                </a:lnTo>
                <a:lnTo>
                  <a:pt x="1086370" y="373275"/>
                </a:lnTo>
                <a:lnTo>
                  <a:pt x="1099892" y="417550"/>
                </a:lnTo>
                <a:lnTo>
                  <a:pt x="1109759" y="463298"/>
                </a:lnTo>
                <a:lnTo>
                  <a:pt x="1115802" y="510353"/>
                </a:lnTo>
                <a:lnTo>
                  <a:pt x="1117854" y="558546"/>
                </a:lnTo>
                <a:lnTo>
                  <a:pt x="1115802" y="606738"/>
                </a:lnTo>
                <a:lnTo>
                  <a:pt x="1109759" y="653793"/>
                </a:lnTo>
                <a:lnTo>
                  <a:pt x="1099892" y="699541"/>
                </a:lnTo>
                <a:lnTo>
                  <a:pt x="1086370" y="743816"/>
                </a:lnTo>
                <a:lnTo>
                  <a:pt x="1069360" y="786450"/>
                </a:lnTo>
                <a:lnTo>
                  <a:pt x="1049029" y="827274"/>
                </a:lnTo>
                <a:lnTo>
                  <a:pt x="1025546" y="866122"/>
                </a:lnTo>
                <a:lnTo>
                  <a:pt x="999078" y="902826"/>
                </a:lnTo>
                <a:lnTo>
                  <a:pt x="969794" y="937218"/>
                </a:lnTo>
                <a:lnTo>
                  <a:pt x="937860" y="969131"/>
                </a:lnTo>
                <a:lnTo>
                  <a:pt x="903445" y="998396"/>
                </a:lnTo>
                <a:lnTo>
                  <a:pt x="866716" y="1024846"/>
                </a:lnTo>
                <a:lnTo>
                  <a:pt x="827841" y="1048313"/>
                </a:lnTo>
                <a:lnTo>
                  <a:pt x="786988" y="1068630"/>
                </a:lnTo>
                <a:lnTo>
                  <a:pt x="744325" y="1085629"/>
                </a:lnTo>
                <a:lnTo>
                  <a:pt x="700020" y="1099142"/>
                </a:lnTo>
                <a:lnTo>
                  <a:pt x="654240" y="1109002"/>
                </a:lnTo>
                <a:lnTo>
                  <a:pt x="607153" y="1115041"/>
                </a:lnTo>
                <a:lnTo>
                  <a:pt x="558927" y="1117092"/>
                </a:lnTo>
                <a:lnTo>
                  <a:pt x="510700" y="1115041"/>
                </a:lnTo>
                <a:lnTo>
                  <a:pt x="463613" y="1109002"/>
                </a:lnTo>
                <a:lnTo>
                  <a:pt x="417833" y="1099142"/>
                </a:lnTo>
                <a:lnTo>
                  <a:pt x="373528" y="1085629"/>
                </a:lnTo>
                <a:lnTo>
                  <a:pt x="330865" y="1068630"/>
                </a:lnTo>
                <a:lnTo>
                  <a:pt x="290012" y="1048313"/>
                </a:lnTo>
                <a:lnTo>
                  <a:pt x="251137" y="1024846"/>
                </a:lnTo>
                <a:lnTo>
                  <a:pt x="214408" y="998396"/>
                </a:lnTo>
                <a:lnTo>
                  <a:pt x="179993" y="969131"/>
                </a:lnTo>
                <a:lnTo>
                  <a:pt x="148059" y="937218"/>
                </a:lnTo>
                <a:lnTo>
                  <a:pt x="118775" y="902826"/>
                </a:lnTo>
                <a:lnTo>
                  <a:pt x="92307" y="866122"/>
                </a:lnTo>
                <a:lnTo>
                  <a:pt x="68824" y="827274"/>
                </a:lnTo>
                <a:lnTo>
                  <a:pt x="48493" y="786450"/>
                </a:lnTo>
                <a:lnTo>
                  <a:pt x="31483" y="743816"/>
                </a:lnTo>
                <a:lnTo>
                  <a:pt x="17961" y="699541"/>
                </a:lnTo>
                <a:lnTo>
                  <a:pt x="8094" y="653793"/>
                </a:lnTo>
                <a:lnTo>
                  <a:pt x="2051" y="606738"/>
                </a:lnTo>
                <a:lnTo>
                  <a:pt x="0" y="558546"/>
                </a:lnTo>
                <a:close/>
              </a:path>
            </a:pathLst>
          </a:custGeom>
          <a:ln w="19049">
            <a:solidFill>
              <a:srgbClr val="FFFFFF"/>
            </a:solidFill>
          </a:ln>
        </p:spPr>
        <p:txBody>
          <a:bodyPr wrap="square" lIns="0" tIns="0" rIns="0" bIns="0" rtlCol="0"/>
          <a:lstStyle/>
          <a:p>
            <a:endParaRPr/>
          </a:p>
        </p:txBody>
      </p:sp>
      <p:sp>
        <p:nvSpPr>
          <p:cNvPr id="39" name="Google Shape;385;p56">
            <a:extLst>
              <a:ext uri="{FF2B5EF4-FFF2-40B4-BE49-F238E27FC236}">
                <a16:creationId xmlns="" xmlns:a16="http://schemas.microsoft.com/office/drawing/2014/main" id="{D8A1D2EB-83E6-5AEF-24D8-FB9B658F2A2D}"/>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EXEMPLE DE L'ÉTHIOPIE</a:t>
            </a:r>
          </a:p>
        </p:txBody>
      </p:sp>
      <p:sp>
        <p:nvSpPr>
          <p:cNvPr id="34" name="TextBox 33"/>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3" name="Espace réservé du numéro de diapositive 2">
            <a:extLst>
              <a:ext uri="{FF2B5EF4-FFF2-40B4-BE49-F238E27FC236}">
                <a16:creationId xmlns="" xmlns:a16="http://schemas.microsoft.com/office/drawing/2014/main" id="{C3ABA680-09F5-2A21-F06C-A3E721965DD5}"/>
              </a:ext>
            </a:extLst>
          </p:cNvPr>
          <p:cNvSpPr>
            <a:spLocks noGrp="1"/>
          </p:cNvSpPr>
          <p:nvPr>
            <p:ph type="sldNum" sz="quarter" idx="7"/>
          </p:nvPr>
        </p:nvSpPr>
        <p:spPr>
          <a:xfrm>
            <a:off x="8778240" y="6377940"/>
            <a:ext cx="2804160" cy="276999"/>
          </a:xfrm>
        </p:spPr>
        <p:txBody>
          <a:bodyPr/>
          <a:lstStyle/>
          <a:p>
            <a:fld id="{B6F15528-21DE-4FAA-801E-634DDDAF4B2B}" type="slidenum">
              <a:rPr lang="fr-FR" smtClean="0"/>
              <a:t>24</a:t>
            </a:fld>
            <a:endParaRPr lang="fr-F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body" idx="1"/>
          </p:nvPr>
        </p:nvSpPr>
        <p:spPr>
          <a:xfrm>
            <a:off x="1024554" y="1412203"/>
            <a:ext cx="10302450" cy="2208125"/>
          </a:xfrm>
          <a:prstGeom prst="rect">
            <a:avLst/>
          </a:prstGeom>
        </p:spPr>
        <p:txBody>
          <a:bodyPr vert="horz" wrap="square" lIns="0" tIns="510370" rIns="0" bIns="0" rtlCol="0">
            <a:spAutoFit/>
          </a:bodyPr>
          <a:lstStyle/>
          <a:p>
            <a:pPr marL="1010920" marR="38735" indent="-342900">
              <a:lnSpc>
                <a:spcPct val="100000"/>
              </a:lnSpc>
              <a:buFont typeface="Wingdings" panose="05000000000000000000" pitchFamily="2" charset="2"/>
              <a:buChar char="§"/>
            </a:pPr>
            <a:r>
              <a:rPr lang="fr-FR" sz="2000">
                <a:solidFill>
                  <a:schemeClr val="tx1"/>
                </a:solidFill>
              </a:rPr>
              <a:t>Gardez deux fenêtres ouvertes, une avec un document Word vierge auquel ajouter vos acronymes au fur et à mesure que vous écrivez.</a:t>
            </a:r>
          </a:p>
          <a:p>
            <a:pPr marL="1010920" indent="-342900">
              <a:lnSpc>
                <a:spcPct val="100000"/>
              </a:lnSpc>
              <a:spcBef>
                <a:spcPts val="1800"/>
              </a:spcBef>
              <a:buFont typeface="Wingdings" panose="05000000000000000000" pitchFamily="2" charset="2"/>
              <a:buChar char="§"/>
            </a:pPr>
            <a:r>
              <a:rPr lang="fr-FR" sz="2000" b="1">
                <a:solidFill>
                  <a:schemeClr val="tx1"/>
                </a:solidFill>
                <a:cs typeface="Lucida Sans"/>
              </a:rPr>
              <a:t>Épelez TOUS les acronymes lors de la première utilisation.</a:t>
            </a:r>
          </a:p>
          <a:p>
            <a:pPr marL="1010920" marR="5080" indent="-342900">
              <a:lnSpc>
                <a:spcPct val="100000"/>
              </a:lnSpc>
              <a:spcBef>
                <a:spcPts val="1800"/>
              </a:spcBef>
              <a:buFont typeface="Wingdings" panose="05000000000000000000" pitchFamily="2" charset="2"/>
              <a:buChar char="§"/>
            </a:pPr>
            <a:r>
              <a:rPr lang="fr-FR" sz="2000">
                <a:solidFill>
                  <a:schemeClr val="tx1"/>
                </a:solidFill>
              </a:rPr>
              <a:t>Incluez tous les acronymes dans la liste des acronymes et </a:t>
            </a:r>
            <a:r>
              <a:rPr lang="fr-FR" sz="2000" b="1">
                <a:solidFill>
                  <a:schemeClr val="tx1"/>
                </a:solidFill>
              </a:rPr>
              <a:t>supprimez ceux qui ne sont pas utilisés de la liste.</a:t>
            </a:r>
          </a:p>
        </p:txBody>
      </p:sp>
      <p:sp>
        <p:nvSpPr>
          <p:cNvPr id="4" name="Google Shape;385;p56">
            <a:extLst>
              <a:ext uri="{FF2B5EF4-FFF2-40B4-BE49-F238E27FC236}">
                <a16:creationId xmlns="" xmlns:a16="http://schemas.microsoft.com/office/drawing/2014/main" id="{8DDDA1D9-9D31-6F3C-AB51-CD73640AE420}"/>
              </a:ext>
            </a:extLst>
          </p:cNvPr>
          <p:cNvSpPr/>
          <p:nvPr/>
        </p:nvSpPr>
        <p:spPr>
          <a:xfrm>
            <a:off x="0" y="-141149"/>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LES ACRONYMES COMPTENT</a:t>
            </a:r>
          </a:p>
        </p:txBody>
      </p:sp>
      <p:sp>
        <p:nvSpPr>
          <p:cNvPr id="5" name="TextBox 4"/>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3" name="Espace réservé du numéro de diapositive 2">
            <a:extLst>
              <a:ext uri="{FF2B5EF4-FFF2-40B4-BE49-F238E27FC236}">
                <a16:creationId xmlns="" xmlns:a16="http://schemas.microsoft.com/office/drawing/2014/main" id="{EA21C2AA-1745-DE36-331E-3F7C8D8364CD}"/>
              </a:ext>
            </a:extLst>
          </p:cNvPr>
          <p:cNvSpPr>
            <a:spLocks noGrp="1"/>
          </p:cNvSpPr>
          <p:nvPr>
            <p:ph type="sldNum" sz="quarter" idx="7"/>
          </p:nvPr>
        </p:nvSpPr>
        <p:spPr/>
        <p:txBody>
          <a:bodyPr/>
          <a:lstStyle/>
          <a:p>
            <a:fld id="{B6F15528-21DE-4FAA-801E-634DDDAF4B2B}" type="slidenum">
              <a:rPr lang="fr-FR" smtClean="0"/>
              <a:pPr/>
              <a:t>240</a:t>
            </a:fld>
            <a:endParaRPr lang="fr-FR" dirty="0"/>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body" idx="1"/>
          </p:nvPr>
        </p:nvSpPr>
        <p:spPr>
          <a:xfrm>
            <a:off x="944774" y="1712912"/>
            <a:ext cx="10302450" cy="2307632"/>
          </a:xfrm>
          <a:prstGeom prst="rect">
            <a:avLst/>
          </a:prstGeom>
        </p:spPr>
        <p:txBody>
          <a:bodyPr vert="horz" wrap="square" lIns="0" tIns="304114" rIns="0" bIns="0" rtlCol="0">
            <a:spAutoFit/>
          </a:bodyPr>
          <a:lstStyle/>
          <a:p>
            <a:pPr marL="999490" marR="68580" indent="-342900">
              <a:lnSpc>
                <a:spcPct val="100000"/>
              </a:lnSpc>
              <a:buFont typeface="Wingdings" panose="05000000000000000000" pitchFamily="2" charset="2"/>
              <a:buChar char="§"/>
            </a:pPr>
            <a:r>
              <a:rPr lang="fr-FR" sz="2000">
                <a:solidFill>
                  <a:schemeClr val="tx1"/>
                </a:solidFill>
              </a:rPr>
              <a:t>Sauf demande contraire expresse de la mission, tous les rapports doivent être corrigés en anglais américain et non en anglais britannique.</a:t>
            </a:r>
          </a:p>
          <a:p>
            <a:pPr marL="999490" indent="-342900">
              <a:lnSpc>
                <a:spcPct val="100000"/>
              </a:lnSpc>
              <a:spcBef>
                <a:spcPts val="1800"/>
              </a:spcBef>
              <a:buFont typeface="Wingdings" panose="05000000000000000000" pitchFamily="2" charset="2"/>
              <a:buChar char="§"/>
            </a:pPr>
            <a:r>
              <a:rPr lang="fr-FR" sz="2000" b="1">
                <a:solidFill>
                  <a:schemeClr val="tx1"/>
                </a:solidFill>
                <a:cs typeface="Lucida Sans"/>
              </a:rPr>
              <a:t>Sur Word, définissez votre langue de vérification sur l'anglais américain.</a:t>
            </a:r>
          </a:p>
          <a:p>
            <a:pPr marL="999490" marR="5080" indent="-342900">
              <a:lnSpc>
                <a:spcPct val="100000"/>
              </a:lnSpc>
              <a:spcBef>
                <a:spcPts val="1800"/>
              </a:spcBef>
              <a:buFont typeface="Wingdings" panose="05000000000000000000" pitchFamily="2" charset="2"/>
              <a:buChar char="§"/>
            </a:pPr>
            <a:r>
              <a:rPr lang="fr-FR" sz="2000">
                <a:solidFill>
                  <a:schemeClr val="tx1"/>
                </a:solidFill>
              </a:rPr>
              <a:t>Les rapports sont souvent copiés dans des rapports plus volumineux pour l'USAID/Washington et l'anglais américain est attendu.</a:t>
            </a:r>
          </a:p>
        </p:txBody>
      </p:sp>
      <p:sp>
        <p:nvSpPr>
          <p:cNvPr id="4" name="Google Shape;385;p56">
            <a:extLst>
              <a:ext uri="{FF2B5EF4-FFF2-40B4-BE49-F238E27FC236}">
                <a16:creationId xmlns="" xmlns:a16="http://schemas.microsoft.com/office/drawing/2014/main" id="{96F219A0-8DD5-FDDD-3622-7B09797FE046}"/>
              </a:ext>
            </a:extLst>
          </p:cNvPr>
          <p:cNvSpPr/>
          <p:nvPr/>
        </p:nvSpPr>
        <p:spPr>
          <a:xfrm>
            <a:off x="0" y="-141149"/>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METTRE LES DOCUMENTS EN ANGLAIS (ÉTATS-UNIS)</a:t>
            </a:r>
          </a:p>
        </p:txBody>
      </p:sp>
      <p:sp>
        <p:nvSpPr>
          <p:cNvPr id="5" name="TextBox 4"/>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89F74AC1-48CA-8B69-4848-76A74828C92D}"/>
              </a:ext>
            </a:extLst>
          </p:cNvPr>
          <p:cNvSpPr>
            <a:spLocks noGrp="1"/>
          </p:cNvSpPr>
          <p:nvPr>
            <p:ph type="sldNum" sz="quarter" idx="7"/>
          </p:nvPr>
        </p:nvSpPr>
        <p:spPr/>
        <p:txBody>
          <a:bodyPr/>
          <a:lstStyle/>
          <a:p>
            <a:fld id="{B6F15528-21DE-4FAA-801E-634DDDAF4B2B}" type="slidenum">
              <a:rPr lang="fr-FR" smtClean="0"/>
              <a:pPr/>
              <a:t>241</a:t>
            </a:fld>
            <a:endParaRPr lang="fr-FR" dirty="0"/>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588990" y="2017026"/>
            <a:ext cx="9293225" cy="2154436"/>
          </a:xfrm>
          <a:prstGeom prst="rect">
            <a:avLst/>
          </a:prstGeom>
        </p:spPr>
        <p:txBody>
          <a:bodyPr vert="horz" wrap="square" lIns="0" tIns="0" rIns="0" bIns="0" rtlCol="0">
            <a:spAutoFit/>
          </a:bodyPr>
          <a:lstStyle/>
          <a:p>
            <a:pPr marL="355600">
              <a:spcBef>
                <a:spcPts val="600"/>
              </a:spcBef>
              <a:spcAft>
                <a:spcPts val="600"/>
              </a:spcAft>
              <a:buFont typeface="Wingdings" panose="05000000000000000000" pitchFamily="2" charset="2"/>
              <a:buChar char="§"/>
            </a:pPr>
            <a:r>
              <a:rPr lang="fr-FR" sz="2000">
                <a:latin typeface="Source Sans Pro" panose="020B0503030403020204" pitchFamily="34" charset="0"/>
                <a:ea typeface="Source Sans Pro" panose="020B0503030403020204" pitchFamily="34" charset="0"/>
                <a:cs typeface="Arial"/>
              </a:rPr>
              <a:t>Utilisez les </a:t>
            </a:r>
            <a:r>
              <a:rPr lang="fr-FR" sz="2000" b="1">
                <a:latin typeface="Source Sans Pro" panose="020B0503030403020204" pitchFamily="34" charset="0"/>
                <a:ea typeface="Source Sans Pro" panose="020B0503030403020204" pitchFamily="34" charset="0"/>
                <a:cs typeface="Arial"/>
              </a:rPr>
              <a:t>mêmes puces, la même police et la même orthographe</a:t>
            </a:r>
            <a:r>
              <a:rPr lang="fr-FR" sz="2000">
                <a:latin typeface="Source Sans Pro" panose="020B0503030403020204" pitchFamily="34" charset="0"/>
                <a:ea typeface="Source Sans Pro" panose="020B0503030403020204" pitchFamily="34" charset="0"/>
                <a:cs typeface="Arial"/>
              </a:rPr>
              <a:t> tout au long du rapport.</a:t>
            </a:r>
          </a:p>
          <a:p>
            <a:pPr marL="354965" marR="5080">
              <a:spcBef>
                <a:spcPts val="600"/>
              </a:spcBef>
              <a:spcAft>
                <a:spcPts val="600"/>
              </a:spcAft>
              <a:buFont typeface="Wingdings" panose="05000000000000000000" pitchFamily="2" charset="2"/>
              <a:buChar char="§"/>
            </a:pPr>
            <a:r>
              <a:rPr lang="fr-FR" sz="2000"/>
              <a:t>Les dates sont toujours écrites sous la forme </a:t>
            </a:r>
            <a:r>
              <a:rPr lang="fr-FR" sz="2000" b="1"/>
              <a:t>MOIS JOUR, ANNÉE ou MOIS ANNÉE.</a:t>
            </a:r>
            <a:r>
              <a:rPr lang="fr-FR" sz="2000" b="1">
                <a:latin typeface="Source Sans Pro" panose="020B0503030403020204" pitchFamily="34" charset="0"/>
                <a:ea typeface="Source Sans Pro" panose="020B0503030403020204" pitchFamily="34" charset="0"/>
                <a:cs typeface="Lucida Sans"/>
              </a:rPr>
              <a:t>  </a:t>
            </a:r>
            <a:r>
              <a:rPr lang="fr-FR" sz="2000" b="1">
                <a:solidFill>
                  <a:srgbClr val="B90B2E"/>
                </a:solidFill>
                <a:latin typeface="Source Sans Pro" panose="020B0503030403020204" pitchFamily="34" charset="0"/>
                <a:ea typeface="Source Sans Pro" panose="020B0503030403020204" pitchFamily="34" charset="0"/>
                <a:cs typeface="Lucida Sans"/>
              </a:rPr>
              <a:t>ExempleS :</a:t>
            </a:r>
            <a:r>
              <a:rPr lang="fr-FR" sz="2000" b="1">
                <a:latin typeface="Source Sans Pro" panose="020B0503030403020204" pitchFamily="34" charset="0"/>
                <a:ea typeface="Source Sans Pro" panose="020B0503030403020204" pitchFamily="34" charset="0"/>
                <a:cs typeface="Lucida Sans"/>
              </a:rPr>
              <a:t> </a:t>
            </a:r>
            <a:r>
              <a:rPr lang="fr-FR" sz="2000">
                <a:solidFill>
                  <a:srgbClr val="B90B2E"/>
                </a:solidFill>
              </a:rPr>
              <a:t>Le manuel a été révisé en </a:t>
            </a:r>
            <a:r>
              <a:rPr lang="fr-FR" sz="2000" b="1">
                <a:solidFill>
                  <a:srgbClr val="B90B2E"/>
                </a:solidFill>
              </a:rPr>
              <a:t>mars 2021</a:t>
            </a:r>
            <a:r>
              <a:rPr lang="fr-FR" sz="2000">
                <a:solidFill>
                  <a:srgbClr val="B90B2E"/>
                </a:solidFill>
              </a:rPr>
              <a:t> et approuvé le </a:t>
            </a:r>
            <a:r>
              <a:rPr lang="fr-FR" sz="2000" b="1">
                <a:solidFill>
                  <a:srgbClr val="B90B2E"/>
                </a:solidFill>
              </a:rPr>
              <a:t>21 avril 2021</a:t>
            </a:r>
            <a:r>
              <a:rPr lang="fr-FR" sz="2000">
                <a:solidFill>
                  <a:srgbClr val="B90B2E"/>
                </a:solidFill>
              </a:rPr>
              <a:t>.</a:t>
            </a:r>
            <a:r>
              <a:rPr lang="fr-FR" sz="2000" b="1">
                <a:latin typeface="Source Sans Pro" panose="020B0503030403020204" pitchFamily="34" charset="0"/>
                <a:ea typeface="Source Sans Pro" panose="020B0503030403020204" pitchFamily="34" charset="0"/>
                <a:cs typeface="Lucida Sans"/>
              </a:rPr>
              <a:t> </a:t>
            </a:r>
            <a:r>
              <a:rPr lang="fr-FR" sz="2000">
                <a:solidFill>
                  <a:srgbClr val="B90B2E"/>
                </a:solidFill>
                <a:latin typeface="Source Sans Pro" panose="020B0503030403020204" pitchFamily="34" charset="0"/>
                <a:ea typeface="Source Sans Pro" panose="020B0503030403020204" pitchFamily="34" charset="0"/>
                <a:cs typeface="Arial"/>
              </a:rPr>
              <a:t>La formation a eu lieu du 21 au 24 juillet 2021. Le conseil a approuvé le manuel le 24 juillet, lors de la dernière journée de formation.</a:t>
            </a:r>
          </a:p>
          <a:p>
            <a:pPr marL="355600">
              <a:spcBef>
                <a:spcPts val="600"/>
              </a:spcBef>
              <a:spcAft>
                <a:spcPts val="600"/>
              </a:spcAft>
              <a:buFont typeface="Wingdings" panose="05000000000000000000" pitchFamily="2" charset="2"/>
              <a:buChar char="§"/>
            </a:pPr>
            <a:r>
              <a:rPr lang="fr-FR" sz="2000" b="1" i="1" u="heavy">
                <a:latin typeface="Source Sans Pro" panose="020B0503030403020204" pitchFamily="34" charset="0"/>
                <a:ea typeface="Source Sans Pro" panose="020B0503030403020204" pitchFamily="34" charset="0"/>
                <a:cs typeface="Calibri"/>
                <a:hlinkClick r:id="rId2"/>
              </a:rPr>
              <a:t>Le Guide de style de l'USAID doit être lu par tous les rédacteurs de rapports.</a:t>
            </a:r>
          </a:p>
        </p:txBody>
      </p:sp>
      <p:sp>
        <p:nvSpPr>
          <p:cNvPr id="4" name="Google Shape;385;p56">
            <a:extLst>
              <a:ext uri="{FF2B5EF4-FFF2-40B4-BE49-F238E27FC236}">
                <a16:creationId xmlns="" xmlns:a16="http://schemas.microsoft.com/office/drawing/2014/main" id="{19A109B1-7F37-8EFE-D16F-31C6BB31E9F7}"/>
              </a:ext>
            </a:extLst>
          </p:cNvPr>
          <p:cNvSpPr/>
          <p:nvPr/>
        </p:nvSpPr>
        <p:spPr>
          <a:xfrm>
            <a:off x="0" y="-141149"/>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LA COHÉRENCE EST LA CLÉ</a:t>
            </a:r>
          </a:p>
        </p:txBody>
      </p:sp>
      <p:sp>
        <p:nvSpPr>
          <p:cNvPr id="5" name="TextBox 4"/>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1C456212-BFAD-F12F-E9DF-A867EF12B2E1}"/>
              </a:ext>
            </a:extLst>
          </p:cNvPr>
          <p:cNvSpPr>
            <a:spLocks noGrp="1"/>
          </p:cNvSpPr>
          <p:nvPr>
            <p:ph type="sldNum" sz="quarter" idx="7"/>
          </p:nvPr>
        </p:nvSpPr>
        <p:spPr/>
        <p:txBody>
          <a:bodyPr/>
          <a:lstStyle/>
          <a:p>
            <a:fld id="{B6F15528-21DE-4FAA-801E-634DDDAF4B2B}" type="slidenum">
              <a:rPr lang="fr-FR" smtClean="0"/>
              <a:pPr/>
              <a:t>242</a:t>
            </a:fld>
            <a:endParaRPr lang="fr-FR" dirty="0"/>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276522" y="1570435"/>
            <a:ext cx="7675880" cy="2154436"/>
          </a:xfrm>
          <a:prstGeom prst="rect">
            <a:avLst/>
          </a:prstGeom>
        </p:spPr>
        <p:txBody>
          <a:bodyPr vert="horz" wrap="square" lIns="0" tIns="0" rIns="0" bIns="0" rtlCol="0">
            <a:spAutoFit/>
          </a:bodyPr>
          <a:lstStyle/>
          <a:p>
            <a:pPr marL="171450" marR="71120" indent="-171450">
              <a:lnSpc>
                <a:spcPct val="100000"/>
              </a:lnSpc>
              <a:spcBef>
                <a:spcPts val="600"/>
              </a:spcBef>
              <a:spcAft>
                <a:spcPts val="600"/>
              </a:spcAft>
              <a:buFont typeface="Wingdings" panose="05000000000000000000" pitchFamily="2" charset="2"/>
              <a:buChar char="§"/>
            </a:pPr>
            <a:r>
              <a:rPr lang="fr-FR" sz="2000">
                <a:latin typeface="Source Sans Pro" panose="020B0503030403020204" pitchFamily="34" charset="0"/>
                <a:ea typeface="Source Sans Pro" panose="020B0503030403020204" pitchFamily="34" charset="0"/>
                <a:cs typeface="Arial"/>
              </a:rPr>
              <a:t>Les sections Leçons apprises et Défis nous aident à documenter les domaines à améliorer et l’impact de notre travail.</a:t>
            </a:r>
          </a:p>
          <a:p>
            <a:pPr marL="171450" marR="5080" indent="-171450">
              <a:lnSpc>
                <a:spcPct val="100000"/>
              </a:lnSpc>
              <a:spcBef>
                <a:spcPts val="600"/>
              </a:spcBef>
              <a:spcAft>
                <a:spcPts val="600"/>
              </a:spcAft>
              <a:buFont typeface="Wingdings" panose="05000000000000000000" pitchFamily="2" charset="2"/>
              <a:buChar char="§"/>
            </a:pPr>
            <a:r>
              <a:rPr lang="fr-FR" sz="2000">
                <a:latin typeface="Source Sans Pro" panose="020B0503030403020204" pitchFamily="34" charset="0"/>
                <a:ea typeface="Source Sans Pro" panose="020B0503030403020204" pitchFamily="34" charset="0"/>
                <a:cs typeface="Arial"/>
              </a:rPr>
              <a:t>Prenez quelques instants supplémentaires pour écrire sur ces domaines afin que nous puissions le communiquer à l'USAID.</a:t>
            </a:r>
          </a:p>
          <a:p>
            <a:pPr marL="171450" marR="577215" indent="-171450">
              <a:lnSpc>
                <a:spcPct val="100000"/>
              </a:lnSpc>
              <a:spcBef>
                <a:spcPts val="600"/>
              </a:spcBef>
              <a:spcAft>
                <a:spcPts val="600"/>
              </a:spcAft>
              <a:buFont typeface="Wingdings" panose="05000000000000000000" pitchFamily="2" charset="2"/>
              <a:buChar char="§"/>
            </a:pPr>
            <a:r>
              <a:rPr lang="fr-FR" sz="2000">
                <a:latin typeface="Source Sans Pro" panose="020B0503030403020204" pitchFamily="34" charset="0"/>
                <a:ea typeface="Source Sans Pro" panose="020B0503030403020204" pitchFamily="34" charset="0"/>
                <a:cs typeface="Arial"/>
              </a:rPr>
              <a:t>N'hésitez pas à nous envoyer des idées d'histoires de réussite et à documenter les « victoires ».</a:t>
            </a:r>
          </a:p>
        </p:txBody>
      </p:sp>
      <p:sp>
        <p:nvSpPr>
          <p:cNvPr id="4" name="Google Shape;385;p56">
            <a:extLst>
              <a:ext uri="{FF2B5EF4-FFF2-40B4-BE49-F238E27FC236}">
                <a16:creationId xmlns="" xmlns:a16="http://schemas.microsoft.com/office/drawing/2014/main" id="{F82C1C9E-DB40-86A4-D1C3-F4D709007E39}"/>
              </a:ext>
            </a:extLst>
          </p:cNvPr>
          <p:cNvSpPr/>
          <p:nvPr/>
        </p:nvSpPr>
        <p:spPr>
          <a:xfrm>
            <a:off x="0" y="-141149"/>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2800" b="1" dirty="0">
                <a:solidFill>
                  <a:schemeClr val="bg1"/>
                </a:solidFill>
                <a:latin typeface="Source Sans Pro"/>
                <a:ea typeface="Source Sans Pro"/>
                <a:sym typeface="Arial"/>
              </a:rPr>
              <a:t>PRENEZ UN MOMENT SUPPLÉMENTAIRE POUR LES SECTIONS LEÇONS APPRISES et DÉFIS</a:t>
            </a:r>
          </a:p>
        </p:txBody>
      </p:sp>
      <p:sp>
        <p:nvSpPr>
          <p:cNvPr id="5" name="TextBox 4"/>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7E0E1A08-B5A5-A8C8-7B31-046902357516}"/>
              </a:ext>
            </a:extLst>
          </p:cNvPr>
          <p:cNvSpPr>
            <a:spLocks noGrp="1"/>
          </p:cNvSpPr>
          <p:nvPr>
            <p:ph type="sldNum" sz="quarter" idx="7"/>
          </p:nvPr>
        </p:nvSpPr>
        <p:spPr/>
        <p:txBody>
          <a:bodyPr/>
          <a:lstStyle/>
          <a:p>
            <a:fld id="{B6F15528-21DE-4FAA-801E-634DDDAF4B2B}" type="slidenum">
              <a:rPr lang="fr-FR" smtClean="0"/>
              <a:pPr/>
              <a:t>243</a:t>
            </a:fld>
            <a:endParaRPr lang="fr-FR" dirty="0"/>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907161" y="4509134"/>
            <a:ext cx="3108960" cy="0"/>
          </a:xfrm>
          <a:custGeom>
            <a:avLst/>
            <a:gdLst/>
            <a:ahLst/>
            <a:cxnLst/>
            <a:rect l="l" t="t" r="r" b="b"/>
            <a:pathLst>
              <a:path w="3108960">
                <a:moveTo>
                  <a:pt x="0" y="0"/>
                </a:moveTo>
                <a:lnTo>
                  <a:pt x="3108960" y="0"/>
                </a:lnTo>
              </a:path>
            </a:pathLst>
          </a:custGeom>
          <a:ln w="19050">
            <a:solidFill>
              <a:srgbClr val="FFFFFF"/>
            </a:solidFill>
          </a:ln>
        </p:spPr>
        <p:txBody>
          <a:bodyPr wrap="square" lIns="0" tIns="0" rIns="0" bIns="0" rtlCol="0"/>
          <a:lstStyle/>
          <a:p>
            <a:endParaRPr/>
          </a:p>
        </p:txBody>
      </p:sp>
      <p:sp>
        <p:nvSpPr>
          <p:cNvPr id="4" name="object 4"/>
          <p:cNvSpPr/>
          <p:nvPr/>
        </p:nvSpPr>
        <p:spPr>
          <a:xfrm>
            <a:off x="0" y="754840"/>
            <a:ext cx="12192000" cy="5645960"/>
          </a:xfrm>
          <a:prstGeom prst="rect">
            <a:avLst/>
          </a:prstGeom>
          <a:blipFill>
            <a:blip r:embed="rId2" cstate="print"/>
            <a:stretch>
              <a:fillRect/>
            </a:stretch>
          </a:blipFill>
        </p:spPr>
        <p:txBody>
          <a:bodyPr wrap="square" lIns="0" tIns="0" rIns="0" bIns="0" rtlCol="0"/>
          <a:lstStyle/>
          <a:p>
            <a:endParaRPr/>
          </a:p>
        </p:txBody>
      </p:sp>
      <p:sp>
        <p:nvSpPr>
          <p:cNvPr id="5" name="object 5"/>
          <p:cNvSpPr txBox="1"/>
          <p:nvPr/>
        </p:nvSpPr>
        <p:spPr>
          <a:xfrm>
            <a:off x="6154127" y="2162360"/>
            <a:ext cx="4267200" cy="3418243"/>
          </a:xfrm>
          <a:prstGeom prst="rect">
            <a:avLst/>
          </a:prstGeom>
        </p:spPr>
        <p:txBody>
          <a:bodyPr vert="horz" wrap="square" lIns="0" tIns="83185" rIns="0" bIns="0" rtlCol="0">
            <a:spAutoFit/>
          </a:bodyPr>
          <a:lstStyle/>
          <a:p>
            <a:pPr marL="12700" marR="5080">
              <a:lnSpc>
                <a:spcPts val="5180"/>
              </a:lnSpc>
              <a:spcBef>
                <a:spcPts val="655"/>
              </a:spcBef>
            </a:pPr>
            <a:r>
              <a:rPr lang="fr-FR" sz="4800" b="1">
                <a:solidFill>
                  <a:srgbClr val="FFFFFF"/>
                </a:solidFill>
                <a:latin typeface="Source Sans Pro" panose="020B0503030403020204" pitchFamily="34" charset="0"/>
                <a:ea typeface="Source Sans Pro" panose="020B0503030403020204" pitchFamily="34" charset="0"/>
                <a:cs typeface="Arial"/>
              </a:rPr>
              <a:t>VOTRE TRAVAIL DUR CONTINU EST GRANDEMENT APPRÉCIÉ</a:t>
            </a:r>
          </a:p>
        </p:txBody>
      </p:sp>
      <p:sp>
        <p:nvSpPr>
          <p:cNvPr id="6" name="Google Shape;385;p56">
            <a:extLst>
              <a:ext uri="{FF2B5EF4-FFF2-40B4-BE49-F238E27FC236}">
                <a16:creationId xmlns="" xmlns:a16="http://schemas.microsoft.com/office/drawing/2014/main" id="{78BBEF74-2F46-E016-C57A-B59270E5F1BD}"/>
              </a:ext>
            </a:extLst>
          </p:cNvPr>
          <p:cNvSpPr/>
          <p:nvPr/>
        </p:nvSpPr>
        <p:spPr>
          <a:xfrm>
            <a:off x="0" y="-141149"/>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lang="en-US" sz="3200" b="1" kern="0">
              <a:solidFill>
                <a:schemeClr val="bg1"/>
              </a:solidFill>
              <a:latin typeface="Source Sans Pro"/>
              <a:ea typeface="Source Sans Pro"/>
              <a:sym typeface="Arial"/>
            </a:endParaRPr>
          </a:p>
        </p:txBody>
      </p:sp>
      <p:sp>
        <p:nvSpPr>
          <p:cNvPr id="7" name="bk object 16">
            <a:extLst>
              <a:ext uri="{FF2B5EF4-FFF2-40B4-BE49-F238E27FC236}">
                <a16:creationId xmlns="" xmlns:a16="http://schemas.microsoft.com/office/drawing/2014/main" id="{ABDA5C82-6282-87EC-024C-1FFB810625C4}"/>
              </a:ext>
            </a:extLst>
          </p:cNvPr>
          <p:cNvSpPr/>
          <p:nvPr/>
        </p:nvSpPr>
        <p:spPr>
          <a:xfrm>
            <a:off x="3047" y="6400800"/>
            <a:ext cx="12189460" cy="457200"/>
          </a:xfrm>
          <a:custGeom>
            <a:avLst/>
            <a:gdLst/>
            <a:ahLst/>
            <a:cxnLst/>
            <a:rect l="l" t="t" r="r" b="b"/>
            <a:pathLst>
              <a:path w="12189460" h="457200">
                <a:moveTo>
                  <a:pt x="0" y="457200"/>
                </a:moveTo>
                <a:lnTo>
                  <a:pt x="12188952" y="457200"/>
                </a:lnTo>
                <a:lnTo>
                  <a:pt x="12188952" y="0"/>
                </a:lnTo>
                <a:lnTo>
                  <a:pt x="0" y="0"/>
                </a:lnTo>
                <a:lnTo>
                  <a:pt x="0" y="457200"/>
                </a:lnTo>
                <a:close/>
              </a:path>
            </a:pathLst>
          </a:custGeom>
          <a:solidFill>
            <a:srgbClr val="002E6C"/>
          </a:solidFill>
        </p:spPr>
        <p:txBody>
          <a:bodyPr wrap="square" lIns="0" tIns="0" rIns="0" bIns="0" rtlCol="0"/>
          <a:lstStyle/>
          <a:p>
            <a:endParaRPr/>
          </a:p>
        </p:txBody>
      </p:sp>
      <p:sp>
        <p:nvSpPr>
          <p:cNvPr id="8" name="TextBox 7"/>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8B6DDACC-6E4A-27D0-142B-273171322050}"/>
              </a:ext>
            </a:extLst>
          </p:cNvPr>
          <p:cNvSpPr>
            <a:spLocks noGrp="1"/>
          </p:cNvSpPr>
          <p:nvPr>
            <p:ph type="sldNum" sz="quarter" idx="7"/>
          </p:nvPr>
        </p:nvSpPr>
        <p:spPr/>
        <p:txBody>
          <a:bodyPr/>
          <a:lstStyle/>
          <a:p>
            <a:fld id="{B6F15528-21DE-4FAA-801E-634DDDAF4B2B}" type="slidenum">
              <a:rPr lang="fr-FR" smtClean="0"/>
              <a:t>244</a:t>
            </a:fld>
            <a:endParaRPr lang="fr-F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3C26F984-823D-733A-F707-147A46F4D024}"/>
            </a:ext>
          </a:extLst>
        </p:cNvPr>
        <p:cNvGrpSpPr/>
        <p:nvPr/>
      </p:nvGrpSpPr>
      <p:grpSpPr>
        <a:xfrm>
          <a:off x="0" y="0"/>
          <a:ext cx="0" cy="0"/>
          <a:chOff x="0" y="0"/>
          <a:chExt cx="0" cy="0"/>
        </a:xfrm>
      </p:grpSpPr>
      <p:sp>
        <p:nvSpPr>
          <p:cNvPr id="2" name="object 2">
            <a:extLst>
              <a:ext uri="{FF2B5EF4-FFF2-40B4-BE49-F238E27FC236}">
                <a16:creationId xmlns="" xmlns:a16="http://schemas.microsoft.com/office/drawing/2014/main" id="{209ACF56-6C76-C699-654F-52746A696D61}"/>
              </a:ext>
            </a:extLst>
          </p:cNvPr>
          <p:cNvSpPr/>
          <p:nvPr/>
        </p:nvSpPr>
        <p:spPr>
          <a:xfrm>
            <a:off x="3047" y="6400800"/>
            <a:ext cx="12189460" cy="457200"/>
          </a:xfrm>
          <a:custGeom>
            <a:avLst/>
            <a:gdLst/>
            <a:ahLst/>
            <a:cxnLst/>
            <a:rect l="l" t="t" r="r" b="b"/>
            <a:pathLst>
              <a:path w="12189460" h="457200">
                <a:moveTo>
                  <a:pt x="0" y="457200"/>
                </a:moveTo>
                <a:lnTo>
                  <a:pt x="12188952" y="457200"/>
                </a:lnTo>
                <a:lnTo>
                  <a:pt x="12188952" y="0"/>
                </a:lnTo>
                <a:lnTo>
                  <a:pt x="0" y="0"/>
                </a:lnTo>
                <a:lnTo>
                  <a:pt x="0" y="457200"/>
                </a:lnTo>
                <a:close/>
              </a:path>
            </a:pathLst>
          </a:custGeom>
          <a:solidFill>
            <a:srgbClr val="002E6C"/>
          </a:solidFill>
        </p:spPr>
        <p:txBody>
          <a:bodyPr wrap="square" lIns="0" tIns="0" rIns="0" bIns="0" rtlCol="0"/>
          <a:lstStyle/>
          <a:p>
            <a:endParaRPr/>
          </a:p>
        </p:txBody>
      </p:sp>
      <p:sp>
        <p:nvSpPr>
          <p:cNvPr id="3" name="object 3">
            <a:extLst>
              <a:ext uri="{FF2B5EF4-FFF2-40B4-BE49-F238E27FC236}">
                <a16:creationId xmlns="" xmlns:a16="http://schemas.microsoft.com/office/drawing/2014/main" id="{763C830F-EFF9-1ACE-936A-7A7CD08A5433}"/>
              </a:ext>
            </a:extLst>
          </p:cNvPr>
          <p:cNvSpPr/>
          <p:nvPr/>
        </p:nvSpPr>
        <p:spPr>
          <a:xfrm>
            <a:off x="971169" y="4681346"/>
            <a:ext cx="9875520" cy="0"/>
          </a:xfrm>
          <a:custGeom>
            <a:avLst/>
            <a:gdLst/>
            <a:ahLst/>
            <a:cxnLst/>
            <a:rect l="l" t="t" r="r" b="b"/>
            <a:pathLst>
              <a:path w="9875520">
                <a:moveTo>
                  <a:pt x="0" y="0"/>
                </a:moveTo>
                <a:lnTo>
                  <a:pt x="9875520" y="0"/>
                </a:lnTo>
              </a:path>
            </a:pathLst>
          </a:custGeom>
          <a:ln w="12700">
            <a:solidFill>
              <a:srgbClr val="404040"/>
            </a:solidFill>
          </a:ln>
        </p:spPr>
        <p:txBody>
          <a:bodyPr wrap="square" lIns="0" tIns="0" rIns="0" bIns="0" rtlCol="0"/>
          <a:lstStyle/>
          <a:p>
            <a:endParaRPr/>
          </a:p>
        </p:txBody>
      </p:sp>
      <p:sp>
        <p:nvSpPr>
          <p:cNvPr id="4" name="object 4">
            <a:extLst>
              <a:ext uri="{FF2B5EF4-FFF2-40B4-BE49-F238E27FC236}">
                <a16:creationId xmlns="" xmlns:a16="http://schemas.microsoft.com/office/drawing/2014/main" id="{B1FFB5FF-5110-8944-E893-FFE1F96BEAC8}"/>
              </a:ext>
            </a:extLst>
          </p:cNvPr>
          <p:cNvSpPr/>
          <p:nvPr/>
        </p:nvSpPr>
        <p:spPr>
          <a:xfrm>
            <a:off x="0" y="902126"/>
            <a:ext cx="12189713" cy="5498674"/>
          </a:xfrm>
          <a:prstGeom prst="rect">
            <a:avLst/>
          </a:prstGeom>
          <a:blipFill>
            <a:blip r:embed="rId2" cstate="print"/>
            <a:stretch>
              <a:fillRect/>
            </a:stretch>
          </a:blipFill>
        </p:spPr>
        <p:txBody>
          <a:bodyPr wrap="square" lIns="0" tIns="0" rIns="0" bIns="0" rtlCol="0"/>
          <a:lstStyle/>
          <a:p>
            <a:endParaRPr/>
          </a:p>
        </p:txBody>
      </p:sp>
      <p:sp>
        <p:nvSpPr>
          <p:cNvPr id="5" name="object 5">
            <a:extLst>
              <a:ext uri="{FF2B5EF4-FFF2-40B4-BE49-F238E27FC236}">
                <a16:creationId xmlns="" xmlns:a16="http://schemas.microsoft.com/office/drawing/2014/main" id="{DB800E9A-90AC-A22B-E8B4-169804DFE214}"/>
              </a:ext>
            </a:extLst>
          </p:cNvPr>
          <p:cNvSpPr txBox="1">
            <a:spLocks noGrp="1"/>
          </p:cNvSpPr>
          <p:nvPr>
            <p:ph type="title"/>
          </p:nvPr>
        </p:nvSpPr>
        <p:spPr>
          <a:xfrm>
            <a:off x="2994814" y="2183418"/>
            <a:ext cx="5952805" cy="2282804"/>
          </a:xfrm>
          <a:prstGeom prst="rect">
            <a:avLst/>
          </a:prstGeom>
        </p:spPr>
        <p:txBody>
          <a:bodyPr vert="horz" wrap="square" lIns="0" tIns="0" rIns="0" bIns="0" rtlCol="0">
            <a:spAutoFit/>
          </a:bodyPr>
          <a:lstStyle/>
          <a:p>
            <a:pPr marL="180975" marR="29845" indent="226060" algn="ctr"/>
            <a:r>
              <a:rPr lang="fr-FR" sz="4800" b="1"/>
              <a:t>Élaborer un plan de renforcement des capacités</a:t>
            </a:r>
          </a:p>
        </p:txBody>
      </p:sp>
      <p:sp>
        <p:nvSpPr>
          <p:cNvPr id="6" name="Google Shape;385;p56">
            <a:extLst>
              <a:ext uri="{FF2B5EF4-FFF2-40B4-BE49-F238E27FC236}">
                <a16:creationId xmlns="" xmlns:a16="http://schemas.microsoft.com/office/drawing/2014/main" id="{1C7ACB81-02D6-EB9A-9784-917F160EBDB0}"/>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lang="en-US" sz="3200" b="1" kern="0">
              <a:solidFill>
                <a:schemeClr val="bg1"/>
              </a:solidFill>
              <a:latin typeface="Source Sans Pro"/>
              <a:ea typeface="Source Sans Pro"/>
              <a:sym typeface="Arial"/>
            </a:endParaRPr>
          </a:p>
        </p:txBody>
      </p:sp>
      <p:sp>
        <p:nvSpPr>
          <p:cNvPr id="7" name="TextBox 6"/>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8" name="Espace réservé du numéro de diapositive 7">
            <a:extLst>
              <a:ext uri="{FF2B5EF4-FFF2-40B4-BE49-F238E27FC236}">
                <a16:creationId xmlns="" xmlns:a16="http://schemas.microsoft.com/office/drawing/2014/main" id="{7DCE77F3-C9BC-23EF-DAB3-838A14460A18}"/>
              </a:ext>
            </a:extLst>
          </p:cNvPr>
          <p:cNvSpPr>
            <a:spLocks noGrp="1"/>
          </p:cNvSpPr>
          <p:nvPr>
            <p:ph type="sldNum" sz="quarter" idx="7"/>
          </p:nvPr>
        </p:nvSpPr>
        <p:spPr/>
        <p:txBody>
          <a:bodyPr/>
          <a:lstStyle/>
          <a:p>
            <a:fld id="{B6F15528-21DE-4FAA-801E-634DDDAF4B2B}" type="slidenum">
              <a:rPr lang="fr-FR" smtClean="0"/>
              <a:t>245</a:t>
            </a:fld>
            <a:endParaRPr lang="fr-FR"/>
          </a:p>
        </p:txBody>
      </p:sp>
    </p:spTree>
    <p:extLst>
      <p:ext uri="{BB962C8B-B14F-4D97-AF65-F5344CB8AC3E}">
        <p14:creationId xmlns:p14="http://schemas.microsoft.com/office/powerpoint/2010/main" val="948998569"/>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145949" y="1108311"/>
            <a:ext cx="9376410" cy="3387725"/>
          </a:xfrm>
          <a:prstGeom prst="rect">
            <a:avLst/>
          </a:prstGeom>
        </p:spPr>
        <p:txBody>
          <a:bodyPr vert="horz" wrap="square" lIns="0" tIns="0" rIns="0" bIns="0" rtlCol="0">
            <a:spAutoFit/>
          </a:bodyPr>
          <a:lstStyle/>
          <a:p>
            <a:pPr marL="356870" marR="120014" indent="-344170" algn="just">
              <a:lnSpc>
                <a:spcPct val="110000"/>
              </a:lnSpc>
              <a:buClr>
                <a:schemeClr val="tx1"/>
              </a:buClr>
              <a:buFont typeface="Wingdings" panose="05000000000000000000" pitchFamily="2" charset="2"/>
              <a:buChar char="§"/>
              <a:tabLst>
                <a:tab pos="357505" algn="l"/>
              </a:tabLst>
            </a:pPr>
            <a:r>
              <a:rPr lang="fr-FR" sz="2000">
                <a:latin typeface="Source Sans Pro" panose="020B0503030403020204" pitchFamily="34" charset="0"/>
                <a:ea typeface="Source Sans Pro" panose="020B0503030403020204" pitchFamily="34" charset="0"/>
                <a:cs typeface="Arial"/>
              </a:rPr>
              <a:t>Un plan de renforcement des capacités (CBP) devra peut-être être élaboré en réponse aux résultats de l'examen NUPAS Plus 2.0. Les partenaires de mise en œuvre locaux peuvent préparer eux-mêmes le PRC ou externaliser le service.</a:t>
            </a:r>
          </a:p>
          <a:p>
            <a:pPr marL="356870" marR="5080" indent="-344170">
              <a:lnSpc>
                <a:spcPct val="110000"/>
              </a:lnSpc>
              <a:spcBef>
                <a:spcPts val="1400"/>
              </a:spcBef>
              <a:buClr>
                <a:schemeClr val="tx1"/>
              </a:buClr>
              <a:buFont typeface="Wingdings" panose="05000000000000000000" pitchFamily="2" charset="2"/>
              <a:buChar char="§"/>
              <a:tabLst>
                <a:tab pos="356870" algn="l"/>
                <a:tab pos="357505" algn="l"/>
              </a:tabLst>
            </a:pPr>
            <a:r>
              <a:rPr lang="fr-FR" sz="2000">
                <a:latin typeface="Source Sans Pro" panose="020B0503030403020204" pitchFamily="34" charset="0"/>
                <a:ea typeface="Source Sans Pro" panose="020B0503030403020204" pitchFamily="34" charset="0"/>
                <a:cs typeface="Arial"/>
              </a:rPr>
              <a:t>Parfois, les missions de l'USAID ou les bénéficiaires principaux peuvent demander aux évaluateurs de recommander l'application de conditions spéciales pour traiter les faiblesses significatives identifiées. En général, des plans de renforcement des capacités sont élaborés pour les faiblesses significatives identifiées.</a:t>
            </a:r>
          </a:p>
          <a:p>
            <a:pPr marL="356870" marR="15240" indent="-344170">
              <a:lnSpc>
                <a:spcPct val="110000"/>
              </a:lnSpc>
              <a:spcBef>
                <a:spcPts val="1405"/>
              </a:spcBef>
              <a:buClr>
                <a:schemeClr val="tx1"/>
              </a:buClr>
              <a:buFont typeface="Wingdings" panose="05000000000000000000" pitchFamily="2" charset="2"/>
              <a:buChar char="§"/>
              <a:tabLst>
                <a:tab pos="356870" algn="l"/>
                <a:tab pos="357505" algn="l"/>
              </a:tabLst>
            </a:pPr>
            <a:r>
              <a:rPr lang="fr-FR" sz="2000">
                <a:latin typeface="Source Sans Pro" panose="020B0503030403020204" pitchFamily="34" charset="0"/>
                <a:ea typeface="Source Sans Pro" panose="020B0503030403020204" pitchFamily="34" charset="0"/>
                <a:cs typeface="Arial"/>
              </a:rPr>
              <a:t>Pour les raisons ci-dessus, il est utile que les évaluateurs évaluent les faiblesses identifiées.</a:t>
            </a:r>
          </a:p>
        </p:txBody>
      </p:sp>
      <p:sp>
        <p:nvSpPr>
          <p:cNvPr id="5" name="Google Shape;385;p56">
            <a:extLst>
              <a:ext uri="{FF2B5EF4-FFF2-40B4-BE49-F238E27FC236}">
                <a16:creationId xmlns="" xmlns:a16="http://schemas.microsoft.com/office/drawing/2014/main" id="{F7D594F2-B351-2ED0-C371-D69B0DEFE200}"/>
              </a:ext>
            </a:extLst>
          </p:cNvPr>
          <p:cNvSpPr/>
          <p:nvPr/>
        </p:nvSpPr>
        <p:spPr>
          <a:xfrm>
            <a:off x="0" y="-141149"/>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2800" b="1" dirty="0">
                <a:solidFill>
                  <a:schemeClr val="bg1"/>
                </a:solidFill>
                <a:latin typeface="Source Sans Pro"/>
                <a:ea typeface="Source Sans Pro"/>
                <a:sym typeface="Arial"/>
              </a:rPr>
              <a:t>CONTEXTE DES EXIGENCES DU PLAN DE RENFORCEMENT DES CAPACITÉS</a:t>
            </a:r>
          </a:p>
        </p:txBody>
      </p:sp>
      <p:sp>
        <p:nvSpPr>
          <p:cNvPr id="6" name="TextBox 5"/>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3CBA7E68-999E-3361-A107-785F5871B549}"/>
              </a:ext>
            </a:extLst>
          </p:cNvPr>
          <p:cNvSpPr>
            <a:spLocks noGrp="1"/>
          </p:cNvSpPr>
          <p:nvPr>
            <p:ph type="sldNum" sz="quarter" idx="7"/>
          </p:nvPr>
        </p:nvSpPr>
        <p:spPr/>
        <p:txBody>
          <a:bodyPr/>
          <a:lstStyle/>
          <a:p>
            <a:fld id="{B6F15528-21DE-4FAA-801E-634DDDAF4B2B}" type="slidenum">
              <a:rPr lang="fr-FR" smtClean="0"/>
              <a:pPr/>
              <a:t>246</a:t>
            </a:fld>
            <a:endParaRPr lang="fr-FR" dirty="0"/>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164195" y="1267871"/>
            <a:ext cx="10074910" cy="2462213"/>
          </a:xfrm>
          <a:prstGeom prst="rect">
            <a:avLst/>
          </a:prstGeom>
        </p:spPr>
        <p:txBody>
          <a:bodyPr vert="horz" wrap="square" lIns="0" tIns="0" rIns="0" bIns="0" rtlCol="0">
            <a:spAutoFit/>
          </a:bodyPr>
          <a:lstStyle/>
          <a:p>
            <a:pPr marL="356870" marR="716915" indent="-344170">
              <a:spcBef>
                <a:spcPts val="600"/>
              </a:spcBef>
              <a:spcAft>
                <a:spcPts val="600"/>
              </a:spcAft>
              <a:buClr>
                <a:srgbClr val="404040"/>
              </a:buClr>
              <a:buFont typeface="Wingdings" panose="05000000000000000000" pitchFamily="2" charset="2"/>
              <a:buChar char="§"/>
              <a:tabLst>
                <a:tab pos="356870" algn="l"/>
                <a:tab pos="357505" algn="l"/>
              </a:tabLst>
            </a:pPr>
            <a:r>
              <a:rPr lang="fr-FR" sz="2000" dirty="0">
                <a:latin typeface="Source Sans Pro" panose="020B0503030403020204" pitchFamily="34" charset="0"/>
                <a:ea typeface="Source Sans Pro" panose="020B0503030403020204" pitchFamily="34" charset="0"/>
                <a:cs typeface="Arial"/>
              </a:rPr>
              <a:t>Un plan de renforcement des capacités est destiné à remédier aux faiblesses identifiées lors d'un examen NUPAS Plus 2.0 et incluses dans le rapport.</a:t>
            </a:r>
          </a:p>
          <a:p>
            <a:pPr marL="356870" marR="177800" indent="-344170">
              <a:spcBef>
                <a:spcPts val="600"/>
              </a:spcBef>
              <a:spcAft>
                <a:spcPts val="600"/>
              </a:spcAft>
              <a:buFont typeface="Wingdings" panose="05000000000000000000" pitchFamily="2" charset="2"/>
              <a:buChar char="§"/>
              <a:tabLst>
                <a:tab pos="356870" algn="l"/>
                <a:tab pos="357505" algn="l"/>
              </a:tabLst>
            </a:pPr>
            <a:r>
              <a:rPr lang="fr-FR" sz="2000" dirty="0">
                <a:latin typeface="Source Sans Pro" panose="020B0503030403020204" pitchFamily="34" charset="0"/>
                <a:ea typeface="Source Sans Pro" panose="020B0503030403020204" pitchFamily="34" charset="0"/>
                <a:cs typeface="Arial"/>
              </a:rPr>
              <a:t>L'évaluation des faiblesses aide à déterminer les faiblesses importantes qui pourraient devoir être incluses dans le plan de renforcement des capacités.</a:t>
            </a:r>
          </a:p>
          <a:p>
            <a:pPr marL="356870" marR="5080" indent="-344170">
              <a:spcBef>
                <a:spcPts val="600"/>
              </a:spcBef>
              <a:spcAft>
                <a:spcPts val="600"/>
              </a:spcAft>
              <a:buFont typeface="Wingdings" panose="05000000000000000000" pitchFamily="2" charset="2"/>
              <a:buChar char="§"/>
              <a:tabLst>
                <a:tab pos="356870" algn="l"/>
                <a:tab pos="357505" algn="l"/>
              </a:tabLst>
            </a:pPr>
            <a:r>
              <a:rPr lang="fr-FR" sz="2000" dirty="0">
                <a:latin typeface="Source Sans Pro" panose="020B0503030403020204" pitchFamily="34" charset="0"/>
                <a:ea typeface="Source Sans Pro" panose="020B0503030403020204" pitchFamily="34" charset="0"/>
                <a:cs typeface="Arial"/>
              </a:rPr>
              <a:t>Fournir de bonnes recommandations qui répondent efficacement aux faiblesses identifiées. Une analyse appropriée des causes profondes doit être effectuée afin de fournir une recommandation qui répondra de manière appropriée à la faiblesse identifiée.</a:t>
            </a:r>
          </a:p>
        </p:txBody>
      </p:sp>
      <p:sp>
        <p:nvSpPr>
          <p:cNvPr id="5" name="Google Shape;385;p56">
            <a:extLst>
              <a:ext uri="{FF2B5EF4-FFF2-40B4-BE49-F238E27FC236}">
                <a16:creationId xmlns="" xmlns:a16="http://schemas.microsoft.com/office/drawing/2014/main" id="{DB6DCB7E-2AD1-4892-F026-7EC865A6CC2D}"/>
              </a:ext>
            </a:extLst>
          </p:cNvPr>
          <p:cNvSpPr/>
          <p:nvPr/>
        </p:nvSpPr>
        <p:spPr>
          <a:xfrm>
            <a:off x="0" y="-141149"/>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2800" b="1" dirty="0">
                <a:solidFill>
                  <a:schemeClr val="bg1"/>
                </a:solidFill>
                <a:latin typeface="Source Sans Pro"/>
                <a:ea typeface="Source Sans Pro"/>
                <a:sym typeface="Arial"/>
              </a:rPr>
              <a:t>Comment un rapport NUPAS Plus 2.0 peut-il contribuer à l'élaboration d'un plan de renforcement des capacités ?</a:t>
            </a:r>
          </a:p>
        </p:txBody>
      </p:sp>
      <p:sp>
        <p:nvSpPr>
          <p:cNvPr id="4" name="TextBox 3"/>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A2660160-D190-A9AF-708E-49A9E5512EA7}"/>
              </a:ext>
            </a:extLst>
          </p:cNvPr>
          <p:cNvSpPr>
            <a:spLocks noGrp="1"/>
          </p:cNvSpPr>
          <p:nvPr>
            <p:ph type="sldNum" sz="quarter" idx="7"/>
          </p:nvPr>
        </p:nvSpPr>
        <p:spPr/>
        <p:txBody>
          <a:bodyPr/>
          <a:lstStyle/>
          <a:p>
            <a:fld id="{B6F15528-21DE-4FAA-801E-634DDDAF4B2B}" type="slidenum">
              <a:rPr lang="fr-FR" smtClean="0"/>
              <a:pPr/>
              <a:t>247</a:t>
            </a:fld>
            <a:endParaRPr lang="fr-FR" dirty="0"/>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body" idx="1"/>
          </p:nvPr>
        </p:nvSpPr>
        <p:spPr>
          <a:xfrm>
            <a:off x="963185" y="1105357"/>
            <a:ext cx="10302450" cy="3123101"/>
          </a:xfrm>
          <a:prstGeom prst="rect">
            <a:avLst/>
          </a:prstGeom>
        </p:spPr>
        <p:txBody>
          <a:bodyPr vert="horz" wrap="square" lIns="0" tIns="407990" rIns="0" bIns="0" rtlCol="0">
            <a:spAutoFit/>
          </a:bodyPr>
          <a:lstStyle/>
          <a:p>
            <a:pPr marL="586740" marR="5080" indent="-342900">
              <a:lnSpc>
                <a:spcPct val="110000"/>
              </a:lnSpc>
              <a:buFont typeface="Wingdings" panose="05000000000000000000" pitchFamily="2" charset="2"/>
              <a:buChar char="§"/>
            </a:pPr>
            <a:r>
              <a:rPr lang="fr-FR" sz="2000" dirty="0">
                <a:solidFill>
                  <a:schemeClr val="tx1"/>
                </a:solidFill>
              </a:rPr>
              <a:t>Les évaluateurs devront peut-être indiquer, dans le rapport, si chaque recommandation peut être mise en œuvre en interne ou si une assistance externe sera nécessaire pour remédier à la faiblesse identifiée.</a:t>
            </a:r>
          </a:p>
          <a:p>
            <a:pPr marL="586740" marR="1066165" indent="-342900">
              <a:lnSpc>
                <a:spcPct val="110000"/>
              </a:lnSpc>
              <a:spcBef>
                <a:spcPts val="1395"/>
              </a:spcBef>
              <a:buFont typeface="Wingdings" panose="05000000000000000000" pitchFamily="2" charset="2"/>
              <a:buChar char="§"/>
            </a:pPr>
            <a:r>
              <a:rPr lang="fr-FR" sz="2000" dirty="0">
                <a:solidFill>
                  <a:schemeClr val="tx1"/>
                </a:solidFill>
              </a:rPr>
              <a:t>Un plan de renforcement des capacités doit inclure toutes les faiblesses, qu'elles soient corrigées en interne ou en externe.</a:t>
            </a:r>
          </a:p>
          <a:p>
            <a:pPr marL="586740" marR="675005" indent="-342900">
              <a:lnSpc>
                <a:spcPct val="110000"/>
              </a:lnSpc>
              <a:spcBef>
                <a:spcPts val="1400"/>
              </a:spcBef>
              <a:buFont typeface="Wingdings" panose="05000000000000000000" pitchFamily="2" charset="2"/>
              <a:buChar char="§"/>
            </a:pPr>
            <a:r>
              <a:rPr lang="fr-FR" sz="2000" dirty="0">
                <a:solidFill>
                  <a:schemeClr val="tx1"/>
                </a:solidFill>
                <a:cs typeface="Calibri"/>
              </a:rPr>
              <a:t> La diapositive suivante présente un exemple de faiblesse identifiée avec des recommandations qui pourraient être mises en œuvre en interne et en externe.</a:t>
            </a:r>
          </a:p>
        </p:txBody>
      </p:sp>
      <p:sp>
        <p:nvSpPr>
          <p:cNvPr id="5" name="Google Shape;385;p56">
            <a:extLst>
              <a:ext uri="{FF2B5EF4-FFF2-40B4-BE49-F238E27FC236}">
                <a16:creationId xmlns="" xmlns:a16="http://schemas.microsoft.com/office/drawing/2014/main" id="{D98150B4-919E-E968-4AE0-EFF0D9141F3E}"/>
              </a:ext>
            </a:extLst>
          </p:cNvPr>
          <p:cNvSpPr/>
          <p:nvPr/>
        </p:nvSpPr>
        <p:spPr>
          <a:xfrm>
            <a:off x="0" y="-141149"/>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2500" b="1" dirty="0">
                <a:solidFill>
                  <a:schemeClr val="bg1"/>
                </a:solidFill>
                <a:latin typeface="Source Sans Pro"/>
                <a:ea typeface="Source Sans Pro"/>
                <a:sym typeface="Arial"/>
              </a:rPr>
              <a:t>COMMENT LE RAPPORT NUPAS PLUS 2.0 PEUT AIDER AU DÉVELOPPEMENT D'UN PLAN DE RENFORCEMENT DES CAPACITÉS (CONT.)</a:t>
            </a:r>
          </a:p>
        </p:txBody>
      </p:sp>
      <p:sp>
        <p:nvSpPr>
          <p:cNvPr id="6" name="TextBox 5"/>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51AB01DA-08CD-2EA5-0065-A7DA196A7604}"/>
              </a:ext>
            </a:extLst>
          </p:cNvPr>
          <p:cNvSpPr>
            <a:spLocks noGrp="1"/>
          </p:cNvSpPr>
          <p:nvPr>
            <p:ph type="sldNum" sz="quarter" idx="7"/>
          </p:nvPr>
        </p:nvSpPr>
        <p:spPr/>
        <p:txBody>
          <a:bodyPr/>
          <a:lstStyle/>
          <a:p>
            <a:fld id="{B6F15528-21DE-4FAA-801E-634DDDAF4B2B}" type="slidenum">
              <a:rPr lang="fr-FR" smtClean="0"/>
              <a:pPr/>
              <a:t>248</a:t>
            </a:fld>
            <a:endParaRPr lang="fr-FR" dirty="0"/>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654296" y="6400800"/>
            <a:ext cx="7538084" cy="457200"/>
          </a:xfrm>
          <a:custGeom>
            <a:avLst/>
            <a:gdLst/>
            <a:ahLst/>
            <a:cxnLst/>
            <a:rect l="l" t="t" r="r" b="b"/>
            <a:pathLst>
              <a:path w="7538084" h="457200">
                <a:moveTo>
                  <a:pt x="0" y="457200"/>
                </a:moveTo>
                <a:lnTo>
                  <a:pt x="7537704" y="457200"/>
                </a:lnTo>
                <a:lnTo>
                  <a:pt x="7537704" y="0"/>
                </a:lnTo>
                <a:lnTo>
                  <a:pt x="0" y="0"/>
                </a:lnTo>
                <a:lnTo>
                  <a:pt x="0" y="457200"/>
                </a:lnTo>
                <a:close/>
              </a:path>
            </a:pathLst>
          </a:custGeom>
          <a:solidFill>
            <a:srgbClr val="002E6C"/>
          </a:solidFill>
        </p:spPr>
        <p:txBody>
          <a:bodyPr wrap="square" lIns="0" tIns="0" rIns="0" bIns="0" rtlCol="0"/>
          <a:lstStyle/>
          <a:p>
            <a:endParaRPr/>
          </a:p>
        </p:txBody>
      </p:sp>
      <p:sp>
        <p:nvSpPr>
          <p:cNvPr id="3" name="object 3"/>
          <p:cNvSpPr/>
          <p:nvPr/>
        </p:nvSpPr>
        <p:spPr>
          <a:xfrm>
            <a:off x="0" y="0"/>
            <a:ext cx="4654550" cy="6858000"/>
          </a:xfrm>
          <a:custGeom>
            <a:avLst/>
            <a:gdLst/>
            <a:ahLst/>
            <a:cxnLst/>
            <a:rect l="l" t="t" r="r" b="b"/>
            <a:pathLst>
              <a:path w="4654550" h="6858000">
                <a:moveTo>
                  <a:pt x="0" y="6858000"/>
                </a:moveTo>
                <a:lnTo>
                  <a:pt x="4654296" y="6858000"/>
                </a:lnTo>
                <a:lnTo>
                  <a:pt x="4654296" y="0"/>
                </a:lnTo>
                <a:lnTo>
                  <a:pt x="0" y="0"/>
                </a:lnTo>
                <a:lnTo>
                  <a:pt x="0" y="6858000"/>
                </a:lnTo>
                <a:close/>
              </a:path>
            </a:pathLst>
          </a:custGeom>
          <a:solidFill>
            <a:srgbClr val="002E6C"/>
          </a:solidFill>
        </p:spPr>
        <p:txBody>
          <a:bodyPr wrap="square" lIns="0" tIns="0" rIns="0" bIns="0" rtlCol="0"/>
          <a:lstStyle/>
          <a:p>
            <a:endParaRPr/>
          </a:p>
        </p:txBody>
      </p:sp>
      <p:sp>
        <p:nvSpPr>
          <p:cNvPr id="4" name="object 4"/>
          <p:cNvSpPr/>
          <p:nvPr/>
        </p:nvSpPr>
        <p:spPr>
          <a:xfrm>
            <a:off x="5151652" y="981287"/>
            <a:ext cx="6613385" cy="5299697"/>
          </a:xfrm>
          <a:prstGeom prst="rect">
            <a:avLst/>
          </a:prstGeom>
          <a:blipFill>
            <a:blip r:embed="rId2" cstate="print"/>
            <a:stretch>
              <a:fillRect/>
            </a:stretch>
          </a:blipFill>
        </p:spPr>
        <p:txBody>
          <a:bodyPr wrap="square" lIns="0" tIns="0" rIns="0" bIns="0" rtlCol="0"/>
          <a:lstStyle/>
          <a:p>
            <a:endParaRPr/>
          </a:p>
        </p:txBody>
      </p:sp>
      <p:sp>
        <p:nvSpPr>
          <p:cNvPr id="5" name="object 5"/>
          <p:cNvSpPr txBox="1"/>
          <p:nvPr/>
        </p:nvSpPr>
        <p:spPr>
          <a:xfrm>
            <a:off x="478568" y="1776698"/>
            <a:ext cx="4038199" cy="4431983"/>
          </a:xfrm>
          <a:prstGeom prst="rect">
            <a:avLst/>
          </a:prstGeom>
        </p:spPr>
        <p:txBody>
          <a:bodyPr vert="horz" wrap="square" lIns="0" tIns="0" rIns="0" bIns="0" rtlCol="0">
            <a:spAutoFit/>
          </a:bodyPr>
          <a:lstStyle/>
          <a:p>
            <a:pPr marL="12700">
              <a:spcBef>
                <a:spcPts val="600"/>
              </a:spcBef>
              <a:spcAft>
                <a:spcPts val="600"/>
              </a:spcAft>
            </a:pPr>
            <a:r>
              <a:rPr lang="fr-FR" sz="3600" dirty="0">
                <a:solidFill>
                  <a:schemeClr val="bg1"/>
                </a:solidFill>
                <a:latin typeface="Source Sans Pro" panose="020B0503030403020204" pitchFamily="34" charset="0"/>
                <a:ea typeface="Source Sans Pro" panose="020B0503030403020204" pitchFamily="34" charset="0"/>
                <a:cs typeface="Arial"/>
              </a:rPr>
              <a:t>Comment un rapport NUPAS Plus 2.0 peut-il contribuer à l'élaboration d'un plan de renforcement des capacités ?</a:t>
            </a:r>
          </a:p>
        </p:txBody>
      </p:sp>
      <p:sp>
        <p:nvSpPr>
          <p:cNvPr id="6" name="Google Shape;385;p56">
            <a:extLst>
              <a:ext uri="{FF2B5EF4-FFF2-40B4-BE49-F238E27FC236}">
                <a16:creationId xmlns="" xmlns:a16="http://schemas.microsoft.com/office/drawing/2014/main" id="{2FCE74E7-BDDD-F1AF-1B0D-DCC990164699}"/>
              </a:ext>
            </a:extLst>
          </p:cNvPr>
          <p:cNvSpPr/>
          <p:nvPr/>
        </p:nvSpPr>
        <p:spPr>
          <a:xfrm>
            <a:off x="0" y="-141149"/>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lang="en-US" sz="3200" b="1" kern="0">
              <a:solidFill>
                <a:schemeClr val="bg1"/>
              </a:solidFill>
              <a:latin typeface="Source Sans Pro"/>
              <a:ea typeface="Source Sans Pro"/>
              <a:sym typeface="Arial"/>
            </a:endParaRPr>
          </a:p>
        </p:txBody>
      </p:sp>
      <p:sp>
        <p:nvSpPr>
          <p:cNvPr id="7" name="TextBox 6"/>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8" name="Espace réservé du numéro de diapositive 7">
            <a:extLst>
              <a:ext uri="{FF2B5EF4-FFF2-40B4-BE49-F238E27FC236}">
                <a16:creationId xmlns="" xmlns:a16="http://schemas.microsoft.com/office/drawing/2014/main" id="{7B7571DE-4DA1-522C-2340-0A8353E8A13E}"/>
              </a:ext>
            </a:extLst>
          </p:cNvPr>
          <p:cNvSpPr>
            <a:spLocks noGrp="1"/>
          </p:cNvSpPr>
          <p:nvPr>
            <p:ph type="sldNum" sz="quarter" idx="7"/>
          </p:nvPr>
        </p:nvSpPr>
        <p:spPr/>
        <p:txBody>
          <a:bodyPr/>
          <a:lstStyle/>
          <a:p>
            <a:fld id="{B6F15528-21DE-4FAA-801E-634DDDAF4B2B}" type="slidenum">
              <a:rPr lang="fr-FR" smtClean="0"/>
              <a:t>249</a:t>
            </a:fld>
            <a:endParaRPr lang="fr-F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6196584" y="5994653"/>
            <a:ext cx="3829050" cy="394970"/>
          </a:xfrm>
          <a:custGeom>
            <a:avLst/>
            <a:gdLst/>
            <a:ahLst/>
            <a:cxnLst/>
            <a:rect l="l" t="t" r="r" b="b"/>
            <a:pathLst>
              <a:path w="3829050" h="394970">
                <a:moveTo>
                  <a:pt x="0" y="0"/>
                </a:moveTo>
                <a:lnTo>
                  <a:pt x="3829050" y="0"/>
                </a:lnTo>
                <a:lnTo>
                  <a:pt x="3829050" y="394716"/>
                </a:lnTo>
                <a:lnTo>
                  <a:pt x="0" y="394716"/>
                </a:lnTo>
                <a:lnTo>
                  <a:pt x="0" y="0"/>
                </a:lnTo>
                <a:close/>
              </a:path>
            </a:pathLst>
          </a:custGeom>
          <a:solidFill>
            <a:srgbClr val="FFFFFF"/>
          </a:solidFill>
        </p:spPr>
        <p:txBody>
          <a:bodyPr wrap="square" lIns="0" tIns="0" rIns="0" bIns="0" rtlCol="0"/>
          <a:lstStyle/>
          <a:p>
            <a:endParaRPr/>
          </a:p>
        </p:txBody>
      </p:sp>
      <p:sp>
        <p:nvSpPr>
          <p:cNvPr id="9" name="Google Shape;385;p56">
            <a:extLst>
              <a:ext uri="{FF2B5EF4-FFF2-40B4-BE49-F238E27FC236}">
                <a16:creationId xmlns="" xmlns:a16="http://schemas.microsoft.com/office/drawing/2014/main" id="{596F9F27-B12C-4136-2834-1C8F4DA9BF6B}"/>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BASE DE DONNÉES NUPAS</a:t>
            </a:r>
          </a:p>
        </p:txBody>
      </p:sp>
      <p:pic>
        <p:nvPicPr>
          <p:cNvPr id="11" name="Picture 10">
            <a:extLst>
              <a:ext uri="{FF2B5EF4-FFF2-40B4-BE49-F238E27FC236}">
                <a16:creationId xmlns="" xmlns:a16="http://schemas.microsoft.com/office/drawing/2014/main" id="{41C69873-7BD4-5E67-C8EE-6CBDE178A2EB}"/>
              </a:ext>
            </a:extLst>
          </p:cNvPr>
          <p:cNvPicPr>
            <a:picLocks noChangeAspect="1"/>
          </p:cNvPicPr>
          <p:nvPr/>
        </p:nvPicPr>
        <p:blipFill>
          <a:blip r:embed="rId2"/>
          <a:stretch>
            <a:fillRect/>
          </a:stretch>
        </p:blipFill>
        <p:spPr>
          <a:xfrm>
            <a:off x="1491271" y="902126"/>
            <a:ext cx="9131726" cy="5486400"/>
          </a:xfrm>
          <a:prstGeom prst="rect">
            <a:avLst/>
          </a:prstGeom>
        </p:spPr>
      </p:pic>
      <p:sp>
        <p:nvSpPr>
          <p:cNvPr id="5" name="TextBox 4"/>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ED870FFA-D254-6B32-1A7E-08E841C218C4}"/>
              </a:ext>
            </a:extLst>
          </p:cNvPr>
          <p:cNvSpPr>
            <a:spLocks noGrp="1"/>
          </p:cNvSpPr>
          <p:nvPr>
            <p:ph type="sldNum" sz="quarter" idx="7"/>
          </p:nvPr>
        </p:nvSpPr>
        <p:spPr/>
        <p:txBody>
          <a:bodyPr/>
          <a:lstStyle/>
          <a:p>
            <a:fld id="{B6F15528-21DE-4FAA-801E-634DDDAF4B2B}" type="slidenum">
              <a:rPr lang="fr-FR" smtClean="0"/>
              <a:pPr/>
              <a:t>25</a:t>
            </a:fld>
            <a:endParaRPr lang="fr-FR" dirty="0"/>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78253" y="1174602"/>
            <a:ext cx="9026525" cy="2821285"/>
          </a:xfrm>
          <a:prstGeom prst="rect">
            <a:avLst/>
          </a:prstGeom>
        </p:spPr>
        <p:txBody>
          <a:bodyPr vert="horz" wrap="square" lIns="0" tIns="0" rIns="0" bIns="0" rtlCol="0">
            <a:spAutoFit/>
          </a:bodyPr>
          <a:lstStyle/>
          <a:p>
            <a:pPr marL="12700" marR="273050" indent="62865">
              <a:lnSpc>
                <a:spcPct val="100000"/>
              </a:lnSpc>
              <a:spcBef>
                <a:spcPts val="600"/>
              </a:spcBef>
              <a:spcAft>
                <a:spcPts val="600"/>
              </a:spcAft>
            </a:pPr>
            <a:r>
              <a:rPr lang="fr-FR" sz="2000" dirty="0">
                <a:latin typeface="Source Sans Pro" panose="020B0503030403020204" pitchFamily="34" charset="0"/>
                <a:ea typeface="Source Sans Pro" panose="020B0503030403020204" pitchFamily="34" charset="0"/>
                <a:cs typeface="Arial"/>
              </a:rPr>
              <a:t>Les étapes suivantes peuvent être suivies pour un plan de renforcement des capacités réussi et efficace :</a:t>
            </a:r>
          </a:p>
          <a:p>
            <a:pPr marL="469900" indent="-457200">
              <a:lnSpc>
                <a:spcPct val="100000"/>
              </a:lnSpc>
              <a:spcBef>
                <a:spcPts val="600"/>
              </a:spcBef>
              <a:spcAft>
                <a:spcPts val="600"/>
              </a:spcAft>
              <a:buClr>
                <a:schemeClr val="tx1"/>
              </a:buClr>
              <a:buFont typeface="+mj-lt"/>
              <a:buAutoNum type="arabicPeriod"/>
              <a:tabLst>
                <a:tab pos="356870" algn="l"/>
                <a:tab pos="357505" algn="l"/>
              </a:tabLst>
            </a:pPr>
            <a:r>
              <a:rPr lang="fr-FR" sz="2000" b="1" dirty="0">
                <a:latin typeface="Source Sans Pro" panose="020B0503030403020204" pitchFamily="34" charset="0"/>
                <a:ea typeface="Source Sans Pro" panose="020B0503030403020204" pitchFamily="34" charset="0"/>
                <a:cs typeface="Arial"/>
              </a:rPr>
              <a:t>Impliquer toutes les parties prenantes concernées : </a:t>
            </a:r>
            <a:r>
              <a:rPr lang="fr-FR" sz="2000" dirty="0">
                <a:latin typeface="Source Sans Pro" panose="020B0503030403020204" pitchFamily="34" charset="0"/>
                <a:ea typeface="Source Sans Pro" panose="020B0503030403020204" pitchFamily="34" charset="0"/>
                <a:cs typeface="Arial"/>
              </a:rPr>
              <a:t>L’implication de toutes les parties prenantes tout au long du processus de renforcement des capacités, en particulier les membres du personnel concerné de l’organisation, conduira à un sentiment d’appropriation du processus.</a:t>
            </a:r>
          </a:p>
          <a:p>
            <a:pPr marL="469900" indent="-457200">
              <a:lnSpc>
                <a:spcPct val="100000"/>
              </a:lnSpc>
              <a:spcBef>
                <a:spcPts val="600"/>
              </a:spcBef>
              <a:spcAft>
                <a:spcPts val="600"/>
              </a:spcAft>
              <a:buClr>
                <a:schemeClr val="tx1"/>
              </a:buClr>
              <a:buFont typeface="+mj-lt"/>
              <a:buAutoNum type="arabicPeriod"/>
              <a:tabLst>
                <a:tab pos="356870" algn="l"/>
                <a:tab pos="357505" algn="l"/>
              </a:tabLst>
            </a:pPr>
            <a:r>
              <a:rPr lang="fr-FR" sz="2000" b="1" dirty="0">
                <a:latin typeface="Source Sans Pro" panose="020B0503030403020204" pitchFamily="34" charset="0"/>
                <a:ea typeface="Source Sans Pro" panose="020B0503030403020204" pitchFamily="34" charset="0"/>
                <a:cs typeface="Arial"/>
              </a:rPr>
              <a:t>Évaluer les besoins en capacités et les ressources : </a:t>
            </a:r>
            <a:r>
              <a:rPr lang="fr-FR" sz="2000" dirty="0">
                <a:latin typeface="Source Sans Pro" panose="020B0503030403020204" pitchFamily="34" charset="0"/>
                <a:ea typeface="Source Sans Pro" panose="020B0503030403020204" pitchFamily="34" charset="0"/>
                <a:cs typeface="Arial"/>
              </a:rPr>
              <a:t>Pour obtenir des résultats durables du processus de renforcement des capacités, les besoins en matière de renforcement des capacités doivent être alignés sur les ressources disponibles.</a:t>
            </a:r>
          </a:p>
        </p:txBody>
      </p:sp>
      <p:sp>
        <p:nvSpPr>
          <p:cNvPr id="4" name="Google Shape;385;p56">
            <a:extLst>
              <a:ext uri="{FF2B5EF4-FFF2-40B4-BE49-F238E27FC236}">
                <a16:creationId xmlns="" xmlns:a16="http://schemas.microsoft.com/office/drawing/2014/main" id="{C4645952-70E8-0CC6-1DAE-0FB32F6952BF}"/>
              </a:ext>
            </a:extLst>
          </p:cNvPr>
          <p:cNvSpPr/>
          <p:nvPr/>
        </p:nvSpPr>
        <p:spPr>
          <a:xfrm>
            <a:off x="0" y="-141149"/>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2800" b="1" dirty="0">
                <a:solidFill>
                  <a:schemeClr val="bg1"/>
                </a:solidFill>
                <a:latin typeface="Source Sans Pro"/>
                <a:ea typeface="Source Sans Pro"/>
                <a:sym typeface="Arial"/>
              </a:rPr>
              <a:t>PROCESSUS DE DÉVELOPPEMENT D’UN PLAN DE RENFORCEMENT DES CAPACITÉS</a:t>
            </a:r>
          </a:p>
        </p:txBody>
      </p:sp>
      <p:sp>
        <p:nvSpPr>
          <p:cNvPr id="5" name="TextBox 4"/>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3" name="Espace réservé du numéro de diapositive 2">
            <a:extLst>
              <a:ext uri="{FF2B5EF4-FFF2-40B4-BE49-F238E27FC236}">
                <a16:creationId xmlns="" xmlns:a16="http://schemas.microsoft.com/office/drawing/2014/main" id="{293943FB-7E60-9827-1AC7-727A38633B62}"/>
              </a:ext>
            </a:extLst>
          </p:cNvPr>
          <p:cNvSpPr>
            <a:spLocks noGrp="1"/>
          </p:cNvSpPr>
          <p:nvPr>
            <p:ph type="sldNum" sz="quarter" idx="7"/>
          </p:nvPr>
        </p:nvSpPr>
        <p:spPr/>
        <p:txBody>
          <a:bodyPr/>
          <a:lstStyle/>
          <a:p>
            <a:fld id="{B6F15528-21DE-4FAA-801E-634DDDAF4B2B}" type="slidenum">
              <a:rPr lang="fr-FR" smtClean="0"/>
              <a:pPr/>
              <a:t>250</a:t>
            </a:fld>
            <a:endParaRPr lang="fr-FR" dirty="0"/>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660354" y="1466820"/>
            <a:ext cx="9084310" cy="3077766"/>
          </a:xfrm>
          <a:prstGeom prst="rect">
            <a:avLst/>
          </a:prstGeom>
        </p:spPr>
        <p:txBody>
          <a:bodyPr vert="horz" wrap="square" lIns="0" tIns="0" rIns="0" bIns="0" rtlCol="0">
            <a:spAutoFit/>
          </a:bodyPr>
          <a:lstStyle/>
          <a:p>
            <a:pPr marL="469900" indent="-457200">
              <a:lnSpc>
                <a:spcPct val="100000"/>
              </a:lnSpc>
              <a:spcBef>
                <a:spcPts val="600"/>
              </a:spcBef>
              <a:spcAft>
                <a:spcPts val="600"/>
              </a:spcAft>
              <a:buClr>
                <a:schemeClr val="tx1"/>
              </a:buClr>
              <a:buAutoNum type="arabicPeriod" startAt="3"/>
              <a:tabLst>
                <a:tab pos="469265" algn="l"/>
                <a:tab pos="470534" algn="l"/>
              </a:tabLst>
            </a:pPr>
            <a:r>
              <a:rPr lang="fr-FR" sz="2000" b="1">
                <a:latin typeface="Source Sans Pro" panose="020B0503030403020204" pitchFamily="34" charset="0"/>
                <a:ea typeface="Source Sans Pro" panose="020B0503030403020204" pitchFamily="34" charset="0"/>
                <a:cs typeface="Arial"/>
              </a:rPr>
              <a:t>Formuler une réponse en matière de développement des capacités : </a:t>
            </a:r>
            <a:r>
              <a:rPr lang="fr-FR" sz="2000">
                <a:latin typeface="Source Sans Pro" panose="020B0503030403020204" pitchFamily="34" charset="0"/>
                <a:ea typeface="Source Sans Pro" panose="020B0503030403020204" pitchFamily="34" charset="0"/>
                <a:cs typeface="Arial"/>
              </a:rPr>
              <a:t>Cela comprendra un ensemble d'actions de développement des capacités qui répondent aux opportunités de développement des capacités identifiées.</a:t>
            </a:r>
          </a:p>
          <a:p>
            <a:pPr marL="469900" indent="-457200">
              <a:lnSpc>
                <a:spcPct val="100000"/>
              </a:lnSpc>
              <a:spcBef>
                <a:spcPts val="600"/>
              </a:spcBef>
              <a:spcAft>
                <a:spcPts val="600"/>
              </a:spcAft>
              <a:buClr>
                <a:schemeClr val="tx1"/>
              </a:buClr>
              <a:buAutoNum type="arabicPeriod" startAt="3"/>
              <a:tabLst>
                <a:tab pos="469265" algn="l"/>
                <a:tab pos="470534" algn="l"/>
              </a:tabLst>
            </a:pPr>
            <a:r>
              <a:rPr lang="fr-FR" sz="2000" b="1">
                <a:latin typeface="Source Sans Pro" panose="020B0503030403020204" pitchFamily="34" charset="0"/>
                <a:ea typeface="Source Sans Pro" panose="020B0503030403020204" pitchFamily="34" charset="0"/>
                <a:cs typeface="Arial"/>
              </a:rPr>
              <a:t>Mettre en œuvre une réponse de développement des capacités : </a:t>
            </a:r>
            <a:r>
              <a:rPr lang="fr-FR" sz="2000">
                <a:latin typeface="Source Sans Pro" panose="020B0503030403020204" pitchFamily="34" charset="0"/>
                <a:ea typeface="Source Sans Pro" panose="020B0503030403020204" pitchFamily="34" charset="0"/>
                <a:cs typeface="Arial"/>
              </a:rPr>
              <a:t>Cela implique de réagir au changement lorsqu’il se produit.</a:t>
            </a:r>
          </a:p>
          <a:p>
            <a:pPr marL="469900" indent="-457200">
              <a:lnSpc>
                <a:spcPct val="100000"/>
              </a:lnSpc>
              <a:spcBef>
                <a:spcPts val="600"/>
              </a:spcBef>
              <a:spcAft>
                <a:spcPts val="600"/>
              </a:spcAft>
              <a:buClr>
                <a:schemeClr val="tx1"/>
              </a:buClr>
              <a:buAutoNum type="arabicPeriod" startAt="3"/>
              <a:tabLst>
                <a:tab pos="469265" algn="l"/>
                <a:tab pos="470534" algn="l"/>
              </a:tabLst>
            </a:pPr>
            <a:r>
              <a:rPr lang="fr-FR" sz="2000" b="1">
                <a:latin typeface="Source Sans Pro" panose="020B0503030403020204" pitchFamily="34" charset="0"/>
                <a:ea typeface="Source Sans Pro" panose="020B0503030403020204" pitchFamily="34" charset="0"/>
                <a:cs typeface="Arial"/>
              </a:rPr>
              <a:t>Évaluer le développement des capacités :</a:t>
            </a:r>
            <a:r>
              <a:rPr lang="fr-FR" sz="2000">
                <a:latin typeface="Source Sans Pro" panose="020B0503030403020204" pitchFamily="34" charset="0"/>
                <a:ea typeface="Source Sans Pro" panose="020B0503030403020204" pitchFamily="34" charset="0"/>
                <a:cs typeface="Arial"/>
              </a:rPr>
              <a:t> Cela favorise la responsabilisation, la gestion des performances et l’apprentissage. La mesure doit être basée sur des preuves claires d’un changement dans la performance, l’adaptabilité et la stabilité de l’organisation pour atteindre ses objectifs.</a:t>
            </a:r>
          </a:p>
        </p:txBody>
      </p:sp>
      <p:sp>
        <p:nvSpPr>
          <p:cNvPr id="4" name="Google Shape;385;p56">
            <a:extLst>
              <a:ext uri="{FF2B5EF4-FFF2-40B4-BE49-F238E27FC236}">
                <a16:creationId xmlns="" xmlns:a16="http://schemas.microsoft.com/office/drawing/2014/main" id="{856A2944-823D-0DEE-516F-3C43FC6C6A98}"/>
              </a:ext>
            </a:extLst>
          </p:cNvPr>
          <p:cNvSpPr/>
          <p:nvPr/>
        </p:nvSpPr>
        <p:spPr>
          <a:xfrm>
            <a:off x="0" y="-141149"/>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2800" b="1" dirty="0">
                <a:solidFill>
                  <a:schemeClr val="bg1"/>
                </a:solidFill>
                <a:latin typeface="Source Sans Pro"/>
                <a:ea typeface="Source Sans Pro"/>
                <a:sym typeface="Arial"/>
              </a:rPr>
              <a:t>PROCESSUS DE DÉVELOPPEMENT D’UN PLAN DE RENFORCEMENT DES CAPACITÉS(CONT.)</a:t>
            </a:r>
          </a:p>
        </p:txBody>
      </p:sp>
      <p:sp>
        <p:nvSpPr>
          <p:cNvPr id="5" name="TextBox 4"/>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B1AFBAEB-2A8C-7D67-2EC2-19B8750BB612}"/>
              </a:ext>
            </a:extLst>
          </p:cNvPr>
          <p:cNvSpPr>
            <a:spLocks noGrp="1"/>
          </p:cNvSpPr>
          <p:nvPr>
            <p:ph type="sldNum" sz="quarter" idx="7"/>
          </p:nvPr>
        </p:nvSpPr>
        <p:spPr/>
        <p:txBody>
          <a:bodyPr/>
          <a:lstStyle/>
          <a:p>
            <a:fld id="{B6F15528-21DE-4FAA-801E-634DDDAF4B2B}" type="slidenum">
              <a:rPr lang="fr-FR" smtClean="0"/>
              <a:pPr/>
              <a:t>251</a:t>
            </a:fld>
            <a:endParaRPr lang="fr-FR" dirty="0"/>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545732" y="1181750"/>
            <a:ext cx="8813377" cy="2706370"/>
          </a:xfrm>
          <a:prstGeom prst="rect">
            <a:avLst/>
          </a:prstGeom>
        </p:spPr>
        <p:txBody>
          <a:bodyPr vert="horz" wrap="square" lIns="0" tIns="0" rIns="0" bIns="0" rtlCol="0">
            <a:spAutoFit/>
          </a:bodyPr>
          <a:lstStyle/>
          <a:p>
            <a:pPr marL="356870" indent="-344170">
              <a:lnSpc>
                <a:spcPct val="100000"/>
              </a:lnSpc>
              <a:buClr>
                <a:schemeClr val="tx1"/>
              </a:buClr>
              <a:buAutoNum type="arabicPeriod"/>
              <a:tabLst>
                <a:tab pos="357505" algn="l"/>
              </a:tabLst>
            </a:pPr>
            <a:r>
              <a:rPr lang="fr-FR" sz="2000" b="1">
                <a:latin typeface="Source Sans Pro" panose="020B0503030403020204" pitchFamily="34" charset="0"/>
                <a:ea typeface="Source Sans Pro" panose="020B0503030403020204" pitchFamily="34" charset="0"/>
                <a:cs typeface="Lucida Sans"/>
              </a:rPr>
              <a:t>Activités clés</a:t>
            </a:r>
          </a:p>
          <a:p>
            <a:pPr marL="356870" indent="-344170">
              <a:lnSpc>
                <a:spcPct val="100000"/>
              </a:lnSpc>
              <a:spcBef>
                <a:spcPts val="1635"/>
              </a:spcBef>
              <a:buClr>
                <a:schemeClr val="tx1"/>
              </a:buClr>
              <a:buAutoNum type="arabicPeriod"/>
              <a:tabLst>
                <a:tab pos="357505" algn="l"/>
              </a:tabLst>
            </a:pPr>
            <a:r>
              <a:rPr lang="fr-FR" sz="2000"/>
              <a:t>Résultats attendus – Livrables</a:t>
            </a:r>
          </a:p>
          <a:p>
            <a:pPr marL="356870" indent="-344170">
              <a:lnSpc>
                <a:spcPct val="100000"/>
              </a:lnSpc>
              <a:spcBef>
                <a:spcPts val="1639"/>
              </a:spcBef>
              <a:buClr>
                <a:schemeClr val="tx1"/>
              </a:buClr>
              <a:buAutoNum type="arabicPeriod"/>
              <a:tabLst>
                <a:tab pos="357505" algn="l"/>
              </a:tabLst>
            </a:pPr>
            <a:r>
              <a:rPr lang="fr-FR" sz="2000" b="1">
                <a:latin typeface="Source Sans Pro" panose="020B0503030403020204" pitchFamily="34" charset="0"/>
                <a:ea typeface="Source Sans Pro" panose="020B0503030403020204" pitchFamily="34" charset="0"/>
                <a:cs typeface="Lucida Sans"/>
              </a:rPr>
              <a:t>Responsable</a:t>
            </a:r>
          </a:p>
          <a:p>
            <a:pPr marL="356870" indent="-344170">
              <a:lnSpc>
                <a:spcPct val="100000"/>
              </a:lnSpc>
              <a:spcBef>
                <a:spcPts val="1635"/>
              </a:spcBef>
              <a:buClr>
                <a:schemeClr val="tx1"/>
              </a:buClr>
              <a:buAutoNum type="arabicPeriod"/>
              <a:tabLst>
                <a:tab pos="357505" algn="l"/>
              </a:tabLst>
            </a:pPr>
            <a:r>
              <a:rPr lang="fr-FR" sz="2000" b="1"/>
              <a:t>Délai</a:t>
            </a:r>
            <a:r>
              <a:rPr lang="fr-FR" sz="2000"/>
              <a:t>(dates limites)</a:t>
            </a:r>
          </a:p>
          <a:p>
            <a:pPr marL="356870" marR="5080" indent="-344170">
              <a:lnSpc>
                <a:spcPct val="110000"/>
              </a:lnSpc>
              <a:spcBef>
                <a:spcPts val="1395"/>
              </a:spcBef>
              <a:buClr>
                <a:schemeClr val="tx1"/>
              </a:buClr>
              <a:buAutoNum type="arabicPeriod"/>
              <a:tabLst>
                <a:tab pos="357505" algn="l"/>
              </a:tabLst>
            </a:pPr>
            <a:r>
              <a:rPr lang="fr-FR" sz="2000"/>
              <a:t>Date de suivi - Pour mesurer les progrès en matière de capacité après la mise en œuvre du plan.</a:t>
            </a:r>
          </a:p>
        </p:txBody>
      </p:sp>
      <p:sp>
        <p:nvSpPr>
          <p:cNvPr id="5" name="Google Shape;385;p56">
            <a:extLst>
              <a:ext uri="{FF2B5EF4-FFF2-40B4-BE49-F238E27FC236}">
                <a16:creationId xmlns="" xmlns:a16="http://schemas.microsoft.com/office/drawing/2014/main" id="{5081F1E7-C00E-C368-AF38-2E2E0ABA2D99}"/>
              </a:ext>
            </a:extLst>
          </p:cNvPr>
          <p:cNvSpPr/>
          <p:nvPr/>
        </p:nvSpPr>
        <p:spPr>
          <a:xfrm>
            <a:off x="0" y="-141149"/>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2800" b="1" dirty="0">
                <a:solidFill>
                  <a:schemeClr val="bg1"/>
                </a:solidFill>
                <a:latin typeface="Source Sans Pro"/>
                <a:ea typeface="Source Sans Pro"/>
                <a:sym typeface="Arial"/>
              </a:rPr>
              <a:t>INFORMATIONS CLÉS À INCLURE DANS LE PLAN DE RENFORCEMENT DES CAPACITÉS</a:t>
            </a:r>
          </a:p>
        </p:txBody>
      </p:sp>
      <p:sp>
        <p:nvSpPr>
          <p:cNvPr id="6" name="TextBox 5"/>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58B23FC8-CBD1-E6C3-6E54-CD8D6C107AE5}"/>
              </a:ext>
            </a:extLst>
          </p:cNvPr>
          <p:cNvSpPr>
            <a:spLocks noGrp="1"/>
          </p:cNvSpPr>
          <p:nvPr>
            <p:ph type="sldNum" sz="quarter" idx="7"/>
          </p:nvPr>
        </p:nvSpPr>
        <p:spPr/>
        <p:txBody>
          <a:bodyPr/>
          <a:lstStyle/>
          <a:p>
            <a:fld id="{B6F15528-21DE-4FAA-801E-634DDDAF4B2B}" type="slidenum">
              <a:rPr lang="fr-FR" smtClean="0"/>
              <a:pPr/>
              <a:t>252</a:t>
            </a:fld>
            <a:endParaRPr lang="fr-FR" dirty="0"/>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801379" y="797850"/>
            <a:ext cx="10181082" cy="5430011"/>
          </a:xfrm>
          <a:prstGeom prst="rect">
            <a:avLst/>
          </a:prstGeom>
          <a:blipFill>
            <a:blip r:embed="rId2" cstate="print"/>
            <a:stretch>
              <a:fillRect/>
            </a:stretch>
          </a:blipFill>
        </p:spPr>
        <p:txBody>
          <a:bodyPr wrap="square" lIns="0" tIns="0" rIns="0" bIns="0" rtlCol="0"/>
          <a:lstStyle/>
          <a:p>
            <a:endParaRPr/>
          </a:p>
        </p:txBody>
      </p:sp>
      <p:sp>
        <p:nvSpPr>
          <p:cNvPr id="4" name="Google Shape;385;p56">
            <a:extLst>
              <a:ext uri="{FF2B5EF4-FFF2-40B4-BE49-F238E27FC236}">
                <a16:creationId xmlns="" xmlns:a16="http://schemas.microsoft.com/office/drawing/2014/main" id="{AD5AEF37-BDE6-DFB5-D3B0-22EF5D65AEA1}"/>
              </a:ext>
            </a:extLst>
          </p:cNvPr>
          <p:cNvSpPr/>
          <p:nvPr/>
        </p:nvSpPr>
        <p:spPr>
          <a:xfrm>
            <a:off x="0" y="-141149"/>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MODÈLE DU PLAN DE DÉVELOPPEMENT DES CAPACITÉS </a:t>
            </a:r>
          </a:p>
        </p:txBody>
      </p:sp>
      <p:sp>
        <p:nvSpPr>
          <p:cNvPr id="5" name="bk object 16">
            <a:extLst>
              <a:ext uri="{FF2B5EF4-FFF2-40B4-BE49-F238E27FC236}">
                <a16:creationId xmlns="" xmlns:a16="http://schemas.microsoft.com/office/drawing/2014/main" id="{1B09E35E-548A-5397-D51C-404EEF36A2A8}"/>
              </a:ext>
            </a:extLst>
          </p:cNvPr>
          <p:cNvSpPr/>
          <p:nvPr/>
        </p:nvSpPr>
        <p:spPr>
          <a:xfrm>
            <a:off x="3047" y="6400800"/>
            <a:ext cx="12189460" cy="457200"/>
          </a:xfrm>
          <a:custGeom>
            <a:avLst/>
            <a:gdLst/>
            <a:ahLst/>
            <a:cxnLst/>
            <a:rect l="l" t="t" r="r" b="b"/>
            <a:pathLst>
              <a:path w="12189460" h="457200">
                <a:moveTo>
                  <a:pt x="0" y="457200"/>
                </a:moveTo>
                <a:lnTo>
                  <a:pt x="12188952" y="457200"/>
                </a:lnTo>
                <a:lnTo>
                  <a:pt x="12188952" y="0"/>
                </a:lnTo>
                <a:lnTo>
                  <a:pt x="0" y="0"/>
                </a:lnTo>
                <a:lnTo>
                  <a:pt x="0" y="457200"/>
                </a:lnTo>
                <a:close/>
              </a:path>
            </a:pathLst>
          </a:custGeom>
          <a:solidFill>
            <a:srgbClr val="002E6C"/>
          </a:solidFill>
        </p:spPr>
        <p:txBody>
          <a:bodyPr wrap="square" lIns="0" tIns="0" rIns="0" bIns="0" rtlCol="0"/>
          <a:lstStyle/>
          <a:p>
            <a:endParaRPr/>
          </a:p>
        </p:txBody>
      </p:sp>
      <p:sp>
        <p:nvSpPr>
          <p:cNvPr id="6" name="TextBox 5"/>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3" name="Espace réservé du numéro de diapositive 2">
            <a:extLst>
              <a:ext uri="{FF2B5EF4-FFF2-40B4-BE49-F238E27FC236}">
                <a16:creationId xmlns="" xmlns:a16="http://schemas.microsoft.com/office/drawing/2014/main" id="{34CFA777-D0A5-21E7-CDF8-9F5677B7B564}"/>
              </a:ext>
            </a:extLst>
          </p:cNvPr>
          <p:cNvSpPr>
            <a:spLocks noGrp="1"/>
          </p:cNvSpPr>
          <p:nvPr>
            <p:ph type="sldNum" sz="quarter" idx="7"/>
          </p:nvPr>
        </p:nvSpPr>
        <p:spPr/>
        <p:txBody>
          <a:bodyPr/>
          <a:lstStyle/>
          <a:p>
            <a:fld id="{B6F15528-21DE-4FAA-801E-634DDDAF4B2B}" type="slidenum">
              <a:rPr lang="fr-FR" smtClean="0"/>
              <a:t>253</a:t>
            </a:fld>
            <a:endParaRPr lang="fr-F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097422" y="1216454"/>
            <a:ext cx="3562350" cy="877804"/>
          </a:xfrm>
          <a:prstGeom prst="rect">
            <a:avLst/>
          </a:prstGeom>
          <a:solidFill>
            <a:srgbClr val="B90B2E"/>
          </a:solidFill>
        </p:spPr>
        <p:txBody>
          <a:bodyPr vert="horz" wrap="square" lIns="0" tIns="198755" rIns="0" bIns="0" rtlCol="0">
            <a:spAutoFit/>
          </a:bodyPr>
          <a:lstStyle/>
          <a:p>
            <a:pPr marL="410845">
              <a:lnSpc>
                <a:spcPct val="100000"/>
              </a:lnSpc>
              <a:spcBef>
                <a:spcPts val="1565"/>
              </a:spcBef>
            </a:pPr>
            <a:r>
              <a:rPr lang="fr-FR" sz="4400" b="1">
                <a:solidFill>
                  <a:srgbClr val="FFFFFF"/>
                </a:solidFill>
                <a:latin typeface="Source Sans Pro" panose="020B0503030403020204" pitchFamily="34" charset="0"/>
                <a:ea typeface="Source Sans Pro" panose="020B0503030403020204" pitchFamily="34" charset="0"/>
                <a:cs typeface="Lucida Sans"/>
              </a:rPr>
              <a:t>Exemples</a:t>
            </a:r>
          </a:p>
        </p:txBody>
      </p:sp>
      <p:sp>
        <p:nvSpPr>
          <p:cNvPr id="3" name="object 3"/>
          <p:cNvSpPr txBox="1"/>
          <p:nvPr/>
        </p:nvSpPr>
        <p:spPr>
          <a:xfrm>
            <a:off x="2338205" y="2359280"/>
            <a:ext cx="7083425" cy="687070"/>
          </a:xfrm>
          <a:prstGeom prst="rect">
            <a:avLst/>
          </a:prstGeom>
        </p:spPr>
        <p:txBody>
          <a:bodyPr vert="horz" wrap="square" lIns="0" tIns="0" rIns="0" bIns="0" rtlCol="0">
            <a:spAutoFit/>
          </a:bodyPr>
          <a:lstStyle/>
          <a:p>
            <a:pPr marL="12700" algn="ctr">
              <a:lnSpc>
                <a:spcPct val="100000"/>
              </a:lnSpc>
            </a:pPr>
            <a:r>
              <a:rPr lang="fr-FR" sz="4400">
                <a:latin typeface="Source Sans Pro" panose="020B0503030403020204" pitchFamily="34" charset="0"/>
                <a:ea typeface="Source Sans Pro" panose="020B0503030403020204" pitchFamily="34" charset="0"/>
                <a:cs typeface="Arial"/>
              </a:rPr>
              <a:t>Plans de renforcement des capacités</a:t>
            </a:r>
          </a:p>
        </p:txBody>
      </p:sp>
      <p:sp>
        <p:nvSpPr>
          <p:cNvPr id="4" name="Google Shape;385;p56">
            <a:extLst>
              <a:ext uri="{FF2B5EF4-FFF2-40B4-BE49-F238E27FC236}">
                <a16:creationId xmlns="" xmlns:a16="http://schemas.microsoft.com/office/drawing/2014/main" id="{38630D9A-E7A7-228A-3988-897D2654E1F8}"/>
              </a:ext>
            </a:extLst>
          </p:cNvPr>
          <p:cNvSpPr/>
          <p:nvPr/>
        </p:nvSpPr>
        <p:spPr>
          <a:xfrm>
            <a:off x="0" y="-141149"/>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PLAN DE DÉVELOPPEMENT DES CAPACITÉS</a:t>
            </a:r>
          </a:p>
        </p:txBody>
      </p:sp>
      <p:sp>
        <p:nvSpPr>
          <p:cNvPr id="5" name="TextBox 4"/>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6" name="Espace réservé du numéro de diapositive 5">
            <a:extLst>
              <a:ext uri="{FF2B5EF4-FFF2-40B4-BE49-F238E27FC236}">
                <a16:creationId xmlns="" xmlns:a16="http://schemas.microsoft.com/office/drawing/2014/main" id="{057F4E12-ECBC-480B-595A-DEB92D757291}"/>
              </a:ext>
            </a:extLst>
          </p:cNvPr>
          <p:cNvSpPr>
            <a:spLocks noGrp="1"/>
          </p:cNvSpPr>
          <p:nvPr>
            <p:ph type="sldNum" sz="quarter" idx="7"/>
          </p:nvPr>
        </p:nvSpPr>
        <p:spPr/>
        <p:txBody>
          <a:bodyPr/>
          <a:lstStyle/>
          <a:p>
            <a:endParaRPr lang="fr-FR" dirty="0"/>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Questions To Ask For Success | IT Support Georgetown, TX">
            <a:extLst>
              <a:ext uri="{FF2B5EF4-FFF2-40B4-BE49-F238E27FC236}">
                <a16:creationId xmlns="" xmlns:a16="http://schemas.microsoft.com/office/drawing/2014/main" id="{ED62115E-15EC-E50D-53D9-368CC3285B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0415" y="1781732"/>
            <a:ext cx="7194405" cy="3625155"/>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385;p56">
            <a:extLst>
              <a:ext uri="{FF2B5EF4-FFF2-40B4-BE49-F238E27FC236}">
                <a16:creationId xmlns="" xmlns:a16="http://schemas.microsoft.com/office/drawing/2014/main" id="{0D092AE2-E18B-605D-0112-13E8A7B367BA}"/>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 sz="3200" b="1" i="0" u="none" strike="noStrike" kern="0" cap="none" spc="0" normalizeH="0" baseline="0" noProof="0">
              <a:ln>
                <a:noFill/>
              </a:ln>
              <a:solidFill>
                <a:srgbClr val="FFFFFF"/>
              </a:solidFill>
              <a:effectLst/>
              <a:uLnTx/>
              <a:uFillTx/>
              <a:latin typeface="Source Sans Pro"/>
              <a:ea typeface="Source Sans Pro"/>
              <a:cs typeface="Source Sans Pro"/>
              <a:sym typeface="Arial"/>
            </a:endParaRPr>
          </a:p>
        </p:txBody>
      </p:sp>
      <p:sp>
        <p:nvSpPr>
          <p:cNvPr id="4" name="Title 1">
            <a:extLst>
              <a:ext uri="{FF2B5EF4-FFF2-40B4-BE49-F238E27FC236}">
                <a16:creationId xmlns="" xmlns:a16="http://schemas.microsoft.com/office/drawing/2014/main" id="{BB16EF7F-41B7-E710-9793-62EC4362D64F}"/>
              </a:ext>
            </a:extLst>
          </p:cNvPr>
          <p:cNvSpPr txBox="1">
            <a:spLocks/>
          </p:cNvSpPr>
          <p:nvPr/>
        </p:nvSpPr>
        <p:spPr>
          <a:xfrm>
            <a:off x="1069118" y="1095856"/>
            <a:ext cx="10139680" cy="2359355"/>
          </a:xfrm>
          <a:prstGeom prst="rect">
            <a:avLst/>
          </a:prstGeom>
          <a:noFill/>
          <a:ln>
            <a:noFill/>
          </a:ln>
        </p:spPr>
        <p:txBody>
          <a:bodyPr spcFirstLastPara="1" wrap="square" lIns="121567" tIns="121567" rIns="121567" bIns="121567"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FFFFFF"/>
              </a:buClr>
              <a:buSzPts val="1400"/>
              <a:buFont typeface="Source Sans Pro"/>
              <a:buNone/>
              <a:defRPr sz="2400" b="1" i="0" u="none" strike="noStrike" cap="none">
                <a:solidFill>
                  <a:srgbClr val="FFFFFF"/>
                </a:solidFill>
                <a:latin typeface="Source Sans Pro"/>
                <a:ea typeface="Source Sans Pro"/>
                <a:cs typeface="Source Sans Pro"/>
                <a:sym typeface="Source Sans Pro"/>
              </a:defRPr>
            </a:lvl1pPr>
            <a:lvl2pPr marR="0" lvl="1" indent="0" algn="l" rtl="0">
              <a:lnSpc>
                <a:spcPct val="100000"/>
              </a:lnSpc>
              <a:spcBef>
                <a:spcPts val="0"/>
              </a:spcBef>
              <a:spcAft>
                <a:spcPts val="0"/>
              </a:spcAft>
              <a:buClr>
                <a:srgbClr val="000000"/>
              </a:buClr>
              <a:buSzPts val="1400"/>
              <a:buFont typeface="Source Sans Pro Light"/>
              <a:buNone/>
              <a:defRPr sz="1800" b="0" i="0" u="none" strike="noStrike" cap="none">
                <a:solidFill>
                  <a:srgbClr val="000000"/>
                </a:solidFill>
                <a:latin typeface="Source Sans Pro Light"/>
                <a:ea typeface="Source Sans Pro Light"/>
                <a:cs typeface="Source Sans Pro Light"/>
                <a:sym typeface="Source Sans Pro Light"/>
              </a:defRPr>
            </a:lvl2pPr>
            <a:lvl3pPr marR="0" lvl="2" indent="0" algn="l" rtl="0">
              <a:lnSpc>
                <a:spcPct val="100000"/>
              </a:lnSpc>
              <a:spcBef>
                <a:spcPts val="0"/>
              </a:spcBef>
              <a:spcAft>
                <a:spcPts val="0"/>
              </a:spcAft>
              <a:buClr>
                <a:srgbClr val="000000"/>
              </a:buClr>
              <a:buSzPts val="1400"/>
              <a:buFont typeface="Source Sans Pro Light"/>
              <a:buNone/>
              <a:defRPr sz="1800" b="0" i="0" u="none" strike="noStrike" cap="none">
                <a:solidFill>
                  <a:srgbClr val="000000"/>
                </a:solidFill>
                <a:latin typeface="Source Sans Pro Light"/>
                <a:ea typeface="Source Sans Pro Light"/>
                <a:cs typeface="Source Sans Pro Light"/>
                <a:sym typeface="Source Sans Pro Light"/>
              </a:defRPr>
            </a:lvl3pPr>
            <a:lvl4pPr marR="0" lvl="3" indent="0" algn="l" rtl="0">
              <a:lnSpc>
                <a:spcPct val="100000"/>
              </a:lnSpc>
              <a:spcBef>
                <a:spcPts val="0"/>
              </a:spcBef>
              <a:spcAft>
                <a:spcPts val="0"/>
              </a:spcAft>
              <a:buClr>
                <a:srgbClr val="000000"/>
              </a:buClr>
              <a:buSzPts val="1400"/>
              <a:buFont typeface="Source Sans Pro Light"/>
              <a:buNone/>
              <a:defRPr sz="1800" b="0" i="0" u="none" strike="noStrike" cap="none">
                <a:solidFill>
                  <a:srgbClr val="000000"/>
                </a:solidFill>
                <a:latin typeface="Source Sans Pro Light"/>
                <a:ea typeface="Source Sans Pro Light"/>
                <a:cs typeface="Source Sans Pro Light"/>
                <a:sym typeface="Source Sans Pro Light"/>
              </a:defRPr>
            </a:lvl4pPr>
            <a:lvl5pPr marR="0" lvl="4" indent="0" algn="l" rtl="0">
              <a:lnSpc>
                <a:spcPct val="100000"/>
              </a:lnSpc>
              <a:spcBef>
                <a:spcPts val="0"/>
              </a:spcBef>
              <a:spcAft>
                <a:spcPts val="0"/>
              </a:spcAft>
              <a:buClr>
                <a:srgbClr val="000000"/>
              </a:buClr>
              <a:buSzPts val="1400"/>
              <a:buFont typeface="Source Sans Pro Light"/>
              <a:buNone/>
              <a:defRPr sz="1800" b="0" i="0" u="none" strike="noStrike" cap="none">
                <a:solidFill>
                  <a:srgbClr val="000000"/>
                </a:solidFill>
                <a:latin typeface="Source Sans Pro Light"/>
                <a:ea typeface="Source Sans Pro Light"/>
                <a:cs typeface="Source Sans Pro Light"/>
                <a:sym typeface="Source Sans Pro Light"/>
              </a:defRPr>
            </a:lvl5pPr>
            <a:lvl6pPr marR="0" lvl="5" indent="0" algn="l" rtl="0">
              <a:lnSpc>
                <a:spcPct val="100000"/>
              </a:lnSpc>
              <a:spcBef>
                <a:spcPts val="0"/>
              </a:spcBef>
              <a:spcAft>
                <a:spcPts val="0"/>
              </a:spcAft>
              <a:buClr>
                <a:srgbClr val="000000"/>
              </a:buClr>
              <a:buSzPts val="1400"/>
              <a:buFont typeface="Source Sans Pro Light"/>
              <a:buNone/>
              <a:defRPr sz="1800" b="0" i="0" u="none" strike="noStrike" cap="none">
                <a:solidFill>
                  <a:srgbClr val="000000"/>
                </a:solidFill>
                <a:latin typeface="Source Sans Pro Light"/>
                <a:ea typeface="Source Sans Pro Light"/>
                <a:cs typeface="Source Sans Pro Light"/>
                <a:sym typeface="Source Sans Pro Light"/>
              </a:defRPr>
            </a:lvl6pPr>
            <a:lvl7pPr marR="0" lvl="6" indent="0" algn="l" rtl="0">
              <a:lnSpc>
                <a:spcPct val="100000"/>
              </a:lnSpc>
              <a:spcBef>
                <a:spcPts val="0"/>
              </a:spcBef>
              <a:spcAft>
                <a:spcPts val="0"/>
              </a:spcAft>
              <a:buClr>
                <a:srgbClr val="000000"/>
              </a:buClr>
              <a:buSzPts val="1400"/>
              <a:buFont typeface="Source Sans Pro Light"/>
              <a:buNone/>
              <a:defRPr sz="1800" b="0" i="0" u="none" strike="noStrike" cap="none">
                <a:solidFill>
                  <a:srgbClr val="000000"/>
                </a:solidFill>
                <a:latin typeface="Source Sans Pro Light"/>
                <a:ea typeface="Source Sans Pro Light"/>
                <a:cs typeface="Source Sans Pro Light"/>
                <a:sym typeface="Source Sans Pro Light"/>
              </a:defRPr>
            </a:lvl7pPr>
            <a:lvl8pPr marR="0" lvl="7" indent="0" algn="l" rtl="0">
              <a:lnSpc>
                <a:spcPct val="100000"/>
              </a:lnSpc>
              <a:spcBef>
                <a:spcPts val="0"/>
              </a:spcBef>
              <a:spcAft>
                <a:spcPts val="0"/>
              </a:spcAft>
              <a:buClr>
                <a:srgbClr val="000000"/>
              </a:buClr>
              <a:buSzPts val="1400"/>
              <a:buFont typeface="Source Sans Pro Light"/>
              <a:buNone/>
              <a:defRPr sz="1800" b="0" i="0" u="none" strike="noStrike" cap="none">
                <a:solidFill>
                  <a:srgbClr val="000000"/>
                </a:solidFill>
                <a:latin typeface="Source Sans Pro Light"/>
                <a:ea typeface="Source Sans Pro Light"/>
                <a:cs typeface="Source Sans Pro Light"/>
                <a:sym typeface="Source Sans Pro Light"/>
              </a:defRPr>
            </a:lvl8pPr>
            <a:lvl9pPr marR="0" lvl="8" indent="0" algn="l" rtl="0">
              <a:lnSpc>
                <a:spcPct val="100000"/>
              </a:lnSpc>
              <a:spcBef>
                <a:spcPts val="0"/>
              </a:spcBef>
              <a:spcAft>
                <a:spcPts val="0"/>
              </a:spcAft>
              <a:buClr>
                <a:srgbClr val="000000"/>
              </a:buClr>
              <a:buSzPts val="1400"/>
              <a:buFont typeface="Source Sans Pro Light"/>
              <a:buNone/>
              <a:defRPr sz="1800" b="0" i="0" u="none" strike="noStrike" cap="none">
                <a:solidFill>
                  <a:srgbClr val="000000"/>
                </a:solidFill>
                <a:latin typeface="Source Sans Pro Light"/>
                <a:ea typeface="Source Sans Pro Light"/>
                <a:cs typeface="Source Sans Pro Light"/>
                <a:sym typeface="Source Sans Pro Light"/>
              </a:defRPr>
            </a:lvl9pPr>
          </a:lstStyle>
          <a:p>
            <a:pPr algn="ctr"/>
            <a:r>
              <a:rPr lang="fr-FR" sz="3200">
                <a:solidFill>
                  <a:srgbClr val="FF0000"/>
                </a:solidFill>
              </a:rPr>
              <a:t>DES QUESTIONS?</a:t>
            </a:r>
          </a:p>
        </p:txBody>
      </p:sp>
      <p:pic>
        <p:nvPicPr>
          <p:cNvPr id="2" name="Google Shape;813;p138" descr="A picture containing logo&#10;&#10;Description automatically generated">
            <a:extLst>
              <a:ext uri="{FF2B5EF4-FFF2-40B4-BE49-F238E27FC236}">
                <a16:creationId xmlns="" xmlns:a16="http://schemas.microsoft.com/office/drawing/2014/main" id="{5BEBAEC5-B973-488D-5160-754EE9495C15}"/>
              </a:ext>
            </a:extLst>
          </p:cNvPr>
          <p:cNvPicPr preferRelativeResize="0"/>
          <p:nvPr/>
        </p:nvPicPr>
        <p:blipFill rotWithShape="1">
          <a:blip r:embed="rId4">
            <a:alphaModFix/>
          </a:blip>
          <a:srcRect/>
          <a:stretch/>
        </p:blipFill>
        <p:spPr>
          <a:xfrm>
            <a:off x="5351228" y="5410278"/>
            <a:ext cx="1718483" cy="903057"/>
          </a:xfrm>
          <a:prstGeom prst="rect">
            <a:avLst/>
          </a:prstGeom>
          <a:noFill/>
          <a:ln>
            <a:noFill/>
          </a:ln>
        </p:spPr>
      </p:pic>
      <p:pic>
        <p:nvPicPr>
          <p:cNvPr id="5" name="Google Shape;814;p138" descr="Logo">
            <a:extLst>
              <a:ext uri="{FF2B5EF4-FFF2-40B4-BE49-F238E27FC236}">
                <a16:creationId xmlns="" xmlns:a16="http://schemas.microsoft.com/office/drawing/2014/main" id="{7C831A2E-09C7-76AC-5D9D-E3831105AA01}"/>
              </a:ext>
            </a:extLst>
          </p:cNvPr>
          <p:cNvPicPr preferRelativeResize="0"/>
          <p:nvPr/>
        </p:nvPicPr>
        <p:blipFill rotWithShape="1">
          <a:blip r:embed="rId5">
            <a:alphaModFix/>
          </a:blip>
          <a:srcRect/>
          <a:stretch/>
        </p:blipFill>
        <p:spPr>
          <a:xfrm>
            <a:off x="7199865" y="5315381"/>
            <a:ext cx="3299764" cy="1275984"/>
          </a:xfrm>
          <a:prstGeom prst="rect">
            <a:avLst/>
          </a:prstGeom>
          <a:noFill/>
          <a:ln>
            <a:noFill/>
          </a:ln>
        </p:spPr>
      </p:pic>
      <p:sp>
        <p:nvSpPr>
          <p:cNvPr id="7" name="TextBox 6"/>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6" name="Espace réservé du numéro de diapositive 5">
            <a:extLst>
              <a:ext uri="{FF2B5EF4-FFF2-40B4-BE49-F238E27FC236}">
                <a16:creationId xmlns="" xmlns:a16="http://schemas.microsoft.com/office/drawing/2014/main" id="{10E104E7-D5E9-6C14-D070-7D6EB2A377CF}"/>
              </a:ext>
            </a:extLst>
          </p:cNvPr>
          <p:cNvSpPr>
            <a:spLocks noGrp="1"/>
          </p:cNvSpPr>
          <p:nvPr>
            <p:ph type="sldNum" sz="quarter" idx="7"/>
          </p:nvPr>
        </p:nvSpPr>
        <p:spPr/>
        <p:txBody>
          <a:bodyPr/>
          <a:lstStyle/>
          <a:p>
            <a:fld id="{B6F15528-21DE-4FAA-801E-634DDDAF4B2B}" type="slidenum">
              <a:rPr lang="fr-FR" smtClean="0"/>
              <a:pPr/>
              <a:t>255</a:t>
            </a:fld>
            <a:endParaRPr lang="fr-FR" dirty="0"/>
          </a:p>
        </p:txBody>
      </p:sp>
    </p:spTree>
    <p:extLst>
      <p:ext uri="{BB962C8B-B14F-4D97-AF65-F5344CB8AC3E}">
        <p14:creationId xmlns:p14="http://schemas.microsoft.com/office/powerpoint/2010/main" val="823906532"/>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1" name="Google Shape;821;p102"/>
          <p:cNvSpPr txBox="1">
            <a:spLocks noGrp="1"/>
          </p:cNvSpPr>
          <p:nvPr>
            <p:ph type="title"/>
          </p:nvPr>
        </p:nvSpPr>
        <p:spPr>
          <a:xfrm>
            <a:off x="848138" y="914488"/>
            <a:ext cx="8435009" cy="4019368"/>
          </a:xfrm>
          <a:prstGeom prst="rect">
            <a:avLst/>
          </a:prstGeom>
        </p:spPr>
        <p:txBody>
          <a:bodyPr spcFirstLastPara="1" wrap="square" lIns="121567" tIns="121567" rIns="121567" bIns="121567" anchor="t" anchorCtr="0">
            <a:noAutofit/>
          </a:bodyPr>
          <a:lstStyle/>
          <a:p>
            <a:pPr algn="ctr"/>
            <a:r>
              <a:rPr lang="fr-FR" sz="6000" b="1">
                <a:latin typeface="+mj-lt"/>
              </a:rPr>
              <a:t>MERCI D'AVOIR PARTICIPÉ.</a:t>
            </a:r>
          </a:p>
        </p:txBody>
      </p:sp>
      <p:sp>
        <p:nvSpPr>
          <p:cNvPr id="822" name="Google Shape;822;p102"/>
          <p:cNvSpPr txBox="1">
            <a:spLocks noGrp="1"/>
          </p:cNvSpPr>
          <p:nvPr>
            <p:ph type="sldNum" idx="4294967295"/>
          </p:nvPr>
        </p:nvSpPr>
        <p:spPr>
          <a:xfrm>
            <a:off x="9144000" y="6408096"/>
            <a:ext cx="2844800" cy="246400"/>
          </a:xfrm>
          <a:prstGeom prst="rect">
            <a:avLst/>
          </a:prstGeom>
        </p:spPr>
        <p:txBody>
          <a:bodyPr spcFirstLastPara="1" wrap="square" lIns="121567" tIns="60767" rIns="121567" bIns="60767" anchor="ctr" anchorCtr="0">
            <a:noAutofit/>
          </a:bodyPr>
          <a:lstStyle/>
          <a:p>
            <a:pPr algn="r" defTabSz="1219170">
              <a:buClr>
                <a:srgbClr val="000000"/>
              </a:buClr>
            </a:pPr>
            <a:fld id="{00000000-1234-1234-1234-123412341234}" type="slidenum">
              <a:rPr lang="en" sz="1867" kern="0" smtClean="0">
                <a:solidFill>
                  <a:srgbClr val="000000"/>
                </a:solidFill>
                <a:latin typeface="Arial"/>
                <a:cs typeface="Arial"/>
                <a:sym typeface="Arial"/>
              </a:rPr>
              <a:pPr algn="r" defTabSz="1219170">
                <a:buClr>
                  <a:srgbClr val="000000"/>
                </a:buClr>
              </a:pPr>
              <a:t>256</a:t>
            </a:fld>
            <a:endParaRPr lang="en" sz="1867" kern="0">
              <a:solidFill>
                <a:srgbClr val="000000"/>
              </a:solidFill>
              <a:latin typeface="Arial"/>
              <a:cs typeface="Arial"/>
              <a:sym typeface="Arial"/>
            </a:endParaRPr>
          </a:p>
        </p:txBody>
      </p:sp>
      <p:sp>
        <p:nvSpPr>
          <p:cNvPr id="5" name="Google Shape;385;p56">
            <a:extLst>
              <a:ext uri="{FF2B5EF4-FFF2-40B4-BE49-F238E27FC236}">
                <a16:creationId xmlns="" xmlns:a16="http://schemas.microsoft.com/office/drawing/2014/main" id="{A7821054-1CA1-8C7D-AB40-8796C7F6618C}"/>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algn="ctr" defTabSz="1219170">
              <a:buClr>
                <a:srgbClr val="000000"/>
              </a:buClr>
              <a:defRPr/>
            </a:pPr>
            <a:endParaRPr lang="fr-FR" sz="3200" b="1">
              <a:solidFill>
                <a:schemeClr val="lt1"/>
              </a:solidFill>
              <a:latin typeface="+mj-lt"/>
              <a:ea typeface="Source Sans Pro"/>
              <a:cs typeface="Source Sans Pro"/>
              <a:sym typeface="Source Sans Pro"/>
            </a:endParaRPr>
          </a:p>
        </p:txBody>
      </p:sp>
      <p:sp>
        <p:nvSpPr>
          <p:cNvPr id="6" name="TextBox 5">
            <a:extLst>
              <a:ext uri="{FF2B5EF4-FFF2-40B4-BE49-F238E27FC236}">
                <a16:creationId xmlns="" xmlns:a16="http://schemas.microsoft.com/office/drawing/2014/main" id="{AB7032DC-8AD8-1280-5CCE-9B4D45383E28}"/>
              </a:ext>
            </a:extLst>
          </p:cNvPr>
          <p:cNvSpPr txBox="1"/>
          <p:nvPr/>
        </p:nvSpPr>
        <p:spPr>
          <a:xfrm>
            <a:off x="2307479" y="5463109"/>
            <a:ext cx="6910164" cy="1208023"/>
          </a:xfrm>
          <a:prstGeom prst="rect">
            <a:avLst/>
          </a:prstGeom>
          <a:noFill/>
        </p:spPr>
        <p:txBody>
          <a:bodyPr wrap="square" lIns="91440" tIns="45720" rIns="91440" bIns="45720" rtlCol="0" anchor="t">
            <a:spAutoFit/>
          </a:bodyPr>
          <a:lstStyle/>
          <a:p>
            <a:pPr defTabSz="1219170">
              <a:buClr>
                <a:srgbClr val="000000"/>
              </a:buClr>
            </a:pPr>
            <a:r>
              <a:rPr lang="fr-FR" sz="1450" i="1">
                <a:latin typeface="Source Sans Pro"/>
                <a:ea typeface="Calibri" panose="020F0502020204030204" pitchFamily="34" charset="0"/>
                <a:cs typeface="Arial"/>
                <a:sym typeface="Arial"/>
              </a:rPr>
              <a:t>Cette présentation est rendue possible grâce au soutien du peuple américain à travers l'Agence des États-Unis pour le développement international (USAID) et le Plan d'urgence du Président pour la lutte contre le SIDA (PEPFAR). Le contenu relève de la seule responsabilité d'IntraHealth International et ne reflète pas nécessairement les opinions de l'USAID ou du gouvernement des États-Unis.</a:t>
            </a:r>
          </a:p>
        </p:txBody>
      </p:sp>
      <p:pic>
        <p:nvPicPr>
          <p:cNvPr id="3" name="Picture 2">
            <a:extLst>
              <a:ext uri="{FF2B5EF4-FFF2-40B4-BE49-F238E27FC236}">
                <a16:creationId xmlns="" xmlns:a16="http://schemas.microsoft.com/office/drawing/2014/main" id="{F45B2126-25B3-3F11-AE1A-CFD71EEB8EE4}"/>
              </a:ext>
            </a:extLst>
          </p:cNvPr>
          <p:cNvPicPr>
            <a:picLocks noChangeAspect="1"/>
          </p:cNvPicPr>
          <p:nvPr/>
        </p:nvPicPr>
        <p:blipFill>
          <a:blip r:embed="rId3"/>
          <a:stretch>
            <a:fillRect/>
          </a:stretch>
        </p:blipFill>
        <p:spPr>
          <a:xfrm rot="1034844">
            <a:off x="8791639" y="448159"/>
            <a:ext cx="2780451" cy="3651127"/>
          </a:xfrm>
          <a:prstGeom prst="rect">
            <a:avLst/>
          </a:prstGeom>
          <a:ln>
            <a:solidFill>
              <a:schemeClr val="tx1"/>
            </a:solid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0133" y="5463109"/>
            <a:ext cx="2675467" cy="862236"/>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385;p56">
            <a:extLst>
              <a:ext uri="{FF2B5EF4-FFF2-40B4-BE49-F238E27FC236}">
                <a16:creationId xmlns="" xmlns:a16="http://schemas.microsoft.com/office/drawing/2014/main" id="{533DD6F4-FAD3-795F-9BBE-F5E3E74EFB53}"/>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lang="en-US" sz="3200" b="1" kern="0">
              <a:solidFill>
                <a:schemeClr val="bg1"/>
              </a:solidFill>
              <a:latin typeface="Source Sans Pro"/>
              <a:ea typeface="Source Sans Pro"/>
              <a:sym typeface="Arial"/>
            </a:endParaRPr>
          </a:p>
        </p:txBody>
      </p:sp>
      <p:pic>
        <p:nvPicPr>
          <p:cNvPr id="14" name="Picture 13">
            <a:extLst>
              <a:ext uri="{FF2B5EF4-FFF2-40B4-BE49-F238E27FC236}">
                <a16:creationId xmlns="" xmlns:a16="http://schemas.microsoft.com/office/drawing/2014/main" id="{0B1FBB50-120F-C730-FD05-B7899CCAA900}"/>
              </a:ext>
            </a:extLst>
          </p:cNvPr>
          <p:cNvPicPr>
            <a:picLocks noChangeAspect="1"/>
          </p:cNvPicPr>
          <p:nvPr/>
        </p:nvPicPr>
        <p:blipFill>
          <a:blip r:embed="rId2"/>
          <a:stretch>
            <a:fillRect/>
          </a:stretch>
        </p:blipFill>
        <p:spPr>
          <a:xfrm>
            <a:off x="1423546" y="895989"/>
            <a:ext cx="9628177" cy="5501815"/>
          </a:xfrm>
          <a:prstGeom prst="rect">
            <a:avLst/>
          </a:prstGeom>
        </p:spPr>
      </p:pic>
      <p:sp>
        <p:nvSpPr>
          <p:cNvPr id="4" name="TextBox 3"/>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85;p56">
            <a:extLst>
              <a:ext uri="{FF2B5EF4-FFF2-40B4-BE49-F238E27FC236}">
                <a16:creationId xmlns="" xmlns:a16="http://schemas.microsoft.com/office/drawing/2014/main" id="{2891F169-B5EF-44E1-7F25-C7B0E0CEC1C6}"/>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lang="en-US" sz="3200" b="1" kern="0">
              <a:solidFill>
                <a:schemeClr val="bg1"/>
              </a:solidFill>
              <a:latin typeface="Source Sans Pro"/>
              <a:ea typeface="Source Sans Pro"/>
              <a:sym typeface="Arial"/>
            </a:endParaRPr>
          </a:p>
        </p:txBody>
      </p:sp>
      <p:pic>
        <p:nvPicPr>
          <p:cNvPr id="10" name="Picture 9">
            <a:extLst>
              <a:ext uri="{FF2B5EF4-FFF2-40B4-BE49-F238E27FC236}">
                <a16:creationId xmlns="" xmlns:a16="http://schemas.microsoft.com/office/drawing/2014/main" id="{D2F36396-9E4D-B5CC-C439-186BFBE628A5}"/>
              </a:ext>
            </a:extLst>
          </p:cNvPr>
          <p:cNvPicPr>
            <a:picLocks noChangeAspect="1"/>
          </p:cNvPicPr>
          <p:nvPr/>
        </p:nvPicPr>
        <p:blipFill>
          <a:blip r:embed="rId2"/>
          <a:stretch>
            <a:fillRect/>
          </a:stretch>
        </p:blipFill>
        <p:spPr>
          <a:xfrm>
            <a:off x="1509682" y="902126"/>
            <a:ext cx="9206072" cy="5449578"/>
          </a:xfrm>
          <a:prstGeom prst="rect">
            <a:avLst/>
          </a:prstGeom>
        </p:spPr>
      </p:pic>
      <p:sp>
        <p:nvSpPr>
          <p:cNvPr id="4" name="TextBox 3"/>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3948B64A-9FFE-65A4-C200-8C1B613FC234}"/>
              </a:ext>
            </a:extLst>
          </p:cNvPr>
          <p:cNvPicPr>
            <a:picLocks noChangeAspect="1"/>
          </p:cNvPicPr>
          <p:nvPr/>
        </p:nvPicPr>
        <p:blipFill>
          <a:blip r:embed="rId2"/>
          <a:stretch>
            <a:fillRect/>
          </a:stretch>
        </p:blipFill>
        <p:spPr>
          <a:xfrm>
            <a:off x="1509132" y="929268"/>
            <a:ext cx="9545522" cy="5449230"/>
          </a:xfrm>
          <a:prstGeom prst="rect">
            <a:avLst/>
          </a:prstGeom>
        </p:spPr>
      </p:pic>
      <p:sp>
        <p:nvSpPr>
          <p:cNvPr id="10" name="Google Shape;385;p56">
            <a:extLst>
              <a:ext uri="{FF2B5EF4-FFF2-40B4-BE49-F238E27FC236}">
                <a16:creationId xmlns="" xmlns:a16="http://schemas.microsoft.com/office/drawing/2014/main" id="{31C5A62F-E4AE-5910-D059-0FC1A7CA2D17}"/>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lang="en-US" sz="3200" b="1" kern="0">
              <a:solidFill>
                <a:schemeClr val="bg1"/>
              </a:solidFill>
              <a:latin typeface="Source Sans Pro"/>
              <a:ea typeface="Source Sans Pro"/>
              <a:sym typeface="Arial"/>
            </a:endParaRPr>
          </a:p>
        </p:txBody>
      </p:sp>
      <p:sp>
        <p:nvSpPr>
          <p:cNvPr id="4" name="TextBox 3"/>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91EE6285-6253-1B87-128B-0125C53F3695}"/>
            </a:ext>
          </a:extLst>
        </p:cNvPr>
        <p:cNvGrpSpPr/>
        <p:nvPr/>
      </p:nvGrpSpPr>
      <p:grpSpPr>
        <a:xfrm>
          <a:off x="0" y="0"/>
          <a:ext cx="0" cy="0"/>
          <a:chOff x="0" y="0"/>
          <a:chExt cx="0" cy="0"/>
        </a:xfrm>
      </p:grpSpPr>
      <p:sp>
        <p:nvSpPr>
          <p:cNvPr id="10" name="Google Shape;385;p56">
            <a:extLst>
              <a:ext uri="{FF2B5EF4-FFF2-40B4-BE49-F238E27FC236}">
                <a16:creationId xmlns="" xmlns:a16="http://schemas.microsoft.com/office/drawing/2014/main" id="{C9B4469D-7EAB-AF14-7DFD-4F01FA6B3C29}"/>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lang="en-US" sz="3200" b="1" kern="0">
              <a:solidFill>
                <a:schemeClr val="bg1"/>
              </a:solidFill>
              <a:latin typeface="Source Sans Pro"/>
              <a:ea typeface="Source Sans Pro"/>
              <a:sym typeface="Arial"/>
            </a:endParaRPr>
          </a:p>
        </p:txBody>
      </p:sp>
      <p:pic>
        <p:nvPicPr>
          <p:cNvPr id="3" name="Picture 2">
            <a:extLst>
              <a:ext uri="{FF2B5EF4-FFF2-40B4-BE49-F238E27FC236}">
                <a16:creationId xmlns="" xmlns:a16="http://schemas.microsoft.com/office/drawing/2014/main" id="{2CD617CE-A71D-A330-FE56-C76AAEC77469}"/>
              </a:ext>
            </a:extLst>
          </p:cNvPr>
          <p:cNvPicPr>
            <a:picLocks noChangeAspect="1"/>
          </p:cNvPicPr>
          <p:nvPr/>
        </p:nvPicPr>
        <p:blipFill>
          <a:blip r:embed="rId2"/>
          <a:stretch>
            <a:fillRect/>
          </a:stretch>
        </p:blipFill>
        <p:spPr>
          <a:xfrm>
            <a:off x="1459463" y="920537"/>
            <a:ext cx="9380970" cy="5443442"/>
          </a:xfrm>
          <a:prstGeom prst="rect">
            <a:avLst/>
          </a:prstGeom>
        </p:spPr>
      </p:pic>
      <p:sp>
        <p:nvSpPr>
          <p:cNvPr id="4" name="TextBox 3"/>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Tree>
    <p:extLst>
      <p:ext uri="{BB962C8B-B14F-4D97-AF65-F5344CB8AC3E}">
        <p14:creationId xmlns:p14="http://schemas.microsoft.com/office/powerpoint/2010/main" val="4289935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2DDCB735-A308-21D3-CD01-FDD064F41576}"/>
            </a:ext>
          </a:extLst>
        </p:cNvPr>
        <p:cNvGrpSpPr/>
        <p:nvPr/>
      </p:nvGrpSpPr>
      <p:grpSpPr>
        <a:xfrm>
          <a:off x="0" y="0"/>
          <a:ext cx="0" cy="0"/>
          <a:chOff x="0" y="0"/>
          <a:chExt cx="0" cy="0"/>
        </a:xfrm>
      </p:grpSpPr>
      <p:sp>
        <p:nvSpPr>
          <p:cNvPr id="8" name="Google Shape;385;p56">
            <a:extLst>
              <a:ext uri="{FF2B5EF4-FFF2-40B4-BE49-F238E27FC236}">
                <a16:creationId xmlns="" xmlns:a16="http://schemas.microsoft.com/office/drawing/2014/main" id="{7C3DC95F-7288-48C7-1006-D4998782AF32}"/>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Plan</a:t>
            </a:r>
          </a:p>
        </p:txBody>
      </p:sp>
      <p:sp>
        <p:nvSpPr>
          <p:cNvPr id="2" name="Text Placeholder 1">
            <a:extLst>
              <a:ext uri="{FF2B5EF4-FFF2-40B4-BE49-F238E27FC236}">
                <a16:creationId xmlns="" xmlns:a16="http://schemas.microsoft.com/office/drawing/2014/main" id="{4D1495A0-1907-6369-9520-0087C1487E67}"/>
              </a:ext>
            </a:extLst>
          </p:cNvPr>
          <p:cNvSpPr>
            <a:spLocks noGrp="1"/>
          </p:cNvSpPr>
          <p:nvPr>
            <p:ph type="body" idx="1"/>
          </p:nvPr>
        </p:nvSpPr>
        <p:spPr>
          <a:xfrm>
            <a:off x="863885" y="1124098"/>
            <a:ext cx="10352874" cy="4924425"/>
          </a:xfrm>
        </p:spPr>
        <p:txBody>
          <a:bodyPr/>
          <a:lstStyle/>
          <a:p>
            <a:pPr marL="626529" indent="-457200">
              <a:spcBef>
                <a:spcPts val="600"/>
              </a:spcBef>
              <a:spcAft>
                <a:spcPts val="600"/>
              </a:spcAft>
              <a:buFont typeface="+mj-lt"/>
              <a:buAutoNum type="arabicPeriod"/>
            </a:pPr>
            <a:r>
              <a:rPr lang="fr-FR" sz="2000">
                <a:solidFill>
                  <a:schemeClr val="tx1"/>
                </a:solidFill>
                <a:cs typeface="+mn-cs"/>
              </a:rPr>
              <a:t>Aperçu du projet </a:t>
            </a:r>
          </a:p>
          <a:p>
            <a:pPr marL="626529" indent="-457200">
              <a:spcBef>
                <a:spcPts val="600"/>
              </a:spcBef>
              <a:spcAft>
                <a:spcPts val="600"/>
              </a:spcAft>
              <a:buFont typeface="+mj-lt"/>
              <a:buAutoNum type="arabicPeriod"/>
            </a:pPr>
            <a:r>
              <a:rPr lang="fr-FR" sz="2000">
                <a:solidFill>
                  <a:schemeClr val="tx1"/>
                </a:solidFill>
                <a:cs typeface="+mn-cs"/>
              </a:rPr>
              <a:t>MANUEL DE FORMATION NUPAS PLUS 2.0</a:t>
            </a:r>
          </a:p>
          <a:p>
            <a:pPr marL="626529" indent="-457200">
              <a:spcBef>
                <a:spcPts val="600"/>
              </a:spcBef>
              <a:spcAft>
                <a:spcPts val="600"/>
              </a:spcAft>
              <a:buFont typeface="+mj-lt"/>
              <a:buAutoNum type="arabicPeriod"/>
            </a:pPr>
            <a:r>
              <a:rPr lang="fr-FR" sz="2000">
                <a:solidFill>
                  <a:schemeClr val="tx1"/>
                </a:solidFill>
                <a:cs typeface="+mn-cs"/>
              </a:rPr>
              <a:t>NUPAS Plus 2.0 Processus de développement</a:t>
            </a:r>
          </a:p>
          <a:p>
            <a:pPr marL="626529" indent="-457200">
              <a:spcBef>
                <a:spcPts val="600"/>
              </a:spcBef>
              <a:spcAft>
                <a:spcPts val="600"/>
              </a:spcAft>
              <a:buFont typeface="+mj-lt"/>
              <a:buAutoNum type="arabicPeriod"/>
            </a:pPr>
            <a:r>
              <a:rPr lang="fr-FR" sz="2000">
                <a:solidFill>
                  <a:schemeClr val="tx1"/>
                </a:solidFill>
                <a:cs typeface="+mn-cs"/>
              </a:rPr>
              <a:t>Modifications clés apportées aux domaines et sous-domaines de l'outil NUPAS Plus</a:t>
            </a:r>
          </a:p>
          <a:p>
            <a:pPr marL="626529" indent="-457200">
              <a:spcBef>
                <a:spcPts val="600"/>
              </a:spcBef>
              <a:spcAft>
                <a:spcPts val="600"/>
              </a:spcAft>
              <a:buFont typeface="+mj-lt"/>
              <a:buAutoNum type="arabicPeriod"/>
            </a:pPr>
            <a:r>
              <a:rPr lang="fr-FR" sz="2000">
                <a:solidFill>
                  <a:schemeClr val="tx1"/>
                </a:solidFill>
                <a:cs typeface="+mn-cs"/>
              </a:rPr>
              <a:t>Conditions spéciales d'attribution</a:t>
            </a:r>
          </a:p>
          <a:p>
            <a:pPr marL="626529" indent="-457200">
              <a:spcBef>
                <a:spcPts val="600"/>
              </a:spcBef>
              <a:spcAft>
                <a:spcPts val="600"/>
              </a:spcAft>
              <a:buFont typeface="+mj-lt"/>
              <a:buAutoNum type="arabicPeriod"/>
            </a:pPr>
            <a:r>
              <a:rPr lang="fr-FR" sz="2000">
                <a:solidFill>
                  <a:schemeClr val="tx1"/>
                </a:solidFill>
                <a:cs typeface="+mn-cs"/>
              </a:rPr>
              <a:t>Réévaluation rapide</a:t>
            </a:r>
          </a:p>
          <a:p>
            <a:pPr marL="626529" indent="-457200">
              <a:spcBef>
                <a:spcPts val="600"/>
              </a:spcBef>
              <a:spcAft>
                <a:spcPts val="600"/>
              </a:spcAft>
              <a:buFont typeface="+mj-lt"/>
              <a:buAutoNum type="arabicPeriod"/>
            </a:pPr>
            <a:r>
              <a:rPr lang="fr-FR" sz="2000">
                <a:solidFill>
                  <a:schemeClr val="tx1"/>
                </a:solidFill>
                <a:cs typeface="+mn-cs"/>
              </a:rPr>
              <a:t>Leçons tirées de la réalisation d’évaluations et d’expériences avec des organisations locales</a:t>
            </a:r>
          </a:p>
          <a:p>
            <a:pPr marL="626529" indent="-457200">
              <a:spcBef>
                <a:spcPts val="600"/>
              </a:spcBef>
              <a:spcAft>
                <a:spcPts val="600"/>
              </a:spcAft>
              <a:buFont typeface="+mj-lt"/>
              <a:buAutoNum type="arabicPeriod"/>
            </a:pPr>
            <a:r>
              <a:rPr lang="fr-FR" sz="2000">
                <a:solidFill>
                  <a:schemeClr val="tx1"/>
                </a:solidFill>
                <a:cs typeface="+mn-cs"/>
              </a:rPr>
              <a:t>Rédaction d'un rapport NUPAS Plus 2.0 </a:t>
            </a:r>
          </a:p>
          <a:p>
            <a:pPr marL="626529" indent="-457200">
              <a:spcBef>
                <a:spcPts val="600"/>
              </a:spcBef>
              <a:spcAft>
                <a:spcPts val="600"/>
              </a:spcAft>
              <a:buFont typeface="+mj-lt"/>
              <a:buAutoNum type="arabicPeriod"/>
            </a:pPr>
            <a:r>
              <a:rPr lang="fr-FR" sz="2000">
                <a:solidFill>
                  <a:schemeClr val="tx1"/>
                </a:solidFill>
                <a:cs typeface="+mn-cs"/>
              </a:rPr>
              <a:t>Élaborer un plan de renforcement des capacités</a:t>
            </a:r>
          </a:p>
          <a:p>
            <a:pPr marL="626529" indent="-457200">
              <a:spcBef>
                <a:spcPts val="600"/>
              </a:spcBef>
              <a:spcAft>
                <a:spcPts val="600"/>
              </a:spcAft>
              <a:buFont typeface="+mj-lt"/>
              <a:buAutoNum type="arabicPeriod"/>
            </a:pPr>
            <a:r>
              <a:rPr lang="fr-FR" sz="2000">
                <a:solidFill>
                  <a:schemeClr val="tx1"/>
                </a:solidFill>
                <a:cs typeface="+mn-cs"/>
              </a:rPr>
              <a:t>Comment un rapport NUPAS Plus 2.0 peut-il contribuer à l'élaboration d'un plan de renforcement des capacités ?</a:t>
            </a:r>
          </a:p>
          <a:p>
            <a:pPr marL="626529" indent="-457200">
              <a:spcBef>
                <a:spcPts val="600"/>
              </a:spcBef>
              <a:spcAft>
                <a:spcPts val="600"/>
              </a:spcAft>
              <a:buFont typeface="+mj-lt"/>
              <a:buAutoNum type="arabicPeriod"/>
            </a:pPr>
            <a:endParaRPr lang="en-US" sz="2000" b="1" kern="1200">
              <a:solidFill>
                <a:schemeClr val="tx1"/>
              </a:solidFill>
              <a:cs typeface="+mn-cs"/>
            </a:endParaRPr>
          </a:p>
        </p:txBody>
      </p:sp>
      <p:sp>
        <p:nvSpPr>
          <p:cNvPr id="4" name="TextBox 3"/>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3" name="Espace réservé du numéro de diapositive 2">
            <a:extLst>
              <a:ext uri="{FF2B5EF4-FFF2-40B4-BE49-F238E27FC236}">
                <a16:creationId xmlns="" xmlns:a16="http://schemas.microsoft.com/office/drawing/2014/main" id="{7F2D9536-FE2F-64A3-13FB-AE8A9DB793FE}"/>
              </a:ext>
            </a:extLst>
          </p:cNvPr>
          <p:cNvSpPr>
            <a:spLocks noGrp="1"/>
          </p:cNvSpPr>
          <p:nvPr>
            <p:ph type="sldNum" sz="quarter" idx="7"/>
          </p:nvPr>
        </p:nvSpPr>
        <p:spPr/>
        <p:txBody>
          <a:bodyPr/>
          <a:lstStyle/>
          <a:p>
            <a:fld id="{B6F15528-21DE-4FAA-801E-634DDDAF4B2B}" type="slidenum">
              <a:rPr lang="fr-FR" smtClean="0"/>
              <a:pPr/>
              <a:t>3</a:t>
            </a:fld>
            <a:endParaRPr lang="fr-FR" dirty="0"/>
          </a:p>
        </p:txBody>
      </p:sp>
    </p:spTree>
    <p:extLst>
      <p:ext uri="{BB962C8B-B14F-4D97-AF65-F5344CB8AC3E}">
        <p14:creationId xmlns:p14="http://schemas.microsoft.com/office/powerpoint/2010/main" val="63742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12D8DEFF-4266-42BE-D64E-7FA9D723C269}"/>
            </a:ext>
          </a:extLst>
        </p:cNvPr>
        <p:cNvGrpSpPr/>
        <p:nvPr/>
      </p:nvGrpSpPr>
      <p:grpSpPr>
        <a:xfrm>
          <a:off x="0" y="0"/>
          <a:ext cx="0" cy="0"/>
          <a:chOff x="0" y="0"/>
          <a:chExt cx="0" cy="0"/>
        </a:xfrm>
      </p:grpSpPr>
      <p:sp>
        <p:nvSpPr>
          <p:cNvPr id="10" name="Google Shape;385;p56">
            <a:extLst>
              <a:ext uri="{FF2B5EF4-FFF2-40B4-BE49-F238E27FC236}">
                <a16:creationId xmlns="" xmlns:a16="http://schemas.microsoft.com/office/drawing/2014/main" id="{E7B0C9BE-A89F-B44F-72D9-5BD98AB1C674}"/>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lang="en-US" sz="3200" b="1" kern="0">
              <a:solidFill>
                <a:schemeClr val="bg1"/>
              </a:solidFill>
              <a:latin typeface="Source Sans Pro"/>
              <a:ea typeface="Source Sans Pro"/>
              <a:sym typeface="Arial"/>
            </a:endParaRPr>
          </a:p>
        </p:txBody>
      </p:sp>
      <p:pic>
        <p:nvPicPr>
          <p:cNvPr id="4" name="Picture 3">
            <a:extLst>
              <a:ext uri="{FF2B5EF4-FFF2-40B4-BE49-F238E27FC236}">
                <a16:creationId xmlns="" xmlns:a16="http://schemas.microsoft.com/office/drawing/2014/main" id="{8DFE914D-A6E8-54F4-607D-C903F99E93D6}"/>
              </a:ext>
            </a:extLst>
          </p:cNvPr>
          <p:cNvPicPr>
            <a:picLocks noChangeAspect="1"/>
          </p:cNvPicPr>
          <p:nvPr/>
        </p:nvPicPr>
        <p:blipFill>
          <a:blip r:embed="rId2"/>
          <a:stretch>
            <a:fillRect/>
          </a:stretch>
        </p:blipFill>
        <p:spPr>
          <a:xfrm>
            <a:off x="1458121" y="908263"/>
            <a:ext cx="9399623" cy="5461852"/>
          </a:xfrm>
          <a:prstGeom prst="rect">
            <a:avLst/>
          </a:prstGeom>
        </p:spPr>
      </p:pic>
      <p:sp>
        <p:nvSpPr>
          <p:cNvPr id="5" name="TextBox 4"/>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Tree>
    <p:extLst>
      <p:ext uri="{BB962C8B-B14F-4D97-AF65-F5344CB8AC3E}">
        <p14:creationId xmlns:p14="http://schemas.microsoft.com/office/powerpoint/2010/main" val="16100775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4B70B4BA-8EA6-64A8-FAA7-B507EF15934B}"/>
              </a:ext>
            </a:extLst>
          </p:cNvPr>
          <p:cNvSpPr>
            <a:spLocks noGrp="1"/>
          </p:cNvSpPr>
          <p:nvPr>
            <p:ph type="body" idx="1"/>
          </p:nvPr>
        </p:nvSpPr>
        <p:spPr/>
        <p:txBody>
          <a:bodyPr/>
          <a:lstStyle/>
          <a:p>
            <a:endParaRPr lang="en-US"/>
          </a:p>
        </p:txBody>
      </p:sp>
      <p:sp>
        <p:nvSpPr>
          <p:cNvPr id="4" name="Google Shape;385;p56">
            <a:extLst>
              <a:ext uri="{FF2B5EF4-FFF2-40B4-BE49-F238E27FC236}">
                <a16:creationId xmlns="" xmlns:a16="http://schemas.microsoft.com/office/drawing/2014/main" id="{27672FC4-1675-99E1-8A66-B9E651B0DEBF}"/>
              </a:ext>
            </a:extLst>
          </p:cNvPr>
          <p:cNvSpPr/>
          <p:nvPr/>
        </p:nvSpPr>
        <p:spPr>
          <a:xfrm>
            <a:off x="0" y="-1788"/>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fr-FR" sz="3200" b="1" i="0" u="none" strike="noStrike" cap="none" normalizeH="0" baseline="0" noProof="0">
                <a:ln>
                  <a:noFill/>
                </a:ln>
                <a:solidFill>
                  <a:srgbClr val="FFFFFF"/>
                </a:solidFill>
                <a:effectLst/>
                <a:uLnTx/>
                <a:uFillTx/>
                <a:latin typeface="Source Sans Pro"/>
                <a:ea typeface="Source Sans Pro"/>
                <a:cs typeface="Source Sans Pro"/>
                <a:sym typeface="Source Sans Pro"/>
              </a:rPr>
              <a:t>PLAN DE DÉVELOPPEMENT DES CAPACITÉS </a:t>
            </a:r>
          </a:p>
        </p:txBody>
      </p:sp>
      <p:pic>
        <p:nvPicPr>
          <p:cNvPr id="7" name="Picture 6">
            <a:extLst>
              <a:ext uri="{FF2B5EF4-FFF2-40B4-BE49-F238E27FC236}">
                <a16:creationId xmlns="" xmlns:a16="http://schemas.microsoft.com/office/drawing/2014/main" id="{1C42267B-5309-C9BC-7614-26A995B0A4F7}"/>
              </a:ext>
            </a:extLst>
          </p:cNvPr>
          <p:cNvPicPr>
            <a:picLocks noChangeAspect="1"/>
          </p:cNvPicPr>
          <p:nvPr/>
        </p:nvPicPr>
        <p:blipFill>
          <a:blip r:embed="rId2"/>
          <a:stretch>
            <a:fillRect/>
          </a:stretch>
        </p:blipFill>
        <p:spPr>
          <a:xfrm>
            <a:off x="0" y="868757"/>
            <a:ext cx="12192000" cy="5230949"/>
          </a:xfrm>
          <a:prstGeom prst="rect">
            <a:avLst/>
          </a:prstGeom>
        </p:spPr>
      </p:pic>
      <p:sp>
        <p:nvSpPr>
          <p:cNvPr id="5" name="TextBox 4"/>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3" name="Espace réservé du numéro de diapositive 2">
            <a:extLst>
              <a:ext uri="{FF2B5EF4-FFF2-40B4-BE49-F238E27FC236}">
                <a16:creationId xmlns="" xmlns:a16="http://schemas.microsoft.com/office/drawing/2014/main" id="{6526C474-C4BF-45E4-9BAC-F3EA37C95B44}"/>
              </a:ext>
            </a:extLst>
          </p:cNvPr>
          <p:cNvSpPr>
            <a:spLocks noGrp="1"/>
          </p:cNvSpPr>
          <p:nvPr>
            <p:ph type="sldNum" sz="quarter" idx="7"/>
          </p:nvPr>
        </p:nvSpPr>
        <p:spPr/>
        <p:txBody>
          <a:bodyPr/>
          <a:lstStyle/>
          <a:p>
            <a:fld id="{B6F15528-21DE-4FAA-801E-634DDDAF4B2B}" type="slidenum">
              <a:rPr lang="fr-FR" smtClean="0"/>
              <a:pPr/>
              <a:t>31</a:t>
            </a:fld>
            <a:endParaRPr lang="fr-FR" dirty="0"/>
          </a:p>
        </p:txBody>
      </p:sp>
    </p:spTree>
    <p:extLst>
      <p:ext uri="{BB962C8B-B14F-4D97-AF65-F5344CB8AC3E}">
        <p14:creationId xmlns:p14="http://schemas.microsoft.com/office/powerpoint/2010/main" val="38542071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327484" y="1083764"/>
            <a:ext cx="9589770" cy="4044825"/>
          </a:xfrm>
          <a:prstGeom prst="rect">
            <a:avLst/>
          </a:prstGeom>
        </p:spPr>
        <p:txBody>
          <a:bodyPr vert="horz" wrap="square" lIns="0" tIns="0" rIns="0" bIns="0" rtlCol="0">
            <a:spAutoFit/>
          </a:bodyPr>
          <a:lstStyle/>
          <a:p>
            <a:pPr marL="12700" marR="17145">
              <a:lnSpc>
                <a:spcPct val="110000"/>
              </a:lnSpc>
              <a:buClr>
                <a:srgbClr val="625C5B"/>
              </a:buClr>
              <a:buSzPct val="90000"/>
              <a:tabLst>
                <a:tab pos="354965" algn="l"/>
                <a:tab pos="355600" algn="l"/>
              </a:tabLst>
            </a:pPr>
            <a:r>
              <a:rPr lang="fr-FR" sz="2000" b="1">
                <a:latin typeface="Source Sans Pro" panose="020B0503030403020204" pitchFamily="34" charset="0"/>
                <a:ea typeface="Source Sans Pro" panose="020B0503030403020204" pitchFamily="34" charset="0"/>
                <a:cs typeface="Arial"/>
              </a:rPr>
              <a:t>Expérience avec des organisations locales </a:t>
            </a:r>
          </a:p>
          <a:p>
            <a:pPr marL="355600" marR="17145" indent="-342900">
              <a:lnSpc>
                <a:spcPct val="110000"/>
              </a:lnSpc>
              <a:buClr>
                <a:schemeClr val="tx1"/>
              </a:buClr>
              <a:buSzPct val="100000"/>
              <a:buFont typeface="Wingdings" panose="05000000000000000000" pitchFamily="2" charset="2"/>
              <a:buChar char="§"/>
              <a:tabLst>
                <a:tab pos="354965" algn="l"/>
                <a:tab pos="355600" algn="l"/>
              </a:tabLst>
            </a:pPr>
            <a:r>
              <a:rPr lang="fr-FR" sz="2000">
                <a:latin typeface="Source Sans Pro" panose="020B0503030403020204" pitchFamily="34" charset="0"/>
                <a:ea typeface="Source Sans Pro" panose="020B0503030403020204" pitchFamily="34" charset="0"/>
                <a:cs typeface="Arial"/>
              </a:rPr>
              <a:t>En général, il y a beaucoup de coopération dans la fourniture de documents et d'informations. La haute direction est activement impliquée dans le processus d'examen.</a:t>
            </a:r>
          </a:p>
          <a:p>
            <a:pPr marL="355600" marR="17145" indent="-342900">
              <a:lnSpc>
                <a:spcPct val="110000"/>
              </a:lnSpc>
              <a:buClr>
                <a:schemeClr val="tx1"/>
              </a:buClr>
              <a:buSzPct val="100000"/>
              <a:buFont typeface="Wingdings" panose="05000000000000000000" pitchFamily="2" charset="2"/>
              <a:buChar char="§"/>
              <a:tabLst>
                <a:tab pos="354965" algn="l"/>
                <a:tab pos="355600" algn="l"/>
              </a:tabLst>
            </a:pPr>
            <a:r>
              <a:rPr lang="fr-FR" sz="2000">
                <a:latin typeface="Source Sans Pro" panose="020B0503030403020204" pitchFamily="34" charset="0"/>
                <a:ea typeface="Source Sans Pro" panose="020B0503030403020204" pitchFamily="34" charset="0"/>
                <a:cs typeface="Arial"/>
              </a:rPr>
              <a:t>Les LIP sont désireux d'améliorer leurs systèmes pour être prêts à travailler avec l'USAID. Cela comprend la volonté d'accepter et de mettre en œuvre les recommandations telles qu'elles sont rapportées lors de l'examen. Certaines recommandations ont été mises en œuvre au cours de l'examen, avant même que le rapport NUPAS ne soit partagé avec l'organisation et l'USAID.</a:t>
            </a:r>
          </a:p>
          <a:p>
            <a:pPr marL="355600" marR="17145" indent="-342900">
              <a:lnSpc>
                <a:spcPct val="110000"/>
              </a:lnSpc>
              <a:buClr>
                <a:schemeClr val="tx1"/>
              </a:buClr>
              <a:buSzPct val="100000"/>
              <a:buFont typeface="Wingdings" panose="05000000000000000000" pitchFamily="2" charset="2"/>
              <a:buChar char="§"/>
              <a:tabLst>
                <a:tab pos="354965" algn="l"/>
                <a:tab pos="355600" algn="l"/>
              </a:tabLst>
            </a:pPr>
            <a:r>
              <a:rPr lang="fr-FR" sz="2000">
                <a:latin typeface="Source Sans Pro" panose="020B0503030403020204" pitchFamily="34" charset="0"/>
                <a:ea typeface="Source Sans Pro" panose="020B0503030403020204" pitchFamily="34" charset="0"/>
                <a:cs typeface="Arial"/>
              </a:rPr>
              <a:t>Plus les LIPs sont révisés, plus les évaluateurs deviennent efficaces.  </a:t>
            </a:r>
          </a:p>
          <a:p>
            <a:pPr marL="355600" marR="17145" indent="-342900">
              <a:lnSpc>
                <a:spcPct val="110000"/>
              </a:lnSpc>
              <a:buClr>
                <a:schemeClr val="tx1"/>
              </a:buClr>
              <a:buSzPct val="100000"/>
              <a:buFont typeface="Wingdings" panose="05000000000000000000" pitchFamily="2" charset="2"/>
              <a:buChar char="§"/>
              <a:tabLst>
                <a:tab pos="354965" algn="l"/>
                <a:tab pos="355600" algn="l"/>
              </a:tabLst>
            </a:pPr>
            <a:r>
              <a:rPr lang="fr-FR" sz="2000">
                <a:latin typeface="Source Sans Pro" panose="020B0503030403020204" pitchFamily="34" charset="0"/>
                <a:ea typeface="Source Sans Pro" panose="020B0503030403020204" pitchFamily="34" charset="0"/>
                <a:cs typeface="Arial"/>
              </a:rPr>
              <a:t>L'administration de l'outil est un processus d'apprentissage pour les améliorations identifiées par les LIP et les recommandations, ce qui contribue à l'administration efficace des projets de l'USAID.  </a:t>
            </a:r>
          </a:p>
          <a:p>
            <a:pPr marL="355600" marR="17145" indent="-342900">
              <a:lnSpc>
                <a:spcPct val="110000"/>
              </a:lnSpc>
              <a:buClr>
                <a:schemeClr val="tx1"/>
              </a:buClr>
              <a:buSzPct val="100000"/>
              <a:buFont typeface="Wingdings" panose="05000000000000000000" pitchFamily="2" charset="2"/>
              <a:buChar char="§"/>
              <a:tabLst>
                <a:tab pos="354965" algn="l"/>
                <a:tab pos="355600" algn="l"/>
              </a:tabLst>
            </a:pPr>
            <a:r>
              <a:rPr lang="fr-FR" sz="2000">
                <a:latin typeface="Source Sans Pro" panose="020B0503030403020204" pitchFamily="34" charset="0"/>
                <a:ea typeface="Source Sans Pro" panose="020B0503030403020204" pitchFamily="34" charset="0"/>
                <a:cs typeface="Arial"/>
              </a:rPr>
              <a:t>Le domaine de la durabilité comprend des critères clés pour des réévaluations rapides.</a:t>
            </a:r>
          </a:p>
          <a:p>
            <a:pPr marL="355600" marR="17145" indent="-342900">
              <a:lnSpc>
                <a:spcPct val="110000"/>
              </a:lnSpc>
              <a:buClr>
                <a:srgbClr val="625C5B"/>
              </a:buClr>
              <a:buSzPct val="90000"/>
              <a:buChar char="•"/>
              <a:tabLst>
                <a:tab pos="354965" algn="l"/>
                <a:tab pos="355600" algn="l"/>
              </a:tabLst>
            </a:pPr>
            <a:endParaRPr lang="en-US" sz="2000">
              <a:latin typeface="Source Sans Pro" panose="020B0503030403020204" pitchFamily="34" charset="0"/>
              <a:ea typeface="Source Sans Pro" panose="020B0503030403020204" pitchFamily="34" charset="0"/>
              <a:cs typeface="Arial"/>
            </a:endParaRPr>
          </a:p>
        </p:txBody>
      </p:sp>
      <p:sp>
        <p:nvSpPr>
          <p:cNvPr id="5" name="Google Shape;385;p56">
            <a:extLst>
              <a:ext uri="{FF2B5EF4-FFF2-40B4-BE49-F238E27FC236}">
                <a16:creationId xmlns="" xmlns:a16="http://schemas.microsoft.com/office/drawing/2014/main" id="{582D2629-3478-A30A-846F-82DFC28CE62A}"/>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EXPERIENCE</a:t>
            </a:r>
          </a:p>
        </p:txBody>
      </p:sp>
      <p:sp>
        <p:nvSpPr>
          <p:cNvPr id="6" name="TextBox 5"/>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674A4739-2791-4FB3-2E4A-CB83E472ADDC}"/>
              </a:ext>
            </a:extLst>
          </p:cNvPr>
          <p:cNvSpPr>
            <a:spLocks noGrp="1"/>
          </p:cNvSpPr>
          <p:nvPr>
            <p:ph type="sldNum" sz="quarter" idx="7"/>
          </p:nvPr>
        </p:nvSpPr>
        <p:spPr/>
        <p:txBody>
          <a:bodyPr/>
          <a:lstStyle/>
          <a:p>
            <a:fld id="{B6F15528-21DE-4FAA-801E-634DDDAF4B2B}" type="slidenum">
              <a:rPr lang="fr-FR" smtClean="0"/>
              <a:pPr/>
              <a:t>32</a:t>
            </a:fld>
            <a:endParaRPr lang="fr-F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F0F3C32C-1581-6EF5-3B8F-317F463E5F9D}"/>
            </a:ext>
          </a:extLst>
        </p:cNvPr>
        <p:cNvGrpSpPr/>
        <p:nvPr/>
      </p:nvGrpSpPr>
      <p:grpSpPr>
        <a:xfrm>
          <a:off x="0" y="0"/>
          <a:ext cx="0" cy="0"/>
          <a:chOff x="0" y="0"/>
          <a:chExt cx="0" cy="0"/>
        </a:xfrm>
      </p:grpSpPr>
      <p:sp>
        <p:nvSpPr>
          <p:cNvPr id="4" name="object 4">
            <a:extLst>
              <a:ext uri="{FF2B5EF4-FFF2-40B4-BE49-F238E27FC236}">
                <a16:creationId xmlns="" xmlns:a16="http://schemas.microsoft.com/office/drawing/2014/main" id="{963154EE-542B-BCC1-6222-5FF94ACEF78B}"/>
              </a:ext>
            </a:extLst>
          </p:cNvPr>
          <p:cNvSpPr txBox="1"/>
          <p:nvPr/>
        </p:nvSpPr>
        <p:spPr>
          <a:xfrm>
            <a:off x="1327484" y="1083764"/>
            <a:ext cx="9589770" cy="3706271"/>
          </a:xfrm>
          <a:prstGeom prst="rect">
            <a:avLst/>
          </a:prstGeom>
        </p:spPr>
        <p:txBody>
          <a:bodyPr vert="horz" wrap="square" lIns="0" tIns="0" rIns="0" bIns="0" rtlCol="0">
            <a:spAutoFit/>
          </a:bodyPr>
          <a:lstStyle/>
          <a:p>
            <a:pPr marR="17145">
              <a:lnSpc>
                <a:spcPct val="110000"/>
              </a:lnSpc>
              <a:buClr>
                <a:srgbClr val="625C5B"/>
              </a:buClr>
              <a:buSzPct val="90000"/>
              <a:tabLst>
                <a:tab pos="354965" algn="l"/>
                <a:tab pos="355600" algn="l"/>
              </a:tabLst>
            </a:pPr>
            <a:r>
              <a:rPr lang="fr-FR" sz="2000" b="1">
                <a:latin typeface="Source Sans Pro" panose="020B0503030403020204" pitchFamily="34" charset="0"/>
                <a:ea typeface="Source Sans Pro" panose="020B0503030403020204" pitchFamily="34" charset="0"/>
                <a:cs typeface="Arial"/>
              </a:rPr>
              <a:t>Expérience avec les missions</a:t>
            </a:r>
          </a:p>
          <a:p>
            <a:pPr marL="355600" marR="17145" indent="-342900">
              <a:lnSpc>
                <a:spcPct val="110000"/>
              </a:lnSpc>
              <a:buClr>
                <a:schemeClr val="tx1"/>
              </a:buClr>
              <a:buSzPct val="100000"/>
              <a:buFont typeface="Wingdings" panose="05000000000000000000" pitchFamily="2" charset="2"/>
              <a:buChar char="§"/>
              <a:tabLst>
                <a:tab pos="354965" algn="l"/>
                <a:tab pos="355600" algn="l"/>
              </a:tabLst>
            </a:pPr>
            <a:r>
              <a:rPr lang="fr-FR" sz="2000">
                <a:latin typeface="Source Sans Pro" panose="020B0503030403020204" pitchFamily="34" charset="0"/>
                <a:ea typeface="Source Sans Pro" panose="020B0503030403020204" pitchFamily="34" charset="0"/>
                <a:cs typeface="Arial"/>
              </a:rPr>
              <a:t>Il existe une grande coopération pour la fluidité de l’examen des demandes administratives et d’informations.</a:t>
            </a:r>
          </a:p>
          <a:p>
            <a:pPr marL="355600" marR="17145" indent="-342900">
              <a:lnSpc>
                <a:spcPct val="110000"/>
              </a:lnSpc>
              <a:buClr>
                <a:schemeClr val="tx1"/>
              </a:buClr>
              <a:buSzPct val="100000"/>
              <a:buFont typeface="Wingdings" panose="05000000000000000000" pitchFamily="2" charset="2"/>
              <a:buChar char="§"/>
              <a:tabLst>
                <a:tab pos="354965" algn="l"/>
                <a:tab pos="355600" algn="l"/>
              </a:tabLst>
            </a:pPr>
            <a:r>
              <a:rPr lang="fr-FR" sz="2000">
                <a:latin typeface="Source Sans Pro" panose="020B0503030403020204" pitchFamily="34" charset="0"/>
                <a:ea typeface="Source Sans Pro" panose="020B0503030403020204" pitchFamily="34" charset="0"/>
                <a:cs typeface="Arial"/>
              </a:rPr>
              <a:t>Les missions apprécient les recommandations sur les SAC et les appliquent aux nouvelles récompenses. </a:t>
            </a:r>
          </a:p>
          <a:p>
            <a:pPr marL="355600" marR="17145" indent="-342900">
              <a:lnSpc>
                <a:spcPct val="110000"/>
              </a:lnSpc>
              <a:buClr>
                <a:schemeClr val="tx1"/>
              </a:buClr>
              <a:buSzPct val="100000"/>
              <a:buFont typeface="Wingdings" panose="05000000000000000000" pitchFamily="2" charset="2"/>
              <a:buChar char="§"/>
              <a:tabLst>
                <a:tab pos="354965" algn="l"/>
                <a:tab pos="355600" algn="l"/>
              </a:tabLst>
            </a:pPr>
            <a:r>
              <a:rPr lang="fr-FR" sz="2000">
                <a:latin typeface="Source Sans Pro" panose="020B0503030403020204" pitchFamily="34" charset="0"/>
                <a:ea typeface="Source Sans Pro" panose="020B0503030403020204" pitchFamily="34" charset="0"/>
                <a:cs typeface="Arial"/>
              </a:rPr>
              <a:t>Les missions montrent leur engagement à aider les PA à atteindre les normes acceptables pour administrer correctement les programmes de l'USAID.</a:t>
            </a:r>
          </a:p>
          <a:p>
            <a:pPr marL="355600" marR="17145" indent="-342900">
              <a:lnSpc>
                <a:spcPct val="110000"/>
              </a:lnSpc>
              <a:buClr>
                <a:schemeClr val="tx1"/>
              </a:buClr>
              <a:buSzPct val="100000"/>
              <a:buFont typeface="Wingdings" panose="05000000000000000000" pitchFamily="2" charset="2"/>
              <a:buChar char="§"/>
              <a:tabLst>
                <a:tab pos="354965" algn="l"/>
                <a:tab pos="355600" algn="l"/>
              </a:tabLst>
            </a:pPr>
            <a:r>
              <a:rPr lang="fr-FR" sz="2000">
                <a:latin typeface="Source Sans Pro" panose="020B0503030403020204" pitchFamily="34" charset="0"/>
                <a:ea typeface="Source Sans Pro" panose="020B0503030403020204" pitchFamily="34" charset="0"/>
                <a:cs typeface="Arial"/>
              </a:rPr>
              <a:t>Le personnel de la mission est disposé à fournir du matériel pertinent pour les exigences juridiques locales du pays.</a:t>
            </a:r>
          </a:p>
          <a:p>
            <a:pPr marL="355600" marR="17145" indent="-342900">
              <a:lnSpc>
                <a:spcPct val="110000"/>
              </a:lnSpc>
              <a:buClr>
                <a:schemeClr val="tx1"/>
              </a:buClr>
              <a:buSzPct val="100000"/>
              <a:buFont typeface="Wingdings" panose="05000000000000000000" pitchFamily="2" charset="2"/>
              <a:buChar char="§"/>
              <a:tabLst>
                <a:tab pos="354965" algn="l"/>
                <a:tab pos="355600" algn="l"/>
              </a:tabLst>
            </a:pPr>
            <a:r>
              <a:rPr lang="fr-FR" sz="2000">
                <a:latin typeface="Source Sans Pro" panose="020B0503030403020204" pitchFamily="34" charset="0"/>
                <a:ea typeface="Source Sans Pro" panose="020B0503030403020204" pitchFamily="34" charset="0"/>
                <a:cs typeface="Arial"/>
              </a:rPr>
              <a:t>Le personnel de la mission souhaite en savoir plus sur l'outil NUPAS Plus 2.0 et sur la manière de gérer les organisations locales. </a:t>
            </a:r>
          </a:p>
          <a:p>
            <a:pPr marL="355600" marR="17145" indent="-342900">
              <a:lnSpc>
                <a:spcPct val="110000"/>
              </a:lnSpc>
              <a:buClr>
                <a:srgbClr val="625C5B"/>
              </a:buClr>
              <a:buSzPct val="90000"/>
              <a:buChar char="•"/>
              <a:tabLst>
                <a:tab pos="354965" algn="l"/>
                <a:tab pos="355600" algn="l"/>
              </a:tabLst>
            </a:pPr>
            <a:endParaRPr sz="2000">
              <a:latin typeface="Source Sans Pro" panose="020B0503030403020204" pitchFamily="34" charset="0"/>
              <a:ea typeface="Source Sans Pro" panose="020B0503030403020204" pitchFamily="34" charset="0"/>
              <a:cs typeface="Arial"/>
            </a:endParaRPr>
          </a:p>
        </p:txBody>
      </p:sp>
      <p:sp>
        <p:nvSpPr>
          <p:cNvPr id="5" name="Google Shape;385;p56">
            <a:extLst>
              <a:ext uri="{FF2B5EF4-FFF2-40B4-BE49-F238E27FC236}">
                <a16:creationId xmlns="" xmlns:a16="http://schemas.microsoft.com/office/drawing/2014/main" id="{5BEDF120-AA0E-961A-3AAB-10859D384836}"/>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EXPÉRIENCE (SUITE) </a:t>
            </a:r>
          </a:p>
        </p:txBody>
      </p:sp>
      <p:sp>
        <p:nvSpPr>
          <p:cNvPr id="6" name="TextBox 5"/>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8DABDCC4-9325-F052-55D0-6C255372022F}"/>
              </a:ext>
            </a:extLst>
          </p:cNvPr>
          <p:cNvSpPr>
            <a:spLocks noGrp="1"/>
          </p:cNvSpPr>
          <p:nvPr>
            <p:ph type="sldNum" sz="quarter" idx="7"/>
          </p:nvPr>
        </p:nvSpPr>
        <p:spPr/>
        <p:txBody>
          <a:bodyPr/>
          <a:lstStyle/>
          <a:p>
            <a:fld id="{B6F15528-21DE-4FAA-801E-634DDDAF4B2B}" type="slidenum">
              <a:rPr lang="fr-FR" smtClean="0"/>
              <a:pPr/>
              <a:t>33</a:t>
            </a:fld>
            <a:endParaRPr lang="fr-FR" dirty="0"/>
          </a:p>
        </p:txBody>
      </p:sp>
    </p:spTree>
    <p:extLst>
      <p:ext uri="{BB962C8B-B14F-4D97-AF65-F5344CB8AC3E}">
        <p14:creationId xmlns:p14="http://schemas.microsoft.com/office/powerpoint/2010/main" val="12717392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239401" y="1518738"/>
            <a:ext cx="887094" cy="4208145"/>
          </a:xfrm>
          <a:custGeom>
            <a:avLst/>
            <a:gdLst/>
            <a:ahLst/>
            <a:cxnLst/>
            <a:rect l="l" t="t" r="r" b="b"/>
            <a:pathLst>
              <a:path w="887094" h="4208145">
                <a:moveTo>
                  <a:pt x="15278" y="0"/>
                </a:moveTo>
                <a:lnTo>
                  <a:pt x="49116" y="34380"/>
                </a:lnTo>
                <a:lnTo>
                  <a:pt x="82284" y="69168"/>
                </a:lnTo>
                <a:lnTo>
                  <a:pt x="114783" y="104357"/>
                </a:lnTo>
                <a:lnTo>
                  <a:pt x="146611" y="139937"/>
                </a:lnTo>
                <a:lnTo>
                  <a:pt x="177769" y="175901"/>
                </a:lnTo>
                <a:lnTo>
                  <a:pt x="208257" y="212240"/>
                </a:lnTo>
                <a:lnTo>
                  <a:pt x="238075" y="248947"/>
                </a:lnTo>
                <a:lnTo>
                  <a:pt x="267223" y="286013"/>
                </a:lnTo>
                <a:lnTo>
                  <a:pt x="295701" y="323430"/>
                </a:lnTo>
                <a:lnTo>
                  <a:pt x="323509" y="361190"/>
                </a:lnTo>
                <a:lnTo>
                  <a:pt x="350647" y="399285"/>
                </a:lnTo>
                <a:lnTo>
                  <a:pt x="377114" y="437706"/>
                </a:lnTo>
                <a:lnTo>
                  <a:pt x="402912" y="476445"/>
                </a:lnTo>
                <a:lnTo>
                  <a:pt x="428039" y="515495"/>
                </a:lnTo>
                <a:lnTo>
                  <a:pt x="452497" y="554847"/>
                </a:lnTo>
                <a:lnTo>
                  <a:pt x="476284" y="594492"/>
                </a:lnTo>
                <a:lnTo>
                  <a:pt x="499402" y="634424"/>
                </a:lnTo>
                <a:lnTo>
                  <a:pt x="521849" y="674633"/>
                </a:lnTo>
                <a:lnTo>
                  <a:pt x="543626" y="715111"/>
                </a:lnTo>
                <a:lnTo>
                  <a:pt x="564733" y="755850"/>
                </a:lnTo>
                <a:lnTo>
                  <a:pt x="585170" y="796843"/>
                </a:lnTo>
                <a:lnTo>
                  <a:pt x="604937" y="838081"/>
                </a:lnTo>
                <a:lnTo>
                  <a:pt x="624034" y="879555"/>
                </a:lnTo>
                <a:lnTo>
                  <a:pt x="642461" y="921258"/>
                </a:lnTo>
                <a:lnTo>
                  <a:pt x="660218" y="963181"/>
                </a:lnTo>
                <a:lnTo>
                  <a:pt x="677305" y="1005316"/>
                </a:lnTo>
                <a:lnTo>
                  <a:pt x="693721" y="1047656"/>
                </a:lnTo>
                <a:lnTo>
                  <a:pt x="709468" y="1090191"/>
                </a:lnTo>
                <a:lnTo>
                  <a:pt x="724544" y="1132914"/>
                </a:lnTo>
                <a:lnTo>
                  <a:pt x="738951" y="1175817"/>
                </a:lnTo>
                <a:lnTo>
                  <a:pt x="752687" y="1218892"/>
                </a:lnTo>
                <a:lnTo>
                  <a:pt x="765754" y="1262129"/>
                </a:lnTo>
                <a:lnTo>
                  <a:pt x="778150" y="1305522"/>
                </a:lnTo>
                <a:lnTo>
                  <a:pt x="789876" y="1349061"/>
                </a:lnTo>
                <a:lnTo>
                  <a:pt x="800932" y="1392740"/>
                </a:lnTo>
                <a:lnTo>
                  <a:pt x="811318" y="1436549"/>
                </a:lnTo>
                <a:lnTo>
                  <a:pt x="821034" y="1480480"/>
                </a:lnTo>
                <a:lnTo>
                  <a:pt x="830080" y="1524526"/>
                </a:lnTo>
                <a:lnTo>
                  <a:pt x="838456" y="1568677"/>
                </a:lnTo>
                <a:lnTo>
                  <a:pt x="846162" y="1612927"/>
                </a:lnTo>
                <a:lnTo>
                  <a:pt x="853197" y="1657267"/>
                </a:lnTo>
                <a:lnTo>
                  <a:pt x="859563" y="1701688"/>
                </a:lnTo>
                <a:lnTo>
                  <a:pt x="865259" y="1746183"/>
                </a:lnTo>
                <a:lnTo>
                  <a:pt x="870284" y="1790743"/>
                </a:lnTo>
                <a:lnTo>
                  <a:pt x="874640" y="1835360"/>
                </a:lnTo>
                <a:lnTo>
                  <a:pt x="878325" y="1880026"/>
                </a:lnTo>
                <a:lnTo>
                  <a:pt x="881340" y="1924733"/>
                </a:lnTo>
                <a:lnTo>
                  <a:pt x="883685" y="1969472"/>
                </a:lnTo>
                <a:lnTo>
                  <a:pt x="885361" y="2014236"/>
                </a:lnTo>
                <a:lnTo>
                  <a:pt x="886366" y="2059017"/>
                </a:lnTo>
                <a:lnTo>
                  <a:pt x="886701" y="2103805"/>
                </a:lnTo>
                <a:lnTo>
                  <a:pt x="886366" y="2148594"/>
                </a:lnTo>
                <a:lnTo>
                  <a:pt x="885361" y="2193374"/>
                </a:lnTo>
                <a:lnTo>
                  <a:pt x="883685" y="2238138"/>
                </a:lnTo>
                <a:lnTo>
                  <a:pt x="881340" y="2282878"/>
                </a:lnTo>
                <a:lnTo>
                  <a:pt x="878325" y="2327585"/>
                </a:lnTo>
                <a:lnTo>
                  <a:pt x="874640" y="2372251"/>
                </a:lnTo>
                <a:lnTo>
                  <a:pt x="870284" y="2416868"/>
                </a:lnTo>
                <a:lnTo>
                  <a:pt x="865259" y="2461428"/>
                </a:lnTo>
                <a:lnTo>
                  <a:pt x="859563" y="2505923"/>
                </a:lnTo>
                <a:lnTo>
                  <a:pt x="853197" y="2550344"/>
                </a:lnTo>
                <a:lnTo>
                  <a:pt x="846162" y="2594683"/>
                </a:lnTo>
                <a:lnTo>
                  <a:pt x="838456" y="2638933"/>
                </a:lnTo>
                <a:lnTo>
                  <a:pt x="830080" y="2683085"/>
                </a:lnTo>
                <a:lnTo>
                  <a:pt x="821034" y="2727131"/>
                </a:lnTo>
                <a:lnTo>
                  <a:pt x="811318" y="2771062"/>
                </a:lnTo>
                <a:lnTo>
                  <a:pt x="800932" y="2814871"/>
                </a:lnTo>
                <a:lnTo>
                  <a:pt x="789876" y="2858549"/>
                </a:lnTo>
                <a:lnTo>
                  <a:pt x="778150" y="2902089"/>
                </a:lnTo>
                <a:lnTo>
                  <a:pt x="765754" y="2945482"/>
                </a:lnTo>
                <a:lnTo>
                  <a:pt x="752687" y="2988719"/>
                </a:lnTo>
                <a:lnTo>
                  <a:pt x="738951" y="3031793"/>
                </a:lnTo>
                <a:lnTo>
                  <a:pt x="724544" y="3074696"/>
                </a:lnTo>
                <a:lnTo>
                  <a:pt x="709468" y="3117419"/>
                </a:lnTo>
                <a:lnTo>
                  <a:pt x="693721" y="3159955"/>
                </a:lnTo>
                <a:lnTo>
                  <a:pt x="677305" y="3202294"/>
                </a:lnTo>
                <a:lnTo>
                  <a:pt x="660218" y="3244430"/>
                </a:lnTo>
                <a:lnTo>
                  <a:pt x="642461" y="3286353"/>
                </a:lnTo>
                <a:lnTo>
                  <a:pt x="624034" y="3328056"/>
                </a:lnTo>
                <a:lnTo>
                  <a:pt x="604937" y="3369530"/>
                </a:lnTo>
                <a:lnTo>
                  <a:pt x="585170" y="3410768"/>
                </a:lnTo>
                <a:lnTo>
                  <a:pt x="564733" y="3451760"/>
                </a:lnTo>
                <a:lnTo>
                  <a:pt x="543626" y="3492500"/>
                </a:lnTo>
                <a:lnTo>
                  <a:pt x="521849" y="3532978"/>
                </a:lnTo>
                <a:lnTo>
                  <a:pt x="499402" y="3573187"/>
                </a:lnTo>
                <a:lnTo>
                  <a:pt x="476284" y="3613118"/>
                </a:lnTo>
                <a:lnTo>
                  <a:pt x="452497" y="3652764"/>
                </a:lnTo>
                <a:lnTo>
                  <a:pt x="428039" y="3692116"/>
                </a:lnTo>
                <a:lnTo>
                  <a:pt x="402912" y="3731165"/>
                </a:lnTo>
                <a:lnTo>
                  <a:pt x="377114" y="3769905"/>
                </a:lnTo>
                <a:lnTo>
                  <a:pt x="350647" y="3808326"/>
                </a:lnTo>
                <a:lnTo>
                  <a:pt x="323509" y="3846420"/>
                </a:lnTo>
                <a:lnTo>
                  <a:pt x="295701" y="3884180"/>
                </a:lnTo>
                <a:lnTo>
                  <a:pt x="267223" y="3921597"/>
                </a:lnTo>
                <a:lnTo>
                  <a:pt x="238075" y="3958663"/>
                </a:lnTo>
                <a:lnTo>
                  <a:pt x="208257" y="3995370"/>
                </a:lnTo>
                <a:lnTo>
                  <a:pt x="177769" y="4031710"/>
                </a:lnTo>
                <a:lnTo>
                  <a:pt x="146611" y="4067674"/>
                </a:lnTo>
                <a:lnTo>
                  <a:pt x="114783" y="4103254"/>
                </a:lnTo>
                <a:lnTo>
                  <a:pt x="82284" y="4138442"/>
                </a:lnTo>
                <a:lnTo>
                  <a:pt x="49116" y="4173231"/>
                </a:lnTo>
                <a:lnTo>
                  <a:pt x="15278" y="4207611"/>
                </a:lnTo>
                <a:lnTo>
                  <a:pt x="0" y="4192333"/>
                </a:lnTo>
                <a:lnTo>
                  <a:pt x="33922" y="4157862"/>
                </a:lnTo>
                <a:lnTo>
                  <a:pt x="67165" y="4122978"/>
                </a:lnTo>
                <a:lnTo>
                  <a:pt x="99731" y="4087690"/>
                </a:lnTo>
                <a:lnTo>
                  <a:pt x="131617" y="4052005"/>
                </a:lnTo>
                <a:lnTo>
                  <a:pt x="162826" y="4015931"/>
                </a:lnTo>
                <a:lnTo>
                  <a:pt x="193356" y="3979478"/>
                </a:lnTo>
                <a:lnTo>
                  <a:pt x="223207" y="3942654"/>
                </a:lnTo>
                <a:lnTo>
                  <a:pt x="252380" y="3905466"/>
                </a:lnTo>
                <a:lnTo>
                  <a:pt x="280875" y="3867923"/>
                </a:lnTo>
                <a:lnTo>
                  <a:pt x="308691" y="3830035"/>
                </a:lnTo>
                <a:lnTo>
                  <a:pt x="335829" y="3791808"/>
                </a:lnTo>
                <a:lnTo>
                  <a:pt x="362288" y="3753251"/>
                </a:lnTo>
                <a:lnTo>
                  <a:pt x="388069" y="3714373"/>
                </a:lnTo>
                <a:lnTo>
                  <a:pt x="413171" y="3675182"/>
                </a:lnTo>
                <a:lnTo>
                  <a:pt x="437595" y="3635687"/>
                </a:lnTo>
                <a:lnTo>
                  <a:pt x="461341" y="3595895"/>
                </a:lnTo>
                <a:lnTo>
                  <a:pt x="484408" y="3555815"/>
                </a:lnTo>
                <a:lnTo>
                  <a:pt x="506797" y="3515455"/>
                </a:lnTo>
                <a:lnTo>
                  <a:pt x="528507" y="3474825"/>
                </a:lnTo>
                <a:lnTo>
                  <a:pt x="549539" y="3433931"/>
                </a:lnTo>
                <a:lnTo>
                  <a:pt x="569892" y="3392783"/>
                </a:lnTo>
                <a:lnTo>
                  <a:pt x="589567" y="3351388"/>
                </a:lnTo>
                <a:lnTo>
                  <a:pt x="608564" y="3309756"/>
                </a:lnTo>
                <a:lnTo>
                  <a:pt x="626882" y="3267894"/>
                </a:lnTo>
                <a:lnTo>
                  <a:pt x="644522" y="3225810"/>
                </a:lnTo>
                <a:lnTo>
                  <a:pt x="661483" y="3183514"/>
                </a:lnTo>
                <a:lnTo>
                  <a:pt x="677765" y="3141014"/>
                </a:lnTo>
                <a:lnTo>
                  <a:pt x="693370" y="3098317"/>
                </a:lnTo>
                <a:lnTo>
                  <a:pt x="708296" y="3055433"/>
                </a:lnTo>
                <a:lnTo>
                  <a:pt x="722543" y="3012369"/>
                </a:lnTo>
                <a:lnTo>
                  <a:pt x="736112" y="2969134"/>
                </a:lnTo>
                <a:lnTo>
                  <a:pt x="749003" y="2925736"/>
                </a:lnTo>
                <a:lnTo>
                  <a:pt x="761215" y="2882184"/>
                </a:lnTo>
                <a:lnTo>
                  <a:pt x="772749" y="2838485"/>
                </a:lnTo>
                <a:lnTo>
                  <a:pt x="783604" y="2794649"/>
                </a:lnTo>
                <a:lnTo>
                  <a:pt x="793781" y="2750684"/>
                </a:lnTo>
                <a:lnTo>
                  <a:pt x="803279" y="2706597"/>
                </a:lnTo>
                <a:lnTo>
                  <a:pt x="812099" y="2662398"/>
                </a:lnTo>
                <a:lnTo>
                  <a:pt x="820240" y="2618095"/>
                </a:lnTo>
                <a:lnTo>
                  <a:pt x="827703" y="2573695"/>
                </a:lnTo>
                <a:lnTo>
                  <a:pt x="834488" y="2529208"/>
                </a:lnTo>
                <a:lnTo>
                  <a:pt x="840594" y="2484642"/>
                </a:lnTo>
                <a:lnTo>
                  <a:pt x="846022" y="2440004"/>
                </a:lnTo>
                <a:lnTo>
                  <a:pt x="850771" y="2395305"/>
                </a:lnTo>
                <a:lnTo>
                  <a:pt x="854842" y="2350550"/>
                </a:lnTo>
                <a:lnTo>
                  <a:pt x="858234" y="2305750"/>
                </a:lnTo>
                <a:lnTo>
                  <a:pt x="860948" y="2260912"/>
                </a:lnTo>
                <a:lnTo>
                  <a:pt x="862984" y="2216046"/>
                </a:lnTo>
                <a:lnTo>
                  <a:pt x="864341" y="2171158"/>
                </a:lnTo>
                <a:lnTo>
                  <a:pt x="865020" y="2126258"/>
                </a:lnTo>
                <a:lnTo>
                  <a:pt x="865020" y="2081353"/>
                </a:lnTo>
                <a:lnTo>
                  <a:pt x="864341" y="2036453"/>
                </a:lnTo>
                <a:lnTo>
                  <a:pt x="862985" y="1991565"/>
                </a:lnTo>
                <a:lnTo>
                  <a:pt x="860950" y="1946698"/>
                </a:lnTo>
                <a:lnTo>
                  <a:pt x="858236" y="1901860"/>
                </a:lnTo>
                <a:lnTo>
                  <a:pt x="854844" y="1857060"/>
                </a:lnTo>
                <a:lnTo>
                  <a:pt x="850774" y="1812306"/>
                </a:lnTo>
                <a:lnTo>
                  <a:pt x="846025" y="1767606"/>
                </a:lnTo>
                <a:lnTo>
                  <a:pt x="840597" y="1722969"/>
                </a:lnTo>
                <a:lnTo>
                  <a:pt x="834492" y="1678402"/>
                </a:lnTo>
                <a:lnTo>
                  <a:pt x="827707" y="1633915"/>
                </a:lnTo>
                <a:lnTo>
                  <a:pt x="820245" y="1589516"/>
                </a:lnTo>
                <a:lnTo>
                  <a:pt x="812103" y="1545212"/>
                </a:lnTo>
                <a:lnTo>
                  <a:pt x="803284" y="1501013"/>
                </a:lnTo>
                <a:lnTo>
                  <a:pt x="793786" y="1456927"/>
                </a:lnTo>
                <a:lnTo>
                  <a:pt x="783609" y="1412961"/>
                </a:lnTo>
                <a:lnTo>
                  <a:pt x="772755" y="1369125"/>
                </a:lnTo>
                <a:lnTo>
                  <a:pt x="761221" y="1325427"/>
                </a:lnTo>
                <a:lnTo>
                  <a:pt x="749009" y="1281875"/>
                </a:lnTo>
                <a:lnTo>
                  <a:pt x="736119" y="1238477"/>
                </a:lnTo>
                <a:lnTo>
                  <a:pt x="722550" y="1195242"/>
                </a:lnTo>
                <a:lnTo>
                  <a:pt x="708303" y="1152178"/>
                </a:lnTo>
                <a:lnTo>
                  <a:pt x="693378" y="1109293"/>
                </a:lnTo>
                <a:lnTo>
                  <a:pt x="677774" y="1066597"/>
                </a:lnTo>
                <a:lnTo>
                  <a:pt x="661491" y="1024096"/>
                </a:lnTo>
                <a:lnTo>
                  <a:pt x="644530" y="981800"/>
                </a:lnTo>
                <a:lnTo>
                  <a:pt x="626891" y="939717"/>
                </a:lnTo>
                <a:lnTo>
                  <a:pt x="608573" y="897855"/>
                </a:lnTo>
                <a:lnTo>
                  <a:pt x="589577" y="856223"/>
                </a:lnTo>
                <a:lnTo>
                  <a:pt x="569902" y="814828"/>
                </a:lnTo>
                <a:lnTo>
                  <a:pt x="549549" y="773680"/>
                </a:lnTo>
                <a:lnTo>
                  <a:pt x="528517" y="732786"/>
                </a:lnTo>
                <a:lnTo>
                  <a:pt x="506807" y="692155"/>
                </a:lnTo>
                <a:lnTo>
                  <a:pt x="484419" y="651796"/>
                </a:lnTo>
                <a:lnTo>
                  <a:pt x="461352" y="611716"/>
                </a:lnTo>
                <a:lnTo>
                  <a:pt x="437607" y="571924"/>
                </a:lnTo>
                <a:lnTo>
                  <a:pt x="413183" y="532428"/>
                </a:lnTo>
                <a:lnTo>
                  <a:pt x="388081" y="493237"/>
                </a:lnTo>
                <a:lnTo>
                  <a:pt x="362300" y="454359"/>
                </a:lnTo>
                <a:lnTo>
                  <a:pt x="335841" y="415803"/>
                </a:lnTo>
                <a:lnTo>
                  <a:pt x="308703" y="377576"/>
                </a:lnTo>
                <a:lnTo>
                  <a:pt x="280887" y="339687"/>
                </a:lnTo>
                <a:lnTo>
                  <a:pt x="252392" y="302145"/>
                </a:lnTo>
                <a:lnTo>
                  <a:pt x="223220" y="264957"/>
                </a:lnTo>
                <a:lnTo>
                  <a:pt x="193368" y="228133"/>
                </a:lnTo>
                <a:lnTo>
                  <a:pt x="162838" y="191679"/>
                </a:lnTo>
                <a:lnTo>
                  <a:pt x="131630" y="155606"/>
                </a:lnTo>
                <a:lnTo>
                  <a:pt x="99743" y="119921"/>
                </a:lnTo>
                <a:lnTo>
                  <a:pt x="67178" y="84632"/>
                </a:lnTo>
                <a:lnTo>
                  <a:pt x="33934" y="49748"/>
                </a:lnTo>
                <a:lnTo>
                  <a:pt x="12" y="15278"/>
                </a:lnTo>
                <a:lnTo>
                  <a:pt x="15278" y="0"/>
                </a:lnTo>
                <a:close/>
              </a:path>
            </a:pathLst>
          </a:custGeom>
          <a:ln w="15875">
            <a:solidFill>
              <a:srgbClr val="121E22"/>
            </a:solidFill>
          </a:ln>
        </p:spPr>
        <p:txBody>
          <a:bodyPr wrap="square" lIns="0" tIns="0" rIns="0" bIns="0" rtlCol="0"/>
          <a:lstStyle/>
          <a:p>
            <a:endParaRPr/>
          </a:p>
        </p:txBody>
      </p:sp>
      <p:sp>
        <p:nvSpPr>
          <p:cNvPr id="4" name="object 4"/>
          <p:cNvSpPr/>
          <p:nvPr/>
        </p:nvSpPr>
        <p:spPr>
          <a:xfrm>
            <a:off x="2671952" y="1752219"/>
            <a:ext cx="7249795" cy="680720"/>
          </a:xfrm>
          <a:custGeom>
            <a:avLst/>
            <a:gdLst/>
            <a:ahLst/>
            <a:cxnLst/>
            <a:rect l="l" t="t" r="r" b="b"/>
            <a:pathLst>
              <a:path w="7249795" h="680719">
                <a:moveTo>
                  <a:pt x="0" y="0"/>
                </a:moveTo>
                <a:lnTo>
                  <a:pt x="7249668" y="0"/>
                </a:lnTo>
                <a:lnTo>
                  <a:pt x="7249668" y="680465"/>
                </a:lnTo>
                <a:lnTo>
                  <a:pt x="0" y="680465"/>
                </a:lnTo>
                <a:lnTo>
                  <a:pt x="0" y="0"/>
                </a:lnTo>
                <a:close/>
              </a:path>
            </a:pathLst>
          </a:custGeom>
          <a:solidFill>
            <a:srgbClr val="1A282E"/>
          </a:solidFill>
        </p:spPr>
        <p:txBody>
          <a:bodyPr wrap="square" lIns="0" tIns="0" rIns="0" bIns="0" rtlCol="0"/>
          <a:lstStyle/>
          <a:p>
            <a:endParaRPr/>
          </a:p>
        </p:txBody>
      </p:sp>
      <p:sp>
        <p:nvSpPr>
          <p:cNvPr id="5" name="object 5"/>
          <p:cNvSpPr/>
          <p:nvPr/>
        </p:nvSpPr>
        <p:spPr>
          <a:xfrm>
            <a:off x="2671952" y="1752219"/>
            <a:ext cx="7249795" cy="680720"/>
          </a:xfrm>
          <a:custGeom>
            <a:avLst/>
            <a:gdLst/>
            <a:ahLst/>
            <a:cxnLst/>
            <a:rect l="l" t="t" r="r" b="b"/>
            <a:pathLst>
              <a:path w="7249795" h="680719">
                <a:moveTo>
                  <a:pt x="0" y="0"/>
                </a:moveTo>
                <a:lnTo>
                  <a:pt x="7249668" y="0"/>
                </a:lnTo>
                <a:lnTo>
                  <a:pt x="7249668" y="680465"/>
                </a:lnTo>
                <a:lnTo>
                  <a:pt x="0" y="680465"/>
                </a:lnTo>
                <a:lnTo>
                  <a:pt x="0" y="0"/>
                </a:lnTo>
                <a:close/>
              </a:path>
            </a:pathLst>
          </a:custGeom>
          <a:ln w="25400">
            <a:solidFill>
              <a:srgbClr val="F3F0EF"/>
            </a:solidFill>
          </a:ln>
        </p:spPr>
        <p:txBody>
          <a:bodyPr wrap="square" lIns="0" tIns="0" rIns="0" bIns="0" rtlCol="0"/>
          <a:lstStyle/>
          <a:p>
            <a:endParaRPr/>
          </a:p>
        </p:txBody>
      </p:sp>
      <p:sp>
        <p:nvSpPr>
          <p:cNvPr id="6" name="object 6"/>
          <p:cNvSpPr txBox="1"/>
          <p:nvPr/>
        </p:nvSpPr>
        <p:spPr>
          <a:xfrm>
            <a:off x="3198281" y="1807446"/>
            <a:ext cx="6280785" cy="531684"/>
          </a:xfrm>
          <a:prstGeom prst="rect">
            <a:avLst/>
          </a:prstGeom>
        </p:spPr>
        <p:txBody>
          <a:bodyPr vert="horz" wrap="square" lIns="0" tIns="0" rIns="0" bIns="0" rtlCol="0">
            <a:spAutoFit/>
          </a:bodyPr>
          <a:lstStyle/>
          <a:p>
            <a:pPr marL="12700" marR="5080">
              <a:lnSpc>
                <a:spcPts val="2180"/>
              </a:lnSpc>
            </a:pPr>
            <a:r>
              <a:rPr lang="fr-FR" sz="1300" dirty="0">
                <a:solidFill>
                  <a:srgbClr val="FFFFFF"/>
                </a:solidFill>
                <a:latin typeface="Source Sans Pro" panose="020B0503030403020204" pitchFamily="34" charset="0"/>
                <a:ea typeface="Source Sans Pro" panose="020B0503030403020204" pitchFamily="34" charset="0"/>
                <a:cs typeface="Arial"/>
              </a:rPr>
              <a:t>Chaque organisation a des défis uniques et les évaluations sont essentielles pour fournir un renforcement des capacités.</a:t>
            </a:r>
          </a:p>
        </p:txBody>
      </p:sp>
      <p:sp>
        <p:nvSpPr>
          <p:cNvPr id="7" name="object 7"/>
          <p:cNvSpPr/>
          <p:nvPr/>
        </p:nvSpPr>
        <p:spPr>
          <a:xfrm>
            <a:off x="2246757" y="1667636"/>
            <a:ext cx="849630" cy="849630"/>
          </a:xfrm>
          <a:custGeom>
            <a:avLst/>
            <a:gdLst/>
            <a:ahLst/>
            <a:cxnLst/>
            <a:rect l="l" t="t" r="r" b="b"/>
            <a:pathLst>
              <a:path w="849630" h="849630">
                <a:moveTo>
                  <a:pt x="424815" y="0"/>
                </a:moveTo>
                <a:lnTo>
                  <a:pt x="378526" y="2492"/>
                </a:lnTo>
                <a:lnTo>
                  <a:pt x="333681" y="9798"/>
                </a:lnTo>
                <a:lnTo>
                  <a:pt x="290540" y="21657"/>
                </a:lnTo>
                <a:lnTo>
                  <a:pt x="249360" y="37810"/>
                </a:lnTo>
                <a:lnTo>
                  <a:pt x="210402" y="57999"/>
                </a:lnTo>
                <a:lnTo>
                  <a:pt x="173924" y="81964"/>
                </a:lnTo>
                <a:lnTo>
                  <a:pt x="140185" y="109446"/>
                </a:lnTo>
                <a:lnTo>
                  <a:pt x="109446" y="140185"/>
                </a:lnTo>
                <a:lnTo>
                  <a:pt x="81964" y="173924"/>
                </a:lnTo>
                <a:lnTo>
                  <a:pt x="57999" y="210402"/>
                </a:lnTo>
                <a:lnTo>
                  <a:pt x="37810" y="249360"/>
                </a:lnTo>
                <a:lnTo>
                  <a:pt x="21657" y="290540"/>
                </a:lnTo>
                <a:lnTo>
                  <a:pt x="9798" y="333681"/>
                </a:lnTo>
                <a:lnTo>
                  <a:pt x="2492" y="378526"/>
                </a:lnTo>
                <a:lnTo>
                  <a:pt x="0" y="424814"/>
                </a:lnTo>
                <a:lnTo>
                  <a:pt x="2492" y="471103"/>
                </a:lnTo>
                <a:lnTo>
                  <a:pt x="9798" y="515948"/>
                </a:lnTo>
                <a:lnTo>
                  <a:pt x="21657" y="559089"/>
                </a:lnTo>
                <a:lnTo>
                  <a:pt x="37810" y="600269"/>
                </a:lnTo>
                <a:lnTo>
                  <a:pt x="57999" y="639227"/>
                </a:lnTo>
                <a:lnTo>
                  <a:pt x="81964" y="675705"/>
                </a:lnTo>
                <a:lnTo>
                  <a:pt x="109446" y="709444"/>
                </a:lnTo>
                <a:lnTo>
                  <a:pt x="140185" y="740183"/>
                </a:lnTo>
                <a:lnTo>
                  <a:pt x="173924" y="767665"/>
                </a:lnTo>
                <a:lnTo>
                  <a:pt x="210402" y="791630"/>
                </a:lnTo>
                <a:lnTo>
                  <a:pt x="249360" y="811819"/>
                </a:lnTo>
                <a:lnTo>
                  <a:pt x="290540" y="827972"/>
                </a:lnTo>
                <a:lnTo>
                  <a:pt x="333681" y="839831"/>
                </a:lnTo>
                <a:lnTo>
                  <a:pt x="378526" y="847137"/>
                </a:lnTo>
                <a:lnTo>
                  <a:pt x="424815" y="849629"/>
                </a:lnTo>
                <a:lnTo>
                  <a:pt x="471103" y="847137"/>
                </a:lnTo>
                <a:lnTo>
                  <a:pt x="515948" y="839831"/>
                </a:lnTo>
                <a:lnTo>
                  <a:pt x="559089" y="827972"/>
                </a:lnTo>
                <a:lnTo>
                  <a:pt x="600269" y="811819"/>
                </a:lnTo>
                <a:lnTo>
                  <a:pt x="639227" y="791630"/>
                </a:lnTo>
                <a:lnTo>
                  <a:pt x="675705" y="767665"/>
                </a:lnTo>
                <a:lnTo>
                  <a:pt x="709444" y="740183"/>
                </a:lnTo>
                <a:lnTo>
                  <a:pt x="740183" y="709444"/>
                </a:lnTo>
                <a:lnTo>
                  <a:pt x="767665" y="675705"/>
                </a:lnTo>
                <a:lnTo>
                  <a:pt x="791630" y="639227"/>
                </a:lnTo>
                <a:lnTo>
                  <a:pt x="811819" y="600269"/>
                </a:lnTo>
                <a:lnTo>
                  <a:pt x="827972" y="559089"/>
                </a:lnTo>
                <a:lnTo>
                  <a:pt x="839831" y="515948"/>
                </a:lnTo>
                <a:lnTo>
                  <a:pt x="847137" y="471103"/>
                </a:lnTo>
                <a:lnTo>
                  <a:pt x="849630" y="424814"/>
                </a:lnTo>
                <a:lnTo>
                  <a:pt x="847137" y="378526"/>
                </a:lnTo>
                <a:lnTo>
                  <a:pt x="839831" y="333681"/>
                </a:lnTo>
                <a:lnTo>
                  <a:pt x="827972" y="290540"/>
                </a:lnTo>
                <a:lnTo>
                  <a:pt x="811819" y="249360"/>
                </a:lnTo>
                <a:lnTo>
                  <a:pt x="791630" y="210402"/>
                </a:lnTo>
                <a:lnTo>
                  <a:pt x="767665" y="173924"/>
                </a:lnTo>
                <a:lnTo>
                  <a:pt x="740183" y="140185"/>
                </a:lnTo>
                <a:lnTo>
                  <a:pt x="709444" y="109446"/>
                </a:lnTo>
                <a:lnTo>
                  <a:pt x="675705" y="81964"/>
                </a:lnTo>
                <a:lnTo>
                  <a:pt x="639227" y="57999"/>
                </a:lnTo>
                <a:lnTo>
                  <a:pt x="600269" y="37810"/>
                </a:lnTo>
                <a:lnTo>
                  <a:pt x="559089" y="21657"/>
                </a:lnTo>
                <a:lnTo>
                  <a:pt x="515948" y="9798"/>
                </a:lnTo>
                <a:lnTo>
                  <a:pt x="471103" y="2492"/>
                </a:lnTo>
                <a:lnTo>
                  <a:pt x="424815" y="0"/>
                </a:lnTo>
                <a:close/>
              </a:path>
            </a:pathLst>
          </a:custGeom>
          <a:solidFill>
            <a:srgbClr val="F3F0EF"/>
          </a:solidFill>
        </p:spPr>
        <p:txBody>
          <a:bodyPr wrap="square" lIns="0" tIns="0" rIns="0" bIns="0" rtlCol="0"/>
          <a:lstStyle/>
          <a:p>
            <a:endParaRPr/>
          </a:p>
        </p:txBody>
      </p:sp>
      <p:sp>
        <p:nvSpPr>
          <p:cNvPr id="8" name="object 8"/>
          <p:cNvSpPr/>
          <p:nvPr/>
        </p:nvSpPr>
        <p:spPr>
          <a:xfrm>
            <a:off x="2246757" y="1667636"/>
            <a:ext cx="849630" cy="849630"/>
          </a:xfrm>
          <a:custGeom>
            <a:avLst/>
            <a:gdLst/>
            <a:ahLst/>
            <a:cxnLst/>
            <a:rect l="l" t="t" r="r" b="b"/>
            <a:pathLst>
              <a:path w="849630" h="849630">
                <a:moveTo>
                  <a:pt x="0" y="424814"/>
                </a:moveTo>
                <a:lnTo>
                  <a:pt x="2492" y="378526"/>
                </a:lnTo>
                <a:lnTo>
                  <a:pt x="9798" y="333681"/>
                </a:lnTo>
                <a:lnTo>
                  <a:pt x="21657" y="290540"/>
                </a:lnTo>
                <a:lnTo>
                  <a:pt x="37810" y="249360"/>
                </a:lnTo>
                <a:lnTo>
                  <a:pt x="57999" y="210402"/>
                </a:lnTo>
                <a:lnTo>
                  <a:pt x="81964" y="173924"/>
                </a:lnTo>
                <a:lnTo>
                  <a:pt x="109446" y="140185"/>
                </a:lnTo>
                <a:lnTo>
                  <a:pt x="140185" y="109446"/>
                </a:lnTo>
                <a:lnTo>
                  <a:pt x="173924" y="81964"/>
                </a:lnTo>
                <a:lnTo>
                  <a:pt x="210402" y="57999"/>
                </a:lnTo>
                <a:lnTo>
                  <a:pt x="249360" y="37810"/>
                </a:lnTo>
                <a:lnTo>
                  <a:pt x="290540" y="21657"/>
                </a:lnTo>
                <a:lnTo>
                  <a:pt x="333681" y="9798"/>
                </a:lnTo>
                <a:lnTo>
                  <a:pt x="378526" y="2492"/>
                </a:lnTo>
                <a:lnTo>
                  <a:pt x="424815" y="0"/>
                </a:lnTo>
                <a:lnTo>
                  <a:pt x="471103" y="2492"/>
                </a:lnTo>
                <a:lnTo>
                  <a:pt x="515948" y="9798"/>
                </a:lnTo>
                <a:lnTo>
                  <a:pt x="559089" y="21657"/>
                </a:lnTo>
                <a:lnTo>
                  <a:pt x="600269" y="37810"/>
                </a:lnTo>
                <a:lnTo>
                  <a:pt x="639227" y="57999"/>
                </a:lnTo>
                <a:lnTo>
                  <a:pt x="675705" y="81964"/>
                </a:lnTo>
                <a:lnTo>
                  <a:pt x="709444" y="109446"/>
                </a:lnTo>
                <a:lnTo>
                  <a:pt x="740183" y="140185"/>
                </a:lnTo>
                <a:lnTo>
                  <a:pt x="767665" y="173924"/>
                </a:lnTo>
                <a:lnTo>
                  <a:pt x="791630" y="210402"/>
                </a:lnTo>
                <a:lnTo>
                  <a:pt x="811819" y="249360"/>
                </a:lnTo>
                <a:lnTo>
                  <a:pt x="827972" y="290540"/>
                </a:lnTo>
                <a:lnTo>
                  <a:pt x="839831" y="333681"/>
                </a:lnTo>
                <a:lnTo>
                  <a:pt x="847137" y="378526"/>
                </a:lnTo>
                <a:lnTo>
                  <a:pt x="849630" y="424814"/>
                </a:lnTo>
                <a:lnTo>
                  <a:pt x="847137" y="471103"/>
                </a:lnTo>
                <a:lnTo>
                  <a:pt x="839831" y="515948"/>
                </a:lnTo>
                <a:lnTo>
                  <a:pt x="827972" y="559089"/>
                </a:lnTo>
                <a:lnTo>
                  <a:pt x="811819" y="600269"/>
                </a:lnTo>
                <a:lnTo>
                  <a:pt x="791630" y="639227"/>
                </a:lnTo>
                <a:lnTo>
                  <a:pt x="767665" y="675705"/>
                </a:lnTo>
                <a:lnTo>
                  <a:pt x="740183" y="709444"/>
                </a:lnTo>
                <a:lnTo>
                  <a:pt x="709444" y="740183"/>
                </a:lnTo>
                <a:lnTo>
                  <a:pt x="675705" y="767665"/>
                </a:lnTo>
                <a:lnTo>
                  <a:pt x="639227" y="791630"/>
                </a:lnTo>
                <a:lnTo>
                  <a:pt x="600269" y="811819"/>
                </a:lnTo>
                <a:lnTo>
                  <a:pt x="559089" y="827972"/>
                </a:lnTo>
                <a:lnTo>
                  <a:pt x="515948" y="839831"/>
                </a:lnTo>
                <a:lnTo>
                  <a:pt x="471103" y="847137"/>
                </a:lnTo>
                <a:lnTo>
                  <a:pt x="424815" y="849629"/>
                </a:lnTo>
                <a:lnTo>
                  <a:pt x="378526" y="847137"/>
                </a:lnTo>
                <a:lnTo>
                  <a:pt x="333681" y="839831"/>
                </a:lnTo>
                <a:lnTo>
                  <a:pt x="290540" y="827972"/>
                </a:lnTo>
                <a:lnTo>
                  <a:pt x="249360" y="811819"/>
                </a:lnTo>
                <a:lnTo>
                  <a:pt x="210402" y="791630"/>
                </a:lnTo>
                <a:lnTo>
                  <a:pt x="173924" y="767665"/>
                </a:lnTo>
                <a:lnTo>
                  <a:pt x="140185" y="740183"/>
                </a:lnTo>
                <a:lnTo>
                  <a:pt x="109446" y="709444"/>
                </a:lnTo>
                <a:lnTo>
                  <a:pt x="81964" y="675705"/>
                </a:lnTo>
                <a:lnTo>
                  <a:pt x="57999" y="639227"/>
                </a:lnTo>
                <a:lnTo>
                  <a:pt x="37810" y="600269"/>
                </a:lnTo>
                <a:lnTo>
                  <a:pt x="21657" y="559089"/>
                </a:lnTo>
                <a:lnTo>
                  <a:pt x="9798" y="515948"/>
                </a:lnTo>
                <a:lnTo>
                  <a:pt x="2492" y="471103"/>
                </a:lnTo>
                <a:lnTo>
                  <a:pt x="0" y="424814"/>
                </a:lnTo>
                <a:close/>
              </a:path>
            </a:pathLst>
          </a:custGeom>
          <a:ln w="15875">
            <a:solidFill>
              <a:srgbClr val="1A282E"/>
            </a:solidFill>
          </a:ln>
        </p:spPr>
        <p:txBody>
          <a:bodyPr wrap="square" lIns="0" tIns="0" rIns="0" bIns="0" rtlCol="0"/>
          <a:lstStyle/>
          <a:p>
            <a:endParaRPr/>
          </a:p>
        </p:txBody>
      </p:sp>
      <p:sp>
        <p:nvSpPr>
          <p:cNvPr id="9" name="object 9"/>
          <p:cNvSpPr/>
          <p:nvPr/>
        </p:nvSpPr>
        <p:spPr>
          <a:xfrm>
            <a:off x="3061335" y="2772536"/>
            <a:ext cx="6860540" cy="680085"/>
          </a:xfrm>
          <a:custGeom>
            <a:avLst/>
            <a:gdLst/>
            <a:ahLst/>
            <a:cxnLst/>
            <a:rect l="l" t="t" r="r" b="b"/>
            <a:pathLst>
              <a:path w="6860540" h="680085">
                <a:moveTo>
                  <a:pt x="0" y="0"/>
                </a:moveTo>
                <a:lnTo>
                  <a:pt x="6860286" y="0"/>
                </a:lnTo>
                <a:lnTo>
                  <a:pt x="6860286" y="679703"/>
                </a:lnTo>
                <a:lnTo>
                  <a:pt x="0" y="679703"/>
                </a:lnTo>
                <a:lnTo>
                  <a:pt x="0" y="0"/>
                </a:lnTo>
                <a:close/>
              </a:path>
            </a:pathLst>
          </a:custGeom>
          <a:solidFill>
            <a:srgbClr val="1A282E"/>
          </a:solidFill>
        </p:spPr>
        <p:txBody>
          <a:bodyPr wrap="square" lIns="0" tIns="0" rIns="0" bIns="0" rtlCol="0"/>
          <a:lstStyle/>
          <a:p>
            <a:endParaRPr/>
          </a:p>
        </p:txBody>
      </p:sp>
      <p:sp>
        <p:nvSpPr>
          <p:cNvPr id="10" name="object 10"/>
          <p:cNvSpPr/>
          <p:nvPr/>
        </p:nvSpPr>
        <p:spPr>
          <a:xfrm>
            <a:off x="3061335" y="2772536"/>
            <a:ext cx="6860540" cy="680085"/>
          </a:xfrm>
          <a:custGeom>
            <a:avLst/>
            <a:gdLst/>
            <a:ahLst/>
            <a:cxnLst/>
            <a:rect l="l" t="t" r="r" b="b"/>
            <a:pathLst>
              <a:path w="6860540" h="680085">
                <a:moveTo>
                  <a:pt x="0" y="0"/>
                </a:moveTo>
                <a:lnTo>
                  <a:pt x="6860286" y="0"/>
                </a:lnTo>
                <a:lnTo>
                  <a:pt x="6860286" y="679703"/>
                </a:lnTo>
                <a:lnTo>
                  <a:pt x="0" y="679703"/>
                </a:lnTo>
                <a:lnTo>
                  <a:pt x="0" y="0"/>
                </a:lnTo>
                <a:close/>
              </a:path>
            </a:pathLst>
          </a:custGeom>
          <a:ln w="25400">
            <a:solidFill>
              <a:srgbClr val="F3F0EF"/>
            </a:solidFill>
          </a:ln>
        </p:spPr>
        <p:txBody>
          <a:bodyPr wrap="square" lIns="0" tIns="0" rIns="0" bIns="0" rtlCol="0"/>
          <a:lstStyle/>
          <a:p>
            <a:endParaRPr/>
          </a:p>
        </p:txBody>
      </p:sp>
      <p:sp>
        <p:nvSpPr>
          <p:cNvPr id="11" name="object 11"/>
          <p:cNvSpPr txBox="1"/>
          <p:nvPr/>
        </p:nvSpPr>
        <p:spPr>
          <a:xfrm>
            <a:off x="3588090" y="2827489"/>
            <a:ext cx="6010275" cy="531684"/>
          </a:xfrm>
          <a:prstGeom prst="rect">
            <a:avLst/>
          </a:prstGeom>
        </p:spPr>
        <p:txBody>
          <a:bodyPr vert="horz" wrap="square" lIns="0" tIns="0" rIns="0" bIns="0" rtlCol="0">
            <a:spAutoFit/>
          </a:bodyPr>
          <a:lstStyle/>
          <a:p>
            <a:pPr marL="12700" marR="5080">
              <a:lnSpc>
                <a:spcPts val="2180"/>
              </a:lnSpc>
            </a:pPr>
            <a:r>
              <a:rPr lang="fr-FR" sz="1300" dirty="0">
                <a:solidFill>
                  <a:srgbClr val="FFFFFF"/>
                </a:solidFill>
                <a:latin typeface="Source Sans Pro" panose="020B0503030403020204" pitchFamily="34" charset="0"/>
                <a:ea typeface="Source Sans Pro" panose="020B0503030403020204" pitchFamily="34" charset="0"/>
                <a:cs typeface="Arial"/>
              </a:rPr>
              <a:t>ASAP est au service de partenaires avancés et hautement performants présentant des faiblesses opérationnelles importantes</a:t>
            </a:r>
          </a:p>
        </p:txBody>
      </p:sp>
      <p:sp>
        <p:nvSpPr>
          <p:cNvPr id="12" name="object 12"/>
          <p:cNvSpPr/>
          <p:nvPr/>
        </p:nvSpPr>
        <p:spPr>
          <a:xfrm>
            <a:off x="2632329" y="2668904"/>
            <a:ext cx="849630" cy="849630"/>
          </a:xfrm>
          <a:custGeom>
            <a:avLst/>
            <a:gdLst/>
            <a:ahLst/>
            <a:cxnLst/>
            <a:rect l="l" t="t" r="r" b="b"/>
            <a:pathLst>
              <a:path w="849629" h="849629">
                <a:moveTo>
                  <a:pt x="424815" y="0"/>
                </a:moveTo>
                <a:lnTo>
                  <a:pt x="378526" y="2492"/>
                </a:lnTo>
                <a:lnTo>
                  <a:pt x="333681" y="9798"/>
                </a:lnTo>
                <a:lnTo>
                  <a:pt x="290540" y="21657"/>
                </a:lnTo>
                <a:lnTo>
                  <a:pt x="249360" y="37810"/>
                </a:lnTo>
                <a:lnTo>
                  <a:pt x="210402" y="57999"/>
                </a:lnTo>
                <a:lnTo>
                  <a:pt x="173924" y="81964"/>
                </a:lnTo>
                <a:lnTo>
                  <a:pt x="140185" y="109446"/>
                </a:lnTo>
                <a:lnTo>
                  <a:pt x="109446" y="140185"/>
                </a:lnTo>
                <a:lnTo>
                  <a:pt x="81964" y="173924"/>
                </a:lnTo>
                <a:lnTo>
                  <a:pt x="57999" y="210402"/>
                </a:lnTo>
                <a:lnTo>
                  <a:pt x="37810" y="249360"/>
                </a:lnTo>
                <a:lnTo>
                  <a:pt x="21657" y="290540"/>
                </a:lnTo>
                <a:lnTo>
                  <a:pt x="9798" y="333681"/>
                </a:lnTo>
                <a:lnTo>
                  <a:pt x="2492" y="378526"/>
                </a:lnTo>
                <a:lnTo>
                  <a:pt x="0" y="424814"/>
                </a:lnTo>
                <a:lnTo>
                  <a:pt x="2492" y="471103"/>
                </a:lnTo>
                <a:lnTo>
                  <a:pt x="9798" y="515948"/>
                </a:lnTo>
                <a:lnTo>
                  <a:pt x="21657" y="559089"/>
                </a:lnTo>
                <a:lnTo>
                  <a:pt x="37810" y="600269"/>
                </a:lnTo>
                <a:lnTo>
                  <a:pt x="57999" y="639227"/>
                </a:lnTo>
                <a:lnTo>
                  <a:pt x="81964" y="675705"/>
                </a:lnTo>
                <a:lnTo>
                  <a:pt x="109446" y="709444"/>
                </a:lnTo>
                <a:lnTo>
                  <a:pt x="140185" y="740183"/>
                </a:lnTo>
                <a:lnTo>
                  <a:pt x="173924" y="767665"/>
                </a:lnTo>
                <a:lnTo>
                  <a:pt x="210402" y="791630"/>
                </a:lnTo>
                <a:lnTo>
                  <a:pt x="249360" y="811819"/>
                </a:lnTo>
                <a:lnTo>
                  <a:pt x="290540" y="827972"/>
                </a:lnTo>
                <a:lnTo>
                  <a:pt x="333681" y="839831"/>
                </a:lnTo>
                <a:lnTo>
                  <a:pt x="378526" y="847137"/>
                </a:lnTo>
                <a:lnTo>
                  <a:pt x="424815" y="849629"/>
                </a:lnTo>
                <a:lnTo>
                  <a:pt x="471103" y="847137"/>
                </a:lnTo>
                <a:lnTo>
                  <a:pt x="515948" y="839831"/>
                </a:lnTo>
                <a:lnTo>
                  <a:pt x="559089" y="827972"/>
                </a:lnTo>
                <a:lnTo>
                  <a:pt x="600269" y="811819"/>
                </a:lnTo>
                <a:lnTo>
                  <a:pt x="639227" y="791630"/>
                </a:lnTo>
                <a:lnTo>
                  <a:pt x="675705" y="767665"/>
                </a:lnTo>
                <a:lnTo>
                  <a:pt x="709444" y="740183"/>
                </a:lnTo>
                <a:lnTo>
                  <a:pt x="740183" y="709444"/>
                </a:lnTo>
                <a:lnTo>
                  <a:pt x="767665" y="675705"/>
                </a:lnTo>
                <a:lnTo>
                  <a:pt x="791630" y="639227"/>
                </a:lnTo>
                <a:lnTo>
                  <a:pt x="811819" y="600269"/>
                </a:lnTo>
                <a:lnTo>
                  <a:pt x="827972" y="559089"/>
                </a:lnTo>
                <a:lnTo>
                  <a:pt x="839831" y="515948"/>
                </a:lnTo>
                <a:lnTo>
                  <a:pt x="847137" y="471103"/>
                </a:lnTo>
                <a:lnTo>
                  <a:pt x="849630" y="424814"/>
                </a:lnTo>
                <a:lnTo>
                  <a:pt x="847137" y="378526"/>
                </a:lnTo>
                <a:lnTo>
                  <a:pt x="839831" y="333681"/>
                </a:lnTo>
                <a:lnTo>
                  <a:pt x="827972" y="290540"/>
                </a:lnTo>
                <a:lnTo>
                  <a:pt x="811819" y="249360"/>
                </a:lnTo>
                <a:lnTo>
                  <a:pt x="791630" y="210402"/>
                </a:lnTo>
                <a:lnTo>
                  <a:pt x="767665" y="173924"/>
                </a:lnTo>
                <a:lnTo>
                  <a:pt x="740183" y="140185"/>
                </a:lnTo>
                <a:lnTo>
                  <a:pt x="709444" y="109446"/>
                </a:lnTo>
                <a:lnTo>
                  <a:pt x="675705" y="81964"/>
                </a:lnTo>
                <a:lnTo>
                  <a:pt x="639227" y="57999"/>
                </a:lnTo>
                <a:lnTo>
                  <a:pt x="600269" y="37810"/>
                </a:lnTo>
                <a:lnTo>
                  <a:pt x="559089" y="21657"/>
                </a:lnTo>
                <a:lnTo>
                  <a:pt x="515948" y="9798"/>
                </a:lnTo>
                <a:lnTo>
                  <a:pt x="471103" y="2492"/>
                </a:lnTo>
                <a:lnTo>
                  <a:pt x="424815" y="0"/>
                </a:lnTo>
                <a:close/>
              </a:path>
            </a:pathLst>
          </a:custGeom>
          <a:solidFill>
            <a:srgbClr val="F3F0EF"/>
          </a:solidFill>
        </p:spPr>
        <p:txBody>
          <a:bodyPr wrap="square" lIns="0" tIns="0" rIns="0" bIns="0" rtlCol="0"/>
          <a:lstStyle/>
          <a:p>
            <a:endParaRPr/>
          </a:p>
        </p:txBody>
      </p:sp>
      <p:sp>
        <p:nvSpPr>
          <p:cNvPr id="13" name="object 13"/>
          <p:cNvSpPr/>
          <p:nvPr/>
        </p:nvSpPr>
        <p:spPr>
          <a:xfrm>
            <a:off x="2632329" y="2668904"/>
            <a:ext cx="849630" cy="849630"/>
          </a:xfrm>
          <a:custGeom>
            <a:avLst/>
            <a:gdLst/>
            <a:ahLst/>
            <a:cxnLst/>
            <a:rect l="l" t="t" r="r" b="b"/>
            <a:pathLst>
              <a:path w="849629" h="849629">
                <a:moveTo>
                  <a:pt x="0" y="424814"/>
                </a:moveTo>
                <a:lnTo>
                  <a:pt x="2492" y="378526"/>
                </a:lnTo>
                <a:lnTo>
                  <a:pt x="9798" y="333681"/>
                </a:lnTo>
                <a:lnTo>
                  <a:pt x="21657" y="290540"/>
                </a:lnTo>
                <a:lnTo>
                  <a:pt x="37810" y="249360"/>
                </a:lnTo>
                <a:lnTo>
                  <a:pt x="57999" y="210402"/>
                </a:lnTo>
                <a:lnTo>
                  <a:pt x="81964" y="173924"/>
                </a:lnTo>
                <a:lnTo>
                  <a:pt x="109446" y="140185"/>
                </a:lnTo>
                <a:lnTo>
                  <a:pt x="140185" y="109446"/>
                </a:lnTo>
                <a:lnTo>
                  <a:pt x="173924" y="81964"/>
                </a:lnTo>
                <a:lnTo>
                  <a:pt x="210402" y="57999"/>
                </a:lnTo>
                <a:lnTo>
                  <a:pt x="249360" y="37810"/>
                </a:lnTo>
                <a:lnTo>
                  <a:pt x="290540" y="21657"/>
                </a:lnTo>
                <a:lnTo>
                  <a:pt x="333681" y="9798"/>
                </a:lnTo>
                <a:lnTo>
                  <a:pt x="378526" y="2492"/>
                </a:lnTo>
                <a:lnTo>
                  <a:pt x="424815" y="0"/>
                </a:lnTo>
                <a:lnTo>
                  <a:pt x="471103" y="2492"/>
                </a:lnTo>
                <a:lnTo>
                  <a:pt x="515948" y="9798"/>
                </a:lnTo>
                <a:lnTo>
                  <a:pt x="559089" y="21657"/>
                </a:lnTo>
                <a:lnTo>
                  <a:pt x="600269" y="37810"/>
                </a:lnTo>
                <a:lnTo>
                  <a:pt x="639227" y="57999"/>
                </a:lnTo>
                <a:lnTo>
                  <a:pt x="675705" y="81964"/>
                </a:lnTo>
                <a:lnTo>
                  <a:pt x="709444" y="109446"/>
                </a:lnTo>
                <a:lnTo>
                  <a:pt x="740183" y="140185"/>
                </a:lnTo>
                <a:lnTo>
                  <a:pt x="767665" y="173924"/>
                </a:lnTo>
                <a:lnTo>
                  <a:pt x="791630" y="210402"/>
                </a:lnTo>
                <a:lnTo>
                  <a:pt x="811819" y="249360"/>
                </a:lnTo>
                <a:lnTo>
                  <a:pt x="827972" y="290540"/>
                </a:lnTo>
                <a:lnTo>
                  <a:pt x="839831" y="333681"/>
                </a:lnTo>
                <a:lnTo>
                  <a:pt x="847137" y="378526"/>
                </a:lnTo>
                <a:lnTo>
                  <a:pt x="849630" y="424814"/>
                </a:lnTo>
                <a:lnTo>
                  <a:pt x="847137" y="471103"/>
                </a:lnTo>
                <a:lnTo>
                  <a:pt x="839831" y="515948"/>
                </a:lnTo>
                <a:lnTo>
                  <a:pt x="827972" y="559089"/>
                </a:lnTo>
                <a:lnTo>
                  <a:pt x="811819" y="600269"/>
                </a:lnTo>
                <a:lnTo>
                  <a:pt x="791630" y="639227"/>
                </a:lnTo>
                <a:lnTo>
                  <a:pt x="767665" y="675705"/>
                </a:lnTo>
                <a:lnTo>
                  <a:pt x="740183" y="709444"/>
                </a:lnTo>
                <a:lnTo>
                  <a:pt x="709444" y="740183"/>
                </a:lnTo>
                <a:lnTo>
                  <a:pt x="675705" y="767665"/>
                </a:lnTo>
                <a:lnTo>
                  <a:pt x="639227" y="791630"/>
                </a:lnTo>
                <a:lnTo>
                  <a:pt x="600269" y="811819"/>
                </a:lnTo>
                <a:lnTo>
                  <a:pt x="559089" y="827972"/>
                </a:lnTo>
                <a:lnTo>
                  <a:pt x="515948" y="839831"/>
                </a:lnTo>
                <a:lnTo>
                  <a:pt x="471103" y="847137"/>
                </a:lnTo>
                <a:lnTo>
                  <a:pt x="424815" y="849629"/>
                </a:lnTo>
                <a:lnTo>
                  <a:pt x="378526" y="847137"/>
                </a:lnTo>
                <a:lnTo>
                  <a:pt x="333681" y="839831"/>
                </a:lnTo>
                <a:lnTo>
                  <a:pt x="290540" y="827972"/>
                </a:lnTo>
                <a:lnTo>
                  <a:pt x="249360" y="811819"/>
                </a:lnTo>
                <a:lnTo>
                  <a:pt x="210402" y="791630"/>
                </a:lnTo>
                <a:lnTo>
                  <a:pt x="173924" y="767665"/>
                </a:lnTo>
                <a:lnTo>
                  <a:pt x="140185" y="740183"/>
                </a:lnTo>
                <a:lnTo>
                  <a:pt x="109446" y="709444"/>
                </a:lnTo>
                <a:lnTo>
                  <a:pt x="81964" y="675705"/>
                </a:lnTo>
                <a:lnTo>
                  <a:pt x="57999" y="639227"/>
                </a:lnTo>
                <a:lnTo>
                  <a:pt x="37810" y="600269"/>
                </a:lnTo>
                <a:lnTo>
                  <a:pt x="21657" y="559089"/>
                </a:lnTo>
                <a:lnTo>
                  <a:pt x="9798" y="515948"/>
                </a:lnTo>
                <a:lnTo>
                  <a:pt x="2492" y="471103"/>
                </a:lnTo>
                <a:lnTo>
                  <a:pt x="0" y="424814"/>
                </a:lnTo>
                <a:close/>
              </a:path>
            </a:pathLst>
          </a:custGeom>
          <a:ln w="15875">
            <a:solidFill>
              <a:srgbClr val="1A282E"/>
            </a:solidFill>
          </a:ln>
        </p:spPr>
        <p:txBody>
          <a:bodyPr wrap="square" lIns="0" tIns="0" rIns="0" bIns="0" rtlCol="0"/>
          <a:lstStyle/>
          <a:p>
            <a:endParaRPr/>
          </a:p>
        </p:txBody>
      </p:sp>
      <p:sp>
        <p:nvSpPr>
          <p:cNvPr id="14" name="object 14"/>
          <p:cNvSpPr/>
          <p:nvPr/>
        </p:nvSpPr>
        <p:spPr>
          <a:xfrm>
            <a:off x="3061335" y="3792854"/>
            <a:ext cx="6860540" cy="680085"/>
          </a:xfrm>
          <a:custGeom>
            <a:avLst/>
            <a:gdLst/>
            <a:ahLst/>
            <a:cxnLst/>
            <a:rect l="l" t="t" r="r" b="b"/>
            <a:pathLst>
              <a:path w="6860540" h="680085">
                <a:moveTo>
                  <a:pt x="0" y="0"/>
                </a:moveTo>
                <a:lnTo>
                  <a:pt x="6860286" y="0"/>
                </a:lnTo>
                <a:lnTo>
                  <a:pt x="6860286" y="679704"/>
                </a:lnTo>
                <a:lnTo>
                  <a:pt x="0" y="679704"/>
                </a:lnTo>
                <a:lnTo>
                  <a:pt x="0" y="0"/>
                </a:lnTo>
                <a:close/>
              </a:path>
            </a:pathLst>
          </a:custGeom>
          <a:solidFill>
            <a:srgbClr val="1A282E"/>
          </a:solidFill>
        </p:spPr>
        <p:txBody>
          <a:bodyPr wrap="square" lIns="0" tIns="0" rIns="0" bIns="0" rtlCol="0"/>
          <a:lstStyle/>
          <a:p>
            <a:endParaRPr/>
          </a:p>
        </p:txBody>
      </p:sp>
      <p:sp>
        <p:nvSpPr>
          <p:cNvPr id="15" name="object 15"/>
          <p:cNvSpPr/>
          <p:nvPr/>
        </p:nvSpPr>
        <p:spPr>
          <a:xfrm>
            <a:off x="3061335" y="3792854"/>
            <a:ext cx="6860540" cy="680085"/>
          </a:xfrm>
          <a:custGeom>
            <a:avLst/>
            <a:gdLst/>
            <a:ahLst/>
            <a:cxnLst/>
            <a:rect l="l" t="t" r="r" b="b"/>
            <a:pathLst>
              <a:path w="6860540" h="680085">
                <a:moveTo>
                  <a:pt x="0" y="0"/>
                </a:moveTo>
                <a:lnTo>
                  <a:pt x="6860286" y="0"/>
                </a:lnTo>
                <a:lnTo>
                  <a:pt x="6860286" y="679704"/>
                </a:lnTo>
                <a:lnTo>
                  <a:pt x="0" y="679704"/>
                </a:lnTo>
                <a:lnTo>
                  <a:pt x="0" y="0"/>
                </a:lnTo>
                <a:close/>
              </a:path>
            </a:pathLst>
          </a:custGeom>
          <a:ln w="25400">
            <a:solidFill>
              <a:srgbClr val="F3F0EF"/>
            </a:solidFill>
          </a:ln>
        </p:spPr>
        <p:txBody>
          <a:bodyPr wrap="square" lIns="0" tIns="0" rIns="0" bIns="0" rtlCol="0"/>
          <a:lstStyle/>
          <a:p>
            <a:endParaRPr/>
          </a:p>
        </p:txBody>
      </p:sp>
      <p:sp>
        <p:nvSpPr>
          <p:cNvPr id="16" name="object 16"/>
          <p:cNvSpPr txBox="1"/>
          <p:nvPr/>
        </p:nvSpPr>
        <p:spPr>
          <a:xfrm>
            <a:off x="3588090" y="3847533"/>
            <a:ext cx="5636260" cy="531684"/>
          </a:xfrm>
          <a:prstGeom prst="rect">
            <a:avLst/>
          </a:prstGeom>
        </p:spPr>
        <p:txBody>
          <a:bodyPr vert="horz" wrap="square" lIns="0" tIns="0" rIns="0" bIns="0" rtlCol="0">
            <a:spAutoFit/>
          </a:bodyPr>
          <a:lstStyle/>
          <a:p>
            <a:pPr marL="12700" marR="5080">
              <a:lnSpc>
                <a:spcPts val="2180"/>
              </a:lnSpc>
            </a:pPr>
            <a:r>
              <a:rPr lang="fr-FR" sz="1300" dirty="0">
                <a:solidFill>
                  <a:srgbClr val="FFFFFF"/>
                </a:solidFill>
                <a:latin typeface="Source Sans Pro" panose="020B0503030403020204" pitchFamily="34" charset="0"/>
                <a:ea typeface="Source Sans Pro" panose="020B0503030403020204" pitchFamily="34" charset="0"/>
                <a:cs typeface="Arial"/>
              </a:rPr>
              <a:t>Même dans les domaines bien notés, il existe des zones à haut risque qui doivent être renforcées.</a:t>
            </a:r>
          </a:p>
        </p:txBody>
      </p:sp>
      <p:sp>
        <p:nvSpPr>
          <p:cNvPr id="17" name="object 17"/>
          <p:cNvSpPr/>
          <p:nvPr/>
        </p:nvSpPr>
        <p:spPr>
          <a:xfrm>
            <a:off x="2636901" y="3707510"/>
            <a:ext cx="849630" cy="850900"/>
          </a:xfrm>
          <a:custGeom>
            <a:avLst/>
            <a:gdLst/>
            <a:ahLst/>
            <a:cxnLst/>
            <a:rect l="l" t="t" r="r" b="b"/>
            <a:pathLst>
              <a:path w="849629" h="850900">
                <a:moveTo>
                  <a:pt x="424815" y="0"/>
                </a:moveTo>
                <a:lnTo>
                  <a:pt x="378526" y="2495"/>
                </a:lnTo>
                <a:lnTo>
                  <a:pt x="333681" y="9807"/>
                </a:lnTo>
                <a:lnTo>
                  <a:pt x="290540" y="21677"/>
                </a:lnTo>
                <a:lnTo>
                  <a:pt x="249360" y="37845"/>
                </a:lnTo>
                <a:lnTo>
                  <a:pt x="210402" y="58053"/>
                </a:lnTo>
                <a:lnTo>
                  <a:pt x="173924" y="82039"/>
                </a:lnTo>
                <a:lnTo>
                  <a:pt x="140185" y="109546"/>
                </a:lnTo>
                <a:lnTo>
                  <a:pt x="109446" y="140314"/>
                </a:lnTo>
                <a:lnTo>
                  <a:pt x="81964" y="174083"/>
                </a:lnTo>
                <a:lnTo>
                  <a:pt x="57999" y="210594"/>
                </a:lnTo>
                <a:lnTo>
                  <a:pt x="37810" y="249587"/>
                </a:lnTo>
                <a:lnTo>
                  <a:pt x="21657" y="290803"/>
                </a:lnTo>
                <a:lnTo>
                  <a:pt x="9798" y="333983"/>
                </a:lnTo>
                <a:lnTo>
                  <a:pt x="2492" y="378867"/>
                </a:lnTo>
                <a:lnTo>
                  <a:pt x="0" y="425195"/>
                </a:lnTo>
                <a:lnTo>
                  <a:pt x="2492" y="471524"/>
                </a:lnTo>
                <a:lnTo>
                  <a:pt x="9798" y="516408"/>
                </a:lnTo>
                <a:lnTo>
                  <a:pt x="21657" y="559588"/>
                </a:lnTo>
                <a:lnTo>
                  <a:pt x="37810" y="600804"/>
                </a:lnTo>
                <a:lnTo>
                  <a:pt x="57999" y="639797"/>
                </a:lnTo>
                <a:lnTo>
                  <a:pt x="81964" y="676308"/>
                </a:lnTo>
                <a:lnTo>
                  <a:pt x="109446" y="710077"/>
                </a:lnTo>
                <a:lnTo>
                  <a:pt x="140185" y="740845"/>
                </a:lnTo>
                <a:lnTo>
                  <a:pt x="173924" y="768352"/>
                </a:lnTo>
                <a:lnTo>
                  <a:pt x="210402" y="792338"/>
                </a:lnTo>
                <a:lnTo>
                  <a:pt x="249360" y="812546"/>
                </a:lnTo>
                <a:lnTo>
                  <a:pt x="290540" y="828714"/>
                </a:lnTo>
                <a:lnTo>
                  <a:pt x="333681" y="840584"/>
                </a:lnTo>
                <a:lnTo>
                  <a:pt x="378526" y="847896"/>
                </a:lnTo>
                <a:lnTo>
                  <a:pt x="424815" y="850391"/>
                </a:lnTo>
                <a:lnTo>
                  <a:pt x="471103" y="847896"/>
                </a:lnTo>
                <a:lnTo>
                  <a:pt x="515948" y="840584"/>
                </a:lnTo>
                <a:lnTo>
                  <a:pt x="559089" y="828714"/>
                </a:lnTo>
                <a:lnTo>
                  <a:pt x="600269" y="812546"/>
                </a:lnTo>
                <a:lnTo>
                  <a:pt x="639227" y="792338"/>
                </a:lnTo>
                <a:lnTo>
                  <a:pt x="675705" y="768352"/>
                </a:lnTo>
                <a:lnTo>
                  <a:pt x="709444" y="740845"/>
                </a:lnTo>
                <a:lnTo>
                  <a:pt x="740183" y="710077"/>
                </a:lnTo>
                <a:lnTo>
                  <a:pt x="767665" y="676308"/>
                </a:lnTo>
                <a:lnTo>
                  <a:pt x="791630" y="639797"/>
                </a:lnTo>
                <a:lnTo>
                  <a:pt x="811819" y="600804"/>
                </a:lnTo>
                <a:lnTo>
                  <a:pt x="827972" y="559588"/>
                </a:lnTo>
                <a:lnTo>
                  <a:pt x="839831" y="516408"/>
                </a:lnTo>
                <a:lnTo>
                  <a:pt x="847137" y="471524"/>
                </a:lnTo>
                <a:lnTo>
                  <a:pt x="849630" y="425195"/>
                </a:lnTo>
                <a:lnTo>
                  <a:pt x="847137" y="378867"/>
                </a:lnTo>
                <a:lnTo>
                  <a:pt x="839831" y="333983"/>
                </a:lnTo>
                <a:lnTo>
                  <a:pt x="827972" y="290803"/>
                </a:lnTo>
                <a:lnTo>
                  <a:pt x="811819" y="249587"/>
                </a:lnTo>
                <a:lnTo>
                  <a:pt x="791630" y="210594"/>
                </a:lnTo>
                <a:lnTo>
                  <a:pt x="767665" y="174083"/>
                </a:lnTo>
                <a:lnTo>
                  <a:pt x="740183" y="140314"/>
                </a:lnTo>
                <a:lnTo>
                  <a:pt x="709444" y="109546"/>
                </a:lnTo>
                <a:lnTo>
                  <a:pt x="675705" y="82039"/>
                </a:lnTo>
                <a:lnTo>
                  <a:pt x="639227" y="58053"/>
                </a:lnTo>
                <a:lnTo>
                  <a:pt x="600269" y="37845"/>
                </a:lnTo>
                <a:lnTo>
                  <a:pt x="559089" y="21677"/>
                </a:lnTo>
                <a:lnTo>
                  <a:pt x="515948" y="9807"/>
                </a:lnTo>
                <a:lnTo>
                  <a:pt x="471103" y="2495"/>
                </a:lnTo>
                <a:lnTo>
                  <a:pt x="424815" y="0"/>
                </a:lnTo>
                <a:close/>
              </a:path>
            </a:pathLst>
          </a:custGeom>
          <a:solidFill>
            <a:srgbClr val="F3F0EF"/>
          </a:solidFill>
        </p:spPr>
        <p:txBody>
          <a:bodyPr wrap="square" lIns="0" tIns="0" rIns="0" bIns="0" rtlCol="0"/>
          <a:lstStyle/>
          <a:p>
            <a:endParaRPr/>
          </a:p>
        </p:txBody>
      </p:sp>
      <p:sp>
        <p:nvSpPr>
          <p:cNvPr id="18" name="object 18"/>
          <p:cNvSpPr/>
          <p:nvPr/>
        </p:nvSpPr>
        <p:spPr>
          <a:xfrm>
            <a:off x="2636901" y="3707510"/>
            <a:ext cx="849630" cy="850900"/>
          </a:xfrm>
          <a:custGeom>
            <a:avLst/>
            <a:gdLst/>
            <a:ahLst/>
            <a:cxnLst/>
            <a:rect l="l" t="t" r="r" b="b"/>
            <a:pathLst>
              <a:path w="849629" h="850900">
                <a:moveTo>
                  <a:pt x="0" y="425195"/>
                </a:moveTo>
                <a:lnTo>
                  <a:pt x="2492" y="378867"/>
                </a:lnTo>
                <a:lnTo>
                  <a:pt x="9798" y="333983"/>
                </a:lnTo>
                <a:lnTo>
                  <a:pt x="21657" y="290803"/>
                </a:lnTo>
                <a:lnTo>
                  <a:pt x="37810" y="249587"/>
                </a:lnTo>
                <a:lnTo>
                  <a:pt x="57999" y="210594"/>
                </a:lnTo>
                <a:lnTo>
                  <a:pt x="81964" y="174083"/>
                </a:lnTo>
                <a:lnTo>
                  <a:pt x="109446" y="140314"/>
                </a:lnTo>
                <a:lnTo>
                  <a:pt x="140185" y="109546"/>
                </a:lnTo>
                <a:lnTo>
                  <a:pt x="173924" y="82039"/>
                </a:lnTo>
                <a:lnTo>
                  <a:pt x="210402" y="58053"/>
                </a:lnTo>
                <a:lnTo>
                  <a:pt x="249360" y="37845"/>
                </a:lnTo>
                <a:lnTo>
                  <a:pt x="290540" y="21677"/>
                </a:lnTo>
                <a:lnTo>
                  <a:pt x="333681" y="9807"/>
                </a:lnTo>
                <a:lnTo>
                  <a:pt x="378526" y="2495"/>
                </a:lnTo>
                <a:lnTo>
                  <a:pt x="424815" y="0"/>
                </a:lnTo>
                <a:lnTo>
                  <a:pt x="471103" y="2495"/>
                </a:lnTo>
                <a:lnTo>
                  <a:pt x="515948" y="9807"/>
                </a:lnTo>
                <a:lnTo>
                  <a:pt x="559089" y="21677"/>
                </a:lnTo>
                <a:lnTo>
                  <a:pt x="600269" y="37845"/>
                </a:lnTo>
                <a:lnTo>
                  <a:pt x="639227" y="58053"/>
                </a:lnTo>
                <a:lnTo>
                  <a:pt x="675705" y="82039"/>
                </a:lnTo>
                <a:lnTo>
                  <a:pt x="709444" y="109546"/>
                </a:lnTo>
                <a:lnTo>
                  <a:pt x="740183" y="140314"/>
                </a:lnTo>
                <a:lnTo>
                  <a:pt x="767665" y="174083"/>
                </a:lnTo>
                <a:lnTo>
                  <a:pt x="791630" y="210594"/>
                </a:lnTo>
                <a:lnTo>
                  <a:pt x="811819" y="249587"/>
                </a:lnTo>
                <a:lnTo>
                  <a:pt x="827972" y="290803"/>
                </a:lnTo>
                <a:lnTo>
                  <a:pt x="839831" y="333983"/>
                </a:lnTo>
                <a:lnTo>
                  <a:pt x="847137" y="378867"/>
                </a:lnTo>
                <a:lnTo>
                  <a:pt x="849630" y="425195"/>
                </a:lnTo>
                <a:lnTo>
                  <a:pt x="847137" y="471524"/>
                </a:lnTo>
                <a:lnTo>
                  <a:pt x="839831" y="516408"/>
                </a:lnTo>
                <a:lnTo>
                  <a:pt x="827972" y="559588"/>
                </a:lnTo>
                <a:lnTo>
                  <a:pt x="811819" y="600804"/>
                </a:lnTo>
                <a:lnTo>
                  <a:pt x="791630" y="639797"/>
                </a:lnTo>
                <a:lnTo>
                  <a:pt x="767665" y="676308"/>
                </a:lnTo>
                <a:lnTo>
                  <a:pt x="740183" y="710077"/>
                </a:lnTo>
                <a:lnTo>
                  <a:pt x="709444" y="740845"/>
                </a:lnTo>
                <a:lnTo>
                  <a:pt x="675705" y="768352"/>
                </a:lnTo>
                <a:lnTo>
                  <a:pt x="639227" y="792338"/>
                </a:lnTo>
                <a:lnTo>
                  <a:pt x="600269" y="812546"/>
                </a:lnTo>
                <a:lnTo>
                  <a:pt x="559089" y="828714"/>
                </a:lnTo>
                <a:lnTo>
                  <a:pt x="515948" y="840584"/>
                </a:lnTo>
                <a:lnTo>
                  <a:pt x="471103" y="847896"/>
                </a:lnTo>
                <a:lnTo>
                  <a:pt x="424815" y="850391"/>
                </a:lnTo>
                <a:lnTo>
                  <a:pt x="378526" y="847896"/>
                </a:lnTo>
                <a:lnTo>
                  <a:pt x="333681" y="840584"/>
                </a:lnTo>
                <a:lnTo>
                  <a:pt x="290540" y="828714"/>
                </a:lnTo>
                <a:lnTo>
                  <a:pt x="249360" y="812546"/>
                </a:lnTo>
                <a:lnTo>
                  <a:pt x="210402" y="792338"/>
                </a:lnTo>
                <a:lnTo>
                  <a:pt x="173924" y="768352"/>
                </a:lnTo>
                <a:lnTo>
                  <a:pt x="140185" y="740845"/>
                </a:lnTo>
                <a:lnTo>
                  <a:pt x="109446" y="710077"/>
                </a:lnTo>
                <a:lnTo>
                  <a:pt x="81964" y="676308"/>
                </a:lnTo>
                <a:lnTo>
                  <a:pt x="57999" y="639797"/>
                </a:lnTo>
                <a:lnTo>
                  <a:pt x="37810" y="600804"/>
                </a:lnTo>
                <a:lnTo>
                  <a:pt x="21657" y="559588"/>
                </a:lnTo>
                <a:lnTo>
                  <a:pt x="9798" y="516408"/>
                </a:lnTo>
                <a:lnTo>
                  <a:pt x="2492" y="471524"/>
                </a:lnTo>
                <a:lnTo>
                  <a:pt x="0" y="425195"/>
                </a:lnTo>
                <a:close/>
              </a:path>
            </a:pathLst>
          </a:custGeom>
          <a:ln w="15875">
            <a:solidFill>
              <a:srgbClr val="1A282E"/>
            </a:solidFill>
          </a:ln>
        </p:spPr>
        <p:txBody>
          <a:bodyPr wrap="square" lIns="0" tIns="0" rIns="0" bIns="0" rtlCol="0"/>
          <a:lstStyle/>
          <a:p>
            <a:endParaRPr/>
          </a:p>
        </p:txBody>
      </p:sp>
      <p:sp>
        <p:nvSpPr>
          <p:cNvPr id="19" name="object 19"/>
          <p:cNvSpPr/>
          <p:nvPr/>
        </p:nvSpPr>
        <p:spPr>
          <a:xfrm>
            <a:off x="2671952" y="4812410"/>
            <a:ext cx="7249795" cy="680720"/>
          </a:xfrm>
          <a:custGeom>
            <a:avLst/>
            <a:gdLst/>
            <a:ahLst/>
            <a:cxnLst/>
            <a:rect l="l" t="t" r="r" b="b"/>
            <a:pathLst>
              <a:path w="7249795" h="680720">
                <a:moveTo>
                  <a:pt x="0" y="0"/>
                </a:moveTo>
                <a:lnTo>
                  <a:pt x="7249668" y="0"/>
                </a:lnTo>
                <a:lnTo>
                  <a:pt x="7249668" y="680466"/>
                </a:lnTo>
                <a:lnTo>
                  <a:pt x="0" y="680466"/>
                </a:lnTo>
                <a:lnTo>
                  <a:pt x="0" y="0"/>
                </a:lnTo>
                <a:close/>
              </a:path>
            </a:pathLst>
          </a:custGeom>
          <a:solidFill>
            <a:srgbClr val="1A282E"/>
          </a:solidFill>
        </p:spPr>
        <p:txBody>
          <a:bodyPr wrap="square" lIns="0" tIns="0" rIns="0" bIns="0" rtlCol="0"/>
          <a:lstStyle/>
          <a:p>
            <a:endParaRPr/>
          </a:p>
        </p:txBody>
      </p:sp>
      <p:sp>
        <p:nvSpPr>
          <p:cNvPr id="20" name="object 20"/>
          <p:cNvSpPr/>
          <p:nvPr/>
        </p:nvSpPr>
        <p:spPr>
          <a:xfrm>
            <a:off x="2671952" y="4812410"/>
            <a:ext cx="7249795" cy="680720"/>
          </a:xfrm>
          <a:custGeom>
            <a:avLst/>
            <a:gdLst/>
            <a:ahLst/>
            <a:cxnLst/>
            <a:rect l="l" t="t" r="r" b="b"/>
            <a:pathLst>
              <a:path w="7249795" h="680720">
                <a:moveTo>
                  <a:pt x="0" y="0"/>
                </a:moveTo>
                <a:lnTo>
                  <a:pt x="7249668" y="0"/>
                </a:lnTo>
                <a:lnTo>
                  <a:pt x="7249668" y="680466"/>
                </a:lnTo>
                <a:lnTo>
                  <a:pt x="0" y="680466"/>
                </a:lnTo>
                <a:lnTo>
                  <a:pt x="0" y="0"/>
                </a:lnTo>
                <a:close/>
              </a:path>
            </a:pathLst>
          </a:custGeom>
          <a:ln w="25400">
            <a:solidFill>
              <a:srgbClr val="F3F0EF"/>
            </a:solidFill>
          </a:ln>
        </p:spPr>
        <p:txBody>
          <a:bodyPr wrap="square" lIns="0" tIns="0" rIns="0" bIns="0" rtlCol="0"/>
          <a:lstStyle/>
          <a:p>
            <a:endParaRPr/>
          </a:p>
        </p:txBody>
      </p:sp>
      <p:sp>
        <p:nvSpPr>
          <p:cNvPr id="21" name="object 21"/>
          <p:cNvSpPr txBox="1"/>
          <p:nvPr/>
        </p:nvSpPr>
        <p:spPr>
          <a:xfrm>
            <a:off x="3198281" y="4867577"/>
            <a:ext cx="6562090" cy="531684"/>
          </a:xfrm>
          <a:prstGeom prst="rect">
            <a:avLst/>
          </a:prstGeom>
        </p:spPr>
        <p:txBody>
          <a:bodyPr vert="horz" wrap="square" lIns="0" tIns="0" rIns="0" bIns="0" rtlCol="0">
            <a:spAutoFit/>
          </a:bodyPr>
          <a:lstStyle/>
          <a:p>
            <a:pPr marL="12700" marR="5080">
              <a:lnSpc>
                <a:spcPts val="2180"/>
              </a:lnSpc>
            </a:pPr>
            <a:r>
              <a:rPr lang="fr-FR" sz="1300" dirty="0">
                <a:solidFill>
                  <a:srgbClr val="FFFFFF"/>
                </a:solidFill>
                <a:latin typeface="Source Sans Pro" panose="020B0503030403020204" pitchFamily="34" charset="0"/>
                <a:ea typeface="Source Sans Pro" panose="020B0503030403020204" pitchFamily="34" charset="0"/>
                <a:cs typeface="Arial"/>
              </a:rPr>
              <a:t>Le soutien au renforcement des capacités est le plus nécessaire dans les domaines des finances et du contrôle interne, des affaires juridiques, des achats et du S&amp;E.</a:t>
            </a:r>
          </a:p>
        </p:txBody>
      </p:sp>
      <p:sp>
        <p:nvSpPr>
          <p:cNvPr id="22" name="object 22"/>
          <p:cNvSpPr/>
          <p:nvPr/>
        </p:nvSpPr>
        <p:spPr>
          <a:xfrm>
            <a:off x="2246757" y="4727828"/>
            <a:ext cx="849630" cy="849630"/>
          </a:xfrm>
          <a:custGeom>
            <a:avLst/>
            <a:gdLst/>
            <a:ahLst/>
            <a:cxnLst/>
            <a:rect l="l" t="t" r="r" b="b"/>
            <a:pathLst>
              <a:path w="849630" h="849629">
                <a:moveTo>
                  <a:pt x="424815" y="0"/>
                </a:moveTo>
                <a:lnTo>
                  <a:pt x="378526" y="2492"/>
                </a:lnTo>
                <a:lnTo>
                  <a:pt x="333681" y="9798"/>
                </a:lnTo>
                <a:lnTo>
                  <a:pt x="290540" y="21657"/>
                </a:lnTo>
                <a:lnTo>
                  <a:pt x="249360" y="37810"/>
                </a:lnTo>
                <a:lnTo>
                  <a:pt x="210402" y="57999"/>
                </a:lnTo>
                <a:lnTo>
                  <a:pt x="173924" y="81964"/>
                </a:lnTo>
                <a:lnTo>
                  <a:pt x="140185" y="109446"/>
                </a:lnTo>
                <a:lnTo>
                  <a:pt x="109446" y="140185"/>
                </a:lnTo>
                <a:lnTo>
                  <a:pt x="81964" y="173924"/>
                </a:lnTo>
                <a:lnTo>
                  <a:pt x="57999" y="210402"/>
                </a:lnTo>
                <a:lnTo>
                  <a:pt x="37810" y="249360"/>
                </a:lnTo>
                <a:lnTo>
                  <a:pt x="21657" y="290540"/>
                </a:lnTo>
                <a:lnTo>
                  <a:pt x="9798" y="333681"/>
                </a:lnTo>
                <a:lnTo>
                  <a:pt x="2492" y="378526"/>
                </a:lnTo>
                <a:lnTo>
                  <a:pt x="0" y="424815"/>
                </a:lnTo>
                <a:lnTo>
                  <a:pt x="2492" y="471103"/>
                </a:lnTo>
                <a:lnTo>
                  <a:pt x="9798" y="515948"/>
                </a:lnTo>
                <a:lnTo>
                  <a:pt x="21657" y="559089"/>
                </a:lnTo>
                <a:lnTo>
                  <a:pt x="37810" y="600269"/>
                </a:lnTo>
                <a:lnTo>
                  <a:pt x="57999" y="639227"/>
                </a:lnTo>
                <a:lnTo>
                  <a:pt x="81964" y="675705"/>
                </a:lnTo>
                <a:lnTo>
                  <a:pt x="109446" y="709444"/>
                </a:lnTo>
                <a:lnTo>
                  <a:pt x="140185" y="740183"/>
                </a:lnTo>
                <a:lnTo>
                  <a:pt x="173924" y="767665"/>
                </a:lnTo>
                <a:lnTo>
                  <a:pt x="210402" y="791630"/>
                </a:lnTo>
                <a:lnTo>
                  <a:pt x="249360" y="811819"/>
                </a:lnTo>
                <a:lnTo>
                  <a:pt x="290540" y="827972"/>
                </a:lnTo>
                <a:lnTo>
                  <a:pt x="333681" y="839831"/>
                </a:lnTo>
                <a:lnTo>
                  <a:pt x="378526" y="847137"/>
                </a:lnTo>
                <a:lnTo>
                  <a:pt x="424815" y="849630"/>
                </a:lnTo>
                <a:lnTo>
                  <a:pt x="471103" y="847137"/>
                </a:lnTo>
                <a:lnTo>
                  <a:pt x="515948" y="839831"/>
                </a:lnTo>
                <a:lnTo>
                  <a:pt x="559089" y="827972"/>
                </a:lnTo>
                <a:lnTo>
                  <a:pt x="600269" y="811819"/>
                </a:lnTo>
                <a:lnTo>
                  <a:pt x="639227" y="791630"/>
                </a:lnTo>
                <a:lnTo>
                  <a:pt x="675705" y="767665"/>
                </a:lnTo>
                <a:lnTo>
                  <a:pt x="709444" y="740183"/>
                </a:lnTo>
                <a:lnTo>
                  <a:pt x="740183" y="709444"/>
                </a:lnTo>
                <a:lnTo>
                  <a:pt x="767665" y="675705"/>
                </a:lnTo>
                <a:lnTo>
                  <a:pt x="791630" y="639227"/>
                </a:lnTo>
                <a:lnTo>
                  <a:pt x="811819" y="600269"/>
                </a:lnTo>
                <a:lnTo>
                  <a:pt x="827972" y="559089"/>
                </a:lnTo>
                <a:lnTo>
                  <a:pt x="839831" y="515948"/>
                </a:lnTo>
                <a:lnTo>
                  <a:pt x="847137" y="471103"/>
                </a:lnTo>
                <a:lnTo>
                  <a:pt x="849630" y="424815"/>
                </a:lnTo>
                <a:lnTo>
                  <a:pt x="847137" y="378526"/>
                </a:lnTo>
                <a:lnTo>
                  <a:pt x="839831" y="333681"/>
                </a:lnTo>
                <a:lnTo>
                  <a:pt x="827972" y="290540"/>
                </a:lnTo>
                <a:lnTo>
                  <a:pt x="811819" y="249360"/>
                </a:lnTo>
                <a:lnTo>
                  <a:pt x="791630" y="210402"/>
                </a:lnTo>
                <a:lnTo>
                  <a:pt x="767665" y="173924"/>
                </a:lnTo>
                <a:lnTo>
                  <a:pt x="740183" y="140185"/>
                </a:lnTo>
                <a:lnTo>
                  <a:pt x="709444" y="109446"/>
                </a:lnTo>
                <a:lnTo>
                  <a:pt x="675705" y="81964"/>
                </a:lnTo>
                <a:lnTo>
                  <a:pt x="639227" y="57999"/>
                </a:lnTo>
                <a:lnTo>
                  <a:pt x="600269" y="37810"/>
                </a:lnTo>
                <a:lnTo>
                  <a:pt x="559089" y="21657"/>
                </a:lnTo>
                <a:lnTo>
                  <a:pt x="515948" y="9798"/>
                </a:lnTo>
                <a:lnTo>
                  <a:pt x="471103" y="2492"/>
                </a:lnTo>
                <a:lnTo>
                  <a:pt x="424815" y="0"/>
                </a:lnTo>
                <a:close/>
              </a:path>
            </a:pathLst>
          </a:custGeom>
          <a:solidFill>
            <a:srgbClr val="F3F0EF"/>
          </a:solidFill>
        </p:spPr>
        <p:txBody>
          <a:bodyPr wrap="square" lIns="0" tIns="0" rIns="0" bIns="0" rtlCol="0"/>
          <a:lstStyle/>
          <a:p>
            <a:endParaRPr/>
          </a:p>
        </p:txBody>
      </p:sp>
      <p:sp>
        <p:nvSpPr>
          <p:cNvPr id="23" name="object 23"/>
          <p:cNvSpPr/>
          <p:nvPr/>
        </p:nvSpPr>
        <p:spPr>
          <a:xfrm>
            <a:off x="2246757" y="4727828"/>
            <a:ext cx="849630" cy="849630"/>
          </a:xfrm>
          <a:custGeom>
            <a:avLst/>
            <a:gdLst/>
            <a:ahLst/>
            <a:cxnLst/>
            <a:rect l="l" t="t" r="r" b="b"/>
            <a:pathLst>
              <a:path w="849630" h="849629">
                <a:moveTo>
                  <a:pt x="0" y="424815"/>
                </a:moveTo>
                <a:lnTo>
                  <a:pt x="2492" y="378526"/>
                </a:lnTo>
                <a:lnTo>
                  <a:pt x="9798" y="333681"/>
                </a:lnTo>
                <a:lnTo>
                  <a:pt x="21657" y="290540"/>
                </a:lnTo>
                <a:lnTo>
                  <a:pt x="37810" y="249360"/>
                </a:lnTo>
                <a:lnTo>
                  <a:pt x="57999" y="210402"/>
                </a:lnTo>
                <a:lnTo>
                  <a:pt x="81964" y="173924"/>
                </a:lnTo>
                <a:lnTo>
                  <a:pt x="109446" y="140185"/>
                </a:lnTo>
                <a:lnTo>
                  <a:pt x="140185" y="109446"/>
                </a:lnTo>
                <a:lnTo>
                  <a:pt x="173924" y="81964"/>
                </a:lnTo>
                <a:lnTo>
                  <a:pt x="210402" y="57999"/>
                </a:lnTo>
                <a:lnTo>
                  <a:pt x="249360" y="37810"/>
                </a:lnTo>
                <a:lnTo>
                  <a:pt x="290540" y="21657"/>
                </a:lnTo>
                <a:lnTo>
                  <a:pt x="333681" y="9798"/>
                </a:lnTo>
                <a:lnTo>
                  <a:pt x="378526" y="2492"/>
                </a:lnTo>
                <a:lnTo>
                  <a:pt x="424815" y="0"/>
                </a:lnTo>
                <a:lnTo>
                  <a:pt x="471103" y="2492"/>
                </a:lnTo>
                <a:lnTo>
                  <a:pt x="515948" y="9798"/>
                </a:lnTo>
                <a:lnTo>
                  <a:pt x="559089" y="21657"/>
                </a:lnTo>
                <a:lnTo>
                  <a:pt x="600269" y="37810"/>
                </a:lnTo>
                <a:lnTo>
                  <a:pt x="639227" y="57999"/>
                </a:lnTo>
                <a:lnTo>
                  <a:pt x="675705" y="81964"/>
                </a:lnTo>
                <a:lnTo>
                  <a:pt x="709444" y="109446"/>
                </a:lnTo>
                <a:lnTo>
                  <a:pt x="740183" y="140185"/>
                </a:lnTo>
                <a:lnTo>
                  <a:pt x="767665" y="173924"/>
                </a:lnTo>
                <a:lnTo>
                  <a:pt x="791630" y="210402"/>
                </a:lnTo>
                <a:lnTo>
                  <a:pt x="811819" y="249360"/>
                </a:lnTo>
                <a:lnTo>
                  <a:pt x="827972" y="290540"/>
                </a:lnTo>
                <a:lnTo>
                  <a:pt x="839831" y="333681"/>
                </a:lnTo>
                <a:lnTo>
                  <a:pt x="847137" y="378526"/>
                </a:lnTo>
                <a:lnTo>
                  <a:pt x="849630" y="424815"/>
                </a:lnTo>
                <a:lnTo>
                  <a:pt x="847137" y="471103"/>
                </a:lnTo>
                <a:lnTo>
                  <a:pt x="839831" y="515948"/>
                </a:lnTo>
                <a:lnTo>
                  <a:pt x="827972" y="559089"/>
                </a:lnTo>
                <a:lnTo>
                  <a:pt x="811819" y="600269"/>
                </a:lnTo>
                <a:lnTo>
                  <a:pt x="791630" y="639227"/>
                </a:lnTo>
                <a:lnTo>
                  <a:pt x="767665" y="675705"/>
                </a:lnTo>
                <a:lnTo>
                  <a:pt x="740183" y="709444"/>
                </a:lnTo>
                <a:lnTo>
                  <a:pt x="709444" y="740183"/>
                </a:lnTo>
                <a:lnTo>
                  <a:pt x="675705" y="767665"/>
                </a:lnTo>
                <a:lnTo>
                  <a:pt x="639227" y="791630"/>
                </a:lnTo>
                <a:lnTo>
                  <a:pt x="600269" y="811819"/>
                </a:lnTo>
                <a:lnTo>
                  <a:pt x="559089" y="827972"/>
                </a:lnTo>
                <a:lnTo>
                  <a:pt x="515948" y="839831"/>
                </a:lnTo>
                <a:lnTo>
                  <a:pt x="471103" y="847137"/>
                </a:lnTo>
                <a:lnTo>
                  <a:pt x="424815" y="849630"/>
                </a:lnTo>
                <a:lnTo>
                  <a:pt x="378526" y="847137"/>
                </a:lnTo>
                <a:lnTo>
                  <a:pt x="333681" y="839831"/>
                </a:lnTo>
                <a:lnTo>
                  <a:pt x="290540" y="827972"/>
                </a:lnTo>
                <a:lnTo>
                  <a:pt x="249360" y="811819"/>
                </a:lnTo>
                <a:lnTo>
                  <a:pt x="210402" y="791630"/>
                </a:lnTo>
                <a:lnTo>
                  <a:pt x="173924" y="767665"/>
                </a:lnTo>
                <a:lnTo>
                  <a:pt x="140185" y="740183"/>
                </a:lnTo>
                <a:lnTo>
                  <a:pt x="109446" y="709444"/>
                </a:lnTo>
                <a:lnTo>
                  <a:pt x="81964" y="675705"/>
                </a:lnTo>
                <a:lnTo>
                  <a:pt x="57999" y="639227"/>
                </a:lnTo>
                <a:lnTo>
                  <a:pt x="37810" y="600269"/>
                </a:lnTo>
                <a:lnTo>
                  <a:pt x="21657" y="559089"/>
                </a:lnTo>
                <a:lnTo>
                  <a:pt x="9798" y="515948"/>
                </a:lnTo>
                <a:lnTo>
                  <a:pt x="2492" y="471103"/>
                </a:lnTo>
                <a:lnTo>
                  <a:pt x="0" y="424815"/>
                </a:lnTo>
                <a:close/>
              </a:path>
            </a:pathLst>
          </a:custGeom>
          <a:ln w="15875">
            <a:solidFill>
              <a:srgbClr val="1A282E"/>
            </a:solidFill>
          </a:ln>
        </p:spPr>
        <p:txBody>
          <a:bodyPr wrap="square" lIns="0" tIns="0" rIns="0" bIns="0" rtlCol="0"/>
          <a:lstStyle/>
          <a:p>
            <a:endParaRPr/>
          </a:p>
        </p:txBody>
      </p:sp>
      <p:sp>
        <p:nvSpPr>
          <p:cNvPr id="24" name="object 24"/>
          <p:cNvSpPr txBox="1"/>
          <p:nvPr/>
        </p:nvSpPr>
        <p:spPr>
          <a:xfrm>
            <a:off x="2565985" y="1917498"/>
            <a:ext cx="202565" cy="380365"/>
          </a:xfrm>
          <a:prstGeom prst="rect">
            <a:avLst/>
          </a:prstGeom>
        </p:spPr>
        <p:txBody>
          <a:bodyPr vert="horz" wrap="square" lIns="0" tIns="0" rIns="0" bIns="0" rtlCol="0">
            <a:spAutoFit/>
          </a:bodyPr>
          <a:lstStyle/>
          <a:p>
            <a:pPr marL="12700">
              <a:lnSpc>
                <a:spcPct val="100000"/>
              </a:lnSpc>
            </a:pPr>
            <a:r>
              <a:rPr lang="fr-FR" sz="2400">
                <a:latin typeface="Source Sans Pro" panose="020B0503030403020204" pitchFamily="34" charset="0"/>
                <a:ea typeface="Source Sans Pro" panose="020B0503030403020204" pitchFamily="34" charset="0"/>
                <a:cs typeface="Arial"/>
              </a:rPr>
              <a:t>1</a:t>
            </a:r>
          </a:p>
        </p:txBody>
      </p:sp>
      <p:sp>
        <p:nvSpPr>
          <p:cNvPr id="25" name="object 25"/>
          <p:cNvSpPr txBox="1"/>
          <p:nvPr/>
        </p:nvSpPr>
        <p:spPr>
          <a:xfrm>
            <a:off x="2949423" y="2881275"/>
            <a:ext cx="202565" cy="380365"/>
          </a:xfrm>
          <a:prstGeom prst="rect">
            <a:avLst/>
          </a:prstGeom>
        </p:spPr>
        <p:txBody>
          <a:bodyPr vert="horz" wrap="square" lIns="0" tIns="0" rIns="0" bIns="0" rtlCol="0">
            <a:spAutoFit/>
          </a:bodyPr>
          <a:lstStyle/>
          <a:p>
            <a:pPr marL="12700">
              <a:lnSpc>
                <a:spcPct val="100000"/>
              </a:lnSpc>
            </a:pPr>
            <a:r>
              <a:rPr lang="fr-FR" sz="2400">
                <a:latin typeface="Source Sans Pro" panose="020B0503030403020204" pitchFamily="34" charset="0"/>
                <a:ea typeface="Source Sans Pro" panose="020B0503030403020204" pitchFamily="34" charset="0"/>
                <a:cs typeface="Arial"/>
              </a:rPr>
              <a:t>2</a:t>
            </a:r>
          </a:p>
        </p:txBody>
      </p:sp>
      <p:sp>
        <p:nvSpPr>
          <p:cNvPr id="26" name="object 26"/>
          <p:cNvSpPr txBox="1"/>
          <p:nvPr/>
        </p:nvSpPr>
        <p:spPr>
          <a:xfrm>
            <a:off x="2955215" y="3944418"/>
            <a:ext cx="202565" cy="380365"/>
          </a:xfrm>
          <a:prstGeom prst="rect">
            <a:avLst/>
          </a:prstGeom>
        </p:spPr>
        <p:txBody>
          <a:bodyPr vert="horz" wrap="square" lIns="0" tIns="0" rIns="0" bIns="0" rtlCol="0">
            <a:spAutoFit/>
          </a:bodyPr>
          <a:lstStyle/>
          <a:p>
            <a:pPr marL="12700">
              <a:lnSpc>
                <a:spcPct val="100000"/>
              </a:lnSpc>
            </a:pPr>
            <a:r>
              <a:rPr lang="fr-FR" sz="2400">
                <a:latin typeface="Source Sans Pro" panose="020B0503030403020204" pitchFamily="34" charset="0"/>
                <a:ea typeface="Source Sans Pro" panose="020B0503030403020204" pitchFamily="34" charset="0"/>
                <a:cs typeface="Arial"/>
              </a:rPr>
              <a:t>3</a:t>
            </a:r>
          </a:p>
        </p:txBody>
      </p:sp>
      <p:sp>
        <p:nvSpPr>
          <p:cNvPr id="27" name="object 27"/>
          <p:cNvSpPr txBox="1"/>
          <p:nvPr/>
        </p:nvSpPr>
        <p:spPr>
          <a:xfrm>
            <a:off x="2566290" y="4972203"/>
            <a:ext cx="202565" cy="380365"/>
          </a:xfrm>
          <a:prstGeom prst="rect">
            <a:avLst/>
          </a:prstGeom>
        </p:spPr>
        <p:txBody>
          <a:bodyPr vert="horz" wrap="square" lIns="0" tIns="0" rIns="0" bIns="0" rtlCol="0">
            <a:spAutoFit/>
          </a:bodyPr>
          <a:lstStyle/>
          <a:p>
            <a:pPr marL="12700">
              <a:lnSpc>
                <a:spcPct val="100000"/>
              </a:lnSpc>
            </a:pPr>
            <a:r>
              <a:rPr lang="fr-FR" sz="2400">
                <a:latin typeface="Source Sans Pro" panose="020B0503030403020204" pitchFamily="34" charset="0"/>
                <a:ea typeface="Source Sans Pro" panose="020B0503030403020204" pitchFamily="34" charset="0"/>
                <a:cs typeface="Arial"/>
              </a:rPr>
              <a:t>4</a:t>
            </a:r>
          </a:p>
        </p:txBody>
      </p:sp>
      <p:sp>
        <p:nvSpPr>
          <p:cNvPr id="28" name="object 28"/>
          <p:cNvSpPr txBox="1"/>
          <p:nvPr/>
        </p:nvSpPr>
        <p:spPr>
          <a:xfrm>
            <a:off x="3476118" y="5855513"/>
            <a:ext cx="7887334" cy="307777"/>
          </a:xfrm>
          <a:prstGeom prst="rect">
            <a:avLst/>
          </a:prstGeom>
        </p:spPr>
        <p:txBody>
          <a:bodyPr vert="horz" wrap="square" lIns="0" tIns="0" rIns="0" bIns="0" rtlCol="0">
            <a:spAutoFit/>
          </a:bodyPr>
          <a:lstStyle/>
          <a:p>
            <a:pPr marL="12700">
              <a:lnSpc>
                <a:spcPct val="100000"/>
              </a:lnSpc>
            </a:pPr>
            <a:r>
              <a:rPr lang="fr-FR" sz="2000">
                <a:latin typeface="Source Sans Pro" panose="020B0503030403020204" pitchFamily="34" charset="0"/>
                <a:ea typeface="Source Sans Pro" panose="020B0503030403020204" pitchFamily="34" charset="0"/>
                <a:cs typeface="Arial"/>
              </a:rPr>
              <a:t>Il faut tirer davantage de leçons apprises…27</a:t>
            </a:r>
          </a:p>
        </p:txBody>
      </p:sp>
      <p:sp>
        <p:nvSpPr>
          <p:cNvPr id="29" name="Google Shape;385;p56">
            <a:extLst>
              <a:ext uri="{FF2B5EF4-FFF2-40B4-BE49-F238E27FC236}">
                <a16:creationId xmlns="" xmlns:a16="http://schemas.microsoft.com/office/drawing/2014/main" id="{45BF989A-6B9D-E0A2-F83D-9BE7ABD2E239}"/>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LEÇONS APPRISES</a:t>
            </a:r>
          </a:p>
        </p:txBody>
      </p:sp>
      <p:sp>
        <p:nvSpPr>
          <p:cNvPr id="30" name="TextBox 29"/>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91AFB073-E2C4-A6E0-B34C-9382BD14D0EC}"/>
              </a:ext>
            </a:extLst>
          </p:cNvPr>
          <p:cNvSpPr>
            <a:spLocks noGrp="1"/>
          </p:cNvSpPr>
          <p:nvPr>
            <p:ph type="sldNum" sz="quarter" idx="7"/>
          </p:nvPr>
        </p:nvSpPr>
        <p:spPr/>
        <p:txBody>
          <a:bodyPr/>
          <a:lstStyle/>
          <a:p>
            <a:fld id="{B6F15528-21DE-4FAA-801E-634DDDAF4B2B}" type="slidenum">
              <a:rPr lang="fr-FR" smtClean="0"/>
              <a:pPr/>
              <a:t>34</a:t>
            </a:fld>
            <a:endParaRPr lang="fr-FR"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85;p56">
            <a:extLst>
              <a:ext uri="{FF2B5EF4-FFF2-40B4-BE49-F238E27FC236}">
                <a16:creationId xmlns="" xmlns:a16="http://schemas.microsoft.com/office/drawing/2014/main" id="{04A43B92-9A3A-CF01-65A7-1D4D4725C7AE}"/>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lang="en-US" sz="3200" b="1" kern="0">
              <a:solidFill>
                <a:schemeClr val="bg1"/>
              </a:solidFill>
              <a:latin typeface="Source Sans Pro"/>
              <a:ea typeface="Source Sans Pro"/>
              <a:sym typeface="Arial"/>
            </a:endParaRPr>
          </a:p>
        </p:txBody>
      </p:sp>
      <p:sp>
        <p:nvSpPr>
          <p:cNvPr id="7" name="object 3">
            <a:extLst>
              <a:ext uri="{FF2B5EF4-FFF2-40B4-BE49-F238E27FC236}">
                <a16:creationId xmlns="" xmlns:a16="http://schemas.microsoft.com/office/drawing/2014/main" id="{9E95B0DA-3B43-22C0-B61C-3BAC763D3F49}"/>
              </a:ext>
            </a:extLst>
          </p:cNvPr>
          <p:cNvSpPr txBox="1">
            <a:spLocks/>
          </p:cNvSpPr>
          <p:nvPr/>
        </p:nvSpPr>
        <p:spPr>
          <a:xfrm>
            <a:off x="1332658" y="3248685"/>
            <a:ext cx="9339434" cy="666849"/>
          </a:xfrm>
          <a:prstGeom prst="rect">
            <a:avLst/>
          </a:prstGeom>
        </p:spPr>
        <p:txBody>
          <a:bodyPr vert="horz" wrap="square" lIns="0" tIns="0" rIns="0" bIns="0" rtlCol="0">
            <a:spAutoFit/>
          </a:bodyPr>
          <a:lstStyle>
            <a:lvl1pPr>
              <a:defRPr>
                <a:latin typeface="Source Sans Pro" panose="020B0503030403020204" pitchFamily="34" charset="0"/>
                <a:ea typeface="Source Sans Pro" panose="020B0503030403020204" pitchFamily="34" charset="0"/>
                <a:cs typeface="+mj-cs"/>
              </a:defRPr>
            </a:lvl1pPr>
          </a:lstStyle>
          <a:p>
            <a:pPr marL="12700" algn="ctr">
              <a:lnSpc>
                <a:spcPts val="5220"/>
              </a:lnSpc>
            </a:pPr>
            <a:r>
              <a:rPr lang="fr-FR" sz="4800" b="1">
                <a:solidFill>
                  <a:sysClr val="windowText" lastClr="000000"/>
                </a:solidFill>
              </a:rPr>
              <a:t>MODULES NUPAS PLUS 2.1</a:t>
            </a:r>
          </a:p>
        </p:txBody>
      </p:sp>
      <p:sp>
        <p:nvSpPr>
          <p:cNvPr id="4" name="TextBox 3"/>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 xmlns:a16="http://schemas.microsoft.com/office/drawing/2014/main" id="{B18400C9-673A-E16B-B14E-84B8F8140746}"/>
              </a:ext>
            </a:extLst>
          </p:cNvPr>
          <p:cNvPicPr>
            <a:picLocks noChangeAspect="1"/>
          </p:cNvPicPr>
          <p:nvPr/>
        </p:nvPicPr>
        <p:blipFill>
          <a:blip r:embed="rId2"/>
          <a:stretch>
            <a:fillRect/>
          </a:stretch>
        </p:blipFill>
        <p:spPr>
          <a:xfrm>
            <a:off x="1004835" y="1062342"/>
            <a:ext cx="10483780" cy="5195157"/>
          </a:xfrm>
          <a:prstGeom prst="rect">
            <a:avLst/>
          </a:prstGeom>
        </p:spPr>
      </p:pic>
      <p:sp>
        <p:nvSpPr>
          <p:cNvPr id="7" name="object 7"/>
          <p:cNvSpPr/>
          <p:nvPr/>
        </p:nvSpPr>
        <p:spPr>
          <a:xfrm>
            <a:off x="1004835" y="3305908"/>
            <a:ext cx="2260879" cy="793819"/>
          </a:xfrm>
          <a:prstGeom prst="rect">
            <a:avLst/>
          </a:prstGeom>
          <a:blipFill>
            <a:blip r:embed="rId3" cstate="print"/>
            <a:stretch>
              <a:fillRect/>
            </a:stretch>
          </a:blipFill>
        </p:spPr>
        <p:txBody>
          <a:bodyPr wrap="square" lIns="0" tIns="0" rIns="0" bIns="0" rtlCol="0"/>
          <a:lstStyle/>
          <a:p>
            <a:endParaRPr/>
          </a:p>
        </p:txBody>
      </p:sp>
      <p:sp>
        <p:nvSpPr>
          <p:cNvPr id="18" name="object 18"/>
          <p:cNvSpPr/>
          <p:nvPr/>
        </p:nvSpPr>
        <p:spPr>
          <a:xfrm>
            <a:off x="1088995" y="3429000"/>
            <a:ext cx="2096331" cy="560196"/>
          </a:xfrm>
          <a:custGeom>
            <a:avLst/>
            <a:gdLst/>
            <a:ahLst/>
            <a:cxnLst/>
            <a:rect l="l" t="t" r="r" b="b"/>
            <a:pathLst>
              <a:path w="1196340" h="435610">
                <a:moveTo>
                  <a:pt x="0" y="217551"/>
                </a:moveTo>
                <a:lnTo>
                  <a:pt x="15797" y="167667"/>
                </a:lnTo>
                <a:lnTo>
                  <a:pt x="60797" y="121875"/>
                </a:lnTo>
                <a:lnTo>
                  <a:pt x="93126" y="100922"/>
                </a:lnTo>
                <a:lnTo>
                  <a:pt x="131409" y="81482"/>
                </a:lnTo>
                <a:lnTo>
                  <a:pt x="175198" y="63717"/>
                </a:lnTo>
                <a:lnTo>
                  <a:pt x="224043" y="47792"/>
                </a:lnTo>
                <a:lnTo>
                  <a:pt x="277495" y="33868"/>
                </a:lnTo>
                <a:lnTo>
                  <a:pt x="335107" y="22111"/>
                </a:lnTo>
                <a:lnTo>
                  <a:pt x="396429" y="12682"/>
                </a:lnTo>
                <a:lnTo>
                  <a:pt x="461013" y="5745"/>
                </a:lnTo>
                <a:lnTo>
                  <a:pt x="528409" y="1463"/>
                </a:lnTo>
                <a:lnTo>
                  <a:pt x="598170" y="0"/>
                </a:lnTo>
                <a:lnTo>
                  <a:pt x="667930" y="1463"/>
                </a:lnTo>
                <a:lnTo>
                  <a:pt x="735326" y="5745"/>
                </a:lnTo>
                <a:lnTo>
                  <a:pt x="799910" y="12682"/>
                </a:lnTo>
                <a:lnTo>
                  <a:pt x="861232" y="22111"/>
                </a:lnTo>
                <a:lnTo>
                  <a:pt x="918844" y="33868"/>
                </a:lnTo>
                <a:lnTo>
                  <a:pt x="972296" y="47792"/>
                </a:lnTo>
                <a:lnTo>
                  <a:pt x="1021141" y="63717"/>
                </a:lnTo>
                <a:lnTo>
                  <a:pt x="1064930" y="81482"/>
                </a:lnTo>
                <a:lnTo>
                  <a:pt x="1103213" y="100922"/>
                </a:lnTo>
                <a:lnTo>
                  <a:pt x="1135542" y="121875"/>
                </a:lnTo>
                <a:lnTo>
                  <a:pt x="1180542" y="167667"/>
                </a:lnTo>
                <a:lnTo>
                  <a:pt x="1196340" y="217551"/>
                </a:lnTo>
                <a:lnTo>
                  <a:pt x="1192315" y="242922"/>
                </a:lnTo>
                <a:lnTo>
                  <a:pt x="1161468" y="290923"/>
                </a:lnTo>
                <a:lnTo>
                  <a:pt x="1103213" y="334179"/>
                </a:lnTo>
                <a:lnTo>
                  <a:pt x="1064930" y="353619"/>
                </a:lnTo>
                <a:lnTo>
                  <a:pt x="1021141" y="371384"/>
                </a:lnTo>
                <a:lnTo>
                  <a:pt x="972296" y="387309"/>
                </a:lnTo>
                <a:lnTo>
                  <a:pt x="918844" y="401233"/>
                </a:lnTo>
                <a:lnTo>
                  <a:pt x="861232" y="412990"/>
                </a:lnTo>
                <a:lnTo>
                  <a:pt x="799910" y="422419"/>
                </a:lnTo>
                <a:lnTo>
                  <a:pt x="735326" y="429356"/>
                </a:lnTo>
                <a:lnTo>
                  <a:pt x="667930" y="433638"/>
                </a:lnTo>
                <a:lnTo>
                  <a:pt x="598170" y="435102"/>
                </a:lnTo>
                <a:lnTo>
                  <a:pt x="528409" y="433638"/>
                </a:lnTo>
                <a:lnTo>
                  <a:pt x="461013" y="429356"/>
                </a:lnTo>
                <a:lnTo>
                  <a:pt x="396429" y="422419"/>
                </a:lnTo>
                <a:lnTo>
                  <a:pt x="335107" y="412990"/>
                </a:lnTo>
                <a:lnTo>
                  <a:pt x="277495" y="401233"/>
                </a:lnTo>
                <a:lnTo>
                  <a:pt x="224043" y="387309"/>
                </a:lnTo>
                <a:lnTo>
                  <a:pt x="175198" y="371384"/>
                </a:lnTo>
                <a:lnTo>
                  <a:pt x="131409" y="353619"/>
                </a:lnTo>
                <a:lnTo>
                  <a:pt x="93126" y="334179"/>
                </a:lnTo>
                <a:lnTo>
                  <a:pt x="60797" y="313226"/>
                </a:lnTo>
                <a:lnTo>
                  <a:pt x="15797" y="267434"/>
                </a:lnTo>
                <a:lnTo>
                  <a:pt x="0" y="217551"/>
                </a:lnTo>
                <a:close/>
              </a:path>
            </a:pathLst>
          </a:custGeom>
          <a:ln w="38100">
            <a:solidFill>
              <a:srgbClr val="FF0000"/>
            </a:solidFill>
          </a:ln>
        </p:spPr>
        <p:txBody>
          <a:bodyPr wrap="square" lIns="0" tIns="0" rIns="0" bIns="0" rtlCol="0"/>
          <a:lstStyle/>
          <a:p>
            <a:endParaRPr/>
          </a:p>
        </p:txBody>
      </p:sp>
      <p:sp>
        <p:nvSpPr>
          <p:cNvPr id="35" name="Google Shape;385;p56">
            <a:extLst>
              <a:ext uri="{FF2B5EF4-FFF2-40B4-BE49-F238E27FC236}">
                <a16:creationId xmlns="" xmlns:a16="http://schemas.microsoft.com/office/drawing/2014/main" id="{BBF7411A-3246-DF95-4C37-B28835B86B30}"/>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NUPAS ET NUPAS PLUS 2.1</a:t>
            </a:r>
          </a:p>
        </p:txBody>
      </p:sp>
      <p:sp>
        <p:nvSpPr>
          <p:cNvPr id="8" name="TextBox 7"/>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FC2D6C62-913C-9461-8504-59EF88C1A04D}"/>
              </a:ext>
            </a:extLst>
          </p:cNvPr>
          <p:cNvSpPr>
            <a:spLocks noGrp="1"/>
          </p:cNvSpPr>
          <p:nvPr>
            <p:ph type="sldNum" sz="quarter" idx="7"/>
          </p:nvPr>
        </p:nvSpPr>
        <p:spPr/>
        <p:txBody>
          <a:bodyPr/>
          <a:lstStyle/>
          <a:p>
            <a:fld id="{B6F15528-21DE-4FAA-801E-634DDDAF4B2B}" type="slidenum">
              <a:rPr lang="fr-FR" smtClean="0"/>
              <a:pPr/>
              <a:t>36</a:t>
            </a:fld>
            <a:endParaRPr lang="fr-FR"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261053" y="1316762"/>
            <a:ext cx="9934575" cy="2552109"/>
          </a:xfrm>
          <a:prstGeom prst="rect">
            <a:avLst/>
          </a:prstGeom>
        </p:spPr>
        <p:txBody>
          <a:bodyPr vert="horz" wrap="square" lIns="0" tIns="0" rIns="0" bIns="0" rtlCol="0">
            <a:spAutoFit/>
          </a:bodyPr>
          <a:lstStyle/>
          <a:p>
            <a:pPr marL="12700">
              <a:lnSpc>
                <a:spcPct val="100000"/>
              </a:lnSpc>
              <a:tabLst>
                <a:tab pos="1414780" algn="l"/>
              </a:tabLst>
            </a:pPr>
            <a:r>
              <a:rPr lang="fr-FR" sz="2000" b="1">
                <a:latin typeface="Source Sans Pro" panose="020B0503030403020204" pitchFamily="34" charset="0"/>
                <a:ea typeface="Source Sans Pro" panose="020B0503030403020204" pitchFamily="34" charset="0"/>
                <a:cs typeface="Lucida Sans"/>
              </a:rPr>
              <a:t>§200.206 Examen par l'agence fédérale d'attribution des risques posés par les candidats.</a:t>
            </a:r>
          </a:p>
          <a:p>
            <a:pPr marL="12700" marR="5080">
              <a:lnSpc>
                <a:spcPct val="110000"/>
              </a:lnSpc>
              <a:spcBef>
                <a:spcPts val="1800"/>
              </a:spcBef>
            </a:pPr>
            <a:r>
              <a:rPr lang="fr-FR" sz="2000">
                <a:latin typeface="Source Sans Pro" panose="020B0503030403020204" pitchFamily="34" charset="0"/>
                <a:ea typeface="Source Sans Pro" panose="020B0503030403020204" pitchFamily="34" charset="0"/>
                <a:cs typeface="Arial"/>
              </a:rPr>
              <a:t>(b) De plus, pour les subventions compétitives ou les accords de coopération, l'agence fédérale d'attribution doit avoir mis en place un cadre pour évaluer les risques posés par les candidats avant qu'ils ne reçoivent des subventions fédérales. Cette évaluation peut intégrer les résultats de l'évaluation de l'éligibilité du candidat ou de la qualité de sa candidature. Si l'organisme adjudicateur fédéral détermine qu'une subvention fédérale sera accordée, des conditions particulières correspondant au degré de risque évalué peuvent être appliquées à la subvention fédérale.</a:t>
            </a:r>
          </a:p>
        </p:txBody>
      </p:sp>
      <p:sp>
        <p:nvSpPr>
          <p:cNvPr id="5" name="Google Shape;385;p56">
            <a:extLst>
              <a:ext uri="{FF2B5EF4-FFF2-40B4-BE49-F238E27FC236}">
                <a16:creationId xmlns="" xmlns:a16="http://schemas.microsoft.com/office/drawing/2014/main" id="{E23F7196-46CA-9C99-E6C9-0767DED78257}"/>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2500" b="1" dirty="0">
                <a:solidFill>
                  <a:schemeClr val="bg1"/>
                </a:solidFill>
                <a:latin typeface="Source Sans Pro"/>
                <a:ea typeface="Source Sans Pro"/>
                <a:sym typeface="Arial"/>
              </a:rPr>
              <a:t>RÈGLE FÉDÉRALE DE L’USG À LAQUELLE L’USAID DOIT SE CONFORMER</a:t>
            </a:r>
          </a:p>
        </p:txBody>
      </p:sp>
      <p:sp>
        <p:nvSpPr>
          <p:cNvPr id="6" name="TextBox 5"/>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1E4DE730-558A-6B95-8CFB-F8C4C6234E35}"/>
              </a:ext>
            </a:extLst>
          </p:cNvPr>
          <p:cNvSpPr>
            <a:spLocks noGrp="1"/>
          </p:cNvSpPr>
          <p:nvPr>
            <p:ph type="sldNum" sz="quarter" idx="7"/>
          </p:nvPr>
        </p:nvSpPr>
        <p:spPr/>
        <p:txBody>
          <a:bodyPr/>
          <a:lstStyle/>
          <a:p>
            <a:fld id="{B6F15528-21DE-4FAA-801E-634DDDAF4B2B}" type="slidenum">
              <a:rPr lang="fr-FR" smtClean="0"/>
              <a:pPr/>
              <a:t>37</a:t>
            </a:fld>
            <a:endParaRPr lang="fr-FR"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0" y="889852"/>
            <a:ext cx="4654550" cy="5968148"/>
          </a:xfrm>
          <a:custGeom>
            <a:avLst/>
            <a:gdLst/>
            <a:ahLst/>
            <a:cxnLst/>
            <a:rect l="l" t="t" r="r" b="b"/>
            <a:pathLst>
              <a:path w="4654550" h="6858000">
                <a:moveTo>
                  <a:pt x="0" y="6858000"/>
                </a:moveTo>
                <a:lnTo>
                  <a:pt x="4654296" y="6858000"/>
                </a:lnTo>
                <a:lnTo>
                  <a:pt x="4654296" y="0"/>
                </a:lnTo>
                <a:lnTo>
                  <a:pt x="0" y="0"/>
                </a:lnTo>
                <a:lnTo>
                  <a:pt x="0" y="6858000"/>
                </a:lnTo>
                <a:close/>
              </a:path>
            </a:pathLst>
          </a:custGeom>
          <a:solidFill>
            <a:srgbClr val="002E6C"/>
          </a:solidFill>
        </p:spPr>
        <p:txBody>
          <a:bodyPr wrap="square" lIns="0" tIns="0" rIns="0" bIns="0" rtlCol="0"/>
          <a:lstStyle/>
          <a:p>
            <a:endParaRPr/>
          </a:p>
        </p:txBody>
      </p:sp>
      <p:sp>
        <p:nvSpPr>
          <p:cNvPr id="4" name="object 4"/>
          <p:cNvSpPr txBox="1">
            <a:spLocks noGrp="1"/>
          </p:cNvSpPr>
          <p:nvPr>
            <p:ph type="title"/>
          </p:nvPr>
        </p:nvSpPr>
        <p:spPr>
          <a:xfrm>
            <a:off x="771499" y="2703483"/>
            <a:ext cx="3245485" cy="1057910"/>
          </a:xfrm>
          <a:prstGeom prst="rect">
            <a:avLst/>
          </a:prstGeom>
        </p:spPr>
        <p:txBody>
          <a:bodyPr vert="horz" wrap="square" lIns="0" tIns="0" rIns="0" bIns="0" rtlCol="0">
            <a:spAutoFit/>
          </a:bodyPr>
          <a:lstStyle/>
          <a:p>
            <a:pPr algn="ctr">
              <a:lnSpc>
                <a:spcPts val="4105"/>
              </a:lnSpc>
            </a:pPr>
            <a:r>
              <a:rPr lang="fr-FR" sz="3600">
                <a:solidFill>
                  <a:srgbClr val="FFFFFF"/>
                </a:solidFill>
              </a:rPr>
              <a:t>USAID ADS 303</a:t>
            </a:r>
          </a:p>
          <a:p>
            <a:pPr algn="ctr">
              <a:lnSpc>
                <a:spcPts val="4105"/>
              </a:lnSpc>
            </a:pPr>
            <a:r>
              <a:rPr lang="fr-FR" sz="3600">
                <a:solidFill>
                  <a:srgbClr val="FFFFFF"/>
                </a:solidFill>
              </a:rPr>
              <a:t>Orientations:</a:t>
            </a:r>
          </a:p>
        </p:txBody>
      </p:sp>
      <p:sp>
        <p:nvSpPr>
          <p:cNvPr id="6" name="object 6"/>
          <p:cNvSpPr/>
          <p:nvPr/>
        </p:nvSpPr>
        <p:spPr>
          <a:xfrm>
            <a:off x="4920208" y="1131309"/>
            <a:ext cx="7200195" cy="4773167"/>
          </a:xfrm>
          <a:prstGeom prst="rect">
            <a:avLst/>
          </a:prstGeom>
          <a:blipFill>
            <a:blip r:embed="rId2" cstate="print"/>
            <a:stretch>
              <a:fillRect/>
            </a:stretch>
          </a:blipFill>
        </p:spPr>
        <p:txBody>
          <a:bodyPr wrap="square" lIns="0" tIns="0" rIns="0" bIns="0" rtlCol="0"/>
          <a:lstStyle/>
          <a:p>
            <a:endParaRPr/>
          </a:p>
        </p:txBody>
      </p:sp>
      <p:sp>
        <p:nvSpPr>
          <p:cNvPr id="7" name="Google Shape;385;p56">
            <a:extLst>
              <a:ext uri="{FF2B5EF4-FFF2-40B4-BE49-F238E27FC236}">
                <a16:creationId xmlns="" xmlns:a16="http://schemas.microsoft.com/office/drawing/2014/main" id="{584D4CAE-579A-9F9F-592B-6276FDDAE9AE}"/>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lang="en-US" sz="3200" b="1" kern="0">
              <a:solidFill>
                <a:schemeClr val="bg1"/>
              </a:solidFill>
              <a:latin typeface="Source Sans Pro"/>
              <a:ea typeface="Source Sans Pro"/>
              <a:sym typeface="Arial"/>
            </a:endParaRPr>
          </a:p>
        </p:txBody>
      </p:sp>
      <p:sp>
        <p:nvSpPr>
          <p:cNvPr id="8" name="bk object 16">
            <a:extLst>
              <a:ext uri="{FF2B5EF4-FFF2-40B4-BE49-F238E27FC236}">
                <a16:creationId xmlns="" xmlns:a16="http://schemas.microsoft.com/office/drawing/2014/main" id="{A6D0A398-CE2B-E48A-BCFE-2703A1EA0C10}"/>
              </a:ext>
            </a:extLst>
          </p:cNvPr>
          <p:cNvSpPr/>
          <p:nvPr/>
        </p:nvSpPr>
        <p:spPr>
          <a:xfrm>
            <a:off x="3047" y="6400800"/>
            <a:ext cx="12189460" cy="457200"/>
          </a:xfrm>
          <a:custGeom>
            <a:avLst/>
            <a:gdLst/>
            <a:ahLst/>
            <a:cxnLst/>
            <a:rect l="l" t="t" r="r" b="b"/>
            <a:pathLst>
              <a:path w="12189460" h="457200">
                <a:moveTo>
                  <a:pt x="0" y="457200"/>
                </a:moveTo>
                <a:lnTo>
                  <a:pt x="12188952" y="457200"/>
                </a:lnTo>
                <a:lnTo>
                  <a:pt x="12188952" y="0"/>
                </a:lnTo>
                <a:lnTo>
                  <a:pt x="0" y="0"/>
                </a:lnTo>
                <a:lnTo>
                  <a:pt x="0" y="457200"/>
                </a:lnTo>
                <a:close/>
              </a:path>
            </a:pathLst>
          </a:custGeom>
          <a:solidFill>
            <a:srgbClr val="002E6C"/>
          </a:solidFill>
        </p:spPr>
        <p:txBody>
          <a:bodyPr wrap="square" lIns="0" tIns="0" rIns="0" bIns="0" rtlCol="0"/>
          <a:lstStyle/>
          <a:p>
            <a:endParaRPr/>
          </a:p>
        </p:txBody>
      </p:sp>
      <p:sp>
        <p:nvSpPr>
          <p:cNvPr id="9" name="TextBox 8"/>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3C7C4544-A3FE-75BD-B1F3-A48F6D848228}"/>
              </a:ext>
            </a:extLst>
          </p:cNvPr>
          <p:cNvSpPr>
            <a:spLocks noGrp="1"/>
          </p:cNvSpPr>
          <p:nvPr>
            <p:ph type="sldNum" sz="quarter" idx="7"/>
          </p:nvPr>
        </p:nvSpPr>
        <p:spPr/>
        <p:txBody>
          <a:bodyPr/>
          <a:lstStyle/>
          <a:p>
            <a:fld id="{B6F15528-21DE-4FAA-801E-634DDDAF4B2B}" type="slidenum">
              <a:rPr lang="fr-FR" smtClean="0"/>
              <a:pPr/>
              <a:t>38</a:t>
            </a:fld>
            <a:endParaRPr lang="fr-FR"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654296" y="6850380"/>
            <a:ext cx="7538084" cy="7620"/>
          </a:xfrm>
          <a:custGeom>
            <a:avLst/>
            <a:gdLst/>
            <a:ahLst/>
            <a:cxnLst/>
            <a:rect l="l" t="t" r="r" b="b"/>
            <a:pathLst>
              <a:path w="7538084" h="7620">
                <a:moveTo>
                  <a:pt x="0" y="7620"/>
                </a:moveTo>
                <a:lnTo>
                  <a:pt x="7537704" y="7620"/>
                </a:lnTo>
                <a:lnTo>
                  <a:pt x="7537704" y="0"/>
                </a:lnTo>
                <a:lnTo>
                  <a:pt x="0" y="0"/>
                </a:lnTo>
                <a:lnTo>
                  <a:pt x="0" y="7620"/>
                </a:lnTo>
                <a:close/>
              </a:path>
            </a:pathLst>
          </a:custGeom>
          <a:solidFill>
            <a:srgbClr val="002E6C"/>
          </a:solidFill>
        </p:spPr>
        <p:txBody>
          <a:bodyPr wrap="square" lIns="0" tIns="0" rIns="0" bIns="0" rtlCol="0"/>
          <a:lstStyle/>
          <a:p>
            <a:endParaRPr/>
          </a:p>
        </p:txBody>
      </p:sp>
      <p:sp>
        <p:nvSpPr>
          <p:cNvPr id="3" name="object 3"/>
          <p:cNvSpPr/>
          <p:nvPr/>
        </p:nvSpPr>
        <p:spPr>
          <a:xfrm>
            <a:off x="0" y="895988"/>
            <a:ext cx="4615815" cy="5962011"/>
          </a:xfrm>
          <a:custGeom>
            <a:avLst/>
            <a:gdLst/>
            <a:ahLst/>
            <a:cxnLst/>
            <a:rect l="l" t="t" r="r" b="b"/>
            <a:pathLst>
              <a:path w="4615815" h="6858000">
                <a:moveTo>
                  <a:pt x="0" y="6858000"/>
                </a:moveTo>
                <a:lnTo>
                  <a:pt x="4615434" y="6858000"/>
                </a:lnTo>
                <a:lnTo>
                  <a:pt x="4615434" y="0"/>
                </a:lnTo>
                <a:lnTo>
                  <a:pt x="0" y="0"/>
                </a:lnTo>
                <a:lnTo>
                  <a:pt x="0" y="6858000"/>
                </a:lnTo>
                <a:close/>
              </a:path>
            </a:pathLst>
          </a:custGeom>
          <a:solidFill>
            <a:srgbClr val="002E6C"/>
          </a:solidFill>
        </p:spPr>
        <p:txBody>
          <a:bodyPr wrap="square" lIns="0" tIns="0" rIns="0" bIns="0" rtlCol="0"/>
          <a:lstStyle/>
          <a:p>
            <a:endParaRPr/>
          </a:p>
        </p:txBody>
      </p:sp>
      <p:sp>
        <p:nvSpPr>
          <p:cNvPr id="4" name="object 4"/>
          <p:cNvSpPr/>
          <p:nvPr/>
        </p:nvSpPr>
        <p:spPr>
          <a:xfrm>
            <a:off x="5926086" y="914399"/>
            <a:ext cx="4951462" cy="5486400"/>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5921311" y="256603"/>
            <a:ext cx="4961255" cy="6345555"/>
          </a:xfrm>
          <a:custGeom>
            <a:avLst/>
            <a:gdLst/>
            <a:ahLst/>
            <a:cxnLst/>
            <a:rect l="l" t="t" r="r" b="b"/>
            <a:pathLst>
              <a:path w="4961255" h="6345555">
                <a:moveTo>
                  <a:pt x="0" y="0"/>
                </a:moveTo>
                <a:lnTo>
                  <a:pt x="4961001" y="0"/>
                </a:lnTo>
                <a:lnTo>
                  <a:pt x="4961001" y="6345555"/>
                </a:lnTo>
                <a:lnTo>
                  <a:pt x="0" y="6345555"/>
                </a:lnTo>
                <a:lnTo>
                  <a:pt x="0" y="0"/>
                </a:lnTo>
                <a:close/>
              </a:path>
            </a:pathLst>
          </a:custGeom>
          <a:ln w="9525">
            <a:solidFill>
              <a:srgbClr val="BEBEBE"/>
            </a:solidFill>
          </a:ln>
        </p:spPr>
        <p:txBody>
          <a:bodyPr wrap="square" lIns="0" tIns="0" rIns="0" bIns="0" rtlCol="0"/>
          <a:lstStyle/>
          <a:p>
            <a:endParaRPr/>
          </a:p>
        </p:txBody>
      </p:sp>
      <p:sp>
        <p:nvSpPr>
          <p:cNvPr id="6" name="object 6"/>
          <p:cNvSpPr txBox="1">
            <a:spLocks noGrp="1"/>
          </p:cNvSpPr>
          <p:nvPr>
            <p:ph type="title"/>
          </p:nvPr>
        </p:nvSpPr>
        <p:spPr>
          <a:xfrm>
            <a:off x="915550" y="2708593"/>
            <a:ext cx="3220729" cy="996315"/>
          </a:xfrm>
          <a:prstGeom prst="rect">
            <a:avLst/>
          </a:prstGeom>
        </p:spPr>
        <p:txBody>
          <a:bodyPr vert="horz" wrap="square" lIns="0" tIns="0" rIns="0" bIns="0" rtlCol="0">
            <a:spAutoFit/>
          </a:bodyPr>
          <a:lstStyle/>
          <a:p>
            <a:pPr marL="12700" marR="5080">
              <a:lnSpc>
                <a:spcPts val="3890"/>
              </a:lnSpc>
            </a:pPr>
            <a:r>
              <a:rPr lang="fr-FR" sz="3600">
                <a:solidFill>
                  <a:srgbClr val="FFFFFF"/>
                </a:solidFill>
              </a:rPr>
              <a:t>Disposition standard</a:t>
            </a:r>
          </a:p>
        </p:txBody>
      </p:sp>
      <p:sp>
        <p:nvSpPr>
          <p:cNvPr id="7" name="bk object 16">
            <a:extLst>
              <a:ext uri="{FF2B5EF4-FFF2-40B4-BE49-F238E27FC236}">
                <a16:creationId xmlns="" xmlns:a16="http://schemas.microsoft.com/office/drawing/2014/main" id="{4BF4EC3C-BE94-294E-2BA8-B7E3F6C33552}"/>
              </a:ext>
            </a:extLst>
          </p:cNvPr>
          <p:cNvSpPr/>
          <p:nvPr/>
        </p:nvSpPr>
        <p:spPr>
          <a:xfrm>
            <a:off x="3047" y="6400800"/>
            <a:ext cx="12189460" cy="457200"/>
          </a:xfrm>
          <a:custGeom>
            <a:avLst/>
            <a:gdLst/>
            <a:ahLst/>
            <a:cxnLst/>
            <a:rect l="l" t="t" r="r" b="b"/>
            <a:pathLst>
              <a:path w="12189460" h="457200">
                <a:moveTo>
                  <a:pt x="0" y="457200"/>
                </a:moveTo>
                <a:lnTo>
                  <a:pt x="12188952" y="457200"/>
                </a:lnTo>
                <a:lnTo>
                  <a:pt x="12188952" y="0"/>
                </a:lnTo>
                <a:lnTo>
                  <a:pt x="0" y="0"/>
                </a:lnTo>
                <a:lnTo>
                  <a:pt x="0" y="457200"/>
                </a:lnTo>
                <a:close/>
              </a:path>
            </a:pathLst>
          </a:custGeom>
          <a:solidFill>
            <a:srgbClr val="002E6C"/>
          </a:solidFill>
        </p:spPr>
        <p:txBody>
          <a:bodyPr wrap="square" lIns="0" tIns="0" rIns="0" bIns="0" rtlCol="0"/>
          <a:lstStyle/>
          <a:p>
            <a:endParaRPr/>
          </a:p>
        </p:txBody>
      </p:sp>
      <p:sp>
        <p:nvSpPr>
          <p:cNvPr id="8" name="Google Shape;385;p56">
            <a:extLst>
              <a:ext uri="{FF2B5EF4-FFF2-40B4-BE49-F238E27FC236}">
                <a16:creationId xmlns="" xmlns:a16="http://schemas.microsoft.com/office/drawing/2014/main" id="{383E62D1-C050-C818-646B-92B34F800BFF}"/>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lang="en-US" sz="3200" b="1" kern="0">
              <a:solidFill>
                <a:schemeClr val="bg1"/>
              </a:solidFill>
              <a:latin typeface="Source Sans Pro"/>
              <a:ea typeface="Source Sans Pro"/>
              <a:sym typeface="Arial"/>
            </a:endParaRPr>
          </a:p>
        </p:txBody>
      </p:sp>
      <p:sp>
        <p:nvSpPr>
          <p:cNvPr id="9" name="TextBox 8"/>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10" name="Espace réservé du numéro de diapositive 9">
            <a:extLst>
              <a:ext uri="{FF2B5EF4-FFF2-40B4-BE49-F238E27FC236}">
                <a16:creationId xmlns="" xmlns:a16="http://schemas.microsoft.com/office/drawing/2014/main" id="{E4E00775-A8DD-8407-5977-8BCD69609A27}"/>
              </a:ext>
            </a:extLst>
          </p:cNvPr>
          <p:cNvSpPr>
            <a:spLocks noGrp="1"/>
          </p:cNvSpPr>
          <p:nvPr>
            <p:ph type="sldNum" sz="quarter" idx="7"/>
          </p:nvPr>
        </p:nvSpPr>
        <p:spPr/>
        <p:txBody>
          <a:bodyPr/>
          <a:lstStyle/>
          <a:p>
            <a:fld id="{B6F15528-21DE-4FAA-801E-634DDDAF4B2B}" type="slidenum">
              <a:rPr lang="fr-FR" smtClean="0"/>
              <a:pPr/>
              <a:t>39</a:t>
            </a:fld>
            <a:endParaRPr lang="fr-F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1066800" y="1524000"/>
            <a:ext cx="2437765" cy="720000"/>
          </a:xfrm>
          <a:prstGeom prst="rect">
            <a:avLst/>
          </a:prstGeom>
          <a:solidFill>
            <a:srgbClr val="B90B2E"/>
          </a:solidFill>
        </p:spPr>
        <p:txBody>
          <a:bodyPr vert="horz" wrap="square" lIns="0" tIns="177800" rIns="0" bIns="0" rtlCol="0" anchor="ctr">
            <a:spAutoFit/>
          </a:bodyPr>
          <a:lstStyle/>
          <a:p>
            <a:pPr marL="228600">
              <a:lnSpc>
                <a:spcPct val="100000"/>
              </a:lnSpc>
              <a:spcBef>
                <a:spcPts val="1400"/>
              </a:spcBef>
            </a:pPr>
            <a:r>
              <a:rPr lang="fr-FR" sz="2600" b="1">
                <a:solidFill>
                  <a:srgbClr val="FFFFFF"/>
                </a:solidFill>
                <a:latin typeface="Source Sans Pro" panose="020B0503030403020204" pitchFamily="34" charset="0"/>
                <a:ea typeface="Source Sans Pro" panose="020B0503030403020204" pitchFamily="34" charset="0"/>
                <a:cs typeface="Lucida Sans"/>
              </a:rPr>
              <a:t>DOCUMENT</a:t>
            </a:r>
          </a:p>
        </p:txBody>
      </p:sp>
      <p:sp>
        <p:nvSpPr>
          <p:cNvPr id="8" name="object 8"/>
          <p:cNvSpPr txBox="1"/>
          <p:nvPr/>
        </p:nvSpPr>
        <p:spPr>
          <a:xfrm>
            <a:off x="1060703" y="2583174"/>
            <a:ext cx="2437765" cy="720000"/>
          </a:xfrm>
          <a:prstGeom prst="rect">
            <a:avLst/>
          </a:prstGeom>
          <a:solidFill>
            <a:srgbClr val="B90B2E"/>
          </a:solidFill>
        </p:spPr>
        <p:txBody>
          <a:bodyPr vert="horz" wrap="square" lIns="0" tIns="161290" rIns="0" bIns="0" rtlCol="0" anchor="ctr">
            <a:spAutoFit/>
          </a:bodyPr>
          <a:lstStyle/>
          <a:p>
            <a:pPr marL="529590">
              <a:lnSpc>
                <a:spcPct val="100000"/>
              </a:lnSpc>
              <a:spcBef>
                <a:spcPts val="1270"/>
              </a:spcBef>
            </a:pPr>
            <a:r>
              <a:rPr lang="fr-FR" sz="2800" b="1">
                <a:solidFill>
                  <a:srgbClr val="FFFFFF"/>
                </a:solidFill>
                <a:latin typeface="Source Sans Pro" panose="020B0503030403020204" pitchFamily="34" charset="0"/>
                <a:ea typeface="Source Sans Pro" panose="020B0503030403020204" pitchFamily="34" charset="0"/>
                <a:cs typeface="Lucida Sans"/>
              </a:rPr>
              <a:t>OBTENIR</a:t>
            </a:r>
          </a:p>
        </p:txBody>
      </p:sp>
      <p:sp>
        <p:nvSpPr>
          <p:cNvPr id="11" name="object 11"/>
          <p:cNvSpPr txBox="1"/>
          <p:nvPr/>
        </p:nvSpPr>
        <p:spPr>
          <a:xfrm>
            <a:off x="1060703" y="3656454"/>
            <a:ext cx="2437765" cy="720000"/>
          </a:xfrm>
          <a:prstGeom prst="rect">
            <a:avLst/>
          </a:prstGeom>
          <a:solidFill>
            <a:srgbClr val="B90B2E"/>
          </a:solidFill>
        </p:spPr>
        <p:txBody>
          <a:bodyPr vert="horz" wrap="square" lIns="0" tIns="161290" rIns="0" bIns="0" rtlCol="0" anchor="ctr">
            <a:spAutoFit/>
          </a:bodyPr>
          <a:lstStyle/>
          <a:p>
            <a:pPr marL="454025">
              <a:lnSpc>
                <a:spcPct val="100000"/>
              </a:lnSpc>
              <a:spcBef>
                <a:spcPts val="1270"/>
              </a:spcBef>
            </a:pPr>
            <a:r>
              <a:rPr lang="fr-FR" sz="2800" b="1">
                <a:solidFill>
                  <a:srgbClr val="FFFFFF"/>
                </a:solidFill>
                <a:latin typeface="Source Sans Pro" panose="020B0503030403020204" pitchFamily="34" charset="0"/>
                <a:ea typeface="Source Sans Pro" panose="020B0503030403020204" pitchFamily="34" charset="0"/>
                <a:cs typeface="Lucida Sans"/>
              </a:rPr>
              <a:t>DISCUTER</a:t>
            </a:r>
          </a:p>
        </p:txBody>
      </p:sp>
      <p:sp>
        <p:nvSpPr>
          <p:cNvPr id="14" name="object 14"/>
          <p:cNvSpPr txBox="1"/>
          <p:nvPr/>
        </p:nvSpPr>
        <p:spPr>
          <a:xfrm>
            <a:off x="1060703" y="4729734"/>
            <a:ext cx="2437765" cy="720000"/>
          </a:xfrm>
          <a:prstGeom prst="rect">
            <a:avLst/>
          </a:prstGeom>
          <a:solidFill>
            <a:srgbClr val="B90B2E"/>
          </a:solidFill>
        </p:spPr>
        <p:txBody>
          <a:bodyPr vert="horz" wrap="square" lIns="0" tIns="161290" rIns="0" bIns="0" rtlCol="0" anchor="ctr">
            <a:spAutoFit/>
          </a:bodyPr>
          <a:lstStyle/>
          <a:p>
            <a:pPr marL="565150">
              <a:lnSpc>
                <a:spcPct val="100000"/>
              </a:lnSpc>
              <a:spcBef>
                <a:spcPts val="1270"/>
              </a:spcBef>
            </a:pPr>
            <a:r>
              <a:rPr lang="fr-FR" sz="2800" b="1">
                <a:solidFill>
                  <a:srgbClr val="FFFFFF"/>
                </a:solidFill>
                <a:latin typeface="Source Sans Pro" panose="020B0503030403020204" pitchFamily="34" charset="0"/>
                <a:ea typeface="Source Sans Pro" panose="020B0503030403020204" pitchFamily="34" charset="0"/>
                <a:cs typeface="Lucida Sans"/>
              </a:rPr>
              <a:t>DÉFINIR</a:t>
            </a:r>
          </a:p>
        </p:txBody>
      </p:sp>
      <p:sp>
        <p:nvSpPr>
          <p:cNvPr id="15" name="object 15"/>
          <p:cNvSpPr txBox="1"/>
          <p:nvPr/>
        </p:nvSpPr>
        <p:spPr>
          <a:xfrm>
            <a:off x="4285488" y="1568424"/>
            <a:ext cx="6480000" cy="783548"/>
          </a:xfrm>
          <a:prstGeom prst="rect">
            <a:avLst/>
          </a:prstGeom>
          <a:solidFill>
            <a:srgbClr val="DED7D4"/>
          </a:solidFill>
        </p:spPr>
        <p:txBody>
          <a:bodyPr vert="horz" wrap="square" lIns="0" tIns="227330" rIns="0" bIns="0" rtlCol="0" anchor="ctr">
            <a:spAutoFit/>
          </a:bodyPr>
          <a:lstStyle/>
          <a:p>
            <a:pPr marL="227965">
              <a:lnSpc>
                <a:spcPct val="100000"/>
              </a:lnSpc>
              <a:spcBef>
                <a:spcPts val="1790"/>
              </a:spcBef>
            </a:pPr>
            <a:r>
              <a:rPr lang="fr-FR" dirty="0">
                <a:latin typeface="Source Sans Pro" panose="020B0503030403020204" pitchFamily="34" charset="0"/>
                <a:ea typeface="Source Sans Pro" panose="020B0503030403020204" pitchFamily="34" charset="0"/>
                <a:cs typeface="Arial"/>
              </a:rPr>
              <a:t>FORMATION POUR UTILISATEURS INTERNES ET EXTERNES</a:t>
            </a:r>
          </a:p>
        </p:txBody>
      </p:sp>
      <p:sp>
        <p:nvSpPr>
          <p:cNvPr id="16" name="object 16"/>
          <p:cNvSpPr txBox="1"/>
          <p:nvPr/>
        </p:nvSpPr>
        <p:spPr>
          <a:xfrm>
            <a:off x="4285488" y="2639225"/>
            <a:ext cx="6480000" cy="720000"/>
          </a:xfrm>
          <a:prstGeom prst="rect">
            <a:avLst/>
          </a:prstGeom>
          <a:solidFill>
            <a:srgbClr val="DED7D4"/>
          </a:solidFill>
        </p:spPr>
        <p:txBody>
          <a:bodyPr vert="horz" wrap="square" lIns="0" tIns="227330" rIns="0" bIns="0" rtlCol="0" anchor="ctr">
            <a:spAutoFit/>
          </a:bodyPr>
          <a:lstStyle/>
          <a:p>
            <a:pPr marL="228600">
              <a:lnSpc>
                <a:spcPct val="100000"/>
              </a:lnSpc>
              <a:spcBef>
                <a:spcPts val="1790"/>
              </a:spcBef>
            </a:pPr>
            <a:r>
              <a:rPr lang="fr-FR" sz="2000" dirty="0">
                <a:latin typeface="Source Sans Pro" panose="020B0503030403020204" pitchFamily="34" charset="0"/>
                <a:ea typeface="Source Sans Pro" panose="020B0503030403020204" pitchFamily="34" charset="0"/>
                <a:cs typeface="Arial"/>
              </a:rPr>
              <a:t>LEÇONS APPRISES</a:t>
            </a:r>
          </a:p>
        </p:txBody>
      </p:sp>
      <p:sp>
        <p:nvSpPr>
          <p:cNvPr id="17" name="object 17"/>
          <p:cNvSpPr txBox="1"/>
          <p:nvPr/>
        </p:nvSpPr>
        <p:spPr>
          <a:xfrm>
            <a:off x="4285488" y="3689096"/>
            <a:ext cx="6480000" cy="720000"/>
          </a:xfrm>
          <a:prstGeom prst="rect">
            <a:avLst/>
          </a:prstGeom>
          <a:solidFill>
            <a:srgbClr val="DED7D4"/>
          </a:solidFill>
        </p:spPr>
        <p:txBody>
          <a:bodyPr vert="horz" wrap="square" lIns="0" tIns="227329" rIns="0" bIns="0" rtlCol="0" anchor="ctr">
            <a:spAutoFit/>
          </a:bodyPr>
          <a:lstStyle/>
          <a:p>
            <a:pPr marL="227965">
              <a:lnSpc>
                <a:spcPct val="100000"/>
              </a:lnSpc>
              <a:spcBef>
                <a:spcPts val="1789"/>
              </a:spcBef>
            </a:pPr>
            <a:r>
              <a:rPr lang="fr-FR" sz="2000" dirty="0">
                <a:latin typeface="Source Sans Pro" panose="020B0503030403020204" pitchFamily="34" charset="0"/>
                <a:ea typeface="Source Sans Pro" panose="020B0503030403020204" pitchFamily="34" charset="0"/>
                <a:cs typeface="Arial"/>
              </a:rPr>
              <a:t>NOUVEAUX MODULES</a:t>
            </a:r>
          </a:p>
        </p:txBody>
      </p:sp>
      <p:sp>
        <p:nvSpPr>
          <p:cNvPr id="18" name="object 18"/>
          <p:cNvSpPr txBox="1"/>
          <p:nvPr/>
        </p:nvSpPr>
        <p:spPr>
          <a:xfrm>
            <a:off x="4285488" y="4733544"/>
            <a:ext cx="6480000" cy="720000"/>
          </a:xfrm>
          <a:prstGeom prst="rect">
            <a:avLst/>
          </a:prstGeom>
          <a:solidFill>
            <a:srgbClr val="DED7D4"/>
          </a:solidFill>
        </p:spPr>
        <p:txBody>
          <a:bodyPr vert="horz" wrap="square" lIns="0" tIns="227329" rIns="0" bIns="0" rtlCol="0" anchor="ctr">
            <a:spAutoFit/>
          </a:bodyPr>
          <a:lstStyle/>
          <a:p>
            <a:pPr marL="227965">
              <a:lnSpc>
                <a:spcPct val="100000"/>
              </a:lnSpc>
              <a:spcBef>
                <a:spcPts val="1789"/>
              </a:spcBef>
            </a:pPr>
            <a:r>
              <a:rPr lang="fr-FR" sz="2000">
                <a:latin typeface="Source Sans Pro" panose="020B0503030403020204" pitchFamily="34" charset="0"/>
                <a:ea typeface="Source Sans Pro" panose="020B0503030403020204" pitchFamily="34" charset="0"/>
                <a:cs typeface="Arial"/>
              </a:rPr>
              <a:t>VOIE À SUIVRE POUR NUPAS PLUS 2.0</a:t>
            </a:r>
          </a:p>
        </p:txBody>
      </p:sp>
      <p:sp>
        <p:nvSpPr>
          <p:cNvPr id="19" name="Google Shape;385;p56">
            <a:extLst>
              <a:ext uri="{FF2B5EF4-FFF2-40B4-BE49-F238E27FC236}">
                <a16:creationId xmlns="" xmlns:a16="http://schemas.microsoft.com/office/drawing/2014/main" id="{B0E4480C-4A83-4E27-1CFE-2A8BBB05E280}"/>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OBJECTIF DE CETTE FORMATION </a:t>
            </a:r>
          </a:p>
        </p:txBody>
      </p:sp>
      <p:cxnSp>
        <p:nvCxnSpPr>
          <p:cNvPr id="20" name="Straight Arrow Connector 19">
            <a:extLst>
              <a:ext uri="{FF2B5EF4-FFF2-40B4-BE49-F238E27FC236}">
                <a16:creationId xmlns="" xmlns:a16="http://schemas.microsoft.com/office/drawing/2014/main" id="{5532E9A8-9B19-0726-EC48-DDD0D135B5D6}"/>
              </a:ext>
            </a:extLst>
          </p:cNvPr>
          <p:cNvCxnSpPr>
            <a:stCxn id="14" idx="3"/>
            <a:endCxn id="18" idx="1"/>
          </p:cNvCxnSpPr>
          <p:nvPr/>
        </p:nvCxnSpPr>
        <p:spPr>
          <a:xfrm>
            <a:off x="3498468" y="5089734"/>
            <a:ext cx="787020" cy="3810"/>
          </a:xfrm>
          <a:prstGeom prst="straightConnector1">
            <a:avLst/>
          </a:prstGeom>
          <a:ln w="76200">
            <a:solidFill>
              <a:srgbClr val="C00000"/>
            </a:solidFill>
            <a:headEnd type="none"/>
            <a:tailEnd type="triangle"/>
          </a:ln>
        </p:spPr>
      </p:cxnSp>
      <p:cxnSp>
        <p:nvCxnSpPr>
          <p:cNvPr id="21" name="Straight Arrow Connector 20">
            <a:extLst>
              <a:ext uri="{FF2B5EF4-FFF2-40B4-BE49-F238E27FC236}">
                <a16:creationId xmlns="" xmlns:a16="http://schemas.microsoft.com/office/drawing/2014/main" id="{7296E533-7238-A3EB-A618-0E1B5A730151}"/>
              </a:ext>
            </a:extLst>
          </p:cNvPr>
          <p:cNvCxnSpPr/>
          <p:nvPr/>
        </p:nvCxnSpPr>
        <p:spPr>
          <a:xfrm>
            <a:off x="3498468" y="4045286"/>
            <a:ext cx="787020" cy="3810"/>
          </a:xfrm>
          <a:prstGeom prst="straightConnector1">
            <a:avLst/>
          </a:prstGeom>
          <a:ln w="76200">
            <a:solidFill>
              <a:srgbClr val="C00000"/>
            </a:solidFill>
            <a:headEnd type="none"/>
            <a:tailEnd type="triangle"/>
          </a:ln>
        </p:spPr>
      </p:cxnSp>
      <p:cxnSp>
        <p:nvCxnSpPr>
          <p:cNvPr id="22" name="Straight Arrow Connector 21">
            <a:extLst>
              <a:ext uri="{FF2B5EF4-FFF2-40B4-BE49-F238E27FC236}">
                <a16:creationId xmlns="" xmlns:a16="http://schemas.microsoft.com/office/drawing/2014/main" id="{5D84918F-8BEF-C2E5-2B51-481CAEDDFBED}"/>
              </a:ext>
            </a:extLst>
          </p:cNvPr>
          <p:cNvCxnSpPr/>
          <p:nvPr/>
        </p:nvCxnSpPr>
        <p:spPr>
          <a:xfrm>
            <a:off x="3498468" y="3029668"/>
            <a:ext cx="787020" cy="3810"/>
          </a:xfrm>
          <a:prstGeom prst="straightConnector1">
            <a:avLst/>
          </a:prstGeom>
          <a:ln w="76200">
            <a:solidFill>
              <a:srgbClr val="C00000"/>
            </a:solidFill>
            <a:headEnd type="none"/>
            <a:tailEnd type="triangle"/>
          </a:ln>
        </p:spPr>
      </p:cxnSp>
      <p:cxnSp>
        <p:nvCxnSpPr>
          <p:cNvPr id="23" name="Straight Arrow Connector 22">
            <a:extLst>
              <a:ext uri="{FF2B5EF4-FFF2-40B4-BE49-F238E27FC236}">
                <a16:creationId xmlns="" xmlns:a16="http://schemas.microsoft.com/office/drawing/2014/main" id="{606465F9-5B81-9F9D-A505-B46599E5FE37}"/>
              </a:ext>
            </a:extLst>
          </p:cNvPr>
          <p:cNvCxnSpPr/>
          <p:nvPr/>
        </p:nvCxnSpPr>
        <p:spPr>
          <a:xfrm>
            <a:off x="3498468" y="1923746"/>
            <a:ext cx="787020" cy="3810"/>
          </a:xfrm>
          <a:prstGeom prst="straightConnector1">
            <a:avLst/>
          </a:prstGeom>
          <a:ln w="76200">
            <a:solidFill>
              <a:srgbClr val="C00000"/>
            </a:solidFill>
            <a:headEnd type="none"/>
            <a:tailEnd type="triangle"/>
          </a:ln>
        </p:spPr>
      </p:cxnSp>
      <p:sp>
        <p:nvSpPr>
          <p:cNvPr id="24" name="TextBox 23"/>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2C566440-68AD-1F33-073B-FAA9269767A6}"/>
              </a:ext>
            </a:extLst>
          </p:cNvPr>
          <p:cNvSpPr>
            <a:spLocks noGrp="1"/>
          </p:cNvSpPr>
          <p:nvPr>
            <p:ph type="sldNum" sz="quarter" idx="7"/>
          </p:nvPr>
        </p:nvSpPr>
        <p:spPr/>
        <p:txBody>
          <a:bodyPr/>
          <a:lstStyle/>
          <a:p>
            <a:fld id="{B6F15528-21DE-4FAA-801E-634DDDAF4B2B}" type="slidenum">
              <a:rPr lang="fr-FR" smtClean="0"/>
              <a:pPr/>
              <a:t>4</a:t>
            </a:fld>
            <a:endParaRPr lang="fr-FR"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0" y="895988"/>
            <a:ext cx="4615815" cy="5962011"/>
          </a:xfrm>
          <a:custGeom>
            <a:avLst/>
            <a:gdLst/>
            <a:ahLst/>
            <a:cxnLst/>
            <a:rect l="l" t="t" r="r" b="b"/>
            <a:pathLst>
              <a:path w="4615815" h="6858000">
                <a:moveTo>
                  <a:pt x="0" y="6858000"/>
                </a:moveTo>
                <a:lnTo>
                  <a:pt x="4615434" y="6858000"/>
                </a:lnTo>
                <a:lnTo>
                  <a:pt x="4615434" y="0"/>
                </a:lnTo>
                <a:lnTo>
                  <a:pt x="0" y="0"/>
                </a:lnTo>
                <a:lnTo>
                  <a:pt x="0" y="6858000"/>
                </a:lnTo>
                <a:close/>
              </a:path>
            </a:pathLst>
          </a:custGeom>
          <a:solidFill>
            <a:srgbClr val="002E6C"/>
          </a:solidFill>
        </p:spPr>
        <p:txBody>
          <a:bodyPr wrap="square" lIns="0" tIns="0" rIns="0" bIns="0" rtlCol="0"/>
          <a:lstStyle/>
          <a:p>
            <a:endParaRPr/>
          </a:p>
        </p:txBody>
      </p:sp>
      <p:sp>
        <p:nvSpPr>
          <p:cNvPr id="4" name="object 4"/>
          <p:cNvSpPr txBox="1"/>
          <p:nvPr/>
        </p:nvSpPr>
        <p:spPr>
          <a:xfrm>
            <a:off x="752425" y="2930842"/>
            <a:ext cx="2688590" cy="2500685"/>
          </a:xfrm>
          <a:prstGeom prst="rect">
            <a:avLst/>
          </a:prstGeom>
        </p:spPr>
        <p:txBody>
          <a:bodyPr vert="horz" wrap="square" lIns="0" tIns="0" rIns="0" bIns="0" rtlCol="0">
            <a:spAutoFit/>
          </a:bodyPr>
          <a:lstStyle/>
          <a:p>
            <a:pPr marL="688340" marR="5080" indent="-676275">
              <a:lnSpc>
                <a:spcPts val="3890"/>
              </a:lnSpc>
            </a:pPr>
            <a:r>
              <a:rPr lang="fr-FR" sz="3600" dirty="0" smtClean="0">
                <a:solidFill>
                  <a:srgbClr val="FFFFFF"/>
                </a:solidFill>
                <a:latin typeface="Source Sans Pro" panose="020B0503030403020204" pitchFamily="34" charset="0"/>
                <a:ea typeface="Source Sans Pro" panose="020B0503030403020204" pitchFamily="34" charset="0"/>
                <a:cs typeface="Arial"/>
              </a:rPr>
              <a:t>        Examen </a:t>
            </a:r>
            <a:r>
              <a:rPr lang="fr-FR" sz="3600" dirty="0">
                <a:solidFill>
                  <a:srgbClr val="FFFFFF"/>
                </a:solidFill>
                <a:latin typeface="Source Sans Pro" panose="020B0503030403020204" pitchFamily="34" charset="0"/>
                <a:ea typeface="Source Sans Pro" panose="020B0503030403020204" pitchFamily="34" charset="0"/>
                <a:cs typeface="Arial"/>
              </a:rPr>
              <a:t>principal des sous-bénéficiaires</a:t>
            </a:r>
          </a:p>
        </p:txBody>
      </p:sp>
      <p:sp>
        <p:nvSpPr>
          <p:cNvPr id="5" name="object 5"/>
          <p:cNvSpPr txBox="1"/>
          <p:nvPr/>
        </p:nvSpPr>
        <p:spPr>
          <a:xfrm>
            <a:off x="4838383" y="949218"/>
            <a:ext cx="7196104" cy="5204117"/>
          </a:xfrm>
          <a:prstGeom prst="rect">
            <a:avLst/>
          </a:prstGeom>
        </p:spPr>
        <p:txBody>
          <a:bodyPr vert="horz" wrap="square" lIns="0" tIns="0" rIns="0" bIns="0" rtlCol="0">
            <a:spAutoFit/>
          </a:bodyPr>
          <a:lstStyle/>
          <a:p>
            <a:pPr marL="12700"/>
            <a:r>
              <a:rPr lang="fr-FR" dirty="0"/>
              <a:t>§200.332 Exigences pour les entités intermédiaires.</a:t>
            </a:r>
          </a:p>
          <a:p>
            <a:pPr marL="12700"/>
            <a:r>
              <a:rPr lang="fr-FR" dirty="0">
                <a:latin typeface="Source Sans Pro" panose="020B0503030403020204" pitchFamily="34" charset="0"/>
                <a:ea typeface="Source Sans Pro" panose="020B0503030403020204" pitchFamily="34" charset="0"/>
                <a:cs typeface="Arial"/>
              </a:rPr>
              <a:t>Toutes les entités intermédiaires doivent :</a:t>
            </a:r>
          </a:p>
          <a:p>
            <a:pPr marL="12700"/>
            <a:r>
              <a:rPr lang="fr-FR" dirty="0">
                <a:latin typeface="Source Sans Pro" panose="020B0503030403020204" pitchFamily="34" charset="0"/>
                <a:ea typeface="Source Sans Pro" panose="020B0503030403020204" pitchFamily="34" charset="0"/>
                <a:cs typeface="Arial"/>
              </a:rPr>
              <a:t>(b) Évaluer le risque de non-conformité de chaque sous-récipiendaire avec les lois, réglementations fédérales et les termes et conditions de la sous-subvention afin de déterminer la surveillance appropriée du sous-récipiendaire décrite aux paragraphes (d) et (e) de la présente section, qui peut inclure prise en compte de facteurs tels que :</a:t>
            </a:r>
          </a:p>
          <a:p>
            <a:pPr marL="12700" marR="6350" algn="just">
              <a:lnSpc>
                <a:spcPct val="110000"/>
              </a:lnSpc>
              <a:buAutoNum type="arabicParenBoth"/>
              <a:tabLst>
                <a:tab pos="397510" algn="l"/>
              </a:tabLst>
            </a:pPr>
            <a:r>
              <a:rPr lang="fr-FR" dirty="0">
                <a:latin typeface="Source Sans Pro" panose="020B0503030403020204" pitchFamily="34" charset="0"/>
                <a:ea typeface="Source Sans Pro" panose="020B0503030403020204" pitchFamily="34" charset="0"/>
                <a:cs typeface="Arial"/>
              </a:rPr>
              <a:t>Expérience préalable des sous-bénéficiaires avec des sous-subventions identiques ou similaires</a:t>
            </a:r>
          </a:p>
          <a:p>
            <a:pPr marL="12700" marR="5080" algn="just">
              <a:lnSpc>
                <a:spcPct val="110000"/>
              </a:lnSpc>
              <a:spcBef>
                <a:spcPts val="1395"/>
              </a:spcBef>
              <a:buAutoNum type="arabicParenBoth"/>
              <a:tabLst>
                <a:tab pos="321945" algn="l"/>
              </a:tabLst>
            </a:pPr>
            <a:r>
              <a:rPr lang="fr-FR" dirty="0">
                <a:latin typeface="Source Sans Pro" panose="020B0503030403020204" pitchFamily="34" charset="0"/>
                <a:ea typeface="Source Sans Pro" panose="020B0503030403020204" pitchFamily="34" charset="0"/>
                <a:cs typeface="Arial"/>
              </a:rPr>
              <a:t>Les résultats des audits précédents, y compris si le sous-bénéficiaire reçoit ou non un audit unique conformément à la sous-partie F – Exigences d'audit de cette partie, et la mesure dans laquelle la sous-subvention identique ou similaire a été auditée en tant que programme majeur.</a:t>
            </a:r>
          </a:p>
          <a:p>
            <a:pPr marL="13335" marR="6350" indent="-635" algn="just">
              <a:lnSpc>
                <a:spcPct val="110000"/>
              </a:lnSpc>
              <a:spcBef>
                <a:spcPts val="1395"/>
              </a:spcBef>
              <a:buAutoNum type="arabicParenBoth"/>
              <a:tabLst>
                <a:tab pos="361950" algn="l"/>
              </a:tabLst>
            </a:pPr>
            <a:r>
              <a:rPr lang="fr-FR" dirty="0">
                <a:latin typeface="Source Sans Pro" panose="020B0503030403020204" pitchFamily="34" charset="0"/>
                <a:ea typeface="Source Sans Pro" panose="020B0503030403020204" pitchFamily="34" charset="0"/>
                <a:cs typeface="Arial"/>
              </a:rPr>
              <a:t>Si le sous-bénéficiaire dispose de nouveau personnel ou de systèmes nouveaux ou substantiellement modifiés</a:t>
            </a:r>
          </a:p>
        </p:txBody>
      </p:sp>
      <p:sp>
        <p:nvSpPr>
          <p:cNvPr id="10" name="object 10"/>
          <p:cNvSpPr/>
          <p:nvPr/>
        </p:nvSpPr>
        <p:spPr>
          <a:xfrm>
            <a:off x="431291" y="6441947"/>
            <a:ext cx="909955" cy="307340"/>
          </a:xfrm>
          <a:custGeom>
            <a:avLst/>
            <a:gdLst/>
            <a:ahLst/>
            <a:cxnLst/>
            <a:rect l="l" t="t" r="r" b="b"/>
            <a:pathLst>
              <a:path w="909955" h="307340">
                <a:moveTo>
                  <a:pt x="0" y="0"/>
                </a:moveTo>
                <a:lnTo>
                  <a:pt x="909827" y="0"/>
                </a:lnTo>
                <a:lnTo>
                  <a:pt x="909827" y="307085"/>
                </a:lnTo>
                <a:lnTo>
                  <a:pt x="0" y="307085"/>
                </a:lnTo>
                <a:lnTo>
                  <a:pt x="0" y="0"/>
                </a:lnTo>
                <a:close/>
              </a:path>
            </a:pathLst>
          </a:custGeom>
          <a:solidFill>
            <a:srgbClr val="002E6C"/>
          </a:solidFill>
        </p:spPr>
        <p:txBody>
          <a:bodyPr wrap="square" lIns="0" tIns="0" rIns="0" bIns="0" rtlCol="0"/>
          <a:lstStyle/>
          <a:p>
            <a:endParaRPr/>
          </a:p>
        </p:txBody>
      </p:sp>
      <p:sp>
        <p:nvSpPr>
          <p:cNvPr id="11" name="bk object 16">
            <a:extLst>
              <a:ext uri="{FF2B5EF4-FFF2-40B4-BE49-F238E27FC236}">
                <a16:creationId xmlns="" xmlns:a16="http://schemas.microsoft.com/office/drawing/2014/main" id="{A3ED06BA-0F87-D288-167D-F2A2DFAEF474}"/>
              </a:ext>
            </a:extLst>
          </p:cNvPr>
          <p:cNvSpPr/>
          <p:nvPr/>
        </p:nvSpPr>
        <p:spPr>
          <a:xfrm>
            <a:off x="3047" y="6400800"/>
            <a:ext cx="12189460" cy="457200"/>
          </a:xfrm>
          <a:custGeom>
            <a:avLst/>
            <a:gdLst/>
            <a:ahLst/>
            <a:cxnLst/>
            <a:rect l="l" t="t" r="r" b="b"/>
            <a:pathLst>
              <a:path w="12189460" h="457200">
                <a:moveTo>
                  <a:pt x="0" y="457200"/>
                </a:moveTo>
                <a:lnTo>
                  <a:pt x="12188952" y="457200"/>
                </a:lnTo>
                <a:lnTo>
                  <a:pt x="12188952" y="0"/>
                </a:lnTo>
                <a:lnTo>
                  <a:pt x="0" y="0"/>
                </a:lnTo>
                <a:lnTo>
                  <a:pt x="0" y="457200"/>
                </a:lnTo>
                <a:close/>
              </a:path>
            </a:pathLst>
          </a:custGeom>
          <a:solidFill>
            <a:srgbClr val="002E6C"/>
          </a:solidFill>
        </p:spPr>
        <p:txBody>
          <a:bodyPr wrap="square" lIns="0" tIns="0" rIns="0" bIns="0" rtlCol="0"/>
          <a:lstStyle/>
          <a:p>
            <a:endParaRPr/>
          </a:p>
        </p:txBody>
      </p:sp>
      <p:sp>
        <p:nvSpPr>
          <p:cNvPr id="13" name="Google Shape;385;p56">
            <a:extLst>
              <a:ext uri="{FF2B5EF4-FFF2-40B4-BE49-F238E27FC236}">
                <a16:creationId xmlns="" xmlns:a16="http://schemas.microsoft.com/office/drawing/2014/main" id="{68020B31-EF93-0875-5566-0A97C18B082B}"/>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lang="en-US" sz="3200" b="1" kern="0">
              <a:solidFill>
                <a:schemeClr val="bg1"/>
              </a:solidFill>
              <a:latin typeface="Source Sans Pro"/>
              <a:ea typeface="Source Sans Pro"/>
              <a:sym typeface="Arial"/>
            </a:endParaRPr>
          </a:p>
        </p:txBody>
      </p:sp>
      <p:sp>
        <p:nvSpPr>
          <p:cNvPr id="8" name="TextBox 7"/>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FE3EC5E3-52C4-E027-0E79-98EAF97522E1}"/>
              </a:ext>
            </a:extLst>
          </p:cNvPr>
          <p:cNvSpPr>
            <a:spLocks noGrp="1"/>
          </p:cNvSpPr>
          <p:nvPr>
            <p:ph type="sldNum" sz="quarter" idx="7"/>
          </p:nvPr>
        </p:nvSpPr>
        <p:spPr/>
        <p:txBody>
          <a:bodyPr/>
          <a:lstStyle/>
          <a:p>
            <a:fld id="{B6F15528-21DE-4FAA-801E-634DDDAF4B2B}" type="slidenum">
              <a:rPr lang="fr-FR" smtClean="0"/>
              <a:t>40</a:t>
            </a:fld>
            <a:endParaRPr lang="fr-F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10A4E8D0-24A3-18E7-1B17-CB370137C9AC}"/>
            </a:ext>
          </a:extLst>
        </p:cNvPr>
        <p:cNvGrpSpPr/>
        <p:nvPr/>
      </p:nvGrpSpPr>
      <p:grpSpPr>
        <a:xfrm>
          <a:off x="0" y="0"/>
          <a:ext cx="0" cy="0"/>
          <a:chOff x="0" y="0"/>
          <a:chExt cx="0" cy="0"/>
        </a:xfrm>
      </p:grpSpPr>
      <p:sp>
        <p:nvSpPr>
          <p:cNvPr id="3" name="object 3">
            <a:extLst>
              <a:ext uri="{FF2B5EF4-FFF2-40B4-BE49-F238E27FC236}">
                <a16:creationId xmlns="" xmlns:a16="http://schemas.microsoft.com/office/drawing/2014/main" id="{E9A2700E-3047-46E4-EA22-42D99094D368}"/>
              </a:ext>
            </a:extLst>
          </p:cNvPr>
          <p:cNvSpPr txBox="1">
            <a:spLocks noGrp="1"/>
          </p:cNvSpPr>
          <p:nvPr>
            <p:ph type="title"/>
          </p:nvPr>
        </p:nvSpPr>
        <p:spPr>
          <a:xfrm>
            <a:off x="958306" y="2438613"/>
            <a:ext cx="9339434" cy="1333698"/>
          </a:xfrm>
          <a:prstGeom prst="rect">
            <a:avLst/>
          </a:prstGeom>
        </p:spPr>
        <p:txBody>
          <a:bodyPr vert="horz" wrap="square" lIns="0" tIns="0" rIns="0" bIns="0" rtlCol="0">
            <a:spAutoFit/>
          </a:bodyPr>
          <a:lstStyle/>
          <a:p>
            <a:pPr marL="12700" algn="ctr">
              <a:lnSpc>
                <a:spcPts val="5220"/>
              </a:lnSpc>
            </a:pPr>
            <a:r>
              <a:rPr lang="fr-FR" sz="4800" b="1" dirty="0"/>
              <a:t>MODULE 1 :</a:t>
            </a:r>
            <a:br>
              <a:rPr lang="fr-FR" sz="4800" b="1" dirty="0"/>
            </a:br>
            <a:r>
              <a:rPr lang="fr-FR" sz="4800" b="1" dirty="0"/>
              <a:t>LÉGAL</a:t>
            </a:r>
          </a:p>
        </p:txBody>
      </p:sp>
      <p:sp>
        <p:nvSpPr>
          <p:cNvPr id="5" name="Google Shape;385;p56">
            <a:extLst>
              <a:ext uri="{FF2B5EF4-FFF2-40B4-BE49-F238E27FC236}">
                <a16:creationId xmlns="" xmlns:a16="http://schemas.microsoft.com/office/drawing/2014/main" id="{659D7DBC-CD84-0EC8-8D6B-8E1D4865CD59}"/>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fr-FR" sz="3200" b="1" i="0" u="none" strike="noStrike" cap="none" normalizeH="0" baseline="0" noProof="0">
                <a:ln>
                  <a:noFill/>
                </a:ln>
                <a:solidFill>
                  <a:prstClr val="white"/>
                </a:solidFill>
                <a:effectLst/>
                <a:uLnTx/>
                <a:uFillTx/>
                <a:latin typeface="Source Sans Pro"/>
                <a:ea typeface="Source Sans Pro"/>
                <a:cs typeface="+mn-cs"/>
                <a:sym typeface="Arial"/>
              </a:rPr>
              <a:t> </a:t>
            </a:r>
          </a:p>
        </p:txBody>
      </p:sp>
      <p:sp>
        <p:nvSpPr>
          <p:cNvPr id="4" name="TextBox 3"/>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C6C351DA-3279-4D04-688C-390D224048F4}"/>
              </a:ext>
            </a:extLst>
          </p:cNvPr>
          <p:cNvSpPr>
            <a:spLocks noGrp="1"/>
          </p:cNvSpPr>
          <p:nvPr>
            <p:ph type="sldNum" sz="quarter" idx="7"/>
          </p:nvPr>
        </p:nvSpPr>
        <p:spPr/>
        <p:txBody>
          <a:bodyPr/>
          <a:lstStyle/>
          <a:p>
            <a:fld id="{B6F15528-21DE-4FAA-801E-634DDDAF4B2B}" type="slidenum">
              <a:rPr lang="fr-FR" smtClean="0"/>
              <a:pPr/>
              <a:t>41</a:t>
            </a:fld>
            <a:endParaRPr lang="fr-FR" dirty="0"/>
          </a:p>
        </p:txBody>
      </p:sp>
    </p:spTree>
    <p:extLst>
      <p:ext uri="{BB962C8B-B14F-4D97-AF65-F5344CB8AC3E}">
        <p14:creationId xmlns:p14="http://schemas.microsoft.com/office/powerpoint/2010/main" val="38819514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51361" y="2142055"/>
            <a:ext cx="6380067" cy="4242187"/>
          </a:xfrm>
          <a:prstGeom prst="rect">
            <a:avLst/>
          </a:prstGeom>
        </p:spPr>
        <p:txBody>
          <a:bodyPr vert="horz" wrap="square" lIns="0" tIns="0" rIns="0" bIns="0" rtlCol="0">
            <a:spAutoFit/>
          </a:bodyPr>
          <a:lstStyle/>
          <a:p>
            <a:pPr marL="12700" marR="5080" lvl="0" indent="0" algn="l" defTabSz="914400" rtl="0" eaLnBrk="1" fontAlgn="auto" latinLnBrk="0" hangingPunct="1">
              <a:lnSpc>
                <a:spcPct val="110000"/>
              </a:lnSpc>
              <a:spcBef>
                <a:spcPts val="0"/>
              </a:spcBef>
              <a:spcAft>
                <a:spcPts val="0"/>
              </a:spcAft>
              <a:buClrTx/>
              <a:buSzTx/>
              <a:buFontTx/>
              <a:buNone/>
              <a:tabLst/>
              <a:defRPr/>
            </a:pPr>
            <a:r>
              <a:rPr kumimoji="0" lang="fr-FR" b="1" i="0" u="none" strike="noStrike" cap="none" normalizeH="0" baseline="0" noProof="0" dirty="0">
                <a:ln>
                  <a:noFill/>
                </a:ln>
                <a:effectLst/>
                <a:uLnTx/>
                <a:uFillTx/>
                <a:latin typeface="Source Sans Pro" panose="020B0503030403020204" pitchFamily="34" charset="0"/>
                <a:ea typeface="Source Sans Pro" panose="020B0503030403020204" pitchFamily="34" charset="0"/>
                <a:cs typeface="Arial"/>
              </a:rPr>
              <a:t>Catégories de domaines juridiques NUPAS :</a:t>
            </a:r>
          </a:p>
          <a:p>
            <a:pPr marL="927100" marR="5080" lvl="1" indent="-457200">
              <a:lnSpc>
                <a:spcPct val="110000"/>
              </a:lnSpc>
              <a:buFont typeface="+mj-lt"/>
              <a:buAutoNum type="arabicParenR"/>
              <a:defRPr/>
            </a:pPr>
            <a:r>
              <a:rPr lang="fr-FR" dirty="0">
                <a:solidFill>
                  <a:schemeClr val="tx1"/>
                </a:solidFill>
                <a:latin typeface="Source Sans Pro" panose="020B0503030403020204" pitchFamily="34" charset="0"/>
                <a:ea typeface="Source Sans Pro" panose="020B0503030403020204" pitchFamily="34" charset="0"/>
                <a:cs typeface="Arial"/>
              </a:rPr>
              <a:t>Définition de l’organisation locale : </a:t>
            </a:r>
            <a:r>
              <a:rPr lang="fr-FR" dirty="0">
                <a:latin typeface="Source Sans Pro" panose="020B0503030403020204" pitchFamily="34" charset="0"/>
                <a:ea typeface="Source Sans Pro" panose="020B0503030403020204" pitchFamily="34" charset="0"/>
                <a:cs typeface="Arial"/>
              </a:rPr>
              <a:t>L'organisation répond à la définition de l'USAID d'« entité locale »</a:t>
            </a:r>
            <a:r>
              <a:rPr kumimoji="0" lang="fr-FR" b="0" i="0" u="none" strike="noStrike" cap="none" normalizeH="0" baseline="0" noProof="0" dirty="0">
                <a:ln>
                  <a:noFill/>
                </a:ln>
                <a:effectLst/>
                <a:uLnTx/>
                <a:uFillTx/>
                <a:latin typeface="Source Sans Pro" panose="020B0503030403020204" pitchFamily="34" charset="0"/>
                <a:ea typeface="Source Sans Pro" panose="020B0503030403020204" pitchFamily="34" charset="0"/>
                <a:cs typeface="Arial"/>
              </a:rPr>
              <a:t> </a:t>
            </a:r>
          </a:p>
          <a:p>
            <a:pPr marL="927100" marR="5080" lvl="1" indent="-457200">
              <a:lnSpc>
                <a:spcPct val="110000"/>
              </a:lnSpc>
              <a:buFont typeface="+mj-lt"/>
              <a:buAutoNum type="arabicParenR"/>
              <a:defRPr/>
            </a:pPr>
            <a:r>
              <a:rPr lang="fr-FR" u="sng" dirty="0">
                <a:latin typeface="Source Sans Pro" panose="020B0503030403020204" pitchFamily="34" charset="0"/>
                <a:ea typeface="Source Sans Pro" panose="020B0503030403020204" pitchFamily="34" charset="0"/>
                <a:cs typeface="Arial"/>
              </a:rPr>
              <a:t>Exigences légales:</a:t>
            </a:r>
            <a:r>
              <a:rPr lang="fr-FR" dirty="0">
                <a:latin typeface="Source Sans Pro" panose="020B0503030403020204" pitchFamily="34" charset="0"/>
                <a:ea typeface="Source Sans Pro" panose="020B0503030403020204" pitchFamily="34" charset="0"/>
                <a:cs typeface="Arial"/>
              </a:rPr>
              <a:t> </a:t>
            </a:r>
            <a:r>
              <a:rPr kumimoji="0" lang="fr-FR" b="0" i="0" u="none" strike="noStrike" cap="none" normalizeH="0" baseline="0" noProof="0" dirty="0">
                <a:ln>
                  <a:noFill/>
                </a:ln>
                <a:effectLst/>
                <a:uLnTx/>
                <a:uFillTx/>
                <a:latin typeface="Source Sans Pro" panose="020B0503030403020204" pitchFamily="34" charset="0"/>
                <a:ea typeface="Source Sans Pro" panose="020B0503030403020204" pitchFamily="34" charset="0"/>
                <a:cs typeface="Arial"/>
              </a:rPr>
              <a:t>L'organisation est légalement enregistrée</a:t>
            </a:r>
          </a:p>
          <a:p>
            <a:pPr marL="927100" marR="5080" lvl="1" indent="-457200">
              <a:lnSpc>
                <a:spcPct val="110000"/>
              </a:lnSpc>
              <a:buFont typeface="+mj-lt"/>
              <a:buAutoNum type="arabicParenR"/>
              <a:defRPr/>
            </a:pPr>
            <a:r>
              <a:rPr lang="fr-FR" dirty="0">
                <a:solidFill>
                  <a:schemeClr val="tx1"/>
                </a:solidFill>
                <a:latin typeface="Source Sans Pro" panose="020B0503030403020204" pitchFamily="34" charset="0"/>
                <a:ea typeface="Source Sans Pro" panose="020B0503030403020204" pitchFamily="34" charset="0"/>
                <a:cs typeface="Arial"/>
              </a:rPr>
              <a:t>Structure organisationnelle: </a:t>
            </a:r>
            <a:r>
              <a:rPr lang="fr-FR" dirty="0">
                <a:latin typeface="Source Sans Pro" panose="020B0503030403020204" pitchFamily="34" charset="0"/>
                <a:ea typeface="Source Sans Pro" panose="020B0503030403020204" pitchFamily="34" charset="0"/>
                <a:cs typeface="Arial"/>
              </a:rPr>
              <a:t>L'organisation dispose d'une charte organisationnelle, de règlements ou d'autres documents fondateurs/opérationnels.</a:t>
            </a:r>
          </a:p>
          <a:p>
            <a:pPr marL="927100" marR="5080" lvl="1" indent="-457200">
              <a:lnSpc>
                <a:spcPct val="110000"/>
              </a:lnSpc>
              <a:buFont typeface="+mj-lt"/>
              <a:buAutoNum type="arabicParenR"/>
              <a:defRPr/>
            </a:pPr>
            <a:r>
              <a:rPr lang="fr-FR" u="sng" dirty="0">
                <a:solidFill>
                  <a:schemeClr val="tx1"/>
                </a:solidFill>
                <a:latin typeface="Source Sans Pro" panose="020B0503030403020204" pitchFamily="34" charset="0"/>
                <a:ea typeface="Source Sans Pro" panose="020B0503030403020204" pitchFamily="34" charset="0"/>
                <a:cs typeface="Arial"/>
              </a:rPr>
              <a:t>Gouvernance </a:t>
            </a:r>
            <a:r>
              <a:rPr kumimoji="0" lang="fr-FR" b="0" i="0" u="sng" strike="noStrike" cap="none" normalizeH="0" baseline="0" noProof="0" dirty="0">
                <a:ln>
                  <a:noFill/>
                </a:ln>
                <a:effectLst/>
                <a:uLnTx/>
                <a:uFillTx/>
                <a:latin typeface="Source Sans Pro" panose="020B0503030403020204" pitchFamily="34" charset="0"/>
                <a:ea typeface="Source Sans Pro" panose="020B0503030403020204" pitchFamily="34" charset="0"/>
                <a:cs typeface="Arial"/>
              </a:rPr>
              <a:t> </a:t>
            </a:r>
            <a:r>
              <a:rPr kumimoji="0" lang="fr-FR" b="0" i="0" u="none" strike="noStrike" cap="none" normalizeH="0" baseline="0" noProof="0" dirty="0">
                <a:ln>
                  <a:noFill/>
                </a:ln>
                <a:effectLst/>
                <a:uLnTx/>
                <a:uFillTx/>
                <a:latin typeface="Source Sans Pro" panose="020B0503030403020204" pitchFamily="34" charset="0"/>
                <a:ea typeface="Source Sans Pro" panose="020B0503030403020204" pitchFamily="34" charset="0"/>
                <a:cs typeface="Arial"/>
              </a:rPr>
              <a:t>L'organisation met l'accent sur les pratiques et les procédures de bonne gouvernance d'entreprise</a:t>
            </a:r>
          </a:p>
          <a:p>
            <a:pPr marL="927100" marR="5080" lvl="1" indent="-457200">
              <a:lnSpc>
                <a:spcPct val="110000"/>
              </a:lnSpc>
              <a:buFont typeface="+mj-lt"/>
              <a:buAutoNum type="arabicParenR"/>
              <a:defRPr/>
            </a:pPr>
            <a:r>
              <a:rPr lang="fr-FR" u="sng" dirty="0">
                <a:solidFill>
                  <a:schemeClr val="tx1"/>
                </a:solidFill>
                <a:latin typeface="Source Sans Pro" panose="020B0503030403020204" pitchFamily="34" charset="0"/>
                <a:ea typeface="Source Sans Pro" panose="020B0503030403020204" pitchFamily="34" charset="0"/>
                <a:cs typeface="Arial"/>
              </a:rPr>
              <a:t>Environnement de contrôle </a:t>
            </a:r>
            <a:r>
              <a:rPr lang="fr-FR" dirty="0">
                <a:latin typeface="Source Sans Pro" panose="020B0503030403020204" pitchFamily="34" charset="0"/>
                <a:ea typeface="Source Sans Pro" panose="020B0503030403020204" pitchFamily="34" charset="0"/>
                <a:cs typeface="Arial"/>
              </a:rPr>
              <a:t>Des garanties adéquates garantissant le respect des obligations fiduciaires sont en place</a:t>
            </a:r>
          </a:p>
        </p:txBody>
      </p:sp>
      <p:sp>
        <p:nvSpPr>
          <p:cNvPr id="7" name="object 4">
            <a:extLst>
              <a:ext uri="{FF2B5EF4-FFF2-40B4-BE49-F238E27FC236}">
                <a16:creationId xmlns="" xmlns:a16="http://schemas.microsoft.com/office/drawing/2014/main" id="{B2E90606-3FFE-2C7A-3BDC-7CA90CE426FB}"/>
              </a:ext>
            </a:extLst>
          </p:cNvPr>
          <p:cNvSpPr txBox="1"/>
          <p:nvPr/>
        </p:nvSpPr>
        <p:spPr>
          <a:xfrm>
            <a:off x="7496071" y="2339417"/>
            <a:ext cx="4923692" cy="3632789"/>
          </a:xfrm>
          <a:prstGeom prst="rect">
            <a:avLst/>
          </a:prstGeom>
        </p:spPr>
        <p:txBody>
          <a:bodyPr vert="horz" wrap="square" lIns="0" tIns="0" rIns="0" bIns="0" rtlCol="0">
            <a:spAutoFit/>
          </a:bodyPr>
          <a:lstStyle/>
          <a:p>
            <a:pPr marL="12700" marR="5080" lvl="0" indent="0" algn="l" defTabSz="914400" rtl="0" eaLnBrk="1" fontAlgn="auto" latinLnBrk="0" hangingPunct="1">
              <a:lnSpc>
                <a:spcPct val="110000"/>
              </a:lnSpc>
              <a:spcBef>
                <a:spcPts val="0"/>
              </a:spcBef>
              <a:spcAft>
                <a:spcPts val="0"/>
              </a:spcAft>
              <a:buClrTx/>
              <a:buSzTx/>
              <a:buFontTx/>
              <a:buNone/>
              <a:tabLst/>
              <a:defRPr/>
            </a:pPr>
            <a:r>
              <a:rPr kumimoji="0" lang="fr-FR" b="1" i="0" u="none" strike="noStrike" cap="none" normalizeH="0" baseline="0" noProof="0" dirty="0">
                <a:ln>
                  <a:noFill/>
                </a:ln>
                <a:effectLst/>
                <a:uLnTx/>
                <a:uFillTx/>
                <a:latin typeface="Source Sans Pro" panose="020B0503030403020204" pitchFamily="34" charset="0"/>
                <a:ea typeface="Source Sans Pro" panose="020B0503030403020204" pitchFamily="34" charset="0"/>
                <a:cs typeface="Arial"/>
              </a:rPr>
              <a:t>Catégories/sous-catégories de domaine juridique NUPAS Plus 2.0 :</a:t>
            </a:r>
          </a:p>
          <a:p>
            <a:pPr marL="927100" marR="5080" lvl="1" indent="-457200" algn="l" defTabSz="914400" rtl="0" eaLnBrk="1" fontAlgn="auto" latinLnBrk="0" hangingPunct="1">
              <a:lnSpc>
                <a:spcPct val="110000"/>
              </a:lnSpc>
              <a:spcBef>
                <a:spcPts val="0"/>
              </a:spcBef>
              <a:spcAft>
                <a:spcPts val="0"/>
              </a:spcAft>
              <a:buClrTx/>
              <a:buSzTx/>
              <a:buFont typeface="+mj-lt"/>
              <a:buAutoNum type="arabicParenR"/>
              <a:tabLst/>
              <a:defRPr/>
            </a:pPr>
            <a:r>
              <a:rPr kumimoji="0" lang="fr-FR" b="0" i="0" u="none" strike="noStrike" cap="none" normalizeH="0" baseline="0" noProof="0" dirty="0">
                <a:ln>
                  <a:noFill/>
                </a:ln>
                <a:effectLst/>
                <a:uLnTx/>
                <a:uFillTx/>
                <a:latin typeface="Source Sans Pro" panose="020B0503030403020204" pitchFamily="34" charset="0"/>
                <a:ea typeface="Source Sans Pro" panose="020B0503030403020204" pitchFamily="34" charset="0"/>
                <a:cs typeface="Arial"/>
              </a:rPr>
              <a:t>Sous-subventions</a:t>
            </a:r>
          </a:p>
          <a:p>
            <a:pPr marL="927100" marR="5080" lvl="1" indent="-457200" algn="l" defTabSz="914400" rtl="0" eaLnBrk="1" fontAlgn="auto" latinLnBrk="0" hangingPunct="1">
              <a:lnSpc>
                <a:spcPct val="110000"/>
              </a:lnSpc>
              <a:spcBef>
                <a:spcPts val="0"/>
              </a:spcBef>
              <a:spcAft>
                <a:spcPts val="0"/>
              </a:spcAft>
              <a:buClrTx/>
              <a:buSzTx/>
              <a:buFont typeface="+mj-lt"/>
              <a:buAutoNum type="arabicParenR"/>
              <a:tabLst/>
              <a:defRPr/>
            </a:pPr>
            <a:r>
              <a:rPr kumimoji="0" lang="fr-FR" b="0" i="0" u="none" strike="noStrike" cap="none" normalizeH="0" baseline="0" noProof="0" dirty="0">
                <a:ln>
                  <a:noFill/>
                </a:ln>
                <a:effectLst/>
                <a:uLnTx/>
                <a:uFillTx/>
                <a:latin typeface="Source Sans Pro" panose="020B0503030403020204" pitchFamily="34" charset="0"/>
                <a:ea typeface="Source Sans Pro" panose="020B0503030403020204" pitchFamily="34" charset="0"/>
                <a:cs typeface="Arial"/>
              </a:rPr>
              <a:t>Questionnaire de pré-subvention </a:t>
            </a:r>
          </a:p>
          <a:p>
            <a:pPr marL="927100" marR="5080" lvl="1" indent="-457200" algn="l" defTabSz="914400" rtl="0" eaLnBrk="1" fontAlgn="auto" latinLnBrk="0" hangingPunct="1">
              <a:lnSpc>
                <a:spcPct val="110000"/>
              </a:lnSpc>
              <a:spcBef>
                <a:spcPts val="0"/>
              </a:spcBef>
              <a:spcAft>
                <a:spcPts val="0"/>
              </a:spcAft>
              <a:buClrTx/>
              <a:buSzTx/>
              <a:buFont typeface="+mj-lt"/>
              <a:buAutoNum type="arabicParenR"/>
              <a:tabLst/>
              <a:defRPr/>
            </a:pPr>
            <a:r>
              <a:rPr kumimoji="0" lang="fr-FR" b="0" i="0" u="none" strike="noStrike" cap="none" normalizeH="0" baseline="0" noProof="0" dirty="0">
                <a:ln>
                  <a:noFill/>
                </a:ln>
                <a:effectLst/>
                <a:uLnTx/>
                <a:uFillTx/>
                <a:latin typeface="Source Sans Pro" panose="020B0503030403020204" pitchFamily="34" charset="0"/>
                <a:ea typeface="Source Sans Pro" panose="020B0503030403020204" pitchFamily="34" charset="0"/>
                <a:cs typeface="Arial"/>
              </a:rPr>
              <a:t>Accord</a:t>
            </a:r>
          </a:p>
          <a:p>
            <a:pPr marL="927100" marR="5080" lvl="1" indent="-457200" algn="l" defTabSz="914400" rtl="0" eaLnBrk="1" fontAlgn="auto" latinLnBrk="0" hangingPunct="1">
              <a:lnSpc>
                <a:spcPct val="110000"/>
              </a:lnSpc>
              <a:spcBef>
                <a:spcPts val="0"/>
              </a:spcBef>
              <a:spcAft>
                <a:spcPts val="0"/>
              </a:spcAft>
              <a:buClrTx/>
              <a:buSzTx/>
              <a:buFont typeface="+mj-lt"/>
              <a:buAutoNum type="arabicParenR"/>
              <a:tabLst/>
              <a:defRPr/>
            </a:pPr>
            <a:r>
              <a:rPr kumimoji="0" lang="fr-FR" b="0" i="0" u="none" strike="noStrike" cap="none" normalizeH="0" baseline="0" noProof="0" dirty="0">
                <a:ln>
                  <a:noFill/>
                </a:ln>
                <a:effectLst/>
                <a:uLnTx/>
                <a:uFillTx/>
                <a:latin typeface="Source Sans Pro" panose="020B0503030403020204" pitchFamily="34" charset="0"/>
                <a:ea typeface="Source Sans Pro" panose="020B0503030403020204" pitchFamily="34" charset="0"/>
                <a:cs typeface="Arial"/>
              </a:rPr>
              <a:t>Conformité </a:t>
            </a:r>
          </a:p>
          <a:p>
            <a:pPr marL="1384300" marR="5080" lvl="2" indent="-457200" algn="l" defTabSz="914400" rtl="0" eaLnBrk="1" fontAlgn="auto" latinLnBrk="0" hangingPunct="1">
              <a:lnSpc>
                <a:spcPct val="110000"/>
              </a:lnSpc>
              <a:spcBef>
                <a:spcPts val="0"/>
              </a:spcBef>
              <a:spcAft>
                <a:spcPts val="0"/>
              </a:spcAft>
              <a:buClrTx/>
              <a:buSzTx/>
              <a:buFont typeface="+mj-lt"/>
              <a:buAutoNum type="arabicParenR"/>
              <a:tabLst/>
              <a:defRPr/>
            </a:pPr>
            <a:r>
              <a:rPr kumimoji="0" lang="fr-FR" b="0" i="0" u="none" strike="noStrike" cap="none" normalizeH="0" baseline="0" noProof="0" dirty="0">
                <a:ln>
                  <a:noFill/>
                </a:ln>
                <a:effectLst/>
                <a:uLnTx/>
                <a:uFillTx/>
                <a:latin typeface="Source Sans Pro" panose="020B0503030403020204" pitchFamily="34" charset="0"/>
                <a:ea typeface="Source Sans Pro" panose="020B0503030403020204" pitchFamily="34" charset="0"/>
                <a:cs typeface="Arial"/>
              </a:rPr>
              <a:t>Surveillance</a:t>
            </a:r>
          </a:p>
          <a:p>
            <a:pPr marL="1384300" marR="5080" lvl="2" indent="-457200" algn="l" defTabSz="914400" rtl="0" eaLnBrk="1" fontAlgn="auto" latinLnBrk="0" hangingPunct="1">
              <a:lnSpc>
                <a:spcPct val="110000"/>
              </a:lnSpc>
              <a:spcBef>
                <a:spcPts val="0"/>
              </a:spcBef>
              <a:spcAft>
                <a:spcPts val="0"/>
              </a:spcAft>
              <a:buClrTx/>
              <a:buSzTx/>
              <a:buFont typeface="+mj-lt"/>
              <a:buAutoNum type="arabicParenR"/>
              <a:tabLst/>
              <a:defRPr/>
            </a:pPr>
            <a:r>
              <a:rPr kumimoji="0" lang="fr-FR" b="0" i="0" u="none" strike="noStrike" cap="none" normalizeH="0" baseline="0" noProof="0" dirty="0">
                <a:ln>
                  <a:noFill/>
                </a:ln>
                <a:effectLst/>
                <a:uLnTx/>
                <a:uFillTx/>
                <a:latin typeface="Source Sans Pro" panose="020B0503030403020204" pitchFamily="34" charset="0"/>
                <a:ea typeface="Source Sans Pro" panose="020B0503030403020204" pitchFamily="34" charset="0"/>
                <a:cs typeface="Arial"/>
              </a:rPr>
              <a:t>Audit</a:t>
            </a:r>
          </a:p>
          <a:p>
            <a:pPr marL="1384300" marR="5080" lvl="2" indent="-457200" algn="l" defTabSz="914400" rtl="0" eaLnBrk="1" fontAlgn="auto" latinLnBrk="0" hangingPunct="1">
              <a:lnSpc>
                <a:spcPct val="110000"/>
              </a:lnSpc>
              <a:spcBef>
                <a:spcPts val="0"/>
              </a:spcBef>
              <a:spcAft>
                <a:spcPts val="0"/>
              </a:spcAft>
              <a:buClrTx/>
              <a:buSzTx/>
              <a:buFont typeface="+mj-lt"/>
              <a:buAutoNum type="arabicParenR"/>
              <a:tabLst/>
              <a:defRPr/>
            </a:pPr>
            <a:r>
              <a:rPr kumimoji="0" lang="fr-FR" b="0" i="0" u="none" strike="noStrike" cap="none" normalizeH="0" baseline="0" noProof="0" dirty="0">
                <a:ln>
                  <a:noFill/>
                </a:ln>
                <a:effectLst/>
                <a:uLnTx/>
                <a:uFillTx/>
                <a:latin typeface="Source Sans Pro" panose="020B0503030403020204" pitchFamily="34" charset="0"/>
                <a:ea typeface="Source Sans Pro" panose="020B0503030403020204" pitchFamily="34" charset="0"/>
                <a:cs typeface="Arial"/>
              </a:rPr>
              <a:t>Suivi</a:t>
            </a:r>
          </a:p>
          <a:p>
            <a:pPr marL="1384300" marR="5080" lvl="2" indent="-457200" algn="l" defTabSz="914400" rtl="0" eaLnBrk="1" fontAlgn="auto" latinLnBrk="0" hangingPunct="1">
              <a:lnSpc>
                <a:spcPct val="110000"/>
              </a:lnSpc>
              <a:spcBef>
                <a:spcPts val="0"/>
              </a:spcBef>
              <a:spcAft>
                <a:spcPts val="0"/>
              </a:spcAft>
              <a:buClrTx/>
              <a:buSzTx/>
              <a:buFont typeface="+mj-lt"/>
              <a:buAutoNum type="arabicParenR"/>
              <a:tabLst/>
              <a:defRPr/>
            </a:pPr>
            <a:r>
              <a:rPr kumimoji="0" lang="fr-FR" b="0" i="0" u="none" strike="noStrike" cap="none" normalizeH="0" baseline="0" noProof="0" dirty="0">
                <a:ln>
                  <a:noFill/>
                </a:ln>
                <a:effectLst/>
                <a:uLnTx/>
                <a:uFillTx/>
                <a:latin typeface="Source Sans Pro" panose="020B0503030403020204" pitchFamily="34" charset="0"/>
                <a:ea typeface="Source Sans Pro" panose="020B0503030403020204" pitchFamily="34" charset="0"/>
                <a:cs typeface="Arial"/>
              </a:rPr>
              <a:t>Taxes</a:t>
            </a:r>
          </a:p>
          <a:p>
            <a:pPr marL="1384300" marR="5080" lvl="2" indent="-457200" algn="l" defTabSz="914400" rtl="0" eaLnBrk="1" fontAlgn="auto" latinLnBrk="0" hangingPunct="1">
              <a:lnSpc>
                <a:spcPct val="110000"/>
              </a:lnSpc>
              <a:spcBef>
                <a:spcPts val="0"/>
              </a:spcBef>
              <a:spcAft>
                <a:spcPts val="0"/>
              </a:spcAft>
              <a:buClrTx/>
              <a:buSzTx/>
              <a:buFont typeface="+mj-lt"/>
              <a:buAutoNum type="arabicParenR"/>
              <a:tabLst/>
              <a:defRPr/>
            </a:pPr>
            <a:r>
              <a:rPr kumimoji="0" lang="fr-FR" b="0" i="0" u="none" strike="noStrike" cap="none" normalizeH="0" baseline="0" noProof="0" dirty="0">
                <a:ln>
                  <a:noFill/>
                </a:ln>
                <a:effectLst/>
                <a:uLnTx/>
                <a:uFillTx/>
                <a:latin typeface="Source Sans Pro" panose="020B0503030403020204" pitchFamily="34" charset="0"/>
                <a:ea typeface="Source Sans Pro" panose="020B0503030403020204" pitchFamily="34" charset="0"/>
                <a:cs typeface="Arial"/>
              </a:rPr>
              <a:t>Délégation de pouvoir </a:t>
            </a:r>
          </a:p>
          <a:p>
            <a:pPr marL="1384300" marR="5080" lvl="2" indent="-457200" algn="l" defTabSz="914400" rtl="0" eaLnBrk="1" fontAlgn="auto" latinLnBrk="0" hangingPunct="1">
              <a:lnSpc>
                <a:spcPct val="110000"/>
              </a:lnSpc>
              <a:spcBef>
                <a:spcPts val="0"/>
              </a:spcBef>
              <a:spcAft>
                <a:spcPts val="0"/>
              </a:spcAft>
              <a:buClrTx/>
              <a:buSzTx/>
              <a:buFont typeface="+mj-lt"/>
              <a:buAutoNum type="arabicParenR"/>
              <a:tabLst/>
              <a:defRPr/>
            </a:pPr>
            <a:r>
              <a:rPr kumimoji="0" lang="fr-FR" b="0" i="0" u="none" strike="noStrike" cap="none" normalizeH="0" baseline="0" noProof="0" dirty="0">
                <a:ln>
                  <a:noFill/>
                </a:ln>
                <a:effectLst/>
                <a:uLnTx/>
                <a:uFillTx/>
                <a:latin typeface="Source Sans Pro" panose="020B0503030403020204" pitchFamily="34" charset="0"/>
                <a:ea typeface="Source Sans Pro" panose="020B0503030403020204" pitchFamily="34" charset="0"/>
                <a:cs typeface="Arial"/>
              </a:rPr>
              <a:t>Poursuites</a:t>
            </a:r>
          </a:p>
        </p:txBody>
      </p:sp>
      <p:sp>
        <p:nvSpPr>
          <p:cNvPr id="8" name="Google Shape;385;p56">
            <a:extLst>
              <a:ext uri="{FF2B5EF4-FFF2-40B4-BE49-F238E27FC236}">
                <a16:creationId xmlns="" xmlns:a16="http://schemas.microsoft.com/office/drawing/2014/main" id="{0A12DD99-5AD5-B6CA-B463-278D49BD3B15}"/>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LÉGAL</a:t>
            </a:r>
          </a:p>
        </p:txBody>
      </p:sp>
      <p:sp>
        <p:nvSpPr>
          <p:cNvPr id="2" name="object 4">
            <a:extLst>
              <a:ext uri="{FF2B5EF4-FFF2-40B4-BE49-F238E27FC236}">
                <a16:creationId xmlns="" xmlns:a16="http://schemas.microsoft.com/office/drawing/2014/main" id="{4BCF6CFE-9CAF-B9D5-6B94-256A76D3C52A}"/>
              </a:ext>
            </a:extLst>
          </p:cNvPr>
          <p:cNvSpPr txBox="1"/>
          <p:nvPr/>
        </p:nvSpPr>
        <p:spPr>
          <a:xfrm>
            <a:off x="322184" y="1044324"/>
            <a:ext cx="11514774" cy="1088311"/>
          </a:xfrm>
          <a:prstGeom prst="rect">
            <a:avLst/>
          </a:prstGeom>
        </p:spPr>
        <p:txBody>
          <a:bodyPr vert="horz" wrap="square" lIns="0" tIns="0" rIns="0" bIns="0" rtlCol="0">
            <a:spAutoFit/>
          </a:bodyPr>
          <a:lstStyle/>
          <a:p>
            <a:pPr marL="12700" marR="5080" lvl="0" indent="0" algn="l" defTabSz="914400" rtl="0" eaLnBrk="1" fontAlgn="auto" latinLnBrk="0" hangingPunct="1">
              <a:lnSpc>
                <a:spcPct val="110000"/>
              </a:lnSpc>
              <a:spcBef>
                <a:spcPts val="0"/>
              </a:spcBef>
              <a:spcAft>
                <a:spcPts val="0"/>
              </a:spcAft>
              <a:buClrTx/>
              <a:buSzTx/>
              <a:buFontTx/>
              <a:buNone/>
              <a:tabLst/>
              <a:defRPr/>
            </a:pPr>
            <a:r>
              <a:rPr kumimoji="0" lang="fr-FR" sz="2200" i="0" u="none" strike="noStrike" cap="none" normalizeH="0" baseline="0" noProof="0" dirty="0">
                <a:ln>
                  <a:noFill/>
                </a:ln>
                <a:effectLst/>
                <a:uLnTx/>
                <a:uFillTx/>
                <a:latin typeface="Source Sans Pro" panose="020B0503030403020204" pitchFamily="34" charset="0"/>
                <a:ea typeface="Source Sans Pro" panose="020B0503030403020204" pitchFamily="34" charset="0"/>
                <a:cs typeface="Arial"/>
              </a:rPr>
              <a:t>Objectif global:</a:t>
            </a:r>
            <a:r>
              <a:rPr kumimoji="0" lang="fr-FR" sz="2200" b="0" i="0" u="none" strike="noStrike" cap="none" normalizeH="0" baseline="0" noProof="0" dirty="0">
                <a:ln>
                  <a:noFill/>
                </a:ln>
                <a:effectLst/>
                <a:uLnTx/>
                <a:uFillTx/>
                <a:latin typeface="Source Sans Pro" panose="020B0503030403020204" pitchFamily="34" charset="0"/>
                <a:ea typeface="Source Sans Pro" panose="020B0503030403020204" pitchFamily="34" charset="0"/>
                <a:cs typeface="Arial"/>
              </a:rPr>
              <a:t> Évaluer si l’organisation se conforme aux exigences légales locales en matière d’enregistrement et dispose de structures de gouvernance et de gestion adéquates et efficaces.</a:t>
            </a:r>
          </a:p>
        </p:txBody>
      </p:sp>
      <p:sp>
        <p:nvSpPr>
          <p:cNvPr id="9" name="TextBox 8"/>
          <p:cNvSpPr txBox="1"/>
          <p:nvPr/>
        </p:nvSpPr>
        <p:spPr>
          <a:xfrm>
            <a:off x="220722" y="6526926"/>
            <a:ext cx="6639951"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3" name="Espace réservé du numéro de diapositive 2">
            <a:extLst>
              <a:ext uri="{FF2B5EF4-FFF2-40B4-BE49-F238E27FC236}">
                <a16:creationId xmlns="" xmlns:a16="http://schemas.microsoft.com/office/drawing/2014/main" id="{8C4DBAFF-E2EB-CF03-E270-F8259F0A8A90}"/>
              </a:ext>
            </a:extLst>
          </p:cNvPr>
          <p:cNvSpPr>
            <a:spLocks noGrp="1"/>
          </p:cNvSpPr>
          <p:nvPr>
            <p:ph type="sldNum" sz="quarter" idx="12"/>
          </p:nvPr>
        </p:nvSpPr>
        <p:spPr>
          <a:xfrm>
            <a:off x="11393312" y="6514140"/>
            <a:ext cx="780011" cy="365125"/>
          </a:xfrm>
        </p:spPr>
        <p:txBody>
          <a:bodyPr/>
          <a:lstStyle/>
          <a:p>
            <a:fld id="{3A98EE3D-8CD1-4C3F-BD1C-C98C9596463C}" type="slidenum">
              <a:rPr lang="en-US" smtClean="0"/>
              <a:t>42</a:t>
            </a:fld>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199197" y="1473094"/>
            <a:ext cx="9793605" cy="2718693"/>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cap="none" normalizeH="0" baseline="0" noProof="0">
                <a:ln>
                  <a:noFill/>
                </a:ln>
                <a:effectLst/>
                <a:uLnTx/>
                <a:uFillTx/>
                <a:latin typeface="Source Sans Pro" panose="020B0503030403020204" pitchFamily="34" charset="0"/>
                <a:ea typeface="Source Sans Pro" panose="020B0503030403020204" pitchFamily="34" charset="0"/>
                <a:cs typeface="Arial"/>
              </a:rPr>
              <a:t>Méthodes</a:t>
            </a:r>
          </a:p>
          <a:p>
            <a:pPr marL="809625" marR="0" lvl="0" indent="-342900" algn="l" defTabSz="914400" rtl="0" eaLnBrk="1" fontAlgn="auto" latinLnBrk="0" hangingPunct="1">
              <a:lnSpc>
                <a:spcPct val="100000"/>
              </a:lnSpc>
              <a:spcBef>
                <a:spcPts val="395"/>
              </a:spcBef>
              <a:spcAft>
                <a:spcPts val="0"/>
              </a:spcAft>
              <a:buClrTx/>
              <a:buSzTx/>
              <a:buFont typeface="Wingdings" panose="05000000000000000000" pitchFamily="2" charset="2"/>
              <a:buChar char="§"/>
              <a:tabLst>
                <a:tab pos="696595" algn="l"/>
                <a:tab pos="697230" algn="l"/>
              </a:tabLst>
              <a:defRPr/>
            </a:pPr>
            <a:r>
              <a:rPr kumimoji="0" lang="fr-FR" sz="2000" b="0" i="0" u="none" strike="noStrike" cap="none" normalizeH="0" baseline="0" noProof="0">
                <a:ln>
                  <a:noFill/>
                </a:ln>
                <a:effectLst/>
                <a:uLnTx/>
                <a:uFillTx/>
                <a:latin typeface="Source Sans Pro" panose="020B0503030403020204" pitchFamily="34" charset="0"/>
                <a:ea typeface="Source Sans Pro" panose="020B0503030403020204" pitchFamily="34" charset="0"/>
                <a:cs typeface="Arial"/>
              </a:rPr>
              <a:t>Révision du document</a:t>
            </a:r>
          </a:p>
          <a:p>
            <a:pPr marL="809625" marR="0" lvl="0" indent="-342900" algn="l" defTabSz="914400" rtl="0" eaLnBrk="1" fontAlgn="auto" latinLnBrk="0" hangingPunct="1">
              <a:lnSpc>
                <a:spcPct val="100000"/>
              </a:lnSpc>
              <a:spcBef>
                <a:spcPts val="395"/>
              </a:spcBef>
              <a:spcAft>
                <a:spcPts val="0"/>
              </a:spcAft>
              <a:buClrTx/>
              <a:buSzTx/>
              <a:buFont typeface="Wingdings" panose="05000000000000000000" pitchFamily="2" charset="2"/>
              <a:buChar char="§"/>
              <a:tabLst>
                <a:tab pos="696595" algn="l"/>
                <a:tab pos="697230" algn="l"/>
              </a:tabLst>
              <a:defRPr/>
            </a:pPr>
            <a:r>
              <a:rPr kumimoji="0" lang="fr-FR" sz="2000" b="0" i="0" u="none" strike="noStrike" cap="none" normalizeH="0" baseline="0" noProof="0">
                <a:ln>
                  <a:noFill/>
                </a:ln>
                <a:effectLst/>
                <a:uLnTx/>
                <a:uFillTx/>
                <a:latin typeface="Source Sans Pro" panose="020B0503030403020204" pitchFamily="34" charset="0"/>
                <a:ea typeface="Source Sans Pro" panose="020B0503030403020204" pitchFamily="34" charset="0"/>
                <a:cs typeface="Arial"/>
              </a:rPr>
              <a:t>Interviews</a:t>
            </a:r>
          </a:p>
          <a:p>
            <a:pPr marL="0" marR="0" lvl="0" indent="0" algn="l" defTabSz="914400" rtl="0" eaLnBrk="1" fontAlgn="auto" latinLnBrk="0" hangingPunct="1">
              <a:lnSpc>
                <a:spcPct val="100000"/>
              </a:lnSpc>
              <a:spcBef>
                <a:spcPts val="10"/>
              </a:spcBef>
              <a:spcAft>
                <a:spcPts val="0"/>
              </a:spcAft>
              <a:buClr>
                <a:srgbClr val="404040"/>
              </a:buClr>
              <a:buSzTx/>
              <a:buFont typeface="Arial"/>
              <a:buChar char="•"/>
              <a:tabLst/>
              <a:defRPr/>
            </a:pPr>
            <a:endParaRPr kumimoji="0" sz="2000" b="0" i="0" u="none" strike="noStrike" kern="1200" cap="none" spc="0" normalizeH="0" baseline="0" noProof="0" dirty="0">
              <a:ln>
                <a:noFill/>
              </a:ln>
              <a:effectLst/>
              <a:uLnTx/>
              <a:uFillTx/>
              <a:latin typeface="Source Sans Pro" panose="020B0503030403020204" pitchFamily="34" charset="0"/>
              <a:ea typeface="Source Sans Pro" panose="020B0503030403020204" pitchFamily="34" charset="0"/>
              <a:cs typeface="Times New Roman"/>
            </a:endParaRPr>
          </a:p>
          <a:p>
            <a:pPr marL="12700" marR="0" lvl="0" indent="0" algn="l" defTabSz="914400" rtl="0" eaLnBrk="1" fontAlgn="auto" latinLnBrk="0" hangingPunct="1">
              <a:lnSpc>
                <a:spcPct val="100000"/>
              </a:lnSpc>
              <a:spcBef>
                <a:spcPts val="5"/>
              </a:spcBef>
              <a:spcAft>
                <a:spcPts val="0"/>
              </a:spcAft>
              <a:buClrTx/>
              <a:buSzTx/>
              <a:buFontTx/>
              <a:buNone/>
              <a:tabLst/>
              <a:defRPr/>
            </a:pPr>
            <a:r>
              <a:rPr kumimoji="0" lang="fr-FR" sz="2000" b="1" i="0" u="none" strike="noStrike" cap="none" normalizeH="0" baseline="0" noProof="0">
                <a:ln>
                  <a:noFill/>
                </a:ln>
                <a:effectLst/>
                <a:uLnTx/>
                <a:uFillTx/>
                <a:latin typeface="Source Sans Pro" panose="020B0503030403020204" pitchFamily="34" charset="0"/>
                <a:ea typeface="Source Sans Pro" panose="020B0503030403020204" pitchFamily="34" charset="0"/>
                <a:cs typeface="Arial"/>
              </a:rPr>
              <a:t>Participants recommandés pour l’entretien :</a:t>
            </a:r>
          </a:p>
          <a:p>
            <a:pPr marL="809625" indent="-342900">
              <a:spcBef>
                <a:spcPts val="395"/>
              </a:spcBef>
              <a:buFont typeface="Wingdings" panose="05000000000000000000" pitchFamily="2" charset="2"/>
              <a:buChar char="§"/>
              <a:tabLst>
                <a:tab pos="696595" algn="l"/>
                <a:tab pos="697230" algn="l"/>
              </a:tabLst>
              <a:defRPr/>
            </a:pPr>
            <a:r>
              <a:rPr lang="fr-FR" sz="2000">
                <a:latin typeface="Source Sans Pro" panose="020B0503030403020204" pitchFamily="34" charset="0"/>
                <a:ea typeface="Source Sans Pro" panose="020B0503030403020204" pitchFamily="34" charset="0"/>
                <a:cs typeface="Arial"/>
              </a:rPr>
              <a:t>Directeur exécutif/chef de la direction</a:t>
            </a:r>
          </a:p>
          <a:p>
            <a:pPr marL="809625" indent="-342900">
              <a:spcBef>
                <a:spcPts val="395"/>
              </a:spcBef>
              <a:buFont typeface="Wingdings" panose="05000000000000000000" pitchFamily="2" charset="2"/>
              <a:buChar char="§"/>
              <a:tabLst>
                <a:tab pos="696595" algn="l"/>
                <a:tab pos="697230" algn="l"/>
              </a:tabLst>
              <a:defRPr/>
            </a:pPr>
            <a:r>
              <a:rPr lang="fr-FR" sz="2000">
                <a:latin typeface="Source Sans Pro" panose="020B0503030403020204" pitchFamily="34" charset="0"/>
                <a:ea typeface="Source Sans Pro" panose="020B0503030403020204" pitchFamily="34" charset="0"/>
                <a:cs typeface="Arial"/>
              </a:rPr>
              <a:t>Directeur financier</a:t>
            </a:r>
          </a:p>
          <a:p>
            <a:pPr marL="809625" indent="-342900">
              <a:spcBef>
                <a:spcPts val="395"/>
              </a:spcBef>
              <a:buFont typeface="Wingdings" panose="05000000000000000000" pitchFamily="2" charset="2"/>
              <a:buChar char="§"/>
              <a:tabLst>
                <a:tab pos="696595" algn="l"/>
                <a:tab pos="697230" algn="l"/>
              </a:tabLst>
              <a:defRPr/>
            </a:pPr>
            <a:r>
              <a:rPr lang="fr-FR" sz="2000">
                <a:latin typeface="Source Sans Pro" panose="020B0503030403020204" pitchFamily="34" charset="0"/>
                <a:ea typeface="Source Sans Pro" panose="020B0503030403020204" pitchFamily="34" charset="0"/>
                <a:cs typeface="Arial"/>
              </a:rPr>
              <a:t>Membres du conseil d'administration</a:t>
            </a:r>
          </a:p>
        </p:txBody>
      </p:sp>
      <p:sp>
        <p:nvSpPr>
          <p:cNvPr id="2" name="Google Shape;385;p56">
            <a:extLst>
              <a:ext uri="{FF2B5EF4-FFF2-40B4-BE49-F238E27FC236}">
                <a16:creationId xmlns="" xmlns:a16="http://schemas.microsoft.com/office/drawing/2014/main" id="{9CDC6EA3-24A9-40C1-B928-CACAD9D0BB34}"/>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CONTEXTE ET MÉTHODES</a:t>
            </a:r>
          </a:p>
        </p:txBody>
      </p:sp>
      <p:sp>
        <p:nvSpPr>
          <p:cNvPr id="6" name="TextBox 5"/>
          <p:cNvSpPr txBox="1"/>
          <p:nvPr/>
        </p:nvSpPr>
        <p:spPr>
          <a:xfrm>
            <a:off x="220722" y="6526926"/>
            <a:ext cx="6639951"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7" name="Espace réservé du numéro de diapositive 6">
            <a:extLst>
              <a:ext uri="{FF2B5EF4-FFF2-40B4-BE49-F238E27FC236}">
                <a16:creationId xmlns="" xmlns:a16="http://schemas.microsoft.com/office/drawing/2014/main" id="{D1E24F00-E41B-6803-6237-3850CBA2B93A}"/>
              </a:ext>
            </a:extLst>
          </p:cNvPr>
          <p:cNvSpPr>
            <a:spLocks noGrp="1"/>
          </p:cNvSpPr>
          <p:nvPr>
            <p:ph type="sldNum" sz="quarter" idx="12"/>
          </p:nvPr>
        </p:nvSpPr>
        <p:spPr/>
        <p:txBody>
          <a:bodyPr/>
          <a:lstStyle/>
          <a:p>
            <a:fld id="{3A98EE3D-8CD1-4C3F-BD1C-C98C9596463C}" type="slidenum">
              <a:rPr lang="en-US" smtClean="0"/>
              <a:t>43</a:t>
            </a:fld>
            <a:endParaRPr 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 xmlns:a16="http://schemas.microsoft.com/office/drawing/2014/main" id="{E875D18E-95D9-00A8-83C5-225A949BBAE1}"/>
            </a:ext>
          </a:extLst>
        </p:cNvPr>
        <p:cNvGrpSpPr/>
        <p:nvPr/>
      </p:nvGrpSpPr>
      <p:grpSpPr>
        <a:xfrm>
          <a:off x="0" y="0"/>
          <a:ext cx="0" cy="0"/>
          <a:chOff x="0" y="0"/>
          <a:chExt cx="0" cy="0"/>
        </a:xfrm>
      </p:grpSpPr>
      <p:sp>
        <p:nvSpPr>
          <p:cNvPr id="5" name="Google Shape;385;p56">
            <a:extLst>
              <a:ext uri="{FF2B5EF4-FFF2-40B4-BE49-F238E27FC236}">
                <a16:creationId xmlns="" xmlns:a16="http://schemas.microsoft.com/office/drawing/2014/main" id="{3CCC54CF-C839-F710-9693-240CD0BFAA57}"/>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kern="0">
                <a:solidFill>
                  <a:schemeClr val="bg1"/>
                </a:solidFill>
                <a:latin typeface="Source Sans Pro"/>
                <a:ea typeface="Source Sans Pro"/>
                <a:sym typeface="Arial"/>
              </a:rPr>
              <a:t>NUPAS PLUS 2.0 CHART</a:t>
            </a:r>
            <a:endParaRPr lang="en-US" sz="3200" b="1" kern="0">
              <a:solidFill>
                <a:schemeClr val="bg1"/>
              </a:solidFill>
              <a:latin typeface="Source Sans Pro"/>
              <a:ea typeface="Source Sans Pro"/>
              <a:sym typeface="Arial"/>
            </a:endParaRPr>
          </a:p>
        </p:txBody>
      </p:sp>
      <p:pic>
        <p:nvPicPr>
          <p:cNvPr id="2" name="Picture 1">
            <a:extLst>
              <a:ext uri="{FF2B5EF4-FFF2-40B4-BE49-F238E27FC236}">
                <a16:creationId xmlns="" xmlns:a16="http://schemas.microsoft.com/office/drawing/2014/main" id="{CFE65FBA-93E0-6EE5-2382-3F680BBC4381}"/>
              </a:ext>
            </a:extLst>
          </p:cNvPr>
          <p:cNvPicPr>
            <a:picLocks noChangeAspect="1"/>
          </p:cNvPicPr>
          <p:nvPr/>
        </p:nvPicPr>
        <p:blipFill rotWithShape="1">
          <a:blip r:embed="rId2"/>
          <a:srcRect l="1510" r="3475"/>
          <a:stretch/>
        </p:blipFill>
        <p:spPr bwMode="auto">
          <a:xfrm>
            <a:off x="1563624" y="939560"/>
            <a:ext cx="9107424" cy="5111497"/>
          </a:xfrm>
          <a:prstGeom prst="rect">
            <a:avLst/>
          </a:prstGeom>
          <a:noFill/>
          <a:ln>
            <a:noFill/>
          </a:ln>
          <a:extLst>
            <a:ext uri="{53640926-AAD7-44D8-BBD7-CCE9431645EC}">
              <a14:shadowObscured xmlns:a14="http://schemas.microsoft.com/office/drawing/2010/main"/>
            </a:ext>
          </a:extLst>
        </p:spPr>
      </p:pic>
      <p:sp>
        <p:nvSpPr>
          <p:cNvPr id="4" name="TextBox 3"/>
          <p:cNvSpPr txBox="1"/>
          <p:nvPr/>
        </p:nvSpPr>
        <p:spPr>
          <a:xfrm>
            <a:off x="220722" y="6526926"/>
            <a:ext cx="6639951"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3" name="Espace réservé du numéro de diapositive 2">
            <a:extLst>
              <a:ext uri="{FF2B5EF4-FFF2-40B4-BE49-F238E27FC236}">
                <a16:creationId xmlns="" xmlns:a16="http://schemas.microsoft.com/office/drawing/2014/main" id="{2C90202E-04DE-EE6F-C062-FCB14727A846}"/>
              </a:ext>
            </a:extLst>
          </p:cNvPr>
          <p:cNvSpPr>
            <a:spLocks noGrp="1"/>
          </p:cNvSpPr>
          <p:nvPr>
            <p:ph type="sldNum" sz="quarter" idx="12"/>
          </p:nvPr>
        </p:nvSpPr>
        <p:spPr/>
        <p:txBody>
          <a:bodyPr/>
          <a:lstStyle/>
          <a:p>
            <a:fld id="{3A98EE3D-8CD1-4C3F-BD1C-C98C9596463C}" type="slidenum">
              <a:rPr lang="en-US" smtClean="0"/>
              <a:t>44</a:t>
            </a:fld>
            <a:endParaRPr lang="en-US"/>
          </a:p>
        </p:txBody>
      </p:sp>
    </p:spTree>
    <p:extLst>
      <p:ext uri="{BB962C8B-B14F-4D97-AF65-F5344CB8AC3E}">
        <p14:creationId xmlns:p14="http://schemas.microsoft.com/office/powerpoint/2010/main" val="7374176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086271" y="1203952"/>
            <a:ext cx="10031730" cy="244438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cap="none" normalizeH="0" baseline="0" noProof="0">
                <a:ln>
                  <a:noFill/>
                </a:ln>
                <a:effectLst/>
                <a:uLnTx/>
                <a:uFillTx/>
                <a:latin typeface="Source Sans Pro" panose="020B0503030403020204" pitchFamily="34" charset="0"/>
                <a:ea typeface="Source Sans Pro" panose="020B0503030403020204" pitchFamily="34" charset="0"/>
                <a:cs typeface="Arial"/>
              </a:rPr>
              <a:t>Principaux risques à prendre en compte :</a:t>
            </a:r>
          </a:p>
          <a:p>
            <a:pPr marL="469900" marR="5080" lvl="0" indent="-457200" algn="just" defTabSz="914400" rtl="0" eaLnBrk="1" fontAlgn="auto" latinLnBrk="0" hangingPunct="1">
              <a:lnSpc>
                <a:spcPct val="110000"/>
              </a:lnSpc>
              <a:spcBef>
                <a:spcPts val="1800"/>
              </a:spcBef>
              <a:spcAft>
                <a:spcPts val="0"/>
              </a:spcAft>
              <a:buClr>
                <a:schemeClr val="tx1"/>
              </a:buClr>
              <a:buSzTx/>
              <a:buFont typeface="Wingdings" panose="05000000000000000000" pitchFamily="2" charset="2"/>
              <a:buChar char="§"/>
              <a:tabLst>
                <a:tab pos="470534" algn="l"/>
              </a:tabLst>
              <a:defRPr/>
            </a:pPr>
            <a:r>
              <a:rPr kumimoji="0" lang="fr-FR" sz="2000" b="0" i="0" u="none" strike="noStrike" cap="none" normalizeH="0" baseline="0" noProof="0">
                <a:ln>
                  <a:noFill/>
                </a:ln>
                <a:effectLst/>
                <a:uLnTx/>
                <a:uFillTx/>
                <a:latin typeface="Source Sans Pro" panose="020B0503030403020204" pitchFamily="34" charset="0"/>
                <a:ea typeface="Source Sans Pro" panose="020B0503030403020204" pitchFamily="34" charset="0"/>
                <a:cs typeface="Arial"/>
              </a:rPr>
              <a:t>Absence d'enregistrement approprié pour se conformer à toutes les exigences légales pertinentes (sur les 26 examens effectués jusqu'à présent, une seule organisation n'a pas respecté une exigence légale d'enregistrement)</a:t>
            </a:r>
          </a:p>
          <a:p>
            <a:pPr marL="469900" marR="72390" lvl="0" indent="-457200" algn="l" defTabSz="914400" rtl="0" eaLnBrk="1" fontAlgn="auto" latinLnBrk="0" hangingPunct="1">
              <a:lnSpc>
                <a:spcPct val="110000"/>
              </a:lnSpc>
              <a:spcBef>
                <a:spcPts val="1800"/>
              </a:spcBef>
              <a:spcAft>
                <a:spcPts val="0"/>
              </a:spcAft>
              <a:buClr>
                <a:schemeClr val="tx1"/>
              </a:buClr>
              <a:buSzTx/>
              <a:buFont typeface="Wingdings" panose="05000000000000000000" pitchFamily="2" charset="2"/>
              <a:buChar char="§"/>
              <a:tabLst>
                <a:tab pos="469265" algn="l"/>
                <a:tab pos="470534" algn="l"/>
              </a:tabLst>
              <a:defRPr/>
            </a:pPr>
            <a:r>
              <a:rPr kumimoji="0" lang="fr-FR" sz="2000" b="0" i="0" u="none" strike="noStrike" cap="none" normalizeH="0" baseline="0" noProof="0">
                <a:ln>
                  <a:noFill/>
                </a:ln>
                <a:effectLst/>
                <a:uLnTx/>
                <a:uFillTx/>
                <a:latin typeface="Source Sans Pro" panose="020B0503030403020204" pitchFamily="34" charset="0"/>
                <a:ea typeface="Source Sans Pro" panose="020B0503030403020204" pitchFamily="34" charset="0"/>
                <a:cs typeface="Arial"/>
              </a:rPr>
              <a:t>Non-respect des exigences juridiques et de gouvernance (le non-respect de certaines exigences de gouvernance est une lacune courante identifiée lors des examens)</a:t>
            </a:r>
          </a:p>
        </p:txBody>
      </p:sp>
      <p:sp>
        <p:nvSpPr>
          <p:cNvPr id="2" name="Google Shape;385;p56">
            <a:extLst>
              <a:ext uri="{FF2B5EF4-FFF2-40B4-BE49-F238E27FC236}">
                <a16:creationId xmlns="" xmlns:a16="http://schemas.microsoft.com/office/drawing/2014/main" id="{3BDBC6AB-0153-A456-88D6-97BD4E112CC9}"/>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PRINCIPAUX RISQUES</a:t>
            </a:r>
          </a:p>
        </p:txBody>
      </p:sp>
      <p:sp>
        <p:nvSpPr>
          <p:cNvPr id="5" name="TextBox 4"/>
          <p:cNvSpPr txBox="1"/>
          <p:nvPr/>
        </p:nvSpPr>
        <p:spPr>
          <a:xfrm>
            <a:off x="220722" y="6526926"/>
            <a:ext cx="6639951"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3" name="Espace réservé du numéro de diapositive 2">
            <a:extLst>
              <a:ext uri="{FF2B5EF4-FFF2-40B4-BE49-F238E27FC236}">
                <a16:creationId xmlns="" xmlns:a16="http://schemas.microsoft.com/office/drawing/2014/main" id="{57A9913B-BFFB-F38F-775F-405CEB5E5D76}"/>
              </a:ext>
            </a:extLst>
          </p:cNvPr>
          <p:cNvSpPr>
            <a:spLocks noGrp="1"/>
          </p:cNvSpPr>
          <p:nvPr>
            <p:ph type="sldNum" sz="quarter" idx="12"/>
          </p:nvPr>
        </p:nvSpPr>
        <p:spPr>
          <a:xfrm>
            <a:off x="11110540" y="6423407"/>
            <a:ext cx="780011" cy="365125"/>
          </a:xfrm>
        </p:spPr>
        <p:txBody>
          <a:bodyPr/>
          <a:lstStyle/>
          <a:p>
            <a:fld id="{3A98EE3D-8CD1-4C3F-BD1C-C98C9596463C}" type="slidenum">
              <a:rPr lang="en-US" smtClean="0"/>
              <a:t>45</a:t>
            </a:fld>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0" y="649650"/>
            <a:ext cx="10577091" cy="1328056"/>
          </a:xfrm>
          <a:prstGeom prst="rect">
            <a:avLst/>
          </a:prstGeom>
        </p:spPr>
        <p:txBody>
          <a:bodyPr vert="horz" wrap="square" lIns="0" tIns="644652" rIns="0" bIns="0" rtlCol="0">
            <a:spAutoFit/>
          </a:bodyPr>
          <a:lstStyle/>
          <a:p>
            <a:pPr marL="2653030" algn="just">
              <a:lnSpc>
                <a:spcPct val="100000"/>
              </a:lnSpc>
            </a:pPr>
            <a:r>
              <a:rPr lang="fr-FR" sz="4400">
                <a:solidFill>
                  <a:schemeClr val="bg1"/>
                </a:solidFill>
              </a:rPr>
              <a:t>CATÉGORIES JURIDIQUES NUPAS PLUS 2.0</a:t>
            </a:r>
          </a:p>
        </p:txBody>
      </p:sp>
      <p:graphicFrame>
        <p:nvGraphicFramePr>
          <p:cNvPr id="7" name="Table 6">
            <a:extLst>
              <a:ext uri="{FF2B5EF4-FFF2-40B4-BE49-F238E27FC236}">
                <a16:creationId xmlns="" xmlns:a16="http://schemas.microsoft.com/office/drawing/2014/main" id="{A6281964-C89F-3F0D-C9D7-807C5F84A44B}"/>
              </a:ext>
            </a:extLst>
          </p:cNvPr>
          <p:cNvGraphicFramePr>
            <a:graphicFrameLocks noGrp="1"/>
          </p:cNvGraphicFramePr>
          <p:nvPr>
            <p:extLst>
              <p:ext uri="{D42A27DB-BD31-4B8C-83A1-F6EECF244321}">
                <p14:modId xmlns:p14="http://schemas.microsoft.com/office/powerpoint/2010/main" val="2206496971"/>
              </p:ext>
            </p:extLst>
          </p:nvPr>
        </p:nvGraphicFramePr>
        <p:xfrm>
          <a:off x="351692" y="940929"/>
          <a:ext cx="11414928" cy="5697590"/>
        </p:xfrm>
        <a:graphic>
          <a:graphicData uri="http://schemas.openxmlformats.org/drawingml/2006/table">
            <a:tbl>
              <a:tblPr firstRow="1" firstCol="1" bandRow="1"/>
              <a:tblGrid>
                <a:gridCol w="1245996">
                  <a:extLst>
                    <a:ext uri="{9D8B030D-6E8A-4147-A177-3AD203B41FA5}">
                      <a16:colId xmlns="" xmlns:a16="http://schemas.microsoft.com/office/drawing/2014/main" val="1173504956"/>
                    </a:ext>
                  </a:extLst>
                </a:gridCol>
                <a:gridCol w="6903217">
                  <a:extLst>
                    <a:ext uri="{9D8B030D-6E8A-4147-A177-3AD203B41FA5}">
                      <a16:colId xmlns="" xmlns:a16="http://schemas.microsoft.com/office/drawing/2014/main" val="1801432367"/>
                    </a:ext>
                  </a:extLst>
                </a:gridCol>
                <a:gridCol w="3265715">
                  <a:extLst>
                    <a:ext uri="{9D8B030D-6E8A-4147-A177-3AD203B41FA5}">
                      <a16:colId xmlns="" xmlns:a16="http://schemas.microsoft.com/office/drawing/2014/main" val="861682994"/>
                    </a:ext>
                  </a:extLst>
                </a:gridCol>
              </a:tblGrid>
              <a:tr h="488823">
                <a:tc>
                  <a:txBody>
                    <a:bodyPr/>
                    <a:lstStyle/>
                    <a:p>
                      <a:pPr marL="8890" indent="-8890">
                        <a:spcBef>
                          <a:spcPts val="0"/>
                        </a:spcBef>
                        <a:spcAft>
                          <a:spcPts val="0"/>
                        </a:spcAft>
                      </a:pPr>
                      <a:r>
                        <a:rPr lang="fr-FR" sz="1400" b="1" dirty="0">
                          <a:solidFill>
                            <a:schemeClr val="bg1"/>
                          </a:solidFill>
                          <a:latin typeface="Source Sans Pro" panose="020B0503030403020204" pitchFamily="34" charset="0"/>
                          <a:ea typeface="Source Sans Pro" panose="020B0503030403020204" pitchFamily="34" charset="0"/>
                          <a:cs typeface="Arial"/>
                        </a:rPr>
                        <a:t>Code</a:t>
                      </a:r>
                    </a:p>
                  </a:txBody>
                  <a:tcPr marL="1880" marR="1880" marT="26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8890" indent="-8890" algn="l">
                        <a:spcBef>
                          <a:spcPts val="0"/>
                        </a:spcBef>
                        <a:spcAft>
                          <a:spcPts val="0"/>
                        </a:spcAft>
                      </a:pPr>
                      <a:r>
                        <a:rPr lang="fr-FR" sz="1400" b="1">
                          <a:solidFill>
                            <a:schemeClr val="bg1"/>
                          </a:solidFill>
                          <a:latin typeface="Source Sans Pro" panose="020B0503030403020204" pitchFamily="34" charset="0"/>
                          <a:ea typeface="Source Sans Pro" panose="020B0503030403020204" pitchFamily="34" charset="0"/>
                          <a:cs typeface="Arial"/>
                        </a:rPr>
                        <a:t>A. Structure juridique : </a:t>
                      </a:r>
                      <a:r>
                        <a:rPr lang="fr-FR" sz="1400" b="0" i="1">
                          <a:solidFill>
                            <a:schemeClr val="bg1"/>
                          </a:solidFill>
                          <a:latin typeface="Source Sans Pro" panose="020B0503030403020204" pitchFamily="34" charset="0"/>
                          <a:ea typeface="Source Sans Pro" panose="020B0503030403020204" pitchFamily="34" charset="0"/>
                          <a:cs typeface="Arial"/>
                        </a:rPr>
                        <a:t>Cette section du NUPAS examine la structure de gouvernance, l'enregistrement légal et les contrôles internes au niveau de la direction. Notez que toutes les entités recevant un financement de l'USAID doivent être légalement enregistrées dans le pays d'exploitation.</a:t>
                      </a:r>
                    </a:p>
                  </a:txBody>
                  <a:tcPr marL="1880" marR="1880" marT="26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8890" indent="-8890" algn="ctr">
                        <a:spcBef>
                          <a:spcPts val="0"/>
                        </a:spcBef>
                        <a:spcAft>
                          <a:spcPts val="0"/>
                        </a:spcAft>
                      </a:pPr>
                      <a:r>
                        <a:rPr lang="fr-FR" sz="1400" b="1">
                          <a:solidFill>
                            <a:schemeClr val="bg1"/>
                          </a:solidFill>
                          <a:latin typeface="Source Sans Pro" panose="020B0503030403020204" pitchFamily="34" charset="0"/>
                          <a:ea typeface="Source Sans Pro" panose="020B0503030403020204" pitchFamily="34" charset="0"/>
                          <a:cs typeface="Arial"/>
                        </a:rPr>
                        <a:t>DOCUMENTS CLÉS POUR L'ÉVALUATION</a:t>
                      </a:r>
                    </a:p>
                  </a:txBody>
                  <a:tcPr marL="1880" marR="1880" marT="26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 xmlns:a16="http://schemas.microsoft.com/office/drawing/2014/main" val="3760830870"/>
                  </a:ext>
                </a:extLst>
              </a:tr>
              <a:tr h="746795">
                <a:tc>
                  <a:txBody>
                    <a:bodyPr/>
                    <a:lstStyle/>
                    <a:p>
                      <a:pPr algn="l" fontAlgn="ctr"/>
                      <a:r>
                        <a:rPr lang="fr-FR" sz="1600" b="1" i="0" u="none" strike="noStrike">
                          <a:solidFill>
                            <a:srgbClr val="000000"/>
                          </a:solidFill>
                          <a:effectLst/>
                          <a:latin typeface="Calibri" panose="020F0502020204030204" pitchFamily="34" charset="0"/>
                        </a:rPr>
                        <a:t>A.1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L'organisation répond-elle à la définition de l'USAID d'« entité locale » aux fins de limiter la concurrence aux organisations locales ? </a:t>
                      </a:r>
                    </a:p>
                  </a:txBody>
                  <a:tcPr marL="1880" marR="1880" marT="26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Enregistrement légal, statuts</a:t>
                      </a:r>
                    </a:p>
                  </a:txBody>
                  <a:tcPr marL="1880" marR="1880" marT="26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803305035"/>
                  </a:ext>
                </a:extLst>
              </a:tr>
              <a:tr h="788426">
                <a:tc>
                  <a:txBody>
                    <a:bodyPr/>
                    <a:lstStyle/>
                    <a:p>
                      <a:pPr algn="l" fontAlgn="ctr"/>
                      <a:r>
                        <a:rPr lang="fr-FR" sz="1600" b="1" i="0" u="none" strike="noStrike">
                          <a:solidFill>
                            <a:srgbClr val="000000"/>
                          </a:solidFill>
                          <a:effectLst/>
                          <a:latin typeface="Calibri" panose="020F0502020204030204" pitchFamily="34" charset="0"/>
                        </a:rPr>
                        <a:t>A.2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L'organisation est-elle légalement enregistrée en vertu des lois du pays de prestation ? Cela inclut l'enregistrement légal valide/non expiré, l'enregistrement auprès de l'administration fiscale et d'autres licences ou permis importants requis en vertu de la loi du pays d'accueil. </a:t>
                      </a:r>
                    </a:p>
                  </a:txBody>
                  <a:tcPr marL="1880" marR="1880" marT="26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Enregistrement légal, statuts, enregistrement auprès de l'administration fiscale</a:t>
                      </a:r>
                    </a:p>
                  </a:txBody>
                  <a:tcPr marL="1880" marR="1880" marT="26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1512195884"/>
                  </a:ext>
                </a:extLst>
              </a:tr>
              <a:tr h="898805">
                <a:tc>
                  <a:txBody>
                    <a:bodyPr/>
                    <a:lstStyle/>
                    <a:p>
                      <a:pPr algn="l" fontAlgn="ctr"/>
                      <a:r>
                        <a:rPr lang="fr-FR" sz="1600" b="1" i="0" u="none" strike="noStrike">
                          <a:solidFill>
                            <a:srgbClr val="000000"/>
                          </a:solidFill>
                          <a:effectLst/>
                          <a:latin typeface="Calibri" panose="020F0502020204030204" pitchFamily="34" charset="0"/>
                        </a:rPr>
                        <a:t>A.3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Existe-t-il une charte organisationnelle, des règlements ou d'autres documents fondateurs/opérationnels qui soutiennent sa mission et ses objectifs ?</a:t>
                      </a:r>
                    </a:p>
                  </a:txBody>
                  <a:tcPr marL="1880" marR="1880" marT="26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 Charte de l'organisation, statuts, énoncé de mission</a:t>
                      </a:r>
                    </a:p>
                  </a:txBody>
                  <a:tcPr marL="1880" marR="1880" marT="26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2717090131"/>
                  </a:ext>
                </a:extLst>
              </a:tr>
              <a:tr h="1004877">
                <a:tc>
                  <a:txBody>
                    <a:bodyPr/>
                    <a:lstStyle/>
                    <a:p>
                      <a:pPr algn="l" fontAlgn="ctr"/>
                      <a:r>
                        <a:rPr lang="fr-FR" sz="1600" b="1" i="0" u="none" strike="noStrike">
                          <a:solidFill>
                            <a:srgbClr val="000000"/>
                          </a:solidFill>
                          <a:effectLst/>
                          <a:latin typeface="Calibri" panose="020F0502020204030204" pitchFamily="34" charset="0"/>
                        </a:rPr>
                        <a:t>A.4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0"/>
                        </a:spcBef>
                        <a:spcAft>
                          <a:spcPts val="0"/>
                        </a:spcAft>
                      </a:pPr>
                      <a:r>
                        <a:rPr lang="fr-FR" sz="1400" dirty="0">
                          <a:solidFill>
                            <a:schemeClr val="tx1"/>
                          </a:solidFill>
                          <a:latin typeface="Source Sans Pro" panose="020B0503030403020204" pitchFamily="34" charset="0"/>
                          <a:ea typeface="Source Sans Pro" panose="020B0503030403020204" pitchFamily="34" charset="0"/>
                          <a:cs typeface="Arial"/>
                        </a:rPr>
                        <a:t>L'organisation met-elle l'accent dans ses pratiques et procédures sur l'importance d'une bonne gouvernance d'entreprise dans tous les domaines clés.</a:t>
                      </a:r>
                    </a:p>
                  </a:txBody>
                  <a:tcPr marL="1880" marR="1880" marT="26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Énoncé de mission, code d'éthique, statuts, déclarations dans les politiques financières et autres politiques fondamentales</a:t>
                      </a:r>
                    </a:p>
                  </a:txBody>
                  <a:tcPr marL="1880" marR="1880" marT="26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2429000299"/>
                  </a:ext>
                </a:extLst>
              </a:tr>
              <a:tr h="1339695">
                <a:tc>
                  <a:txBody>
                    <a:bodyPr/>
                    <a:lstStyle/>
                    <a:p>
                      <a:pPr algn="l" fontAlgn="ctr"/>
                      <a:r>
                        <a:rPr lang="fr-FR" sz="1600" b="1" i="0" u="none" strike="noStrike">
                          <a:solidFill>
                            <a:srgbClr val="000000"/>
                          </a:solidFill>
                          <a:effectLst/>
                          <a:latin typeface="Calibri" panose="020F0502020204030204" pitchFamily="34" charset="0"/>
                        </a:rPr>
                        <a:t>A.5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Existe-t-il des garanties adéquates garantissant le respect des obligations fiduciaires et empêchant les fonctionnaires d'obtenir des avantages financiers ou non financiers sur la base de décisions prises ou d'actions prises dans l'exercice de leurs fonctions officielles.</a:t>
                      </a:r>
                    </a:p>
                  </a:txBody>
                  <a:tcPr marL="1880" marR="1880" marT="26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0"/>
                        </a:spcBef>
                        <a:spcAft>
                          <a:spcPts val="0"/>
                        </a:spcAft>
                      </a:pPr>
                      <a:r>
                        <a:rPr lang="fr-FR" sz="1400" dirty="0">
                          <a:solidFill>
                            <a:schemeClr val="tx1"/>
                          </a:solidFill>
                          <a:latin typeface="Source Sans Pro" panose="020B0503030403020204" pitchFamily="34" charset="0"/>
                          <a:ea typeface="Source Sans Pro" panose="020B0503030403020204" pitchFamily="34" charset="0"/>
                          <a:cs typeface="Arial"/>
                        </a:rPr>
                        <a:t>Code d'éthique, statuts, déclarations dans les politiques financières et autres politiques fondamentales</a:t>
                      </a:r>
                    </a:p>
                  </a:txBody>
                  <a:tcPr marL="1880" marR="1880" marT="26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159105278"/>
                  </a:ext>
                </a:extLst>
              </a:tr>
            </a:tbl>
          </a:graphicData>
        </a:graphic>
      </p:graphicFrame>
      <p:sp>
        <p:nvSpPr>
          <p:cNvPr id="2" name="Google Shape;385;p56">
            <a:extLst>
              <a:ext uri="{FF2B5EF4-FFF2-40B4-BE49-F238E27FC236}">
                <a16:creationId xmlns="" xmlns:a16="http://schemas.microsoft.com/office/drawing/2014/main" id="{C623202F-358A-DA2A-DA4E-7AC2917464CC}"/>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CATÉGORIES/SOUS-CATÉGORIES JURIDIQUES</a:t>
            </a:r>
          </a:p>
        </p:txBody>
      </p:sp>
      <p:sp>
        <p:nvSpPr>
          <p:cNvPr id="4" name="Espace réservé du numéro de diapositive 3">
            <a:extLst>
              <a:ext uri="{FF2B5EF4-FFF2-40B4-BE49-F238E27FC236}">
                <a16:creationId xmlns="" xmlns:a16="http://schemas.microsoft.com/office/drawing/2014/main" id="{31AAAAFD-A1B0-12B2-2ADC-97CA19F9E26F}"/>
              </a:ext>
            </a:extLst>
          </p:cNvPr>
          <p:cNvSpPr>
            <a:spLocks noGrp="1"/>
          </p:cNvSpPr>
          <p:nvPr>
            <p:ph type="sldNum" sz="quarter" idx="12"/>
          </p:nvPr>
        </p:nvSpPr>
        <p:spPr>
          <a:xfrm>
            <a:off x="11451306" y="6433999"/>
            <a:ext cx="780011" cy="365125"/>
          </a:xfrm>
        </p:spPr>
        <p:txBody>
          <a:bodyPr/>
          <a:lstStyle/>
          <a:p>
            <a:fld id="{3A98EE3D-8CD1-4C3F-BD1C-C98C9596463C}" type="slidenum">
              <a:rPr lang="en-US" smtClean="0"/>
              <a:t>46</a:t>
            </a:fld>
            <a:endParaRPr lang="en-US" dirty="0"/>
          </a:p>
        </p:txBody>
      </p:sp>
    </p:spTree>
    <p:extLst>
      <p:ext uri="{BB962C8B-B14F-4D97-AF65-F5344CB8AC3E}">
        <p14:creationId xmlns:p14="http://schemas.microsoft.com/office/powerpoint/2010/main" val="13225497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0" y="649650"/>
            <a:ext cx="10577091" cy="1328056"/>
          </a:xfrm>
          <a:prstGeom prst="rect">
            <a:avLst/>
          </a:prstGeom>
        </p:spPr>
        <p:txBody>
          <a:bodyPr vert="horz" wrap="square" lIns="0" tIns="644652" rIns="0" bIns="0" rtlCol="0">
            <a:spAutoFit/>
          </a:bodyPr>
          <a:lstStyle/>
          <a:p>
            <a:pPr marL="2653030" algn="just">
              <a:lnSpc>
                <a:spcPct val="100000"/>
              </a:lnSpc>
            </a:pPr>
            <a:r>
              <a:rPr lang="fr-FR" sz="4400">
                <a:solidFill>
                  <a:schemeClr val="bg1"/>
                </a:solidFill>
              </a:rPr>
              <a:t>CATÉGORIES JURIDIQUES NUPAS PLUS 2.0</a:t>
            </a:r>
          </a:p>
        </p:txBody>
      </p:sp>
      <p:sp>
        <p:nvSpPr>
          <p:cNvPr id="6" name="object 6"/>
          <p:cNvSpPr txBox="1"/>
          <p:nvPr/>
        </p:nvSpPr>
        <p:spPr>
          <a:xfrm>
            <a:off x="11072369" y="6481891"/>
            <a:ext cx="290830" cy="28892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cap="none" normalizeH="0" baseline="0" noProof="0" dirty="0">
                <a:ln>
                  <a:noFill/>
                </a:ln>
                <a:solidFill>
                  <a:srgbClr val="FFFFFF"/>
                </a:solidFill>
                <a:effectLst/>
                <a:uLnTx/>
                <a:uFillTx/>
                <a:latin typeface="Arial"/>
                <a:ea typeface="+mn-ea"/>
                <a:cs typeface="Arial"/>
              </a:rPr>
              <a:t>4.1</a:t>
            </a:r>
          </a:p>
        </p:txBody>
      </p:sp>
      <p:graphicFrame>
        <p:nvGraphicFramePr>
          <p:cNvPr id="7" name="Table 6">
            <a:extLst>
              <a:ext uri="{FF2B5EF4-FFF2-40B4-BE49-F238E27FC236}">
                <a16:creationId xmlns="" xmlns:a16="http://schemas.microsoft.com/office/drawing/2014/main" id="{A6281964-C89F-3F0D-C9D7-807C5F84A44B}"/>
              </a:ext>
            </a:extLst>
          </p:cNvPr>
          <p:cNvGraphicFramePr>
            <a:graphicFrameLocks noGrp="1"/>
          </p:cNvGraphicFramePr>
          <p:nvPr/>
        </p:nvGraphicFramePr>
        <p:xfrm>
          <a:off x="351692" y="940929"/>
          <a:ext cx="11414928" cy="5267421"/>
        </p:xfrm>
        <a:graphic>
          <a:graphicData uri="http://schemas.openxmlformats.org/drawingml/2006/table">
            <a:tbl>
              <a:tblPr firstRow="1" firstCol="1" bandRow="1"/>
              <a:tblGrid>
                <a:gridCol w="2152900">
                  <a:extLst>
                    <a:ext uri="{9D8B030D-6E8A-4147-A177-3AD203B41FA5}">
                      <a16:colId xmlns="" xmlns:a16="http://schemas.microsoft.com/office/drawing/2014/main" val="1173504956"/>
                    </a:ext>
                  </a:extLst>
                </a:gridCol>
                <a:gridCol w="5555223">
                  <a:extLst>
                    <a:ext uri="{9D8B030D-6E8A-4147-A177-3AD203B41FA5}">
                      <a16:colId xmlns="" xmlns:a16="http://schemas.microsoft.com/office/drawing/2014/main" val="1801432367"/>
                    </a:ext>
                  </a:extLst>
                </a:gridCol>
                <a:gridCol w="3706805">
                  <a:extLst>
                    <a:ext uri="{9D8B030D-6E8A-4147-A177-3AD203B41FA5}">
                      <a16:colId xmlns="" xmlns:a16="http://schemas.microsoft.com/office/drawing/2014/main" val="861682994"/>
                    </a:ext>
                  </a:extLst>
                </a:gridCol>
              </a:tblGrid>
              <a:tr h="488823">
                <a:tc>
                  <a:txBody>
                    <a:bodyPr/>
                    <a:lstStyle/>
                    <a:p>
                      <a:pPr marL="8890" indent="-8890">
                        <a:spcBef>
                          <a:spcPts val="0"/>
                        </a:spcBef>
                        <a:spcAft>
                          <a:spcPts val="0"/>
                        </a:spcAft>
                      </a:pPr>
                      <a:r>
                        <a:rPr lang="fr-FR" sz="1400" b="1">
                          <a:solidFill>
                            <a:schemeClr val="bg1"/>
                          </a:solidFill>
                          <a:latin typeface="Source Sans Pro" panose="020B0503030403020204" pitchFamily="34" charset="0"/>
                          <a:ea typeface="Source Sans Pro" panose="020B0503030403020204" pitchFamily="34" charset="0"/>
                          <a:cs typeface="Arial"/>
                        </a:rPr>
                        <a:t>CATÉGORIES/SOUS-CATÉGORIES</a:t>
                      </a:r>
                    </a:p>
                  </a:txBody>
                  <a:tcPr marL="1880" marR="1880" marT="26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8890" indent="-8890" algn="ctr">
                        <a:spcBef>
                          <a:spcPts val="0"/>
                        </a:spcBef>
                        <a:spcAft>
                          <a:spcPts val="0"/>
                        </a:spcAft>
                      </a:pPr>
                      <a:r>
                        <a:rPr lang="fr-FR" sz="1400" b="1">
                          <a:solidFill>
                            <a:schemeClr val="bg1"/>
                          </a:solidFill>
                          <a:latin typeface="Source Sans Pro" panose="020B0503030403020204" pitchFamily="34" charset="0"/>
                          <a:ea typeface="Source Sans Pro" panose="020B0503030403020204" pitchFamily="34" charset="0"/>
                          <a:cs typeface="Arial"/>
                        </a:rPr>
                        <a:t>OBJECTIF (S) :</a:t>
                      </a:r>
                    </a:p>
                  </a:txBody>
                  <a:tcPr marL="1880" marR="1880" marT="26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8890" indent="-8890" algn="ctr">
                        <a:spcBef>
                          <a:spcPts val="0"/>
                        </a:spcBef>
                        <a:spcAft>
                          <a:spcPts val="0"/>
                        </a:spcAft>
                      </a:pPr>
                      <a:r>
                        <a:rPr lang="fr-FR" sz="1400" b="1">
                          <a:solidFill>
                            <a:schemeClr val="bg1"/>
                          </a:solidFill>
                          <a:latin typeface="Source Sans Pro" panose="020B0503030403020204" pitchFamily="34" charset="0"/>
                          <a:ea typeface="Source Sans Pro" panose="020B0503030403020204" pitchFamily="34" charset="0"/>
                          <a:cs typeface="Arial"/>
                        </a:rPr>
                        <a:t>DOCUMENTS CLÉS POUR L'ÉVALUATION</a:t>
                      </a:r>
                    </a:p>
                  </a:txBody>
                  <a:tcPr marL="1880" marR="1880" marT="26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 xmlns:a16="http://schemas.microsoft.com/office/drawing/2014/main" val="3760830870"/>
                  </a:ext>
                </a:extLst>
              </a:tr>
              <a:tr h="746795">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Définition de l’organisation locale :</a:t>
                      </a:r>
                    </a:p>
                  </a:txBody>
                  <a:tcPr marL="1880" marR="1880" marT="26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L'organisation répond-elle à la définition de l'USAID d'« entité locale » aux fins de limiter la concurrence aux organisations locales</a:t>
                      </a:r>
                    </a:p>
                  </a:txBody>
                  <a:tcPr marL="1880" marR="1880" marT="26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Enregistrement légal, statuts</a:t>
                      </a:r>
                    </a:p>
                  </a:txBody>
                  <a:tcPr marL="1880" marR="1880" marT="26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803305035"/>
                  </a:ext>
                </a:extLst>
              </a:tr>
              <a:tr h="788426">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Exigences légales</a:t>
                      </a:r>
                    </a:p>
                  </a:txBody>
                  <a:tcPr marL="1880" marR="1880" marT="26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Confirmer que l'organisation est légalement enregistrée selon les lois du pays d'exécution.</a:t>
                      </a:r>
                    </a:p>
                  </a:txBody>
                  <a:tcPr marL="1880" marR="1880" marT="26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Enregistrement légal, statuts, enregistrement auprès de l'administration fiscale</a:t>
                      </a:r>
                    </a:p>
                  </a:txBody>
                  <a:tcPr marL="1880" marR="1880" marT="26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1512195884"/>
                  </a:ext>
                </a:extLst>
              </a:tr>
              <a:tr h="898805">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charte organisationnelle</a:t>
                      </a:r>
                    </a:p>
                  </a:txBody>
                  <a:tcPr marL="1880" marR="1880" marT="26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Confirmer s'il existe une charte organisationnelle, des règlements ou d'autres documents fondateurs/opérationnels qui soutiennent sa mission et ses objectifs.</a:t>
                      </a:r>
                    </a:p>
                  </a:txBody>
                  <a:tcPr marL="1880" marR="1880" marT="26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 Charte de l'organisation, statuts, énoncé de mission</a:t>
                      </a:r>
                    </a:p>
                  </a:txBody>
                  <a:tcPr marL="1880" marR="1880" marT="26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2717090131"/>
                  </a:ext>
                </a:extLst>
              </a:tr>
              <a:tr h="1004877">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Bonne gouvernance d'entreprise </a:t>
                      </a:r>
                    </a:p>
                  </a:txBody>
                  <a:tcPr marL="1880" marR="1880" marT="26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Confirmer si l'organisation met l'accent dans ses pratiques et procédures sur l'importance d'une bonne gouvernance d'entreprise dans tous les domaines clés.</a:t>
                      </a:r>
                    </a:p>
                  </a:txBody>
                  <a:tcPr marL="1880" marR="1880" marT="26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Énoncé de mission, code d'éthique, statuts, déclarations dans les politiques financières et autres politiques fondamentales</a:t>
                      </a:r>
                    </a:p>
                  </a:txBody>
                  <a:tcPr marL="1880" marR="1880" marT="26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2429000299"/>
                  </a:ext>
                </a:extLst>
              </a:tr>
              <a:tr h="1339695">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fidélité aux obligations fiduciaires</a:t>
                      </a:r>
                    </a:p>
                  </a:txBody>
                  <a:tcPr marL="1880" marR="1880" marT="26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Confirmez s'il existe des garanties adéquates garantissant le respect des obligations fiduciaires et empêchant les fonctionnaires d'obtenir des avantages financiers ou non financiers sur la base de décisions prises ou d'actions prises en leur qualité officielle.</a:t>
                      </a:r>
                    </a:p>
                  </a:txBody>
                  <a:tcPr marL="1880" marR="1880" marT="26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Code d'éthique, statuts, déclarations dans les politiques financières et autres politiques fondamentales</a:t>
                      </a:r>
                    </a:p>
                  </a:txBody>
                  <a:tcPr marL="1880" marR="1880" marT="26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159105278"/>
                  </a:ext>
                </a:extLst>
              </a:tr>
            </a:tbl>
          </a:graphicData>
        </a:graphic>
      </p:graphicFrame>
      <p:sp>
        <p:nvSpPr>
          <p:cNvPr id="2" name="Google Shape;385;p56">
            <a:extLst>
              <a:ext uri="{FF2B5EF4-FFF2-40B4-BE49-F238E27FC236}">
                <a16:creationId xmlns="" xmlns:a16="http://schemas.microsoft.com/office/drawing/2014/main" id="{C623202F-358A-DA2A-DA4E-7AC2917464CC}"/>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CATÉGORIES/SOUS-CATÉGORIES JURIDIQUES</a:t>
            </a:r>
          </a:p>
        </p:txBody>
      </p:sp>
      <p:sp>
        <p:nvSpPr>
          <p:cNvPr id="8" name="TextBox 7"/>
          <p:cNvSpPr txBox="1"/>
          <p:nvPr/>
        </p:nvSpPr>
        <p:spPr>
          <a:xfrm>
            <a:off x="220722" y="6526926"/>
            <a:ext cx="6639951"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4" name="Espace réservé du numéro de diapositive 3">
            <a:extLst>
              <a:ext uri="{FF2B5EF4-FFF2-40B4-BE49-F238E27FC236}">
                <a16:creationId xmlns="" xmlns:a16="http://schemas.microsoft.com/office/drawing/2014/main" id="{5F5FBE31-1486-8F2E-7B8E-541E122AD8FD}"/>
              </a:ext>
            </a:extLst>
          </p:cNvPr>
          <p:cNvSpPr>
            <a:spLocks noGrp="1"/>
          </p:cNvSpPr>
          <p:nvPr>
            <p:ph type="sldNum" sz="quarter" idx="12"/>
          </p:nvPr>
        </p:nvSpPr>
        <p:spPr/>
        <p:txBody>
          <a:bodyPr/>
          <a:lstStyle/>
          <a:p>
            <a:fld id="{3A98EE3D-8CD1-4C3F-BD1C-C98C9596463C}" type="slidenum">
              <a:rPr lang="en-US" smtClean="0"/>
              <a:t>47</a:t>
            </a:fld>
            <a:endParaRPr lang="en-US"/>
          </a:p>
        </p:txBody>
      </p:sp>
    </p:spTree>
    <p:extLst>
      <p:ext uri="{BB962C8B-B14F-4D97-AF65-F5344CB8AC3E}">
        <p14:creationId xmlns:p14="http://schemas.microsoft.com/office/powerpoint/2010/main" val="20838352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11072369" y="6481891"/>
            <a:ext cx="290830" cy="28892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cap="none" normalizeH="0" baseline="0" noProof="0">
                <a:ln>
                  <a:noFill/>
                </a:ln>
                <a:solidFill>
                  <a:srgbClr val="FFFFFF"/>
                </a:solidFill>
                <a:effectLst/>
                <a:uLnTx/>
                <a:uFillTx/>
                <a:latin typeface="Arial"/>
                <a:ea typeface="+mn-ea"/>
                <a:cs typeface="Arial"/>
              </a:rPr>
              <a:t>4.1</a:t>
            </a:r>
          </a:p>
        </p:txBody>
      </p:sp>
      <p:graphicFrame>
        <p:nvGraphicFramePr>
          <p:cNvPr id="7" name="Table 6">
            <a:extLst>
              <a:ext uri="{FF2B5EF4-FFF2-40B4-BE49-F238E27FC236}">
                <a16:creationId xmlns="" xmlns:a16="http://schemas.microsoft.com/office/drawing/2014/main" id="{A6281964-C89F-3F0D-C9D7-807C5F84A44B}"/>
              </a:ext>
            </a:extLst>
          </p:cNvPr>
          <p:cNvGraphicFramePr>
            <a:graphicFrameLocks noGrp="1"/>
          </p:cNvGraphicFramePr>
          <p:nvPr>
            <p:extLst>
              <p:ext uri="{D42A27DB-BD31-4B8C-83A1-F6EECF244321}">
                <p14:modId xmlns:p14="http://schemas.microsoft.com/office/powerpoint/2010/main" val="2714776487"/>
              </p:ext>
            </p:extLst>
          </p:nvPr>
        </p:nvGraphicFramePr>
        <p:xfrm>
          <a:off x="422030" y="954804"/>
          <a:ext cx="11592073" cy="5637213"/>
        </p:xfrm>
        <a:graphic>
          <a:graphicData uri="http://schemas.openxmlformats.org/drawingml/2006/table">
            <a:tbl>
              <a:tblPr firstRow="1" firstCol="1" bandRow="1"/>
              <a:tblGrid>
                <a:gridCol w="657282">
                  <a:extLst>
                    <a:ext uri="{9D8B030D-6E8A-4147-A177-3AD203B41FA5}">
                      <a16:colId xmlns="" xmlns:a16="http://schemas.microsoft.com/office/drawing/2014/main" val="1173504956"/>
                    </a:ext>
                  </a:extLst>
                </a:gridCol>
                <a:gridCol w="1312195">
                  <a:extLst>
                    <a:ext uri="{9D8B030D-6E8A-4147-A177-3AD203B41FA5}">
                      <a16:colId xmlns="" xmlns:a16="http://schemas.microsoft.com/office/drawing/2014/main" val="2079257173"/>
                    </a:ext>
                  </a:extLst>
                </a:gridCol>
                <a:gridCol w="6883121">
                  <a:extLst>
                    <a:ext uri="{9D8B030D-6E8A-4147-A177-3AD203B41FA5}">
                      <a16:colId xmlns="" xmlns:a16="http://schemas.microsoft.com/office/drawing/2014/main" val="1801432367"/>
                    </a:ext>
                  </a:extLst>
                </a:gridCol>
                <a:gridCol w="2739475">
                  <a:extLst>
                    <a:ext uri="{9D8B030D-6E8A-4147-A177-3AD203B41FA5}">
                      <a16:colId xmlns="" xmlns:a16="http://schemas.microsoft.com/office/drawing/2014/main" val="861682994"/>
                    </a:ext>
                  </a:extLst>
                </a:gridCol>
              </a:tblGrid>
              <a:tr h="461047">
                <a:tc gridSpan="2">
                  <a:txBody>
                    <a:bodyPr/>
                    <a:lstStyle/>
                    <a:p>
                      <a:pPr marL="8890" indent="-8890">
                        <a:spcBef>
                          <a:spcPts val="0"/>
                        </a:spcBef>
                        <a:spcAft>
                          <a:spcPts val="0"/>
                        </a:spcAft>
                      </a:pPr>
                      <a:r>
                        <a:rPr lang="fr-FR" sz="1400" b="1">
                          <a:solidFill>
                            <a:schemeClr val="bg1"/>
                          </a:solidFill>
                          <a:latin typeface="Source Sans Pro" panose="020B0503030403020204" pitchFamily="34" charset="0"/>
                          <a:ea typeface="Source Sans Pro" panose="020B0503030403020204" pitchFamily="34" charset="0"/>
                          <a:cs typeface="Arial"/>
                        </a:rPr>
                        <a:t>CATÉGORIES/SOUS-CATÉGORIES</a:t>
                      </a:r>
                    </a:p>
                  </a:txBody>
                  <a:tcPr marL="1880" marR="1880" marT="26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hMerge="1">
                  <a:txBody>
                    <a:bodyPr/>
                    <a:lstStyle/>
                    <a:p>
                      <a:endParaRPr lang="en-US"/>
                    </a:p>
                  </a:txBody>
                  <a:tcPr/>
                </a:tc>
                <a:tc>
                  <a:txBody>
                    <a:bodyPr/>
                    <a:lstStyle/>
                    <a:p>
                      <a:pPr marL="8890" indent="-8890" algn="ctr">
                        <a:spcBef>
                          <a:spcPts val="0"/>
                        </a:spcBef>
                        <a:spcAft>
                          <a:spcPts val="0"/>
                        </a:spcAft>
                      </a:pPr>
                      <a:r>
                        <a:rPr lang="fr-FR" sz="1400" b="1">
                          <a:solidFill>
                            <a:schemeClr val="bg1"/>
                          </a:solidFill>
                          <a:latin typeface="Source Sans Pro" panose="020B0503030403020204" pitchFamily="34" charset="0"/>
                          <a:ea typeface="Source Sans Pro" panose="020B0503030403020204" pitchFamily="34" charset="0"/>
                          <a:cs typeface="Arial"/>
                        </a:rPr>
                        <a:t>OBJECTIF (S) :</a:t>
                      </a:r>
                    </a:p>
                  </a:txBody>
                  <a:tcPr marL="1880" marR="1880" marT="26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8890" indent="-8890" algn="ctr">
                        <a:spcBef>
                          <a:spcPts val="0"/>
                        </a:spcBef>
                        <a:spcAft>
                          <a:spcPts val="0"/>
                        </a:spcAft>
                      </a:pPr>
                      <a:r>
                        <a:rPr lang="fr-FR" sz="1400" b="1">
                          <a:solidFill>
                            <a:schemeClr val="bg1"/>
                          </a:solidFill>
                          <a:latin typeface="Source Sans Pro" panose="020B0503030403020204" pitchFamily="34" charset="0"/>
                          <a:ea typeface="Source Sans Pro" panose="020B0503030403020204" pitchFamily="34" charset="0"/>
                          <a:cs typeface="Arial"/>
                        </a:rPr>
                        <a:t>DOCUMENTS CLÉS POUR L'ÉVALUATION</a:t>
                      </a:r>
                    </a:p>
                  </a:txBody>
                  <a:tcPr marL="1880" marR="1880" marT="26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 xmlns:a16="http://schemas.microsoft.com/office/drawing/2014/main" val="3760830870"/>
                  </a:ext>
                </a:extLst>
              </a:tr>
              <a:tr h="489475">
                <a:tc gridSpan="2">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Questionnaire de pré-subvention</a:t>
                      </a:r>
                    </a:p>
                  </a:txBody>
                  <a:tcPr marL="1880" marR="1880" marT="26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Confirmer s'il existe un questionnaire/processus préalable à l'attribution que l'organisation administre pour sélectionner les sous-récipiendaires. </a:t>
                      </a:r>
                    </a:p>
                  </a:txBody>
                  <a:tcPr marL="1880" marR="1880" marT="26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Questionnaire préalable à l'attribution/évaluation des risques préalable à l'attribution</a:t>
                      </a:r>
                    </a:p>
                  </a:txBody>
                  <a:tcPr marL="1880" marR="1880" marT="26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153622519"/>
                  </a:ext>
                </a:extLst>
              </a:tr>
              <a:tr h="734057">
                <a:tc gridSpan="2">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Accord</a:t>
                      </a:r>
                    </a:p>
                  </a:txBody>
                  <a:tcPr marL="1880" marR="1880" marT="26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Confirmer s'il existe un accord/contrat signé pour chaque subvention et si tout le personnel du programme est informé des termes et conditions et des dispositions standard. </a:t>
                      </a:r>
                    </a:p>
                  </a:txBody>
                  <a:tcPr marL="1880" marR="1880" marT="26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Accord(s)/contrat(s) signé(s) pour toutes les récompenses</a:t>
                      </a:r>
                    </a:p>
                  </a:txBody>
                  <a:tcPr marL="1880" marR="1880" marT="26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1045779050"/>
                  </a:ext>
                </a:extLst>
              </a:tr>
              <a:tr h="691424">
                <a:tc rowSpan="6">
                  <a:txBody>
                    <a:bodyPr/>
                    <a:lstStyle/>
                    <a:p>
                      <a:pPr marL="80645" marR="71755" indent="-8890" algn="ctr">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Conformité</a:t>
                      </a:r>
                    </a:p>
                    <a:p>
                      <a:pPr marL="80645" marR="71755"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 </a:t>
                      </a:r>
                    </a:p>
                    <a:p>
                      <a:pPr marL="80645" marR="71755"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 </a:t>
                      </a:r>
                    </a:p>
                  </a:txBody>
                  <a:tcPr marL="1880" marR="1880" marT="269"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Surveillance</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Confirmer qu'il existe des procédures documentées pour surveiller les organisations et les entrepreneurs locaux qui sont appliquées de manière cohérente.</a:t>
                      </a:r>
                    </a:p>
                  </a:txBody>
                  <a:tcPr marL="1880" marR="1880" marT="26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Procédures documentées pour le suivi des organisations locales et des entrepreneurs</a:t>
                      </a:r>
                    </a:p>
                  </a:txBody>
                  <a:tcPr marL="1880" marR="1880" marT="26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2635520296"/>
                  </a:ext>
                </a:extLst>
              </a:tr>
              <a:tr h="489475">
                <a:tc vMerge="1">
                  <a:txBody>
                    <a:bodyPr/>
                    <a:lstStyle/>
                    <a:p>
                      <a:endParaRPr lang="en-US"/>
                    </a:p>
                  </a:txBody>
                  <a:tcPr/>
                </a:tc>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Audit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Confirmer que l’organisation se conforme pleinement aux termes et conditions des récompenses.</a:t>
                      </a:r>
                    </a:p>
                  </a:txBody>
                  <a:tcPr marL="1880" marR="1880" marT="26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Rapports d'Audit</a:t>
                      </a:r>
                    </a:p>
                  </a:txBody>
                  <a:tcPr marL="1880" marR="1880" marT="26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128892579"/>
                  </a:ext>
                </a:extLst>
              </a:tr>
              <a:tr h="512396">
                <a:tc vMerge="1">
                  <a:txBody>
                    <a:bodyPr/>
                    <a:lstStyle/>
                    <a:p>
                      <a:endParaRPr lang="en-US"/>
                    </a:p>
                  </a:txBody>
                  <a:tcPr/>
                </a:tc>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Suivi</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Confirmer que l'organisation dispose d'un mécanisme de suivi et qu'une responsabilité lui est attribuée pour les rapports des donateurs et la conformité des subventions.</a:t>
                      </a:r>
                    </a:p>
                  </a:txBody>
                  <a:tcPr marL="1880" marR="1880" marT="26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Rapports de suivi</a:t>
                      </a:r>
                    </a:p>
                  </a:txBody>
                  <a:tcPr marL="1880" marR="1880" marT="26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2532635426"/>
                  </a:ext>
                </a:extLst>
              </a:tr>
              <a:tr h="489475">
                <a:tc vMerge="1">
                  <a:txBody>
                    <a:bodyPr/>
                    <a:lstStyle/>
                    <a:p>
                      <a:endParaRPr lang="en-US"/>
                    </a:p>
                  </a:txBody>
                  <a:tcPr/>
                </a:tc>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Taxes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Confirmer si l'organisation se conforme à la réglementation fiscale. </a:t>
                      </a:r>
                    </a:p>
                  </a:txBody>
                  <a:tcPr marL="1880" marR="1880" marT="26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Documents sur la législation fiscale locale</a:t>
                      </a:r>
                    </a:p>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Certificats de quiétude fiscale </a:t>
                      </a:r>
                    </a:p>
                  </a:txBody>
                  <a:tcPr marL="1880" marR="1880" marT="26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2711650100"/>
                  </a:ext>
                </a:extLst>
              </a:tr>
              <a:tr h="489475">
                <a:tc vMerge="1">
                  <a:txBody>
                    <a:bodyPr/>
                    <a:lstStyle/>
                    <a:p>
                      <a:endParaRPr lang="en-US"/>
                    </a:p>
                  </a:txBody>
                  <a:tcPr/>
                </a:tc>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Délégation de pouvoir</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Confirmer s’il existe une politique sur la délégation de pouvoir au sein de l’organisation.</a:t>
                      </a:r>
                    </a:p>
                  </a:txBody>
                  <a:tcPr marL="1880" marR="1880" marT="26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Délégation de pouvoir</a:t>
                      </a:r>
                    </a:p>
                  </a:txBody>
                  <a:tcPr marL="1880" marR="1880" marT="26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432255483"/>
                  </a:ext>
                </a:extLst>
              </a:tr>
              <a:tr h="978641">
                <a:tc vMerge="1">
                  <a:txBody>
                    <a:bodyPr/>
                    <a:lstStyle/>
                    <a:p>
                      <a:endParaRPr lang="en-US"/>
                    </a:p>
                  </a:txBody>
                  <a:tcPr/>
                </a:tc>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Poursuites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Confirmer qu'il n'y a pas de problèmes juridiques ou de risques disqualifiants liés à l'organisation, à ses partenaires ou au projet, grâce à des vérifications dans les bases de données de diligence raisonnable (le cas échéant) et celles visant à déterminer tout lien avec le terrorisme, le tabac ou l'industrie de l'armement.</a:t>
                      </a:r>
                    </a:p>
                  </a:txBody>
                  <a:tcPr marL="1880" marR="1880" marT="26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Preuve d'autorisation de contrôle</a:t>
                      </a:r>
                    </a:p>
                  </a:txBody>
                  <a:tcPr marL="1880" marR="1880" marT="26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2574001966"/>
                  </a:ext>
                </a:extLst>
              </a:tr>
            </a:tbl>
          </a:graphicData>
        </a:graphic>
      </p:graphicFrame>
      <p:sp>
        <p:nvSpPr>
          <p:cNvPr id="5" name="Google Shape;385;p56">
            <a:extLst>
              <a:ext uri="{FF2B5EF4-FFF2-40B4-BE49-F238E27FC236}">
                <a16:creationId xmlns="" xmlns:a16="http://schemas.microsoft.com/office/drawing/2014/main" id="{554F1DDE-F4DB-6811-832A-CA1F4C183589}"/>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CATÉGORIES/SOUS-CATÉGORIES JURIDIQUES (CONT.)</a:t>
            </a:r>
          </a:p>
        </p:txBody>
      </p:sp>
      <p:sp>
        <p:nvSpPr>
          <p:cNvPr id="2" name="Espace réservé du numéro de diapositive 1">
            <a:extLst>
              <a:ext uri="{FF2B5EF4-FFF2-40B4-BE49-F238E27FC236}">
                <a16:creationId xmlns="" xmlns:a16="http://schemas.microsoft.com/office/drawing/2014/main" id="{F0A6373C-86BA-6D96-D6C6-CA817C49EBD0}"/>
              </a:ext>
            </a:extLst>
          </p:cNvPr>
          <p:cNvSpPr>
            <a:spLocks noGrp="1"/>
          </p:cNvSpPr>
          <p:nvPr>
            <p:ph type="sldNum" sz="quarter" idx="12"/>
          </p:nvPr>
        </p:nvSpPr>
        <p:spPr/>
        <p:txBody>
          <a:bodyPr/>
          <a:lstStyle/>
          <a:p>
            <a:fld id="{3A98EE3D-8CD1-4C3F-BD1C-C98C9596463C}" type="slidenum">
              <a:rPr lang="en-US" smtClean="0"/>
              <a:t>48</a:t>
            </a:fld>
            <a:endParaRPr lang="en-US"/>
          </a:p>
        </p:txBody>
      </p:sp>
    </p:spTree>
    <p:extLst>
      <p:ext uri="{BB962C8B-B14F-4D97-AF65-F5344CB8AC3E}">
        <p14:creationId xmlns:p14="http://schemas.microsoft.com/office/powerpoint/2010/main" val="13753260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object 3"/>
          <p:cNvSpPr/>
          <p:nvPr/>
        </p:nvSpPr>
        <p:spPr>
          <a:xfrm>
            <a:off x="2387358" y="1660398"/>
            <a:ext cx="7251941" cy="4342637"/>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Google Shape;385;p56">
            <a:extLst>
              <a:ext uri="{FF2B5EF4-FFF2-40B4-BE49-F238E27FC236}">
                <a16:creationId xmlns="" xmlns:a16="http://schemas.microsoft.com/office/drawing/2014/main" id="{6D871EEE-0945-296A-A40E-8AA6F4935F54}"/>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3200" b="1" kern="0" dirty="0">
                <a:solidFill>
                  <a:schemeClr val="bg1"/>
                </a:solidFill>
                <a:latin typeface="Source Sans Pro"/>
                <a:ea typeface="Source Sans Pro"/>
                <a:sym typeface="Arial"/>
              </a:rPr>
              <a:t>JEUX DE RÔLE</a:t>
            </a:r>
          </a:p>
        </p:txBody>
      </p:sp>
      <p:sp>
        <p:nvSpPr>
          <p:cNvPr id="4" name="TextBox 3"/>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A8985081-68FF-6FF6-A529-E94FA15318CB}"/>
              </a:ext>
            </a:extLst>
          </p:cNvPr>
          <p:cNvSpPr>
            <a:spLocks noGrp="1"/>
          </p:cNvSpPr>
          <p:nvPr>
            <p:ph type="sldNum" sz="quarter" idx="7"/>
          </p:nvPr>
        </p:nvSpPr>
        <p:spPr/>
        <p:txBody>
          <a:bodyPr/>
          <a:lstStyle/>
          <a:p>
            <a:fld id="{B6F15528-21DE-4FAA-801E-634DDDAF4B2B}" type="slidenum">
              <a:rPr lang="fr-FR" smtClean="0"/>
              <a:pPr/>
              <a:t>49</a:t>
            </a:fld>
            <a:endParaRPr lang="fr-FR"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508027" y="1071490"/>
            <a:ext cx="9412605" cy="3253740"/>
          </a:xfrm>
          <a:prstGeom prst="rect">
            <a:avLst/>
          </a:prstGeom>
        </p:spPr>
        <p:txBody>
          <a:bodyPr vert="horz" wrap="square" lIns="0" tIns="0" rIns="0" bIns="0" rtlCol="0">
            <a:spAutoFit/>
          </a:bodyPr>
          <a:lstStyle/>
          <a:p>
            <a:pPr marL="12700" marR="67945">
              <a:lnSpc>
                <a:spcPct val="110000"/>
              </a:lnSpc>
            </a:pPr>
            <a:r>
              <a:rPr lang="fr-FR" sz="2000">
                <a:latin typeface="Source Sans Pro" panose="020B0503030403020204" pitchFamily="34" charset="0"/>
                <a:ea typeface="Source Sans Pro" panose="020B0503030403020204" pitchFamily="34" charset="0"/>
                <a:cs typeface="Arial"/>
              </a:rPr>
              <a:t>« Préparer rapidement les partenaires locaux à disposer des capacités et des ressources nécessaires pour servir de partenaires principaux pour la programmation de l'USAID/PEPFAR, conformément aux procédures de l'USAID et du PEPFAR, pour la mise en œuvre du programme PEPFAR au cours des exercices 20 et 21 ».</a:t>
            </a:r>
          </a:p>
          <a:p>
            <a:pPr marL="12700">
              <a:lnSpc>
                <a:spcPct val="100000"/>
              </a:lnSpc>
              <a:spcBef>
                <a:spcPts val="1635"/>
              </a:spcBef>
            </a:pPr>
            <a:r>
              <a:rPr lang="fr-FR" sz="2000">
                <a:solidFill>
                  <a:srgbClr val="C00000"/>
                </a:solidFill>
                <a:latin typeface="Source Sans Pro" panose="020B0503030403020204" pitchFamily="34" charset="0"/>
                <a:ea typeface="Source Sans Pro" panose="020B0503030403020204" pitchFamily="34" charset="0"/>
                <a:cs typeface="Arial"/>
              </a:rPr>
              <a:t>Objectifs:</a:t>
            </a:r>
          </a:p>
          <a:p>
            <a:pPr marL="469900" marR="326390" indent="-457200">
              <a:lnSpc>
                <a:spcPct val="110000"/>
              </a:lnSpc>
              <a:spcBef>
                <a:spcPts val="1405"/>
              </a:spcBef>
              <a:buClr>
                <a:schemeClr val="tx1"/>
              </a:buClr>
              <a:buAutoNum type="arabicPeriod"/>
              <a:tabLst>
                <a:tab pos="469265" algn="l"/>
                <a:tab pos="470534" algn="l"/>
              </a:tabLst>
            </a:pPr>
            <a:r>
              <a:rPr lang="fr-FR" sz="2000">
                <a:latin typeface="Source Sans Pro" panose="020B0503030403020204" pitchFamily="34" charset="0"/>
                <a:ea typeface="Source Sans Pro" panose="020B0503030403020204" pitchFamily="34" charset="0"/>
                <a:cs typeface="Arial"/>
              </a:rPr>
              <a:t>Renforcer les partenaires locaux au fur et à mesure de leur transition pour recevoir un financement du PEPFAR en tant que partenaire principal de l'USAID afin de se conformer aux réglementations.</a:t>
            </a:r>
          </a:p>
          <a:p>
            <a:pPr marL="469900" marR="5080" indent="-457200">
              <a:lnSpc>
                <a:spcPct val="110000"/>
              </a:lnSpc>
              <a:spcBef>
                <a:spcPts val="1580"/>
              </a:spcBef>
              <a:buClr>
                <a:schemeClr val="tx1"/>
              </a:buClr>
              <a:buAutoNum type="arabicPeriod"/>
              <a:tabLst>
                <a:tab pos="469900" algn="l"/>
                <a:tab pos="470534" algn="l"/>
              </a:tabLst>
            </a:pPr>
            <a:r>
              <a:rPr lang="fr-FR" sz="2000">
                <a:latin typeface="Source Sans Pro" panose="020B0503030403020204" pitchFamily="34" charset="0"/>
                <a:ea typeface="Source Sans Pro" panose="020B0503030403020204" pitchFamily="34" charset="0"/>
                <a:cs typeface="Arial"/>
              </a:rPr>
              <a:t>Préparer les partenaires locaux à gérer, mettre en œuvre et surveiller directement les programmes PEPFAR, et maintenir une réalisation et une qualité constantes des programmes PEPFAR.</a:t>
            </a:r>
          </a:p>
        </p:txBody>
      </p:sp>
      <p:sp>
        <p:nvSpPr>
          <p:cNvPr id="6" name="Google Shape;385;p56">
            <a:extLst>
              <a:ext uri="{FF2B5EF4-FFF2-40B4-BE49-F238E27FC236}">
                <a16:creationId xmlns="" xmlns:a16="http://schemas.microsoft.com/office/drawing/2014/main" id="{4383B2A8-0D2C-0D11-3632-7F3F5E09DEFA}"/>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BUT D’ASAP II</a:t>
            </a:r>
          </a:p>
        </p:txBody>
      </p:sp>
      <p:sp>
        <p:nvSpPr>
          <p:cNvPr id="7" name="TextBox 6"/>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86C7554B-A861-FF73-6359-D6AFE60A54E5}"/>
              </a:ext>
            </a:extLst>
          </p:cNvPr>
          <p:cNvSpPr>
            <a:spLocks noGrp="1"/>
          </p:cNvSpPr>
          <p:nvPr>
            <p:ph type="sldNum" sz="quarter" idx="7"/>
          </p:nvPr>
        </p:nvSpPr>
        <p:spPr/>
        <p:txBody>
          <a:bodyPr/>
          <a:lstStyle/>
          <a:p>
            <a:fld id="{B6F15528-21DE-4FAA-801E-634DDDAF4B2B}" type="slidenum">
              <a:rPr lang="fr-FR" smtClean="0"/>
              <a:pPr/>
              <a:t>5</a:t>
            </a:fld>
            <a:endParaRPr lang="fr-FR"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985701" y="1248185"/>
            <a:ext cx="10178018" cy="2916183"/>
          </a:xfrm>
          <a:prstGeom prst="rect">
            <a:avLst/>
          </a:prstGeom>
        </p:spPr>
        <p:txBody>
          <a:bodyPr vert="horz" wrap="square" lIns="0" tIns="0" rIns="0" bIns="0" rtlCol="0">
            <a:spAutoFit/>
          </a:bodyPr>
          <a:lstStyle/>
          <a:p>
            <a:pPr marL="355600" marR="919480" lvl="0" indent="-342900" algn="l" defTabSz="914400" rtl="0" eaLnBrk="1" fontAlgn="auto" latinLnBrk="0" hangingPunct="1">
              <a:lnSpc>
                <a:spcPct val="110000"/>
              </a:lnSpc>
              <a:spcBef>
                <a:spcPts val="0"/>
              </a:spcBef>
              <a:spcAft>
                <a:spcPts val="0"/>
              </a:spcAft>
              <a:buClr>
                <a:schemeClr val="tx1"/>
              </a:buClr>
              <a:buSzTx/>
              <a:buFont typeface="Wingdings" panose="05000000000000000000" pitchFamily="2" charset="2"/>
              <a:buChar char="§"/>
              <a:tabLst>
                <a:tab pos="241300" algn="l"/>
              </a:tabLst>
              <a:defRPr/>
            </a:pPr>
            <a:r>
              <a:rPr kumimoji="0" lang="fr-FR" sz="2000" b="0" i="0" u="none" strike="noStrike" cap="none" normalizeH="0" baseline="0" noProof="0">
                <a:ln>
                  <a:noFill/>
                </a:ln>
                <a:effectLst/>
                <a:uLnTx/>
                <a:uFillTx/>
                <a:latin typeface="Source Sans Pro" panose="020B0503030403020204" pitchFamily="34" charset="0"/>
                <a:ea typeface="Source Sans Pro" panose="020B0503030403020204" pitchFamily="34" charset="0"/>
                <a:cs typeface="Arial"/>
              </a:rPr>
              <a:t>Les membres du conseil d’administration ne déclarent pas de conflits d’intérêts (parfois en violation de la législation)</a:t>
            </a:r>
          </a:p>
          <a:p>
            <a:pPr marL="355600" marR="5080" lvl="0" indent="-342900" algn="l" defTabSz="914400" rtl="0" eaLnBrk="1" fontAlgn="auto" latinLnBrk="0" hangingPunct="1">
              <a:lnSpc>
                <a:spcPct val="110000"/>
              </a:lnSpc>
              <a:spcBef>
                <a:spcPts val="1400"/>
              </a:spcBef>
              <a:spcAft>
                <a:spcPts val="0"/>
              </a:spcAft>
              <a:buClr>
                <a:schemeClr val="tx1"/>
              </a:buClr>
              <a:buSzTx/>
              <a:buFont typeface="Wingdings" panose="05000000000000000000" pitchFamily="2" charset="2"/>
              <a:buChar char="§"/>
              <a:tabLst>
                <a:tab pos="241300" algn="l"/>
              </a:tabLst>
              <a:defRPr/>
            </a:pPr>
            <a:r>
              <a:rPr kumimoji="0" lang="fr-FR" sz="2000" b="0" i="0" u="none" strike="noStrike" cap="none" normalizeH="0" baseline="0" noProof="0">
                <a:ln>
                  <a:noFill/>
                </a:ln>
                <a:effectLst/>
                <a:uLnTx/>
                <a:uFillTx/>
                <a:latin typeface="Source Sans Pro" panose="020B0503030403020204" pitchFamily="34" charset="0"/>
                <a:ea typeface="Source Sans Pro" panose="020B0503030403020204" pitchFamily="34" charset="0"/>
                <a:cs typeface="Arial"/>
              </a:rPr>
              <a:t>Non-respect des exigences de gouvernance de la législation locale (nombre d’administrateurs, mandats, fréquence des réunions, etc.)</a:t>
            </a:r>
          </a:p>
          <a:p>
            <a:pPr marL="355600" marR="81280" lvl="0" indent="-342900" algn="l" defTabSz="914400" rtl="0" eaLnBrk="1" fontAlgn="auto" latinLnBrk="0" hangingPunct="1">
              <a:lnSpc>
                <a:spcPct val="110000"/>
              </a:lnSpc>
              <a:spcBef>
                <a:spcPts val="1405"/>
              </a:spcBef>
              <a:spcAft>
                <a:spcPts val="0"/>
              </a:spcAft>
              <a:buClr>
                <a:schemeClr val="tx1"/>
              </a:buClr>
              <a:buSzTx/>
              <a:buFont typeface="Wingdings" panose="05000000000000000000" pitchFamily="2" charset="2"/>
              <a:buChar char="§"/>
              <a:tabLst>
                <a:tab pos="241300" algn="l"/>
              </a:tabLst>
              <a:defRPr/>
            </a:pPr>
            <a:r>
              <a:rPr kumimoji="0" lang="fr-FR" sz="2000" b="0" i="0" u="none" strike="noStrike" cap="none" normalizeH="0" baseline="0" noProof="0">
                <a:ln>
                  <a:noFill/>
                </a:ln>
                <a:effectLst/>
                <a:uLnTx/>
                <a:uFillTx/>
                <a:latin typeface="Source Sans Pro" panose="020B0503030403020204" pitchFamily="34" charset="0"/>
                <a:ea typeface="Source Sans Pro" panose="020B0503030403020204" pitchFamily="34" charset="0"/>
                <a:cs typeface="Arial"/>
              </a:rPr>
              <a:t>Non-respect des exigences du manuel de gouvernance des organisations (par exemple, mise en place de sous-comités, réunions tenues sans quorum, etc.)</a:t>
            </a:r>
          </a:p>
          <a:p>
            <a:pPr marL="355600" marR="0" lvl="0" indent="-342900" algn="l" defTabSz="914400" rtl="0" eaLnBrk="1" fontAlgn="auto" latinLnBrk="0" hangingPunct="1">
              <a:lnSpc>
                <a:spcPct val="100000"/>
              </a:lnSpc>
              <a:spcBef>
                <a:spcPts val="1685"/>
              </a:spcBef>
              <a:spcAft>
                <a:spcPts val="0"/>
              </a:spcAft>
              <a:buClr>
                <a:schemeClr val="tx1"/>
              </a:buClr>
              <a:buSzTx/>
              <a:buFont typeface="Wingdings" panose="05000000000000000000" pitchFamily="2" charset="2"/>
              <a:buChar char="§"/>
              <a:tabLst>
                <a:tab pos="241300" algn="l"/>
              </a:tabLst>
              <a:defRPr/>
            </a:pPr>
            <a:r>
              <a:rPr kumimoji="0" lang="fr-FR" sz="2000" b="0" i="0" u="none" strike="noStrike" cap="none" normalizeH="0" baseline="0" noProof="0">
                <a:ln>
                  <a:noFill/>
                </a:ln>
                <a:effectLst/>
                <a:uLnTx/>
                <a:uFillTx/>
                <a:latin typeface="Source Sans Pro" panose="020B0503030403020204" pitchFamily="34" charset="0"/>
                <a:ea typeface="Source Sans Pro" panose="020B0503030403020204" pitchFamily="34" charset="0"/>
                <a:cs typeface="Arial"/>
              </a:rPr>
              <a:t>Aucune politique de délégation de pouvoir approuvée</a:t>
            </a:r>
          </a:p>
        </p:txBody>
      </p:sp>
      <p:sp>
        <p:nvSpPr>
          <p:cNvPr id="5" name="object 5"/>
          <p:cNvSpPr/>
          <p:nvPr/>
        </p:nvSpPr>
        <p:spPr>
          <a:xfrm>
            <a:off x="8106918" y="6459473"/>
            <a:ext cx="913130" cy="398145"/>
          </a:xfrm>
          <a:custGeom>
            <a:avLst/>
            <a:gdLst/>
            <a:ahLst/>
            <a:cxnLst/>
            <a:rect l="l" t="t" r="r" b="b"/>
            <a:pathLst>
              <a:path w="913129" h="398145">
                <a:moveTo>
                  <a:pt x="0" y="397763"/>
                </a:moveTo>
                <a:lnTo>
                  <a:pt x="912863" y="397763"/>
                </a:lnTo>
                <a:lnTo>
                  <a:pt x="912863" y="0"/>
                </a:lnTo>
                <a:lnTo>
                  <a:pt x="0" y="0"/>
                </a:lnTo>
                <a:lnTo>
                  <a:pt x="0" y="397763"/>
                </a:lnTo>
                <a:close/>
              </a:path>
            </a:pathLst>
          </a:custGeom>
          <a:solidFill>
            <a:srgbClr val="002E6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venir Next LT Pro" panose="020F0502020204030204"/>
              <a:ea typeface="+mn-ea"/>
              <a:cs typeface="+mn-cs"/>
            </a:endParaRPr>
          </a:p>
        </p:txBody>
      </p:sp>
      <p:sp>
        <p:nvSpPr>
          <p:cNvPr id="2" name="Google Shape;385;p56">
            <a:extLst>
              <a:ext uri="{FF2B5EF4-FFF2-40B4-BE49-F238E27FC236}">
                <a16:creationId xmlns="" xmlns:a16="http://schemas.microsoft.com/office/drawing/2014/main" id="{55007788-763E-B2C3-5EDC-05854C4A7367}"/>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DOMAINES COMMUNS À AMÉLIORER</a:t>
            </a:r>
          </a:p>
        </p:txBody>
      </p:sp>
      <p:sp>
        <p:nvSpPr>
          <p:cNvPr id="6" name="TextBox 5"/>
          <p:cNvSpPr txBox="1"/>
          <p:nvPr/>
        </p:nvSpPr>
        <p:spPr>
          <a:xfrm>
            <a:off x="220722" y="6526926"/>
            <a:ext cx="6639951"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3" name="Espace réservé du numéro de diapositive 2">
            <a:extLst>
              <a:ext uri="{FF2B5EF4-FFF2-40B4-BE49-F238E27FC236}">
                <a16:creationId xmlns="" xmlns:a16="http://schemas.microsoft.com/office/drawing/2014/main" id="{14F4C342-037F-F4D5-4430-EA35B1FCD717}"/>
              </a:ext>
            </a:extLst>
          </p:cNvPr>
          <p:cNvSpPr>
            <a:spLocks noGrp="1"/>
          </p:cNvSpPr>
          <p:nvPr>
            <p:ph type="sldNum" sz="quarter" idx="12"/>
          </p:nvPr>
        </p:nvSpPr>
        <p:spPr/>
        <p:txBody>
          <a:bodyPr/>
          <a:lstStyle/>
          <a:p>
            <a:fld id="{3A98EE3D-8CD1-4C3F-BD1C-C98C9596463C}" type="slidenum">
              <a:rPr lang="en-US" smtClean="0"/>
              <a:t>50</a:t>
            </a:fld>
            <a:endParaRPr 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54564B24-38FE-8BD2-0F5D-555C1F8134FD}"/>
            </a:ext>
          </a:extLst>
        </p:cNvPr>
        <p:cNvGrpSpPr/>
        <p:nvPr/>
      </p:nvGrpSpPr>
      <p:grpSpPr>
        <a:xfrm>
          <a:off x="0" y="0"/>
          <a:ext cx="0" cy="0"/>
          <a:chOff x="0" y="0"/>
          <a:chExt cx="0" cy="0"/>
        </a:xfrm>
      </p:grpSpPr>
      <p:sp>
        <p:nvSpPr>
          <p:cNvPr id="4" name="object 4">
            <a:extLst>
              <a:ext uri="{FF2B5EF4-FFF2-40B4-BE49-F238E27FC236}">
                <a16:creationId xmlns="" xmlns:a16="http://schemas.microsoft.com/office/drawing/2014/main" id="{15BEB38C-8CA4-E602-6715-D89572866AA2}"/>
              </a:ext>
            </a:extLst>
          </p:cNvPr>
          <p:cNvSpPr txBox="1"/>
          <p:nvPr/>
        </p:nvSpPr>
        <p:spPr>
          <a:xfrm>
            <a:off x="1431213" y="1332315"/>
            <a:ext cx="8767864" cy="1798056"/>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cap="none" normalizeH="0" baseline="0" noProof="0">
                <a:ln>
                  <a:noFill/>
                </a:ln>
                <a:effectLst/>
                <a:uLnTx/>
                <a:uFillTx/>
                <a:latin typeface="Arial"/>
                <a:ea typeface="+mn-ea"/>
                <a:cs typeface="Arial"/>
              </a:rPr>
              <a:t>Principaux risques à prendre en compte :</a:t>
            </a:r>
          </a:p>
          <a:p>
            <a:pPr marL="469900" marR="5080" indent="-457200" algn="just">
              <a:lnSpc>
                <a:spcPct val="110000"/>
              </a:lnSpc>
              <a:spcBef>
                <a:spcPts val="1800"/>
              </a:spcBef>
              <a:buClr>
                <a:schemeClr val="tx1"/>
              </a:buClr>
              <a:buFont typeface="Wingdings" panose="05000000000000000000" pitchFamily="2" charset="2"/>
              <a:buChar char="§"/>
              <a:tabLst>
                <a:tab pos="470534" algn="l"/>
              </a:tabLst>
              <a:defRPr/>
            </a:pPr>
            <a:r>
              <a:rPr lang="fr-FR" sz="2000">
                <a:latin typeface="Source Sans Pro" panose="020B0503030403020204" pitchFamily="34" charset="0"/>
                <a:ea typeface="Source Sans Pro" panose="020B0503030403020204" pitchFamily="34" charset="0"/>
                <a:cs typeface="Arial"/>
              </a:rPr>
              <a:t>Absence d’enregistrement approprié pour se conformer à toutes les exigences légales pertinentes.</a:t>
            </a:r>
          </a:p>
          <a:p>
            <a:pPr marL="469900" marR="5080" indent="-457200" algn="just">
              <a:lnSpc>
                <a:spcPct val="110000"/>
              </a:lnSpc>
              <a:spcBef>
                <a:spcPts val="1800"/>
              </a:spcBef>
              <a:buClr>
                <a:schemeClr val="tx1"/>
              </a:buClr>
              <a:buFont typeface="Wingdings" panose="05000000000000000000" pitchFamily="2" charset="2"/>
              <a:buChar char="§"/>
              <a:tabLst>
                <a:tab pos="470534" algn="l"/>
              </a:tabLst>
              <a:defRPr/>
            </a:pPr>
            <a:r>
              <a:rPr lang="fr-FR" sz="2000">
                <a:latin typeface="Source Sans Pro" panose="020B0503030403020204" pitchFamily="34" charset="0"/>
                <a:ea typeface="Source Sans Pro" panose="020B0503030403020204" pitchFamily="34" charset="0"/>
                <a:cs typeface="Arial"/>
              </a:rPr>
              <a:t>Non-respect des exigences légales et de gouvernance. (Le non-respect de certaines exigences de gouvernance est une lacune courante identifiée lors des examens.) </a:t>
            </a:r>
          </a:p>
        </p:txBody>
      </p:sp>
      <p:sp>
        <p:nvSpPr>
          <p:cNvPr id="2" name="Google Shape;385;p56">
            <a:extLst>
              <a:ext uri="{FF2B5EF4-FFF2-40B4-BE49-F238E27FC236}">
                <a16:creationId xmlns="" xmlns:a16="http://schemas.microsoft.com/office/drawing/2014/main" id="{5A8E20D9-E181-E94A-0674-18CE2C8C10C3}"/>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PRINCIPAUX RISQUES</a:t>
            </a:r>
          </a:p>
        </p:txBody>
      </p:sp>
      <p:sp>
        <p:nvSpPr>
          <p:cNvPr id="6" name="TextBox 5"/>
          <p:cNvSpPr txBox="1"/>
          <p:nvPr/>
        </p:nvSpPr>
        <p:spPr>
          <a:xfrm>
            <a:off x="220722" y="6526926"/>
            <a:ext cx="6639951"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3" name="Espace réservé du numéro de diapositive 2">
            <a:extLst>
              <a:ext uri="{FF2B5EF4-FFF2-40B4-BE49-F238E27FC236}">
                <a16:creationId xmlns="" xmlns:a16="http://schemas.microsoft.com/office/drawing/2014/main" id="{EE998893-6F08-8013-A763-E78D606FBDEF}"/>
              </a:ext>
            </a:extLst>
          </p:cNvPr>
          <p:cNvSpPr>
            <a:spLocks noGrp="1"/>
          </p:cNvSpPr>
          <p:nvPr>
            <p:ph type="sldNum" sz="quarter" idx="12"/>
          </p:nvPr>
        </p:nvSpPr>
        <p:spPr>
          <a:xfrm>
            <a:off x="11191267" y="6444526"/>
            <a:ext cx="780011" cy="365125"/>
          </a:xfrm>
        </p:spPr>
        <p:txBody>
          <a:bodyPr/>
          <a:lstStyle/>
          <a:p>
            <a:fld id="{3A98EE3D-8CD1-4C3F-BD1C-C98C9596463C}" type="slidenum">
              <a:rPr lang="en-US" smtClean="0"/>
              <a:t>51</a:t>
            </a:fld>
            <a:endParaRPr lang="en-US" dirty="0"/>
          </a:p>
        </p:txBody>
      </p:sp>
    </p:spTree>
    <p:extLst>
      <p:ext uri="{BB962C8B-B14F-4D97-AF65-F5344CB8AC3E}">
        <p14:creationId xmlns:p14="http://schemas.microsoft.com/office/powerpoint/2010/main" val="11407751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DE977D9A-287C-A752-C2D0-057579480302}"/>
            </a:ext>
          </a:extLst>
        </p:cNvPr>
        <p:cNvGrpSpPr/>
        <p:nvPr/>
      </p:nvGrpSpPr>
      <p:grpSpPr>
        <a:xfrm>
          <a:off x="0" y="0"/>
          <a:ext cx="0" cy="0"/>
          <a:chOff x="0" y="0"/>
          <a:chExt cx="0" cy="0"/>
        </a:xfrm>
      </p:grpSpPr>
      <p:sp>
        <p:nvSpPr>
          <p:cNvPr id="5" name="Google Shape;385;p56">
            <a:extLst>
              <a:ext uri="{FF2B5EF4-FFF2-40B4-BE49-F238E27FC236}">
                <a16:creationId xmlns="" xmlns:a16="http://schemas.microsoft.com/office/drawing/2014/main" id="{444D1389-E6F9-17E0-1ACE-E822ECA717E1}"/>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RECOMMENDATIONS</a:t>
            </a:r>
          </a:p>
        </p:txBody>
      </p:sp>
      <p:sp>
        <p:nvSpPr>
          <p:cNvPr id="3" name="Text Placeholder 1">
            <a:extLst>
              <a:ext uri="{FF2B5EF4-FFF2-40B4-BE49-F238E27FC236}">
                <a16:creationId xmlns="" xmlns:a16="http://schemas.microsoft.com/office/drawing/2014/main" id="{DAD65FD7-BB2C-95C4-A671-ECBD8D99DE1B}"/>
              </a:ext>
            </a:extLst>
          </p:cNvPr>
          <p:cNvSpPr>
            <a:spLocks noGrp="1"/>
          </p:cNvSpPr>
          <p:nvPr>
            <p:ph type="body" idx="1"/>
          </p:nvPr>
        </p:nvSpPr>
        <p:spPr>
          <a:xfrm>
            <a:off x="667512" y="1030142"/>
            <a:ext cx="10762488" cy="1538883"/>
          </a:xfrm>
        </p:spPr>
        <p:txBody>
          <a:bodyPr>
            <a:noAutofit/>
          </a:bodyPr>
          <a:lstStyle/>
          <a:p>
            <a:pPr marL="342900" marR="0" indent="-342900">
              <a:spcBef>
                <a:spcPts val="600"/>
              </a:spcBef>
              <a:spcAft>
                <a:spcPts val="600"/>
              </a:spcAft>
              <a:buClr>
                <a:schemeClr val="tx1"/>
              </a:buClr>
              <a:buFont typeface="Wingdings" panose="05000000000000000000" pitchFamily="2" charset="2"/>
              <a:buChar char="§"/>
            </a:pPr>
            <a:r>
              <a:rPr lang="fr-FR">
                <a:solidFill>
                  <a:schemeClr val="tx1"/>
                </a:solidFill>
                <a:effectLst/>
              </a:rPr>
              <a:t>Le syndrome du fondateur crée une opposition au changement.</a:t>
            </a:r>
            <a:r>
              <a:rPr lang="fr-FR" b="1">
                <a:solidFill>
                  <a:schemeClr val="tx1"/>
                </a:solidFill>
                <a:effectLst/>
              </a:rPr>
              <a:t> </a:t>
            </a:r>
            <a:r>
              <a:rPr lang="fr-FR">
                <a:solidFill>
                  <a:schemeClr val="tx1"/>
                </a:solidFill>
                <a:effectLst/>
              </a:rPr>
              <a:t>Dans les organisations qui souffrent du syndrome du fondateur, les dirigeants résistent souvent aux changements prescrits par ASAP. Cela peut être encore plus compliqué lorsque les membres du conseil d’administration font également office de membres du personnel de l’organisation. ASAP recommande de réviser les chartes et les comités pour modifier la composition du conseil d'administration afin de refléter l'organisation, ce qui créera plus d'autonomie et d'indépendance au niveau du conseil d'administration. </a:t>
            </a:r>
          </a:p>
        </p:txBody>
      </p:sp>
      <p:sp>
        <p:nvSpPr>
          <p:cNvPr id="4" name="TextBox 3"/>
          <p:cNvSpPr txBox="1"/>
          <p:nvPr/>
        </p:nvSpPr>
        <p:spPr>
          <a:xfrm>
            <a:off x="220722" y="6526926"/>
            <a:ext cx="6639951"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55A47416-F84C-7ECD-E39F-5E9B92AA3258}"/>
              </a:ext>
            </a:extLst>
          </p:cNvPr>
          <p:cNvSpPr>
            <a:spLocks noGrp="1"/>
          </p:cNvSpPr>
          <p:nvPr>
            <p:ph type="sldNum" sz="quarter" idx="12"/>
          </p:nvPr>
        </p:nvSpPr>
        <p:spPr/>
        <p:txBody>
          <a:bodyPr/>
          <a:lstStyle/>
          <a:p>
            <a:fld id="{3A98EE3D-8CD1-4C3F-BD1C-C98C9596463C}" type="slidenum">
              <a:rPr lang="en-US" smtClean="0"/>
              <a:t>52</a:t>
            </a:fld>
            <a:endParaRPr lang="en-US"/>
          </a:p>
        </p:txBody>
      </p:sp>
    </p:spTree>
    <p:extLst>
      <p:ext uri="{BB962C8B-B14F-4D97-AF65-F5344CB8AC3E}">
        <p14:creationId xmlns:p14="http://schemas.microsoft.com/office/powerpoint/2010/main" val="33347164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10A4E8D0-24A3-18E7-1B17-CB370137C9AC}"/>
            </a:ext>
          </a:extLst>
        </p:cNvPr>
        <p:cNvGrpSpPr/>
        <p:nvPr/>
      </p:nvGrpSpPr>
      <p:grpSpPr>
        <a:xfrm>
          <a:off x="0" y="0"/>
          <a:ext cx="0" cy="0"/>
          <a:chOff x="0" y="0"/>
          <a:chExt cx="0" cy="0"/>
        </a:xfrm>
      </p:grpSpPr>
      <p:sp>
        <p:nvSpPr>
          <p:cNvPr id="3" name="object 3">
            <a:extLst>
              <a:ext uri="{FF2B5EF4-FFF2-40B4-BE49-F238E27FC236}">
                <a16:creationId xmlns="" xmlns:a16="http://schemas.microsoft.com/office/drawing/2014/main" id="{E9A2700E-3047-46E4-EA22-42D99094D368}"/>
              </a:ext>
            </a:extLst>
          </p:cNvPr>
          <p:cNvSpPr txBox="1">
            <a:spLocks noGrp="1"/>
          </p:cNvSpPr>
          <p:nvPr>
            <p:ph type="title"/>
          </p:nvPr>
        </p:nvSpPr>
        <p:spPr>
          <a:xfrm>
            <a:off x="989128" y="2870128"/>
            <a:ext cx="9339434" cy="1333698"/>
          </a:xfrm>
          <a:prstGeom prst="rect">
            <a:avLst/>
          </a:prstGeom>
        </p:spPr>
        <p:txBody>
          <a:bodyPr vert="horz" wrap="square" lIns="0" tIns="0" rIns="0" bIns="0" rtlCol="0">
            <a:spAutoFit/>
          </a:bodyPr>
          <a:lstStyle/>
          <a:p>
            <a:pPr marL="12700" algn="ctr">
              <a:lnSpc>
                <a:spcPts val="5220"/>
              </a:lnSpc>
            </a:pPr>
            <a:r>
              <a:rPr lang="fr-FR" sz="4800" b="1"/>
              <a:t>MODULE 2 : </a:t>
            </a:r>
            <a:br>
              <a:rPr lang="fr-FR" sz="4800" b="1"/>
            </a:br>
            <a:r>
              <a:rPr lang="fr-FR" sz="4800" b="1"/>
              <a:t>Finances </a:t>
            </a:r>
          </a:p>
        </p:txBody>
      </p:sp>
      <p:sp>
        <p:nvSpPr>
          <p:cNvPr id="5" name="Google Shape;385;p56">
            <a:extLst>
              <a:ext uri="{FF2B5EF4-FFF2-40B4-BE49-F238E27FC236}">
                <a16:creationId xmlns="" xmlns:a16="http://schemas.microsoft.com/office/drawing/2014/main" id="{659D7DBC-CD84-0EC8-8D6B-8E1D4865CD59}"/>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fr-FR" sz="3200" b="1" i="0" u="none" strike="noStrike" cap="none" normalizeH="0" baseline="0" noProof="0">
                <a:ln>
                  <a:noFill/>
                </a:ln>
                <a:solidFill>
                  <a:prstClr val="white"/>
                </a:solidFill>
                <a:effectLst/>
                <a:uLnTx/>
                <a:uFillTx/>
                <a:latin typeface="Source Sans Pro"/>
                <a:ea typeface="Source Sans Pro"/>
                <a:cs typeface="+mn-cs"/>
                <a:sym typeface="Arial"/>
              </a:rPr>
              <a:t> </a:t>
            </a:r>
          </a:p>
        </p:txBody>
      </p:sp>
      <p:sp>
        <p:nvSpPr>
          <p:cNvPr id="4" name="TextBox 3"/>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63BBAC80-82F0-54D1-F158-B01CAC787B4F}"/>
              </a:ext>
            </a:extLst>
          </p:cNvPr>
          <p:cNvSpPr>
            <a:spLocks noGrp="1"/>
          </p:cNvSpPr>
          <p:nvPr>
            <p:ph type="sldNum" sz="quarter" idx="7"/>
          </p:nvPr>
        </p:nvSpPr>
        <p:spPr/>
        <p:txBody>
          <a:bodyPr/>
          <a:lstStyle/>
          <a:p>
            <a:fld id="{B6F15528-21DE-4FAA-801E-634DDDAF4B2B}" type="slidenum">
              <a:rPr lang="fr-FR" smtClean="0"/>
              <a:pPr/>
              <a:t>53</a:t>
            </a:fld>
            <a:endParaRPr lang="fr-FR" dirty="0"/>
          </a:p>
        </p:txBody>
      </p:sp>
    </p:spTree>
    <p:extLst>
      <p:ext uri="{BB962C8B-B14F-4D97-AF65-F5344CB8AC3E}">
        <p14:creationId xmlns:p14="http://schemas.microsoft.com/office/powerpoint/2010/main" val="26680507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85;p56">
            <a:extLst>
              <a:ext uri="{FF2B5EF4-FFF2-40B4-BE49-F238E27FC236}">
                <a16:creationId xmlns="" xmlns:a16="http://schemas.microsoft.com/office/drawing/2014/main" id="{430325C1-62BE-DF37-F84E-633D4C225334}"/>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Finances</a:t>
            </a:r>
          </a:p>
        </p:txBody>
      </p:sp>
      <p:sp>
        <p:nvSpPr>
          <p:cNvPr id="7" name="object 4">
            <a:extLst>
              <a:ext uri="{FF2B5EF4-FFF2-40B4-BE49-F238E27FC236}">
                <a16:creationId xmlns="" xmlns:a16="http://schemas.microsoft.com/office/drawing/2014/main" id="{572C9D18-9B4C-D632-9E4A-6712E92AC638}"/>
              </a:ext>
            </a:extLst>
          </p:cNvPr>
          <p:cNvSpPr txBox="1"/>
          <p:nvPr/>
        </p:nvSpPr>
        <p:spPr>
          <a:xfrm>
            <a:off x="118459" y="1051804"/>
            <a:ext cx="10990027" cy="835100"/>
          </a:xfrm>
          <a:prstGeom prst="rect">
            <a:avLst/>
          </a:prstGeom>
        </p:spPr>
        <p:txBody>
          <a:bodyPr vert="horz" wrap="square" lIns="0" tIns="0" rIns="0" bIns="0" rtlCol="0">
            <a:spAutoFit/>
          </a:bodyPr>
          <a:lstStyle/>
          <a:p>
            <a:pPr marL="12700" marR="919480">
              <a:buClr>
                <a:schemeClr val="tx1"/>
              </a:buClr>
              <a:tabLst>
                <a:tab pos="241300" algn="l"/>
              </a:tabLst>
              <a:defRPr/>
            </a:pPr>
            <a:r>
              <a:rPr lang="fr-FR" b="1" dirty="0">
                <a:solidFill>
                  <a:schemeClr val="tx1"/>
                </a:solidFill>
                <a:latin typeface="Source Sans Pro" panose="020B0503030403020204" pitchFamily="34" charset="0"/>
                <a:ea typeface="Source Sans Pro" panose="020B0503030403020204" pitchFamily="34" charset="0"/>
                <a:cs typeface="Arial"/>
              </a:rPr>
              <a:t>Objectif global : </a:t>
            </a:r>
            <a:r>
              <a:rPr lang="fr-FR" dirty="0">
                <a:solidFill>
                  <a:schemeClr val="tx1"/>
                </a:solidFill>
                <a:latin typeface="Source Sans Pro" panose="020B0503030403020204" pitchFamily="34" charset="0"/>
                <a:ea typeface="Source Sans Pro" panose="020B0503030403020204" pitchFamily="34" charset="0"/>
                <a:cs typeface="Arial"/>
              </a:rPr>
              <a:t>Évaluer l'adéquation des politiques et procédures de gestion financière et déterminer si des contrôles internes sont en place.</a:t>
            </a:r>
          </a:p>
          <a:p>
            <a:pPr marL="355600" marR="919480" lvl="0" indent="-342900" algn="l" defTabSz="914400" rtl="0" eaLnBrk="1" fontAlgn="auto" latinLnBrk="0" hangingPunct="1">
              <a:lnSpc>
                <a:spcPct val="110000"/>
              </a:lnSpc>
              <a:spcBef>
                <a:spcPts val="0"/>
              </a:spcBef>
              <a:spcAft>
                <a:spcPts val="0"/>
              </a:spcAft>
              <a:buClr>
                <a:schemeClr val="tx1"/>
              </a:buClr>
              <a:buSzTx/>
              <a:buFont typeface="Wingdings" panose="05000000000000000000" pitchFamily="2" charset="2"/>
              <a:buChar char="§"/>
              <a:tabLst>
                <a:tab pos="241300" algn="l"/>
              </a:tabLst>
              <a:defRPr/>
            </a:pPr>
            <a:endParaRPr kumimoji="0" b="0" i="0" u="none" strike="noStrike" kern="1200" cap="none" spc="0" normalizeH="0" baseline="0" noProof="0" dirty="0">
              <a:ln>
                <a:noFill/>
              </a:ln>
              <a:effectLst/>
              <a:uLnTx/>
              <a:uFillTx/>
              <a:latin typeface="Source Sans Pro" panose="020B0503030403020204" pitchFamily="34" charset="0"/>
              <a:ea typeface="Source Sans Pro" panose="020B0503030403020204" pitchFamily="34" charset="0"/>
              <a:cs typeface="Arial"/>
            </a:endParaRPr>
          </a:p>
        </p:txBody>
      </p:sp>
      <p:grpSp>
        <p:nvGrpSpPr>
          <p:cNvPr id="10" name="Group 9">
            <a:extLst>
              <a:ext uri="{FF2B5EF4-FFF2-40B4-BE49-F238E27FC236}">
                <a16:creationId xmlns="" xmlns:a16="http://schemas.microsoft.com/office/drawing/2014/main" id="{D2D59725-A09D-884D-21DC-4DF83EA7D964}"/>
              </a:ext>
            </a:extLst>
          </p:cNvPr>
          <p:cNvGrpSpPr/>
          <p:nvPr/>
        </p:nvGrpSpPr>
        <p:grpSpPr>
          <a:xfrm>
            <a:off x="118459" y="1655403"/>
            <a:ext cx="11955082" cy="4556504"/>
            <a:chOff x="-145428" y="1060122"/>
            <a:chExt cx="11955082" cy="4556504"/>
          </a:xfrm>
        </p:grpSpPr>
        <p:sp>
          <p:nvSpPr>
            <p:cNvPr id="8" name="TextBox 7">
              <a:extLst>
                <a:ext uri="{FF2B5EF4-FFF2-40B4-BE49-F238E27FC236}">
                  <a16:creationId xmlns="" xmlns:a16="http://schemas.microsoft.com/office/drawing/2014/main" id="{01523306-377A-5072-1376-3FFF6B5B9D6E}"/>
                </a:ext>
              </a:extLst>
            </p:cNvPr>
            <p:cNvSpPr txBox="1"/>
            <p:nvPr/>
          </p:nvSpPr>
          <p:spPr>
            <a:xfrm>
              <a:off x="-145428" y="1060122"/>
              <a:ext cx="6096000" cy="4556504"/>
            </a:xfrm>
            <a:prstGeom prst="rect">
              <a:avLst/>
            </a:prstGeom>
            <a:noFill/>
          </p:spPr>
          <p:txBody>
            <a:bodyPr wrap="square">
              <a:spAutoFit/>
            </a:bodyPr>
            <a:lstStyle/>
            <a:p>
              <a:pPr marL="8890" marR="0" lvl="0" indent="-8890" algn="l" defTabSz="914400" rtl="0" eaLnBrk="1" fontAlgn="auto" latinLnBrk="0" hangingPunct="1">
                <a:lnSpc>
                  <a:spcPct val="150000"/>
                </a:lnSpc>
                <a:buClrTx/>
                <a:buSzTx/>
                <a:buFontTx/>
                <a:buNone/>
                <a:tabLst/>
                <a:defRPr/>
              </a:pPr>
              <a:r>
                <a:rPr kumimoji="0" lang="fr-FR" sz="1300" b="1" i="0" u="none" strike="noStrike" cap="none" normalizeH="0" baseline="0" noProof="0" dirty="0">
                  <a:ln>
                    <a:noFill/>
                  </a:ln>
                  <a:effectLst/>
                  <a:uLnTx/>
                  <a:uFillTx/>
                  <a:latin typeface="Source Sans Pro" panose="020B0503030403020204" pitchFamily="34" charset="0"/>
                  <a:ea typeface="Source Sans Pro" panose="020B0503030403020204" pitchFamily="34" charset="0"/>
                  <a:cs typeface="Arial" panose="020B0604020202020204" pitchFamily="34" charset="0"/>
                </a:rPr>
                <a:t>CATÉGORIES/SOUS-CATÉGORIES :</a:t>
              </a:r>
            </a:p>
            <a:p>
              <a:pPr marL="342900" marR="0" lvl="0" indent="-342900" algn="l" defTabSz="914400" rtl="0" eaLnBrk="1" fontAlgn="auto" latinLnBrk="0" hangingPunct="1">
                <a:lnSpc>
                  <a:spcPct val="150000"/>
                </a:lnSpc>
                <a:buClrTx/>
                <a:buSzTx/>
                <a:buFont typeface="+mj-lt"/>
                <a:buAutoNum type="arabicPeriod"/>
                <a:tabLst/>
                <a:defRPr/>
              </a:pPr>
              <a:r>
                <a:rPr kumimoji="0" lang="fr-FR" sz="1300" b="0" i="0" u="none" strike="noStrike" cap="none" normalizeH="0" baseline="0" noProof="0" dirty="0">
                  <a:ln>
                    <a:noFill/>
                  </a:ln>
                  <a:effectLst/>
                  <a:uLnTx/>
                  <a:uFillTx/>
                  <a:latin typeface="Source Sans Pro" panose="020B0503030403020204" pitchFamily="34" charset="0"/>
                  <a:ea typeface="Source Sans Pro" panose="020B0503030403020204" pitchFamily="34" charset="0"/>
                  <a:cs typeface="Arial" panose="020B0604020202020204" pitchFamily="34" charset="0"/>
                </a:rPr>
                <a:t>Budget annuel </a:t>
              </a:r>
            </a:p>
            <a:p>
              <a:pPr marL="342900" marR="0" lvl="0" indent="-342900" algn="l" defTabSz="914400" rtl="0" eaLnBrk="1" fontAlgn="auto" latinLnBrk="0" hangingPunct="1">
                <a:lnSpc>
                  <a:spcPct val="150000"/>
                </a:lnSpc>
                <a:buClrTx/>
                <a:buSzTx/>
                <a:buFont typeface="+mj-lt"/>
                <a:buAutoNum type="arabicPeriod"/>
                <a:tabLst/>
                <a:defRPr/>
              </a:pPr>
              <a:r>
                <a:rPr kumimoji="0" lang="fr-FR" sz="1300" b="0" i="0" u="none" strike="noStrike" cap="none" normalizeH="0" baseline="0" noProof="0" dirty="0">
                  <a:ln>
                    <a:noFill/>
                  </a:ln>
                  <a:effectLst/>
                  <a:uLnTx/>
                  <a:uFillTx/>
                  <a:latin typeface="Source Sans Pro" panose="020B0503030403020204" pitchFamily="34" charset="0"/>
                  <a:ea typeface="Source Sans Pro" panose="020B0503030403020204" pitchFamily="34" charset="0"/>
                  <a:cs typeface="Arial" panose="020B0604020202020204" pitchFamily="34" charset="0"/>
                </a:rPr>
                <a:t>Implication du personnel </a:t>
              </a:r>
            </a:p>
            <a:p>
              <a:pPr marL="342900" marR="0" lvl="0" indent="-342900" algn="l" defTabSz="914400" rtl="0" eaLnBrk="1" fontAlgn="auto" latinLnBrk="0" hangingPunct="1">
                <a:lnSpc>
                  <a:spcPct val="150000"/>
                </a:lnSpc>
                <a:buClrTx/>
                <a:buSzTx/>
                <a:buFont typeface="+mj-lt"/>
                <a:buAutoNum type="arabicPeriod"/>
                <a:tabLst/>
                <a:defRPr/>
              </a:pPr>
              <a:r>
                <a:rPr kumimoji="0" lang="fr-FR" sz="1300" b="0" i="0" u="none" strike="noStrike" cap="none" normalizeH="0" baseline="0" noProof="0" dirty="0">
                  <a:ln>
                    <a:noFill/>
                  </a:ln>
                  <a:effectLst/>
                  <a:uLnTx/>
                  <a:uFillTx/>
                  <a:latin typeface="Source Sans Pro" panose="020B0503030403020204" pitchFamily="34" charset="0"/>
                  <a:ea typeface="Source Sans Pro" panose="020B0503030403020204" pitchFamily="34" charset="0"/>
                  <a:cs typeface="Arial" panose="020B0604020202020204" pitchFamily="34" charset="0"/>
                </a:rPr>
                <a:t>Activités planifiées </a:t>
              </a:r>
            </a:p>
            <a:p>
              <a:pPr marL="342900" marR="0" lvl="0" indent="-342900" algn="l" defTabSz="914400" rtl="0" eaLnBrk="1" fontAlgn="auto" latinLnBrk="0" hangingPunct="1">
                <a:lnSpc>
                  <a:spcPct val="150000"/>
                </a:lnSpc>
                <a:buClrTx/>
                <a:buSzTx/>
                <a:buFont typeface="+mj-lt"/>
                <a:buAutoNum type="arabicPeriod"/>
                <a:tabLst/>
                <a:defRPr/>
              </a:pPr>
              <a:r>
                <a:rPr kumimoji="0" lang="fr-FR" sz="1300" b="0" i="0" u="none" strike="noStrike" cap="none" normalizeH="0" baseline="0" noProof="0" dirty="0">
                  <a:ln>
                    <a:noFill/>
                  </a:ln>
                  <a:effectLst/>
                  <a:uLnTx/>
                  <a:uFillTx/>
                  <a:latin typeface="Source Sans Pro" panose="020B0503030403020204" pitchFamily="34" charset="0"/>
                  <a:ea typeface="Source Sans Pro" panose="020B0503030403020204" pitchFamily="34" charset="0"/>
                  <a:cs typeface="Arial" panose="020B0604020202020204" pitchFamily="34" charset="0"/>
                </a:rPr>
                <a:t>Notes budgétaires </a:t>
              </a:r>
            </a:p>
            <a:p>
              <a:pPr marL="342900" marR="0" lvl="0" indent="-342900" algn="l" defTabSz="914400" rtl="0" eaLnBrk="1" fontAlgn="auto" latinLnBrk="0" hangingPunct="1">
                <a:lnSpc>
                  <a:spcPct val="150000"/>
                </a:lnSpc>
                <a:buClrTx/>
                <a:buSzTx/>
                <a:buFont typeface="+mj-lt"/>
                <a:buAutoNum type="arabicPeriod"/>
                <a:tabLst/>
                <a:defRPr/>
              </a:pPr>
              <a:r>
                <a:rPr kumimoji="0" lang="fr-FR" sz="1300" b="0" i="0" u="none" strike="noStrike" cap="none" normalizeH="0" baseline="0" noProof="0" dirty="0">
                  <a:ln>
                    <a:noFill/>
                  </a:ln>
                  <a:effectLst/>
                  <a:uLnTx/>
                  <a:uFillTx/>
                  <a:latin typeface="Source Sans Pro" panose="020B0503030403020204" pitchFamily="34" charset="0"/>
                  <a:ea typeface="Source Sans Pro" panose="020B0503030403020204" pitchFamily="34" charset="0"/>
                  <a:cs typeface="Arial" panose="020B0604020202020204" pitchFamily="34" charset="0"/>
                </a:rPr>
                <a:t>Budgets des donateurs</a:t>
              </a:r>
            </a:p>
            <a:p>
              <a:pPr marL="342900" marR="0" lvl="0" indent="-342900" algn="l" defTabSz="914400" rtl="0" eaLnBrk="1" fontAlgn="auto" latinLnBrk="0" hangingPunct="1">
                <a:lnSpc>
                  <a:spcPct val="150000"/>
                </a:lnSpc>
                <a:buClrTx/>
                <a:buSzTx/>
                <a:buFont typeface="+mj-lt"/>
                <a:buAutoNum type="arabicPeriod"/>
                <a:tabLst/>
                <a:defRPr/>
              </a:pPr>
              <a:r>
                <a:rPr kumimoji="0" lang="fr-FR" sz="1300" b="0" i="0" u="none" strike="noStrike" cap="none" normalizeH="0" baseline="0" noProof="0" dirty="0">
                  <a:ln>
                    <a:noFill/>
                  </a:ln>
                  <a:effectLst/>
                  <a:uLnTx/>
                  <a:uFillTx/>
                  <a:latin typeface="Source Sans Pro" panose="020B0503030403020204" pitchFamily="34" charset="0"/>
                  <a:ea typeface="Source Sans Pro" panose="020B0503030403020204" pitchFamily="34" charset="0"/>
                  <a:cs typeface="Arial" panose="020B0604020202020204" pitchFamily="34" charset="0"/>
                </a:rPr>
                <a:t>Approbation du Conseil </a:t>
              </a:r>
            </a:p>
            <a:p>
              <a:pPr marL="342900" marR="0" lvl="0" indent="-342900" algn="l" defTabSz="914400" rtl="0" eaLnBrk="1" fontAlgn="auto" latinLnBrk="0" hangingPunct="1">
                <a:lnSpc>
                  <a:spcPct val="150000"/>
                </a:lnSpc>
                <a:buClrTx/>
                <a:buSzTx/>
                <a:buFont typeface="+mj-lt"/>
                <a:buAutoNum type="arabicPeriod"/>
                <a:tabLst/>
                <a:defRPr/>
              </a:pPr>
              <a:r>
                <a:rPr kumimoji="0" lang="fr-FR" sz="1300" b="0" i="0" u="none" strike="noStrike" cap="none" normalizeH="0" baseline="0" noProof="0" dirty="0">
                  <a:ln>
                    <a:noFill/>
                  </a:ln>
                  <a:effectLst/>
                  <a:uLnTx/>
                  <a:uFillTx/>
                  <a:latin typeface="Source Sans Pro" panose="020B0503030403020204" pitchFamily="34" charset="0"/>
                  <a:ea typeface="Source Sans Pro" panose="020B0503030403020204" pitchFamily="34" charset="0"/>
                  <a:cs typeface="Arial" panose="020B0604020202020204" pitchFamily="34" charset="0"/>
                </a:rPr>
                <a:t>Gestionnaire budgétaire</a:t>
              </a:r>
            </a:p>
            <a:p>
              <a:pPr marL="342900" marR="0" lvl="0" indent="-342900" algn="l" defTabSz="914400" rtl="0" eaLnBrk="1" fontAlgn="auto" latinLnBrk="0" hangingPunct="1">
                <a:lnSpc>
                  <a:spcPct val="150000"/>
                </a:lnSpc>
                <a:buClrTx/>
                <a:buSzTx/>
                <a:buFont typeface="+mj-lt"/>
                <a:buAutoNum type="arabicPeriod"/>
                <a:tabLst/>
                <a:defRPr/>
              </a:pPr>
              <a:r>
                <a:rPr kumimoji="0" lang="fr-FR" sz="1300" b="0" i="0" u="none" strike="noStrike" cap="none" normalizeH="0" baseline="0" noProof="0" dirty="0">
                  <a:ln>
                    <a:noFill/>
                  </a:ln>
                  <a:effectLst/>
                  <a:uLnTx/>
                  <a:uFillTx/>
                  <a:latin typeface="Source Sans Pro" panose="020B0503030403020204" pitchFamily="34" charset="0"/>
                  <a:ea typeface="Source Sans Pro" panose="020B0503030403020204" pitchFamily="34" charset="0"/>
                  <a:cs typeface="Arial" panose="020B0604020202020204" pitchFamily="34" charset="0"/>
                </a:rPr>
                <a:t>Financement adéquat </a:t>
              </a:r>
            </a:p>
            <a:p>
              <a:pPr marL="342900" marR="0" lvl="0" indent="-342900" algn="l" defTabSz="914400" rtl="0" eaLnBrk="1" fontAlgn="auto" latinLnBrk="0" hangingPunct="1">
                <a:lnSpc>
                  <a:spcPct val="150000"/>
                </a:lnSpc>
                <a:buClrTx/>
                <a:buSzTx/>
                <a:buFont typeface="+mj-lt"/>
                <a:buAutoNum type="arabicPeriod"/>
                <a:tabLst/>
                <a:defRPr/>
              </a:pPr>
              <a:r>
                <a:rPr kumimoji="0" lang="fr-FR" sz="1300" b="0" i="0" u="none" strike="noStrike" cap="none" normalizeH="0" baseline="0" noProof="0" dirty="0">
                  <a:ln>
                    <a:noFill/>
                  </a:ln>
                  <a:solidFill>
                    <a:srgbClr val="FF9900"/>
                  </a:solidFill>
                  <a:effectLst/>
                  <a:uLnTx/>
                  <a:uFillTx/>
                  <a:latin typeface="Source Sans Pro" panose="020B0503030403020204" pitchFamily="34" charset="0"/>
                  <a:ea typeface="Source Sans Pro" panose="020B0503030403020204" pitchFamily="34" charset="0"/>
                  <a:cs typeface="Arial" panose="020B0604020202020204" pitchFamily="34" charset="0"/>
                </a:rPr>
                <a:t>Coûts indirects </a:t>
              </a:r>
            </a:p>
            <a:p>
              <a:pPr marL="342900" marR="0" lvl="0" indent="-342900" algn="l" defTabSz="914400" rtl="0" eaLnBrk="1" fontAlgn="auto" latinLnBrk="0" hangingPunct="1">
                <a:lnSpc>
                  <a:spcPct val="150000"/>
                </a:lnSpc>
                <a:buClrTx/>
                <a:buSzTx/>
                <a:buFont typeface="+mj-lt"/>
                <a:buAutoNum type="arabicPeriod"/>
                <a:tabLst/>
                <a:defRPr/>
              </a:pPr>
              <a:r>
                <a:rPr kumimoji="0" lang="fr-FR" sz="1300" b="0" i="0" u="none" strike="noStrike" cap="none" normalizeH="0" baseline="0" noProof="0" dirty="0">
                  <a:ln>
                    <a:noFill/>
                  </a:ln>
                  <a:effectLst/>
                  <a:uLnTx/>
                  <a:uFillTx/>
                  <a:latin typeface="Source Sans Pro" panose="020B0503030403020204" pitchFamily="34" charset="0"/>
                  <a:ea typeface="Source Sans Pro" panose="020B0503030403020204" pitchFamily="34" charset="0"/>
                  <a:cs typeface="Arial" panose="020B0604020202020204" pitchFamily="34" charset="0"/>
                </a:rPr>
                <a:t>Politique de répartition des coûts </a:t>
              </a:r>
            </a:p>
            <a:p>
              <a:pPr marL="342900" marR="0" lvl="0" indent="-342900" algn="l" defTabSz="914400" rtl="0" eaLnBrk="1" fontAlgn="auto" latinLnBrk="0" hangingPunct="1">
                <a:lnSpc>
                  <a:spcPct val="150000"/>
                </a:lnSpc>
                <a:buClrTx/>
                <a:buSzTx/>
                <a:buFont typeface="+mj-lt"/>
                <a:buAutoNum type="arabicPeriod"/>
                <a:tabLst/>
                <a:defRPr/>
              </a:pPr>
              <a:r>
                <a:rPr kumimoji="0" lang="fr-FR" sz="1300" b="0" i="0" u="none" strike="noStrike" cap="none" normalizeH="0" baseline="0" noProof="0" dirty="0">
                  <a:ln>
                    <a:noFill/>
                  </a:ln>
                  <a:effectLst/>
                  <a:uLnTx/>
                  <a:uFillTx/>
                  <a:latin typeface="Source Sans Pro" panose="020B0503030403020204" pitchFamily="34" charset="0"/>
                  <a:ea typeface="Source Sans Pro" panose="020B0503030403020204" pitchFamily="34" charset="0"/>
                  <a:cs typeface="Arial" panose="020B0604020202020204" pitchFamily="34" charset="0"/>
                </a:rPr>
                <a:t>Paiements autorisés</a:t>
              </a:r>
            </a:p>
            <a:p>
              <a:pPr marL="342900" marR="0" lvl="0" indent="-342900" algn="l" defTabSz="914400" rtl="0" eaLnBrk="1" fontAlgn="auto" latinLnBrk="0" hangingPunct="1">
                <a:lnSpc>
                  <a:spcPct val="150000"/>
                </a:lnSpc>
                <a:buClrTx/>
                <a:buSzTx/>
                <a:buFont typeface="+mj-lt"/>
                <a:buAutoNum type="arabicPeriod"/>
                <a:tabLst/>
                <a:defRPr/>
              </a:pPr>
              <a:r>
                <a:rPr kumimoji="0" lang="fr-FR" sz="1300" b="0" i="0" u="none" strike="noStrike" cap="none" normalizeH="0" baseline="0" noProof="0" dirty="0">
                  <a:ln>
                    <a:noFill/>
                  </a:ln>
                  <a:effectLst/>
                  <a:uLnTx/>
                  <a:uFillTx/>
                  <a:latin typeface="Source Sans Pro" panose="020B0503030403020204" pitchFamily="34" charset="0"/>
                  <a:ea typeface="Source Sans Pro" panose="020B0503030403020204" pitchFamily="34" charset="0"/>
                  <a:cs typeface="Arial" panose="020B0604020202020204" pitchFamily="34" charset="0"/>
                </a:rPr>
                <a:t>Documentation</a:t>
              </a:r>
            </a:p>
            <a:p>
              <a:pPr marL="342900" marR="0" lvl="0" indent="-342900" algn="l" defTabSz="914400" rtl="0" eaLnBrk="1" fontAlgn="auto" latinLnBrk="0" hangingPunct="1">
                <a:lnSpc>
                  <a:spcPct val="150000"/>
                </a:lnSpc>
                <a:buClrTx/>
                <a:buSzTx/>
                <a:buFont typeface="+mj-lt"/>
                <a:buAutoNum type="arabicPeriod"/>
                <a:tabLst/>
                <a:defRPr/>
              </a:pPr>
              <a:r>
                <a:rPr kumimoji="0" lang="fr-FR" sz="1300" b="0" i="0" u="none" strike="noStrike" cap="none" normalizeH="0" baseline="0" noProof="0" dirty="0">
                  <a:ln>
                    <a:noFill/>
                  </a:ln>
                  <a:effectLst/>
                  <a:uLnTx/>
                  <a:uFillTx/>
                  <a:latin typeface="Source Sans Pro" panose="020B0503030403020204" pitchFamily="34" charset="0"/>
                  <a:ea typeface="Source Sans Pro" panose="020B0503030403020204" pitchFamily="34" charset="0"/>
                  <a:cs typeface="Arial" panose="020B0604020202020204" pitchFamily="34" charset="0"/>
                </a:rPr>
                <a:t>Reçus </a:t>
              </a:r>
              <a:r>
                <a:rPr kumimoji="0" lang="fr-FR" sz="1300" b="0" i="0" u="none" strike="noStrike" cap="none" normalizeH="0" baseline="0" noProof="0" dirty="0" err="1">
                  <a:ln>
                    <a:noFill/>
                  </a:ln>
                  <a:effectLst/>
                  <a:uLnTx/>
                  <a:uFillTx/>
                  <a:latin typeface="Source Sans Pro" panose="020B0503030403020204" pitchFamily="34" charset="0"/>
                  <a:ea typeface="Source Sans Pro" panose="020B0503030403020204" pitchFamily="34" charset="0"/>
                  <a:cs typeface="Arial" panose="020B0604020202020204" pitchFamily="34" charset="0"/>
                </a:rPr>
                <a:t>prénumérotés</a:t>
              </a:r>
              <a:r>
                <a:rPr kumimoji="0" lang="fr-FR" sz="1300" b="0" i="0" u="none" strike="noStrike" cap="none" normalizeH="0" baseline="0" noProof="0" dirty="0">
                  <a:ln>
                    <a:noFill/>
                  </a:ln>
                  <a:effectLst/>
                  <a:uLnTx/>
                  <a:uFillTx/>
                  <a:latin typeface="Source Sans Pro" panose="020B0503030403020204" pitchFamily="34" charset="0"/>
                  <a:ea typeface="Source Sans Pro" panose="020B0503030403020204" pitchFamily="34" charset="0"/>
                  <a:cs typeface="Arial" panose="020B0604020202020204" pitchFamily="34" charset="0"/>
                </a:rPr>
                <a:t> </a:t>
              </a:r>
            </a:p>
            <a:p>
              <a:pPr marL="342900" marR="0" lvl="0" indent="-342900" algn="l" defTabSz="914400" rtl="0" eaLnBrk="1" fontAlgn="auto" latinLnBrk="0" hangingPunct="1">
                <a:lnSpc>
                  <a:spcPct val="150000"/>
                </a:lnSpc>
                <a:buClrTx/>
                <a:buSzTx/>
                <a:buFont typeface="+mj-lt"/>
                <a:buAutoNum type="arabicPeriod"/>
                <a:tabLst/>
                <a:defRPr/>
              </a:pPr>
              <a:r>
                <a:rPr kumimoji="0" lang="fr-FR" sz="1300" b="0" i="0" u="none" strike="noStrike" cap="none" normalizeH="0" baseline="0" noProof="0" dirty="0">
                  <a:ln>
                    <a:noFill/>
                  </a:ln>
                  <a:effectLst/>
                  <a:uLnTx/>
                  <a:uFillTx/>
                  <a:latin typeface="Source Sans Pro" panose="020B0503030403020204" pitchFamily="34" charset="0"/>
                  <a:ea typeface="Source Sans Pro" panose="020B0503030403020204" pitchFamily="34" charset="0"/>
                  <a:cs typeface="Arial" panose="020B0604020202020204" pitchFamily="34" charset="0"/>
                </a:rPr>
                <a:t>Enregistrements</a:t>
              </a:r>
            </a:p>
          </p:txBody>
        </p:sp>
        <p:sp>
          <p:nvSpPr>
            <p:cNvPr id="9" name="TextBox 8">
              <a:extLst>
                <a:ext uri="{FF2B5EF4-FFF2-40B4-BE49-F238E27FC236}">
                  <a16:creationId xmlns="" xmlns:a16="http://schemas.microsoft.com/office/drawing/2014/main" id="{5CC05AD6-75C6-7C9A-55FC-D1058DEFC363}"/>
                </a:ext>
              </a:extLst>
            </p:cNvPr>
            <p:cNvSpPr txBox="1"/>
            <p:nvPr/>
          </p:nvSpPr>
          <p:spPr>
            <a:xfrm>
              <a:off x="5950572" y="1060122"/>
              <a:ext cx="5859082" cy="4447371"/>
            </a:xfrm>
            <a:prstGeom prst="rect">
              <a:avLst/>
            </a:prstGeom>
            <a:noFill/>
          </p:spPr>
          <p:txBody>
            <a:bodyPr wrap="square">
              <a:spAutoFit/>
            </a:bodyPr>
            <a:lstStyle/>
            <a:p>
              <a:pPr marL="342900" indent="-342900">
                <a:spcBef>
                  <a:spcPts val="300"/>
                </a:spcBef>
                <a:spcAft>
                  <a:spcPts val="300"/>
                </a:spcAft>
                <a:buFont typeface="+mj-lt"/>
                <a:buAutoNum type="arabicPeriod" startAt="15"/>
                <a:defRPr/>
              </a:pPr>
              <a:r>
                <a:rPr lang="fr-FR" sz="1300" dirty="0">
                  <a:latin typeface="Source Sans Pro" panose="020B0503030403020204" pitchFamily="34" charset="0"/>
                  <a:ea typeface="Source Sans Pro" panose="020B0503030403020204" pitchFamily="34" charset="0"/>
                  <a:cs typeface="Arial" panose="020B0604020202020204" pitchFamily="34" charset="0"/>
                </a:rPr>
                <a:t>Références croisées </a:t>
              </a:r>
            </a:p>
            <a:p>
              <a:pPr marL="342900" indent="-342900">
                <a:spcBef>
                  <a:spcPts val="300"/>
                </a:spcBef>
                <a:spcAft>
                  <a:spcPts val="300"/>
                </a:spcAft>
                <a:buFont typeface="+mj-lt"/>
                <a:buAutoNum type="arabicPeriod" startAt="15"/>
                <a:defRPr/>
              </a:pPr>
              <a:r>
                <a:rPr lang="fr-FR" sz="1300" dirty="0">
                  <a:latin typeface="Source Sans Pro" panose="020B0503030403020204" pitchFamily="34" charset="0"/>
                  <a:ea typeface="Source Sans Pro" panose="020B0503030403020204" pitchFamily="34" charset="0"/>
                  <a:cs typeface="Arial" panose="020B0604020202020204" pitchFamily="34" charset="0"/>
                </a:rPr>
                <a:t>Mises à jour mensuelles </a:t>
              </a:r>
            </a:p>
            <a:p>
              <a:pPr marL="342900" indent="-342900">
                <a:spcBef>
                  <a:spcPts val="300"/>
                </a:spcBef>
                <a:spcAft>
                  <a:spcPts val="300"/>
                </a:spcAft>
                <a:buFont typeface="+mj-lt"/>
                <a:buAutoNum type="arabicPeriod" startAt="15"/>
                <a:defRPr/>
              </a:pPr>
              <a:r>
                <a:rPr lang="fr-FR" sz="1300" dirty="0">
                  <a:latin typeface="Source Sans Pro" panose="020B0503030403020204" pitchFamily="34" charset="0"/>
                  <a:ea typeface="Source Sans Pro" panose="020B0503030403020204" pitchFamily="34" charset="0"/>
                  <a:cs typeface="Arial" panose="020B0604020202020204" pitchFamily="34" charset="0"/>
                </a:rPr>
                <a:t>Rapprochement </a:t>
              </a:r>
            </a:p>
            <a:p>
              <a:pPr marL="342900" indent="-342900">
                <a:spcBef>
                  <a:spcPts val="300"/>
                </a:spcBef>
                <a:spcAft>
                  <a:spcPts val="300"/>
                </a:spcAft>
                <a:buFont typeface="+mj-lt"/>
                <a:buAutoNum type="arabicPeriod" startAt="15"/>
                <a:defRPr/>
              </a:pPr>
              <a:r>
                <a:rPr lang="fr-FR" sz="1300" dirty="0">
                  <a:latin typeface="Source Sans Pro" panose="020B0503030403020204" pitchFamily="34" charset="0"/>
                  <a:ea typeface="Source Sans Pro" panose="020B0503030403020204" pitchFamily="34" charset="0"/>
                  <a:cs typeface="Arial" panose="020B0604020202020204" pitchFamily="34" charset="0"/>
                </a:rPr>
                <a:t>Preuve de paiement </a:t>
              </a:r>
            </a:p>
            <a:p>
              <a:pPr marL="342900" indent="-342900">
                <a:spcBef>
                  <a:spcPts val="300"/>
                </a:spcBef>
                <a:spcAft>
                  <a:spcPts val="300"/>
                </a:spcAft>
                <a:buFont typeface="+mj-lt"/>
                <a:buAutoNum type="arabicPeriod" startAt="15"/>
                <a:defRPr/>
              </a:pPr>
              <a:r>
                <a:rPr lang="fr-FR" sz="1300" dirty="0">
                  <a:latin typeface="Source Sans Pro" panose="020B0503030403020204" pitchFamily="34" charset="0"/>
                  <a:ea typeface="Source Sans Pro" panose="020B0503030403020204" pitchFamily="34" charset="0"/>
                  <a:cs typeface="Arial" panose="020B0604020202020204" pitchFamily="34" charset="0"/>
                </a:rPr>
                <a:t>Rapports financiers et narratifs</a:t>
              </a:r>
            </a:p>
            <a:p>
              <a:pPr marL="342900" indent="-342900">
                <a:spcBef>
                  <a:spcPts val="300"/>
                </a:spcBef>
                <a:spcAft>
                  <a:spcPts val="300"/>
                </a:spcAft>
                <a:buFont typeface="+mj-lt"/>
                <a:buAutoNum type="arabicPeriod" startAt="15"/>
                <a:defRPr/>
              </a:pPr>
              <a:r>
                <a:rPr lang="fr-FR" sz="1300" dirty="0">
                  <a:latin typeface="Source Sans Pro" panose="020B0503030403020204" pitchFamily="34" charset="0"/>
                  <a:ea typeface="Source Sans Pro" panose="020B0503030403020204" pitchFamily="34" charset="0"/>
                  <a:cs typeface="Arial" panose="020B0604020202020204" pitchFamily="34" charset="0"/>
                </a:rPr>
                <a:t>Pièces justificatives </a:t>
              </a:r>
            </a:p>
            <a:p>
              <a:pPr marL="342900" indent="-342900">
                <a:spcBef>
                  <a:spcPts val="300"/>
                </a:spcBef>
                <a:spcAft>
                  <a:spcPts val="300"/>
                </a:spcAft>
                <a:buFont typeface="+mj-lt"/>
                <a:buAutoNum type="arabicPeriod" startAt="15"/>
                <a:defRPr/>
              </a:pPr>
              <a:r>
                <a:rPr lang="fr-FR" sz="1300" dirty="0">
                  <a:latin typeface="Source Sans Pro" panose="020B0503030403020204" pitchFamily="34" charset="0"/>
                  <a:ea typeface="Source Sans Pro" panose="020B0503030403020204" pitchFamily="34" charset="0"/>
                  <a:cs typeface="Arial" panose="020B0604020202020204" pitchFamily="34" charset="0"/>
                </a:rPr>
                <a:t>Petite Caisse </a:t>
              </a:r>
            </a:p>
            <a:p>
              <a:pPr marL="342900" indent="-342900">
                <a:spcBef>
                  <a:spcPts val="300"/>
                </a:spcBef>
                <a:spcAft>
                  <a:spcPts val="300"/>
                </a:spcAft>
                <a:buFont typeface="+mj-lt"/>
                <a:buAutoNum type="arabicPeriod" startAt="15"/>
                <a:defRPr/>
              </a:pPr>
              <a:r>
                <a:rPr lang="fr-FR" sz="1300" dirty="0">
                  <a:latin typeface="Source Sans Pro" panose="020B0503030403020204" pitchFamily="34" charset="0"/>
                  <a:ea typeface="Source Sans Pro" panose="020B0503030403020204" pitchFamily="34" charset="0"/>
                  <a:cs typeface="Arial" panose="020B0604020202020204" pitchFamily="34" charset="0"/>
                </a:rPr>
                <a:t>Rapprochement quotidiens </a:t>
              </a:r>
            </a:p>
            <a:p>
              <a:pPr marL="342900" indent="-342900">
                <a:spcBef>
                  <a:spcPts val="300"/>
                </a:spcBef>
                <a:spcAft>
                  <a:spcPts val="300"/>
                </a:spcAft>
                <a:buFont typeface="+mj-lt"/>
                <a:buAutoNum type="arabicPeriod" startAt="15"/>
                <a:defRPr/>
              </a:pPr>
              <a:r>
                <a:rPr lang="fr-FR" sz="1300" dirty="0">
                  <a:latin typeface="Source Sans Pro" panose="020B0503030403020204" pitchFamily="34" charset="0"/>
                  <a:ea typeface="Source Sans Pro" panose="020B0503030403020204" pitchFamily="34" charset="0"/>
                  <a:cs typeface="Arial" panose="020B0604020202020204" pitchFamily="34" charset="0"/>
                </a:rPr>
                <a:t>Rapprochements mensuels</a:t>
              </a:r>
            </a:p>
            <a:p>
              <a:pPr marL="342900" indent="-342900">
                <a:spcBef>
                  <a:spcPts val="300"/>
                </a:spcBef>
                <a:spcAft>
                  <a:spcPts val="300"/>
                </a:spcAft>
                <a:buFont typeface="+mj-lt"/>
                <a:buAutoNum type="arabicPeriod" startAt="15"/>
                <a:defRPr/>
              </a:pPr>
              <a:r>
                <a:rPr lang="fr-FR" sz="1300" dirty="0">
                  <a:latin typeface="Source Sans Pro" panose="020B0503030403020204" pitchFamily="34" charset="0"/>
                  <a:ea typeface="Source Sans Pro" panose="020B0503030403020204" pitchFamily="34" charset="0"/>
                  <a:cs typeface="Arial" panose="020B0604020202020204" pitchFamily="34" charset="0"/>
                </a:rPr>
                <a:t>SOPS</a:t>
              </a:r>
            </a:p>
            <a:p>
              <a:pPr marL="342900" indent="-342900">
                <a:spcBef>
                  <a:spcPts val="300"/>
                </a:spcBef>
                <a:spcAft>
                  <a:spcPts val="300"/>
                </a:spcAft>
                <a:buFont typeface="+mj-lt"/>
                <a:buAutoNum type="arabicPeriod" startAt="15"/>
                <a:defRPr/>
              </a:pPr>
              <a:r>
                <a:rPr lang="fr-FR" sz="1300" dirty="0">
                  <a:latin typeface="Source Sans Pro" panose="020B0503030403020204" pitchFamily="34" charset="0"/>
                  <a:ea typeface="Source Sans Pro" panose="020B0503030403020204" pitchFamily="34" charset="0"/>
                  <a:cs typeface="Arial" panose="020B0604020202020204" pitchFamily="34" charset="0"/>
                </a:rPr>
                <a:t>Demandes </a:t>
              </a:r>
            </a:p>
            <a:p>
              <a:pPr marL="342900" indent="-342900">
                <a:spcBef>
                  <a:spcPts val="300"/>
                </a:spcBef>
                <a:spcAft>
                  <a:spcPts val="300"/>
                </a:spcAft>
                <a:buFont typeface="+mj-lt"/>
                <a:buAutoNum type="arabicPeriod" startAt="15"/>
                <a:defRPr/>
              </a:pPr>
              <a:r>
                <a:rPr lang="fr-FR" sz="1300" dirty="0">
                  <a:latin typeface="Source Sans Pro" panose="020B0503030403020204" pitchFamily="34" charset="0"/>
                  <a:ea typeface="Source Sans Pro" panose="020B0503030403020204" pitchFamily="34" charset="0"/>
                  <a:cs typeface="Arial" panose="020B0604020202020204" pitchFamily="34" charset="0"/>
                </a:rPr>
                <a:t>Documentation </a:t>
              </a:r>
            </a:p>
            <a:p>
              <a:pPr marL="342900" indent="-342900">
                <a:spcBef>
                  <a:spcPts val="300"/>
                </a:spcBef>
                <a:spcAft>
                  <a:spcPts val="300"/>
                </a:spcAft>
                <a:buFont typeface="+mj-lt"/>
                <a:buAutoNum type="arabicPeriod" startAt="15"/>
                <a:defRPr/>
              </a:pPr>
              <a:r>
                <a:rPr lang="fr-FR" sz="1300" dirty="0">
                  <a:solidFill>
                    <a:srgbClr val="FF9900"/>
                  </a:solidFill>
                  <a:latin typeface="Source Sans Pro" panose="020B0503030403020204" pitchFamily="34" charset="0"/>
                  <a:ea typeface="Source Sans Pro" panose="020B0503030403020204" pitchFamily="34" charset="0"/>
                  <a:cs typeface="Arial" panose="020B0604020202020204" pitchFamily="34" charset="0"/>
                </a:rPr>
                <a:t>Écart budgétaire </a:t>
              </a:r>
            </a:p>
            <a:p>
              <a:pPr marL="342900" indent="-342900">
                <a:spcBef>
                  <a:spcPts val="300"/>
                </a:spcBef>
                <a:spcAft>
                  <a:spcPts val="300"/>
                </a:spcAft>
                <a:buFont typeface="+mj-lt"/>
                <a:buAutoNum type="arabicPeriod" startAt="15"/>
                <a:defRPr/>
              </a:pPr>
              <a:r>
                <a:rPr lang="fr-FR" sz="1300" dirty="0">
                  <a:solidFill>
                    <a:srgbClr val="FF9900"/>
                  </a:solidFill>
                  <a:latin typeface="Source Sans Pro" panose="020B0503030403020204" pitchFamily="34" charset="0"/>
                  <a:ea typeface="Source Sans Pro" panose="020B0503030403020204" pitchFamily="34" charset="0"/>
                  <a:cs typeface="Arial" panose="020B0604020202020204" pitchFamily="34" charset="0"/>
                </a:rPr>
                <a:t>Budgets de trésorerie</a:t>
              </a:r>
            </a:p>
            <a:p>
              <a:pPr marL="342900" indent="-342900">
                <a:spcBef>
                  <a:spcPts val="300"/>
                </a:spcBef>
                <a:spcAft>
                  <a:spcPts val="300"/>
                </a:spcAft>
                <a:buFont typeface="+mj-lt"/>
                <a:buAutoNum type="arabicPeriod" startAt="15"/>
                <a:defRPr/>
              </a:pPr>
              <a:r>
                <a:rPr lang="fr-FR" sz="1300" dirty="0">
                  <a:solidFill>
                    <a:srgbClr val="FF9900"/>
                  </a:solidFill>
                  <a:latin typeface="Source Sans Pro" panose="020B0503030403020204" pitchFamily="34" charset="0"/>
                  <a:ea typeface="Source Sans Pro" panose="020B0503030403020204" pitchFamily="34" charset="0"/>
                  <a:cs typeface="Arial" panose="020B0604020202020204" pitchFamily="34" charset="0"/>
                </a:rPr>
                <a:t>Système de comptabilité</a:t>
              </a:r>
            </a:p>
            <a:p>
              <a:pPr marL="342900" indent="-342900">
                <a:spcBef>
                  <a:spcPts val="300"/>
                </a:spcBef>
                <a:spcAft>
                  <a:spcPts val="300"/>
                </a:spcAft>
                <a:buFont typeface="+mj-lt"/>
                <a:buAutoNum type="arabicPeriod" startAt="15"/>
                <a:defRPr/>
              </a:pPr>
              <a:r>
                <a:rPr lang="fr-FR" sz="1300" dirty="0">
                  <a:solidFill>
                    <a:srgbClr val="FF9900"/>
                  </a:solidFill>
                  <a:latin typeface="Source Sans Pro" panose="020B0503030403020204" pitchFamily="34" charset="0"/>
                  <a:ea typeface="Source Sans Pro" panose="020B0503030403020204" pitchFamily="34" charset="0"/>
                  <a:cs typeface="Arial" panose="020B0604020202020204" pitchFamily="34" charset="0"/>
                </a:rPr>
                <a:t>Archives de comptabilité </a:t>
              </a:r>
            </a:p>
          </p:txBody>
        </p:sp>
      </p:grpSp>
      <p:sp>
        <p:nvSpPr>
          <p:cNvPr id="11" name="TextBox 10"/>
          <p:cNvSpPr txBox="1"/>
          <p:nvPr/>
        </p:nvSpPr>
        <p:spPr>
          <a:xfrm>
            <a:off x="220722" y="6526926"/>
            <a:ext cx="6639951"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05DBC0B8-1F19-09FF-2B87-D5C5447B3AA5}"/>
              </a:ext>
            </a:extLst>
          </p:cNvPr>
          <p:cNvSpPr>
            <a:spLocks noGrp="1"/>
          </p:cNvSpPr>
          <p:nvPr>
            <p:ph type="sldNum" sz="quarter" idx="12"/>
          </p:nvPr>
        </p:nvSpPr>
        <p:spPr/>
        <p:txBody>
          <a:bodyPr/>
          <a:lstStyle/>
          <a:p>
            <a:fld id="{3A98EE3D-8CD1-4C3F-BD1C-C98C9596463C}" type="slidenum">
              <a:rPr lang="en-US" smtClean="0"/>
              <a:t>54</a:t>
            </a:fld>
            <a:endParaRPr 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176391" y="1202772"/>
            <a:ext cx="9886843" cy="3170099"/>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cap="none" normalizeH="0" baseline="0" noProof="0">
                <a:ln>
                  <a:noFill/>
                </a:ln>
                <a:effectLst/>
                <a:uLnTx/>
                <a:uFillTx/>
                <a:latin typeface="Source Sans Pro" panose="020B0503030403020204" pitchFamily="34" charset="0"/>
                <a:ea typeface="Source Sans Pro" panose="020B0503030403020204" pitchFamily="34" charset="0"/>
                <a:cs typeface="Arial"/>
              </a:rPr>
              <a:t>Méthodes</a:t>
            </a:r>
          </a:p>
          <a:p>
            <a:pPr marL="555625" marR="0" lvl="0" indent="-342900" algn="l" defTabSz="914400" rtl="0" eaLnBrk="1" fontAlgn="auto" latinLnBrk="0" hangingPunct="1">
              <a:lnSpc>
                <a:spcPct val="100000"/>
              </a:lnSpc>
              <a:spcBef>
                <a:spcPts val="405"/>
              </a:spcBef>
              <a:spcAft>
                <a:spcPts val="0"/>
              </a:spcAft>
              <a:buClrTx/>
              <a:buSzTx/>
              <a:buFont typeface="Wingdings" panose="05000000000000000000" pitchFamily="2" charset="2"/>
              <a:buChar char="§"/>
              <a:tabLst>
                <a:tab pos="396240" algn="l"/>
              </a:tabLst>
              <a:defRPr/>
            </a:pPr>
            <a:r>
              <a:rPr kumimoji="0" lang="fr-FR" sz="2000" b="0" i="0" u="none" strike="noStrike" cap="none" normalizeH="0" baseline="0" noProof="0">
                <a:ln>
                  <a:noFill/>
                </a:ln>
                <a:effectLst/>
                <a:uLnTx/>
                <a:uFillTx/>
                <a:latin typeface="Source Sans Pro" panose="020B0503030403020204" pitchFamily="34" charset="0"/>
                <a:ea typeface="Source Sans Pro" panose="020B0503030403020204" pitchFamily="34" charset="0"/>
                <a:cs typeface="Arial"/>
              </a:rPr>
              <a:t>Révision du document</a:t>
            </a:r>
          </a:p>
          <a:p>
            <a:pPr marL="555625" marR="0" lvl="0" indent="-342900" algn="l" defTabSz="914400" rtl="0" eaLnBrk="1" fontAlgn="auto" latinLnBrk="0" hangingPunct="1">
              <a:lnSpc>
                <a:spcPct val="100000"/>
              </a:lnSpc>
              <a:spcBef>
                <a:spcPts val="405"/>
              </a:spcBef>
              <a:spcAft>
                <a:spcPts val="0"/>
              </a:spcAft>
              <a:buClrTx/>
              <a:buSzTx/>
              <a:buFont typeface="Wingdings" panose="05000000000000000000" pitchFamily="2" charset="2"/>
              <a:buChar char="§"/>
              <a:tabLst>
                <a:tab pos="396240" algn="l"/>
              </a:tabLst>
              <a:defRPr/>
            </a:pPr>
            <a:r>
              <a:rPr kumimoji="0" lang="fr-FR" sz="2000" b="0" i="0" u="none" strike="noStrike" cap="none" normalizeH="0" baseline="0" noProof="0">
                <a:ln>
                  <a:noFill/>
                </a:ln>
                <a:effectLst/>
                <a:uLnTx/>
                <a:uFillTx/>
                <a:latin typeface="Source Sans Pro" panose="020B0503030403020204" pitchFamily="34" charset="0"/>
                <a:ea typeface="Source Sans Pro" panose="020B0503030403020204" pitchFamily="34" charset="0"/>
                <a:cs typeface="Arial"/>
              </a:rPr>
              <a:t>Interviews</a:t>
            </a:r>
          </a:p>
          <a:p>
            <a:pPr marL="555625" marR="0" lvl="0" indent="-342900" algn="l" defTabSz="914400" rtl="0" eaLnBrk="1" fontAlgn="auto" latinLnBrk="0" hangingPunct="1">
              <a:lnSpc>
                <a:spcPct val="100000"/>
              </a:lnSpc>
              <a:spcBef>
                <a:spcPts val="405"/>
              </a:spcBef>
              <a:spcAft>
                <a:spcPts val="0"/>
              </a:spcAft>
              <a:buClrTx/>
              <a:buSzTx/>
              <a:buFont typeface="Wingdings" panose="05000000000000000000" pitchFamily="2" charset="2"/>
              <a:buChar char="§"/>
              <a:tabLst>
                <a:tab pos="396240" algn="l"/>
              </a:tabLst>
              <a:defRPr/>
            </a:pPr>
            <a:r>
              <a:rPr kumimoji="0" lang="fr-FR" sz="2000" b="0" i="0" u="none" strike="noStrike" cap="none" normalizeH="0" baseline="0" noProof="0">
                <a:ln>
                  <a:noFill/>
                </a:ln>
                <a:effectLst/>
                <a:uLnTx/>
                <a:uFillTx/>
                <a:latin typeface="Source Sans Pro" panose="020B0503030403020204" pitchFamily="34" charset="0"/>
                <a:ea typeface="Source Sans Pro" panose="020B0503030403020204" pitchFamily="34" charset="0"/>
                <a:cs typeface="Arial"/>
              </a:rPr>
              <a:t>Tests de corroboration</a:t>
            </a:r>
          </a:p>
          <a:p>
            <a:pPr marL="0" marR="0" lvl="0" indent="0" algn="l" defTabSz="914400" rtl="0" eaLnBrk="1" fontAlgn="auto" latinLnBrk="0" hangingPunct="1">
              <a:lnSpc>
                <a:spcPct val="100000"/>
              </a:lnSpc>
              <a:spcBef>
                <a:spcPts val="30"/>
              </a:spcBef>
              <a:spcAft>
                <a:spcPts val="0"/>
              </a:spcAft>
              <a:buClr>
                <a:srgbClr val="404040"/>
              </a:buClr>
              <a:buSzTx/>
              <a:buFont typeface="Arial"/>
              <a:buChar char="•"/>
              <a:tabLst/>
              <a:defRPr/>
            </a:pPr>
            <a:endParaRPr kumimoji="0" sz="2000" b="0" i="0" u="none" strike="noStrike" kern="1200" cap="none" spc="0" normalizeH="0" baseline="0" noProof="0">
              <a:ln>
                <a:noFill/>
              </a:ln>
              <a:effectLst/>
              <a:uLnTx/>
              <a:uFillTx/>
              <a:latin typeface="Source Sans Pro" panose="020B0503030403020204" pitchFamily="34" charset="0"/>
              <a:ea typeface="Source Sans Pro" panose="020B0503030403020204" pitchFamily="34" charset="0"/>
              <a:cs typeface="Times New Roman"/>
            </a:endParaRPr>
          </a:p>
          <a:p>
            <a:pPr marL="12700" marR="0" lvl="0" indent="0" algn="l" defTabSz="914400" rtl="0" eaLnBrk="1" fontAlgn="auto" latinLnBrk="0" hangingPunct="1">
              <a:lnSpc>
                <a:spcPct val="100000"/>
              </a:lnSpc>
              <a:spcBef>
                <a:spcPts val="5"/>
              </a:spcBef>
              <a:spcAft>
                <a:spcPts val="0"/>
              </a:spcAft>
              <a:buClrTx/>
              <a:buSzTx/>
              <a:buFontTx/>
              <a:buNone/>
              <a:tabLst/>
              <a:defRPr/>
            </a:pPr>
            <a:r>
              <a:rPr kumimoji="0" lang="fr-FR" sz="2000" b="1" i="0" u="none" strike="noStrike" cap="none" normalizeH="0" baseline="0" noProof="0">
                <a:ln>
                  <a:noFill/>
                </a:ln>
                <a:effectLst/>
                <a:uLnTx/>
                <a:uFillTx/>
                <a:latin typeface="Source Sans Pro" panose="020B0503030403020204" pitchFamily="34" charset="0"/>
                <a:ea typeface="Source Sans Pro" panose="020B0503030403020204" pitchFamily="34" charset="0"/>
                <a:cs typeface="Arial"/>
              </a:rPr>
              <a:t>Participants recommandés pour l’entretien</a:t>
            </a:r>
          </a:p>
          <a:p>
            <a:pPr marL="555625" indent="-342900">
              <a:spcBef>
                <a:spcPts val="405"/>
              </a:spcBef>
              <a:buFont typeface="Wingdings" panose="05000000000000000000" pitchFamily="2" charset="2"/>
              <a:buChar char="§"/>
              <a:tabLst>
                <a:tab pos="396240" algn="l"/>
              </a:tabLst>
              <a:defRPr/>
            </a:pPr>
            <a:r>
              <a:rPr lang="fr-FR" sz="2000">
                <a:latin typeface="Source Sans Pro" panose="020B0503030403020204" pitchFamily="34" charset="0"/>
                <a:ea typeface="Source Sans Pro" panose="020B0503030403020204" pitchFamily="34" charset="0"/>
                <a:cs typeface="Arial"/>
              </a:rPr>
              <a:t>Directeur financier</a:t>
            </a:r>
          </a:p>
          <a:p>
            <a:pPr marL="555625" indent="-342900">
              <a:spcBef>
                <a:spcPts val="405"/>
              </a:spcBef>
              <a:buFont typeface="Wingdings" panose="05000000000000000000" pitchFamily="2" charset="2"/>
              <a:buChar char="§"/>
              <a:tabLst>
                <a:tab pos="396240" algn="l"/>
              </a:tabLst>
              <a:defRPr/>
            </a:pPr>
            <a:r>
              <a:rPr lang="fr-FR" sz="2000">
                <a:latin typeface="Source Sans Pro" panose="020B0503030403020204" pitchFamily="34" charset="0"/>
                <a:ea typeface="Source Sans Pro" panose="020B0503030403020204" pitchFamily="34" charset="0"/>
                <a:cs typeface="Arial"/>
              </a:rPr>
              <a:t>Responsable des finances</a:t>
            </a:r>
          </a:p>
          <a:p>
            <a:pPr marL="555625" indent="-342900">
              <a:spcBef>
                <a:spcPts val="405"/>
              </a:spcBef>
              <a:buFont typeface="Wingdings" panose="05000000000000000000" pitchFamily="2" charset="2"/>
              <a:buChar char="§"/>
              <a:tabLst>
                <a:tab pos="396240" algn="l"/>
              </a:tabLst>
              <a:defRPr/>
            </a:pPr>
            <a:r>
              <a:rPr lang="fr-FR" sz="2000">
                <a:latin typeface="Source Sans Pro" panose="020B0503030403020204" pitchFamily="34" charset="0"/>
                <a:ea typeface="Source Sans Pro" panose="020B0503030403020204" pitchFamily="34" charset="0"/>
                <a:cs typeface="Arial"/>
              </a:rPr>
              <a:t>Responsable des finances senior</a:t>
            </a:r>
          </a:p>
        </p:txBody>
      </p:sp>
      <p:sp>
        <p:nvSpPr>
          <p:cNvPr id="6" name="Google Shape;385;p56">
            <a:extLst>
              <a:ext uri="{FF2B5EF4-FFF2-40B4-BE49-F238E27FC236}">
                <a16:creationId xmlns="" xmlns:a16="http://schemas.microsoft.com/office/drawing/2014/main" id="{F09FC42C-B79C-36F5-91BB-463404625DD6}"/>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CONTEXTE ET MÉTHODES</a:t>
            </a:r>
          </a:p>
        </p:txBody>
      </p:sp>
      <p:sp>
        <p:nvSpPr>
          <p:cNvPr id="5" name="TextBox 4"/>
          <p:cNvSpPr txBox="1"/>
          <p:nvPr/>
        </p:nvSpPr>
        <p:spPr>
          <a:xfrm>
            <a:off x="220722" y="6526926"/>
            <a:ext cx="6639951"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B27A5C2A-7DE5-D470-DE2D-3708B5E4E8D5}"/>
              </a:ext>
            </a:extLst>
          </p:cNvPr>
          <p:cNvSpPr>
            <a:spLocks noGrp="1"/>
          </p:cNvSpPr>
          <p:nvPr>
            <p:ph type="sldNum" sz="quarter" idx="12"/>
          </p:nvPr>
        </p:nvSpPr>
        <p:spPr/>
        <p:txBody>
          <a:bodyPr/>
          <a:lstStyle/>
          <a:p>
            <a:fld id="{3A98EE3D-8CD1-4C3F-BD1C-C98C9596463C}" type="slidenum">
              <a:rPr lang="en-US" smtClean="0"/>
              <a:t>55</a:t>
            </a:fld>
            <a:endParaRPr 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72B3FCA4-8116-8D2E-A279-E8B3DC6C2D6D}"/>
            </a:ext>
          </a:extLst>
        </p:cNvPr>
        <p:cNvGrpSpPr/>
        <p:nvPr/>
      </p:nvGrpSpPr>
      <p:grpSpPr>
        <a:xfrm>
          <a:off x="0" y="0"/>
          <a:ext cx="0" cy="0"/>
          <a:chOff x="0" y="0"/>
          <a:chExt cx="0" cy="0"/>
        </a:xfrm>
      </p:grpSpPr>
      <p:sp>
        <p:nvSpPr>
          <p:cNvPr id="5" name="Google Shape;385;p56">
            <a:extLst>
              <a:ext uri="{FF2B5EF4-FFF2-40B4-BE49-F238E27FC236}">
                <a16:creationId xmlns="" xmlns:a16="http://schemas.microsoft.com/office/drawing/2014/main" id="{56B0573C-66FC-3CCE-8DB5-1BB47541174B}"/>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CHARTE NUPAS PLUS 2.0</a:t>
            </a:r>
          </a:p>
        </p:txBody>
      </p:sp>
      <p:pic>
        <p:nvPicPr>
          <p:cNvPr id="2" name="Picture 1">
            <a:extLst>
              <a:ext uri="{FF2B5EF4-FFF2-40B4-BE49-F238E27FC236}">
                <a16:creationId xmlns="" xmlns:a16="http://schemas.microsoft.com/office/drawing/2014/main" id="{B21184FB-E493-D6B1-BCCA-ADB0E2DC8B2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90" r="4064"/>
          <a:stretch/>
        </p:blipFill>
        <p:spPr bwMode="auto">
          <a:xfrm>
            <a:off x="1472184" y="949180"/>
            <a:ext cx="9189720" cy="5187898"/>
          </a:xfrm>
          <a:prstGeom prst="rect">
            <a:avLst/>
          </a:prstGeom>
          <a:noFill/>
          <a:ln>
            <a:noFill/>
          </a:ln>
          <a:extLst>
            <a:ext uri="{53640926-AAD7-44D8-BBD7-CCE9431645EC}">
              <a14:shadowObscured xmlns:a14="http://schemas.microsoft.com/office/drawing/2010/main"/>
            </a:ext>
          </a:extLst>
        </p:spPr>
      </p:pic>
      <p:sp>
        <p:nvSpPr>
          <p:cNvPr id="4" name="TextBox 3"/>
          <p:cNvSpPr txBox="1"/>
          <p:nvPr/>
        </p:nvSpPr>
        <p:spPr>
          <a:xfrm>
            <a:off x="220722" y="6526926"/>
            <a:ext cx="6639951"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3" name="Espace réservé du numéro de diapositive 2">
            <a:extLst>
              <a:ext uri="{FF2B5EF4-FFF2-40B4-BE49-F238E27FC236}">
                <a16:creationId xmlns="" xmlns:a16="http://schemas.microsoft.com/office/drawing/2014/main" id="{45826610-7C2A-74C7-DDC3-637B01740F4A}"/>
              </a:ext>
            </a:extLst>
          </p:cNvPr>
          <p:cNvSpPr>
            <a:spLocks noGrp="1"/>
          </p:cNvSpPr>
          <p:nvPr>
            <p:ph type="sldNum" sz="quarter" idx="12"/>
          </p:nvPr>
        </p:nvSpPr>
        <p:spPr/>
        <p:txBody>
          <a:bodyPr/>
          <a:lstStyle/>
          <a:p>
            <a:fld id="{3A98EE3D-8CD1-4C3F-BD1C-C98C9596463C}" type="slidenum">
              <a:rPr lang="en-US" smtClean="0"/>
              <a:t>56</a:t>
            </a:fld>
            <a:endParaRPr lang="en-US"/>
          </a:p>
        </p:txBody>
      </p:sp>
    </p:spTree>
    <p:extLst>
      <p:ext uri="{BB962C8B-B14F-4D97-AF65-F5344CB8AC3E}">
        <p14:creationId xmlns:p14="http://schemas.microsoft.com/office/powerpoint/2010/main" val="28962457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4">
            <a:extLst>
              <a:ext uri="{FF2B5EF4-FFF2-40B4-BE49-F238E27FC236}">
                <a16:creationId xmlns="" xmlns:a16="http://schemas.microsoft.com/office/drawing/2014/main" id="{4FDA8633-2460-E87C-1578-B20A0BCA853D}"/>
              </a:ext>
            </a:extLst>
          </p:cNvPr>
          <p:cNvGraphicFramePr>
            <a:graphicFrameLocks noGrp="1"/>
          </p:cNvGraphicFramePr>
          <p:nvPr>
            <p:extLst>
              <p:ext uri="{D42A27DB-BD31-4B8C-83A1-F6EECF244321}">
                <p14:modId xmlns:p14="http://schemas.microsoft.com/office/powerpoint/2010/main" val="3167997467"/>
              </p:ext>
            </p:extLst>
          </p:nvPr>
        </p:nvGraphicFramePr>
        <p:xfrm>
          <a:off x="442944" y="953258"/>
          <a:ext cx="11628329" cy="5267240"/>
        </p:xfrm>
        <a:graphic>
          <a:graphicData uri="http://schemas.openxmlformats.org/drawingml/2006/table">
            <a:tbl>
              <a:tblPr firstRow="1" bandRow="1">
                <a:tableStyleId>{2D5ABB26-0587-4C30-8999-92F81FD0307C}</a:tableStyleId>
              </a:tblPr>
              <a:tblGrid>
                <a:gridCol w="2069144">
                  <a:extLst>
                    <a:ext uri="{9D8B030D-6E8A-4147-A177-3AD203B41FA5}">
                      <a16:colId xmlns="" xmlns:a16="http://schemas.microsoft.com/office/drawing/2014/main" val="20000"/>
                    </a:ext>
                  </a:extLst>
                </a:gridCol>
                <a:gridCol w="7178097">
                  <a:extLst>
                    <a:ext uri="{9D8B030D-6E8A-4147-A177-3AD203B41FA5}">
                      <a16:colId xmlns="" xmlns:a16="http://schemas.microsoft.com/office/drawing/2014/main" val="20001"/>
                    </a:ext>
                  </a:extLst>
                </a:gridCol>
                <a:gridCol w="2381088">
                  <a:extLst>
                    <a:ext uri="{9D8B030D-6E8A-4147-A177-3AD203B41FA5}">
                      <a16:colId xmlns="" xmlns:a16="http://schemas.microsoft.com/office/drawing/2014/main" val="20002"/>
                    </a:ext>
                  </a:extLst>
                </a:gridCol>
              </a:tblGrid>
              <a:tr h="795155">
                <a:tc>
                  <a:txBody>
                    <a:bodyPr/>
                    <a:lstStyle/>
                    <a:p>
                      <a:pPr marL="64769">
                        <a:lnSpc>
                          <a:spcPts val="1620"/>
                        </a:lnSpc>
                      </a:pPr>
                      <a:r>
                        <a:rPr lang="fr-FR" sz="1100" b="1" dirty="0">
                          <a:solidFill>
                            <a:schemeClr val="bg1"/>
                          </a:solidFill>
                          <a:latin typeface="Source Sans Pro" panose="020B0503030403020204" pitchFamily="34" charset="0"/>
                          <a:ea typeface="Source Sans Pro" panose="020B0503030403020204" pitchFamily="34" charset="0"/>
                          <a:cs typeface="Calibri"/>
                        </a:rPr>
                        <a:t>Code</a:t>
                      </a: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cap="flat" cmpd="sng" algn="ctr">
                      <a:solidFill>
                        <a:srgbClr val="000000"/>
                      </a:solidFill>
                      <a:prstDash val="solid"/>
                      <a:round/>
                      <a:headEnd type="none" w="med" len="med"/>
                      <a:tailEnd type="none" w="med" len="med"/>
                    </a:lnB>
                    <a:solidFill>
                      <a:srgbClr val="002060"/>
                    </a:solidFill>
                  </a:tcPr>
                </a:tc>
                <a:tc>
                  <a:txBody>
                    <a:bodyPr/>
                    <a:lstStyle/>
                    <a:p>
                      <a:pPr marL="64769" algn="l">
                        <a:lnSpc>
                          <a:spcPts val="1620"/>
                        </a:lnSpc>
                      </a:pPr>
                      <a:r>
                        <a:rPr lang="fr-FR" sz="1100" b="1">
                          <a:solidFill>
                            <a:schemeClr val="bg1"/>
                          </a:solidFill>
                          <a:latin typeface="Source Sans Pro" panose="020B0503030403020204" pitchFamily="34" charset="0"/>
                          <a:ea typeface="Source Sans Pro" panose="020B0503030403020204" pitchFamily="34" charset="0"/>
                          <a:cs typeface="Calibri"/>
                        </a:rPr>
                        <a:t>b. Systèmes de gestion financière et de contrôle interne : </a:t>
                      </a:r>
                      <a:r>
                        <a:rPr lang="fr-FR" sz="1100" b="0" i="1">
                          <a:solidFill>
                            <a:schemeClr val="bg1"/>
                          </a:solidFill>
                          <a:latin typeface="Source Sans Pro" panose="020B0503030403020204" pitchFamily="34" charset="0"/>
                          <a:ea typeface="Source Sans Pro" panose="020B0503030403020204" pitchFamily="34" charset="0"/>
                          <a:cs typeface="Calibri"/>
                        </a:rPr>
                        <a:t>Cette section examine les systèmes et contrôles financiers de l'organisation, y compris l'existence de politiques ou procédures financières écrites, les pratiques de gestion et de rapprochement bancaires, la surveillance budgétaire, les rapports d'audit et les états financiers, ainsi que la compréhension par le personnel des concepts financiers de base et des procédures internes.</a:t>
                      </a: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cap="flat" cmpd="sng" algn="ctr">
                      <a:solidFill>
                        <a:srgbClr val="000000"/>
                      </a:solidFill>
                      <a:prstDash val="solid"/>
                      <a:round/>
                      <a:headEnd type="none" w="med" len="med"/>
                      <a:tailEnd type="none" w="med" len="med"/>
                    </a:lnB>
                    <a:solidFill>
                      <a:srgbClr val="002060"/>
                    </a:solidFill>
                  </a:tcPr>
                </a:tc>
                <a:tc>
                  <a:txBody>
                    <a:bodyPr/>
                    <a:lstStyle/>
                    <a:p>
                      <a:pPr marL="64769" algn="ctr">
                        <a:lnSpc>
                          <a:spcPts val="1620"/>
                        </a:lnSpc>
                      </a:pPr>
                      <a:r>
                        <a:rPr lang="fr-FR" sz="1100" b="1">
                          <a:solidFill>
                            <a:schemeClr val="bg1"/>
                          </a:solidFill>
                          <a:latin typeface="Source Sans Pro" panose="020B0503030403020204" pitchFamily="34" charset="0"/>
                          <a:ea typeface="Source Sans Pro" panose="020B0503030403020204" pitchFamily="34" charset="0"/>
                          <a:cs typeface="Calibri"/>
                        </a:rPr>
                        <a:t>DOCUMENTS CLÉS POUR L'ÉVALUATION</a:t>
                      </a: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cap="flat" cmpd="sng" algn="ctr">
                      <a:solidFill>
                        <a:srgbClr val="000000"/>
                      </a:solidFill>
                      <a:prstDash val="solid"/>
                      <a:round/>
                      <a:headEnd type="none" w="med" len="med"/>
                      <a:tailEnd type="none" w="med" len="med"/>
                    </a:lnB>
                    <a:solidFill>
                      <a:srgbClr val="002060"/>
                    </a:solidFill>
                  </a:tcPr>
                </a:tc>
                <a:extLst>
                  <a:ext uri="{0D108BD9-81ED-4DB2-BD59-A6C34878D82A}">
                    <a16:rowId xmlns="" xmlns:a16="http://schemas.microsoft.com/office/drawing/2014/main" val="10000"/>
                  </a:ext>
                </a:extLst>
              </a:tr>
              <a:tr h="702211">
                <a:tc>
                  <a:txBody>
                    <a:bodyPr/>
                    <a:lstStyle/>
                    <a:p>
                      <a:pPr algn="l" fontAlgn="ctr"/>
                      <a:r>
                        <a:rPr lang="fr-FR" sz="1100" b="0" i="0" u="none" strike="noStrike">
                          <a:solidFill>
                            <a:srgbClr val="000000"/>
                          </a:solidFill>
                          <a:effectLst/>
                          <a:latin typeface="Calibri" panose="020F0502020204030204" pitchFamily="34" charset="0"/>
                        </a:rPr>
                        <a:t>B.1</a:t>
                      </a:r>
                    </a:p>
                  </a:txBody>
                  <a:tcPr marL="0" marR="0" marT="0" marB="0" anchor="ctr">
                    <a:lnL w="3175">
                      <a:solidFill>
                        <a:srgbClr val="000000"/>
                      </a:solidFill>
                      <a:prstDash val="solid"/>
                    </a:lnL>
                    <a:lnR w="3175" cap="flat" cmpd="sng" algn="ctr">
                      <a:solidFill>
                        <a:srgbClr val="000000"/>
                      </a:solidFill>
                      <a:prstDash val="solid"/>
                      <a:round/>
                      <a:headEnd type="none" w="med" len="med"/>
                      <a:tailEnd type="none" w="med" len="med"/>
                    </a:lnR>
                    <a:lnT w="3175">
                      <a:solidFill>
                        <a:srgbClr val="000000"/>
                      </a:solidFill>
                      <a:prstDash val="solid"/>
                    </a:lnT>
                    <a:lnB w="3175">
                      <a:solidFill>
                        <a:srgbClr val="000000"/>
                      </a:solidFill>
                      <a:prstDash val="solid"/>
                    </a:lnB>
                  </a:tcPr>
                </a:tc>
                <a:tc>
                  <a:txBody>
                    <a:bodyPr/>
                    <a:lstStyle/>
                    <a:p>
                      <a:pPr algn="l" fontAlgn="t"/>
                      <a:r>
                        <a:rPr lang="fr-FR" sz="1100" b="0" i="0" u="none" strike="noStrike">
                          <a:solidFill>
                            <a:srgbClr val="000000"/>
                          </a:solidFill>
                          <a:effectLst/>
                          <a:latin typeface="Calibri" panose="020F0502020204030204" pitchFamily="34" charset="0"/>
                        </a:rPr>
                        <a:t>Vérifier si l'organisation dispose d'un compte bancaire à son nom légalement enregistré auprès d'une banque commerciale du pays d'opération.</a:t>
                      </a:r>
                    </a:p>
                  </a:txBody>
                  <a:tcPr marL="0" marR="0" marT="0" marB="0">
                    <a:lnL w="3175" cap="flat" cmpd="sng" algn="ctr">
                      <a:solidFill>
                        <a:srgbClr val="000000"/>
                      </a:solidFill>
                      <a:prstDash val="solid"/>
                      <a:round/>
                      <a:headEnd type="none" w="med" len="med"/>
                      <a:tailEnd type="none" w="med" len="med"/>
                    </a:lnL>
                    <a:lnR w="3175">
                      <a:solidFill>
                        <a:srgbClr val="000000"/>
                      </a:solidFill>
                      <a:prstDash val="solid"/>
                    </a:lnR>
                    <a:lnT w="3175">
                      <a:solidFill>
                        <a:srgbClr val="000000"/>
                      </a:solidFill>
                      <a:prstDash val="solid"/>
                    </a:lnT>
                    <a:lnB w="3175">
                      <a:solidFill>
                        <a:srgbClr val="000000"/>
                      </a:solidFill>
                      <a:prstDash val="solid"/>
                    </a:lnB>
                  </a:tcPr>
                </a:tc>
                <a:tc>
                  <a:txBody>
                    <a:bodyPr/>
                    <a:lstStyle/>
                    <a:p>
                      <a:pPr marL="8890" indent="-8890">
                        <a:spcBef>
                          <a:spcPts val="0"/>
                        </a:spcBef>
                        <a:spcAft>
                          <a:spcPts val="0"/>
                        </a:spcAft>
                      </a:pPr>
                      <a:r>
                        <a:rPr lang="fr-FR" sz="1100">
                          <a:solidFill>
                            <a:schemeClr val="tx1"/>
                          </a:solidFill>
                          <a:latin typeface="Source Sans Pro" panose="020B0503030403020204" pitchFamily="34" charset="0"/>
                          <a:ea typeface="Source Sans Pro" panose="020B0503030403020204" pitchFamily="34" charset="0"/>
                          <a:cs typeface="Calibri"/>
                        </a:rPr>
                        <a:t>Lettre officielle de la banque confirmant l'existence du compte, relevés bancaires, etc.</a:t>
                      </a:r>
                    </a:p>
                  </a:txBody>
                  <a:tcPr marL="68580" marR="68580" marT="0" marB="0">
                    <a:lnL w="3175" cap="flat" cmpd="sng" algn="ctr">
                      <a:solidFill>
                        <a:srgbClr val="000000"/>
                      </a:solidFill>
                      <a:prstDash val="solid"/>
                      <a:round/>
                      <a:headEnd type="none" w="med" len="med"/>
                      <a:tailEnd type="none" w="med" len="med"/>
                    </a:lnL>
                    <a:lnR w="3175">
                      <a:solidFill>
                        <a:srgbClr val="000000"/>
                      </a:solidFill>
                      <a:prstDash val="solid"/>
                    </a:lnR>
                    <a:lnT w="3175">
                      <a:solidFill>
                        <a:srgbClr val="000000"/>
                      </a:solidFill>
                      <a:prstDash val="solid"/>
                    </a:lnT>
                    <a:lnB w="3175">
                      <a:solidFill>
                        <a:srgbClr val="000000"/>
                      </a:solidFill>
                      <a:prstDash val="solid"/>
                    </a:lnB>
                  </a:tcPr>
                </a:tc>
                <a:extLst>
                  <a:ext uri="{0D108BD9-81ED-4DB2-BD59-A6C34878D82A}">
                    <a16:rowId xmlns="" xmlns:a16="http://schemas.microsoft.com/office/drawing/2014/main" val="10001"/>
                  </a:ext>
                </a:extLst>
              </a:tr>
              <a:tr h="580684">
                <a:tc>
                  <a:txBody>
                    <a:bodyPr/>
                    <a:lstStyle/>
                    <a:p>
                      <a:pPr algn="l" fontAlgn="ctr"/>
                      <a:r>
                        <a:rPr lang="fr-FR" sz="1100" b="0" i="0" u="none" strike="noStrike">
                          <a:solidFill>
                            <a:srgbClr val="000000"/>
                          </a:solidFill>
                          <a:effectLst/>
                          <a:latin typeface="Calibri" panose="020F0502020204030204" pitchFamily="34" charset="0"/>
                        </a:rPr>
                        <a:t>B.2</a:t>
                      </a:r>
                    </a:p>
                  </a:txBody>
                  <a:tcPr marL="0" marR="0" marT="0" marB="0" anchor="ctr">
                    <a:lnL w="3175">
                      <a:solidFill>
                        <a:srgbClr val="000000"/>
                      </a:solidFill>
                      <a:prstDash val="solid"/>
                    </a:lnL>
                    <a:lnR w="3175" cap="flat" cmpd="sng" algn="ctr">
                      <a:solidFill>
                        <a:srgbClr val="000000"/>
                      </a:solidFill>
                      <a:prstDash val="solid"/>
                      <a:round/>
                      <a:headEnd type="none" w="med" len="med"/>
                      <a:tailEnd type="none" w="med" len="med"/>
                    </a:lnR>
                    <a:lnT w="3175">
                      <a:solidFill>
                        <a:srgbClr val="000000"/>
                      </a:solidFill>
                      <a:prstDash val="solid"/>
                    </a:lnT>
                    <a:lnB w="3175" cap="flat" cmpd="sng" algn="ctr">
                      <a:solidFill>
                        <a:srgbClr val="000000"/>
                      </a:solidFill>
                      <a:prstDash val="solid"/>
                      <a:round/>
                      <a:headEnd type="none" w="med" len="med"/>
                      <a:tailEnd type="none" w="med" len="med"/>
                    </a:lnB>
                  </a:tcPr>
                </a:tc>
                <a:tc>
                  <a:txBody>
                    <a:bodyPr/>
                    <a:lstStyle/>
                    <a:p>
                      <a:pPr algn="l" fontAlgn="t"/>
                      <a:r>
                        <a:rPr lang="fr-FR" sz="1100" b="0" i="0" u="none" strike="noStrike">
                          <a:solidFill>
                            <a:srgbClr val="000000"/>
                          </a:solidFill>
                          <a:effectLst/>
                          <a:latin typeface="Calibri" panose="020F0502020204030204" pitchFamily="34" charset="0"/>
                        </a:rPr>
                        <a:t>Confirmer si l'organisation dispose de politiques et de procédures financières</a:t>
                      </a:r>
                    </a:p>
                  </a:txBody>
                  <a:tcPr marL="0" marR="0" marT="0" marB="0">
                    <a:lnL w="3175" cap="flat" cmpd="sng" algn="ctr">
                      <a:solidFill>
                        <a:srgbClr val="000000"/>
                      </a:solidFill>
                      <a:prstDash val="solid"/>
                      <a:round/>
                      <a:headEnd type="none" w="med" len="med"/>
                      <a:tailEnd type="none" w="med" len="med"/>
                    </a:lnL>
                    <a:lnR w="3175">
                      <a:solidFill>
                        <a:srgbClr val="000000"/>
                      </a:solidFill>
                      <a:prstDash val="solid"/>
                    </a:lnR>
                    <a:lnT w="3175">
                      <a:solidFill>
                        <a:srgbClr val="000000"/>
                      </a:solidFill>
                      <a:prstDash val="solid"/>
                    </a:lnT>
                    <a:lnB w="3175" cap="flat" cmpd="sng" algn="ctr">
                      <a:solidFill>
                        <a:srgbClr val="000000"/>
                      </a:solidFill>
                      <a:prstDash val="solid"/>
                      <a:round/>
                      <a:headEnd type="none" w="med" len="med"/>
                      <a:tailEnd type="none" w="med" len="med"/>
                    </a:lnB>
                  </a:tcPr>
                </a:tc>
                <a:tc>
                  <a:txBody>
                    <a:bodyPr/>
                    <a:lstStyle/>
                    <a:p>
                      <a:pPr marL="8890" indent="-8890">
                        <a:spcBef>
                          <a:spcPts val="0"/>
                        </a:spcBef>
                        <a:spcAft>
                          <a:spcPts val="0"/>
                        </a:spcAft>
                      </a:pPr>
                      <a:r>
                        <a:rPr lang="fr-FR" sz="1100">
                          <a:solidFill>
                            <a:schemeClr val="tx1"/>
                          </a:solidFill>
                          <a:latin typeface="Source Sans Pro" panose="020B0503030403020204" pitchFamily="34" charset="0"/>
                          <a:ea typeface="Source Sans Pro" panose="020B0503030403020204" pitchFamily="34" charset="0"/>
                          <a:cs typeface="Calibri"/>
                        </a:rPr>
                        <a:t>politiques et procédures financières</a:t>
                      </a:r>
                    </a:p>
                    <a:p>
                      <a:pPr marL="8890" indent="-8890" algn="l" rtl="0">
                        <a:spcBef>
                          <a:spcPts val="0"/>
                        </a:spcBef>
                        <a:spcAft>
                          <a:spcPts val="0"/>
                        </a:spcAft>
                      </a:pPr>
                      <a:endParaRPr lang="en-US" sz="1100" spc="-15" dirty="0">
                        <a:solidFill>
                          <a:schemeClr val="tx1"/>
                        </a:solidFill>
                        <a:latin typeface="Source Sans Pro" panose="020B0503030403020204" pitchFamily="34" charset="0"/>
                        <a:ea typeface="Source Sans Pro" panose="020B0503030403020204" pitchFamily="34" charset="0"/>
                        <a:cs typeface="Calibri"/>
                      </a:endParaRPr>
                    </a:p>
                  </a:txBody>
                  <a:tcPr marL="68580" marR="68580" marT="0" marB="0">
                    <a:lnL w="3175" cap="flat" cmpd="sng" algn="ctr">
                      <a:solidFill>
                        <a:srgbClr val="000000"/>
                      </a:solidFill>
                      <a:prstDash val="solid"/>
                      <a:round/>
                      <a:headEnd type="none" w="med" len="med"/>
                      <a:tailEnd type="none" w="med" len="med"/>
                    </a:lnL>
                    <a:lnR w="3175">
                      <a:solidFill>
                        <a:srgbClr val="000000"/>
                      </a:solidFill>
                      <a:prstDash val="solid"/>
                    </a:lnR>
                    <a:lnT w="3175">
                      <a:solidFill>
                        <a:srgbClr val="000000"/>
                      </a:solidFill>
                      <a:prstDash val="solid"/>
                    </a:lnT>
                    <a:lnB w="3175"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724376">
                <a:tc>
                  <a:txBody>
                    <a:bodyPr/>
                    <a:lstStyle/>
                    <a:p>
                      <a:pPr algn="l" fontAlgn="ctr"/>
                      <a:r>
                        <a:rPr lang="fr-FR" sz="1100" b="0" i="0" u="none" strike="noStrike">
                          <a:solidFill>
                            <a:srgbClr val="000000"/>
                          </a:solidFill>
                          <a:effectLst/>
                          <a:latin typeface="Calibri" panose="020F0502020204030204" pitchFamily="34" charset="0"/>
                        </a:rPr>
                        <a:t>B.3</a:t>
                      </a:r>
                    </a:p>
                  </a:txBody>
                  <a:tcPr marL="0" marR="0" marT="0" marB="0"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c>
                  <a:txBody>
                    <a:bodyPr/>
                    <a:lstStyle/>
                    <a:p>
                      <a:pPr algn="l" fontAlgn="t"/>
                      <a:r>
                        <a:rPr lang="fr-FR" sz="1100" b="0" i="0" u="none" strike="noStrike">
                          <a:solidFill>
                            <a:srgbClr val="000000"/>
                          </a:solidFill>
                          <a:effectLst/>
                          <a:latin typeface="Calibri" panose="020F0502020204030204" pitchFamily="34" charset="0"/>
                        </a:rPr>
                        <a:t>Confirmer si l'organisation dispose d'un système de comptabilité et de tenue de livres et si les transactions financières sont saisies dans le système de manière cohérente, conformément aux normes, politiques et procédures applicables.</a:t>
                      </a:r>
                    </a:p>
                  </a:txBody>
                  <a:tcPr marL="0" marR="0" marT="0" marB="0">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c>
                  <a:txBody>
                    <a:bodyPr/>
                    <a:lstStyle/>
                    <a:p>
                      <a:pPr marL="8890" indent="-8890">
                        <a:spcBef>
                          <a:spcPts val="0"/>
                        </a:spcBef>
                        <a:spcAft>
                          <a:spcPts val="0"/>
                        </a:spcAft>
                      </a:pPr>
                      <a:r>
                        <a:rPr lang="fr-FR" sz="1100">
                          <a:solidFill>
                            <a:schemeClr val="tx1"/>
                          </a:solidFill>
                          <a:latin typeface="Source Sans Pro" panose="020B0503030403020204" pitchFamily="34" charset="0"/>
                          <a:ea typeface="Source Sans Pro" panose="020B0503030403020204" pitchFamily="34" charset="0"/>
                          <a:cs typeface="Calibri"/>
                        </a:rPr>
                        <a:t>Système de comptabilité et de tenue de livres </a:t>
                      </a:r>
                    </a:p>
                  </a:txBody>
                  <a:tcPr marL="68580" marR="68580" marT="0" marB="0">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926292182"/>
                  </a:ext>
                </a:extLst>
              </a:tr>
              <a:tr h="556705">
                <a:tc>
                  <a:txBody>
                    <a:bodyPr/>
                    <a:lstStyle/>
                    <a:p>
                      <a:pPr algn="l" fontAlgn="ctr"/>
                      <a:r>
                        <a:rPr lang="fr-FR" sz="1100" b="0" i="0" u="none" strike="noStrike">
                          <a:solidFill>
                            <a:srgbClr val="000000"/>
                          </a:solidFill>
                          <a:effectLst/>
                          <a:latin typeface="Calibri" panose="020F0502020204030204" pitchFamily="34" charset="0"/>
                          <a:ea typeface="+mn-ea"/>
                          <a:cs typeface="+mn-cs"/>
                        </a:rPr>
                        <a:t>B.4</a:t>
                      </a:r>
                    </a:p>
                  </a:txBody>
                  <a:tcPr marL="0" marR="0" marT="0" marB="0"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a:solidFill>
                        <a:srgbClr val="000000"/>
                      </a:solidFill>
                      <a:prstDash val="solid"/>
                    </a:lnB>
                  </a:tcPr>
                </a:tc>
                <a:tc>
                  <a:txBody>
                    <a:bodyPr/>
                    <a:lstStyle/>
                    <a:p>
                      <a:pPr algn="l" fontAlgn="t"/>
                      <a:r>
                        <a:rPr lang="fr-FR" sz="1100" b="0" i="0" u="none" strike="noStrike">
                          <a:solidFill>
                            <a:srgbClr val="000000"/>
                          </a:solidFill>
                          <a:effectLst/>
                          <a:latin typeface="Calibri" panose="020F0502020204030204" pitchFamily="34" charset="0"/>
                        </a:rPr>
                        <a:t>Vérifier si les comptes bancaires de l'organisation sont rapprochés sur une base régulière (mensuelle, trimestrielle, etc.) et à une fréquence appropriée ?</a:t>
                      </a:r>
                    </a:p>
                  </a:txBody>
                  <a:tcPr marL="0" marR="0" marT="0" marB="0">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a:solidFill>
                        <a:srgbClr val="000000"/>
                      </a:solidFill>
                      <a:prstDash val="solid"/>
                    </a:lnB>
                  </a:tcPr>
                </a:tc>
                <a:tc>
                  <a:txBody>
                    <a:bodyPr/>
                    <a:lstStyle/>
                    <a:p>
                      <a:pPr marL="8890" indent="-8890" algn="l" rtl="0">
                        <a:spcBef>
                          <a:spcPts val="0"/>
                        </a:spcBef>
                        <a:spcAft>
                          <a:spcPts val="0"/>
                        </a:spcAft>
                      </a:pPr>
                      <a:endParaRPr lang="en-US" sz="1100" spc="-15" dirty="0">
                        <a:solidFill>
                          <a:schemeClr val="tx1"/>
                        </a:solidFill>
                        <a:latin typeface="Source Sans Pro" panose="020B0503030403020204" pitchFamily="34" charset="0"/>
                        <a:ea typeface="Source Sans Pro" panose="020B0503030403020204" pitchFamily="34" charset="0"/>
                        <a:cs typeface="Calibri"/>
                      </a:endParaRPr>
                    </a:p>
                  </a:txBody>
                  <a:tcPr marL="68580" marR="68580" marT="0" marB="0">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a:solidFill>
                        <a:srgbClr val="000000"/>
                      </a:solidFill>
                      <a:prstDash val="solid"/>
                    </a:lnB>
                  </a:tcPr>
                </a:tc>
                <a:extLst>
                  <a:ext uri="{0D108BD9-81ED-4DB2-BD59-A6C34878D82A}">
                    <a16:rowId xmlns="" xmlns:a16="http://schemas.microsoft.com/office/drawing/2014/main" val="2149488562"/>
                  </a:ext>
                </a:extLst>
              </a:tr>
              <a:tr h="445576">
                <a:tc>
                  <a:txBody>
                    <a:bodyPr/>
                    <a:lstStyle/>
                    <a:p>
                      <a:pPr algn="l" fontAlgn="ctr"/>
                      <a:r>
                        <a:rPr lang="fr-FR" sz="1100" b="0" i="0" u="none" strike="noStrike">
                          <a:solidFill>
                            <a:srgbClr val="000000"/>
                          </a:solidFill>
                          <a:effectLst/>
                          <a:latin typeface="Calibri" panose="020F0502020204030204" pitchFamily="34" charset="0"/>
                          <a:ea typeface="+mn-ea"/>
                          <a:cs typeface="+mn-cs"/>
                        </a:rPr>
                        <a:t>B.5</a:t>
                      </a:r>
                    </a:p>
                  </a:txBody>
                  <a:tcPr marL="0" marR="0" marT="0" marB="0" anchor="ctr">
                    <a:lnL w="3175">
                      <a:solidFill>
                        <a:srgbClr val="000000"/>
                      </a:solidFill>
                      <a:prstDash val="solid"/>
                    </a:lnL>
                    <a:lnR w="3175" cap="flat" cmpd="sng" algn="ctr">
                      <a:solidFill>
                        <a:srgbClr val="000000"/>
                      </a:solidFill>
                      <a:prstDash val="solid"/>
                      <a:round/>
                      <a:headEnd type="none" w="med" len="med"/>
                      <a:tailEnd type="none" w="med" len="med"/>
                    </a:lnR>
                    <a:lnT w="3175">
                      <a:solidFill>
                        <a:srgbClr val="000000"/>
                      </a:solidFill>
                      <a:prstDash val="solid"/>
                    </a:lnT>
                    <a:lnB w="3175" cap="flat" cmpd="sng" algn="ctr">
                      <a:solidFill>
                        <a:srgbClr val="000000"/>
                      </a:solidFill>
                      <a:prstDash val="solid"/>
                      <a:round/>
                      <a:headEnd type="none" w="med" len="med"/>
                      <a:tailEnd type="none" w="med" len="med"/>
                    </a:lnB>
                  </a:tcPr>
                </a:tc>
                <a:tc>
                  <a:txBody>
                    <a:bodyPr/>
                    <a:lstStyle/>
                    <a:p>
                      <a:pPr algn="l" fontAlgn="t"/>
                      <a:r>
                        <a:rPr lang="fr-FR" sz="1100" b="0" i="0" u="none" strike="noStrike" dirty="0">
                          <a:solidFill>
                            <a:srgbClr val="000000"/>
                          </a:solidFill>
                          <a:effectLst/>
                          <a:latin typeface="Calibri" panose="020F0502020204030204" pitchFamily="34" charset="0"/>
                        </a:rPr>
                        <a:t>Confirmer si le plan comptable et le grand livre correspondant sont utilisés pour préparer les états financiers de manière régulière et cohérente.</a:t>
                      </a:r>
                    </a:p>
                  </a:txBody>
                  <a:tcPr marL="0" marR="0" marT="0" marB="0">
                    <a:lnL w="3175" cap="flat" cmpd="sng" algn="ctr">
                      <a:solidFill>
                        <a:srgbClr val="000000"/>
                      </a:solidFill>
                      <a:prstDash val="solid"/>
                      <a:round/>
                      <a:headEnd type="none" w="med" len="med"/>
                      <a:tailEnd type="none" w="med" len="med"/>
                    </a:lnL>
                    <a:lnR w="3175">
                      <a:solidFill>
                        <a:srgbClr val="000000"/>
                      </a:solidFill>
                      <a:prstDash val="solid"/>
                    </a:lnR>
                    <a:lnT w="3175">
                      <a:solidFill>
                        <a:srgbClr val="000000"/>
                      </a:solidFill>
                      <a:prstDash val="solid"/>
                    </a:lnT>
                    <a:lnB w="3175">
                      <a:solidFill>
                        <a:srgbClr val="000000"/>
                      </a:solidFill>
                      <a:prstDash val="solid"/>
                    </a:lnB>
                  </a:tcPr>
                </a:tc>
                <a:tc>
                  <a:txBody>
                    <a:bodyPr/>
                    <a:lstStyle/>
                    <a:p>
                      <a:pPr marL="8890" indent="-8890">
                        <a:spcBef>
                          <a:spcPts val="0"/>
                        </a:spcBef>
                        <a:spcAft>
                          <a:spcPts val="0"/>
                        </a:spcAft>
                      </a:pPr>
                      <a:r>
                        <a:rPr lang="fr-FR" sz="1100">
                          <a:solidFill>
                            <a:schemeClr val="tx1"/>
                          </a:solidFill>
                          <a:latin typeface="Source Sans Pro" panose="020B0503030403020204" pitchFamily="34" charset="0"/>
                          <a:ea typeface="Source Sans Pro" panose="020B0503030403020204" pitchFamily="34" charset="0"/>
                          <a:cs typeface="Calibri"/>
                        </a:rPr>
                        <a:t>politiques de gestion financière,</a:t>
                      </a:r>
                    </a:p>
                  </a:txBody>
                  <a:tcPr marL="68580" marR="68580" marT="0" marB="0">
                    <a:lnL w="3175" cap="flat" cmpd="sng" algn="ctr">
                      <a:solidFill>
                        <a:srgbClr val="000000"/>
                      </a:solidFill>
                      <a:prstDash val="solid"/>
                      <a:round/>
                      <a:headEnd type="none" w="med" len="med"/>
                      <a:tailEnd type="none" w="med" len="med"/>
                    </a:lnL>
                    <a:lnR w="3175">
                      <a:solidFill>
                        <a:srgbClr val="000000"/>
                      </a:solidFill>
                      <a:prstDash val="solid"/>
                    </a:lnR>
                    <a:lnT w="3175">
                      <a:solidFill>
                        <a:srgbClr val="000000"/>
                      </a:solidFill>
                      <a:prstDash val="solid"/>
                    </a:lnT>
                    <a:lnB w="3175">
                      <a:solidFill>
                        <a:srgbClr val="000000"/>
                      </a:solidFill>
                      <a:prstDash val="solid"/>
                    </a:lnB>
                  </a:tcPr>
                </a:tc>
                <a:extLst>
                  <a:ext uri="{0D108BD9-81ED-4DB2-BD59-A6C34878D82A}">
                    <a16:rowId xmlns="" xmlns:a16="http://schemas.microsoft.com/office/drawing/2014/main" val="10003"/>
                  </a:ext>
                </a:extLst>
              </a:tr>
              <a:tr h="445576">
                <a:tc>
                  <a:txBody>
                    <a:bodyPr/>
                    <a:lstStyle/>
                    <a:p>
                      <a:pPr algn="l" fontAlgn="ctr"/>
                      <a:r>
                        <a:rPr lang="fr-FR" sz="1100" b="0" i="0" u="none" strike="noStrike">
                          <a:solidFill>
                            <a:srgbClr val="000000"/>
                          </a:solidFill>
                          <a:effectLst/>
                          <a:latin typeface="Calibri" panose="020F0502020204030204" pitchFamily="34" charset="0"/>
                          <a:ea typeface="+mn-ea"/>
                          <a:cs typeface="+mn-cs"/>
                        </a:rPr>
                        <a:t>B.6</a:t>
                      </a:r>
                    </a:p>
                  </a:txBody>
                  <a:tcPr marL="0" marR="0" marT="0" marB="0" anchor="ctr">
                    <a:lnL w="3175">
                      <a:solidFill>
                        <a:srgbClr val="000000"/>
                      </a:solidFill>
                      <a:prstDash val="solid"/>
                    </a:lnL>
                    <a:lnR w="3175" cap="flat" cmpd="sng" algn="ctr">
                      <a:solidFill>
                        <a:srgbClr val="000000"/>
                      </a:solidFill>
                      <a:prstDash val="solid"/>
                      <a:round/>
                      <a:headEnd type="none" w="med" len="med"/>
                      <a:tailEnd type="none" w="med" len="med"/>
                    </a:lnR>
                    <a:lnT w="3175">
                      <a:solidFill>
                        <a:srgbClr val="000000"/>
                      </a:solidFill>
                      <a:prstDash val="solid"/>
                    </a:lnT>
                    <a:lnB w="3175" cap="flat" cmpd="sng" algn="ctr">
                      <a:solidFill>
                        <a:srgbClr val="000000"/>
                      </a:solidFill>
                      <a:prstDash val="solid"/>
                      <a:round/>
                      <a:headEnd type="none" w="med" len="med"/>
                      <a:tailEnd type="none" w="med" len="med"/>
                    </a:lnB>
                  </a:tcPr>
                </a:tc>
                <a:tc>
                  <a:txBody>
                    <a:bodyPr/>
                    <a:lstStyle/>
                    <a:p>
                      <a:pPr algn="l" fontAlgn="t"/>
                      <a:r>
                        <a:rPr lang="fr-FR" sz="1100" b="0" i="0" u="none" strike="noStrike">
                          <a:solidFill>
                            <a:srgbClr val="000000"/>
                          </a:solidFill>
                          <a:effectLst/>
                          <a:latin typeface="Calibri" panose="020F0502020204030204" pitchFamily="34" charset="0"/>
                        </a:rPr>
                        <a:t> Confirmer si les politiques, procédures et pratiques abordent la séparation des coûts admissibles et non admissibles.</a:t>
                      </a:r>
                    </a:p>
                  </a:txBody>
                  <a:tcPr marL="0" marR="0" marT="0" marB="0">
                    <a:lnL w="3175" cap="flat" cmpd="sng" algn="ctr">
                      <a:solidFill>
                        <a:srgbClr val="000000"/>
                      </a:solidFill>
                      <a:prstDash val="solid"/>
                      <a:round/>
                      <a:headEnd type="none" w="med" len="med"/>
                      <a:tailEnd type="none" w="med" len="med"/>
                    </a:lnL>
                    <a:lnR w="3175">
                      <a:solidFill>
                        <a:srgbClr val="000000"/>
                      </a:solidFill>
                      <a:prstDash val="solid"/>
                    </a:lnR>
                    <a:lnT w="3175">
                      <a:solidFill>
                        <a:srgbClr val="000000"/>
                      </a:solidFill>
                      <a:prstDash val="solid"/>
                    </a:lnT>
                    <a:lnB w="3175" cap="flat" cmpd="sng" algn="ctr">
                      <a:solidFill>
                        <a:srgbClr val="000000"/>
                      </a:solidFill>
                      <a:prstDash val="solid"/>
                      <a:round/>
                      <a:headEnd type="none" w="med" len="med"/>
                      <a:tailEnd type="none" w="med" len="med"/>
                    </a:lnB>
                  </a:tcPr>
                </a:tc>
                <a:tc>
                  <a:txBody>
                    <a:bodyPr/>
                    <a:lstStyle/>
                    <a:p>
                      <a:pPr marL="8890" indent="-8890" algn="l" rtl="0">
                        <a:spcBef>
                          <a:spcPts val="0"/>
                        </a:spcBef>
                        <a:spcAft>
                          <a:spcPts val="0"/>
                        </a:spcAft>
                      </a:pPr>
                      <a:endParaRPr lang="en-US" sz="1100" spc="-15" dirty="0">
                        <a:solidFill>
                          <a:schemeClr val="tx1"/>
                        </a:solidFill>
                        <a:latin typeface="Source Sans Pro" panose="020B0503030403020204" pitchFamily="34" charset="0"/>
                        <a:ea typeface="Source Sans Pro" panose="020B0503030403020204" pitchFamily="34" charset="0"/>
                        <a:cs typeface="Calibri"/>
                      </a:endParaRPr>
                    </a:p>
                  </a:txBody>
                  <a:tcPr marL="68580" marR="68580" marT="0" marB="0">
                    <a:lnL w="3175" cap="flat" cmpd="sng" algn="ctr">
                      <a:solidFill>
                        <a:srgbClr val="000000"/>
                      </a:solidFill>
                      <a:prstDash val="solid"/>
                      <a:round/>
                      <a:headEnd type="none" w="med" len="med"/>
                      <a:tailEnd type="none" w="med" len="med"/>
                    </a:lnL>
                    <a:lnR w="3175">
                      <a:solidFill>
                        <a:srgbClr val="000000"/>
                      </a:solidFill>
                      <a:prstDash val="solid"/>
                    </a:lnR>
                    <a:lnT w="3175">
                      <a:solidFill>
                        <a:srgbClr val="000000"/>
                      </a:solidFill>
                      <a:prstDash val="solid"/>
                    </a:lnT>
                    <a:lnB w="3175"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531171">
                <a:tc>
                  <a:txBody>
                    <a:bodyPr/>
                    <a:lstStyle/>
                    <a:p>
                      <a:pPr algn="l" fontAlgn="ctr"/>
                      <a:r>
                        <a:rPr lang="fr-FR" sz="1100" b="0" i="0" u="none" strike="noStrike">
                          <a:solidFill>
                            <a:srgbClr val="000000"/>
                          </a:solidFill>
                          <a:effectLst/>
                          <a:latin typeface="Calibri" panose="020F0502020204030204" pitchFamily="34" charset="0"/>
                          <a:ea typeface="+mn-ea"/>
                          <a:cs typeface="+mn-cs"/>
                        </a:rPr>
                        <a:t>B.7</a:t>
                      </a:r>
                    </a:p>
                  </a:txBody>
                  <a:tcPr marL="0" marR="0" marT="0" marB="0" anchor="ctr">
                    <a:lnL w="3175">
                      <a:solidFill>
                        <a:srgbClr val="000000"/>
                      </a:solidFill>
                      <a:prstDash val="solid"/>
                    </a:lnL>
                    <a:lnR w="3175" cap="flat" cmpd="sng" algn="ctr">
                      <a:solidFill>
                        <a:srgbClr val="000000"/>
                      </a:solidFill>
                      <a:prstDash val="solid"/>
                      <a:round/>
                      <a:headEnd type="none" w="med" len="med"/>
                      <a:tailEnd type="none" w="med" len="med"/>
                    </a:lnR>
                    <a:lnT w="3175">
                      <a:solidFill>
                        <a:srgbClr val="000000"/>
                      </a:solidFill>
                      <a:prstDash val="solid"/>
                    </a:lnT>
                    <a:lnB w="3175">
                      <a:solidFill>
                        <a:srgbClr val="000000"/>
                      </a:solidFill>
                      <a:prstDash val="solid"/>
                    </a:lnB>
                  </a:tcPr>
                </a:tc>
                <a:tc>
                  <a:txBody>
                    <a:bodyPr/>
                    <a:lstStyle/>
                    <a:p>
                      <a:pPr algn="l" fontAlgn="t"/>
                      <a:r>
                        <a:rPr lang="fr-FR" sz="1100" b="0" i="0" u="none" strike="noStrike">
                          <a:solidFill>
                            <a:srgbClr val="000000"/>
                          </a:solidFill>
                          <a:effectLst/>
                          <a:latin typeface="Calibri" panose="020F0502020204030204" pitchFamily="34" charset="0"/>
                        </a:rPr>
                        <a:t>Confirmer si les comptables/teneurs de livres de l'organisation comprennent les coûts directs et les coûts indirects (y compris les principes de répartition des coûts) ?</a:t>
                      </a:r>
                    </a:p>
                  </a:txBody>
                  <a:tcPr marL="0" marR="0" marT="0" marB="0">
                    <a:lnL w="3175" cap="flat" cmpd="sng" algn="ctr">
                      <a:solidFill>
                        <a:srgbClr val="000000"/>
                      </a:solidFill>
                      <a:prstDash val="solid"/>
                      <a:round/>
                      <a:headEnd type="none" w="med" len="med"/>
                      <a:tailEnd type="none" w="med" len="med"/>
                    </a:lnL>
                    <a:lnR w="3175">
                      <a:solidFill>
                        <a:srgbClr val="000000"/>
                      </a:solidFill>
                      <a:prstDash val="solid"/>
                    </a:lnR>
                    <a:lnT w="3175">
                      <a:solidFill>
                        <a:srgbClr val="000000"/>
                      </a:solidFill>
                      <a:prstDash val="solid"/>
                    </a:lnT>
                    <a:lnB w="3175">
                      <a:solidFill>
                        <a:srgbClr val="000000"/>
                      </a:solidFill>
                      <a:prstDash val="solid"/>
                    </a:lnB>
                  </a:tcPr>
                </a:tc>
                <a:tc>
                  <a:txBody>
                    <a:bodyPr/>
                    <a:lstStyle/>
                    <a:p>
                      <a:pPr marL="8890" indent="-8890" algn="l" rtl="0">
                        <a:spcBef>
                          <a:spcPts val="0"/>
                        </a:spcBef>
                        <a:spcAft>
                          <a:spcPts val="0"/>
                        </a:spcAft>
                      </a:pPr>
                      <a:endParaRPr lang="en-US" sz="1100" spc="-15" dirty="0">
                        <a:solidFill>
                          <a:schemeClr val="tx1"/>
                        </a:solidFill>
                        <a:latin typeface="Source Sans Pro" panose="020B0503030403020204" pitchFamily="34" charset="0"/>
                        <a:ea typeface="Source Sans Pro" panose="020B0503030403020204" pitchFamily="34" charset="0"/>
                        <a:cs typeface="Calibri"/>
                      </a:endParaRPr>
                    </a:p>
                  </a:txBody>
                  <a:tcPr marL="68580" marR="68580" marT="0" marB="0">
                    <a:lnL w="3175" cap="flat" cmpd="sng" algn="ctr">
                      <a:solidFill>
                        <a:srgbClr val="000000"/>
                      </a:solidFill>
                      <a:prstDash val="solid"/>
                      <a:round/>
                      <a:headEnd type="none" w="med" len="med"/>
                      <a:tailEnd type="none" w="med" len="med"/>
                    </a:lnL>
                    <a:lnR w="3175">
                      <a:solidFill>
                        <a:srgbClr val="000000"/>
                      </a:solidFill>
                      <a:prstDash val="solid"/>
                    </a:lnR>
                    <a:lnT w="3175">
                      <a:solidFill>
                        <a:srgbClr val="000000"/>
                      </a:solidFill>
                      <a:prstDash val="solid"/>
                    </a:lnT>
                    <a:lnB w="3175">
                      <a:solidFill>
                        <a:srgbClr val="000000"/>
                      </a:solidFill>
                      <a:prstDash val="solid"/>
                    </a:lnB>
                  </a:tcPr>
                </a:tc>
                <a:extLst>
                  <a:ext uri="{0D108BD9-81ED-4DB2-BD59-A6C34878D82A}">
                    <a16:rowId xmlns="" xmlns:a16="http://schemas.microsoft.com/office/drawing/2014/main" val="10005"/>
                  </a:ext>
                </a:extLst>
              </a:tr>
              <a:tr h="468141">
                <a:tc>
                  <a:txBody>
                    <a:bodyPr/>
                    <a:lstStyle/>
                    <a:p>
                      <a:pPr algn="l" fontAlgn="ctr"/>
                      <a:r>
                        <a:rPr lang="fr-FR" sz="1100" b="0" i="0" u="none" strike="noStrike">
                          <a:solidFill>
                            <a:srgbClr val="000000"/>
                          </a:solidFill>
                          <a:effectLst/>
                          <a:latin typeface="Calibri" panose="020F0502020204030204" pitchFamily="34" charset="0"/>
                          <a:ea typeface="+mn-ea"/>
                          <a:cs typeface="+mn-cs"/>
                        </a:rPr>
                        <a:t>B.8</a:t>
                      </a:r>
                    </a:p>
                  </a:txBody>
                  <a:tcPr marL="0" marR="0" marT="0" marB="0" anchor="ctr">
                    <a:lnL w="3175">
                      <a:solidFill>
                        <a:srgbClr val="000000"/>
                      </a:solidFill>
                      <a:prstDash val="solid"/>
                    </a:lnL>
                    <a:lnR w="3175" cap="flat" cmpd="sng" algn="ctr">
                      <a:solidFill>
                        <a:srgbClr val="000000"/>
                      </a:solidFill>
                      <a:prstDash val="solid"/>
                      <a:round/>
                      <a:headEnd type="none" w="med" len="med"/>
                      <a:tailEnd type="none" w="med" len="med"/>
                    </a:lnR>
                    <a:lnT w="3175">
                      <a:solidFill>
                        <a:srgbClr val="000000"/>
                      </a:solidFill>
                      <a:prstDash val="solid"/>
                    </a:lnT>
                    <a:lnB w="3175">
                      <a:solidFill>
                        <a:srgbClr val="000000"/>
                      </a:solidFill>
                      <a:prstDash val="solid"/>
                    </a:lnB>
                  </a:tcPr>
                </a:tc>
                <a:tc>
                  <a:txBody>
                    <a:bodyPr/>
                    <a:lstStyle/>
                    <a:p>
                      <a:pPr algn="l" fontAlgn="t"/>
                      <a:r>
                        <a:rPr lang="fr-FR" sz="1100" b="0" i="0" u="none" strike="noStrike">
                          <a:solidFill>
                            <a:srgbClr val="000000"/>
                          </a:solidFill>
                          <a:effectLst/>
                          <a:latin typeface="Calibri" panose="020F0502020204030204" pitchFamily="34" charset="0"/>
                        </a:rPr>
                        <a:t>Confirmer si l'organisation dispose de politiques, procédures et pratiques pour la gestion et la conservation des dossiers financiers.</a:t>
                      </a:r>
                    </a:p>
                  </a:txBody>
                  <a:tcPr marL="0" marR="0" marT="0" marB="0">
                    <a:lnL w="3175" cap="flat" cmpd="sng" algn="ctr">
                      <a:solidFill>
                        <a:srgbClr val="000000"/>
                      </a:solidFill>
                      <a:prstDash val="solid"/>
                      <a:round/>
                      <a:headEnd type="none" w="med" len="med"/>
                      <a:tailEnd type="none" w="med" len="med"/>
                    </a:lnL>
                    <a:lnR w="3175">
                      <a:solidFill>
                        <a:srgbClr val="000000"/>
                      </a:solidFill>
                      <a:prstDash val="solid"/>
                    </a:lnR>
                    <a:lnT w="3175">
                      <a:solidFill>
                        <a:srgbClr val="000000"/>
                      </a:solidFill>
                      <a:prstDash val="solid"/>
                    </a:lnT>
                    <a:lnB w="3175">
                      <a:solidFill>
                        <a:srgbClr val="000000"/>
                      </a:solidFill>
                      <a:prstDash val="solid"/>
                    </a:lnB>
                  </a:tcPr>
                </a:tc>
                <a:tc>
                  <a:txBody>
                    <a:bodyPr/>
                    <a:lstStyle/>
                    <a:p>
                      <a:pPr marL="8890" indent="-8890">
                        <a:spcBef>
                          <a:spcPts val="0"/>
                        </a:spcBef>
                        <a:spcAft>
                          <a:spcPts val="0"/>
                        </a:spcAft>
                      </a:pPr>
                      <a:r>
                        <a:rPr lang="fr-FR" sz="1100" dirty="0">
                          <a:solidFill>
                            <a:schemeClr val="tx1"/>
                          </a:solidFill>
                          <a:latin typeface="Source Sans Pro" panose="020B0503030403020204" pitchFamily="34" charset="0"/>
                          <a:ea typeface="Source Sans Pro" panose="020B0503030403020204" pitchFamily="34" charset="0"/>
                          <a:cs typeface="Calibri"/>
                        </a:rPr>
                        <a:t>Politique de rétention des dossiers financiers</a:t>
                      </a:r>
                    </a:p>
                  </a:txBody>
                  <a:tcPr marL="68580" marR="68580" marT="0" marB="0">
                    <a:lnL w="3175" cap="flat" cmpd="sng" algn="ctr">
                      <a:solidFill>
                        <a:srgbClr val="000000"/>
                      </a:solidFill>
                      <a:prstDash val="solid"/>
                      <a:round/>
                      <a:headEnd type="none" w="med" len="med"/>
                      <a:tailEnd type="none" w="med" len="med"/>
                    </a:lnL>
                    <a:lnR w="3175">
                      <a:solidFill>
                        <a:srgbClr val="000000"/>
                      </a:solidFill>
                      <a:prstDash val="solid"/>
                    </a:lnR>
                    <a:lnT w="3175">
                      <a:solidFill>
                        <a:srgbClr val="000000"/>
                      </a:solidFill>
                      <a:prstDash val="solid"/>
                    </a:lnT>
                    <a:lnB w="3175">
                      <a:solidFill>
                        <a:srgbClr val="000000"/>
                      </a:solidFill>
                      <a:prstDash val="solid"/>
                    </a:lnB>
                  </a:tcPr>
                </a:tc>
                <a:extLst>
                  <a:ext uri="{0D108BD9-81ED-4DB2-BD59-A6C34878D82A}">
                    <a16:rowId xmlns="" xmlns:a16="http://schemas.microsoft.com/office/drawing/2014/main" val="10006"/>
                  </a:ext>
                </a:extLst>
              </a:tr>
            </a:tbl>
          </a:graphicData>
        </a:graphic>
      </p:graphicFrame>
      <p:sp>
        <p:nvSpPr>
          <p:cNvPr id="6" name="Google Shape;385;p56">
            <a:extLst>
              <a:ext uri="{FF2B5EF4-FFF2-40B4-BE49-F238E27FC236}">
                <a16:creationId xmlns="" xmlns:a16="http://schemas.microsoft.com/office/drawing/2014/main" id="{80130655-516A-AA97-3A5C-01CD6C4209B8}"/>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CATÉGORIES/SOUS-CATÉGORIES FINANCES</a:t>
            </a:r>
          </a:p>
        </p:txBody>
      </p:sp>
      <p:sp>
        <p:nvSpPr>
          <p:cNvPr id="3" name="Espace réservé du numéro de diapositive 2">
            <a:extLst>
              <a:ext uri="{FF2B5EF4-FFF2-40B4-BE49-F238E27FC236}">
                <a16:creationId xmlns="" xmlns:a16="http://schemas.microsoft.com/office/drawing/2014/main" id="{931C3402-416A-72A8-B710-371CD5B0610B}"/>
              </a:ext>
            </a:extLst>
          </p:cNvPr>
          <p:cNvSpPr>
            <a:spLocks noGrp="1"/>
          </p:cNvSpPr>
          <p:nvPr>
            <p:ph type="sldNum" sz="quarter" idx="12"/>
          </p:nvPr>
        </p:nvSpPr>
        <p:spPr/>
        <p:txBody>
          <a:bodyPr/>
          <a:lstStyle/>
          <a:p>
            <a:fld id="{3A98EE3D-8CD1-4C3F-BD1C-C98C9596463C}" type="slidenum">
              <a:rPr lang="en-US" smtClean="0"/>
              <a:t>57</a:t>
            </a:fld>
            <a:endParaRPr lang="en-US"/>
          </a:p>
        </p:txBody>
      </p:sp>
    </p:spTree>
    <p:extLst>
      <p:ext uri="{BB962C8B-B14F-4D97-AF65-F5344CB8AC3E}">
        <p14:creationId xmlns:p14="http://schemas.microsoft.com/office/powerpoint/2010/main" val="39900140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4">
            <a:extLst>
              <a:ext uri="{FF2B5EF4-FFF2-40B4-BE49-F238E27FC236}">
                <a16:creationId xmlns="" xmlns:a16="http://schemas.microsoft.com/office/drawing/2014/main" id="{4FDA8633-2460-E87C-1578-B20A0BCA853D}"/>
              </a:ext>
            </a:extLst>
          </p:cNvPr>
          <p:cNvGraphicFramePr>
            <a:graphicFrameLocks noGrp="1"/>
          </p:cNvGraphicFramePr>
          <p:nvPr>
            <p:extLst>
              <p:ext uri="{D42A27DB-BD31-4B8C-83A1-F6EECF244321}">
                <p14:modId xmlns:p14="http://schemas.microsoft.com/office/powerpoint/2010/main" val="1496481550"/>
              </p:ext>
            </p:extLst>
          </p:nvPr>
        </p:nvGraphicFramePr>
        <p:xfrm>
          <a:off x="321548" y="953258"/>
          <a:ext cx="11749726" cy="5438673"/>
        </p:xfrm>
        <a:graphic>
          <a:graphicData uri="http://schemas.openxmlformats.org/drawingml/2006/table">
            <a:tbl>
              <a:tblPr firstRow="1" bandRow="1">
                <a:tableStyleId>{2D5ABB26-0587-4C30-8999-92F81FD0307C}</a:tableStyleId>
              </a:tblPr>
              <a:tblGrid>
                <a:gridCol w="1487155">
                  <a:extLst>
                    <a:ext uri="{9D8B030D-6E8A-4147-A177-3AD203B41FA5}">
                      <a16:colId xmlns="" xmlns:a16="http://schemas.microsoft.com/office/drawing/2014/main" val="20000"/>
                    </a:ext>
                  </a:extLst>
                </a:gridCol>
                <a:gridCol w="7856625">
                  <a:extLst>
                    <a:ext uri="{9D8B030D-6E8A-4147-A177-3AD203B41FA5}">
                      <a16:colId xmlns="" xmlns:a16="http://schemas.microsoft.com/office/drawing/2014/main" val="20001"/>
                    </a:ext>
                  </a:extLst>
                </a:gridCol>
                <a:gridCol w="2405946">
                  <a:extLst>
                    <a:ext uri="{9D8B030D-6E8A-4147-A177-3AD203B41FA5}">
                      <a16:colId xmlns="" xmlns:a16="http://schemas.microsoft.com/office/drawing/2014/main" val="20002"/>
                    </a:ext>
                  </a:extLst>
                </a:gridCol>
              </a:tblGrid>
              <a:tr h="489488">
                <a:tc>
                  <a:txBody>
                    <a:bodyPr/>
                    <a:lstStyle/>
                    <a:p>
                      <a:pPr marL="64769">
                        <a:lnSpc>
                          <a:spcPts val="1620"/>
                        </a:lnSpc>
                      </a:pPr>
                      <a:r>
                        <a:rPr lang="fr-FR" sz="1400" b="1" dirty="0">
                          <a:solidFill>
                            <a:schemeClr val="bg1"/>
                          </a:solidFill>
                          <a:latin typeface="Source Sans Pro" panose="020B0503030403020204" pitchFamily="34" charset="0"/>
                          <a:ea typeface="Source Sans Pro" panose="020B0503030403020204" pitchFamily="34" charset="0"/>
                          <a:cs typeface="Calibri"/>
                        </a:rPr>
                        <a:t>Code</a:t>
                      </a: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cap="flat" cmpd="sng" algn="ctr">
                      <a:solidFill>
                        <a:srgbClr val="000000"/>
                      </a:solidFill>
                      <a:prstDash val="solid"/>
                      <a:round/>
                      <a:headEnd type="none" w="med" len="med"/>
                      <a:tailEnd type="none" w="med" len="med"/>
                    </a:lnB>
                    <a:solidFill>
                      <a:srgbClr val="002060"/>
                    </a:solidFill>
                  </a:tcPr>
                </a:tc>
                <a:tc>
                  <a:txBody>
                    <a:bodyPr/>
                    <a:lstStyle/>
                    <a:p>
                      <a:pPr marL="64769" algn="ctr">
                        <a:lnSpc>
                          <a:spcPts val="1620"/>
                        </a:lnSpc>
                      </a:pPr>
                      <a:r>
                        <a:rPr lang="fr-FR" sz="1400" b="1">
                          <a:solidFill>
                            <a:schemeClr val="bg1"/>
                          </a:solidFill>
                          <a:latin typeface="Source Sans Pro" panose="020B0503030403020204" pitchFamily="34" charset="0"/>
                          <a:ea typeface="Source Sans Pro" panose="020B0503030403020204" pitchFamily="34" charset="0"/>
                          <a:cs typeface="Calibri"/>
                        </a:rPr>
                        <a:t>b. Systèmes de gestion financière et de contrôle interne()</a:t>
                      </a: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cap="flat" cmpd="sng" algn="ctr">
                      <a:solidFill>
                        <a:srgbClr val="000000"/>
                      </a:solidFill>
                      <a:prstDash val="solid"/>
                      <a:round/>
                      <a:headEnd type="none" w="med" len="med"/>
                      <a:tailEnd type="none" w="med" len="med"/>
                    </a:lnB>
                    <a:solidFill>
                      <a:srgbClr val="002060"/>
                    </a:solidFill>
                  </a:tcPr>
                </a:tc>
                <a:tc>
                  <a:txBody>
                    <a:bodyPr/>
                    <a:lstStyle/>
                    <a:p>
                      <a:pPr marL="64769" algn="ctr">
                        <a:lnSpc>
                          <a:spcPts val="1620"/>
                        </a:lnSpc>
                      </a:pPr>
                      <a:r>
                        <a:rPr lang="fr-FR" sz="1400" b="1">
                          <a:solidFill>
                            <a:schemeClr val="bg1"/>
                          </a:solidFill>
                          <a:latin typeface="Source Sans Pro" panose="020B0503030403020204" pitchFamily="34" charset="0"/>
                          <a:ea typeface="Source Sans Pro" panose="020B0503030403020204" pitchFamily="34" charset="0"/>
                          <a:cs typeface="Calibri"/>
                        </a:rPr>
                        <a:t>DOCUMENTS CLÉS POUR L'ÉVALUATION</a:t>
                      </a: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cap="flat" cmpd="sng" algn="ctr">
                      <a:solidFill>
                        <a:srgbClr val="000000"/>
                      </a:solidFill>
                      <a:prstDash val="solid"/>
                      <a:round/>
                      <a:headEnd type="none" w="med" len="med"/>
                      <a:tailEnd type="none" w="med" len="med"/>
                    </a:lnB>
                    <a:solidFill>
                      <a:srgbClr val="002060"/>
                    </a:solidFill>
                  </a:tcPr>
                </a:tc>
                <a:extLst>
                  <a:ext uri="{0D108BD9-81ED-4DB2-BD59-A6C34878D82A}">
                    <a16:rowId xmlns="" xmlns:a16="http://schemas.microsoft.com/office/drawing/2014/main" val="10000"/>
                  </a:ext>
                </a:extLst>
              </a:tr>
              <a:tr h="753509">
                <a:tc>
                  <a:txBody>
                    <a:bodyPr/>
                    <a:lstStyle/>
                    <a:p>
                      <a:pPr algn="l" fontAlgn="ctr"/>
                      <a:r>
                        <a:rPr lang="fr-FR" sz="1800" b="0" i="0" u="none" strike="noStrike">
                          <a:solidFill>
                            <a:srgbClr val="000000"/>
                          </a:solidFill>
                          <a:effectLst/>
                          <a:latin typeface="Calibri" panose="020F0502020204030204" pitchFamily="34" charset="0"/>
                          <a:ea typeface="+mn-ea"/>
                          <a:cs typeface="+mn-cs"/>
                        </a:rPr>
                        <a:t>B.9</a:t>
                      </a:r>
                    </a:p>
                  </a:txBody>
                  <a:tcPr marL="0" marR="0" marT="0" marB="0" anchor="ctr">
                    <a:lnL w="3175">
                      <a:solidFill>
                        <a:srgbClr val="000000"/>
                      </a:solidFill>
                      <a:prstDash val="solid"/>
                    </a:lnL>
                    <a:lnR w="3175" cap="flat" cmpd="sng" algn="ctr">
                      <a:solidFill>
                        <a:srgbClr val="000000"/>
                      </a:solidFill>
                      <a:prstDash val="solid"/>
                      <a:round/>
                      <a:headEnd type="none" w="med" len="med"/>
                      <a:tailEnd type="none" w="med" len="med"/>
                    </a:lnR>
                    <a:lnT w="3175">
                      <a:solidFill>
                        <a:srgbClr val="000000"/>
                      </a:solidFill>
                      <a:prstDash val="solid"/>
                    </a:lnT>
                    <a:lnB w="3175">
                      <a:solidFill>
                        <a:srgbClr val="000000"/>
                      </a:solidFill>
                      <a:prstDash val="solid"/>
                    </a:lnB>
                  </a:tcPr>
                </a:tc>
                <a:tc>
                  <a:txBody>
                    <a:bodyPr/>
                    <a:lstStyle/>
                    <a:p>
                      <a:pPr algn="l" fontAlgn="t"/>
                      <a:r>
                        <a:rPr lang="fr-FR" sz="1400" b="0" i="0" u="none" strike="noStrike">
                          <a:solidFill>
                            <a:srgbClr val="000000"/>
                          </a:solidFill>
                          <a:effectLst/>
                          <a:latin typeface="Calibri" panose="020F0502020204030204" pitchFamily="34" charset="0"/>
                        </a:rPr>
                        <a:t> Confirmer si l'organisation dispose d'autres sources de financement qui soutiennent la durabilité des opérations ?</a:t>
                      </a:r>
                    </a:p>
                  </a:txBody>
                  <a:tcPr marL="0" marR="0" marT="0" marB="0">
                    <a:lnL w="3175" cap="flat" cmpd="sng" algn="ctr">
                      <a:solidFill>
                        <a:srgbClr val="000000"/>
                      </a:solidFill>
                      <a:prstDash val="solid"/>
                      <a:round/>
                      <a:headEnd type="none" w="med" len="med"/>
                      <a:tailEnd type="none" w="med" len="med"/>
                    </a:lnL>
                    <a:lnR w="3175">
                      <a:solidFill>
                        <a:srgbClr val="000000"/>
                      </a:solidFill>
                      <a:prstDash val="solid"/>
                    </a:lnR>
                    <a:lnT w="3175">
                      <a:solidFill>
                        <a:srgbClr val="000000"/>
                      </a:solidFill>
                      <a:prstDash val="solid"/>
                    </a:lnT>
                    <a:lnB w="3175">
                      <a:solidFill>
                        <a:srgbClr val="000000"/>
                      </a:solidFill>
                      <a:prstDash val="solid"/>
                    </a:lnB>
                  </a:tcPr>
                </a:tc>
                <a:tc>
                  <a:txBody>
                    <a:bodyPr/>
                    <a:lstStyle/>
                    <a:p>
                      <a:pPr marL="8890" indent="-8890" algn="l" rtl="0">
                        <a:spcBef>
                          <a:spcPts val="0"/>
                        </a:spcBef>
                        <a:spcAft>
                          <a:spcPts val="0"/>
                        </a:spcAft>
                      </a:pPr>
                      <a:endParaRPr lang="en-US" sz="1400" spc="-15" dirty="0">
                        <a:solidFill>
                          <a:schemeClr val="tx1"/>
                        </a:solidFill>
                        <a:latin typeface="Source Sans Pro" panose="020B0503030403020204" pitchFamily="34" charset="0"/>
                        <a:ea typeface="Source Sans Pro" panose="020B0503030403020204" pitchFamily="34" charset="0"/>
                        <a:cs typeface="Calibri"/>
                      </a:endParaRPr>
                    </a:p>
                  </a:txBody>
                  <a:tcPr marL="68580" marR="68580" marT="0" marB="0">
                    <a:lnL w="3175" cap="flat" cmpd="sng" algn="ctr">
                      <a:solidFill>
                        <a:srgbClr val="000000"/>
                      </a:solidFill>
                      <a:prstDash val="solid"/>
                      <a:round/>
                      <a:headEnd type="none" w="med" len="med"/>
                      <a:tailEnd type="none" w="med" len="med"/>
                    </a:lnL>
                    <a:lnR w="3175">
                      <a:solidFill>
                        <a:srgbClr val="000000"/>
                      </a:solidFill>
                      <a:prstDash val="solid"/>
                    </a:lnR>
                    <a:lnT w="3175">
                      <a:solidFill>
                        <a:srgbClr val="000000"/>
                      </a:solidFill>
                      <a:prstDash val="solid"/>
                    </a:lnT>
                    <a:lnB w="3175">
                      <a:solidFill>
                        <a:srgbClr val="000000"/>
                      </a:solidFill>
                      <a:prstDash val="solid"/>
                    </a:lnB>
                  </a:tcPr>
                </a:tc>
                <a:extLst>
                  <a:ext uri="{0D108BD9-81ED-4DB2-BD59-A6C34878D82A}">
                    <a16:rowId xmlns="" xmlns:a16="http://schemas.microsoft.com/office/drawing/2014/main" val="10001"/>
                  </a:ext>
                </a:extLst>
              </a:tr>
              <a:tr h="717189">
                <a:tc>
                  <a:txBody>
                    <a:bodyPr/>
                    <a:lstStyle/>
                    <a:p>
                      <a:pPr algn="l" fontAlgn="ctr"/>
                      <a:r>
                        <a:rPr lang="fr-FR" sz="1800" b="0" i="0" u="none" strike="noStrike">
                          <a:solidFill>
                            <a:srgbClr val="000000"/>
                          </a:solidFill>
                          <a:effectLst/>
                          <a:latin typeface="Calibri" panose="020F0502020204030204" pitchFamily="34" charset="0"/>
                          <a:ea typeface="+mn-ea"/>
                          <a:cs typeface="+mn-cs"/>
                        </a:rPr>
                        <a:t>B.10</a:t>
                      </a:r>
                    </a:p>
                  </a:txBody>
                  <a:tcPr marL="0" marR="0" marT="0" marB="0" anchor="ctr">
                    <a:lnL w="3175">
                      <a:solidFill>
                        <a:srgbClr val="000000"/>
                      </a:solidFill>
                      <a:prstDash val="solid"/>
                    </a:lnL>
                    <a:lnR w="3175" cap="flat" cmpd="sng" algn="ctr">
                      <a:solidFill>
                        <a:srgbClr val="000000"/>
                      </a:solidFill>
                      <a:prstDash val="solid"/>
                      <a:round/>
                      <a:headEnd type="none" w="med" len="med"/>
                      <a:tailEnd type="none" w="med" len="med"/>
                    </a:lnR>
                    <a:lnT w="3175">
                      <a:solidFill>
                        <a:srgbClr val="000000"/>
                      </a:solidFill>
                      <a:prstDash val="solid"/>
                    </a:lnT>
                    <a:lnB w="3175" cap="flat" cmpd="sng" algn="ctr">
                      <a:solidFill>
                        <a:srgbClr val="000000"/>
                      </a:solidFill>
                      <a:prstDash val="solid"/>
                      <a:round/>
                      <a:headEnd type="none" w="med" len="med"/>
                      <a:tailEnd type="none" w="med" len="med"/>
                    </a:lnB>
                  </a:tcPr>
                </a:tc>
                <a:tc>
                  <a:txBody>
                    <a:bodyPr/>
                    <a:lstStyle/>
                    <a:p>
                      <a:pPr algn="l" fontAlgn="t"/>
                      <a:r>
                        <a:rPr lang="fr-FR" sz="1400" b="0" i="0" u="none" strike="noStrike">
                          <a:solidFill>
                            <a:srgbClr val="000000"/>
                          </a:solidFill>
                          <a:effectLst/>
                          <a:latin typeface="Calibri" panose="020F0502020204030204" pitchFamily="34" charset="0"/>
                        </a:rPr>
                        <a:t>Confirmer s'il existe des politiques, des procédures et des pratiques en place pour produire des états financiers mensuels et annuels fiables (rapport des revenus et dépenses et bilan)</a:t>
                      </a:r>
                    </a:p>
                  </a:txBody>
                  <a:tcPr marL="0" marR="0" marT="0" marB="0">
                    <a:lnL w="3175" cap="flat" cmpd="sng" algn="ctr">
                      <a:solidFill>
                        <a:srgbClr val="000000"/>
                      </a:solidFill>
                      <a:prstDash val="solid"/>
                      <a:round/>
                      <a:headEnd type="none" w="med" len="med"/>
                      <a:tailEnd type="none" w="med" len="med"/>
                    </a:lnL>
                    <a:lnR w="3175">
                      <a:solidFill>
                        <a:srgbClr val="000000"/>
                      </a:solidFill>
                      <a:prstDash val="solid"/>
                    </a:lnR>
                    <a:lnT w="3175">
                      <a:solidFill>
                        <a:srgbClr val="000000"/>
                      </a:solidFill>
                      <a:prstDash val="solid"/>
                    </a:lnT>
                    <a:lnB w="3175" cap="flat" cmpd="sng" algn="ctr">
                      <a:solidFill>
                        <a:srgbClr val="000000"/>
                      </a:solidFill>
                      <a:prstDash val="solid"/>
                      <a:round/>
                      <a:headEnd type="none" w="med" len="med"/>
                      <a:tailEnd type="none" w="med" len="med"/>
                    </a:lnB>
                  </a:tcPr>
                </a:tc>
                <a:tc>
                  <a:txBody>
                    <a:bodyPr/>
                    <a:lstStyle/>
                    <a:p>
                      <a:pPr marL="8890" indent="-8890" algn="l" rtl="0">
                        <a:spcBef>
                          <a:spcPts val="0"/>
                        </a:spcBef>
                        <a:spcAft>
                          <a:spcPts val="0"/>
                        </a:spcAft>
                      </a:pPr>
                      <a:endParaRPr lang="en-US" sz="1400" spc="-15" dirty="0">
                        <a:solidFill>
                          <a:schemeClr val="tx1"/>
                        </a:solidFill>
                        <a:latin typeface="Source Sans Pro" panose="020B0503030403020204" pitchFamily="34" charset="0"/>
                        <a:ea typeface="Source Sans Pro" panose="020B0503030403020204" pitchFamily="34" charset="0"/>
                        <a:cs typeface="Calibri"/>
                      </a:endParaRPr>
                    </a:p>
                  </a:txBody>
                  <a:tcPr marL="68580" marR="68580" marT="0" marB="0">
                    <a:lnL w="3175" cap="flat" cmpd="sng" algn="ctr">
                      <a:solidFill>
                        <a:srgbClr val="000000"/>
                      </a:solidFill>
                      <a:prstDash val="solid"/>
                      <a:round/>
                      <a:headEnd type="none" w="med" len="med"/>
                      <a:tailEnd type="none" w="med" len="med"/>
                    </a:lnL>
                    <a:lnR w="3175">
                      <a:solidFill>
                        <a:srgbClr val="000000"/>
                      </a:solidFill>
                      <a:prstDash val="solid"/>
                    </a:lnR>
                    <a:lnT w="3175">
                      <a:solidFill>
                        <a:srgbClr val="000000"/>
                      </a:solidFill>
                      <a:prstDash val="solid"/>
                    </a:lnT>
                    <a:lnB w="3175"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956253">
                <a:tc>
                  <a:txBody>
                    <a:bodyPr/>
                    <a:lstStyle/>
                    <a:p>
                      <a:pPr algn="l" fontAlgn="ctr"/>
                      <a:r>
                        <a:rPr lang="fr-FR" sz="1800" b="0" i="0" u="none" strike="noStrike">
                          <a:solidFill>
                            <a:srgbClr val="000000"/>
                          </a:solidFill>
                          <a:effectLst/>
                          <a:latin typeface="Calibri" panose="020F0502020204030204" pitchFamily="34" charset="0"/>
                          <a:ea typeface="+mn-ea"/>
                          <a:cs typeface="+mn-cs"/>
                        </a:rPr>
                        <a:t>B.11</a:t>
                      </a:r>
                    </a:p>
                  </a:txBody>
                  <a:tcPr marL="0" marR="0" marT="0" marB="0"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c>
                  <a:txBody>
                    <a:bodyPr/>
                    <a:lstStyle/>
                    <a:p>
                      <a:pPr algn="l" fontAlgn="t"/>
                      <a:r>
                        <a:rPr lang="fr-FR" sz="1400" b="0" i="0" u="none" strike="noStrike">
                          <a:solidFill>
                            <a:srgbClr val="000000"/>
                          </a:solidFill>
                          <a:effectLst/>
                          <a:latin typeface="Calibri" panose="020F0502020204030204" pitchFamily="34" charset="0"/>
                        </a:rPr>
                        <a:t> Confirmer si les états financiers sont audités ou examinés régulièrement par un tiers reconnu par les lois du pays, tel qu'un cabinet d'expertise comptable ou un organisme de réglementation ? La fréquence de révision des déclarations est-elle adéquate et raisonnable ?</a:t>
                      </a:r>
                    </a:p>
                  </a:txBody>
                  <a:tcPr marL="0" marR="0" marT="0" marB="0">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c>
                  <a:txBody>
                    <a:bodyPr/>
                    <a:lstStyle/>
                    <a:p>
                      <a:pPr marL="8890" indent="-8890" algn="l" rtl="0">
                        <a:spcBef>
                          <a:spcPts val="0"/>
                        </a:spcBef>
                        <a:spcAft>
                          <a:spcPts val="0"/>
                        </a:spcAft>
                      </a:pPr>
                      <a:endParaRPr lang="en-US" sz="1400" spc="-15" dirty="0">
                        <a:solidFill>
                          <a:schemeClr val="tx1"/>
                        </a:solidFill>
                        <a:latin typeface="Source Sans Pro" panose="020B0503030403020204" pitchFamily="34" charset="0"/>
                        <a:ea typeface="Source Sans Pro" panose="020B0503030403020204" pitchFamily="34" charset="0"/>
                        <a:cs typeface="Calibri"/>
                      </a:endParaRPr>
                    </a:p>
                  </a:txBody>
                  <a:tcPr marL="68580" marR="68580" marT="0" marB="0">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926292182"/>
                  </a:ext>
                </a:extLst>
              </a:tr>
              <a:tr h="717189">
                <a:tc>
                  <a:txBody>
                    <a:bodyPr/>
                    <a:lstStyle/>
                    <a:p>
                      <a:pPr algn="l" fontAlgn="ctr"/>
                      <a:r>
                        <a:rPr lang="fr-FR" sz="1800" b="0" i="0" u="none" strike="noStrike">
                          <a:solidFill>
                            <a:srgbClr val="000000"/>
                          </a:solidFill>
                          <a:effectLst/>
                          <a:latin typeface="Calibri" panose="020F0502020204030204" pitchFamily="34" charset="0"/>
                          <a:ea typeface="+mn-ea"/>
                          <a:cs typeface="+mn-cs"/>
                        </a:rPr>
                        <a:t>B.12</a:t>
                      </a:r>
                    </a:p>
                  </a:txBody>
                  <a:tcPr marL="0" marR="0" marT="0" marB="0"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c>
                  <a:txBody>
                    <a:bodyPr/>
                    <a:lstStyle/>
                    <a:p>
                      <a:pPr algn="l" fontAlgn="t"/>
                      <a:r>
                        <a:rPr lang="fr-FR" sz="1400" b="0" i="0" u="none" strike="noStrike">
                          <a:solidFill>
                            <a:srgbClr val="000000"/>
                          </a:solidFill>
                          <a:effectLst/>
                          <a:latin typeface="Calibri" panose="020F0502020204030204" pitchFamily="34" charset="0"/>
                        </a:rPr>
                        <a:t>Confirmer si la ou les personnes responsables des fonctions de comptabilité et de gestion financière possèdent les qualifications et l'expérience requises en matière de comptabilité et de gestion financière ? </a:t>
                      </a:r>
                    </a:p>
                  </a:txBody>
                  <a:tcPr marL="0" marR="0" marT="0" marB="0">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a:solidFill>
                        <a:srgbClr val="000000"/>
                      </a:solidFill>
                      <a:prstDash val="solid"/>
                    </a:lnB>
                  </a:tcPr>
                </a:tc>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Calibri"/>
                        </a:rPr>
                        <a:t>description de travail pour le poste</a:t>
                      </a:r>
                    </a:p>
                  </a:txBody>
                  <a:tcPr marL="68580" marR="68580" marT="0" marB="0">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a:solidFill>
                        <a:srgbClr val="000000"/>
                      </a:solidFill>
                      <a:prstDash val="solid"/>
                    </a:lnB>
                  </a:tcPr>
                </a:tc>
                <a:extLst>
                  <a:ext uri="{0D108BD9-81ED-4DB2-BD59-A6C34878D82A}">
                    <a16:rowId xmlns="" xmlns:a16="http://schemas.microsoft.com/office/drawing/2014/main" val="2149488562"/>
                  </a:ext>
                </a:extLst>
              </a:tr>
              <a:tr h="478126">
                <a:tc>
                  <a:txBody>
                    <a:bodyPr/>
                    <a:lstStyle/>
                    <a:p>
                      <a:pPr algn="l" fontAlgn="ctr"/>
                      <a:r>
                        <a:rPr lang="fr-FR" sz="1800" b="0" i="0" u="none" strike="noStrike">
                          <a:solidFill>
                            <a:srgbClr val="000000"/>
                          </a:solidFill>
                          <a:effectLst/>
                          <a:latin typeface="Calibri" panose="020F0502020204030204" pitchFamily="34" charset="0"/>
                          <a:ea typeface="+mn-ea"/>
                          <a:cs typeface="+mn-cs"/>
                        </a:rPr>
                        <a:t>B.13</a:t>
                      </a:r>
                    </a:p>
                  </a:txBody>
                  <a:tcPr marL="0" marR="0" marT="0" marB="0" anchor="ctr">
                    <a:lnL w="3175">
                      <a:solidFill>
                        <a:srgbClr val="000000"/>
                      </a:solidFill>
                      <a:prstDash val="solid"/>
                    </a:lnL>
                    <a:lnR w="3175" cap="flat" cmpd="sng" algn="ctr">
                      <a:solidFill>
                        <a:srgbClr val="000000"/>
                      </a:solidFill>
                      <a:prstDash val="solid"/>
                      <a:round/>
                      <a:headEnd type="none" w="med" len="med"/>
                      <a:tailEnd type="none" w="med" len="med"/>
                    </a:lnR>
                    <a:lnT w="3175">
                      <a:solidFill>
                        <a:srgbClr val="000000"/>
                      </a:solidFill>
                      <a:prstDash val="solid"/>
                    </a:lnT>
                    <a:lnB w="3175">
                      <a:solidFill>
                        <a:srgbClr val="000000"/>
                      </a:solidFill>
                      <a:prstDash val="solid"/>
                    </a:lnB>
                  </a:tcPr>
                </a:tc>
                <a:tc>
                  <a:txBody>
                    <a:bodyPr/>
                    <a:lstStyle/>
                    <a:p>
                      <a:pPr algn="l" fontAlgn="t"/>
                      <a:r>
                        <a:rPr lang="fr-FR" sz="1400" b="0" i="0" u="none" strike="noStrike">
                          <a:solidFill>
                            <a:srgbClr val="000000"/>
                          </a:solidFill>
                          <a:effectLst/>
                          <a:latin typeface="Calibri" panose="020F0502020204030204" pitchFamily="34" charset="0"/>
                        </a:rPr>
                        <a:t>Confirmer si tous les décaissements sont correctement documentés avec une preuve de réception des biens ou des services</a:t>
                      </a:r>
                    </a:p>
                  </a:txBody>
                  <a:tcPr marL="0" marR="0" marT="0" marB="0">
                    <a:lnL w="3175" cap="flat" cmpd="sng" algn="ctr">
                      <a:solidFill>
                        <a:srgbClr val="000000"/>
                      </a:solidFill>
                      <a:prstDash val="solid"/>
                      <a:round/>
                      <a:headEnd type="none" w="med" len="med"/>
                      <a:tailEnd type="none" w="med" len="med"/>
                    </a:lnL>
                    <a:lnR w="3175">
                      <a:solidFill>
                        <a:srgbClr val="000000"/>
                      </a:solidFill>
                      <a:prstDash val="solid"/>
                    </a:lnR>
                    <a:lnT w="3175">
                      <a:solidFill>
                        <a:srgbClr val="000000"/>
                      </a:solidFill>
                      <a:prstDash val="solid"/>
                    </a:lnT>
                    <a:lnB w="3175">
                      <a:solidFill>
                        <a:srgbClr val="000000"/>
                      </a:solidFill>
                      <a:prstDash val="solid"/>
                    </a:lnB>
                  </a:tcPr>
                </a:tc>
                <a:tc>
                  <a:txBody>
                    <a:bodyPr/>
                    <a:lstStyle/>
                    <a:p>
                      <a:pPr marL="8890" indent="-8890" algn="l" rtl="0">
                        <a:spcBef>
                          <a:spcPts val="0"/>
                        </a:spcBef>
                        <a:spcAft>
                          <a:spcPts val="0"/>
                        </a:spcAft>
                      </a:pPr>
                      <a:endParaRPr lang="en-US" sz="1400" spc="-15" dirty="0">
                        <a:solidFill>
                          <a:schemeClr val="tx1"/>
                        </a:solidFill>
                        <a:latin typeface="Source Sans Pro" panose="020B0503030403020204" pitchFamily="34" charset="0"/>
                        <a:ea typeface="Source Sans Pro" panose="020B0503030403020204" pitchFamily="34" charset="0"/>
                        <a:cs typeface="Calibri"/>
                      </a:endParaRPr>
                    </a:p>
                  </a:txBody>
                  <a:tcPr marL="68580" marR="68580" marT="0" marB="0">
                    <a:lnL w="3175" cap="flat" cmpd="sng" algn="ctr">
                      <a:solidFill>
                        <a:srgbClr val="000000"/>
                      </a:solidFill>
                      <a:prstDash val="solid"/>
                      <a:round/>
                      <a:headEnd type="none" w="med" len="med"/>
                      <a:tailEnd type="none" w="med" len="med"/>
                    </a:lnL>
                    <a:lnR w="3175">
                      <a:solidFill>
                        <a:srgbClr val="000000"/>
                      </a:solidFill>
                      <a:prstDash val="solid"/>
                    </a:lnR>
                    <a:lnT w="3175">
                      <a:solidFill>
                        <a:srgbClr val="000000"/>
                      </a:solidFill>
                      <a:prstDash val="solid"/>
                    </a:lnT>
                    <a:lnB w="3175">
                      <a:solidFill>
                        <a:srgbClr val="000000"/>
                      </a:solidFill>
                      <a:prstDash val="solid"/>
                    </a:lnB>
                  </a:tcPr>
                </a:tc>
                <a:extLst>
                  <a:ext uri="{0D108BD9-81ED-4DB2-BD59-A6C34878D82A}">
                    <a16:rowId xmlns="" xmlns:a16="http://schemas.microsoft.com/office/drawing/2014/main" val="10003"/>
                  </a:ext>
                </a:extLst>
              </a:tr>
              <a:tr h="478126">
                <a:tc>
                  <a:txBody>
                    <a:bodyPr/>
                    <a:lstStyle/>
                    <a:p>
                      <a:pPr algn="l" fontAlgn="ctr"/>
                      <a:r>
                        <a:rPr lang="fr-FR" sz="1800" b="0" i="0" u="none" strike="noStrike">
                          <a:solidFill>
                            <a:srgbClr val="000000"/>
                          </a:solidFill>
                          <a:effectLst/>
                          <a:latin typeface="Calibri" panose="020F0502020204030204" pitchFamily="34" charset="0"/>
                          <a:ea typeface="+mn-ea"/>
                          <a:cs typeface="+mn-cs"/>
                        </a:rPr>
                        <a:t>B.14</a:t>
                      </a:r>
                    </a:p>
                  </a:txBody>
                  <a:tcPr marL="0" marR="0" marT="0" marB="0" anchor="ctr">
                    <a:lnL w="3175">
                      <a:solidFill>
                        <a:srgbClr val="000000"/>
                      </a:solidFill>
                      <a:prstDash val="solid"/>
                    </a:lnL>
                    <a:lnR w="3175" cap="flat" cmpd="sng" algn="ctr">
                      <a:solidFill>
                        <a:srgbClr val="000000"/>
                      </a:solidFill>
                      <a:prstDash val="solid"/>
                      <a:round/>
                      <a:headEnd type="none" w="med" len="med"/>
                      <a:tailEnd type="none" w="med" len="med"/>
                    </a:lnR>
                    <a:lnT w="3175">
                      <a:solidFill>
                        <a:srgbClr val="000000"/>
                      </a:solidFill>
                      <a:prstDash val="solid"/>
                    </a:lnT>
                    <a:lnB w="3175" cap="flat" cmpd="sng" algn="ctr">
                      <a:solidFill>
                        <a:srgbClr val="000000"/>
                      </a:solidFill>
                      <a:prstDash val="solid"/>
                      <a:round/>
                      <a:headEnd type="none" w="med" len="med"/>
                      <a:tailEnd type="none" w="med" len="med"/>
                    </a:lnB>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fr-FR" sz="1400" b="0" i="0" u="none" strike="noStrike" dirty="0">
                          <a:solidFill>
                            <a:srgbClr val="000000"/>
                          </a:solidFill>
                          <a:effectLst/>
                          <a:latin typeface="Calibri" panose="020F0502020204030204" pitchFamily="34" charset="0"/>
                        </a:rPr>
                        <a:t>Confirmer si les contrôles visant à empêcher les dépenses de fonds dépassent les montants approuvés et budgétisés.</a:t>
                      </a:r>
                    </a:p>
                    <a:p>
                      <a:pPr algn="l" rtl="0" fontAlgn="t"/>
                      <a:endParaRPr lang="en-US" sz="1400" b="0" i="0" u="none" strike="noStrike" dirty="0">
                        <a:solidFill>
                          <a:srgbClr val="000000"/>
                        </a:solidFill>
                        <a:effectLst/>
                        <a:latin typeface="Calibri" panose="020F0502020204030204" pitchFamily="34" charset="0"/>
                      </a:endParaRPr>
                    </a:p>
                  </a:txBody>
                  <a:tcPr marL="0" marR="0" marT="0" marB="0">
                    <a:lnL w="3175" cap="flat" cmpd="sng" algn="ctr">
                      <a:solidFill>
                        <a:srgbClr val="000000"/>
                      </a:solidFill>
                      <a:prstDash val="solid"/>
                      <a:round/>
                      <a:headEnd type="none" w="med" len="med"/>
                      <a:tailEnd type="none" w="med" len="med"/>
                    </a:lnL>
                    <a:lnR w="3175">
                      <a:solidFill>
                        <a:srgbClr val="000000"/>
                      </a:solidFill>
                      <a:prstDash val="solid"/>
                    </a:lnR>
                    <a:lnT w="3175">
                      <a:solidFill>
                        <a:srgbClr val="000000"/>
                      </a:solidFill>
                      <a:prstDash val="solid"/>
                    </a:lnT>
                    <a:lnB w="3175" cap="flat" cmpd="sng" algn="ctr">
                      <a:solidFill>
                        <a:srgbClr val="000000"/>
                      </a:solidFill>
                      <a:prstDash val="solid"/>
                      <a:round/>
                      <a:headEnd type="none" w="med" len="med"/>
                      <a:tailEnd type="none" w="med" len="med"/>
                    </a:lnB>
                  </a:tcPr>
                </a:tc>
                <a:tc>
                  <a:txBody>
                    <a:bodyPr/>
                    <a:lstStyle/>
                    <a:p>
                      <a:pPr marL="8890" indent="-8890" algn="l" rtl="0">
                        <a:spcBef>
                          <a:spcPts val="0"/>
                        </a:spcBef>
                        <a:spcAft>
                          <a:spcPts val="0"/>
                        </a:spcAft>
                      </a:pPr>
                      <a:endParaRPr lang="en-US" sz="1400" spc="-15" dirty="0">
                        <a:solidFill>
                          <a:schemeClr val="tx1"/>
                        </a:solidFill>
                        <a:latin typeface="Source Sans Pro" panose="020B0503030403020204" pitchFamily="34" charset="0"/>
                        <a:ea typeface="Source Sans Pro" panose="020B0503030403020204" pitchFamily="34" charset="0"/>
                        <a:cs typeface="Calibri"/>
                      </a:endParaRPr>
                    </a:p>
                  </a:txBody>
                  <a:tcPr marL="68580" marR="68580" marT="0" marB="0">
                    <a:lnL w="3175" cap="flat" cmpd="sng" algn="ctr">
                      <a:solidFill>
                        <a:srgbClr val="000000"/>
                      </a:solidFill>
                      <a:prstDash val="solid"/>
                      <a:round/>
                      <a:headEnd type="none" w="med" len="med"/>
                      <a:tailEnd type="none" w="med" len="med"/>
                    </a:lnL>
                    <a:lnR w="3175">
                      <a:solidFill>
                        <a:srgbClr val="000000"/>
                      </a:solidFill>
                      <a:prstDash val="solid"/>
                    </a:lnR>
                    <a:lnT w="3175">
                      <a:solidFill>
                        <a:srgbClr val="000000"/>
                      </a:solidFill>
                      <a:prstDash val="solid"/>
                    </a:lnT>
                    <a:lnB w="3175"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686839">
                <a:tc>
                  <a:txBody>
                    <a:bodyPr/>
                    <a:lstStyle/>
                    <a:p>
                      <a:pPr algn="l" fontAlgn="ctr"/>
                      <a:r>
                        <a:rPr lang="fr-FR" sz="1800" b="0" i="0" u="none" strike="noStrike">
                          <a:solidFill>
                            <a:srgbClr val="000000"/>
                          </a:solidFill>
                          <a:effectLst/>
                          <a:latin typeface="Calibri" panose="020F0502020204030204" pitchFamily="34" charset="0"/>
                          <a:ea typeface="+mn-ea"/>
                          <a:cs typeface="+mn-cs"/>
                        </a:rPr>
                        <a:t>B.15</a:t>
                      </a:r>
                    </a:p>
                  </a:txBody>
                  <a:tcPr marL="0" marR="0" marT="0" marB="0" anchor="ctr">
                    <a:lnL w="3175">
                      <a:solidFill>
                        <a:srgbClr val="000000"/>
                      </a:solidFill>
                      <a:prstDash val="solid"/>
                    </a:lnL>
                    <a:lnR w="3175" cap="flat" cmpd="sng" algn="ctr">
                      <a:solidFill>
                        <a:srgbClr val="000000"/>
                      </a:solidFill>
                      <a:prstDash val="solid"/>
                      <a:round/>
                      <a:headEnd type="none" w="med" len="med"/>
                      <a:tailEnd type="none" w="med" len="med"/>
                    </a:lnR>
                    <a:lnT w="3175">
                      <a:solidFill>
                        <a:srgbClr val="000000"/>
                      </a:solidFill>
                      <a:prstDash val="solid"/>
                    </a:lnT>
                    <a:lnB w="3175">
                      <a:solidFill>
                        <a:srgbClr val="000000"/>
                      </a:solidFill>
                      <a:prstDash val="solid"/>
                    </a:lnB>
                  </a:tcPr>
                </a:tc>
                <a:tc>
                  <a:txBody>
                    <a:bodyPr/>
                    <a:lstStyle/>
                    <a:p>
                      <a:pPr algn="l" fontAlgn="t"/>
                      <a:r>
                        <a:rPr lang="fr-FR" sz="1400" b="0" i="0" u="none" strike="noStrike">
                          <a:solidFill>
                            <a:srgbClr val="000000"/>
                          </a:solidFill>
                          <a:effectLst/>
                          <a:latin typeface="Calibri" panose="020F0502020204030204" pitchFamily="34" charset="0"/>
                        </a:rPr>
                        <a:t>Confirmer que l'organisation fait preuve d'une bonne discipline dans l'élaboration, le suivi et l'utilisation efficace des budgets de trésorerie et dans la gestion effective de sa trésorerie et de ses créditeurs de manière responsable.</a:t>
                      </a:r>
                    </a:p>
                  </a:txBody>
                  <a:tcPr marL="0" marR="0" marT="0" marB="0">
                    <a:lnL w="3175" cap="flat" cmpd="sng" algn="ctr">
                      <a:solidFill>
                        <a:srgbClr val="000000"/>
                      </a:solidFill>
                      <a:prstDash val="solid"/>
                      <a:round/>
                      <a:headEnd type="none" w="med" len="med"/>
                      <a:tailEnd type="none" w="med" len="med"/>
                    </a:lnL>
                    <a:lnR w="3175">
                      <a:solidFill>
                        <a:srgbClr val="000000"/>
                      </a:solidFill>
                      <a:prstDash val="solid"/>
                    </a:lnR>
                    <a:lnT w="3175">
                      <a:solidFill>
                        <a:srgbClr val="000000"/>
                      </a:solidFill>
                      <a:prstDash val="solid"/>
                    </a:lnT>
                    <a:lnB w="3175">
                      <a:solidFill>
                        <a:srgbClr val="000000"/>
                      </a:solidFill>
                      <a:prstDash val="solid"/>
                    </a:lnB>
                  </a:tcPr>
                </a:tc>
                <a:tc>
                  <a:txBody>
                    <a:bodyPr/>
                    <a:lstStyle/>
                    <a:p>
                      <a:pPr marL="8890" indent="-8890" algn="l" rtl="0">
                        <a:spcBef>
                          <a:spcPts val="0"/>
                        </a:spcBef>
                        <a:spcAft>
                          <a:spcPts val="0"/>
                        </a:spcAft>
                      </a:pPr>
                      <a:endParaRPr lang="en-US" sz="1400" spc="-15" dirty="0">
                        <a:solidFill>
                          <a:schemeClr val="tx1"/>
                        </a:solidFill>
                        <a:latin typeface="Source Sans Pro" panose="020B0503030403020204" pitchFamily="34" charset="0"/>
                        <a:ea typeface="Source Sans Pro" panose="020B0503030403020204" pitchFamily="34" charset="0"/>
                        <a:cs typeface="Calibri"/>
                      </a:endParaRPr>
                    </a:p>
                  </a:txBody>
                  <a:tcPr marL="68580" marR="68580" marT="0" marB="0">
                    <a:lnL w="3175" cap="flat" cmpd="sng" algn="ctr">
                      <a:solidFill>
                        <a:srgbClr val="000000"/>
                      </a:solidFill>
                      <a:prstDash val="solid"/>
                      <a:round/>
                      <a:headEnd type="none" w="med" len="med"/>
                      <a:tailEnd type="none" w="med" len="med"/>
                    </a:lnL>
                    <a:lnR w="3175">
                      <a:solidFill>
                        <a:srgbClr val="000000"/>
                      </a:solidFill>
                      <a:prstDash val="solid"/>
                    </a:lnR>
                    <a:lnT w="3175">
                      <a:solidFill>
                        <a:srgbClr val="000000"/>
                      </a:solidFill>
                      <a:prstDash val="solid"/>
                    </a:lnT>
                    <a:lnB w="3175">
                      <a:solidFill>
                        <a:srgbClr val="000000"/>
                      </a:solidFill>
                      <a:prstDash val="solid"/>
                    </a:lnB>
                  </a:tcPr>
                </a:tc>
                <a:extLst>
                  <a:ext uri="{0D108BD9-81ED-4DB2-BD59-A6C34878D82A}">
                    <a16:rowId xmlns="" xmlns:a16="http://schemas.microsoft.com/office/drawing/2014/main" val="10005"/>
                  </a:ext>
                </a:extLst>
              </a:tr>
            </a:tbl>
          </a:graphicData>
        </a:graphic>
      </p:graphicFrame>
      <p:sp>
        <p:nvSpPr>
          <p:cNvPr id="6" name="Google Shape;385;p56">
            <a:extLst>
              <a:ext uri="{FF2B5EF4-FFF2-40B4-BE49-F238E27FC236}">
                <a16:creationId xmlns="" xmlns:a16="http://schemas.microsoft.com/office/drawing/2014/main" id="{80130655-516A-AA97-3A5C-01CD6C4209B8}"/>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CATÉGORIES/SOUS-CATÉGORIES FINANCES</a:t>
            </a:r>
          </a:p>
        </p:txBody>
      </p:sp>
      <p:sp>
        <p:nvSpPr>
          <p:cNvPr id="3" name="Espace réservé du numéro de diapositive 2">
            <a:extLst>
              <a:ext uri="{FF2B5EF4-FFF2-40B4-BE49-F238E27FC236}">
                <a16:creationId xmlns="" xmlns:a16="http://schemas.microsoft.com/office/drawing/2014/main" id="{8FC761C3-4C6F-0A06-8ED2-6FF200F5E797}"/>
              </a:ext>
            </a:extLst>
          </p:cNvPr>
          <p:cNvSpPr>
            <a:spLocks noGrp="1"/>
          </p:cNvSpPr>
          <p:nvPr>
            <p:ph type="sldNum" sz="quarter" idx="12"/>
          </p:nvPr>
        </p:nvSpPr>
        <p:spPr/>
        <p:txBody>
          <a:bodyPr/>
          <a:lstStyle/>
          <a:p>
            <a:fld id="{3A98EE3D-8CD1-4C3F-BD1C-C98C9596463C}" type="slidenum">
              <a:rPr lang="en-US" smtClean="0"/>
              <a:t>58</a:t>
            </a:fld>
            <a:endParaRPr lang="en-US"/>
          </a:p>
        </p:txBody>
      </p:sp>
    </p:spTree>
    <p:extLst>
      <p:ext uri="{BB962C8B-B14F-4D97-AF65-F5344CB8AC3E}">
        <p14:creationId xmlns:p14="http://schemas.microsoft.com/office/powerpoint/2010/main" val="23720842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4">
            <a:extLst>
              <a:ext uri="{FF2B5EF4-FFF2-40B4-BE49-F238E27FC236}">
                <a16:creationId xmlns="" xmlns:a16="http://schemas.microsoft.com/office/drawing/2014/main" id="{4FDA8633-2460-E87C-1578-B20A0BCA853D}"/>
              </a:ext>
            </a:extLst>
          </p:cNvPr>
          <p:cNvGraphicFramePr>
            <a:graphicFrameLocks noGrp="1"/>
          </p:cNvGraphicFramePr>
          <p:nvPr>
            <p:extLst>
              <p:ext uri="{D42A27DB-BD31-4B8C-83A1-F6EECF244321}">
                <p14:modId xmlns:p14="http://schemas.microsoft.com/office/powerpoint/2010/main" val="100125255"/>
              </p:ext>
            </p:extLst>
          </p:nvPr>
        </p:nvGraphicFramePr>
        <p:xfrm>
          <a:off x="261258" y="953256"/>
          <a:ext cx="11810015" cy="5357109"/>
        </p:xfrm>
        <a:graphic>
          <a:graphicData uri="http://schemas.openxmlformats.org/drawingml/2006/table">
            <a:tbl>
              <a:tblPr firstRow="1" bandRow="1">
                <a:tableStyleId>{2D5ABB26-0587-4C30-8999-92F81FD0307C}</a:tableStyleId>
              </a:tblPr>
              <a:tblGrid>
                <a:gridCol w="2101473">
                  <a:extLst>
                    <a:ext uri="{9D8B030D-6E8A-4147-A177-3AD203B41FA5}">
                      <a16:colId xmlns="" xmlns:a16="http://schemas.microsoft.com/office/drawing/2014/main" val="20000"/>
                    </a:ext>
                  </a:extLst>
                </a:gridCol>
                <a:gridCol w="7290251">
                  <a:extLst>
                    <a:ext uri="{9D8B030D-6E8A-4147-A177-3AD203B41FA5}">
                      <a16:colId xmlns="" xmlns:a16="http://schemas.microsoft.com/office/drawing/2014/main" val="20001"/>
                    </a:ext>
                  </a:extLst>
                </a:gridCol>
                <a:gridCol w="2418291">
                  <a:extLst>
                    <a:ext uri="{9D8B030D-6E8A-4147-A177-3AD203B41FA5}">
                      <a16:colId xmlns="" xmlns:a16="http://schemas.microsoft.com/office/drawing/2014/main" val="20002"/>
                    </a:ext>
                  </a:extLst>
                </a:gridCol>
              </a:tblGrid>
              <a:tr h="1318368">
                <a:tc>
                  <a:txBody>
                    <a:bodyPr/>
                    <a:lstStyle/>
                    <a:p>
                      <a:pPr marL="64769">
                        <a:lnSpc>
                          <a:spcPts val="1620"/>
                        </a:lnSpc>
                      </a:pPr>
                      <a:r>
                        <a:rPr lang="fr-FR" sz="1300" b="1" dirty="0">
                          <a:solidFill>
                            <a:schemeClr val="bg1"/>
                          </a:solidFill>
                          <a:latin typeface="Source Sans Pro" panose="020B0503030403020204" pitchFamily="34" charset="0"/>
                          <a:ea typeface="Source Sans Pro" panose="020B0503030403020204" pitchFamily="34" charset="0"/>
                          <a:cs typeface="Calibri"/>
                        </a:rPr>
                        <a:t>Code</a:t>
                      </a: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cap="flat" cmpd="sng" algn="ctr">
                      <a:solidFill>
                        <a:srgbClr val="000000"/>
                      </a:solidFill>
                      <a:prstDash val="solid"/>
                      <a:round/>
                      <a:headEnd type="none" w="med" len="med"/>
                      <a:tailEnd type="none" w="med" len="med"/>
                    </a:lnB>
                    <a:solidFill>
                      <a:srgbClr val="002060"/>
                    </a:solidFill>
                  </a:tcPr>
                </a:tc>
                <a:tc>
                  <a:txBody>
                    <a:bodyPr/>
                    <a:lstStyle/>
                    <a:p>
                      <a:pPr marL="64769" algn="ctr">
                        <a:lnSpc>
                          <a:spcPts val="1620"/>
                        </a:lnSpc>
                      </a:pPr>
                      <a:r>
                        <a:rPr lang="fr-FR" sz="1300" b="1">
                          <a:solidFill>
                            <a:schemeClr val="bg1"/>
                          </a:solidFill>
                          <a:latin typeface="Source Sans Pro" panose="020B0503030403020204" pitchFamily="34" charset="0"/>
                          <a:ea typeface="Source Sans Pro" panose="020B0503030403020204" pitchFamily="34" charset="0"/>
                          <a:cs typeface="Calibri"/>
                        </a:rPr>
                        <a:t>OBJECTIF (S) :</a:t>
                      </a: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cap="flat" cmpd="sng" algn="ctr">
                      <a:solidFill>
                        <a:srgbClr val="000000"/>
                      </a:solidFill>
                      <a:prstDash val="solid"/>
                      <a:round/>
                      <a:headEnd type="none" w="med" len="med"/>
                      <a:tailEnd type="none" w="med" len="med"/>
                    </a:lnB>
                    <a:solidFill>
                      <a:srgbClr val="002060"/>
                    </a:solidFill>
                  </a:tcPr>
                </a:tc>
                <a:tc>
                  <a:txBody>
                    <a:bodyPr/>
                    <a:lstStyle/>
                    <a:p>
                      <a:pPr marL="64769" algn="ctr">
                        <a:lnSpc>
                          <a:spcPts val="1620"/>
                        </a:lnSpc>
                      </a:pPr>
                      <a:r>
                        <a:rPr lang="fr-FR" sz="1300" b="1">
                          <a:solidFill>
                            <a:schemeClr val="bg1"/>
                          </a:solidFill>
                          <a:latin typeface="Source Sans Pro" panose="020B0503030403020204" pitchFamily="34" charset="0"/>
                          <a:ea typeface="Source Sans Pro" panose="020B0503030403020204" pitchFamily="34" charset="0"/>
                          <a:cs typeface="Calibri"/>
                        </a:rPr>
                        <a:t>DOCUMENTS CLÉS POUR L'ÉVALUATION</a:t>
                      </a: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cap="flat" cmpd="sng" algn="ctr">
                      <a:solidFill>
                        <a:srgbClr val="000000"/>
                      </a:solidFill>
                      <a:prstDash val="solid"/>
                      <a:round/>
                      <a:headEnd type="none" w="med" len="med"/>
                      <a:tailEnd type="none" w="med" len="med"/>
                    </a:lnB>
                    <a:solidFill>
                      <a:srgbClr val="002060"/>
                    </a:solidFill>
                  </a:tcPr>
                </a:tc>
                <a:extLst>
                  <a:ext uri="{0D108BD9-81ED-4DB2-BD59-A6C34878D82A}">
                    <a16:rowId xmlns="" xmlns:a16="http://schemas.microsoft.com/office/drawing/2014/main" val="10000"/>
                  </a:ext>
                </a:extLst>
              </a:tr>
              <a:tr h="822181">
                <a:tc>
                  <a:txBody>
                    <a:bodyPr/>
                    <a:lstStyle/>
                    <a:p>
                      <a:pPr algn="l" fontAlgn="ctr"/>
                      <a:r>
                        <a:rPr lang="fr-FR" sz="1300" b="1" i="0" u="none" strike="noStrike" dirty="0">
                          <a:solidFill>
                            <a:srgbClr val="000000"/>
                          </a:solidFill>
                          <a:effectLst/>
                          <a:latin typeface="Calibri" panose="020F0502020204030204" pitchFamily="34" charset="0"/>
                        </a:rPr>
                        <a:t>B.16</a:t>
                      </a:r>
                    </a:p>
                  </a:txBody>
                  <a:tcPr marL="0" marR="0" marT="0" marB="0" anchor="ctr">
                    <a:lnL w="3175">
                      <a:solidFill>
                        <a:srgbClr val="000000"/>
                      </a:solidFill>
                      <a:prstDash val="solid"/>
                    </a:lnL>
                    <a:lnR w="3175" cap="flat" cmpd="sng" algn="ctr">
                      <a:solidFill>
                        <a:srgbClr val="000000"/>
                      </a:solidFill>
                      <a:prstDash val="solid"/>
                      <a:round/>
                      <a:headEnd type="none" w="med" len="med"/>
                      <a:tailEnd type="none" w="med" len="med"/>
                    </a:lnR>
                    <a:lnT w="3175">
                      <a:solidFill>
                        <a:srgbClr val="000000"/>
                      </a:solidFill>
                      <a:prstDash val="solid"/>
                    </a:lnT>
                    <a:lnB w="3175" cap="flat" cmpd="sng" algn="ctr">
                      <a:solidFill>
                        <a:srgbClr val="000000"/>
                      </a:solidFill>
                      <a:prstDash val="solid"/>
                      <a:round/>
                      <a:headEnd type="none" w="med" len="med"/>
                      <a:tailEnd type="none" w="med" len="med"/>
                    </a:lnB>
                  </a:tcPr>
                </a:tc>
                <a:tc>
                  <a:txBody>
                    <a:bodyPr/>
                    <a:lstStyle/>
                    <a:p>
                      <a:pPr algn="l" fontAlgn="ctr"/>
                      <a:r>
                        <a:rPr lang="fr-FR" sz="1300" b="0" i="0" u="none" strike="noStrike">
                          <a:solidFill>
                            <a:srgbClr val="000000"/>
                          </a:solidFill>
                          <a:effectLst/>
                          <a:latin typeface="Calibri" panose="020F0502020204030204" pitchFamily="34" charset="0"/>
                          <a:ea typeface="+mn-ea"/>
                          <a:cs typeface="+mn-cs"/>
                        </a:rPr>
                        <a:t>Confirmer si les contrôles visant à empêcher les dépenses de fonds dépassent les montants approuvés et budgétisés. ? </a:t>
                      </a:r>
                    </a:p>
                  </a:txBody>
                  <a:tcPr marL="0" marR="0" marT="0" marB="0" anchor="ctr">
                    <a:lnL w="3175" cap="flat" cmpd="sng" algn="ctr">
                      <a:solidFill>
                        <a:srgbClr val="000000"/>
                      </a:solidFill>
                      <a:prstDash val="solid"/>
                      <a:round/>
                      <a:headEnd type="none" w="med" len="med"/>
                      <a:tailEnd type="none" w="med" len="med"/>
                    </a:lnL>
                    <a:lnR w="3175">
                      <a:solidFill>
                        <a:srgbClr val="000000"/>
                      </a:solidFill>
                      <a:prstDash val="solid"/>
                    </a:lnR>
                    <a:lnT w="3175">
                      <a:solidFill>
                        <a:srgbClr val="000000"/>
                      </a:solidFill>
                      <a:prstDash val="solid"/>
                    </a:lnT>
                    <a:lnB w="3175" cap="flat" cmpd="sng" algn="ctr">
                      <a:solidFill>
                        <a:srgbClr val="000000"/>
                      </a:solidFill>
                      <a:prstDash val="solid"/>
                      <a:round/>
                      <a:headEnd type="none" w="med" len="med"/>
                      <a:tailEnd type="none" w="med" len="med"/>
                    </a:lnB>
                  </a:tcPr>
                </a:tc>
                <a:tc>
                  <a:txBody>
                    <a:bodyPr/>
                    <a:lstStyle/>
                    <a:p>
                      <a:pPr marL="8890" indent="-8890" algn="l" rtl="0">
                        <a:spcBef>
                          <a:spcPts val="0"/>
                        </a:spcBef>
                        <a:spcAft>
                          <a:spcPts val="0"/>
                        </a:spcAft>
                      </a:pPr>
                      <a:endParaRPr lang="en-US" sz="1300" b="0" i="0" u="none" strike="noStrike" kern="1200" dirty="0">
                        <a:solidFill>
                          <a:srgbClr val="000000"/>
                        </a:solidFill>
                        <a:effectLst/>
                        <a:latin typeface="Calibri" panose="020F0502020204030204" pitchFamily="34" charset="0"/>
                        <a:ea typeface="+mn-ea"/>
                        <a:cs typeface="+mn-cs"/>
                      </a:endParaRPr>
                    </a:p>
                  </a:txBody>
                  <a:tcPr marL="68580" marR="68580" marT="0" marB="0">
                    <a:lnL w="3175" cap="flat" cmpd="sng" algn="ctr">
                      <a:solidFill>
                        <a:srgbClr val="000000"/>
                      </a:solidFill>
                      <a:prstDash val="solid"/>
                      <a:round/>
                      <a:headEnd type="none" w="med" len="med"/>
                      <a:tailEnd type="none" w="med" len="med"/>
                    </a:lnL>
                    <a:lnR w="3175">
                      <a:solidFill>
                        <a:srgbClr val="000000"/>
                      </a:solidFill>
                      <a:prstDash val="solid"/>
                    </a:lnR>
                    <a:lnT w="3175">
                      <a:solidFill>
                        <a:srgbClr val="000000"/>
                      </a:solidFill>
                      <a:prstDash val="solid"/>
                    </a:lnT>
                    <a:lnB w="3175"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822180">
                <a:tc>
                  <a:txBody>
                    <a:bodyPr/>
                    <a:lstStyle/>
                    <a:p>
                      <a:pPr algn="l" fontAlgn="ctr"/>
                      <a:r>
                        <a:rPr lang="fr-FR" sz="1300" b="1" i="0" u="none" strike="noStrike">
                          <a:solidFill>
                            <a:srgbClr val="000000"/>
                          </a:solidFill>
                          <a:effectLst/>
                          <a:latin typeface="Calibri" panose="020F0502020204030204" pitchFamily="34" charset="0"/>
                        </a:rPr>
                        <a:t>B.17</a:t>
                      </a:r>
                    </a:p>
                  </a:txBody>
                  <a:tcPr marL="0" marR="0" marT="0" marB="0"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c>
                  <a:txBody>
                    <a:bodyPr/>
                    <a:lstStyle/>
                    <a:p>
                      <a:pPr algn="l" fontAlgn="ctr"/>
                      <a:r>
                        <a:rPr lang="fr-FR" sz="1300" b="0" i="0" u="none" strike="noStrike">
                          <a:solidFill>
                            <a:srgbClr val="000000"/>
                          </a:solidFill>
                          <a:effectLst/>
                          <a:latin typeface="Calibri" panose="020F0502020204030204" pitchFamily="34" charset="0"/>
                          <a:ea typeface="+mn-ea"/>
                          <a:cs typeface="+mn-cs"/>
                        </a:rPr>
                        <a:t>Confirmer que l'organisation fait preuve d'une bonne discipline dans l'élaboration, le suivi et l'utilisation efficace des budgets de trésorerie et dans la gestion effective de sa trésorerie et de ses créditeurs de manière responsable. ? </a:t>
                      </a:r>
                    </a:p>
                  </a:txBody>
                  <a:tcPr marL="0" marR="0" marT="0" marB="0"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c>
                  <a:txBody>
                    <a:bodyPr/>
                    <a:lstStyle/>
                    <a:p>
                      <a:pPr marL="8890" indent="-8890" algn="l" rtl="0">
                        <a:spcBef>
                          <a:spcPts val="0"/>
                        </a:spcBef>
                        <a:spcAft>
                          <a:spcPts val="0"/>
                        </a:spcAft>
                      </a:pPr>
                      <a:endParaRPr lang="en-US" sz="1300" b="0" i="0" u="none" strike="noStrike" kern="1200" dirty="0">
                        <a:solidFill>
                          <a:srgbClr val="000000"/>
                        </a:solidFill>
                        <a:effectLst/>
                        <a:latin typeface="Calibri" panose="020F0502020204030204" pitchFamily="34" charset="0"/>
                        <a:ea typeface="+mn-ea"/>
                        <a:cs typeface="+mn-cs"/>
                      </a:endParaRPr>
                    </a:p>
                  </a:txBody>
                  <a:tcPr marL="68580" marR="68580" marT="0" marB="0">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841621415"/>
                  </a:ext>
                </a:extLst>
              </a:tr>
              <a:tr h="822181">
                <a:tc>
                  <a:txBody>
                    <a:bodyPr/>
                    <a:lstStyle/>
                    <a:p>
                      <a:pPr algn="l" fontAlgn="ctr"/>
                      <a:r>
                        <a:rPr lang="fr-FR" sz="1300" b="1" i="0" u="none" strike="noStrike">
                          <a:solidFill>
                            <a:srgbClr val="000000"/>
                          </a:solidFill>
                          <a:effectLst/>
                          <a:latin typeface="Calibri" panose="020F0502020204030204" pitchFamily="34" charset="0"/>
                        </a:rPr>
                        <a:t>B.18</a:t>
                      </a:r>
                    </a:p>
                  </a:txBody>
                  <a:tcPr marL="0" marR="0" marT="0" marB="0"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a:solidFill>
                        <a:srgbClr val="000000"/>
                      </a:solidFill>
                      <a:prstDash val="solid"/>
                    </a:lnB>
                  </a:tcPr>
                </a:tc>
                <a:tc>
                  <a:txBody>
                    <a:bodyPr/>
                    <a:lstStyle/>
                    <a:p>
                      <a:pPr algn="l" fontAlgn="ctr"/>
                      <a:r>
                        <a:rPr lang="fr-FR" sz="1300" b="0" i="0" u="none" strike="noStrike">
                          <a:solidFill>
                            <a:srgbClr val="000000"/>
                          </a:solidFill>
                          <a:effectLst/>
                          <a:latin typeface="Calibri" panose="020F0502020204030204" pitchFamily="34" charset="0"/>
                          <a:ea typeface="+mn-ea"/>
                          <a:cs typeface="+mn-cs"/>
                        </a:rPr>
                        <a:t>L'organisation utilise-t-elle le taux de coûts indirects de minimis (10 %) conformément à 2 CFR 200.414(f) ? Si tel est le cas, l'organisation dispose-t-elle de capacités, de systèmes et de procédures en place pour se conformer aux exigences liées à l'utilisation du de minimis, y compris l'application correcte du taux aux coûts directs totaux modifiés (MTDC) ?</a:t>
                      </a:r>
                    </a:p>
                  </a:txBody>
                  <a:tcPr marL="0" marR="0" marT="0" marB="0"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a:solidFill>
                        <a:srgbClr val="000000"/>
                      </a:solidFill>
                      <a:prstDash val="solid"/>
                    </a:lnB>
                  </a:tcPr>
                </a:tc>
                <a:tc>
                  <a:txBody>
                    <a:bodyPr/>
                    <a:lstStyle/>
                    <a:p>
                      <a:pPr marL="8890" indent="-8890" algn="l" rtl="0">
                        <a:spcBef>
                          <a:spcPts val="0"/>
                        </a:spcBef>
                        <a:spcAft>
                          <a:spcPts val="0"/>
                        </a:spcAft>
                      </a:pPr>
                      <a:endParaRPr lang="en-US" sz="1300" b="0" i="0" u="none" strike="noStrike" kern="1200" dirty="0">
                        <a:solidFill>
                          <a:srgbClr val="000000"/>
                        </a:solidFill>
                        <a:effectLst/>
                        <a:latin typeface="Calibri" panose="020F0502020204030204" pitchFamily="34" charset="0"/>
                        <a:ea typeface="+mn-ea"/>
                        <a:cs typeface="+mn-cs"/>
                      </a:endParaRPr>
                    </a:p>
                  </a:txBody>
                  <a:tcPr marL="68580" marR="68580" marT="0" marB="0">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a:solidFill>
                        <a:srgbClr val="000000"/>
                      </a:solidFill>
                      <a:prstDash val="solid"/>
                    </a:lnB>
                  </a:tcPr>
                </a:tc>
                <a:extLst>
                  <a:ext uri="{0D108BD9-81ED-4DB2-BD59-A6C34878D82A}">
                    <a16:rowId xmlns="" xmlns:a16="http://schemas.microsoft.com/office/drawing/2014/main" val="1464204434"/>
                  </a:ext>
                </a:extLst>
              </a:tr>
              <a:tr h="733838">
                <a:tc>
                  <a:txBody>
                    <a:bodyPr/>
                    <a:lstStyle/>
                    <a:p>
                      <a:pPr algn="l" fontAlgn="ctr"/>
                      <a:r>
                        <a:rPr lang="fr-FR" sz="1300" b="1" i="0" u="none" strike="noStrike">
                          <a:solidFill>
                            <a:srgbClr val="000000"/>
                          </a:solidFill>
                          <a:effectLst/>
                          <a:latin typeface="Calibri" panose="020F0502020204030204" pitchFamily="34" charset="0"/>
                        </a:rPr>
                        <a:t>B.19</a:t>
                      </a:r>
                    </a:p>
                  </a:txBody>
                  <a:tcPr marL="0" marR="0" marT="0" marB="0" anchor="ctr">
                    <a:lnL w="3175">
                      <a:solidFill>
                        <a:srgbClr val="000000"/>
                      </a:solidFill>
                      <a:prstDash val="solid"/>
                    </a:lnL>
                    <a:lnR w="3175" cap="flat" cmpd="sng" algn="ctr">
                      <a:solidFill>
                        <a:srgbClr val="000000"/>
                      </a:solidFill>
                      <a:prstDash val="solid"/>
                      <a:round/>
                      <a:headEnd type="none" w="med" len="med"/>
                      <a:tailEnd type="none" w="med" len="med"/>
                    </a:lnR>
                    <a:lnT w="3175">
                      <a:solidFill>
                        <a:srgbClr val="000000"/>
                      </a:solidFill>
                      <a:prstDash val="solid"/>
                    </a:lnT>
                    <a:lnB w="3175" cap="flat" cmpd="sng" algn="ctr">
                      <a:solidFill>
                        <a:srgbClr val="000000"/>
                      </a:solidFill>
                      <a:prstDash val="solid"/>
                      <a:round/>
                      <a:headEnd type="none" w="med" len="med"/>
                      <a:tailEnd type="none" w="med" len="med"/>
                    </a:lnB>
                  </a:tcPr>
                </a:tc>
                <a:tc>
                  <a:txBody>
                    <a:bodyPr/>
                    <a:lstStyle/>
                    <a:p>
                      <a:pPr algn="l" fontAlgn="ctr"/>
                      <a:r>
                        <a:rPr lang="fr-FR" sz="1300" b="0" i="0" u="none" strike="noStrike" dirty="0">
                          <a:solidFill>
                            <a:srgbClr val="000000"/>
                          </a:solidFill>
                          <a:effectLst/>
                          <a:latin typeface="Calibri" panose="020F0502020204030204" pitchFamily="34" charset="0"/>
                          <a:ea typeface="+mn-ea"/>
                          <a:cs typeface="+mn-cs"/>
                        </a:rPr>
                        <a:t>L'organisation a-t-elle la capacité de garantir que les registres sont conformes aux principes comptables généralement acceptés aux États-Unis, dans le pays coopérant ou par l'International </a:t>
                      </a:r>
                      <a:r>
                        <a:rPr lang="fr-FR" sz="1300" b="0" i="0" u="none" strike="noStrike" dirty="0" err="1">
                          <a:solidFill>
                            <a:srgbClr val="000000"/>
                          </a:solidFill>
                          <a:effectLst/>
                          <a:latin typeface="Calibri" panose="020F0502020204030204" pitchFamily="34" charset="0"/>
                          <a:ea typeface="+mn-ea"/>
                          <a:cs typeface="+mn-cs"/>
                        </a:rPr>
                        <a:t>Accounting</a:t>
                      </a:r>
                      <a:r>
                        <a:rPr lang="fr-FR" sz="1300" b="0" i="0" u="none" strike="noStrike" dirty="0">
                          <a:solidFill>
                            <a:srgbClr val="000000"/>
                          </a:solidFill>
                          <a:effectLst/>
                          <a:latin typeface="Calibri" panose="020F0502020204030204" pitchFamily="34" charset="0"/>
                          <a:ea typeface="+mn-ea"/>
                          <a:cs typeface="+mn-cs"/>
                        </a:rPr>
                        <a:t> Standards </a:t>
                      </a:r>
                      <a:r>
                        <a:rPr lang="fr-FR" sz="1300" b="0" i="0" u="none" strike="noStrike" dirty="0" err="1">
                          <a:solidFill>
                            <a:srgbClr val="000000"/>
                          </a:solidFill>
                          <a:effectLst/>
                          <a:latin typeface="Calibri" panose="020F0502020204030204" pitchFamily="34" charset="0"/>
                          <a:ea typeface="+mn-ea"/>
                          <a:cs typeface="+mn-cs"/>
                        </a:rPr>
                        <a:t>Board</a:t>
                      </a:r>
                      <a:r>
                        <a:rPr lang="fr-FR" sz="1300" b="0" i="0" u="none" strike="noStrike" dirty="0">
                          <a:solidFill>
                            <a:srgbClr val="000000"/>
                          </a:solidFill>
                          <a:effectLst/>
                          <a:latin typeface="Calibri" panose="020F0502020204030204" pitchFamily="34" charset="0"/>
                          <a:ea typeface="+mn-ea"/>
                          <a:cs typeface="+mn-cs"/>
                        </a:rPr>
                        <a:t> (une filiale de l'International Financial </a:t>
                      </a:r>
                      <a:r>
                        <a:rPr lang="fr-FR" sz="1300" b="0" i="0" u="none" strike="noStrike" dirty="0" err="1">
                          <a:solidFill>
                            <a:srgbClr val="000000"/>
                          </a:solidFill>
                          <a:effectLst/>
                          <a:latin typeface="Calibri" panose="020F0502020204030204" pitchFamily="34" charset="0"/>
                          <a:ea typeface="+mn-ea"/>
                          <a:cs typeface="+mn-cs"/>
                        </a:rPr>
                        <a:t>Reporting</a:t>
                      </a:r>
                      <a:r>
                        <a:rPr lang="fr-FR" sz="1300" b="0" i="0" u="none" strike="noStrike" dirty="0">
                          <a:solidFill>
                            <a:srgbClr val="000000"/>
                          </a:solidFill>
                          <a:effectLst/>
                          <a:latin typeface="Calibri" panose="020F0502020204030204" pitchFamily="34" charset="0"/>
                          <a:ea typeface="+mn-ea"/>
                          <a:cs typeface="+mn-cs"/>
                        </a:rPr>
                        <a:t> Standards </a:t>
                      </a:r>
                      <a:r>
                        <a:rPr lang="fr-FR" sz="1300" b="0" i="0" u="none" strike="noStrike" dirty="0" err="1">
                          <a:solidFill>
                            <a:srgbClr val="000000"/>
                          </a:solidFill>
                          <a:effectLst/>
                          <a:latin typeface="Calibri" panose="020F0502020204030204" pitchFamily="34" charset="0"/>
                          <a:ea typeface="+mn-ea"/>
                          <a:cs typeface="+mn-cs"/>
                        </a:rPr>
                        <a:t>Foundation</a:t>
                      </a:r>
                      <a:r>
                        <a:rPr lang="fr-FR" sz="1300" b="0" i="0" u="none" strike="noStrike" dirty="0">
                          <a:solidFill>
                            <a:srgbClr val="000000"/>
                          </a:solidFill>
                          <a:effectLst/>
                          <a:latin typeface="Calibri" panose="020F0502020204030204" pitchFamily="34" charset="0"/>
                          <a:ea typeface="+mn-ea"/>
                          <a:cs typeface="+mn-cs"/>
                        </a:rPr>
                        <a:t>) ?</a:t>
                      </a:r>
                    </a:p>
                  </a:txBody>
                  <a:tcPr marL="0" marR="0" marT="0" marB="0" anchor="ctr">
                    <a:lnL w="3175" cap="flat" cmpd="sng" algn="ctr">
                      <a:solidFill>
                        <a:srgbClr val="000000"/>
                      </a:solidFill>
                      <a:prstDash val="solid"/>
                      <a:round/>
                      <a:headEnd type="none" w="med" len="med"/>
                      <a:tailEnd type="none" w="med" len="med"/>
                    </a:lnL>
                    <a:lnR w="3175">
                      <a:solidFill>
                        <a:srgbClr val="000000"/>
                      </a:solidFill>
                      <a:prstDash val="solid"/>
                    </a:lnR>
                    <a:lnT w="3175">
                      <a:solidFill>
                        <a:srgbClr val="000000"/>
                      </a:solidFill>
                      <a:prstDash val="solid"/>
                    </a:lnT>
                    <a:lnB w="3175" cap="flat" cmpd="sng" algn="ctr">
                      <a:solidFill>
                        <a:srgbClr val="000000"/>
                      </a:solidFill>
                      <a:prstDash val="solid"/>
                      <a:round/>
                      <a:headEnd type="none" w="med" len="med"/>
                      <a:tailEnd type="none" w="med" len="med"/>
                    </a:lnB>
                  </a:tcPr>
                </a:tc>
                <a:tc>
                  <a:txBody>
                    <a:bodyPr/>
                    <a:lstStyle/>
                    <a:p>
                      <a:pPr marL="8890" indent="-8890" algn="l" rtl="0">
                        <a:spcBef>
                          <a:spcPts val="0"/>
                        </a:spcBef>
                        <a:spcAft>
                          <a:spcPts val="0"/>
                        </a:spcAft>
                      </a:pPr>
                      <a:endParaRPr lang="en-US" sz="1300" b="0" i="0" u="none" strike="noStrike" kern="1200" dirty="0">
                        <a:solidFill>
                          <a:srgbClr val="000000"/>
                        </a:solidFill>
                        <a:effectLst/>
                        <a:latin typeface="Calibri" panose="020F0502020204030204" pitchFamily="34" charset="0"/>
                        <a:ea typeface="+mn-ea"/>
                        <a:cs typeface="+mn-cs"/>
                      </a:endParaRPr>
                    </a:p>
                  </a:txBody>
                  <a:tcPr marL="68580" marR="68580" marT="0" marB="0">
                    <a:lnL w="3175" cap="flat" cmpd="sng" algn="ctr">
                      <a:solidFill>
                        <a:srgbClr val="000000"/>
                      </a:solidFill>
                      <a:prstDash val="solid"/>
                      <a:round/>
                      <a:headEnd type="none" w="med" len="med"/>
                      <a:tailEnd type="none" w="med" len="med"/>
                    </a:lnL>
                    <a:lnR w="3175">
                      <a:solidFill>
                        <a:srgbClr val="000000"/>
                      </a:solidFill>
                      <a:prstDash val="solid"/>
                    </a:lnR>
                    <a:lnT w="3175">
                      <a:solidFill>
                        <a:srgbClr val="000000"/>
                      </a:solidFill>
                      <a:prstDash val="solid"/>
                    </a:lnT>
                    <a:lnB w="3175"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838361">
                <a:tc>
                  <a:txBody>
                    <a:bodyPr/>
                    <a:lstStyle/>
                    <a:p>
                      <a:pPr algn="l" fontAlgn="ctr"/>
                      <a:r>
                        <a:rPr lang="fr-FR" sz="1300" b="1" i="0" u="none" strike="noStrike">
                          <a:solidFill>
                            <a:srgbClr val="000000"/>
                          </a:solidFill>
                          <a:effectLst/>
                          <a:latin typeface="Calibri" panose="020F0502020204030204" pitchFamily="34" charset="0"/>
                        </a:rPr>
                        <a:t>B.20</a:t>
                      </a:r>
                    </a:p>
                  </a:txBody>
                  <a:tcPr marL="0" marR="0" marT="0" marB="0"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c>
                  <a:txBody>
                    <a:bodyPr/>
                    <a:lstStyle/>
                    <a:p>
                      <a:pPr algn="l" fontAlgn="ctr"/>
                      <a:r>
                        <a:rPr lang="fr-FR" sz="1300" b="0" i="0" u="none" strike="noStrike" dirty="0">
                          <a:solidFill>
                            <a:srgbClr val="000000"/>
                          </a:solidFill>
                          <a:effectLst/>
                          <a:latin typeface="Calibri" panose="020F0502020204030204" pitchFamily="34" charset="0"/>
                          <a:ea typeface="+mn-ea"/>
                          <a:cs typeface="+mn-cs"/>
                        </a:rPr>
                        <a:t>L'organisation a-t-elle la capacité de garantir que les registres comptables et les pièces justificatives incluent, au minimum, tous les coûts engagés dans le cadre de la subvention ? la réception et l'utilisation des biens et services acquis dans le cadre de cette récompense ; les coûts du programme fourni par d'autres sources ; et l'avancement global du programme.</a:t>
                      </a:r>
                    </a:p>
                  </a:txBody>
                  <a:tcPr marL="0" marR="0" marT="0" marB="0"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c>
                  <a:txBody>
                    <a:bodyPr/>
                    <a:lstStyle/>
                    <a:p>
                      <a:pPr marL="8890" indent="-8890" algn="l" rtl="0">
                        <a:spcBef>
                          <a:spcPts val="0"/>
                        </a:spcBef>
                        <a:spcAft>
                          <a:spcPts val="0"/>
                        </a:spcAft>
                      </a:pPr>
                      <a:endParaRPr lang="en-US" sz="1300" b="0" i="0" u="none" strike="noStrike" kern="1200" dirty="0">
                        <a:solidFill>
                          <a:srgbClr val="000000"/>
                        </a:solidFill>
                        <a:effectLst/>
                        <a:latin typeface="Calibri" panose="020F0502020204030204" pitchFamily="34" charset="0"/>
                        <a:ea typeface="+mn-ea"/>
                        <a:cs typeface="+mn-cs"/>
                      </a:endParaRPr>
                    </a:p>
                  </a:txBody>
                  <a:tcPr marL="68580" marR="68580" marT="0" marB="0">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872402618"/>
                  </a:ext>
                </a:extLst>
              </a:tr>
            </a:tbl>
          </a:graphicData>
        </a:graphic>
      </p:graphicFrame>
      <p:sp>
        <p:nvSpPr>
          <p:cNvPr id="6" name="Google Shape;385;p56">
            <a:extLst>
              <a:ext uri="{FF2B5EF4-FFF2-40B4-BE49-F238E27FC236}">
                <a16:creationId xmlns="" xmlns:a16="http://schemas.microsoft.com/office/drawing/2014/main" id="{80130655-516A-AA97-3A5C-01CD6C4209B8}"/>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CATÉGORIES/SOUS-CATÉGORIES FINANCES</a:t>
            </a:r>
          </a:p>
        </p:txBody>
      </p:sp>
      <p:sp>
        <p:nvSpPr>
          <p:cNvPr id="4" name="TextBox 3"/>
          <p:cNvSpPr txBox="1"/>
          <p:nvPr/>
        </p:nvSpPr>
        <p:spPr>
          <a:xfrm>
            <a:off x="220722" y="6526926"/>
            <a:ext cx="6639951"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3" name="Espace réservé du numéro de diapositive 2">
            <a:extLst>
              <a:ext uri="{FF2B5EF4-FFF2-40B4-BE49-F238E27FC236}">
                <a16:creationId xmlns="" xmlns:a16="http://schemas.microsoft.com/office/drawing/2014/main" id="{E586475D-563E-9392-A8C9-615C81B3740A}"/>
              </a:ext>
            </a:extLst>
          </p:cNvPr>
          <p:cNvSpPr>
            <a:spLocks noGrp="1"/>
          </p:cNvSpPr>
          <p:nvPr>
            <p:ph type="sldNum" sz="quarter" idx="12"/>
          </p:nvPr>
        </p:nvSpPr>
        <p:spPr/>
        <p:txBody>
          <a:bodyPr/>
          <a:lstStyle/>
          <a:p>
            <a:fld id="{3A98EE3D-8CD1-4C3F-BD1C-C98C9596463C}" type="slidenum">
              <a:rPr lang="en-US" smtClean="0"/>
              <a:t>59</a:t>
            </a:fld>
            <a:endParaRPr lang="en-US"/>
          </a:p>
        </p:txBody>
      </p:sp>
    </p:spTree>
    <p:extLst>
      <p:ext uri="{BB962C8B-B14F-4D97-AF65-F5344CB8AC3E}">
        <p14:creationId xmlns:p14="http://schemas.microsoft.com/office/powerpoint/2010/main" val="37468855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654296" y="7391400"/>
            <a:ext cx="635" cy="457200"/>
          </a:xfrm>
          <a:custGeom>
            <a:avLst/>
            <a:gdLst/>
            <a:ahLst/>
            <a:cxnLst/>
            <a:rect l="l" t="t" r="r" b="b"/>
            <a:pathLst>
              <a:path w="635" h="457200">
                <a:moveTo>
                  <a:pt x="0" y="457200"/>
                </a:moveTo>
                <a:lnTo>
                  <a:pt x="380" y="457200"/>
                </a:lnTo>
                <a:lnTo>
                  <a:pt x="380" y="0"/>
                </a:lnTo>
                <a:lnTo>
                  <a:pt x="0" y="0"/>
                </a:lnTo>
                <a:lnTo>
                  <a:pt x="0" y="457200"/>
                </a:lnTo>
                <a:close/>
              </a:path>
            </a:pathLst>
          </a:custGeom>
          <a:solidFill>
            <a:srgbClr val="002E6C"/>
          </a:solidFill>
        </p:spPr>
        <p:txBody>
          <a:bodyPr wrap="square" lIns="0" tIns="0" rIns="0" bIns="0" rtlCol="0"/>
          <a:lstStyle/>
          <a:p>
            <a:endParaRPr/>
          </a:p>
        </p:txBody>
      </p:sp>
      <p:sp>
        <p:nvSpPr>
          <p:cNvPr id="3" name="object 3"/>
          <p:cNvSpPr/>
          <p:nvPr/>
        </p:nvSpPr>
        <p:spPr>
          <a:xfrm>
            <a:off x="0" y="838200"/>
            <a:ext cx="4314250" cy="5562600"/>
          </a:xfrm>
          <a:custGeom>
            <a:avLst/>
            <a:gdLst/>
            <a:ahLst/>
            <a:cxnLst/>
            <a:rect l="l" t="t" r="r" b="b"/>
            <a:pathLst>
              <a:path w="4654550" h="6858000">
                <a:moveTo>
                  <a:pt x="0" y="6858000"/>
                </a:moveTo>
                <a:lnTo>
                  <a:pt x="4654296" y="6858000"/>
                </a:lnTo>
                <a:lnTo>
                  <a:pt x="4654296" y="0"/>
                </a:lnTo>
                <a:lnTo>
                  <a:pt x="0" y="0"/>
                </a:lnTo>
                <a:lnTo>
                  <a:pt x="0" y="6858000"/>
                </a:lnTo>
                <a:close/>
              </a:path>
            </a:pathLst>
          </a:custGeom>
          <a:solidFill>
            <a:srgbClr val="002E6C"/>
          </a:solidFill>
        </p:spPr>
        <p:txBody>
          <a:bodyPr wrap="square" lIns="0" tIns="0" rIns="0" bIns="0" rtlCol="0"/>
          <a:lstStyle/>
          <a:p>
            <a:endParaRPr/>
          </a:p>
        </p:txBody>
      </p:sp>
      <p:sp>
        <p:nvSpPr>
          <p:cNvPr id="4" name="object 4"/>
          <p:cNvSpPr txBox="1"/>
          <p:nvPr/>
        </p:nvSpPr>
        <p:spPr>
          <a:xfrm>
            <a:off x="1143000" y="3276600"/>
            <a:ext cx="3036238" cy="553998"/>
          </a:xfrm>
          <a:prstGeom prst="rect">
            <a:avLst/>
          </a:prstGeom>
        </p:spPr>
        <p:txBody>
          <a:bodyPr vert="horz" wrap="square" lIns="0" tIns="0" rIns="0" bIns="0" rtlCol="0">
            <a:spAutoFit/>
          </a:bodyPr>
          <a:lstStyle/>
          <a:p>
            <a:pPr marL="12700">
              <a:lnSpc>
                <a:spcPct val="100000"/>
              </a:lnSpc>
            </a:pPr>
            <a:r>
              <a:rPr lang="fr-FR" sz="3600">
                <a:solidFill>
                  <a:srgbClr val="FFFFFF"/>
                </a:solidFill>
                <a:latin typeface="Arial"/>
                <a:cs typeface="Arial"/>
              </a:rPr>
              <a:t>ETAPES ASAP II</a:t>
            </a:r>
          </a:p>
        </p:txBody>
      </p:sp>
      <p:sp>
        <p:nvSpPr>
          <p:cNvPr id="5" name="object 5"/>
          <p:cNvSpPr txBox="1"/>
          <p:nvPr/>
        </p:nvSpPr>
        <p:spPr>
          <a:xfrm>
            <a:off x="11072319" y="7472491"/>
            <a:ext cx="158115" cy="288925"/>
          </a:xfrm>
          <a:prstGeom prst="rect">
            <a:avLst/>
          </a:prstGeom>
        </p:spPr>
        <p:txBody>
          <a:bodyPr vert="horz" wrap="square" lIns="0" tIns="0" rIns="0" bIns="0" rtlCol="0">
            <a:spAutoFit/>
          </a:bodyPr>
          <a:lstStyle/>
          <a:p>
            <a:pPr marL="12700">
              <a:lnSpc>
                <a:spcPct val="100000"/>
              </a:lnSpc>
            </a:pPr>
            <a:r>
              <a:rPr lang="fr-FR" sz="1800">
                <a:solidFill>
                  <a:srgbClr val="1A282E"/>
                </a:solidFill>
                <a:latin typeface="Arial"/>
                <a:cs typeface="Arial"/>
              </a:rPr>
              <a:t>6</a:t>
            </a:r>
          </a:p>
        </p:txBody>
      </p:sp>
      <p:sp>
        <p:nvSpPr>
          <p:cNvPr id="6" name="object 6"/>
          <p:cNvSpPr/>
          <p:nvPr/>
        </p:nvSpPr>
        <p:spPr>
          <a:xfrm>
            <a:off x="4453347" y="1066800"/>
            <a:ext cx="619760" cy="685800"/>
          </a:xfrm>
          <a:custGeom>
            <a:avLst/>
            <a:gdLst/>
            <a:ahLst/>
            <a:cxnLst/>
            <a:rect l="l" t="t" r="r" b="b"/>
            <a:pathLst>
              <a:path w="619760" h="885190">
                <a:moveTo>
                  <a:pt x="0" y="0"/>
                </a:moveTo>
                <a:lnTo>
                  <a:pt x="0" y="574929"/>
                </a:lnTo>
                <a:lnTo>
                  <a:pt x="309752" y="884682"/>
                </a:lnTo>
                <a:lnTo>
                  <a:pt x="619505" y="574929"/>
                </a:lnTo>
                <a:lnTo>
                  <a:pt x="619505" y="309753"/>
                </a:lnTo>
                <a:lnTo>
                  <a:pt x="309752" y="309753"/>
                </a:lnTo>
                <a:lnTo>
                  <a:pt x="0" y="0"/>
                </a:lnTo>
                <a:close/>
              </a:path>
              <a:path w="619760" h="885190">
                <a:moveTo>
                  <a:pt x="619505" y="0"/>
                </a:moveTo>
                <a:lnTo>
                  <a:pt x="309752" y="309753"/>
                </a:lnTo>
                <a:lnTo>
                  <a:pt x="619505" y="309753"/>
                </a:lnTo>
                <a:lnTo>
                  <a:pt x="619505" y="0"/>
                </a:lnTo>
                <a:close/>
              </a:path>
            </a:pathLst>
          </a:custGeom>
          <a:solidFill>
            <a:srgbClr val="C00000"/>
          </a:solidFill>
        </p:spPr>
        <p:txBody>
          <a:bodyPr wrap="square" lIns="0" tIns="0" rIns="0" bIns="0" rtlCol="0"/>
          <a:lstStyle/>
          <a:p>
            <a:endParaRPr/>
          </a:p>
        </p:txBody>
      </p:sp>
      <p:sp>
        <p:nvSpPr>
          <p:cNvPr id="8" name="object 8"/>
          <p:cNvSpPr txBox="1"/>
          <p:nvPr/>
        </p:nvSpPr>
        <p:spPr>
          <a:xfrm>
            <a:off x="4681947" y="1219835"/>
            <a:ext cx="200660" cy="380365"/>
          </a:xfrm>
          <a:prstGeom prst="rect">
            <a:avLst/>
          </a:prstGeom>
        </p:spPr>
        <p:txBody>
          <a:bodyPr vert="horz" wrap="square" lIns="0" tIns="0" rIns="0" bIns="0" rtlCol="0">
            <a:spAutoFit/>
          </a:bodyPr>
          <a:lstStyle/>
          <a:p>
            <a:pPr marL="12700">
              <a:lnSpc>
                <a:spcPct val="100000"/>
              </a:lnSpc>
            </a:pPr>
            <a:r>
              <a:rPr lang="fr-FR" sz="2400">
                <a:solidFill>
                  <a:srgbClr val="FFFFFF"/>
                </a:solidFill>
                <a:latin typeface="Source Sans Pro" panose="020B0503030403020204" pitchFamily="34" charset="0"/>
                <a:ea typeface="Source Sans Pro" panose="020B0503030403020204" pitchFamily="34" charset="0"/>
                <a:cs typeface="Arial"/>
              </a:rPr>
              <a:t>1</a:t>
            </a:r>
          </a:p>
        </p:txBody>
      </p:sp>
      <p:sp>
        <p:nvSpPr>
          <p:cNvPr id="9" name="object 9"/>
          <p:cNvSpPr/>
          <p:nvPr/>
        </p:nvSpPr>
        <p:spPr>
          <a:xfrm>
            <a:off x="5062947" y="1066800"/>
            <a:ext cx="6861074" cy="457200"/>
          </a:xfrm>
          <a:custGeom>
            <a:avLst/>
            <a:gdLst/>
            <a:ahLst/>
            <a:cxnLst/>
            <a:rect l="l" t="t" r="r" b="b"/>
            <a:pathLst>
              <a:path w="6479540" h="575310">
                <a:moveTo>
                  <a:pt x="6479286" y="95884"/>
                </a:moveTo>
                <a:lnTo>
                  <a:pt x="6479286" y="479424"/>
                </a:lnTo>
                <a:lnTo>
                  <a:pt x="6471751" y="516749"/>
                </a:lnTo>
                <a:lnTo>
                  <a:pt x="6451203" y="547227"/>
                </a:lnTo>
                <a:lnTo>
                  <a:pt x="6420725" y="567775"/>
                </a:lnTo>
                <a:lnTo>
                  <a:pt x="6383401" y="575309"/>
                </a:lnTo>
                <a:lnTo>
                  <a:pt x="0" y="575309"/>
                </a:lnTo>
                <a:lnTo>
                  <a:pt x="0" y="0"/>
                </a:lnTo>
                <a:lnTo>
                  <a:pt x="6383401" y="0"/>
                </a:lnTo>
                <a:lnTo>
                  <a:pt x="6420725" y="7534"/>
                </a:lnTo>
                <a:lnTo>
                  <a:pt x="6451203" y="28082"/>
                </a:lnTo>
                <a:lnTo>
                  <a:pt x="6471751" y="58560"/>
                </a:lnTo>
                <a:lnTo>
                  <a:pt x="6479286" y="95884"/>
                </a:lnTo>
                <a:close/>
              </a:path>
            </a:pathLst>
          </a:custGeom>
          <a:ln w="15874">
            <a:solidFill>
              <a:srgbClr val="D9D9D9"/>
            </a:solidFill>
          </a:ln>
        </p:spPr>
        <p:txBody>
          <a:bodyPr wrap="square" lIns="0" tIns="0" rIns="0" bIns="0" rtlCol="0"/>
          <a:lstStyle/>
          <a:p>
            <a:endParaRPr/>
          </a:p>
        </p:txBody>
      </p:sp>
      <p:sp>
        <p:nvSpPr>
          <p:cNvPr id="10" name="object 10"/>
          <p:cNvSpPr txBox="1"/>
          <p:nvPr/>
        </p:nvSpPr>
        <p:spPr>
          <a:xfrm>
            <a:off x="5139147" y="1143000"/>
            <a:ext cx="6629401" cy="246221"/>
          </a:xfrm>
          <a:prstGeom prst="rect">
            <a:avLst/>
          </a:prstGeom>
        </p:spPr>
        <p:txBody>
          <a:bodyPr vert="horz" wrap="square" lIns="0" tIns="0" rIns="0" bIns="0" rtlCol="0">
            <a:spAutoFit/>
          </a:bodyPr>
          <a:lstStyle/>
          <a:p>
            <a:pPr marL="298450" indent="-285750">
              <a:lnSpc>
                <a:spcPct val="100000"/>
              </a:lnSpc>
              <a:buFont typeface="Wingdings" panose="05000000000000000000" pitchFamily="2" charset="2"/>
              <a:buChar char="§"/>
              <a:tabLst>
                <a:tab pos="184150" algn="l"/>
              </a:tabLst>
            </a:pPr>
            <a:r>
              <a:rPr lang="fr-FR" sz="1600" dirty="0">
                <a:latin typeface="Source Sans Pro" panose="020B0503030403020204" pitchFamily="34" charset="0"/>
                <a:ea typeface="Source Sans Pro" panose="020B0503030403020204" pitchFamily="34" charset="0"/>
                <a:cs typeface="Arial"/>
              </a:rPr>
              <a:t>Discussions sur les cahiers de charge , plusieurs semaines ou mois</a:t>
            </a:r>
          </a:p>
        </p:txBody>
      </p:sp>
      <p:sp>
        <p:nvSpPr>
          <p:cNvPr id="12" name="object 12"/>
          <p:cNvSpPr/>
          <p:nvPr/>
        </p:nvSpPr>
        <p:spPr>
          <a:xfrm>
            <a:off x="4441536" y="2005202"/>
            <a:ext cx="619760" cy="885190"/>
          </a:xfrm>
          <a:custGeom>
            <a:avLst/>
            <a:gdLst/>
            <a:ahLst/>
            <a:cxnLst/>
            <a:rect l="l" t="t" r="r" b="b"/>
            <a:pathLst>
              <a:path w="619760" h="885189">
                <a:moveTo>
                  <a:pt x="619505" y="0"/>
                </a:moveTo>
                <a:lnTo>
                  <a:pt x="619505" y="574929"/>
                </a:lnTo>
                <a:lnTo>
                  <a:pt x="309752" y="884682"/>
                </a:lnTo>
                <a:lnTo>
                  <a:pt x="0" y="574929"/>
                </a:lnTo>
                <a:lnTo>
                  <a:pt x="0" y="0"/>
                </a:lnTo>
                <a:lnTo>
                  <a:pt x="309752" y="309753"/>
                </a:lnTo>
                <a:lnTo>
                  <a:pt x="619505" y="0"/>
                </a:lnTo>
                <a:close/>
              </a:path>
            </a:pathLst>
          </a:custGeom>
          <a:ln w="15875">
            <a:solidFill>
              <a:srgbClr val="FFFFFF"/>
            </a:solidFill>
          </a:ln>
        </p:spPr>
        <p:txBody>
          <a:bodyPr wrap="square" lIns="0" tIns="0" rIns="0" bIns="0" rtlCol="0"/>
          <a:lstStyle/>
          <a:p>
            <a:endParaRPr/>
          </a:p>
        </p:txBody>
      </p:sp>
      <p:sp>
        <p:nvSpPr>
          <p:cNvPr id="13" name="object 13"/>
          <p:cNvSpPr txBox="1"/>
          <p:nvPr/>
        </p:nvSpPr>
        <p:spPr>
          <a:xfrm>
            <a:off x="4649892" y="2232625"/>
            <a:ext cx="200660" cy="380365"/>
          </a:xfrm>
          <a:prstGeom prst="rect">
            <a:avLst/>
          </a:prstGeom>
        </p:spPr>
        <p:txBody>
          <a:bodyPr vert="horz" wrap="square" lIns="0" tIns="0" rIns="0" bIns="0" rtlCol="0">
            <a:spAutoFit/>
          </a:bodyPr>
          <a:lstStyle/>
          <a:p>
            <a:pPr marL="12700">
              <a:lnSpc>
                <a:spcPct val="100000"/>
              </a:lnSpc>
            </a:pPr>
            <a:r>
              <a:rPr lang="fr-FR" sz="2400">
                <a:solidFill>
                  <a:srgbClr val="FFFFFF"/>
                </a:solidFill>
                <a:latin typeface="Arial"/>
                <a:cs typeface="Arial"/>
              </a:rPr>
              <a:t>2</a:t>
            </a:r>
          </a:p>
        </p:txBody>
      </p:sp>
      <p:sp>
        <p:nvSpPr>
          <p:cNvPr id="18" name="object 18"/>
          <p:cNvSpPr txBox="1"/>
          <p:nvPr/>
        </p:nvSpPr>
        <p:spPr>
          <a:xfrm>
            <a:off x="4649892" y="3045622"/>
            <a:ext cx="200660" cy="380365"/>
          </a:xfrm>
          <a:prstGeom prst="rect">
            <a:avLst/>
          </a:prstGeom>
        </p:spPr>
        <p:txBody>
          <a:bodyPr vert="horz" wrap="square" lIns="0" tIns="0" rIns="0" bIns="0" rtlCol="0">
            <a:spAutoFit/>
          </a:bodyPr>
          <a:lstStyle/>
          <a:p>
            <a:pPr marL="12700">
              <a:lnSpc>
                <a:spcPct val="100000"/>
              </a:lnSpc>
            </a:pPr>
            <a:r>
              <a:rPr lang="fr-FR" sz="2400">
                <a:solidFill>
                  <a:srgbClr val="FFFFFF"/>
                </a:solidFill>
                <a:latin typeface="Arial"/>
                <a:cs typeface="Arial"/>
              </a:rPr>
              <a:t>3</a:t>
            </a:r>
          </a:p>
        </p:txBody>
      </p:sp>
      <p:sp>
        <p:nvSpPr>
          <p:cNvPr id="22" name="object 22"/>
          <p:cNvSpPr/>
          <p:nvPr/>
        </p:nvSpPr>
        <p:spPr>
          <a:xfrm>
            <a:off x="4441536" y="3630548"/>
            <a:ext cx="619760" cy="885825"/>
          </a:xfrm>
          <a:custGeom>
            <a:avLst/>
            <a:gdLst/>
            <a:ahLst/>
            <a:cxnLst/>
            <a:rect l="l" t="t" r="r" b="b"/>
            <a:pathLst>
              <a:path w="619760" h="885825">
                <a:moveTo>
                  <a:pt x="619505" y="0"/>
                </a:moveTo>
                <a:lnTo>
                  <a:pt x="619505" y="575691"/>
                </a:lnTo>
                <a:lnTo>
                  <a:pt x="309752" y="885444"/>
                </a:lnTo>
                <a:lnTo>
                  <a:pt x="0" y="575691"/>
                </a:lnTo>
                <a:lnTo>
                  <a:pt x="0" y="0"/>
                </a:lnTo>
                <a:lnTo>
                  <a:pt x="309752" y="309753"/>
                </a:lnTo>
                <a:lnTo>
                  <a:pt x="619505" y="0"/>
                </a:lnTo>
                <a:close/>
              </a:path>
            </a:pathLst>
          </a:custGeom>
          <a:ln w="15875">
            <a:solidFill>
              <a:srgbClr val="FFFFFF"/>
            </a:solidFill>
          </a:ln>
        </p:spPr>
        <p:txBody>
          <a:bodyPr wrap="square" lIns="0" tIns="0" rIns="0" bIns="0" rtlCol="0"/>
          <a:lstStyle/>
          <a:p>
            <a:endParaRPr/>
          </a:p>
        </p:txBody>
      </p:sp>
      <p:sp>
        <p:nvSpPr>
          <p:cNvPr id="23" name="object 23"/>
          <p:cNvSpPr txBox="1"/>
          <p:nvPr/>
        </p:nvSpPr>
        <p:spPr>
          <a:xfrm>
            <a:off x="4649892" y="3858620"/>
            <a:ext cx="200660" cy="380365"/>
          </a:xfrm>
          <a:prstGeom prst="rect">
            <a:avLst/>
          </a:prstGeom>
        </p:spPr>
        <p:txBody>
          <a:bodyPr vert="horz" wrap="square" lIns="0" tIns="0" rIns="0" bIns="0" rtlCol="0">
            <a:spAutoFit/>
          </a:bodyPr>
          <a:lstStyle/>
          <a:p>
            <a:pPr marL="12700">
              <a:lnSpc>
                <a:spcPct val="100000"/>
              </a:lnSpc>
            </a:pPr>
            <a:r>
              <a:rPr lang="fr-FR" sz="2400">
                <a:solidFill>
                  <a:srgbClr val="FFFFFF"/>
                </a:solidFill>
                <a:latin typeface="Arial"/>
                <a:cs typeface="Arial"/>
              </a:rPr>
              <a:t>4</a:t>
            </a:r>
          </a:p>
        </p:txBody>
      </p:sp>
      <p:sp>
        <p:nvSpPr>
          <p:cNvPr id="28" name="object 28"/>
          <p:cNvSpPr txBox="1"/>
          <p:nvPr/>
        </p:nvSpPr>
        <p:spPr>
          <a:xfrm>
            <a:off x="4577503" y="4671617"/>
            <a:ext cx="280035" cy="380365"/>
          </a:xfrm>
          <a:prstGeom prst="rect">
            <a:avLst/>
          </a:prstGeom>
        </p:spPr>
        <p:txBody>
          <a:bodyPr vert="horz" wrap="square" lIns="0" tIns="0" rIns="0" bIns="0" rtlCol="0">
            <a:spAutoFit/>
          </a:bodyPr>
          <a:lstStyle/>
          <a:p>
            <a:pPr marL="12700">
              <a:lnSpc>
                <a:spcPct val="100000"/>
              </a:lnSpc>
            </a:pPr>
            <a:r>
              <a:rPr lang="fr-FR" sz="2400">
                <a:solidFill>
                  <a:srgbClr val="FFFFFF"/>
                </a:solidFill>
                <a:latin typeface="Arial"/>
                <a:cs typeface="Arial"/>
              </a:rPr>
              <a:t>5.</a:t>
            </a:r>
          </a:p>
        </p:txBody>
      </p:sp>
      <p:sp>
        <p:nvSpPr>
          <p:cNvPr id="32" name="object 32"/>
          <p:cNvSpPr/>
          <p:nvPr/>
        </p:nvSpPr>
        <p:spPr>
          <a:xfrm>
            <a:off x="4441536" y="5256657"/>
            <a:ext cx="619760" cy="885825"/>
          </a:xfrm>
          <a:custGeom>
            <a:avLst/>
            <a:gdLst/>
            <a:ahLst/>
            <a:cxnLst/>
            <a:rect l="l" t="t" r="r" b="b"/>
            <a:pathLst>
              <a:path w="619760" h="885825">
                <a:moveTo>
                  <a:pt x="619505" y="0"/>
                </a:moveTo>
                <a:lnTo>
                  <a:pt x="619505" y="575691"/>
                </a:lnTo>
                <a:lnTo>
                  <a:pt x="309752" y="885444"/>
                </a:lnTo>
                <a:lnTo>
                  <a:pt x="0" y="575691"/>
                </a:lnTo>
                <a:lnTo>
                  <a:pt x="0" y="0"/>
                </a:lnTo>
                <a:lnTo>
                  <a:pt x="309752" y="309753"/>
                </a:lnTo>
                <a:lnTo>
                  <a:pt x="619505" y="0"/>
                </a:lnTo>
                <a:close/>
              </a:path>
            </a:pathLst>
          </a:custGeom>
          <a:ln w="15875">
            <a:solidFill>
              <a:srgbClr val="FFFFFF"/>
            </a:solidFill>
          </a:ln>
        </p:spPr>
        <p:txBody>
          <a:bodyPr wrap="square" lIns="0" tIns="0" rIns="0" bIns="0" rtlCol="0"/>
          <a:lstStyle/>
          <a:p>
            <a:endParaRPr/>
          </a:p>
        </p:txBody>
      </p:sp>
      <p:sp>
        <p:nvSpPr>
          <p:cNvPr id="36" name="object 36"/>
          <p:cNvSpPr/>
          <p:nvPr/>
        </p:nvSpPr>
        <p:spPr>
          <a:xfrm>
            <a:off x="4864989" y="6069710"/>
            <a:ext cx="619760" cy="885825"/>
          </a:xfrm>
          <a:custGeom>
            <a:avLst/>
            <a:gdLst/>
            <a:ahLst/>
            <a:cxnLst/>
            <a:rect l="l" t="t" r="r" b="b"/>
            <a:pathLst>
              <a:path w="619760" h="885825">
                <a:moveTo>
                  <a:pt x="619505" y="0"/>
                </a:moveTo>
                <a:lnTo>
                  <a:pt x="619505" y="575691"/>
                </a:lnTo>
                <a:lnTo>
                  <a:pt x="309752" y="885444"/>
                </a:lnTo>
                <a:lnTo>
                  <a:pt x="0" y="575691"/>
                </a:lnTo>
                <a:lnTo>
                  <a:pt x="0" y="0"/>
                </a:lnTo>
                <a:lnTo>
                  <a:pt x="309752" y="309753"/>
                </a:lnTo>
                <a:lnTo>
                  <a:pt x="619505" y="0"/>
                </a:lnTo>
                <a:close/>
              </a:path>
            </a:pathLst>
          </a:custGeom>
          <a:ln w="15875">
            <a:solidFill>
              <a:srgbClr val="FFFFFF"/>
            </a:solidFill>
          </a:ln>
        </p:spPr>
        <p:txBody>
          <a:bodyPr wrap="square" lIns="0" tIns="0" rIns="0" bIns="0" rtlCol="0"/>
          <a:lstStyle/>
          <a:p>
            <a:endParaRPr/>
          </a:p>
        </p:txBody>
      </p:sp>
      <p:sp>
        <p:nvSpPr>
          <p:cNvPr id="48" name="Google Shape;385;p56">
            <a:extLst>
              <a:ext uri="{FF2B5EF4-FFF2-40B4-BE49-F238E27FC236}">
                <a16:creationId xmlns="" xmlns:a16="http://schemas.microsoft.com/office/drawing/2014/main" id="{BE5605F8-F83F-7B44-9B84-4B62F691BF7A}"/>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lang="en-US" sz="3200" b="1" kern="0">
              <a:solidFill>
                <a:schemeClr val="bg1"/>
              </a:solidFill>
              <a:latin typeface="Source Sans Pro"/>
              <a:ea typeface="Source Sans Pro"/>
              <a:sym typeface="Arial"/>
            </a:endParaRPr>
          </a:p>
        </p:txBody>
      </p:sp>
      <p:sp>
        <p:nvSpPr>
          <p:cNvPr id="49" name="object 6">
            <a:extLst>
              <a:ext uri="{FF2B5EF4-FFF2-40B4-BE49-F238E27FC236}">
                <a16:creationId xmlns="" xmlns:a16="http://schemas.microsoft.com/office/drawing/2014/main" id="{6EDF877A-5E28-EF9F-109F-10795358C821}"/>
              </a:ext>
            </a:extLst>
          </p:cNvPr>
          <p:cNvSpPr/>
          <p:nvPr/>
        </p:nvSpPr>
        <p:spPr>
          <a:xfrm>
            <a:off x="4453347" y="1676400"/>
            <a:ext cx="619760" cy="685800"/>
          </a:xfrm>
          <a:custGeom>
            <a:avLst/>
            <a:gdLst/>
            <a:ahLst/>
            <a:cxnLst/>
            <a:rect l="l" t="t" r="r" b="b"/>
            <a:pathLst>
              <a:path w="619760" h="885190">
                <a:moveTo>
                  <a:pt x="0" y="0"/>
                </a:moveTo>
                <a:lnTo>
                  <a:pt x="0" y="574929"/>
                </a:lnTo>
                <a:lnTo>
                  <a:pt x="309752" y="884682"/>
                </a:lnTo>
                <a:lnTo>
                  <a:pt x="619505" y="574929"/>
                </a:lnTo>
                <a:lnTo>
                  <a:pt x="619505" y="309753"/>
                </a:lnTo>
                <a:lnTo>
                  <a:pt x="309752" y="309753"/>
                </a:lnTo>
                <a:lnTo>
                  <a:pt x="0" y="0"/>
                </a:lnTo>
                <a:close/>
              </a:path>
              <a:path w="619760" h="885190">
                <a:moveTo>
                  <a:pt x="619505" y="0"/>
                </a:moveTo>
                <a:lnTo>
                  <a:pt x="309752" y="309753"/>
                </a:lnTo>
                <a:lnTo>
                  <a:pt x="619505" y="309753"/>
                </a:lnTo>
                <a:lnTo>
                  <a:pt x="619505" y="0"/>
                </a:lnTo>
                <a:close/>
              </a:path>
            </a:pathLst>
          </a:custGeom>
          <a:solidFill>
            <a:srgbClr val="C00000"/>
          </a:solidFill>
        </p:spPr>
        <p:txBody>
          <a:bodyPr wrap="square" lIns="0" tIns="0" rIns="0" bIns="0" rtlCol="0"/>
          <a:lstStyle/>
          <a:p>
            <a:endParaRPr/>
          </a:p>
        </p:txBody>
      </p:sp>
      <p:sp>
        <p:nvSpPr>
          <p:cNvPr id="50" name="object 9">
            <a:extLst>
              <a:ext uri="{FF2B5EF4-FFF2-40B4-BE49-F238E27FC236}">
                <a16:creationId xmlns="" xmlns:a16="http://schemas.microsoft.com/office/drawing/2014/main" id="{A93CEE82-3ACC-134D-2883-DA65F5D1A002}"/>
              </a:ext>
            </a:extLst>
          </p:cNvPr>
          <p:cNvSpPr/>
          <p:nvPr/>
        </p:nvSpPr>
        <p:spPr>
          <a:xfrm>
            <a:off x="5062946" y="1676400"/>
            <a:ext cx="6879485" cy="457200"/>
          </a:xfrm>
          <a:custGeom>
            <a:avLst/>
            <a:gdLst/>
            <a:ahLst/>
            <a:cxnLst/>
            <a:rect l="l" t="t" r="r" b="b"/>
            <a:pathLst>
              <a:path w="6479540" h="575310">
                <a:moveTo>
                  <a:pt x="6479286" y="95884"/>
                </a:moveTo>
                <a:lnTo>
                  <a:pt x="6479286" y="479424"/>
                </a:lnTo>
                <a:lnTo>
                  <a:pt x="6471751" y="516749"/>
                </a:lnTo>
                <a:lnTo>
                  <a:pt x="6451203" y="547227"/>
                </a:lnTo>
                <a:lnTo>
                  <a:pt x="6420725" y="567775"/>
                </a:lnTo>
                <a:lnTo>
                  <a:pt x="6383401" y="575309"/>
                </a:lnTo>
                <a:lnTo>
                  <a:pt x="0" y="575309"/>
                </a:lnTo>
                <a:lnTo>
                  <a:pt x="0" y="0"/>
                </a:lnTo>
                <a:lnTo>
                  <a:pt x="6383401" y="0"/>
                </a:lnTo>
                <a:lnTo>
                  <a:pt x="6420725" y="7534"/>
                </a:lnTo>
                <a:lnTo>
                  <a:pt x="6451203" y="28082"/>
                </a:lnTo>
                <a:lnTo>
                  <a:pt x="6471751" y="58560"/>
                </a:lnTo>
                <a:lnTo>
                  <a:pt x="6479286" y="95884"/>
                </a:lnTo>
                <a:close/>
              </a:path>
            </a:pathLst>
          </a:custGeom>
          <a:ln w="15874">
            <a:solidFill>
              <a:srgbClr val="D9D9D9"/>
            </a:solidFill>
          </a:ln>
        </p:spPr>
        <p:txBody>
          <a:bodyPr wrap="square" lIns="0" tIns="0" rIns="0" bIns="0" rtlCol="0"/>
          <a:lstStyle/>
          <a:p>
            <a:endParaRPr/>
          </a:p>
        </p:txBody>
      </p:sp>
      <p:sp>
        <p:nvSpPr>
          <p:cNvPr id="51" name="object 10">
            <a:extLst>
              <a:ext uri="{FF2B5EF4-FFF2-40B4-BE49-F238E27FC236}">
                <a16:creationId xmlns="" xmlns:a16="http://schemas.microsoft.com/office/drawing/2014/main" id="{9C95BDF1-7114-09CB-99EE-24393AA86CD4}"/>
              </a:ext>
            </a:extLst>
          </p:cNvPr>
          <p:cNvSpPr txBox="1"/>
          <p:nvPr/>
        </p:nvSpPr>
        <p:spPr>
          <a:xfrm>
            <a:off x="5139148" y="1752600"/>
            <a:ext cx="6629400" cy="246221"/>
          </a:xfrm>
          <a:prstGeom prst="rect">
            <a:avLst/>
          </a:prstGeom>
        </p:spPr>
        <p:txBody>
          <a:bodyPr vert="horz" wrap="square" lIns="0" tIns="0" rIns="0" bIns="0" rtlCol="0">
            <a:spAutoFit/>
          </a:bodyPr>
          <a:lstStyle/>
          <a:p>
            <a:pPr marL="298450" indent="-285750">
              <a:lnSpc>
                <a:spcPct val="100000"/>
              </a:lnSpc>
              <a:buFont typeface="Wingdings" panose="05000000000000000000" pitchFamily="2" charset="2"/>
              <a:buChar char="§"/>
              <a:tabLst>
                <a:tab pos="184150" algn="l"/>
              </a:tabLst>
            </a:pPr>
            <a:r>
              <a:rPr lang="fr-FR" sz="1600" dirty="0">
                <a:latin typeface="Source Sans Pro" panose="020B0503030403020204" pitchFamily="34" charset="0"/>
                <a:ea typeface="Source Sans Pro" panose="020B0503030403020204" pitchFamily="34" charset="0"/>
                <a:cs typeface="Arial"/>
              </a:rPr>
              <a:t>Établir des relations -Entrée dans le pays et partenaire local</a:t>
            </a:r>
          </a:p>
        </p:txBody>
      </p:sp>
      <p:sp>
        <p:nvSpPr>
          <p:cNvPr id="52" name="object 6">
            <a:extLst>
              <a:ext uri="{FF2B5EF4-FFF2-40B4-BE49-F238E27FC236}">
                <a16:creationId xmlns="" xmlns:a16="http://schemas.microsoft.com/office/drawing/2014/main" id="{17474D93-E2E4-8900-898F-DDEB5D9AFC38}"/>
              </a:ext>
            </a:extLst>
          </p:cNvPr>
          <p:cNvSpPr/>
          <p:nvPr/>
        </p:nvSpPr>
        <p:spPr>
          <a:xfrm>
            <a:off x="4453347" y="2286000"/>
            <a:ext cx="619760" cy="685800"/>
          </a:xfrm>
          <a:custGeom>
            <a:avLst/>
            <a:gdLst/>
            <a:ahLst/>
            <a:cxnLst/>
            <a:rect l="l" t="t" r="r" b="b"/>
            <a:pathLst>
              <a:path w="619760" h="885190">
                <a:moveTo>
                  <a:pt x="0" y="0"/>
                </a:moveTo>
                <a:lnTo>
                  <a:pt x="0" y="574929"/>
                </a:lnTo>
                <a:lnTo>
                  <a:pt x="309752" y="884682"/>
                </a:lnTo>
                <a:lnTo>
                  <a:pt x="619505" y="574929"/>
                </a:lnTo>
                <a:lnTo>
                  <a:pt x="619505" y="309753"/>
                </a:lnTo>
                <a:lnTo>
                  <a:pt x="309752" y="309753"/>
                </a:lnTo>
                <a:lnTo>
                  <a:pt x="0" y="0"/>
                </a:lnTo>
                <a:close/>
              </a:path>
              <a:path w="619760" h="885190">
                <a:moveTo>
                  <a:pt x="619505" y="0"/>
                </a:moveTo>
                <a:lnTo>
                  <a:pt x="309752" y="309753"/>
                </a:lnTo>
                <a:lnTo>
                  <a:pt x="619505" y="309753"/>
                </a:lnTo>
                <a:lnTo>
                  <a:pt x="619505" y="0"/>
                </a:lnTo>
                <a:close/>
              </a:path>
            </a:pathLst>
          </a:custGeom>
          <a:solidFill>
            <a:srgbClr val="C00000"/>
          </a:solidFill>
        </p:spPr>
        <p:txBody>
          <a:bodyPr wrap="square" lIns="0" tIns="0" rIns="0" bIns="0" rtlCol="0"/>
          <a:lstStyle/>
          <a:p>
            <a:endParaRPr/>
          </a:p>
        </p:txBody>
      </p:sp>
      <p:sp>
        <p:nvSpPr>
          <p:cNvPr id="53" name="object 9">
            <a:extLst>
              <a:ext uri="{FF2B5EF4-FFF2-40B4-BE49-F238E27FC236}">
                <a16:creationId xmlns="" xmlns:a16="http://schemas.microsoft.com/office/drawing/2014/main" id="{948E600D-6C0F-4858-AF8D-F2112D2549D3}"/>
              </a:ext>
            </a:extLst>
          </p:cNvPr>
          <p:cNvSpPr/>
          <p:nvPr/>
        </p:nvSpPr>
        <p:spPr>
          <a:xfrm>
            <a:off x="5062946" y="2286000"/>
            <a:ext cx="6873349" cy="457200"/>
          </a:xfrm>
          <a:custGeom>
            <a:avLst/>
            <a:gdLst/>
            <a:ahLst/>
            <a:cxnLst/>
            <a:rect l="l" t="t" r="r" b="b"/>
            <a:pathLst>
              <a:path w="6479540" h="575310">
                <a:moveTo>
                  <a:pt x="6479286" y="95884"/>
                </a:moveTo>
                <a:lnTo>
                  <a:pt x="6479286" y="479424"/>
                </a:lnTo>
                <a:lnTo>
                  <a:pt x="6471751" y="516749"/>
                </a:lnTo>
                <a:lnTo>
                  <a:pt x="6451203" y="547227"/>
                </a:lnTo>
                <a:lnTo>
                  <a:pt x="6420725" y="567775"/>
                </a:lnTo>
                <a:lnTo>
                  <a:pt x="6383401" y="575309"/>
                </a:lnTo>
                <a:lnTo>
                  <a:pt x="0" y="575309"/>
                </a:lnTo>
                <a:lnTo>
                  <a:pt x="0" y="0"/>
                </a:lnTo>
                <a:lnTo>
                  <a:pt x="6383401" y="0"/>
                </a:lnTo>
                <a:lnTo>
                  <a:pt x="6420725" y="7534"/>
                </a:lnTo>
                <a:lnTo>
                  <a:pt x="6451203" y="28082"/>
                </a:lnTo>
                <a:lnTo>
                  <a:pt x="6471751" y="58560"/>
                </a:lnTo>
                <a:lnTo>
                  <a:pt x="6479286" y="95884"/>
                </a:lnTo>
                <a:close/>
              </a:path>
            </a:pathLst>
          </a:custGeom>
          <a:ln w="15874">
            <a:solidFill>
              <a:srgbClr val="D9D9D9"/>
            </a:solidFill>
          </a:ln>
        </p:spPr>
        <p:txBody>
          <a:bodyPr wrap="square" lIns="0" tIns="0" rIns="0" bIns="0" rtlCol="0"/>
          <a:lstStyle/>
          <a:p>
            <a:endParaRPr/>
          </a:p>
        </p:txBody>
      </p:sp>
      <p:sp>
        <p:nvSpPr>
          <p:cNvPr id="54" name="object 10">
            <a:extLst>
              <a:ext uri="{FF2B5EF4-FFF2-40B4-BE49-F238E27FC236}">
                <a16:creationId xmlns="" xmlns:a16="http://schemas.microsoft.com/office/drawing/2014/main" id="{2ACAC293-67C7-85C5-28D0-27A0E7D010ED}"/>
              </a:ext>
            </a:extLst>
          </p:cNvPr>
          <p:cNvSpPr txBox="1"/>
          <p:nvPr/>
        </p:nvSpPr>
        <p:spPr>
          <a:xfrm>
            <a:off x="5139147" y="2362200"/>
            <a:ext cx="5311775" cy="246221"/>
          </a:xfrm>
          <a:prstGeom prst="rect">
            <a:avLst/>
          </a:prstGeom>
        </p:spPr>
        <p:txBody>
          <a:bodyPr vert="horz" wrap="square" lIns="0" tIns="0" rIns="0" bIns="0" rtlCol="0">
            <a:spAutoFit/>
          </a:bodyPr>
          <a:lstStyle/>
          <a:p>
            <a:pPr marL="298450" indent="-285750">
              <a:lnSpc>
                <a:spcPct val="100000"/>
              </a:lnSpc>
              <a:buFont typeface="Wingdings" panose="05000000000000000000" pitchFamily="2" charset="2"/>
              <a:buChar char="§"/>
              <a:tabLst>
                <a:tab pos="184150" algn="l"/>
              </a:tabLst>
            </a:pPr>
            <a:r>
              <a:rPr lang="fr-FR" sz="1600" dirty="0" err="1">
                <a:latin typeface="Source Sans Pro" panose="020B0503030403020204" pitchFamily="34" charset="0"/>
                <a:ea typeface="Source Sans Pro" panose="020B0503030403020204" pitchFamily="34" charset="0"/>
                <a:cs typeface="Arial"/>
              </a:rPr>
              <a:t>Revision</a:t>
            </a:r>
            <a:r>
              <a:rPr lang="fr-FR" sz="1600" dirty="0">
                <a:latin typeface="Source Sans Pro" panose="020B0503030403020204" pitchFamily="34" charset="0"/>
                <a:ea typeface="Source Sans Pro" panose="020B0503030403020204" pitchFamily="34" charset="0"/>
                <a:cs typeface="Arial"/>
              </a:rPr>
              <a:t> du document</a:t>
            </a:r>
          </a:p>
        </p:txBody>
      </p:sp>
      <p:sp>
        <p:nvSpPr>
          <p:cNvPr id="55" name="object 6">
            <a:extLst>
              <a:ext uri="{FF2B5EF4-FFF2-40B4-BE49-F238E27FC236}">
                <a16:creationId xmlns="" xmlns:a16="http://schemas.microsoft.com/office/drawing/2014/main" id="{821B5F0B-E2B5-7507-CB2F-F5581C91E7C1}"/>
              </a:ext>
            </a:extLst>
          </p:cNvPr>
          <p:cNvSpPr/>
          <p:nvPr/>
        </p:nvSpPr>
        <p:spPr>
          <a:xfrm>
            <a:off x="4453347" y="2895600"/>
            <a:ext cx="619760" cy="685800"/>
          </a:xfrm>
          <a:custGeom>
            <a:avLst/>
            <a:gdLst/>
            <a:ahLst/>
            <a:cxnLst/>
            <a:rect l="l" t="t" r="r" b="b"/>
            <a:pathLst>
              <a:path w="619760" h="885190">
                <a:moveTo>
                  <a:pt x="0" y="0"/>
                </a:moveTo>
                <a:lnTo>
                  <a:pt x="0" y="574929"/>
                </a:lnTo>
                <a:lnTo>
                  <a:pt x="309752" y="884682"/>
                </a:lnTo>
                <a:lnTo>
                  <a:pt x="619505" y="574929"/>
                </a:lnTo>
                <a:lnTo>
                  <a:pt x="619505" y="309753"/>
                </a:lnTo>
                <a:lnTo>
                  <a:pt x="309752" y="309753"/>
                </a:lnTo>
                <a:lnTo>
                  <a:pt x="0" y="0"/>
                </a:lnTo>
                <a:close/>
              </a:path>
              <a:path w="619760" h="885190">
                <a:moveTo>
                  <a:pt x="619505" y="0"/>
                </a:moveTo>
                <a:lnTo>
                  <a:pt x="309752" y="309753"/>
                </a:lnTo>
                <a:lnTo>
                  <a:pt x="619505" y="309753"/>
                </a:lnTo>
                <a:lnTo>
                  <a:pt x="619505" y="0"/>
                </a:lnTo>
                <a:close/>
              </a:path>
            </a:pathLst>
          </a:custGeom>
          <a:solidFill>
            <a:srgbClr val="C00000"/>
          </a:solidFill>
        </p:spPr>
        <p:txBody>
          <a:bodyPr wrap="square" lIns="0" tIns="0" rIns="0" bIns="0" rtlCol="0"/>
          <a:lstStyle/>
          <a:p>
            <a:endParaRPr/>
          </a:p>
        </p:txBody>
      </p:sp>
      <p:sp>
        <p:nvSpPr>
          <p:cNvPr id="56" name="object 9">
            <a:extLst>
              <a:ext uri="{FF2B5EF4-FFF2-40B4-BE49-F238E27FC236}">
                <a16:creationId xmlns="" xmlns:a16="http://schemas.microsoft.com/office/drawing/2014/main" id="{A6DFB1E1-2A89-50A1-B1FA-E2872A80D679}"/>
              </a:ext>
            </a:extLst>
          </p:cNvPr>
          <p:cNvSpPr/>
          <p:nvPr/>
        </p:nvSpPr>
        <p:spPr>
          <a:xfrm>
            <a:off x="5062946" y="2895600"/>
            <a:ext cx="6873349" cy="457200"/>
          </a:xfrm>
          <a:custGeom>
            <a:avLst/>
            <a:gdLst/>
            <a:ahLst/>
            <a:cxnLst/>
            <a:rect l="l" t="t" r="r" b="b"/>
            <a:pathLst>
              <a:path w="6479540" h="575310">
                <a:moveTo>
                  <a:pt x="6479286" y="95884"/>
                </a:moveTo>
                <a:lnTo>
                  <a:pt x="6479286" y="479424"/>
                </a:lnTo>
                <a:lnTo>
                  <a:pt x="6471751" y="516749"/>
                </a:lnTo>
                <a:lnTo>
                  <a:pt x="6451203" y="547227"/>
                </a:lnTo>
                <a:lnTo>
                  <a:pt x="6420725" y="567775"/>
                </a:lnTo>
                <a:lnTo>
                  <a:pt x="6383401" y="575309"/>
                </a:lnTo>
                <a:lnTo>
                  <a:pt x="0" y="575309"/>
                </a:lnTo>
                <a:lnTo>
                  <a:pt x="0" y="0"/>
                </a:lnTo>
                <a:lnTo>
                  <a:pt x="6383401" y="0"/>
                </a:lnTo>
                <a:lnTo>
                  <a:pt x="6420725" y="7534"/>
                </a:lnTo>
                <a:lnTo>
                  <a:pt x="6451203" y="28082"/>
                </a:lnTo>
                <a:lnTo>
                  <a:pt x="6471751" y="58560"/>
                </a:lnTo>
                <a:lnTo>
                  <a:pt x="6479286" y="95884"/>
                </a:lnTo>
                <a:close/>
              </a:path>
            </a:pathLst>
          </a:custGeom>
          <a:ln w="15874">
            <a:solidFill>
              <a:srgbClr val="D9D9D9"/>
            </a:solidFill>
          </a:ln>
        </p:spPr>
        <p:txBody>
          <a:bodyPr wrap="square" lIns="0" tIns="0" rIns="0" bIns="0" rtlCol="0"/>
          <a:lstStyle/>
          <a:p>
            <a:endParaRPr/>
          </a:p>
        </p:txBody>
      </p:sp>
      <p:sp>
        <p:nvSpPr>
          <p:cNvPr id="57" name="object 10">
            <a:extLst>
              <a:ext uri="{FF2B5EF4-FFF2-40B4-BE49-F238E27FC236}">
                <a16:creationId xmlns="" xmlns:a16="http://schemas.microsoft.com/office/drawing/2014/main" id="{9B793054-5C84-F8AD-8C06-0DA398F6A900}"/>
              </a:ext>
            </a:extLst>
          </p:cNvPr>
          <p:cNvSpPr txBox="1"/>
          <p:nvPr/>
        </p:nvSpPr>
        <p:spPr>
          <a:xfrm>
            <a:off x="5139147" y="2971800"/>
            <a:ext cx="6809421" cy="246221"/>
          </a:xfrm>
          <a:prstGeom prst="rect">
            <a:avLst/>
          </a:prstGeom>
        </p:spPr>
        <p:txBody>
          <a:bodyPr vert="horz" wrap="square" lIns="0" tIns="0" rIns="0" bIns="0" rtlCol="0">
            <a:spAutoFit/>
          </a:bodyPr>
          <a:lstStyle/>
          <a:p>
            <a:pPr marL="298450" indent="-285750">
              <a:lnSpc>
                <a:spcPct val="100000"/>
              </a:lnSpc>
              <a:buFont typeface="Wingdings" panose="05000000000000000000" pitchFamily="2" charset="2"/>
              <a:buChar char="§"/>
              <a:tabLst>
                <a:tab pos="184150" algn="l"/>
              </a:tabLst>
            </a:pPr>
            <a:r>
              <a:rPr lang="fr-FR" sz="1600" dirty="0">
                <a:latin typeface="Source Sans Pro" panose="020B0503030403020204" pitchFamily="34" charset="0"/>
                <a:ea typeface="Source Sans Pro" panose="020B0503030403020204" pitchFamily="34" charset="0"/>
                <a:cs typeface="Arial"/>
              </a:rPr>
              <a:t>Évaluation de référence externe : NUPAS, NUPAS+, NUPAS + 2.0</a:t>
            </a:r>
          </a:p>
        </p:txBody>
      </p:sp>
      <p:sp>
        <p:nvSpPr>
          <p:cNvPr id="58" name="object 8">
            <a:extLst>
              <a:ext uri="{FF2B5EF4-FFF2-40B4-BE49-F238E27FC236}">
                <a16:creationId xmlns="" xmlns:a16="http://schemas.microsoft.com/office/drawing/2014/main" id="{3E6C233E-5BDD-EA70-3B9C-3589ACE7444D}"/>
              </a:ext>
            </a:extLst>
          </p:cNvPr>
          <p:cNvSpPr txBox="1"/>
          <p:nvPr/>
        </p:nvSpPr>
        <p:spPr>
          <a:xfrm>
            <a:off x="4681947" y="1905635"/>
            <a:ext cx="200660" cy="380365"/>
          </a:xfrm>
          <a:prstGeom prst="rect">
            <a:avLst/>
          </a:prstGeom>
        </p:spPr>
        <p:txBody>
          <a:bodyPr vert="horz" wrap="square" lIns="0" tIns="0" rIns="0" bIns="0" rtlCol="0">
            <a:spAutoFit/>
          </a:bodyPr>
          <a:lstStyle/>
          <a:p>
            <a:pPr marL="12700">
              <a:lnSpc>
                <a:spcPct val="100000"/>
              </a:lnSpc>
            </a:pPr>
            <a:r>
              <a:rPr lang="fr-FR" sz="2400">
                <a:solidFill>
                  <a:srgbClr val="FFFFFF"/>
                </a:solidFill>
                <a:latin typeface="Source Sans Pro" panose="020B0503030403020204" pitchFamily="34" charset="0"/>
                <a:ea typeface="Source Sans Pro" panose="020B0503030403020204" pitchFamily="34" charset="0"/>
                <a:cs typeface="Arial"/>
              </a:rPr>
              <a:t>2</a:t>
            </a:r>
          </a:p>
        </p:txBody>
      </p:sp>
      <p:sp>
        <p:nvSpPr>
          <p:cNvPr id="59" name="object 8">
            <a:extLst>
              <a:ext uri="{FF2B5EF4-FFF2-40B4-BE49-F238E27FC236}">
                <a16:creationId xmlns="" xmlns:a16="http://schemas.microsoft.com/office/drawing/2014/main" id="{61484EAA-9C1B-F1CC-2EA1-7FE6127B9408}"/>
              </a:ext>
            </a:extLst>
          </p:cNvPr>
          <p:cNvSpPr txBox="1"/>
          <p:nvPr/>
        </p:nvSpPr>
        <p:spPr>
          <a:xfrm>
            <a:off x="4681947" y="2515235"/>
            <a:ext cx="200660" cy="380365"/>
          </a:xfrm>
          <a:prstGeom prst="rect">
            <a:avLst/>
          </a:prstGeom>
        </p:spPr>
        <p:txBody>
          <a:bodyPr vert="horz" wrap="square" lIns="0" tIns="0" rIns="0" bIns="0" rtlCol="0">
            <a:spAutoFit/>
          </a:bodyPr>
          <a:lstStyle/>
          <a:p>
            <a:pPr marL="12700">
              <a:lnSpc>
                <a:spcPct val="100000"/>
              </a:lnSpc>
            </a:pPr>
            <a:r>
              <a:rPr lang="fr-FR" sz="2400">
                <a:solidFill>
                  <a:srgbClr val="FFFFFF"/>
                </a:solidFill>
                <a:latin typeface="Source Sans Pro" panose="020B0503030403020204" pitchFamily="34" charset="0"/>
                <a:ea typeface="Source Sans Pro" panose="020B0503030403020204" pitchFamily="34" charset="0"/>
                <a:cs typeface="Arial"/>
              </a:rPr>
              <a:t>3</a:t>
            </a:r>
          </a:p>
        </p:txBody>
      </p:sp>
      <p:sp>
        <p:nvSpPr>
          <p:cNvPr id="60" name="object 8">
            <a:extLst>
              <a:ext uri="{FF2B5EF4-FFF2-40B4-BE49-F238E27FC236}">
                <a16:creationId xmlns="" xmlns:a16="http://schemas.microsoft.com/office/drawing/2014/main" id="{4C1531EC-A581-2B12-691D-5125EDD7FB72}"/>
              </a:ext>
            </a:extLst>
          </p:cNvPr>
          <p:cNvSpPr txBox="1"/>
          <p:nvPr/>
        </p:nvSpPr>
        <p:spPr>
          <a:xfrm>
            <a:off x="4681947" y="3124835"/>
            <a:ext cx="200660" cy="380365"/>
          </a:xfrm>
          <a:prstGeom prst="rect">
            <a:avLst/>
          </a:prstGeom>
        </p:spPr>
        <p:txBody>
          <a:bodyPr vert="horz" wrap="square" lIns="0" tIns="0" rIns="0" bIns="0" rtlCol="0">
            <a:spAutoFit/>
          </a:bodyPr>
          <a:lstStyle/>
          <a:p>
            <a:pPr marL="12700">
              <a:lnSpc>
                <a:spcPct val="100000"/>
              </a:lnSpc>
            </a:pPr>
            <a:r>
              <a:rPr lang="fr-FR" sz="2400">
                <a:solidFill>
                  <a:srgbClr val="FFFFFF"/>
                </a:solidFill>
                <a:latin typeface="Source Sans Pro" panose="020B0503030403020204" pitchFamily="34" charset="0"/>
                <a:ea typeface="Source Sans Pro" panose="020B0503030403020204" pitchFamily="34" charset="0"/>
                <a:cs typeface="Arial"/>
              </a:rPr>
              <a:t>4</a:t>
            </a:r>
          </a:p>
        </p:txBody>
      </p:sp>
      <p:sp>
        <p:nvSpPr>
          <p:cNvPr id="61" name="object 6">
            <a:extLst>
              <a:ext uri="{FF2B5EF4-FFF2-40B4-BE49-F238E27FC236}">
                <a16:creationId xmlns="" xmlns:a16="http://schemas.microsoft.com/office/drawing/2014/main" id="{2269E4F1-85EA-BEFD-4CF2-D51E11F43B40}"/>
              </a:ext>
            </a:extLst>
          </p:cNvPr>
          <p:cNvSpPr/>
          <p:nvPr/>
        </p:nvSpPr>
        <p:spPr>
          <a:xfrm>
            <a:off x="4441536" y="3496818"/>
            <a:ext cx="619760" cy="685800"/>
          </a:xfrm>
          <a:custGeom>
            <a:avLst/>
            <a:gdLst/>
            <a:ahLst/>
            <a:cxnLst/>
            <a:rect l="l" t="t" r="r" b="b"/>
            <a:pathLst>
              <a:path w="619760" h="885190">
                <a:moveTo>
                  <a:pt x="0" y="0"/>
                </a:moveTo>
                <a:lnTo>
                  <a:pt x="0" y="574929"/>
                </a:lnTo>
                <a:lnTo>
                  <a:pt x="309752" y="884682"/>
                </a:lnTo>
                <a:lnTo>
                  <a:pt x="619505" y="574929"/>
                </a:lnTo>
                <a:lnTo>
                  <a:pt x="619505" y="309753"/>
                </a:lnTo>
                <a:lnTo>
                  <a:pt x="309752" y="309753"/>
                </a:lnTo>
                <a:lnTo>
                  <a:pt x="0" y="0"/>
                </a:lnTo>
                <a:close/>
              </a:path>
              <a:path w="619760" h="885190">
                <a:moveTo>
                  <a:pt x="619505" y="0"/>
                </a:moveTo>
                <a:lnTo>
                  <a:pt x="309752" y="309753"/>
                </a:lnTo>
                <a:lnTo>
                  <a:pt x="619505" y="309753"/>
                </a:lnTo>
                <a:lnTo>
                  <a:pt x="619505" y="0"/>
                </a:lnTo>
                <a:close/>
              </a:path>
            </a:pathLst>
          </a:custGeom>
          <a:solidFill>
            <a:srgbClr val="C00000"/>
          </a:solidFill>
        </p:spPr>
        <p:txBody>
          <a:bodyPr wrap="square" lIns="0" tIns="0" rIns="0" bIns="0" rtlCol="0"/>
          <a:lstStyle/>
          <a:p>
            <a:endParaRPr/>
          </a:p>
        </p:txBody>
      </p:sp>
      <p:sp>
        <p:nvSpPr>
          <p:cNvPr id="62" name="object 9">
            <a:extLst>
              <a:ext uri="{FF2B5EF4-FFF2-40B4-BE49-F238E27FC236}">
                <a16:creationId xmlns="" xmlns:a16="http://schemas.microsoft.com/office/drawing/2014/main" id="{AFBF446D-E36C-64B8-A6DF-4D79A3B957A5}"/>
              </a:ext>
            </a:extLst>
          </p:cNvPr>
          <p:cNvSpPr/>
          <p:nvPr/>
        </p:nvSpPr>
        <p:spPr>
          <a:xfrm>
            <a:off x="5074758" y="3505200"/>
            <a:ext cx="6855400" cy="457200"/>
          </a:xfrm>
          <a:custGeom>
            <a:avLst/>
            <a:gdLst/>
            <a:ahLst/>
            <a:cxnLst/>
            <a:rect l="l" t="t" r="r" b="b"/>
            <a:pathLst>
              <a:path w="6479540" h="575310">
                <a:moveTo>
                  <a:pt x="6479286" y="95884"/>
                </a:moveTo>
                <a:lnTo>
                  <a:pt x="6479286" y="479424"/>
                </a:lnTo>
                <a:lnTo>
                  <a:pt x="6471751" y="516749"/>
                </a:lnTo>
                <a:lnTo>
                  <a:pt x="6451203" y="547227"/>
                </a:lnTo>
                <a:lnTo>
                  <a:pt x="6420725" y="567775"/>
                </a:lnTo>
                <a:lnTo>
                  <a:pt x="6383401" y="575309"/>
                </a:lnTo>
                <a:lnTo>
                  <a:pt x="0" y="575309"/>
                </a:lnTo>
                <a:lnTo>
                  <a:pt x="0" y="0"/>
                </a:lnTo>
                <a:lnTo>
                  <a:pt x="6383401" y="0"/>
                </a:lnTo>
                <a:lnTo>
                  <a:pt x="6420725" y="7534"/>
                </a:lnTo>
                <a:lnTo>
                  <a:pt x="6451203" y="28082"/>
                </a:lnTo>
                <a:lnTo>
                  <a:pt x="6471751" y="58560"/>
                </a:lnTo>
                <a:lnTo>
                  <a:pt x="6479286" y="95884"/>
                </a:lnTo>
                <a:close/>
              </a:path>
            </a:pathLst>
          </a:custGeom>
          <a:ln w="15874">
            <a:solidFill>
              <a:srgbClr val="D9D9D9"/>
            </a:solidFill>
          </a:ln>
        </p:spPr>
        <p:txBody>
          <a:bodyPr wrap="square" lIns="0" tIns="0" rIns="0" bIns="0" rtlCol="0"/>
          <a:lstStyle/>
          <a:p>
            <a:endParaRPr/>
          </a:p>
        </p:txBody>
      </p:sp>
      <p:sp>
        <p:nvSpPr>
          <p:cNvPr id="63" name="object 10">
            <a:extLst>
              <a:ext uri="{FF2B5EF4-FFF2-40B4-BE49-F238E27FC236}">
                <a16:creationId xmlns="" xmlns:a16="http://schemas.microsoft.com/office/drawing/2014/main" id="{F37EA957-3720-9561-284E-F8A1FB54978D}"/>
              </a:ext>
            </a:extLst>
          </p:cNvPr>
          <p:cNvSpPr txBox="1"/>
          <p:nvPr/>
        </p:nvSpPr>
        <p:spPr>
          <a:xfrm>
            <a:off x="5150958" y="3581400"/>
            <a:ext cx="5311775" cy="246221"/>
          </a:xfrm>
          <a:prstGeom prst="rect">
            <a:avLst/>
          </a:prstGeom>
        </p:spPr>
        <p:txBody>
          <a:bodyPr vert="horz" wrap="square" lIns="0" tIns="0" rIns="0" bIns="0" rtlCol="0">
            <a:spAutoFit/>
          </a:bodyPr>
          <a:lstStyle/>
          <a:p>
            <a:pPr marL="298450" indent="-285750">
              <a:lnSpc>
                <a:spcPct val="100000"/>
              </a:lnSpc>
              <a:buFont typeface="Wingdings" panose="05000000000000000000" pitchFamily="2" charset="2"/>
              <a:buChar char="§"/>
              <a:tabLst>
                <a:tab pos="184150" algn="l"/>
              </a:tabLst>
            </a:pPr>
            <a:r>
              <a:rPr lang="fr-FR" sz="1600" dirty="0">
                <a:latin typeface="Source Sans Pro" panose="020B0503030403020204" pitchFamily="34" charset="0"/>
                <a:ea typeface="Source Sans Pro" panose="020B0503030403020204" pitchFamily="34" charset="0"/>
                <a:cs typeface="Arial"/>
              </a:rPr>
              <a:t>Plan de développement des capacités</a:t>
            </a:r>
          </a:p>
        </p:txBody>
      </p:sp>
      <p:sp>
        <p:nvSpPr>
          <p:cNvPr id="64" name="object 12">
            <a:extLst>
              <a:ext uri="{FF2B5EF4-FFF2-40B4-BE49-F238E27FC236}">
                <a16:creationId xmlns="" xmlns:a16="http://schemas.microsoft.com/office/drawing/2014/main" id="{6ECD8C48-1FE2-0EBA-BC75-F5D8D1360EBB}"/>
              </a:ext>
            </a:extLst>
          </p:cNvPr>
          <p:cNvSpPr/>
          <p:nvPr/>
        </p:nvSpPr>
        <p:spPr>
          <a:xfrm>
            <a:off x="4453347" y="4138802"/>
            <a:ext cx="619760" cy="885190"/>
          </a:xfrm>
          <a:custGeom>
            <a:avLst/>
            <a:gdLst/>
            <a:ahLst/>
            <a:cxnLst/>
            <a:rect l="l" t="t" r="r" b="b"/>
            <a:pathLst>
              <a:path w="619760" h="885189">
                <a:moveTo>
                  <a:pt x="619505" y="0"/>
                </a:moveTo>
                <a:lnTo>
                  <a:pt x="619505" y="574929"/>
                </a:lnTo>
                <a:lnTo>
                  <a:pt x="309752" y="884682"/>
                </a:lnTo>
                <a:lnTo>
                  <a:pt x="0" y="574929"/>
                </a:lnTo>
                <a:lnTo>
                  <a:pt x="0" y="0"/>
                </a:lnTo>
                <a:lnTo>
                  <a:pt x="309752" y="309753"/>
                </a:lnTo>
                <a:lnTo>
                  <a:pt x="619505" y="0"/>
                </a:lnTo>
                <a:close/>
              </a:path>
            </a:pathLst>
          </a:custGeom>
          <a:ln w="15875">
            <a:solidFill>
              <a:srgbClr val="FFFFFF"/>
            </a:solidFill>
          </a:ln>
        </p:spPr>
        <p:txBody>
          <a:bodyPr wrap="square" lIns="0" tIns="0" rIns="0" bIns="0" rtlCol="0"/>
          <a:lstStyle/>
          <a:p>
            <a:endParaRPr/>
          </a:p>
        </p:txBody>
      </p:sp>
      <p:sp>
        <p:nvSpPr>
          <p:cNvPr id="65" name="object 6">
            <a:extLst>
              <a:ext uri="{FF2B5EF4-FFF2-40B4-BE49-F238E27FC236}">
                <a16:creationId xmlns="" xmlns:a16="http://schemas.microsoft.com/office/drawing/2014/main" id="{E81185A6-F1F4-FD9B-24A6-D665DF8F3327}"/>
              </a:ext>
            </a:extLst>
          </p:cNvPr>
          <p:cNvSpPr/>
          <p:nvPr/>
        </p:nvSpPr>
        <p:spPr>
          <a:xfrm>
            <a:off x="4453347" y="4114800"/>
            <a:ext cx="619760" cy="685800"/>
          </a:xfrm>
          <a:custGeom>
            <a:avLst/>
            <a:gdLst/>
            <a:ahLst/>
            <a:cxnLst/>
            <a:rect l="l" t="t" r="r" b="b"/>
            <a:pathLst>
              <a:path w="619760" h="885190">
                <a:moveTo>
                  <a:pt x="0" y="0"/>
                </a:moveTo>
                <a:lnTo>
                  <a:pt x="0" y="574929"/>
                </a:lnTo>
                <a:lnTo>
                  <a:pt x="309752" y="884682"/>
                </a:lnTo>
                <a:lnTo>
                  <a:pt x="619505" y="574929"/>
                </a:lnTo>
                <a:lnTo>
                  <a:pt x="619505" y="309753"/>
                </a:lnTo>
                <a:lnTo>
                  <a:pt x="309752" y="309753"/>
                </a:lnTo>
                <a:lnTo>
                  <a:pt x="0" y="0"/>
                </a:lnTo>
                <a:close/>
              </a:path>
              <a:path w="619760" h="885190">
                <a:moveTo>
                  <a:pt x="619505" y="0"/>
                </a:moveTo>
                <a:lnTo>
                  <a:pt x="309752" y="309753"/>
                </a:lnTo>
                <a:lnTo>
                  <a:pt x="619505" y="309753"/>
                </a:lnTo>
                <a:lnTo>
                  <a:pt x="619505" y="0"/>
                </a:lnTo>
                <a:close/>
              </a:path>
            </a:pathLst>
          </a:custGeom>
          <a:solidFill>
            <a:srgbClr val="C00000"/>
          </a:solidFill>
        </p:spPr>
        <p:txBody>
          <a:bodyPr wrap="square" lIns="0" tIns="0" rIns="0" bIns="0" rtlCol="0"/>
          <a:lstStyle/>
          <a:p>
            <a:endParaRPr/>
          </a:p>
        </p:txBody>
      </p:sp>
      <p:sp>
        <p:nvSpPr>
          <p:cNvPr id="66" name="object 9">
            <a:extLst>
              <a:ext uri="{FF2B5EF4-FFF2-40B4-BE49-F238E27FC236}">
                <a16:creationId xmlns="" xmlns:a16="http://schemas.microsoft.com/office/drawing/2014/main" id="{C216004A-3CC8-DF72-A3EA-6E75FAA8C052}"/>
              </a:ext>
            </a:extLst>
          </p:cNvPr>
          <p:cNvSpPr/>
          <p:nvPr/>
        </p:nvSpPr>
        <p:spPr>
          <a:xfrm>
            <a:off x="5074758" y="4038600"/>
            <a:ext cx="6855400" cy="609600"/>
          </a:xfrm>
          <a:custGeom>
            <a:avLst/>
            <a:gdLst/>
            <a:ahLst/>
            <a:cxnLst/>
            <a:rect l="l" t="t" r="r" b="b"/>
            <a:pathLst>
              <a:path w="6479540" h="575310">
                <a:moveTo>
                  <a:pt x="6479286" y="95884"/>
                </a:moveTo>
                <a:lnTo>
                  <a:pt x="6479286" y="479424"/>
                </a:lnTo>
                <a:lnTo>
                  <a:pt x="6471751" y="516749"/>
                </a:lnTo>
                <a:lnTo>
                  <a:pt x="6451203" y="547227"/>
                </a:lnTo>
                <a:lnTo>
                  <a:pt x="6420725" y="567775"/>
                </a:lnTo>
                <a:lnTo>
                  <a:pt x="6383401" y="575309"/>
                </a:lnTo>
                <a:lnTo>
                  <a:pt x="0" y="575309"/>
                </a:lnTo>
                <a:lnTo>
                  <a:pt x="0" y="0"/>
                </a:lnTo>
                <a:lnTo>
                  <a:pt x="6383401" y="0"/>
                </a:lnTo>
                <a:lnTo>
                  <a:pt x="6420725" y="7534"/>
                </a:lnTo>
                <a:lnTo>
                  <a:pt x="6451203" y="28082"/>
                </a:lnTo>
                <a:lnTo>
                  <a:pt x="6471751" y="58560"/>
                </a:lnTo>
                <a:lnTo>
                  <a:pt x="6479286" y="95884"/>
                </a:lnTo>
                <a:close/>
              </a:path>
            </a:pathLst>
          </a:custGeom>
          <a:ln w="15874">
            <a:solidFill>
              <a:srgbClr val="D9D9D9"/>
            </a:solidFill>
          </a:ln>
        </p:spPr>
        <p:txBody>
          <a:bodyPr wrap="square" lIns="0" tIns="0" rIns="0" bIns="0" rtlCol="0"/>
          <a:lstStyle/>
          <a:p>
            <a:endParaRPr/>
          </a:p>
        </p:txBody>
      </p:sp>
      <p:sp>
        <p:nvSpPr>
          <p:cNvPr id="67" name="object 10">
            <a:extLst>
              <a:ext uri="{FF2B5EF4-FFF2-40B4-BE49-F238E27FC236}">
                <a16:creationId xmlns="" xmlns:a16="http://schemas.microsoft.com/office/drawing/2014/main" id="{B721078E-51AA-6238-ECAA-95D45CF04523}"/>
              </a:ext>
            </a:extLst>
          </p:cNvPr>
          <p:cNvSpPr txBox="1"/>
          <p:nvPr/>
        </p:nvSpPr>
        <p:spPr>
          <a:xfrm>
            <a:off x="5150958" y="4038600"/>
            <a:ext cx="6236589" cy="461665"/>
          </a:xfrm>
          <a:prstGeom prst="rect">
            <a:avLst/>
          </a:prstGeom>
        </p:spPr>
        <p:txBody>
          <a:bodyPr vert="horz" wrap="square" lIns="0" tIns="0" rIns="0" bIns="0" rtlCol="0">
            <a:spAutoFit/>
          </a:bodyPr>
          <a:lstStyle/>
          <a:p>
            <a:pPr marL="298450" indent="-285750">
              <a:lnSpc>
                <a:spcPct val="100000"/>
              </a:lnSpc>
              <a:buFont typeface="Wingdings" panose="05000000000000000000" pitchFamily="2" charset="2"/>
              <a:buChar char="§"/>
              <a:tabLst>
                <a:tab pos="184150" algn="l"/>
              </a:tabLst>
            </a:pPr>
            <a:r>
              <a:rPr lang="fr-FR" sz="1500" dirty="0">
                <a:latin typeface="Source Sans Pro" panose="020B0503030403020204" pitchFamily="34" charset="0"/>
                <a:ea typeface="Source Sans Pro" panose="020B0503030403020204" pitchFamily="34" charset="0"/>
                <a:cs typeface="Arial"/>
              </a:rPr>
              <a:t>Mise en œuvre, TA intégrée – consultants locaux dotés des compétences appropriées et en bonne adéquation avec le partenaire</a:t>
            </a:r>
          </a:p>
        </p:txBody>
      </p:sp>
      <p:sp>
        <p:nvSpPr>
          <p:cNvPr id="68" name="object 9">
            <a:extLst>
              <a:ext uri="{FF2B5EF4-FFF2-40B4-BE49-F238E27FC236}">
                <a16:creationId xmlns="" xmlns:a16="http://schemas.microsoft.com/office/drawing/2014/main" id="{3C1E1033-E3C2-63DE-B3C5-3BDC943694C8}"/>
              </a:ext>
            </a:extLst>
          </p:cNvPr>
          <p:cNvSpPr/>
          <p:nvPr/>
        </p:nvSpPr>
        <p:spPr>
          <a:xfrm>
            <a:off x="5074758" y="4724400"/>
            <a:ext cx="6855400" cy="457200"/>
          </a:xfrm>
          <a:custGeom>
            <a:avLst/>
            <a:gdLst/>
            <a:ahLst/>
            <a:cxnLst/>
            <a:rect l="l" t="t" r="r" b="b"/>
            <a:pathLst>
              <a:path w="6479540" h="575310">
                <a:moveTo>
                  <a:pt x="6479286" y="95884"/>
                </a:moveTo>
                <a:lnTo>
                  <a:pt x="6479286" y="479424"/>
                </a:lnTo>
                <a:lnTo>
                  <a:pt x="6471751" y="516749"/>
                </a:lnTo>
                <a:lnTo>
                  <a:pt x="6451203" y="547227"/>
                </a:lnTo>
                <a:lnTo>
                  <a:pt x="6420725" y="567775"/>
                </a:lnTo>
                <a:lnTo>
                  <a:pt x="6383401" y="575309"/>
                </a:lnTo>
                <a:lnTo>
                  <a:pt x="0" y="575309"/>
                </a:lnTo>
                <a:lnTo>
                  <a:pt x="0" y="0"/>
                </a:lnTo>
                <a:lnTo>
                  <a:pt x="6383401" y="0"/>
                </a:lnTo>
                <a:lnTo>
                  <a:pt x="6420725" y="7534"/>
                </a:lnTo>
                <a:lnTo>
                  <a:pt x="6451203" y="28082"/>
                </a:lnTo>
                <a:lnTo>
                  <a:pt x="6471751" y="58560"/>
                </a:lnTo>
                <a:lnTo>
                  <a:pt x="6479286" y="95884"/>
                </a:lnTo>
                <a:close/>
              </a:path>
            </a:pathLst>
          </a:custGeom>
          <a:ln w="15874">
            <a:solidFill>
              <a:srgbClr val="D9D9D9"/>
            </a:solidFill>
          </a:ln>
        </p:spPr>
        <p:txBody>
          <a:bodyPr wrap="square" lIns="0" tIns="0" rIns="0" bIns="0" rtlCol="0"/>
          <a:lstStyle/>
          <a:p>
            <a:endParaRPr/>
          </a:p>
        </p:txBody>
      </p:sp>
      <p:sp>
        <p:nvSpPr>
          <p:cNvPr id="69" name="object 10">
            <a:extLst>
              <a:ext uri="{FF2B5EF4-FFF2-40B4-BE49-F238E27FC236}">
                <a16:creationId xmlns="" xmlns:a16="http://schemas.microsoft.com/office/drawing/2014/main" id="{9C07C1C0-B9F9-35EF-E6BF-D5E997BA642E}"/>
              </a:ext>
            </a:extLst>
          </p:cNvPr>
          <p:cNvSpPr txBox="1"/>
          <p:nvPr/>
        </p:nvSpPr>
        <p:spPr>
          <a:xfrm>
            <a:off x="5150958" y="4800600"/>
            <a:ext cx="6392569" cy="246221"/>
          </a:xfrm>
          <a:prstGeom prst="rect">
            <a:avLst/>
          </a:prstGeom>
        </p:spPr>
        <p:txBody>
          <a:bodyPr vert="horz" wrap="square" lIns="0" tIns="0" rIns="0" bIns="0" rtlCol="0">
            <a:spAutoFit/>
          </a:bodyPr>
          <a:lstStyle/>
          <a:p>
            <a:pPr marL="298450" indent="-285750">
              <a:lnSpc>
                <a:spcPct val="100000"/>
              </a:lnSpc>
              <a:buFont typeface="Wingdings" panose="05000000000000000000" pitchFamily="2" charset="2"/>
              <a:buChar char="§"/>
              <a:tabLst>
                <a:tab pos="184150" algn="l"/>
              </a:tabLst>
            </a:pPr>
            <a:r>
              <a:rPr lang="fr-FR" sz="1600" dirty="0">
                <a:latin typeface="Source Sans Pro" panose="020B0503030403020204" pitchFamily="34" charset="0"/>
                <a:ea typeface="Source Sans Pro" panose="020B0503030403020204" pitchFamily="34" charset="0"/>
                <a:cs typeface="Arial"/>
              </a:rPr>
              <a:t>Auto-évaluations internes, mesure continue</a:t>
            </a:r>
          </a:p>
        </p:txBody>
      </p:sp>
      <p:sp>
        <p:nvSpPr>
          <p:cNvPr id="70" name="object 6">
            <a:extLst>
              <a:ext uri="{FF2B5EF4-FFF2-40B4-BE49-F238E27FC236}">
                <a16:creationId xmlns="" xmlns:a16="http://schemas.microsoft.com/office/drawing/2014/main" id="{303EA7C8-CFA1-0C0A-85E3-8D4F2696EAEB}"/>
              </a:ext>
            </a:extLst>
          </p:cNvPr>
          <p:cNvSpPr/>
          <p:nvPr/>
        </p:nvSpPr>
        <p:spPr>
          <a:xfrm>
            <a:off x="4465158" y="5334000"/>
            <a:ext cx="619760" cy="685800"/>
          </a:xfrm>
          <a:custGeom>
            <a:avLst/>
            <a:gdLst/>
            <a:ahLst/>
            <a:cxnLst/>
            <a:rect l="l" t="t" r="r" b="b"/>
            <a:pathLst>
              <a:path w="619760" h="885190">
                <a:moveTo>
                  <a:pt x="0" y="0"/>
                </a:moveTo>
                <a:lnTo>
                  <a:pt x="0" y="574929"/>
                </a:lnTo>
                <a:lnTo>
                  <a:pt x="309752" y="884682"/>
                </a:lnTo>
                <a:lnTo>
                  <a:pt x="619505" y="574929"/>
                </a:lnTo>
                <a:lnTo>
                  <a:pt x="619505" y="309753"/>
                </a:lnTo>
                <a:lnTo>
                  <a:pt x="309752" y="309753"/>
                </a:lnTo>
                <a:lnTo>
                  <a:pt x="0" y="0"/>
                </a:lnTo>
                <a:close/>
              </a:path>
              <a:path w="619760" h="885190">
                <a:moveTo>
                  <a:pt x="619505" y="0"/>
                </a:moveTo>
                <a:lnTo>
                  <a:pt x="309752" y="309753"/>
                </a:lnTo>
                <a:lnTo>
                  <a:pt x="619505" y="309753"/>
                </a:lnTo>
                <a:lnTo>
                  <a:pt x="619505" y="0"/>
                </a:lnTo>
                <a:close/>
              </a:path>
            </a:pathLst>
          </a:custGeom>
          <a:solidFill>
            <a:srgbClr val="C00000"/>
          </a:solidFill>
        </p:spPr>
        <p:txBody>
          <a:bodyPr wrap="square" lIns="0" tIns="0" rIns="0" bIns="0" rtlCol="0"/>
          <a:lstStyle/>
          <a:p>
            <a:endParaRPr/>
          </a:p>
        </p:txBody>
      </p:sp>
      <p:sp>
        <p:nvSpPr>
          <p:cNvPr id="71" name="object 9">
            <a:extLst>
              <a:ext uri="{FF2B5EF4-FFF2-40B4-BE49-F238E27FC236}">
                <a16:creationId xmlns="" xmlns:a16="http://schemas.microsoft.com/office/drawing/2014/main" id="{5E80C600-B13B-6510-64EE-719A9B56860E}"/>
              </a:ext>
            </a:extLst>
          </p:cNvPr>
          <p:cNvSpPr/>
          <p:nvPr/>
        </p:nvSpPr>
        <p:spPr>
          <a:xfrm>
            <a:off x="5074757" y="5334000"/>
            <a:ext cx="6861538" cy="457200"/>
          </a:xfrm>
          <a:custGeom>
            <a:avLst/>
            <a:gdLst/>
            <a:ahLst/>
            <a:cxnLst/>
            <a:rect l="l" t="t" r="r" b="b"/>
            <a:pathLst>
              <a:path w="6479540" h="575310">
                <a:moveTo>
                  <a:pt x="6479286" y="95884"/>
                </a:moveTo>
                <a:lnTo>
                  <a:pt x="6479286" y="479424"/>
                </a:lnTo>
                <a:lnTo>
                  <a:pt x="6471751" y="516749"/>
                </a:lnTo>
                <a:lnTo>
                  <a:pt x="6451203" y="547227"/>
                </a:lnTo>
                <a:lnTo>
                  <a:pt x="6420725" y="567775"/>
                </a:lnTo>
                <a:lnTo>
                  <a:pt x="6383401" y="575309"/>
                </a:lnTo>
                <a:lnTo>
                  <a:pt x="0" y="575309"/>
                </a:lnTo>
                <a:lnTo>
                  <a:pt x="0" y="0"/>
                </a:lnTo>
                <a:lnTo>
                  <a:pt x="6383401" y="0"/>
                </a:lnTo>
                <a:lnTo>
                  <a:pt x="6420725" y="7534"/>
                </a:lnTo>
                <a:lnTo>
                  <a:pt x="6451203" y="28082"/>
                </a:lnTo>
                <a:lnTo>
                  <a:pt x="6471751" y="58560"/>
                </a:lnTo>
                <a:lnTo>
                  <a:pt x="6479286" y="95884"/>
                </a:lnTo>
                <a:close/>
              </a:path>
            </a:pathLst>
          </a:custGeom>
          <a:ln w="15874">
            <a:solidFill>
              <a:srgbClr val="D9D9D9"/>
            </a:solidFill>
          </a:ln>
        </p:spPr>
        <p:txBody>
          <a:bodyPr wrap="square" lIns="0" tIns="0" rIns="0" bIns="0" rtlCol="0"/>
          <a:lstStyle/>
          <a:p>
            <a:endParaRPr/>
          </a:p>
        </p:txBody>
      </p:sp>
      <p:sp>
        <p:nvSpPr>
          <p:cNvPr id="72" name="object 10">
            <a:extLst>
              <a:ext uri="{FF2B5EF4-FFF2-40B4-BE49-F238E27FC236}">
                <a16:creationId xmlns="" xmlns:a16="http://schemas.microsoft.com/office/drawing/2014/main" id="{9F4C7FF9-6F18-A843-0A85-FFA6042AD769}"/>
              </a:ext>
            </a:extLst>
          </p:cNvPr>
          <p:cNvSpPr txBox="1"/>
          <p:nvPr/>
        </p:nvSpPr>
        <p:spPr>
          <a:xfrm>
            <a:off x="5150958" y="5410200"/>
            <a:ext cx="5311775" cy="246221"/>
          </a:xfrm>
          <a:prstGeom prst="rect">
            <a:avLst/>
          </a:prstGeom>
        </p:spPr>
        <p:txBody>
          <a:bodyPr vert="horz" wrap="square" lIns="0" tIns="0" rIns="0" bIns="0" rtlCol="0">
            <a:spAutoFit/>
          </a:bodyPr>
          <a:lstStyle/>
          <a:p>
            <a:pPr marL="298450" indent="-285750">
              <a:lnSpc>
                <a:spcPct val="100000"/>
              </a:lnSpc>
              <a:buFont typeface="Wingdings" panose="05000000000000000000" pitchFamily="2" charset="2"/>
              <a:buChar char="§"/>
              <a:tabLst>
                <a:tab pos="184150" algn="l"/>
              </a:tabLst>
            </a:pPr>
            <a:r>
              <a:rPr lang="fr-FR" sz="1600" dirty="0">
                <a:latin typeface="Source Sans Pro" panose="020B0503030403020204" pitchFamily="34" charset="0"/>
                <a:ea typeface="Source Sans Pro" panose="020B0503030403020204" pitchFamily="34" charset="0"/>
                <a:cs typeface="Arial"/>
              </a:rPr>
              <a:t>Évaluations externes</a:t>
            </a:r>
          </a:p>
        </p:txBody>
      </p:sp>
      <p:sp>
        <p:nvSpPr>
          <p:cNvPr id="73" name="object 8">
            <a:extLst>
              <a:ext uri="{FF2B5EF4-FFF2-40B4-BE49-F238E27FC236}">
                <a16:creationId xmlns="" xmlns:a16="http://schemas.microsoft.com/office/drawing/2014/main" id="{C3BC1BCD-6FDF-F5A2-F8A3-7A41450BE9AE}"/>
              </a:ext>
            </a:extLst>
          </p:cNvPr>
          <p:cNvSpPr txBox="1"/>
          <p:nvPr/>
        </p:nvSpPr>
        <p:spPr>
          <a:xfrm>
            <a:off x="4693758" y="5563235"/>
            <a:ext cx="200660" cy="380365"/>
          </a:xfrm>
          <a:prstGeom prst="rect">
            <a:avLst/>
          </a:prstGeom>
        </p:spPr>
        <p:txBody>
          <a:bodyPr vert="horz" wrap="square" lIns="0" tIns="0" rIns="0" bIns="0" rtlCol="0">
            <a:spAutoFit/>
          </a:bodyPr>
          <a:lstStyle/>
          <a:p>
            <a:pPr marL="12700">
              <a:lnSpc>
                <a:spcPct val="100000"/>
              </a:lnSpc>
            </a:pPr>
            <a:r>
              <a:rPr lang="fr-FR" sz="2400">
                <a:solidFill>
                  <a:srgbClr val="FFFFFF"/>
                </a:solidFill>
                <a:latin typeface="Source Sans Pro" panose="020B0503030403020204" pitchFamily="34" charset="0"/>
                <a:ea typeface="Source Sans Pro" panose="020B0503030403020204" pitchFamily="34" charset="0"/>
                <a:cs typeface="Arial"/>
              </a:rPr>
              <a:t>8</a:t>
            </a:r>
          </a:p>
        </p:txBody>
      </p:sp>
      <p:sp>
        <p:nvSpPr>
          <p:cNvPr id="74" name="object 6">
            <a:extLst>
              <a:ext uri="{FF2B5EF4-FFF2-40B4-BE49-F238E27FC236}">
                <a16:creationId xmlns="" xmlns:a16="http://schemas.microsoft.com/office/drawing/2014/main" id="{086D54F4-DF58-F530-9A38-0FC40F6840EF}"/>
              </a:ext>
            </a:extLst>
          </p:cNvPr>
          <p:cNvSpPr/>
          <p:nvPr/>
        </p:nvSpPr>
        <p:spPr>
          <a:xfrm>
            <a:off x="4453347" y="4724400"/>
            <a:ext cx="619760" cy="685800"/>
          </a:xfrm>
          <a:custGeom>
            <a:avLst/>
            <a:gdLst/>
            <a:ahLst/>
            <a:cxnLst/>
            <a:rect l="l" t="t" r="r" b="b"/>
            <a:pathLst>
              <a:path w="619760" h="885190">
                <a:moveTo>
                  <a:pt x="0" y="0"/>
                </a:moveTo>
                <a:lnTo>
                  <a:pt x="0" y="574929"/>
                </a:lnTo>
                <a:lnTo>
                  <a:pt x="309752" y="884682"/>
                </a:lnTo>
                <a:lnTo>
                  <a:pt x="619505" y="574929"/>
                </a:lnTo>
                <a:lnTo>
                  <a:pt x="619505" y="309753"/>
                </a:lnTo>
                <a:lnTo>
                  <a:pt x="309752" y="309753"/>
                </a:lnTo>
                <a:lnTo>
                  <a:pt x="0" y="0"/>
                </a:lnTo>
                <a:close/>
              </a:path>
              <a:path w="619760" h="885190">
                <a:moveTo>
                  <a:pt x="619505" y="0"/>
                </a:moveTo>
                <a:lnTo>
                  <a:pt x="309752" y="309753"/>
                </a:lnTo>
                <a:lnTo>
                  <a:pt x="619505" y="309753"/>
                </a:lnTo>
                <a:lnTo>
                  <a:pt x="619505" y="0"/>
                </a:lnTo>
                <a:close/>
              </a:path>
            </a:pathLst>
          </a:custGeom>
          <a:solidFill>
            <a:srgbClr val="C00000"/>
          </a:solidFill>
        </p:spPr>
        <p:txBody>
          <a:bodyPr wrap="square" lIns="0" tIns="0" rIns="0" bIns="0" rtlCol="0"/>
          <a:lstStyle/>
          <a:p>
            <a:endParaRPr/>
          </a:p>
        </p:txBody>
      </p:sp>
      <p:sp>
        <p:nvSpPr>
          <p:cNvPr id="75" name="bk object 16">
            <a:extLst>
              <a:ext uri="{FF2B5EF4-FFF2-40B4-BE49-F238E27FC236}">
                <a16:creationId xmlns="" xmlns:a16="http://schemas.microsoft.com/office/drawing/2014/main" id="{9DCA8698-C4BA-2E5D-4C9D-24861D90C497}"/>
              </a:ext>
            </a:extLst>
          </p:cNvPr>
          <p:cNvSpPr/>
          <p:nvPr/>
        </p:nvSpPr>
        <p:spPr>
          <a:xfrm>
            <a:off x="3047" y="6400800"/>
            <a:ext cx="12189460" cy="457200"/>
          </a:xfrm>
          <a:custGeom>
            <a:avLst/>
            <a:gdLst/>
            <a:ahLst/>
            <a:cxnLst/>
            <a:rect l="l" t="t" r="r" b="b"/>
            <a:pathLst>
              <a:path w="12189460" h="457200">
                <a:moveTo>
                  <a:pt x="0" y="457200"/>
                </a:moveTo>
                <a:lnTo>
                  <a:pt x="12188952" y="457200"/>
                </a:lnTo>
                <a:lnTo>
                  <a:pt x="12188952" y="0"/>
                </a:lnTo>
                <a:lnTo>
                  <a:pt x="0" y="0"/>
                </a:lnTo>
                <a:lnTo>
                  <a:pt x="0" y="457200"/>
                </a:lnTo>
                <a:close/>
              </a:path>
            </a:pathLst>
          </a:custGeom>
          <a:solidFill>
            <a:srgbClr val="002E6C"/>
          </a:solidFill>
        </p:spPr>
        <p:txBody>
          <a:bodyPr wrap="square" lIns="0" tIns="0" rIns="0" bIns="0" rtlCol="0"/>
          <a:lstStyle/>
          <a:p>
            <a:endParaRPr/>
          </a:p>
        </p:txBody>
      </p:sp>
      <p:sp>
        <p:nvSpPr>
          <p:cNvPr id="7" name="object 8">
            <a:extLst>
              <a:ext uri="{FF2B5EF4-FFF2-40B4-BE49-F238E27FC236}">
                <a16:creationId xmlns="" xmlns:a16="http://schemas.microsoft.com/office/drawing/2014/main" id="{60C92A78-DCCE-7EDC-E38F-1E66ABE61B4D}"/>
              </a:ext>
            </a:extLst>
          </p:cNvPr>
          <p:cNvSpPr txBox="1"/>
          <p:nvPr/>
        </p:nvSpPr>
        <p:spPr>
          <a:xfrm>
            <a:off x="4674708" y="3714543"/>
            <a:ext cx="200660" cy="380365"/>
          </a:xfrm>
          <a:prstGeom prst="rect">
            <a:avLst/>
          </a:prstGeom>
        </p:spPr>
        <p:txBody>
          <a:bodyPr vert="horz" wrap="square" lIns="0" tIns="0" rIns="0" bIns="0" rtlCol="0">
            <a:spAutoFit/>
          </a:bodyPr>
          <a:lstStyle/>
          <a:p>
            <a:pPr marL="12700">
              <a:lnSpc>
                <a:spcPct val="100000"/>
              </a:lnSpc>
            </a:pPr>
            <a:r>
              <a:rPr lang="fr-FR" sz="2400">
                <a:solidFill>
                  <a:srgbClr val="FFFFFF"/>
                </a:solidFill>
                <a:latin typeface="Source Sans Pro" panose="020B0503030403020204" pitchFamily="34" charset="0"/>
                <a:ea typeface="Source Sans Pro" panose="020B0503030403020204" pitchFamily="34" charset="0"/>
                <a:cs typeface="Arial"/>
              </a:rPr>
              <a:t>5</a:t>
            </a:r>
          </a:p>
        </p:txBody>
      </p:sp>
      <p:sp>
        <p:nvSpPr>
          <p:cNvPr id="11" name="object 8">
            <a:extLst>
              <a:ext uri="{FF2B5EF4-FFF2-40B4-BE49-F238E27FC236}">
                <a16:creationId xmlns="" xmlns:a16="http://schemas.microsoft.com/office/drawing/2014/main" id="{2323A5B4-1716-D587-9131-3E06B086ABBE}"/>
              </a:ext>
            </a:extLst>
          </p:cNvPr>
          <p:cNvSpPr txBox="1"/>
          <p:nvPr/>
        </p:nvSpPr>
        <p:spPr>
          <a:xfrm>
            <a:off x="4681947" y="4344035"/>
            <a:ext cx="200660" cy="380365"/>
          </a:xfrm>
          <a:prstGeom prst="rect">
            <a:avLst/>
          </a:prstGeom>
        </p:spPr>
        <p:txBody>
          <a:bodyPr vert="horz" wrap="square" lIns="0" tIns="0" rIns="0" bIns="0" rtlCol="0">
            <a:spAutoFit/>
          </a:bodyPr>
          <a:lstStyle/>
          <a:p>
            <a:pPr marL="12700">
              <a:lnSpc>
                <a:spcPct val="100000"/>
              </a:lnSpc>
            </a:pPr>
            <a:r>
              <a:rPr lang="fr-FR" sz="2400">
                <a:solidFill>
                  <a:srgbClr val="FFFFFF"/>
                </a:solidFill>
                <a:latin typeface="Source Sans Pro" panose="020B0503030403020204" pitchFamily="34" charset="0"/>
                <a:ea typeface="Source Sans Pro" panose="020B0503030403020204" pitchFamily="34" charset="0"/>
                <a:cs typeface="Arial"/>
              </a:rPr>
              <a:t>6</a:t>
            </a:r>
          </a:p>
        </p:txBody>
      </p:sp>
      <p:sp>
        <p:nvSpPr>
          <p:cNvPr id="14" name="object 8">
            <a:extLst>
              <a:ext uri="{FF2B5EF4-FFF2-40B4-BE49-F238E27FC236}">
                <a16:creationId xmlns="" xmlns:a16="http://schemas.microsoft.com/office/drawing/2014/main" id="{C496FAC7-2612-E0E4-352A-282F16B31039}"/>
              </a:ext>
            </a:extLst>
          </p:cNvPr>
          <p:cNvSpPr txBox="1"/>
          <p:nvPr/>
        </p:nvSpPr>
        <p:spPr>
          <a:xfrm>
            <a:off x="4674708" y="4953890"/>
            <a:ext cx="200660" cy="380365"/>
          </a:xfrm>
          <a:prstGeom prst="rect">
            <a:avLst/>
          </a:prstGeom>
        </p:spPr>
        <p:txBody>
          <a:bodyPr vert="horz" wrap="square" lIns="0" tIns="0" rIns="0" bIns="0" rtlCol="0">
            <a:spAutoFit/>
          </a:bodyPr>
          <a:lstStyle/>
          <a:p>
            <a:pPr marL="12700">
              <a:lnSpc>
                <a:spcPct val="100000"/>
              </a:lnSpc>
            </a:pPr>
            <a:r>
              <a:rPr lang="fr-FR" sz="2400">
                <a:solidFill>
                  <a:srgbClr val="FFFFFF"/>
                </a:solidFill>
                <a:latin typeface="Source Sans Pro" panose="020B0503030403020204" pitchFamily="34" charset="0"/>
                <a:ea typeface="Source Sans Pro" panose="020B0503030403020204" pitchFamily="34" charset="0"/>
                <a:cs typeface="Arial"/>
              </a:rPr>
              <a:t>7</a:t>
            </a:r>
          </a:p>
        </p:txBody>
      </p:sp>
      <p:sp>
        <p:nvSpPr>
          <p:cNvPr id="76" name="TextBox 75"/>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15" name="Espace réservé du numéro de diapositive 14">
            <a:extLst>
              <a:ext uri="{FF2B5EF4-FFF2-40B4-BE49-F238E27FC236}">
                <a16:creationId xmlns="" xmlns:a16="http://schemas.microsoft.com/office/drawing/2014/main" id="{7BD3F7DB-EA62-29B4-0876-185853D00F6C}"/>
              </a:ext>
            </a:extLst>
          </p:cNvPr>
          <p:cNvSpPr>
            <a:spLocks noGrp="1"/>
          </p:cNvSpPr>
          <p:nvPr>
            <p:ph type="sldNum" sz="quarter" idx="7"/>
          </p:nvPr>
        </p:nvSpPr>
        <p:spPr/>
        <p:txBody>
          <a:bodyPr/>
          <a:lstStyle/>
          <a:p>
            <a:fld id="{B6F15528-21DE-4FAA-801E-634DDDAF4B2B}" type="slidenum">
              <a:rPr lang="fr-FR" smtClean="0"/>
              <a:t>6</a:t>
            </a:fld>
            <a:endParaRPr lang="fr-F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4">
            <a:extLst>
              <a:ext uri="{FF2B5EF4-FFF2-40B4-BE49-F238E27FC236}">
                <a16:creationId xmlns="" xmlns:a16="http://schemas.microsoft.com/office/drawing/2014/main" id="{4FDA8633-2460-E87C-1578-B20A0BCA853D}"/>
              </a:ext>
            </a:extLst>
          </p:cNvPr>
          <p:cNvGraphicFramePr>
            <a:graphicFrameLocks noGrp="1"/>
          </p:cNvGraphicFramePr>
          <p:nvPr>
            <p:extLst>
              <p:ext uri="{D42A27DB-BD31-4B8C-83A1-F6EECF244321}">
                <p14:modId xmlns:p14="http://schemas.microsoft.com/office/powerpoint/2010/main" val="1467724789"/>
              </p:ext>
            </p:extLst>
          </p:nvPr>
        </p:nvGraphicFramePr>
        <p:xfrm>
          <a:off x="442944" y="953258"/>
          <a:ext cx="11628329" cy="5276719"/>
        </p:xfrm>
        <a:graphic>
          <a:graphicData uri="http://schemas.openxmlformats.org/drawingml/2006/table">
            <a:tbl>
              <a:tblPr firstRow="1" bandRow="1">
                <a:tableStyleId>{2D5ABB26-0587-4C30-8999-92F81FD0307C}</a:tableStyleId>
              </a:tblPr>
              <a:tblGrid>
                <a:gridCol w="2069144">
                  <a:extLst>
                    <a:ext uri="{9D8B030D-6E8A-4147-A177-3AD203B41FA5}">
                      <a16:colId xmlns="" xmlns:a16="http://schemas.microsoft.com/office/drawing/2014/main" val="20000"/>
                    </a:ext>
                  </a:extLst>
                </a:gridCol>
                <a:gridCol w="7178097">
                  <a:extLst>
                    <a:ext uri="{9D8B030D-6E8A-4147-A177-3AD203B41FA5}">
                      <a16:colId xmlns="" xmlns:a16="http://schemas.microsoft.com/office/drawing/2014/main" val="20001"/>
                    </a:ext>
                  </a:extLst>
                </a:gridCol>
                <a:gridCol w="2381088">
                  <a:extLst>
                    <a:ext uri="{9D8B030D-6E8A-4147-A177-3AD203B41FA5}">
                      <a16:colId xmlns="" xmlns:a16="http://schemas.microsoft.com/office/drawing/2014/main" val="20002"/>
                    </a:ext>
                  </a:extLst>
                </a:gridCol>
              </a:tblGrid>
              <a:tr h="456164">
                <a:tc>
                  <a:txBody>
                    <a:bodyPr/>
                    <a:lstStyle/>
                    <a:p>
                      <a:pPr marL="64769">
                        <a:lnSpc>
                          <a:spcPts val="1620"/>
                        </a:lnSpc>
                      </a:pPr>
                      <a:r>
                        <a:rPr lang="fr-FR" sz="1200" b="1" dirty="0">
                          <a:solidFill>
                            <a:schemeClr val="bg1"/>
                          </a:solidFill>
                          <a:latin typeface="Source Sans Pro" panose="020B0503030403020204" pitchFamily="34" charset="0"/>
                          <a:ea typeface="Source Sans Pro" panose="020B0503030403020204" pitchFamily="34" charset="0"/>
                          <a:cs typeface="Calibri"/>
                        </a:rPr>
                        <a:t>CATÉGORIES/SOUS-CATÉGORIES</a:t>
                      </a: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cap="flat" cmpd="sng" algn="ctr">
                      <a:solidFill>
                        <a:srgbClr val="000000"/>
                      </a:solidFill>
                      <a:prstDash val="solid"/>
                      <a:round/>
                      <a:headEnd type="none" w="med" len="med"/>
                      <a:tailEnd type="none" w="med" len="med"/>
                    </a:lnB>
                    <a:solidFill>
                      <a:srgbClr val="002060"/>
                    </a:solidFill>
                  </a:tcPr>
                </a:tc>
                <a:tc>
                  <a:txBody>
                    <a:bodyPr/>
                    <a:lstStyle/>
                    <a:p>
                      <a:pPr marL="64769" algn="ctr">
                        <a:lnSpc>
                          <a:spcPts val="1620"/>
                        </a:lnSpc>
                      </a:pPr>
                      <a:r>
                        <a:rPr lang="fr-FR" sz="1200" b="1">
                          <a:solidFill>
                            <a:schemeClr val="bg1"/>
                          </a:solidFill>
                          <a:latin typeface="Source Sans Pro" panose="020B0503030403020204" pitchFamily="34" charset="0"/>
                          <a:ea typeface="Source Sans Pro" panose="020B0503030403020204" pitchFamily="34" charset="0"/>
                          <a:cs typeface="Calibri"/>
                        </a:rPr>
                        <a:t>OBJECTIF (S) :</a:t>
                      </a: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cap="flat" cmpd="sng" algn="ctr">
                      <a:solidFill>
                        <a:srgbClr val="000000"/>
                      </a:solidFill>
                      <a:prstDash val="solid"/>
                      <a:round/>
                      <a:headEnd type="none" w="med" len="med"/>
                      <a:tailEnd type="none" w="med" len="med"/>
                    </a:lnB>
                    <a:solidFill>
                      <a:srgbClr val="002060"/>
                    </a:solidFill>
                  </a:tcPr>
                </a:tc>
                <a:tc>
                  <a:txBody>
                    <a:bodyPr/>
                    <a:lstStyle/>
                    <a:p>
                      <a:pPr marL="64769" algn="ctr">
                        <a:lnSpc>
                          <a:spcPts val="1620"/>
                        </a:lnSpc>
                      </a:pPr>
                      <a:r>
                        <a:rPr lang="fr-FR" sz="1200" b="1">
                          <a:solidFill>
                            <a:schemeClr val="bg1"/>
                          </a:solidFill>
                          <a:latin typeface="Source Sans Pro" panose="020B0503030403020204" pitchFamily="34" charset="0"/>
                          <a:ea typeface="Source Sans Pro" panose="020B0503030403020204" pitchFamily="34" charset="0"/>
                          <a:cs typeface="Calibri"/>
                        </a:rPr>
                        <a:t>DOCUMENTS CLÉS POUR L'ÉVALUATION</a:t>
                      </a: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cap="flat" cmpd="sng" algn="ctr">
                      <a:solidFill>
                        <a:srgbClr val="000000"/>
                      </a:solidFill>
                      <a:prstDash val="solid"/>
                      <a:round/>
                      <a:headEnd type="none" w="med" len="med"/>
                      <a:tailEnd type="none" w="med" len="med"/>
                    </a:lnB>
                    <a:solidFill>
                      <a:srgbClr val="002060"/>
                    </a:solidFill>
                  </a:tcPr>
                </a:tc>
                <a:extLst>
                  <a:ext uri="{0D108BD9-81ED-4DB2-BD59-A6C34878D82A}">
                    <a16:rowId xmlns="" xmlns:a16="http://schemas.microsoft.com/office/drawing/2014/main" val="10000"/>
                  </a:ext>
                </a:extLst>
              </a:tr>
              <a:tr h="702211">
                <a:tc>
                  <a:txBody>
                    <a:bodyPr/>
                    <a:lstStyle/>
                    <a:p>
                      <a:pPr algn="l" fontAlgn="t"/>
                      <a:r>
                        <a:rPr lang="fr-FR" sz="1200" b="1" i="0" u="none" strike="noStrike">
                          <a:solidFill>
                            <a:srgbClr val="000000"/>
                          </a:solidFill>
                          <a:effectLst/>
                          <a:latin typeface="Calibri" panose="020F0502020204030204" pitchFamily="34" charset="0"/>
                        </a:rPr>
                        <a:t>Budget annuel </a:t>
                      </a:r>
                    </a:p>
                  </a:txBody>
                  <a:tcPr marL="0" marR="0" marT="0" marB="0">
                    <a:lnL w="3175">
                      <a:solidFill>
                        <a:srgbClr val="000000"/>
                      </a:solidFill>
                      <a:prstDash val="solid"/>
                    </a:lnL>
                    <a:lnR w="3175" cap="flat" cmpd="sng" algn="ctr">
                      <a:solidFill>
                        <a:srgbClr val="000000"/>
                      </a:solidFill>
                      <a:prstDash val="solid"/>
                      <a:round/>
                      <a:headEnd type="none" w="med" len="med"/>
                      <a:tailEnd type="none" w="med" len="med"/>
                    </a:lnR>
                    <a:lnT w="3175">
                      <a:solidFill>
                        <a:srgbClr val="000000"/>
                      </a:solidFill>
                      <a:prstDash val="solid"/>
                    </a:lnT>
                    <a:lnB w="3175">
                      <a:solidFill>
                        <a:srgbClr val="000000"/>
                      </a:solidFill>
                      <a:prstDash val="solid"/>
                    </a:lnB>
                  </a:tcPr>
                </a:tc>
                <a:tc>
                  <a:txBody>
                    <a:bodyPr/>
                    <a:lstStyle/>
                    <a:p>
                      <a:pPr algn="l" fontAlgn="t"/>
                      <a:r>
                        <a:rPr lang="fr-FR" sz="1200"/>
                        <a:t>Confirmer que les budgets annuels de l'organisation sont préparés, examinés et approuvés à temps</a:t>
                      </a:r>
                    </a:p>
                  </a:txBody>
                  <a:tcPr marL="0" marR="0" marT="0" marB="0">
                    <a:lnL w="3175" cap="flat" cmpd="sng" algn="ctr">
                      <a:solidFill>
                        <a:srgbClr val="000000"/>
                      </a:solidFill>
                      <a:prstDash val="solid"/>
                      <a:round/>
                      <a:headEnd type="none" w="med" len="med"/>
                      <a:tailEnd type="none" w="med" len="med"/>
                    </a:lnL>
                    <a:lnR w="3175">
                      <a:solidFill>
                        <a:srgbClr val="000000"/>
                      </a:solidFill>
                      <a:prstDash val="solid"/>
                    </a:lnR>
                    <a:lnT w="3175">
                      <a:solidFill>
                        <a:srgbClr val="000000"/>
                      </a:solidFill>
                      <a:prstDash val="solid"/>
                    </a:lnT>
                    <a:lnB w="3175">
                      <a:solidFill>
                        <a:srgbClr val="000000"/>
                      </a:solidFill>
                      <a:prstDash val="solid"/>
                    </a:lnB>
                  </a:tcPr>
                </a:tc>
                <a:tc>
                  <a:txBody>
                    <a:bodyPr/>
                    <a:lstStyle/>
                    <a:p>
                      <a:pPr marL="8890" indent="-8890">
                        <a:spcBef>
                          <a:spcPts val="0"/>
                        </a:spcBef>
                        <a:spcAft>
                          <a:spcPts val="0"/>
                        </a:spcAft>
                      </a:pPr>
                      <a:r>
                        <a:rPr lang="fr-FR" sz="1200">
                          <a:solidFill>
                            <a:schemeClr val="tx1"/>
                          </a:solidFill>
                          <a:latin typeface="Source Sans Pro" panose="020B0503030403020204" pitchFamily="34" charset="0"/>
                          <a:ea typeface="Source Sans Pro" panose="020B0503030403020204" pitchFamily="34" charset="0"/>
                          <a:cs typeface="Calibri"/>
                        </a:rPr>
                        <a:t>Politiques/Manuels de procédures de gestion financière</a:t>
                      </a:r>
                    </a:p>
                    <a:p>
                      <a:pPr marL="8890" indent="-8890">
                        <a:spcBef>
                          <a:spcPts val="0"/>
                        </a:spcBef>
                        <a:spcAft>
                          <a:spcPts val="0"/>
                        </a:spcAft>
                      </a:pPr>
                      <a:r>
                        <a:rPr lang="fr-FR" sz="1200">
                          <a:solidFill>
                            <a:schemeClr val="tx1"/>
                          </a:solidFill>
                          <a:latin typeface="Source Sans Pro" panose="020B0503030403020204" pitchFamily="34" charset="0"/>
                          <a:ea typeface="Source Sans Pro" panose="020B0503030403020204" pitchFamily="34" charset="0"/>
                          <a:cs typeface="Calibri"/>
                        </a:rPr>
                        <a:t>Rapprochements bancaires</a:t>
                      </a:r>
                    </a:p>
                  </a:txBody>
                  <a:tcPr marL="68580" marR="68580" marT="0" marB="0">
                    <a:lnL w="3175" cap="flat" cmpd="sng" algn="ctr">
                      <a:solidFill>
                        <a:srgbClr val="000000"/>
                      </a:solidFill>
                      <a:prstDash val="solid"/>
                      <a:round/>
                      <a:headEnd type="none" w="med" len="med"/>
                      <a:tailEnd type="none" w="med" len="med"/>
                    </a:lnL>
                    <a:lnR w="3175">
                      <a:solidFill>
                        <a:srgbClr val="000000"/>
                      </a:solidFill>
                      <a:prstDash val="solid"/>
                    </a:lnR>
                    <a:lnT w="3175">
                      <a:solidFill>
                        <a:srgbClr val="000000"/>
                      </a:solidFill>
                      <a:prstDash val="solid"/>
                    </a:lnT>
                    <a:lnB w="3175">
                      <a:solidFill>
                        <a:srgbClr val="000000"/>
                      </a:solidFill>
                      <a:prstDash val="solid"/>
                    </a:lnB>
                  </a:tcPr>
                </a:tc>
                <a:extLst>
                  <a:ext uri="{0D108BD9-81ED-4DB2-BD59-A6C34878D82A}">
                    <a16:rowId xmlns="" xmlns:a16="http://schemas.microsoft.com/office/drawing/2014/main" val="10001"/>
                  </a:ext>
                </a:extLst>
              </a:tr>
              <a:tr h="668364">
                <a:tc>
                  <a:txBody>
                    <a:bodyPr/>
                    <a:lstStyle/>
                    <a:p>
                      <a:pPr algn="l" fontAlgn="t"/>
                      <a:r>
                        <a:rPr lang="fr-FR" sz="1200" b="1" i="0" u="none" strike="noStrike">
                          <a:solidFill>
                            <a:srgbClr val="000000"/>
                          </a:solidFill>
                          <a:effectLst/>
                          <a:latin typeface="Calibri" panose="020F0502020204030204" pitchFamily="34" charset="0"/>
                        </a:rPr>
                        <a:t>Implication du personnel </a:t>
                      </a:r>
                    </a:p>
                  </a:txBody>
                  <a:tcPr marL="0" marR="0" marT="0" marB="0">
                    <a:lnL w="3175">
                      <a:solidFill>
                        <a:srgbClr val="000000"/>
                      </a:solidFill>
                      <a:prstDash val="solid"/>
                    </a:lnL>
                    <a:lnR w="3175" cap="flat" cmpd="sng" algn="ctr">
                      <a:solidFill>
                        <a:srgbClr val="000000"/>
                      </a:solidFill>
                      <a:prstDash val="solid"/>
                      <a:round/>
                      <a:headEnd type="none" w="med" len="med"/>
                      <a:tailEnd type="none" w="med" len="med"/>
                    </a:lnR>
                    <a:lnT w="3175">
                      <a:solidFill>
                        <a:srgbClr val="000000"/>
                      </a:solidFill>
                      <a:prstDash val="solid"/>
                    </a:lnT>
                    <a:lnB w="3175" cap="flat" cmpd="sng" algn="ctr">
                      <a:solidFill>
                        <a:srgbClr val="000000"/>
                      </a:solidFill>
                      <a:prstDash val="solid"/>
                      <a:round/>
                      <a:headEnd type="none" w="med" len="med"/>
                      <a:tailEnd type="none" w="med" len="med"/>
                    </a:lnB>
                  </a:tcPr>
                </a:tc>
                <a:tc>
                  <a:txBody>
                    <a:bodyPr/>
                    <a:lstStyle/>
                    <a:p>
                      <a:pPr algn="l" fontAlgn="t"/>
                      <a:r>
                        <a:rPr lang="fr-FR" sz="1200"/>
                        <a:t>Confirmer que le personnel des finances et du programme est impliqué dans la préparation du budget.</a:t>
                      </a:r>
                    </a:p>
                  </a:txBody>
                  <a:tcPr marL="0" marR="0" marT="0" marB="0">
                    <a:lnL w="3175" cap="flat" cmpd="sng" algn="ctr">
                      <a:solidFill>
                        <a:srgbClr val="000000"/>
                      </a:solidFill>
                      <a:prstDash val="solid"/>
                      <a:round/>
                      <a:headEnd type="none" w="med" len="med"/>
                      <a:tailEnd type="none" w="med" len="med"/>
                    </a:lnL>
                    <a:lnR w="3175">
                      <a:solidFill>
                        <a:srgbClr val="000000"/>
                      </a:solidFill>
                      <a:prstDash val="solid"/>
                    </a:lnR>
                    <a:lnT w="3175">
                      <a:solidFill>
                        <a:srgbClr val="000000"/>
                      </a:solidFill>
                      <a:prstDash val="solid"/>
                    </a:lnT>
                    <a:lnB w="3175" cap="flat" cmpd="sng" algn="ctr">
                      <a:solidFill>
                        <a:srgbClr val="000000"/>
                      </a:solidFill>
                      <a:prstDash val="solid"/>
                      <a:round/>
                      <a:headEnd type="none" w="med" len="med"/>
                      <a:tailEnd type="none" w="med" len="med"/>
                    </a:lnB>
                  </a:tcPr>
                </a:tc>
                <a:tc>
                  <a:txBody>
                    <a:bodyPr/>
                    <a:lstStyle/>
                    <a:p>
                      <a:pPr marL="8890" indent="-8890">
                        <a:spcBef>
                          <a:spcPts val="0"/>
                        </a:spcBef>
                        <a:spcAft>
                          <a:spcPts val="0"/>
                        </a:spcAft>
                      </a:pPr>
                      <a:r>
                        <a:rPr lang="fr-FR" sz="1200">
                          <a:solidFill>
                            <a:schemeClr val="tx1"/>
                          </a:solidFill>
                          <a:latin typeface="Source Sans Pro" panose="020B0503030403020204" pitchFamily="34" charset="0"/>
                          <a:ea typeface="Source Sans Pro" panose="020B0503030403020204" pitchFamily="34" charset="0"/>
                          <a:cs typeface="Calibri"/>
                        </a:rPr>
                        <a:t>Politiques// Manuels de procédures de gestion financière</a:t>
                      </a:r>
                    </a:p>
                    <a:p>
                      <a:pPr marL="8890" indent="-8890">
                        <a:spcBef>
                          <a:spcPts val="0"/>
                        </a:spcBef>
                        <a:spcAft>
                          <a:spcPts val="0"/>
                        </a:spcAft>
                      </a:pPr>
                      <a:r>
                        <a:rPr lang="fr-FR" sz="1200">
                          <a:solidFill>
                            <a:schemeClr val="tx1"/>
                          </a:solidFill>
                          <a:latin typeface="Source Sans Pro" panose="020B0503030403020204" pitchFamily="34" charset="0"/>
                          <a:ea typeface="Source Sans Pro" panose="020B0503030403020204" pitchFamily="34" charset="0"/>
                          <a:cs typeface="Calibri"/>
                        </a:rPr>
                        <a:t>Plan comptable</a:t>
                      </a:r>
                    </a:p>
                  </a:txBody>
                  <a:tcPr marL="68580" marR="68580" marT="0" marB="0">
                    <a:lnL w="3175" cap="flat" cmpd="sng" algn="ctr">
                      <a:solidFill>
                        <a:srgbClr val="000000"/>
                      </a:solidFill>
                      <a:prstDash val="solid"/>
                      <a:round/>
                      <a:headEnd type="none" w="med" len="med"/>
                      <a:tailEnd type="none" w="med" len="med"/>
                    </a:lnL>
                    <a:lnR w="3175">
                      <a:solidFill>
                        <a:srgbClr val="000000"/>
                      </a:solidFill>
                      <a:prstDash val="solid"/>
                    </a:lnR>
                    <a:lnT w="3175">
                      <a:solidFill>
                        <a:srgbClr val="000000"/>
                      </a:solidFill>
                      <a:prstDash val="solid"/>
                    </a:lnT>
                    <a:lnB w="3175"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891152">
                <a:tc>
                  <a:txBody>
                    <a:bodyPr/>
                    <a:lstStyle/>
                    <a:p>
                      <a:pPr algn="l" fontAlgn="t"/>
                      <a:r>
                        <a:rPr lang="fr-FR" sz="1200" b="1" i="0" u="none" strike="noStrike">
                          <a:solidFill>
                            <a:srgbClr val="000000"/>
                          </a:solidFill>
                          <a:effectLst/>
                          <a:latin typeface="Calibri" panose="020F0502020204030204" pitchFamily="34" charset="0"/>
                        </a:rPr>
                        <a:t>Activités planifiées </a:t>
                      </a:r>
                    </a:p>
                  </a:txBody>
                  <a:tcPr marL="0" marR="0" marT="0" marB="0">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c>
                  <a:txBody>
                    <a:bodyPr/>
                    <a:lstStyle/>
                    <a:p>
                      <a:pPr algn="l" fontAlgn="t"/>
                      <a:r>
                        <a:rPr lang="fr-FR" sz="1200"/>
                        <a:t>Confirmer que les activités organisationnelles sont toujours basées sur les coûts des activités planifiées.</a:t>
                      </a:r>
                    </a:p>
                  </a:txBody>
                  <a:tcPr marL="0" marR="0" marT="0" marB="0">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c>
                  <a:txBody>
                    <a:bodyPr/>
                    <a:lstStyle/>
                    <a:p>
                      <a:pPr marL="8890" indent="-8890">
                        <a:spcBef>
                          <a:spcPts val="0"/>
                        </a:spcBef>
                        <a:spcAft>
                          <a:spcPts val="0"/>
                        </a:spcAft>
                      </a:pPr>
                      <a:r>
                        <a:rPr lang="fr-FR" sz="1200">
                          <a:solidFill>
                            <a:schemeClr val="tx1"/>
                          </a:solidFill>
                          <a:latin typeface="Source Sans Pro" panose="020B0503030403020204" pitchFamily="34" charset="0"/>
                          <a:ea typeface="Source Sans Pro" panose="020B0503030403020204" pitchFamily="34" charset="0"/>
                          <a:cs typeface="Calibri"/>
                        </a:rPr>
                        <a:t>Politiques/Manuels de procédures de gestion financière</a:t>
                      </a:r>
                    </a:p>
                    <a:p>
                      <a:pPr marL="8890" indent="-8890">
                        <a:spcBef>
                          <a:spcPts val="0"/>
                        </a:spcBef>
                        <a:spcAft>
                          <a:spcPts val="0"/>
                        </a:spcAft>
                      </a:pPr>
                      <a:r>
                        <a:rPr lang="fr-FR" sz="1200">
                          <a:solidFill>
                            <a:schemeClr val="tx1"/>
                          </a:solidFill>
                          <a:latin typeface="Source Sans Pro" panose="020B0503030403020204" pitchFamily="34" charset="0"/>
                          <a:ea typeface="Source Sans Pro" panose="020B0503030403020204" pitchFamily="34" charset="0"/>
                          <a:cs typeface="Calibri"/>
                        </a:rPr>
                        <a:t>Plan comptable</a:t>
                      </a:r>
                    </a:p>
                    <a:p>
                      <a:pPr marL="8890" indent="-8890">
                        <a:spcBef>
                          <a:spcPts val="0"/>
                        </a:spcBef>
                        <a:spcAft>
                          <a:spcPts val="0"/>
                        </a:spcAft>
                      </a:pPr>
                      <a:r>
                        <a:rPr lang="fr-FR" sz="1200">
                          <a:solidFill>
                            <a:schemeClr val="tx1"/>
                          </a:solidFill>
                          <a:latin typeface="Source Sans Pro" panose="020B0503030403020204" pitchFamily="34" charset="0"/>
                          <a:ea typeface="Source Sans Pro" panose="020B0503030403020204" pitchFamily="34" charset="0"/>
                          <a:cs typeface="Calibri"/>
                        </a:rPr>
                        <a:t>Rapport financier</a:t>
                      </a:r>
                    </a:p>
                  </a:txBody>
                  <a:tcPr marL="68580" marR="68580" marT="0" marB="0">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926292182"/>
                  </a:ext>
                </a:extLst>
              </a:tr>
              <a:tr h="668364">
                <a:tc>
                  <a:txBody>
                    <a:bodyPr/>
                    <a:lstStyle/>
                    <a:p>
                      <a:pPr algn="l" fontAlgn="t"/>
                      <a:r>
                        <a:rPr lang="fr-FR" sz="1200" b="1" i="0" u="none" strike="noStrike">
                          <a:solidFill>
                            <a:srgbClr val="000000"/>
                          </a:solidFill>
                          <a:effectLst/>
                          <a:latin typeface="Calibri" panose="020F0502020204030204" pitchFamily="34" charset="0"/>
                        </a:rPr>
                        <a:t>Notes budgétaires </a:t>
                      </a:r>
                    </a:p>
                  </a:txBody>
                  <a:tcPr marL="0" marR="0" marT="0" marB="0">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a:solidFill>
                        <a:srgbClr val="000000"/>
                      </a:solidFill>
                      <a:prstDash val="solid"/>
                    </a:lnB>
                  </a:tcPr>
                </a:tc>
                <a:tc>
                  <a:txBody>
                    <a:bodyPr/>
                    <a:lstStyle/>
                    <a:p>
                      <a:pPr algn="l" fontAlgn="t"/>
                      <a:r>
                        <a:rPr lang="fr-FR" sz="1200"/>
                        <a:t>Confirmer que les budgets des organisations comprennent des notes budgétaires et des calculs clairs.</a:t>
                      </a:r>
                    </a:p>
                  </a:txBody>
                  <a:tcPr marL="0" marR="0" marT="0" marB="0">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a:solidFill>
                        <a:srgbClr val="000000"/>
                      </a:solidFill>
                      <a:prstDash val="solid"/>
                    </a:lnB>
                  </a:tcPr>
                </a:tc>
                <a:tc>
                  <a:txBody>
                    <a:bodyPr/>
                    <a:lstStyle/>
                    <a:p>
                      <a:pPr marL="8890" indent="-8890">
                        <a:spcBef>
                          <a:spcPts val="0"/>
                        </a:spcBef>
                        <a:spcAft>
                          <a:spcPts val="0"/>
                        </a:spcAft>
                      </a:pPr>
                      <a:r>
                        <a:rPr lang="fr-FR" sz="1200">
                          <a:solidFill>
                            <a:schemeClr val="tx1"/>
                          </a:solidFill>
                          <a:latin typeface="Source Sans Pro" panose="020B0503030403020204" pitchFamily="34" charset="0"/>
                          <a:ea typeface="Source Sans Pro" panose="020B0503030403020204" pitchFamily="34" charset="0"/>
                          <a:cs typeface="Calibri"/>
                        </a:rPr>
                        <a:t>Politiques/Manuels de procédures de gestion financière</a:t>
                      </a:r>
                    </a:p>
                    <a:p>
                      <a:pPr marL="8890" indent="-8890">
                        <a:spcBef>
                          <a:spcPts val="0"/>
                        </a:spcBef>
                        <a:spcAft>
                          <a:spcPts val="0"/>
                        </a:spcAft>
                      </a:pPr>
                      <a:r>
                        <a:rPr lang="fr-FR" sz="1200">
                          <a:solidFill>
                            <a:schemeClr val="tx1"/>
                          </a:solidFill>
                          <a:latin typeface="Source Sans Pro" panose="020B0503030403020204" pitchFamily="34" charset="0"/>
                          <a:ea typeface="Source Sans Pro" panose="020B0503030403020204" pitchFamily="34" charset="0"/>
                          <a:cs typeface="Calibri"/>
                        </a:rPr>
                        <a:t>Rapport financier</a:t>
                      </a:r>
                    </a:p>
                  </a:txBody>
                  <a:tcPr marL="68580" marR="68580" marT="0" marB="0">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a:solidFill>
                        <a:srgbClr val="000000"/>
                      </a:solidFill>
                      <a:prstDash val="solid"/>
                    </a:lnB>
                  </a:tcPr>
                </a:tc>
                <a:extLst>
                  <a:ext uri="{0D108BD9-81ED-4DB2-BD59-A6C34878D82A}">
                    <a16:rowId xmlns="" xmlns:a16="http://schemas.microsoft.com/office/drawing/2014/main" val="2149488562"/>
                  </a:ext>
                </a:extLst>
              </a:tr>
              <a:tr h="445576">
                <a:tc>
                  <a:txBody>
                    <a:bodyPr/>
                    <a:lstStyle/>
                    <a:p>
                      <a:pPr algn="l" fontAlgn="t"/>
                      <a:r>
                        <a:rPr lang="fr-FR" sz="1200" b="1" i="0" u="none" strike="noStrike">
                          <a:solidFill>
                            <a:srgbClr val="000000"/>
                          </a:solidFill>
                          <a:effectLst/>
                          <a:latin typeface="Calibri" panose="020F0502020204030204" pitchFamily="34" charset="0"/>
                        </a:rPr>
                        <a:t>Budgets des donateurs</a:t>
                      </a:r>
                    </a:p>
                  </a:txBody>
                  <a:tcPr marL="0" marR="0" marT="0" marB="0">
                    <a:lnL w="3175">
                      <a:solidFill>
                        <a:srgbClr val="000000"/>
                      </a:solidFill>
                      <a:prstDash val="solid"/>
                    </a:lnL>
                    <a:lnR w="3175" cap="flat" cmpd="sng" algn="ctr">
                      <a:solidFill>
                        <a:srgbClr val="000000"/>
                      </a:solidFill>
                      <a:prstDash val="solid"/>
                      <a:round/>
                      <a:headEnd type="none" w="med" len="med"/>
                      <a:tailEnd type="none" w="med" len="med"/>
                    </a:lnR>
                    <a:lnT w="3175">
                      <a:solidFill>
                        <a:srgbClr val="000000"/>
                      </a:solidFill>
                      <a:prstDash val="solid"/>
                    </a:lnT>
                    <a:lnB w="3175">
                      <a:solidFill>
                        <a:srgbClr val="000000"/>
                      </a:solidFill>
                      <a:prstDash val="solid"/>
                    </a:lnB>
                  </a:tcPr>
                </a:tc>
                <a:tc>
                  <a:txBody>
                    <a:bodyPr/>
                    <a:lstStyle/>
                    <a:p>
                      <a:pPr algn="l" fontAlgn="t"/>
                      <a:r>
                        <a:rPr lang="fr-FR" sz="1200" dirty="0"/>
                        <a:t>Confirmer que l'organisation prépare des budgets distincts pour chaque donateur et projet.</a:t>
                      </a:r>
                    </a:p>
                  </a:txBody>
                  <a:tcPr marL="0" marR="0" marT="0" marB="0">
                    <a:lnL w="3175" cap="flat" cmpd="sng" algn="ctr">
                      <a:solidFill>
                        <a:srgbClr val="000000"/>
                      </a:solidFill>
                      <a:prstDash val="solid"/>
                      <a:round/>
                      <a:headEnd type="none" w="med" len="med"/>
                      <a:tailEnd type="none" w="med" len="med"/>
                    </a:lnL>
                    <a:lnR w="3175">
                      <a:solidFill>
                        <a:srgbClr val="000000"/>
                      </a:solidFill>
                      <a:prstDash val="solid"/>
                    </a:lnR>
                    <a:lnT w="3175">
                      <a:solidFill>
                        <a:srgbClr val="000000"/>
                      </a:solidFill>
                      <a:prstDash val="solid"/>
                    </a:lnT>
                    <a:lnB w="3175">
                      <a:solidFill>
                        <a:srgbClr val="000000"/>
                      </a:solidFill>
                      <a:prstDash val="solid"/>
                    </a:lnB>
                  </a:tcPr>
                </a:tc>
                <a:tc>
                  <a:txBody>
                    <a:bodyPr/>
                    <a:lstStyle/>
                    <a:p>
                      <a:pPr marL="8890" indent="-8890">
                        <a:spcBef>
                          <a:spcPts val="0"/>
                        </a:spcBef>
                        <a:spcAft>
                          <a:spcPts val="0"/>
                        </a:spcAft>
                      </a:pPr>
                      <a:r>
                        <a:rPr lang="fr-FR" sz="1200">
                          <a:solidFill>
                            <a:schemeClr val="tx1"/>
                          </a:solidFill>
                          <a:latin typeface="Source Sans Pro" panose="020B0503030403020204" pitchFamily="34" charset="0"/>
                          <a:ea typeface="Source Sans Pro" panose="020B0503030403020204" pitchFamily="34" charset="0"/>
                          <a:cs typeface="Calibri"/>
                        </a:rPr>
                        <a:t>Politiques/Manuels de procédures de gestion financière</a:t>
                      </a:r>
                    </a:p>
                  </a:txBody>
                  <a:tcPr marL="68580" marR="68580" marT="0" marB="0">
                    <a:lnL w="3175" cap="flat" cmpd="sng" algn="ctr">
                      <a:solidFill>
                        <a:srgbClr val="000000"/>
                      </a:solidFill>
                      <a:prstDash val="solid"/>
                      <a:round/>
                      <a:headEnd type="none" w="med" len="med"/>
                      <a:tailEnd type="none" w="med" len="med"/>
                    </a:lnL>
                    <a:lnR w="3175">
                      <a:solidFill>
                        <a:srgbClr val="000000"/>
                      </a:solidFill>
                      <a:prstDash val="solid"/>
                    </a:lnR>
                    <a:lnT w="3175">
                      <a:solidFill>
                        <a:srgbClr val="000000"/>
                      </a:solidFill>
                      <a:prstDash val="solid"/>
                    </a:lnT>
                    <a:lnB w="3175">
                      <a:solidFill>
                        <a:srgbClr val="000000"/>
                      </a:solidFill>
                      <a:prstDash val="solid"/>
                    </a:lnB>
                  </a:tcPr>
                </a:tc>
                <a:extLst>
                  <a:ext uri="{0D108BD9-81ED-4DB2-BD59-A6C34878D82A}">
                    <a16:rowId xmlns="" xmlns:a16="http://schemas.microsoft.com/office/drawing/2014/main" val="10003"/>
                  </a:ext>
                </a:extLst>
              </a:tr>
              <a:tr h="445576">
                <a:tc>
                  <a:txBody>
                    <a:bodyPr/>
                    <a:lstStyle/>
                    <a:p>
                      <a:pPr algn="l" fontAlgn="t"/>
                      <a:r>
                        <a:rPr lang="fr-FR" sz="1200" b="1" i="0" u="none" strike="noStrike">
                          <a:solidFill>
                            <a:srgbClr val="000000"/>
                          </a:solidFill>
                          <a:effectLst/>
                          <a:latin typeface="Calibri" panose="020F0502020204030204" pitchFamily="34" charset="0"/>
                        </a:rPr>
                        <a:t>Approbation du Conseil </a:t>
                      </a:r>
                    </a:p>
                  </a:txBody>
                  <a:tcPr marL="0" marR="0" marT="0" marB="0">
                    <a:lnL w="3175">
                      <a:solidFill>
                        <a:srgbClr val="000000"/>
                      </a:solidFill>
                      <a:prstDash val="solid"/>
                    </a:lnL>
                    <a:lnR w="3175" cap="flat" cmpd="sng" algn="ctr">
                      <a:solidFill>
                        <a:srgbClr val="000000"/>
                      </a:solidFill>
                      <a:prstDash val="solid"/>
                      <a:round/>
                      <a:headEnd type="none" w="med" len="med"/>
                      <a:tailEnd type="none" w="med" len="med"/>
                    </a:lnR>
                    <a:lnT w="3175">
                      <a:solidFill>
                        <a:srgbClr val="000000"/>
                      </a:solidFill>
                      <a:prstDash val="solid"/>
                    </a:lnT>
                    <a:lnB w="3175" cap="flat" cmpd="sng" algn="ctr">
                      <a:solidFill>
                        <a:srgbClr val="000000"/>
                      </a:solidFill>
                      <a:prstDash val="solid"/>
                      <a:round/>
                      <a:headEnd type="none" w="med" len="med"/>
                      <a:tailEnd type="none" w="med" len="med"/>
                    </a:lnB>
                  </a:tcPr>
                </a:tc>
                <a:tc>
                  <a:txBody>
                    <a:bodyPr/>
                    <a:lstStyle/>
                    <a:p>
                      <a:pPr algn="l" fontAlgn="t"/>
                      <a:r>
                        <a:rPr lang="fr-FR" sz="1200"/>
                        <a:t>Confirmer que les budgets annuels de l'organisation sont toujours examinés et approuvés par le conseil d'administration</a:t>
                      </a:r>
                    </a:p>
                  </a:txBody>
                  <a:tcPr marL="0" marR="0" marT="0" marB="0">
                    <a:lnL w="3175" cap="flat" cmpd="sng" algn="ctr">
                      <a:solidFill>
                        <a:srgbClr val="000000"/>
                      </a:solidFill>
                      <a:prstDash val="solid"/>
                      <a:round/>
                      <a:headEnd type="none" w="med" len="med"/>
                      <a:tailEnd type="none" w="med" len="med"/>
                    </a:lnL>
                    <a:lnR w="3175">
                      <a:solidFill>
                        <a:srgbClr val="000000"/>
                      </a:solidFill>
                      <a:prstDash val="solid"/>
                    </a:lnR>
                    <a:lnT w="3175">
                      <a:solidFill>
                        <a:srgbClr val="000000"/>
                      </a:solidFill>
                      <a:prstDash val="solid"/>
                    </a:lnT>
                    <a:lnB w="3175" cap="flat" cmpd="sng" algn="ctr">
                      <a:solidFill>
                        <a:srgbClr val="000000"/>
                      </a:solidFill>
                      <a:prstDash val="solid"/>
                      <a:round/>
                      <a:headEnd type="none" w="med" len="med"/>
                      <a:tailEnd type="none" w="med" len="med"/>
                    </a:lnB>
                  </a:tcPr>
                </a:tc>
                <a:tc>
                  <a:txBody>
                    <a:bodyPr/>
                    <a:lstStyle/>
                    <a:p>
                      <a:pPr marL="8890" indent="-8890">
                        <a:spcBef>
                          <a:spcPts val="0"/>
                        </a:spcBef>
                        <a:spcAft>
                          <a:spcPts val="0"/>
                        </a:spcAft>
                      </a:pPr>
                      <a:r>
                        <a:rPr lang="fr-FR" sz="1200">
                          <a:solidFill>
                            <a:schemeClr val="tx1"/>
                          </a:solidFill>
                          <a:latin typeface="Source Sans Pro" panose="020B0503030403020204" pitchFamily="34" charset="0"/>
                          <a:ea typeface="Source Sans Pro" panose="020B0503030403020204" pitchFamily="34" charset="0"/>
                          <a:cs typeface="Calibri"/>
                        </a:rPr>
                        <a:t> Politiques/Manuels de procédures de gestion financière</a:t>
                      </a:r>
                    </a:p>
                  </a:txBody>
                  <a:tcPr marL="68580" marR="68580" marT="0" marB="0">
                    <a:lnL w="3175" cap="flat" cmpd="sng" algn="ctr">
                      <a:solidFill>
                        <a:srgbClr val="000000"/>
                      </a:solidFill>
                      <a:prstDash val="solid"/>
                      <a:round/>
                      <a:headEnd type="none" w="med" len="med"/>
                      <a:tailEnd type="none" w="med" len="med"/>
                    </a:lnL>
                    <a:lnR w="3175">
                      <a:solidFill>
                        <a:srgbClr val="000000"/>
                      </a:solidFill>
                      <a:prstDash val="solid"/>
                    </a:lnR>
                    <a:lnT w="3175">
                      <a:solidFill>
                        <a:srgbClr val="000000"/>
                      </a:solidFill>
                      <a:prstDash val="solid"/>
                    </a:lnT>
                    <a:lnB w="3175"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531171">
                <a:tc>
                  <a:txBody>
                    <a:bodyPr/>
                    <a:lstStyle/>
                    <a:p>
                      <a:pPr algn="l" fontAlgn="t"/>
                      <a:r>
                        <a:rPr lang="fr-FR" sz="1200" b="1" i="0" u="none" strike="noStrike">
                          <a:solidFill>
                            <a:srgbClr val="000000"/>
                          </a:solidFill>
                          <a:effectLst/>
                          <a:latin typeface="Calibri" panose="020F0502020204030204" pitchFamily="34" charset="0"/>
                        </a:rPr>
                        <a:t>Gestionnaire budgétaire</a:t>
                      </a:r>
                    </a:p>
                  </a:txBody>
                  <a:tcPr marL="0" marR="0" marT="0" marB="0">
                    <a:lnL w="3175">
                      <a:solidFill>
                        <a:srgbClr val="000000"/>
                      </a:solidFill>
                      <a:prstDash val="solid"/>
                    </a:lnL>
                    <a:lnR w="3175" cap="flat" cmpd="sng" algn="ctr">
                      <a:solidFill>
                        <a:srgbClr val="000000"/>
                      </a:solidFill>
                      <a:prstDash val="solid"/>
                      <a:round/>
                      <a:headEnd type="none" w="med" len="med"/>
                      <a:tailEnd type="none" w="med" len="med"/>
                    </a:lnR>
                    <a:lnT w="3175">
                      <a:solidFill>
                        <a:srgbClr val="000000"/>
                      </a:solidFill>
                      <a:prstDash val="solid"/>
                    </a:lnT>
                    <a:lnB w="3175">
                      <a:solidFill>
                        <a:srgbClr val="000000"/>
                      </a:solidFill>
                      <a:prstDash val="solid"/>
                    </a:lnB>
                  </a:tcPr>
                </a:tc>
                <a:tc>
                  <a:txBody>
                    <a:bodyPr/>
                    <a:lstStyle/>
                    <a:p>
                      <a:pPr algn="l" fontAlgn="t"/>
                      <a:r>
                        <a:rPr lang="fr-FR" sz="1200"/>
                        <a:t>Confirmer que l'organisation a une personne nommée (gestionnaire de budget) qui est responsable de la mise en œuvre et de la gestion de chaque budget.</a:t>
                      </a:r>
                    </a:p>
                  </a:txBody>
                  <a:tcPr marL="0" marR="0" marT="0" marB="0">
                    <a:lnL w="3175" cap="flat" cmpd="sng" algn="ctr">
                      <a:solidFill>
                        <a:srgbClr val="000000"/>
                      </a:solidFill>
                      <a:prstDash val="solid"/>
                      <a:round/>
                      <a:headEnd type="none" w="med" len="med"/>
                      <a:tailEnd type="none" w="med" len="med"/>
                    </a:lnL>
                    <a:lnR w="3175">
                      <a:solidFill>
                        <a:srgbClr val="000000"/>
                      </a:solidFill>
                      <a:prstDash val="solid"/>
                    </a:lnR>
                    <a:lnT w="3175">
                      <a:solidFill>
                        <a:srgbClr val="000000"/>
                      </a:solidFill>
                      <a:prstDash val="solid"/>
                    </a:lnT>
                    <a:lnB w="3175">
                      <a:solidFill>
                        <a:srgbClr val="000000"/>
                      </a:solidFill>
                      <a:prstDash val="solid"/>
                    </a:lnB>
                  </a:tcPr>
                </a:tc>
                <a:tc>
                  <a:txBody>
                    <a:bodyPr/>
                    <a:lstStyle/>
                    <a:p>
                      <a:pPr marL="8890" indent="-8890">
                        <a:spcBef>
                          <a:spcPts val="0"/>
                        </a:spcBef>
                        <a:spcAft>
                          <a:spcPts val="0"/>
                        </a:spcAft>
                      </a:pPr>
                      <a:r>
                        <a:rPr lang="fr-FR" sz="1200">
                          <a:solidFill>
                            <a:schemeClr val="tx1"/>
                          </a:solidFill>
                          <a:latin typeface="Source Sans Pro" panose="020B0503030403020204" pitchFamily="34" charset="0"/>
                          <a:ea typeface="Source Sans Pro" panose="020B0503030403020204" pitchFamily="34" charset="0"/>
                          <a:cs typeface="Calibri"/>
                        </a:rPr>
                        <a:t>Politiques/Manuels de procédures de gestion financière</a:t>
                      </a:r>
                    </a:p>
                  </a:txBody>
                  <a:tcPr marL="68580" marR="68580" marT="0" marB="0">
                    <a:lnL w="3175" cap="flat" cmpd="sng" algn="ctr">
                      <a:solidFill>
                        <a:srgbClr val="000000"/>
                      </a:solidFill>
                      <a:prstDash val="solid"/>
                      <a:round/>
                      <a:headEnd type="none" w="med" len="med"/>
                      <a:tailEnd type="none" w="med" len="med"/>
                    </a:lnL>
                    <a:lnR w="3175">
                      <a:solidFill>
                        <a:srgbClr val="000000"/>
                      </a:solidFill>
                      <a:prstDash val="solid"/>
                    </a:lnR>
                    <a:lnT w="3175">
                      <a:solidFill>
                        <a:srgbClr val="000000"/>
                      </a:solidFill>
                      <a:prstDash val="solid"/>
                    </a:lnT>
                    <a:lnB w="3175">
                      <a:solidFill>
                        <a:srgbClr val="000000"/>
                      </a:solidFill>
                      <a:prstDash val="solid"/>
                    </a:lnB>
                  </a:tcPr>
                </a:tc>
                <a:extLst>
                  <a:ext uri="{0D108BD9-81ED-4DB2-BD59-A6C34878D82A}">
                    <a16:rowId xmlns="" xmlns:a16="http://schemas.microsoft.com/office/drawing/2014/main" val="10005"/>
                  </a:ext>
                </a:extLst>
              </a:tr>
              <a:tr h="468141">
                <a:tc>
                  <a:txBody>
                    <a:bodyPr/>
                    <a:lstStyle/>
                    <a:p>
                      <a:pPr algn="l" fontAlgn="t"/>
                      <a:r>
                        <a:rPr lang="fr-FR" sz="1200" b="1" i="0" u="none" strike="noStrike">
                          <a:solidFill>
                            <a:srgbClr val="000000"/>
                          </a:solidFill>
                          <a:effectLst/>
                          <a:latin typeface="Calibri" panose="020F0502020204030204" pitchFamily="34" charset="0"/>
                        </a:rPr>
                        <a:t>Financement adéquat </a:t>
                      </a:r>
                    </a:p>
                  </a:txBody>
                  <a:tcPr marL="0" marR="0" marT="0" marB="0">
                    <a:lnL w="3175">
                      <a:solidFill>
                        <a:srgbClr val="000000"/>
                      </a:solidFill>
                      <a:prstDash val="solid"/>
                    </a:lnL>
                    <a:lnR w="3175" cap="flat" cmpd="sng" algn="ctr">
                      <a:solidFill>
                        <a:srgbClr val="000000"/>
                      </a:solidFill>
                      <a:prstDash val="solid"/>
                      <a:round/>
                      <a:headEnd type="none" w="med" len="med"/>
                      <a:tailEnd type="none" w="med" len="med"/>
                    </a:lnR>
                    <a:lnT w="3175">
                      <a:solidFill>
                        <a:srgbClr val="000000"/>
                      </a:solidFill>
                      <a:prstDash val="solid"/>
                    </a:lnT>
                    <a:lnB w="3175">
                      <a:solidFill>
                        <a:srgbClr val="000000"/>
                      </a:solidFill>
                      <a:prstDash val="solid"/>
                    </a:lnB>
                  </a:tcPr>
                </a:tc>
                <a:tc>
                  <a:txBody>
                    <a:bodyPr/>
                    <a:lstStyle/>
                    <a:p>
                      <a:pPr algn="l" fontAlgn="t"/>
                      <a:r>
                        <a:rPr lang="fr-FR" sz="1200"/>
                        <a:t>Confirmer que tous les coûts opérationnels prévus sont correctement financés</a:t>
                      </a:r>
                    </a:p>
                  </a:txBody>
                  <a:tcPr marL="0" marR="0" marT="0" marB="0">
                    <a:lnL w="3175" cap="flat" cmpd="sng" algn="ctr">
                      <a:solidFill>
                        <a:srgbClr val="000000"/>
                      </a:solidFill>
                      <a:prstDash val="solid"/>
                      <a:round/>
                      <a:headEnd type="none" w="med" len="med"/>
                      <a:tailEnd type="none" w="med" len="med"/>
                    </a:lnL>
                    <a:lnR w="3175">
                      <a:solidFill>
                        <a:srgbClr val="000000"/>
                      </a:solidFill>
                      <a:prstDash val="solid"/>
                    </a:lnR>
                    <a:lnT w="3175">
                      <a:solidFill>
                        <a:srgbClr val="000000"/>
                      </a:solidFill>
                      <a:prstDash val="solid"/>
                    </a:lnT>
                    <a:lnB w="3175">
                      <a:solidFill>
                        <a:srgbClr val="000000"/>
                      </a:solidFill>
                      <a:prstDash val="solid"/>
                    </a:lnB>
                  </a:tcPr>
                </a:tc>
                <a:tc>
                  <a:txBody>
                    <a:bodyPr/>
                    <a:lstStyle/>
                    <a:p>
                      <a:pPr marL="8890" indent="-8890">
                        <a:spcBef>
                          <a:spcPts val="0"/>
                        </a:spcBef>
                        <a:spcAft>
                          <a:spcPts val="0"/>
                        </a:spcAft>
                      </a:pPr>
                      <a:r>
                        <a:rPr lang="fr-FR" sz="1200" dirty="0">
                          <a:solidFill>
                            <a:schemeClr val="tx1"/>
                          </a:solidFill>
                          <a:latin typeface="Source Sans Pro" panose="020B0503030403020204" pitchFamily="34" charset="0"/>
                          <a:ea typeface="Source Sans Pro" panose="020B0503030403020204" pitchFamily="34" charset="0"/>
                          <a:cs typeface="Calibri"/>
                        </a:rPr>
                        <a:t>Politiques/Manuels de procédures de gestion financière</a:t>
                      </a:r>
                    </a:p>
                  </a:txBody>
                  <a:tcPr marL="68580" marR="68580" marT="0" marB="0">
                    <a:lnL w="3175" cap="flat" cmpd="sng" algn="ctr">
                      <a:solidFill>
                        <a:srgbClr val="000000"/>
                      </a:solidFill>
                      <a:prstDash val="solid"/>
                      <a:round/>
                      <a:headEnd type="none" w="med" len="med"/>
                      <a:tailEnd type="none" w="med" len="med"/>
                    </a:lnL>
                    <a:lnR w="3175">
                      <a:solidFill>
                        <a:srgbClr val="000000"/>
                      </a:solidFill>
                      <a:prstDash val="solid"/>
                    </a:lnR>
                    <a:lnT w="3175">
                      <a:solidFill>
                        <a:srgbClr val="000000"/>
                      </a:solidFill>
                      <a:prstDash val="solid"/>
                    </a:lnT>
                    <a:lnB w="3175">
                      <a:solidFill>
                        <a:srgbClr val="000000"/>
                      </a:solidFill>
                      <a:prstDash val="solid"/>
                    </a:lnB>
                  </a:tcPr>
                </a:tc>
                <a:extLst>
                  <a:ext uri="{0D108BD9-81ED-4DB2-BD59-A6C34878D82A}">
                    <a16:rowId xmlns="" xmlns:a16="http://schemas.microsoft.com/office/drawing/2014/main" val="10006"/>
                  </a:ext>
                </a:extLst>
              </a:tr>
            </a:tbl>
          </a:graphicData>
        </a:graphic>
      </p:graphicFrame>
      <p:sp>
        <p:nvSpPr>
          <p:cNvPr id="6" name="Google Shape;385;p56">
            <a:extLst>
              <a:ext uri="{FF2B5EF4-FFF2-40B4-BE49-F238E27FC236}">
                <a16:creationId xmlns="" xmlns:a16="http://schemas.microsoft.com/office/drawing/2014/main" id="{80130655-516A-AA97-3A5C-01CD6C4209B8}"/>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CATÉGORIES/SOUS-CATÉGORIES FINANCES</a:t>
            </a:r>
          </a:p>
        </p:txBody>
      </p:sp>
      <p:sp>
        <p:nvSpPr>
          <p:cNvPr id="4" name="TextBox 3"/>
          <p:cNvSpPr txBox="1"/>
          <p:nvPr/>
        </p:nvSpPr>
        <p:spPr>
          <a:xfrm>
            <a:off x="220722" y="6526926"/>
            <a:ext cx="6639951"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3" name="Espace réservé du numéro de diapositive 2">
            <a:extLst>
              <a:ext uri="{FF2B5EF4-FFF2-40B4-BE49-F238E27FC236}">
                <a16:creationId xmlns="" xmlns:a16="http://schemas.microsoft.com/office/drawing/2014/main" id="{522B433A-F850-3508-5358-CE33327F4A13}"/>
              </a:ext>
            </a:extLst>
          </p:cNvPr>
          <p:cNvSpPr>
            <a:spLocks noGrp="1"/>
          </p:cNvSpPr>
          <p:nvPr>
            <p:ph type="sldNum" sz="quarter" idx="12"/>
          </p:nvPr>
        </p:nvSpPr>
        <p:spPr/>
        <p:txBody>
          <a:bodyPr/>
          <a:lstStyle/>
          <a:p>
            <a:fld id="{3A98EE3D-8CD1-4C3F-BD1C-C98C9596463C}" type="slidenum">
              <a:rPr lang="en-US" smtClean="0"/>
              <a:t>60</a:t>
            </a:fld>
            <a:endParaRPr lang="en-US"/>
          </a:p>
        </p:txBody>
      </p:sp>
    </p:spTree>
    <p:extLst>
      <p:ext uri="{BB962C8B-B14F-4D97-AF65-F5344CB8AC3E}">
        <p14:creationId xmlns:p14="http://schemas.microsoft.com/office/powerpoint/2010/main" val="40153000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4">
            <a:extLst>
              <a:ext uri="{FF2B5EF4-FFF2-40B4-BE49-F238E27FC236}">
                <a16:creationId xmlns="" xmlns:a16="http://schemas.microsoft.com/office/drawing/2014/main" id="{8732607A-7A34-00FA-4FF7-23A770DCB445}"/>
              </a:ext>
            </a:extLst>
          </p:cNvPr>
          <p:cNvGraphicFramePr>
            <a:graphicFrameLocks noGrp="1"/>
          </p:cNvGraphicFramePr>
          <p:nvPr>
            <p:extLst>
              <p:ext uri="{D42A27DB-BD31-4B8C-83A1-F6EECF244321}">
                <p14:modId xmlns:p14="http://schemas.microsoft.com/office/powerpoint/2010/main" val="1313785639"/>
              </p:ext>
            </p:extLst>
          </p:nvPr>
        </p:nvGraphicFramePr>
        <p:xfrm>
          <a:off x="261257" y="926673"/>
          <a:ext cx="11804838" cy="5385275"/>
        </p:xfrm>
        <a:graphic>
          <a:graphicData uri="http://schemas.openxmlformats.org/drawingml/2006/table">
            <a:tbl>
              <a:tblPr firstRow="1" bandRow="1">
                <a:tableStyleId>{2D5ABB26-0587-4C30-8999-92F81FD0307C}</a:tableStyleId>
              </a:tblPr>
              <a:tblGrid>
                <a:gridCol w="2308219">
                  <a:extLst>
                    <a:ext uri="{9D8B030D-6E8A-4147-A177-3AD203B41FA5}">
                      <a16:colId xmlns="" xmlns:a16="http://schemas.microsoft.com/office/drawing/2014/main" val="20000"/>
                    </a:ext>
                  </a:extLst>
                </a:gridCol>
                <a:gridCol w="6419427">
                  <a:extLst>
                    <a:ext uri="{9D8B030D-6E8A-4147-A177-3AD203B41FA5}">
                      <a16:colId xmlns="" xmlns:a16="http://schemas.microsoft.com/office/drawing/2014/main" val="20001"/>
                    </a:ext>
                  </a:extLst>
                </a:gridCol>
                <a:gridCol w="3077192">
                  <a:extLst>
                    <a:ext uri="{9D8B030D-6E8A-4147-A177-3AD203B41FA5}">
                      <a16:colId xmlns="" xmlns:a16="http://schemas.microsoft.com/office/drawing/2014/main" val="20002"/>
                    </a:ext>
                  </a:extLst>
                </a:gridCol>
              </a:tblGrid>
              <a:tr h="386626">
                <a:tc>
                  <a:txBody>
                    <a:bodyPr/>
                    <a:lstStyle/>
                    <a:p>
                      <a:pPr marL="64769" algn="ctr">
                        <a:lnSpc>
                          <a:spcPts val="1620"/>
                        </a:lnSpc>
                      </a:pPr>
                      <a:r>
                        <a:rPr lang="fr-FR" sz="1400" b="1" dirty="0">
                          <a:solidFill>
                            <a:schemeClr val="bg1"/>
                          </a:solidFill>
                          <a:latin typeface="Source Sans Pro" panose="020B0503030403020204" pitchFamily="34" charset="0"/>
                          <a:ea typeface="Source Sans Pro" panose="020B0503030403020204" pitchFamily="34" charset="0"/>
                          <a:cs typeface="Calibri"/>
                        </a:rPr>
                        <a:t>CATÉGORIES/SOUS-CATÉGORIES</a:t>
                      </a: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cap="flat" cmpd="sng" algn="ctr">
                      <a:solidFill>
                        <a:srgbClr val="000000"/>
                      </a:solidFill>
                      <a:prstDash val="solid"/>
                      <a:round/>
                      <a:headEnd type="none" w="med" len="med"/>
                      <a:tailEnd type="none" w="med" len="med"/>
                    </a:lnB>
                    <a:solidFill>
                      <a:srgbClr val="002060"/>
                    </a:solidFill>
                  </a:tcPr>
                </a:tc>
                <a:tc>
                  <a:txBody>
                    <a:bodyPr/>
                    <a:lstStyle/>
                    <a:p>
                      <a:pPr marL="64769" algn="ctr">
                        <a:lnSpc>
                          <a:spcPts val="1620"/>
                        </a:lnSpc>
                      </a:pPr>
                      <a:r>
                        <a:rPr lang="fr-FR" sz="1400" b="1">
                          <a:solidFill>
                            <a:schemeClr val="bg1"/>
                          </a:solidFill>
                          <a:latin typeface="Source Sans Pro" panose="020B0503030403020204" pitchFamily="34" charset="0"/>
                          <a:ea typeface="Source Sans Pro" panose="020B0503030403020204" pitchFamily="34" charset="0"/>
                          <a:cs typeface="Calibri"/>
                        </a:rPr>
                        <a:t>OBJECTIF (S) :</a:t>
                      </a: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cap="flat" cmpd="sng" algn="ctr">
                      <a:solidFill>
                        <a:srgbClr val="000000"/>
                      </a:solidFill>
                      <a:prstDash val="solid"/>
                      <a:round/>
                      <a:headEnd type="none" w="med" len="med"/>
                      <a:tailEnd type="none" w="med" len="med"/>
                    </a:lnB>
                    <a:solidFill>
                      <a:srgbClr val="002060"/>
                    </a:solidFill>
                  </a:tcPr>
                </a:tc>
                <a:tc>
                  <a:txBody>
                    <a:bodyPr/>
                    <a:lstStyle/>
                    <a:p>
                      <a:pPr marL="64769" algn="ctr">
                        <a:lnSpc>
                          <a:spcPts val="1620"/>
                        </a:lnSpc>
                      </a:pPr>
                      <a:r>
                        <a:rPr lang="fr-FR" sz="1400" b="1">
                          <a:solidFill>
                            <a:schemeClr val="bg1"/>
                          </a:solidFill>
                          <a:latin typeface="Source Sans Pro" panose="020B0503030403020204" pitchFamily="34" charset="0"/>
                          <a:ea typeface="Source Sans Pro" panose="020B0503030403020204" pitchFamily="34" charset="0"/>
                          <a:cs typeface="Calibri"/>
                        </a:rPr>
                        <a:t>DOCUMENTS CLÉS POUR L'ÉVALUATION</a:t>
                      </a: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cap="flat" cmpd="sng" algn="ctr">
                      <a:solidFill>
                        <a:srgbClr val="000000"/>
                      </a:solidFill>
                      <a:prstDash val="solid"/>
                      <a:round/>
                      <a:headEnd type="none" w="med" len="med"/>
                      <a:tailEnd type="none" w="med" len="med"/>
                    </a:lnB>
                    <a:solidFill>
                      <a:srgbClr val="002060"/>
                    </a:solidFill>
                  </a:tcPr>
                </a:tc>
                <a:extLst>
                  <a:ext uri="{0D108BD9-81ED-4DB2-BD59-A6C34878D82A}">
                    <a16:rowId xmlns="" xmlns:a16="http://schemas.microsoft.com/office/drawing/2014/main" val="10000"/>
                  </a:ext>
                </a:extLst>
              </a:tr>
              <a:tr h="940814">
                <a:tc>
                  <a:txBody>
                    <a:bodyPr/>
                    <a:lstStyle/>
                    <a:p>
                      <a:pPr algn="l" fontAlgn="t"/>
                      <a:r>
                        <a:rPr lang="fr-FR" sz="1100" b="1" i="0" u="none" strike="noStrike">
                          <a:solidFill>
                            <a:srgbClr val="000000"/>
                          </a:solidFill>
                          <a:effectLst/>
                          <a:latin typeface="Calibri" panose="020F0502020204030204" pitchFamily="34" charset="0"/>
                        </a:rPr>
                        <a:t>Coûts indirects </a:t>
                      </a:r>
                    </a:p>
                  </a:txBody>
                  <a:tcPr marL="0" marR="0" marT="0" marB="0">
                    <a:lnL w="3175">
                      <a:solidFill>
                        <a:srgbClr val="000000"/>
                      </a:solidFill>
                      <a:prstDash val="solid"/>
                    </a:lnL>
                    <a:lnR w="3175" cap="flat" cmpd="sng" algn="ctr">
                      <a:solidFill>
                        <a:srgbClr val="000000"/>
                      </a:solidFill>
                      <a:prstDash val="solid"/>
                      <a:round/>
                      <a:headEnd type="none" w="med" len="med"/>
                      <a:tailEnd type="none" w="med" len="med"/>
                    </a:lnR>
                    <a:lnT w="3175">
                      <a:solidFill>
                        <a:srgbClr val="000000"/>
                      </a:solidFill>
                      <a:prstDash val="solid"/>
                    </a:lnT>
                    <a:lnB w="3175">
                      <a:solidFill>
                        <a:srgbClr val="000000"/>
                      </a:solidFill>
                      <a:prstDash val="solid"/>
                    </a:lnB>
                    <a:solidFill>
                      <a:srgbClr val="FFC000"/>
                    </a:solidFill>
                  </a:tcPr>
                </a:tc>
                <a:tc>
                  <a:txBody>
                    <a:bodyPr/>
                    <a:lstStyle/>
                    <a:p>
                      <a:pPr algn="l" fontAlgn="t"/>
                      <a:r>
                        <a:rPr lang="fr-FR" sz="1400">
                          <a:solidFill>
                            <a:schemeClr val="tx1"/>
                          </a:solidFill>
                          <a:latin typeface="Source Sans Pro" panose="020B0503030403020204" pitchFamily="34" charset="0"/>
                          <a:ea typeface="Source Sans Pro" panose="020B0503030403020204" pitchFamily="34" charset="0"/>
                          <a:cs typeface="Calibri"/>
                        </a:rPr>
                        <a:t>Confirmer que l'organisation a correctement calculé le MTDC et dispose d'un système comptable qui suit de manière cohérente et précise les coûts indirects OU que l'organisation n'a pas inclus les coûts indirects dans le budget.</a:t>
                      </a:r>
                    </a:p>
                  </a:txBody>
                  <a:tcPr marL="0" marR="0" marT="0" marB="0">
                    <a:lnL w="3175" cap="flat" cmpd="sng" algn="ctr">
                      <a:solidFill>
                        <a:srgbClr val="000000"/>
                      </a:solidFill>
                      <a:prstDash val="solid"/>
                      <a:round/>
                      <a:headEnd type="none" w="med" len="med"/>
                      <a:tailEnd type="none" w="med" len="med"/>
                    </a:lnL>
                    <a:lnR w="3175">
                      <a:solidFill>
                        <a:srgbClr val="000000"/>
                      </a:solidFill>
                      <a:prstDash val="solid"/>
                    </a:lnR>
                    <a:lnT w="3175">
                      <a:solidFill>
                        <a:srgbClr val="000000"/>
                      </a:solidFill>
                      <a:prstDash val="solid"/>
                    </a:lnT>
                    <a:lnB w="3175">
                      <a:solidFill>
                        <a:srgbClr val="000000"/>
                      </a:solidFill>
                      <a:prstDash val="solid"/>
                    </a:lnB>
                    <a:solidFill>
                      <a:srgbClr val="FFC000"/>
                    </a:solidFill>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Calibri"/>
                        </a:rPr>
                        <a:t>Rapport financier </a:t>
                      </a:r>
                    </a:p>
                  </a:txBody>
                  <a:tcPr marL="68580" marR="68580" marT="0" marB="0">
                    <a:lnL w="3175" cap="flat" cmpd="sng" algn="ctr">
                      <a:solidFill>
                        <a:srgbClr val="000000"/>
                      </a:solidFill>
                      <a:prstDash val="solid"/>
                      <a:round/>
                      <a:headEnd type="none" w="med" len="med"/>
                      <a:tailEnd type="none" w="med" len="med"/>
                    </a:lnL>
                    <a:lnR w="3175">
                      <a:solidFill>
                        <a:srgbClr val="000000"/>
                      </a:solidFill>
                      <a:prstDash val="solid"/>
                    </a:lnR>
                    <a:lnT w="3175">
                      <a:solidFill>
                        <a:srgbClr val="000000"/>
                      </a:solidFill>
                      <a:prstDash val="solid"/>
                    </a:lnT>
                    <a:lnB w="3175">
                      <a:solidFill>
                        <a:srgbClr val="000000"/>
                      </a:solidFill>
                      <a:prstDash val="solid"/>
                    </a:lnB>
                    <a:solidFill>
                      <a:srgbClr val="FFC000"/>
                    </a:solidFill>
                  </a:tcPr>
                </a:tc>
                <a:extLst>
                  <a:ext uri="{0D108BD9-81ED-4DB2-BD59-A6C34878D82A}">
                    <a16:rowId xmlns="" xmlns:a16="http://schemas.microsoft.com/office/drawing/2014/main" val="10001"/>
                  </a:ext>
                </a:extLst>
              </a:tr>
              <a:tr h="940814">
                <a:tc>
                  <a:txBody>
                    <a:bodyPr/>
                    <a:lstStyle/>
                    <a:p>
                      <a:pPr algn="l" fontAlgn="t"/>
                      <a:r>
                        <a:rPr lang="fr-FR" sz="1100" b="1" i="0" u="none" strike="noStrike">
                          <a:solidFill>
                            <a:srgbClr val="000000"/>
                          </a:solidFill>
                          <a:effectLst/>
                          <a:latin typeface="Calibri" panose="020F0502020204030204" pitchFamily="34" charset="0"/>
                        </a:rPr>
                        <a:t>Politique de répartition des coûts </a:t>
                      </a:r>
                    </a:p>
                  </a:txBody>
                  <a:tcPr marL="0" marR="0" marT="0" marB="0">
                    <a:lnL w="3175">
                      <a:solidFill>
                        <a:srgbClr val="000000"/>
                      </a:solidFill>
                      <a:prstDash val="solid"/>
                    </a:lnL>
                    <a:lnR w="3175" cap="flat" cmpd="sng" algn="ctr">
                      <a:solidFill>
                        <a:srgbClr val="000000"/>
                      </a:solidFill>
                      <a:prstDash val="solid"/>
                      <a:round/>
                      <a:headEnd type="none" w="med" len="med"/>
                      <a:tailEnd type="none" w="med" len="med"/>
                    </a:lnR>
                    <a:lnT w="3175">
                      <a:solidFill>
                        <a:srgbClr val="000000"/>
                      </a:solidFill>
                      <a:prstDash val="solid"/>
                    </a:lnT>
                    <a:lnB w="3175" cap="flat" cmpd="sng" algn="ctr">
                      <a:solidFill>
                        <a:srgbClr val="000000"/>
                      </a:solidFill>
                      <a:prstDash val="solid"/>
                      <a:round/>
                      <a:headEnd type="none" w="med" len="med"/>
                      <a:tailEnd type="none" w="med" len="med"/>
                    </a:lnB>
                  </a:tcPr>
                </a:tc>
                <a:tc>
                  <a:txBody>
                    <a:bodyPr/>
                    <a:lstStyle/>
                    <a:p>
                      <a:pPr algn="l" fontAlgn="t"/>
                      <a:r>
                        <a:rPr lang="fr-FR" sz="1400">
                          <a:solidFill>
                            <a:schemeClr val="tx1"/>
                          </a:solidFill>
                          <a:latin typeface="Source Sans Pro" panose="020B0503030403020204" pitchFamily="34" charset="0"/>
                          <a:ea typeface="Source Sans Pro" panose="020B0503030403020204" pitchFamily="34" charset="0"/>
                          <a:cs typeface="Calibri"/>
                        </a:rPr>
                        <a:t>Confirmer que la politique de répartition des coûts est appliquée de manière cohérente lors de la répartition des coûts partagés.</a:t>
                      </a:r>
                    </a:p>
                  </a:txBody>
                  <a:tcPr marL="0" marR="0" marT="0" marB="0">
                    <a:lnL w="3175" cap="flat" cmpd="sng" algn="ctr">
                      <a:solidFill>
                        <a:srgbClr val="000000"/>
                      </a:solidFill>
                      <a:prstDash val="solid"/>
                      <a:round/>
                      <a:headEnd type="none" w="med" len="med"/>
                      <a:tailEnd type="none" w="med" len="med"/>
                    </a:lnL>
                    <a:lnR w="3175">
                      <a:solidFill>
                        <a:srgbClr val="000000"/>
                      </a:solidFill>
                      <a:prstDash val="solid"/>
                    </a:lnR>
                    <a:lnT w="3175">
                      <a:solidFill>
                        <a:srgbClr val="000000"/>
                      </a:solidFill>
                      <a:prstDash val="solid"/>
                    </a:lnT>
                    <a:lnB w="3175" cap="flat" cmpd="sng" algn="ctr">
                      <a:solidFill>
                        <a:srgbClr val="000000"/>
                      </a:solidFill>
                      <a:prstDash val="solid"/>
                      <a:round/>
                      <a:headEnd type="none" w="med" len="med"/>
                      <a:tailEnd type="none" w="med" len="med"/>
                    </a:lnB>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Calibri"/>
                        </a:rPr>
                        <a:t>Politiques/Manuels de procédures de gestion financière</a:t>
                      </a:r>
                    </a:p>
                  </a:txBody>
                  <a:tcPr marL="68580" marR="68580" marT="0" marB="0">
                    <a:lnL w="3175" cap="flat" cmpd="sng" algn="ctr">
                      <a:solidFill>
                        <a:srgbClr val="000000"/>
                      </a:solidFill>
                      <a:prstDash val="solid"/>
                      <a:round/>
                      <a:headEnd type="none" w="med" len="med"/>
                      <a:tailEnd type="none" w="med" len="med"/>
                    </a:lnL>
                    <a:lnR w="3175">
                      <a:solidFill>
                        <a:srgbClr val="000000"/>
                      </a:solidFill>
                      <a:prstDash val="solid"/>
                    </a:lnR>
                    <a:lnT w="3175">
                      <a:solidFill>
                        <a:srgbClr val="000000"/>
                      </a:solidFill>
                      <a:prstDash val="solid"/>
                    </a:lnT>
                    <a:lnB w="3175"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1176017">
                <a:tc rowSpan="2">
                  <a:txBody>
                    <a:bodyPr/>
                    <a:lstStyle/>
                    <a:p>
                      <a:pPr algn="l" fontAlgn="t"/>
                      <a:r>
                        <a:rPr lang="fr-FR" sz="1100" b="1" i="0" u="none" strike="noStrike">
                          <a:solidFill>
                            <a:srgbClr val="000000"/>
                          </a:solidFill>
                          <a:effectLst/>
                          <a:latin typeface="Calibri" panose="020F0502020204030204" pitchFamily="34" charset="0"/>
                        </a:rPr>
                        <a:t>Paiements autorisés</a:t>
                      </a:r>
                    </a:p>
                  </a:txBody>
                  <a:tcPr marL="0" marR="0" marT="0" marB="0">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c>
                  <a:txBody>
                    <a:bodyPr/>
                    <a:lstStyle/>
                    <a:p>
                      <a:pPr algn="l" fontAlgn="t"/>
                      <a:r>
                        <a:rPr lang="fr-FR" sz="1400" dirty="0">
                          <a:solidFill>
                            <a:schemeClr val="tx1"/>
                          </a:solidFill>
                          <a:latin typeface="Source Sans Pro" panose="020B0503030403020204" pitchFamily="34" charset="0"/>
                          <a:ea typeface="Source Sans Pro" panose="020B0503030403020204" pitchFamily="34" charset="0"/>
                          <a:cs typeface="Calibri"/>
                        </a:rPr>
                        <a:t>Confirmer que tous les chèques ou virements électroniques sont autorisés/signés par au moins deux signataires autorisés</a:t>
                      </a:r>
                    </a:p>
                  </a:txBody>
                  <a:tcPr marL="0" marR="0" marT="0" marB="0">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Calibri"/>
                        </a:rPr>
                        <a:t>Politiques/Manuels de procédures de gestion financière</a:t>
                      </a:r>
                    </a:p>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Calibri"/>
                        </a:rPr>
                        <a:t>Rapports d'Audit</a:t>
                      </a:r>
                    </a:p>
                  </a:txBody>
                  <a:tcPr marL="68580" marR="68580" marT="0" marB="0">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926292182"/>
                  </a:ext>
                </a:extLst>
              </a:tr>
              <a:tr h="940814">
                <a:tc vMerge="1">
                  <a:txBody>
                    <a:bodyPr/>
                    <a:lstStyle/>
                    <a:p>
                      <a:endParaRPr lang="en-US" dirty="0"/>
                    </a:p>
                  </a:txBody>
                  <a:tcP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a:solidFill>
                        <a:srgbClr val="000000"/>
                      </a:solidFill>
                      <a:prstDash val="solid"/>
                    </a:lnB>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Calibri"/>
                        </a:rPr>
                        <a:t>Confirmer que tout l'argent reçu est conservé intact, c'est-à-dire sans qu'aucun argent ne soit dépensé</a:t>
                      </a:r>
                    </a:p>
                    <a:p>
                      <a:pPr marL="8890" indent="-8890" algn="l" rtl="0">
                        <a:spcBef>
                          <a:spcPts val="1200"/>
                        </a:spcBef>
                        <a:spcAft>
                          <a:spcPts val="600"/>
                        </a:spcAft>
                      </a:pPr>
                      <a:endParaRPr lang="en-US" sz="1400" kern="1200" spc="-15" dirty="0">
                        <a:solidFill>
                          <a:schemeClr val="tx1"/>
                        </a:solidFill>
                        <a:latin typeface="Source Sans Pro" panose="020B0503030403020204" pitchFamily="34" charset="0"/>
                        <a:ea typeface="Source Sans Pro" panose="020B0503030403020204" pitchFamily="34" charset="0"/>
                        <a:cs typeface="Calibri"/>
                      </a:endParaRPr>
                    </a:p>
                  </a:txBody>
                  <a:tcPr marL="68580" marR="68580" marT="0" marB="0">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Calibri"/>
                        </a:rPr>
                        <a:t>Rapport financier </a:t>
                      </a:r>
                    </a:p>
                  </a:txBody>
                  <a:tcPr marL="68580" marR="68580" marT="0" marB="0">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a:solidFill>
                        <a:srgbClr val="000000"/>
                      </a:solidFill>
                      <a:prstDash val="solid"/>
                    </a:lnB>
                  </a:tcPr>
                </a:tc>
                <a:extLst>
                  <a:ext uri="{0D108BD9-81ED-4DB2-BD59-A6C34878D82A}">
                    <a16:rowId xmlns="" xmlns:a16="http://schemas.microsoft.com/office/drawing/2014/main" val="2149488562"/>
                  </a:ext>
                </a:extLst>
              </a:tr>
              <a:tr h="980416">
                <a:tc>
                  <a:txBody>
                    <a:bodyPr/>
                    <a:lstStyle/>
                    <a:p>
                      <a:pPr marL="8890" indent="-8890" algn="l" rtl="0">
                        <a:spcBef>
                          <a:spcPts val="1200"/>
                        </a:spcBef>
                        <a:spcAft>
                          <a:spcPts val="600"/>
                        </a:spcAft>
                      </a:pPr>
                      <a:endParaRPr lang="en-US" sz="1400" spc="-15" dirty="0">
                        <a:solidFill>
                          <a:schemeClr val="tx1"/>
                        </a:solidFill>
                        <a:latin typeface="Source Sans Pro" panose="020B0503030403020204" pitchFamily="34" charset="0"/>
                        <a:ea typeface="Source Sans Pro" panose="020B0503030403020204" pitchFamily="34" charset="0"/>
                        <a:cs typeface="Calibri"/>
                      </a:endParaRPr>
                    </a:p>
                  </a:txBody>
                  <a:tcPr marL="68580" marR="68580" marT="0" marB="0">
                    <a:lnL w="3175">
                      <a:solidFill>
                        <a:srgbClr val="000000"/>
                      </a:solidFill>
                      <a:prstDash val="soli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a:solidFill>
                        <a:srgbClr val="000000"/>
                      </a:solidFill>
                      <a:prstDash val="solid"/>
                    </a:lnB>
                  </a:tcPr>
                </a:tc>
                <a:tc>
                  <a:txBody>
                    <a:bodyPr/>
                    <a:lstStyle/>
                    <a:p>
                      <a:pPr algn="l" fontAlgn="t"/>
                      <a:r>
                        <a:rPr lang="fr-FR" sz="1400">
                          <a:solidFill>
                            <a:schemeClr val="tx1"/>
                          </a:solidFill>
                          <a:latin typeface="Source Sans Pro" panose="020B0503030403020204" pitchFamily="34" charset="0"/>
                          <a:ea typeface="Source Sans Pro" panose="020B0503030403020204" pitchFamily="34" charset="0"/>
                          <a:cs typeface="Calibri"/>
                        </a:rPr>
                        <a:t>Confirmer qu'il existe une politique écrite détaillant qui peut autoriser des dépenses de différents types ou valeurs et qu'elle est systématiquement utilisée.</a:t>
                      </a:r>
                    </a:p>
                  </a:txBody>
                  <a:tcPr marL="0" marR="0" marT="0" marB="0">
                    <a:lnL w="3175" cap="flat" cmpd="sng" algn="ctr">
                      <a:solidFill>
                        <a:srgbClr val="000000"/>
                      </a:solidFill>
                      <a:prstDash val="solid"/>
                      <a:round/>
                      <a:headEnd type="none" w="med" len="med"/>
                      <a:tailEnd type="none" w="med" len="med"/>
                    </a:lnL>
                    <a:lnR w="3175">
                      <a:solidFill>
                        <a:srgbClr val="000000"/>
                      </a:solidFill>
                      <a:prstDash val="solid"/>
                    </a:lnR>
                    <a:lnT w="3175">
                      <a:solidFill>
                        <a:srgbClr val="000000"/>
                      </a:solidFill>
                      <a:prstDash val="solid"/>
                    </a:lnT>
                    <a:lnB w="3175">
                      <a:solidFill>
                        <a:srgbClr val="000000"/>
                      </a:solidFill>
                      <a:prstDash val="solid"/>
                    </a:lnB>
                  </a:tcPr>
                </a:tc>
                <a:tc>
                  <a:txBody>
                    <a:body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Calibri"/>
                        </a:rPr>
                        <a:t>Politiques/Manuels de procédures de gestion financière</a:t>
                      </a:r>
                    </a:p>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Calibri"/>
                        </a:rPr>
                        <a:t>Plan d'urgence</a:t>
                      </a:r>
                    </a:p>
                  </a:txBody>
                  <a:tcPr marL="68580" marR="68580" marT="0" marB="0">
                    <a:lnL w="3175" cap="flat" cmpd="sng" algn="ctr">
                      <a:solidFill>
                        <a:srgbClr val="000000"/>
                      </a:solidFill>
                      <a:prstDash val="solid"/>
                      <a:round/>
                      <a:headEnd type="none" w="med" len="med"/>
                      <a:tailEnd type="none" w="med" len="med"/>
                    </a:lnL>
                    <a:lnR w="3175">
                      <a:solidFill>
                        <a:srgbClr val="000000"/>
                      </a:solidFill>
                      <a:prstDash val="solid"/>
                    </a:lnR>
                    <a:lnT w="3175">
                      <a:solidFill>
                        <a:srgbClr val="000000"/>
                      </a:solidFill>
                      <a:prstDash val="solid"/>
                    </a:lnT>
                    <a:lnB w="3175">
                      <a:solidFill>
                        <a:srgbClr val="000000"/>
                      </a:solidFill>
                      <a:prstDash val="solid"/>
                    </a:lnB>
                  </a:tcPr>
                </a:tc>
                <a:extLst>
                  <a:ext uri="{0D108BD9-81ED-4DB2-BD59-A6C34878D82A}">
                    <a16:rowId xmlns="" xmlns:a16="http://schemas.microsoft.com/office/drawing/2014/main" val="10003"/>
                  </a:ext>
                </a:extLst>
              </a:tr>
            </a:tbl>
          </a:graphicData>
        </a:graphic>
      </p:graphicFrame>
      <p:sp>
        <p:nvSpPr>
          <p:cNvPr id="6" name="Google Shape;385;p56">
            <a:extLst>
              <a:ext uri="{FF2B5EF4-FFF2-40B4-BE49-F238E27FC236}">
                <a16:creationId xmlns="" xmlns:a16="http://schemas.microsoft.com/office/drawing/2014/main" id="{11C63D8E-4632-F302-9E97-5F0D9F84B180}"/>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CATÉGORIES/SOUS-CATÉGORIES FINANCE (CONT.)</a:t>
            </a:r>
          </a:p>
        </p:txBody>
      </p:sp>
      <p:sp>
        <p:nvSpPr>
          <p:cNvPr id="5" name="TextBox 4"/>
          <p:cNvSpPr txBox="1"/>
          <p:nvPr/>
        </p:nvSpPr>
        <p:spPr>
          <a:xfrm>
            <a:off x="220722" y="6526926"/>
            <a:ext cx="6639951"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A96500E7-0108-D6C6-2418-C511F394B6D8}"/>
              </a:ext>
            </a:extLst>
          </p:cNvPr>
          <p:cNvSpPr>
            <a:spLocks noGrp="1"/>
          </p:cNvSpPr>
          <p:nvPr>
            <p:ph type="sldNum" sz="quarter" idx="12"/>
          </p:nvPr>
        </p:nvSpPr>
        <p:spPr/>
        <p:txBody>
          <a:bodyPr/>
          <a:lstStyle/>
          <a:p>
            <a:fld id="{3A98EE3D-8CD1-4C3F-BD1C-C98C9596463C}" type="slidenum">
              <a:rPr lang="en-US" smtClean="0"/>
              <a:t>61</a:t>
            </a:fld>
            <a:endParaRPr lang="en-US"/>
          </a:p>
        </p:txBody>
      </p:sp>
    </p:spTree>
    <p:extLst>
      <p:ext uri="{BB962C8B-B14F-4D97-AF65-F5344CB8AC3E}">
        <p14:creationId xmlns:p14="http://schemas.microsoft.com/office/powerpoint/2010/main" val="24939591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 xmlns:a16="http://schemas.microsoft.com/office/drawing/2014/main" id="{0BE93832-8464-BC24-A217-D91049F6EB08}"/>
              </a:ext>
            </a:extLst>
          </p:cNvPr>
          <p:cNvGraphicFramePr>
            <a:graphicFrameLocks noGrp="1"/>
          </p:cNvGraphicFramePr>
          <p:nvPr>
            <p:extLst>
              <p:ext uri="{D42A27DB-BD31-4B8C-83A1-F6EECF244321}">
                <p14:modId xmlns:p14="http://schemas.microsoft.com/office/powerpoint/2010/main" val="1866306403"/>
              </p:ext>
            </p:extLst>
          </p:nvPr>
        </p:nvGraphicFramePr>
        <p:xfrm>
          <a:off x="296333" y="906121"/>
          <a:ext cx="11650136" cy="5608374"/>
        </p:xfrm>
        <a:graphic>
          <a:graphicData uri="http://schemas.openxmlformats.org/drawingml/2006/table">
            <a:tbl>
              <a:tblPr firstRow="1" firstCol="1" bandRow="1"/>
              <a:tblGrid>
                <a:gridCol w="512852">
                  <a:extLst>
                    <a:ext uri="{9D8B030D-6E8A-4147-A177-3AD203B41FA5}">
                      <a16:colId xmlns="" xmlns:a16="http://schemas.microsoft.com/office/drawing/2014/main" val="766649594"/>
                    </a:ext>
                  </a:extLst>
                </a:gridCol>
                <a:gridCol w="1915604">
                  <a:extLst>
                    <a:ext uri="{9D8B030D-6E8A-4147-A177-3AD203B41FA5}">
                      <a16:colId xmlns="" xmlns:a16="http://schemas.microsoft.com/office/drawing/2014/main" val="1661652241"/>
                    </a:ext>
                  </a:extLst>
                </a:gridCol>
                <a:gridCol w="6248389">
                  <a:extLst>
                    <a:ext uri="{9D8B030D-6E8A-4147-A177-3AD203B41FA5}">
                      <a16:colId xmlns="" xmlns:a16="http://schemas.microsoft.com/office/drawing/2014/main" val="491408675"/>
                    </a:ext>
                  </a:extLst>
                </a:gridCol>
                <a:gridCol w="2973291">
                  <a:extLst>
                    <a:ext uri="{9D8B030D-6E8A-4147-A177-3AD203B41FA5}">
                      <a16:colId xmlns="" xmlns:a16="http://schemas.microsoft.com/office/drawing/2014/main" val="1342986814"/>
                    </a:ext>
                  </a:extLst>
                </a:gridCol>
              </a:tblGrid>
              <a:tr h="704873">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890" indent="-8890">
                        <a:spcBef>
                          <a:spcPts val="0"/>
                        </a:spcBef>
                        <a:spcAft>
                          <a:spcPts val="0"/>
                        </a:spcAft>
                      </a:pPr>
                      <a:r>
                        <a:rPr lang="fr-FR" sz="1400" b="1" dirty="0">
                          <a:solidFill>
                            <a:schemeClr val="bg1"/>
                          </a:solidFill>
                          <a:latin typeface="Source Sans Pro" panose="020B0503030403020204" pitchFamily="34" charset="0"/>
                          <a:ea typeface="Source Sans Pro" panose="020B0503030403020204" pitchFamily="34" charset="0"/>
                          <a:cs typeface="Arial"/>
                        </a:rPr>
                        <a:t>CATÉGORIES/SOUS-CATÉGORIES</a:t>
                      </a:r>
                    </a:p>
                  </a:txBody>
                  <a:tcPr marL="1880" marR="1880" marT="269" marB="0" anchor="ctr">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890" indent="-8890" algn="ctr">
                        <a:spcBef>
                          <a:spcPts val="0"/>
                        </a:spcBef>
                        <a:spcAft>
                          <a:spcPts val="0"/>
                        </a:spcAft>
                      </a:pPr>
                      <a:r>
                        <a:rPr lang="fr-FR" sz="1400" b="1">
                          <a:solidFill>
                            <a:schemeClr val="bg1"/>
                          </a:solidFill>
                          <a:latin typeface="Source Sans Pro" panose="020B0503030403020204" pitchFamily="34" charset="0"/>
                          <a:ea typeface="Source Sans Pro" panose="020B0503030403020204" pitchFamily="34" charset="0"/>
                          <a:cs typeface="Arial"/>
                        </a:rPr>
                        <a:t>OBJECTIF (S) :</a:t>
                      </a:r>
                    </a:p>
                  </a:txBody>
                  <a:tcPr marL="1880" marR="1880" marT="269" marB="0" anchor="ctr">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890" indent="-8890" algn="ctr">
                        <a:spcBef>
                          <a:spcPts val="0"/>
                        </a:spcBef>
                        <a:spcAft>
                          <a:spcPts val="0"/>
                        </a:spcAft>
                      </a:pPr>
                      <a:r>
                        <a:rPr lang="fr-FR" sz="1400" b="1">
                          <a:solidFill>
                            <a:schemeClr val="bg1"/>
                          </a:solidFill>
                          <a:latin typeface="Source Sans Pro" panose="020B0503030403020204" pitchFamily="34" charset="0"/>
                          <a:ea typeface="Source Sans Pro" panose="020B0503030403020204" pitchFamily="34" charset="0"/>
                          <a:cs typeface="Arial"/>
                        </a:rPr>
                        <a:t>DOCUMENTS CLÉS POUR L'ÉVALUATION</a:t>
                      </a:r>
                    </a:p>
                  </a:txBody>
                  <a:tcPr marL="1880" marR="1880" marT="269" marB="0" anchor="ctr">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 xmlns:a16="http://schemas.microsoft.com/office/drawing/2014/main" val="2260216634"/>
                  </a:ext>
                </a:extLst>
              </a:tr>
              <a:tr h="975545">
                <a:tc rowSpan="5">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0645" marR="71755" indent="-8890" algn="ctr">
                        <a:spcBef>
                          <a:spcPts val="1200"/>
                        </a:spcBef>
                        <a:spcAft>
                          <a:spcPts val="600"/>
                        </a:spcAft>
                      </a:pPr>
                      <a:r>
                        <a:rPr lang="fr-FR" sz="1400">
                          <a:solidFill>
                            <a:srgbClr val="000000"/>
                          </a:solidFill>
                          <a:effectLst/>
                          <a:latin typeface="Source Sans Pro" panose="020B0503030403020204" pitchFamily="34" charset="0"/>
                          <a:ea typeface="Source Sans Pro" panose="020B0503030403020204" pitchFamily="34" charset="0"/>
                          <a:cs typeface="Segoe UI" panose="020B0502040204020203" pitchFamily="34" charset="0"/>
                        </a:rPr>
                        <a:t>Documentation</a:t>
                      </a:r>
                    </a:p>
                  </a:txBody>
                  <a:tcPr marL="619" marR="619" marT="0" marB="0" vert="vert270" anchor="ctr">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Calibri"/>
                        </a:rPr>
                        <a:t>Documentation</a:t>
                      </a:r>
                    </a:p>
                  </a:txBody>
                  <a:tcPr marL="619" marR="619" marT="0" marB="0">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Calibri"/>
                        </a:rPr>
                        <a:t>Confirmer que chaque paiement est accompagné de pièces justificatives suffisantes et appropriées.</a:t>
                      </a:r>
                    </a:p>
                  </a:txBody>
                  <a:tcPr marL="619" marR="619" marT="0" marB="0">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Calibri"/>
                        </a:rPr>
                        <a:t>Liste des paiements/transactions et pièces justificatives des 6 derniers mois</a:t>
                      </a:r>
                    </a:p>
                  </a:txBody>
                  <a:tcPr marL="619" marR="619" marT="0" marB="0">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817339548"/>
                  </a:ext>
                </a:extLst>
              </a:tr>
              <a:tr h="325182">
                <a:tc vMerge="1">
                  <a:txBody>
                    <a:bodyPr/>
                    <a:lstStyle/>
                    <a:p>
                      <a:endParaRPr 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Calibri"/>
                        </a:rPr>
                        <a:t>Reçus prénumérotés </a:t>
                      </a:r>
                    </a:p>
                  </a:txBody>
                  <a:tcPr marL="619" marR="619" marT="0" marB="0">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Calibri"/>
                        </a:rPr>
                        <a:t>Confirmer que tous les espèces ou chèques reçus sont enregistrés sur des reçus prénumérotés.</a:t>
                      </a:r>
                    </a:p>
                  </a:txBody>
                  <a:tcPr marL="619" marR="619" marT="0" marB="0">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Calibri"/>
                        </a:rPr>
                        <a:t>Reçus/chèques de paiement prénumérotés</a:t>
                      </a:r>
                    </a:p>
                  </a:txBody>
                  <a:tcPr marL="619" marR="619" marT="0" marB="0">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637644424"/>
                  </a:ext>
                </a:extLst>
              </a:tr>
              <a:tr h="650364">
                <a:tc vMerge="1">
                  <a:txBody>
                    <a:bodyPr/>
                    <a:lstStyle/>
                    <a:p>
                      <a:endParaRPr 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Calibri"/>
                        </a:rPr>
                        <a:t>Enregistrements</a:t>
                      </a:r>
                    </a:p>
                  </a:txBody>
                  <a:tcPr marL="619" marR="619" marT="0" marB="0">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Calibri"/>
                        </a:rPr>
                        <a:t>Confirmer que tous les paiements et reçus sont enregistrés dans les livres de caisse (date, description, montant).</a:t>
                      </a:r>
                    </a:p>
                  </a:txBody>
                  <a:tcPr marL="619" marR="619" marT="0" marB="0">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Calibri"/>
                        </a:rPr>
                        <a:t>Livre de caisse </a:t>
                      </a:r>
                    </a:p>
                  </a:txBody>
                  <a:tcPr marL="619" marR="619" marT="0" marB="0">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2686578912"/>
                  </a:ext>
                </a:extLst>
              </a:tr>
              <a:tr h="696704">
                <a:tc vMerge="1">
                  <a:txBody>
                    <a:bodyPr/>
                    <a:lstStyle/>
                    <a:p>
                      <a:endParaRPr 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Calibri"/>
                        </a:rPr>
                        <a:t>Références croisées </a:t>
                      </a:r>
                    </a:p>
                  </a:txBody>
                  <a:tcPr marL="619" marR="619" marT="0" marB="0">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Calibri"/>
                        </a:rPr>
                        <a:t>Confirmer que chaque entrée dans le livre de caisse fait référence à une pièce justificative.</a:t>
                      </a:r>
                    </a:p>
                  </a:txBody>
                  <a:tcPr marL="619" marR="619" marT="0" marB="0">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Calibri"/>
                        </a:rPr>
                        <a:t>Documentation croisée des paiements sur livre de caisse des 6 derniers mois</a:t>
                      </a:r>
                    </a:p>
                  </a:txBody>
                  <a:tcPr marL="619" marR="619" marT="0" marB="0">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178472088"/>
                  </a:ext>
                </a:extLst>
              </a:tr>
              <a:tr h="325182">
                <a:tc vMerge="1">
                  <a:txBody>
                    <a:bodyPr/>
                    <a:lstStyle/>
                    <a:p>
                      <a:endParaRPr 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Calibri"/>
                        </a:rPr>
                        <a:t>Mises à jour mensuelles </a:t>
                      </a:r>
                    </a:p>
                  </a:txBody>
                  <a:tcPr marL="619" marR="619" marT="0" marB="0">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Calibri"/>
                        </a:rPr>
                        <a:t>Confirmer que tous les livres de caisse sont mis à jour au moins une fois par mois.</a:t>
                      </a:r>
                    </a:p>
                  </a:txBody>
                  <a:tcPr marL="619" marR="619" marT="0" marB="0">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Calibri"/>
                        </a:rPr>
                        <a:t>Livre de caisse des 6 derniers mois </a:t>
                      </a:r>
                    </a:p>
                  </a:txBody>
                  <a:tcPr marL="619" marR="619" marT="0" marB="0">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586979796"/>
                  </a:ext>
                </a:extLst>
              </a:tr>
              <a:tr h="650364">
                <a:tc rowSpan="3">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0645" marR="71755" indent="-8890">
                        <a:spcBef>
                          <a:spcPts val="1200"/>
                        </a:spcBef>
                        <a:spcAft>
                          <a:spcPts val="600"/>
                        </a:spcAft>
                      </a:pPr>
                      <a:r>
                        <a:rPr lang="fr-FR" sz="1400">
                          <a:solidFill>
                            <a:srgbClr val="000000"/>
                          </a:solidFill>
                          <a:effectLst/>
                          <a:latin typeface="Source Sans Pro" panose="020B0503030403020204" pitchFamily="34" charset="0"/>
                          <a:ea typeface="Source Sans Pro" panose="020B0503030403020204" pitchFamily="34" charset="0"/>
                          <a:cs typeface="Segoe UI" panose="020B0502040204020203" pitchFamily="34" charset="0"/>
                        </a:rPr>
                        <a:t>Acompte </a:t>
                      </a:r>
                    </a:p>
                  </a:txBody>
                  <a:tcPr marL="619" marR="619" marT="0" marB="0" vert="vert270">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Calibri"/>
                        </a:rPr>
                        <a:t>Rapprochement </a:t>
                      </a:r>
                    </a:p>
                  </a:txBody>
                  <a:tcPr marL="619" marR="619" marT="0" marB="0">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890" indent="-8890">
                        <a:spcBef>
                          <a:spcPts val="0"/>
                        </a:spcBef>
                        <a:spcAft>
                          <a:spcPts val="0"/>
                        </a:spcAft>
                      </a:pPr>
                      <a:r>
                        <a:rPr lang="fr-FR" sz="1400" dirty="0">
                          <a:solidFill>
                            <a:schemeClr val="tx1"/>
                          </a:solidFill>
                          <a:latin typeface="Source Sans Pro" panose="020B0503030403020204" pitchFamily="34" charset="0"/>
                          <a:ea typeface="Source Sans Pro" panose="020B0503030403020204" pitchFamily="34" charset="0"/>
                          <a:cs typeface="Calibri"/>
                        </a:rPr>
                        <a:t>Confirmer que toutes les demandes de remboursement des avances du personnel sont vérifiées par rapport aux montants des avances et rapprochées.</a:t>
                      </a:r>
                    </a:p>
                  </a:txBody>
                  <a:tcPr marL="619" marR="619" marT="0" marB="0">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Calibri"/>
                        </a:rPr>
                        <a:t>Documents/rapports de rapprochement avancé</a:t>
                      </a:r>
                    </a:p>
                  </a:txBody>
                  <a:tcPr marL="619" marR="619" marT="0" marB="0">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728592319"/>
                  </a:ext>
                </a:extLst>
              </a:tr>
              <a:tr h="325182">
                <a:tc vMerge="1">
                  <a:txBody>
                    <a:bodyPr/>
                    <a:lstStyle/>
                    <a:p>
                      <a:endParaRPr 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Calibri"/>
                        </a:rPr>
                        <a:t>Preuve de paiement </a:t>
                      </a:r>
                    </a:p>
                  </a:txBody>
                  <a:tcPr marL="619" marR="619" marT="0" marB="0">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Calibri"/>
                        </a:rPr>
                        <a:t>Confirmer les documents prouvant la réception des avances demandées par le personnel </a:t>
                      </a:r>
                    </a:p>
                  </a:txBody>
                  <a:tcPr marL="619" marR="619" marT="0" marB="0">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Calibri"/>
                        </a:rPr>
                        <a:t>Preuve de paiements anticipés</a:t>
                      </a:r>
                    </a:p>
                  </a:txBody>
                  <a:tcPr marL="619" marR="619" marT="0" marB="0">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2829076010"/>
                  </a:ext>
                </a:extLst>
              </a:tr>
              <a:tr h="650364">
                <a:tc vMerge="1">
                  <a:txBody>
                    <a:bodyPr/>
                    <a:lstStyle/>
                    <a:p>
                      <a:endParaRPr 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Calibri"/>
                        </a:rPr>
                        <a:t>Rapports financiers et narratifs</a:t>
                      </a:r>
                    </a:p>
                  </a:txBody>
                  <a:tcPr marL="619" marR="619" marT="0" marB="0">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Calibri"/>
                        </a:rPr>
                        <a:t>Confirmer régulièrement la préparation de rapports financiers et narratifs de qualité au donateur et à AFS.</a:t>
                      </a:r>
                    </a:p>
                  </a:txBody>
                  <a:tcPr marL="619" marR="619" marT="0" marB="0">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Calibri"/>
                        </a:rPr>
                        <a:t>Rapports financiers et narratifs</a:t>
                      </a:r>
                    </a:p>
                  </a:txBody>
                  <a:tcPr marL="619" marR="619" marT="0" marB="0">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063557914"/>
                  </a:ext>
                </a:extLst>
              </a:tr>
            </a:tbl>
          </a:graphicData>
        </a:graphic>
      </p:graphicFrame>
      <p:sp>
        <p:nvSpPr>
          <p:cNvPr id="6" name="Google Shape;385;p56">
            <a:extLst>
              <a:ext uri="{FF2B5EF4-FFF2-40B4-BE49-F238E27FC236}">
                <a16:creationId xmlns="" xmlns:a16="http://schemas.microsoft.com/office/drawing/2014/main" id="{363D5E6A-39D5-1B51-53FA-F14D66D74BE6}"/>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CATÉGORIES/SOUS-CATÉGORIES FINANCE (CONT.)</a:t>
            </a:r>
          </a:p>
        </p:txBody>
      </p:sp>
      <p:sp>
        <p:nvSpPr>
          <p:cNvPr id="4" name="TextBox 3"/>
          <p:cNvSpPr txBox="1"/>
          <p:nvPr/>
        </p:nvSpPr>
        <p:spPr>
          <a:xfrm>
            <a:off x="220722" y="6526926"/>
            <a:ext cx="6639951"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3" name="Espace réservé du numéro de diapositive 2">
            <a:extLst>
              <a:ext uri="{FF2B5EF4-FFF2-40B4-BE49-F238E27FC236}">
                <a16:creationId xmlns="" xmlns:a16="http://schemas.microsoft.com/office/drawing/2014/main" id="{0712BC1A-60A9-9E45-A86F-DB90BD6740AF}"/>
              </a:ext>
            </a:extLst>
          </p:cNvPr>
          <p:cNvSpPr>
            <a:spLocks noGrp="1"/>
          </p:cNvSpPr>
          <p:nvPr>
            <p:ph type="sldNum" sz="quarter" idx="12"/>
          </p:nvPr>
        </p:nvSpPr>
        <p:spPr/>
        <p:txBody>
          <a:bodyPr/>
          <a:lstStyle/>
          <a:p>
            <a:fld id="{3A98EE3D-8CD1-4C3F-BD1C-C98C9596463C}" type="slidenum">
              <a:rPr lang="en-US" smtClean="0"/>
              <a:t>62</a:t>
            </a:fld>
            <a:endParaRPr lang="en-US"/>
          </a:p>
        </p:txBody>
      </p:sp>
    </p:spTree>
    <p:extLst>
      <p:ext uri="{BB962C8B-B14F-4D97-AF65-F5344CB8AC3E}">
        <p14:creationId xmlns:p14="http://schemas.microsoft.com/office/powerpoint/2010/main" val="16718903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 xmlns:a16="http://schemas.microsoft.com/office/drawing/2014/main" id="{0BE93832-8464-BC24-A217-D91049F6EB08}"/>
              </a:ext>
            </a:extLst>
          </p:cNvPr>
          <p:cNvGraphicFramePr>
            <a:graphicFrameLocks noGrp="1"/>
          </p:cNvGraphicFramePr>
          <p:nvPr>
            <p:extLst>
              <p:ext uri="{D42A27DB-BD31-4B8C-83A1-F6EECF244321}">
                <p14:modId xmlns:p14="http://schemas.microsoft.com/office/powerpoint/2010/main" val="112327298"/>
              </p:ext>
            </p:extLst>
          </p:nvPr>
        </p:nvGraphicFramePr>
        <p:xfrm>
          <a:off x="270932" y="1004836"/>
          <a:ext cx="11650136" cy="5631976"/>
        </p:xfrm>
        <a:graphic>
          <a:graphicData uri="http://schemas.openxmlformats.org/drawingml/2006/table">
            <a:tbl>
              <a:tblPr firstRow="1" firstCol="1" bandRow="1"/>
              <a:tblGrid>
                <a:gridCol w="512852">
                  <a:extLst>
                    <a:ext uri="{9D8B030D-6E8A-4147-A177-3AD203B41FA5}">
                      <a16:colId xmlns="" xmlns:a16="http://schemas.microsoft.com/office/drawing/2014/main" val="766649594"/>
                    </a:ext>
                  </a:extLst>
                </a:gridCol>
                <a:gridCol w="2104837">
                  <a:extLst>
                    <a:ext uri="{9D8B030D-6E8A-4147-A177-3AD203B41FA5}">
                      <a16:colId xmlns="" xmlns:a16="http://schemas.microsoft.com/office/drawing/2014/main" val="1661652241"/>
                    </a:ext>
                  </a:extLst>
                </a:gridCol>
                <a:gridCol w="6451042">
                  <a:extLst>
                    <a:ext uri="{9D8B030D-6E8A-4147-A177-3AD203B41FA5}">
                      <a16:colId xmlns="" xmlns:a16="http://schemas.microsoft.com/office/drawing/2014/main" val="491408675"/>
                    </a:ext>
                  </a:extLst>
                </a:gridCol>
                <a:gridCol w="2581405">
                  <a:extLst>
                    <a:ext uri="{9D8B030D-6E8A-4147-A177-3AD203B41FA5}">
                      <a16:colId xmlns="" xmlns:a16="http://schemas.microsoft.com/office/drawing/2014/main" val="1342986814"/>
                    </a:ext>
                  </a:extLst>
                </a:gridCol>
              </a:tblGrid>
              <a:tr h="574776">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890" indent="-8890">
                        <a:spcBef>
                          <a:spcPts val="0"/>
                        </a:spcBef>
                        <a:spcAft>
                          <a:spcPts val="0"/>
                        </a:spcAft>
                      </a:pPr>
                      <a:r>
                        <a:rPr lang="fr-FR" sz="1400" b="1">
                          <a:solidFill>
                            <a:schemeClr val="bg1"/>
                          </a:solidFill>
                          <a:latin typeface="Source Sans Pro" panose="020B0503030403020204" pitchFamily="34" charset="0"/>
                          <a:ea typeface="Source Sans Pro" panose="020B0503030403020204" pitchFamily="34" charset="0"/>
                          <a:cs typeface="Arial"/>
                        </a:rPr>
                        <a:t>CATÉGORIES/SOUS-CATÉGORIES</a:t>
                      </a:r>
                    </a:p>
                  </a:txBody>
                  <a:tcPr marL="1880" marR="1880" marT="269" marB="0" anchor="ctr">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890" indent="-8890" algn="ctr">
                        <a:spcBef>
                          <a:spcPts val="0"/>
                        </a:spcBef>
                        <a:spcAft>
                          <a:spcPts val="0"/>
                        </a:spcAft>
                      </a:pPr>
                      <a:r>
                        <a:rPr lang="fr-FR" sz="1400" b="1">
                          <a:solidFill>
                            <a:schemeClr val="bg1"/>
                          </a:solidFill>
                          <a:latin typeface="Source Sans Pro" panose="020B0503030403020204" pitchFamily="34" charset="0"/>
                          <a:ea typeface="Source Sans Pro" panose="020B0503030403020204" pitchFamily="34" charset="0"/>
                          <a:cs typeface="Arial"/>
                        </a:rPr>
                        <a:t>OBJECTIF (S) :</a:t>
                      </a:r>
                    </a:p>
                  </a:txBody>
                  <a:tcPr marL="1880" marR="1880" marT="269" marB="0" anchor="ctr">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890" indent="-8890" algn="ctr">
                        <a:spcBef>
                          <a:spcPts val="0"/>
                        </a:spcBef>
                        <a:spcAft>
                          <a:spcPts val="0"/>
                        </a:spcAft>
                      </a:pPr>
                      <a:r>
                        <a:rPr lang="fr-FR" sz="1400" b="1">
                          <a:solidFill>
                            <a:schemeClr val="bg1"/>
                          </a:solidFill>
                          <a:latin typeface="Source Sans Pro" panose="020B0503030403020204" pitchFamily="34" charset="0"/>
                          <a:ea typeface="Source Sans Pro" panose="020B0503030403020204" pitchFamily="34" charset="0"/>
                          <a:cs typeface="Arial"/>
                        </a:rPr>
                        <a:t>DOCUMENTS CLÉS POUR L'ÉVALUATION</a:t>
                      </a:r>
                    </a:p>
                  </a:txBody>
                  <a:tcPr marL="1880" marR="1880" marT="269" marB="0" anchor="ctr">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 xmlns:a16="http://schemas.microsoft.com/office/drawing/2014/main" val="2260216634"/>
                  </a:ext>
                </a:extLst>
              </a:tr>
              <a:tr h="730900">
                <a:tc rowSpan="7">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0645" marR="71755" indent="-8890" algn="ctr">
                        <a:spcBef>
                          <a:spcPts val="1200"/>
                        </a:spcBef>
                        <a:spcAft>
                          <a:spcPts val="600"/>
                        </a:spcAft>
                      </a:pPr>
                      <a:r>
                        <a:rPr lang="fr-FR" sz="1400">
                          <a:solidFill>
                            <a:srgbClr val="000000"/>
                          </a:solidFill>
                          <a:effectLst/>
                          <a:latin typeface="Source Sans Pro" panose="020B0503030403020204" pitchFamily="34" charset="0"/>
                          <a:ea typeface="Source Sans Pro" panose="020B0503030403020204" pitchFamily="34" charset="0"/>
                          <a:cs typeface="Segoe UI" panose="020B0502040204020203" pitchFamily="34" charset="0"/>
                        </a:rPr>
                        <a:t>Petite caisse</a:t>
                      </a:r>
                    </a:p>
                  </a:txBody>
                  <a:tcPr marL="619" marR="619" marT="0" marB="0" vert="vert270">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Calibri"/>
                        </a:rPr>
                        <a:t>Pièces justificatives </a:t>
                      </a:r>
                    </a:p>
                  </a:txBody>
                  <a:tcPr marL="619" marR="619" marT="0" marB="0">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Calibri"/>
                        </a:rPr>
                        <a:t>Confirmer que les pièces justificatives des débours de petite caisse indiquent un bénéficiaire. </a:t>
                      </a:r>
                    </a:p>
                  </a:txBody>
                  <a:tcPr marL="619" marR="619" marT="0" marB="0">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Calibri"/>
                        </a:rPr>
                        <a:t>Bons de petite caisse émis au cours des 6 derniers mois</a:t>
                      </a:r>
                    </a:p>
                  </a:txBody>
                  <a:tcPr marL="619" marR="619" marT="0" marB="0">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069870917"/>
                  </a:ext>
                </a:extLst>
              </a:tr>
              <a:tr h="730900">
                <a:tc vMerge="1">
                  <a:txBody>
                    <a:bodyPr/>
                    <a:lstStyle/>
                    <a:p>
                      <a:endParaRPr 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Calibri"/>
                        </a:rPr>
                        <a:t>Petite Caisse </a:t>
                      </a:r>
                    </a:p>
                  </a:txBody>
                  <a:tcPr marL="619" marR="619" marT="0" marB="0">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Calibri"/>
                        </a:rPr>
                        <a:t>Confirmer que l’argent liquide est conservé en toute sécurité dans une caisse verrouillée ou dans un coffre-fort sous la garde d’une personne spécifique.</a:t>
                      </a:r>
                    </a:p>
                  </a:txBody>
                  <a:tcPr marL="619" marR="619" marT="0" marB="0">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Calibri"/>
                        </a:rPr>
                        <a:t>Inspection de la caisse</a:t>
                      </a:r>
                    </a:p>
                  </a:txBody>
                  <a:tcPr marL="619" marR="619" marT="0" marB="0">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220895366"/>
                  </a:ext>
                </a:extLst>
              </a:tr>
              <a:tr h="730900">
                <a:tc vMerge="1">
                  <a:txBody>
                    <a:bodyPr/>
                    <a:lstStyle/>
                    <a:p>
                      <a:endParaRPr 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Calibri"/>
                        </a:rPr>
                        <a:t>Rapprochement quotidiens </a:t>
                      </a:r>
                    </a:p>
                  </a:txBody>
                  <a:tcPr marL="619" marR="619" marT="0" marB="0">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Calibri"/>
                        </a:rPr>
                        <a:t>Confirmer que le décompte physique de la petite caisse est effectué régulièrement (hebdomadairement/mensuellement) et qu'il est vérifié par un membre du personnel supérieur et documenté.</a:t>
                      </a:r>
                    </a:p>
                  </a:txBody>
                  <a:tcPr marL="619" marR="619" marT="0" marB="0">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Calibri"/>
                        </a:rPr>
                        <a:t>Documentation à l'appui</a:t>
                      </a:r>
                    </a:p>
                  </a:txBody>
                  <a:tcPr marL="619" marR="619" marT="0" marB="0">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110469714"/>
                  </a:ext>
                </a:extLst>
              </a:tr>
              <a:tr h="365450">
                <a:tc vMerge="1">
                  <a:txBody>
                    <a:bodyPr/>
                    <a:lstStyle/>
                    <a:p>
                      <a:endParaRPr 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Calibri"/>
                        </a:rPr>
                        <a:t>Rapprochements mensuels</a:t>
                      </a:r>
                    </a:p>
                  </a:txBody>
                  <a:tcPr marL="619" marR="619" marT="0" marB="0">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Calibri"/>
                        </a:rPr>
                        <a:t>Confirmer qu'un rapprochement de la petite caisse est effectué au moins une fois par mois.</a:t>
                      </a:r>
                    </a:p>
                  </a:txBody>
                  <a:tcPr marL="619" marR="619" marT="0" marB="0">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Calibri"/>
                        </a:rPr>
                        <a:t>Documentation à l'appui</a:t>
                      </a:r>
                    </a:p>
                  </a:txBody>
                  <a:tcPr marL="619" marR="619" marT="0" marB="0">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63070519"/>
                  </a:ext>
                </a:extLst>
              </a:tr>
              <a:tr h="730900">
                <a:tc vMerge="1">
                  <a:txBody>
                    <a:bodyPr/>
                    <a:lstStyle/>
                    <a:p>
                      <a:endParaRPr 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Calibri"/>
                        </a:rPr>
                        <a:t>SOPs</a:t>
                      </a:r>
                    </a:p>
                  </a:txBody>
                  <a:tcPr marL="619" marR="619" marT="0" marB="0">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Calibri"/>
                        </a:rPr>
                        <a:t>Confirmer que tous les débours sont effectués dans les limites du montant maximum prédéterminé pour les débours de petite caisse.</a:t>
                      </a:r>
                    </a:p>
                  </a:txBody>
                  <a:tcPr marL="619" marR="619" marT="0" marB="0">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Calibri"/>
                        </a:rPr>
                        <a:t>Politique de petite caisse et SOP</a:t>
                      </a:r>
                    </a:p>
                  </a:txBody>
                  <a:tcPr marL="619" marR="619" marT="0" marB="0">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4183371793"/>
                  </a:ext>
                </a:extLst>
              </a:tr>
              <a:tr h="730900">
                <a:tc vMerge="1">
                  <a:txBody>
                    <a:bodyPr/>
                    <a:lstStyle/>
                    <a:p>
                      <a:endParaRPr 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Calibri"/>
                        </a:rPr>
                        <a:t>Demandes </a:t>
                      </a:r>
                    </a:p>
                  </a:txBody>
                  <a:tcPr marL="619" marR="619" marT="0" marB="0">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Calibri"/>
                        </a:rPr>
                        <a:t>Confirmer que les pièces justificatives des débours contiennent la description des débours.</a:t>
                      </a:r>
                    </a:p>
                  </a:txBody>
                  <a:tcPr marL="619" marR="619" marT="0" marB="0">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Calibri"/>
                        </a:rPr>
                        <a:t>Pour un échantillon de décaissements de paiement, consultez les pièces justificatives</a:t>
                      </a:r>
                    </a:p>
                  </a:txBody>
                  <a:tcPr marL="619" marR="619" marT="0" marB="0">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2503164590"/>
                  </a:ext>
                </a:extLst>
              </a:tr>
              <a:tr h="730900">
                <a:tc vMerge="1">
                  <a:txBody>
                    <a:bodyPr/>
                    <a:lstStyle/>
                    <a:p>
                      <a:endParaRPr 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Calibri"/>
                        </a:rPr>
                        <a:t>Documentation </a:t>
                      </a:r>
                    </a:p>
                  </a:txBody>
                  <a:tcPr marL="619" marR="619" marT="0" marB="0">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Calibri"/>
                        </a:rPr>
                        <a:t>Confirmer que les pièces justificatives des décaissements indiquent la date du décaissement.</a:t>
                      </a:r>
                    </a:p>
                  </a:txBody>
                  <a:tcPr marL="619" marR="619" marT="0" marB="0">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890" indent="-8890">
                        <a:spcBef>
                          <a:spcPts val="120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Calibri"/>
                        </a:rPr>
                        <a:t>Pour un échantillon de décaissements de paiement, consultez les pièces justificatives</a:t>
                      </a:r>
                    </a:p>
                  </a:txBody>
                  <a:tcPr marL="619" marR="619" marT="0" marB="0">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445488156"/>
                  </a:ext>
                </a:extLst>
              </a:tr>
            </a:tbl>
          </a:graphicData>
        </a:graphic>
      </p:graphicFrame>
      <p:sp>
        <p:nvSpPr>
          <p:cNvPr id="6" name="Google Shape;385;p56">
            <a:extLst>
              <a:ext uri="{FF2B5EF4-FFF2-40B4-BE49-F238E27FC236}">
                <a16:creationId xmlns="" xmlns:a16="http://schemas.microsoft.com/office/drawing/2014/main" id="{7D07704F-E98F-50E7-C767-88D2ABC81D90}"/>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CATÉGORIES/SOUS-CATÉGORIES FINANCE (CONT.)</a:t>
            </a:r>
          </a:p>
        </p:txBody>
      </p:sp>
      <p:sp>
        <p:nvSpPr>
          <p:cNvPr id="4" name="TextBox 3"/>
          <p:cNvSpPr txBox="1"/>
          <p:nvPr/>
        </p:nvSpPr>
        <p:spPr>
          <a:xfrm>
            <a:off x="220722" y="6526926"/>
            <a:ext cx="6639951"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3" name="Espace réservé du numéro de diapositive 2">
            <a:extLst>
              <a:ext uri="{FF2B5EF4-FFF2-40B4-BE49-F238E27FC236}">
                <a16:creationId xmlns="" xmlns:a16="http://schemas.microsoft.com/office/drawing/2014/main" id="{CED60924-79AC-865B-FAF1-D56E25D7E745}"/>
              </a:ext>
            </a:extLst>
          </p:cNvPr>
          <p:cNvSpPr>
            <a:spLocks noGrp="1"/>
          </p:cNvSpPr>
          <p:nvPr>
            <p:ph type="sldNum" sz="quarter" idx="12"/>
          </p:nvPr>
        </p:nvSpPr>
        <p:spPr/>
        <p:txBody>
          <a:bodyPr/>
          <a:lstStyle/>
          <a:p>
            <a:fld id="{3A98EE3D-8CD1-4C3F-BD1C-C98C9596463C}" type="slidenum">
              <a:rPr lang="en-US" smtClean="0"/>
              <a:t>63</a:t>
            </a:fld>
            <a:endParaRPr lang="en-US"/>
          </a:p>
        </p:txBody>
      </p:sp>
    </p:spTree>
    <p:extLst>
      <p:ext uri="{BB962C8B-B14F-4D97-AF65-F5344CB8AC3E}">
        <p14:creationId xmlns:p14="http://schemas.microsoft.com/office/powerpoint/2010/main" val="35631306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 xmlns:a16="http://schemas.microsoft.com/office/drawing/2014/main" id="{0BE93832-8464-BC24-A217-D91049F6EB08}"/>
              </a:ext>
            </a:extLst>
          </p:cNvPr>
          <p:cNvGraphicFramePr>
            <a:graphicFrameLocks noGrp="1"/>
          </p:cNvGraphicFramePr>
          <p:nvPr>
            <p:extLst>
              <p:ext uri="{D42A27DB-BD31-4B8C-83A1-F6EECF244321}">
                <p14:modId xmlns:p14="http://schemas.microsoft.com/office/powerpoint/2010/main" val="2625657860"/>
              </p:ext>
            </p:extLst>
          </p:nvPr>
        </p:nvGraphicFramePr>
        <p:xfrm>
          <a:off x="270932" y="1004836"/>
          <a:ext cx="11650136" cy="5722796"/>
        </p:xfrm>
        <a:graphic>
          <a:graphicData uri="http://schemas.openxmlformats.org/drawingml/2006/table">
            <a:tbl>
              <a:tblPr firstRow="1" firstCol="1" bandRow="1"/>
              <a:tblGrid>
                <a:gridCol w="512852">
                  <a:extLst>
                    <a:ext uri="{9D8B030D-6E8A-4147-A177-3AD203B41FA5}">
                      <a16:colId xmlns="" xmlns:a16="http://schemas.microsoft.com/office/drawing/2014/main" val="766649594"/>
                    </a:ext>
                  </a:extLst>
                </a:gridCol>
                <a:gridCol w="2104837">
                  <a:extLst>
                    <a:ext uri="{9D8B030D-6E8A-4147-A177-3AD203B41FA5}">
                      <a16:colId xmlns="" xmlns:a16="http://schemas.microsoft.com/office/drawing/2014/main" val="1661652241"/>
                    </a:ext>
                  </a:extLst>
                </a:gridCol>
                <a:gridCol w="6451042">
                  <a:extLst>
                    <a:ext uri="{9D8B030D-6E8A-4147-A177-3AD203B41FA5}">
                      <a16:colId xmlns="" xmlns:a16="http://schemas.microsoft.com/office/drawing/2014/main" val="491408675"/>
                    </a:ext>
                  </a:extLst>
                </a:gridCol>
                <a:gridCol w="2581405">
                  <a:extLst>
                    <a:ext uri="{9D8B030D-6E8A-4147-A177-3AD203B41FA5}">
                      <a16:colId xmlns="" xmlns:a16="http://schemas.microsoft.com/office/drawing/2014/main" val="1342986814"/>
                    </a:ext>
                  </a:extLst>
                </a:gridCol>
              </a:tblGrid>
              <a:tr h="574776">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890" indent="-8890">
                        <a:spcBef>
                          <a:spcPts val="0"/>
                        </a:spcBef>
                        <a:spcAft>
                          <a:spcPts val="0"/>
                        </a:spcAft>
                      </a:pPr>
                      <a:r>
                        <a:rPr lang="fr-FR" sz="1400" b="1">
                          <a:solidFill>
                            <a:schemeClr val="bg1"/>
                          </a:solidFill>
                          <a:latin typeface="Source Sans Pro" panose="020B0503030403020204" pitchFamily="34" charset="0"/>
                          <a:ea typeface="Source Sans Pro" panose="020B0503030403020204" pitchFamily="34" charset="0"/>
                          <a:cs typeface="Arial"/>
                        </a:rPr>
                        <a:t>CATÉGORIES/SOUS-CATÉGORIES</a:t>
                      </a:r>
                    </a:p>
                  </a:txBody>
                  <a:tcPr marL="1880" marR="1880" marT="269" marB="0" anchor="ctr">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890" indent="-8890" algn="ctr">
                        <a:spcBef>
                          <a:spcPts val="0"/>
                        </a:spcBef>
                        <a:spcAft>
                          <a:spcPts val="0"/>
                        </a:spcAft>
                      </a:pPr>
                      <a:r>
                        <a:rPr lang="fr-FR" sz="1400" b="1">
                          <a:solidFill>
                            <a:schemeClr val="bg1"/>
                          </a:solidFill>
                          <a:latin typeface="Source Sans Pro" panose="020B0503030403020204" pitchFamily="34" charset="0"/>
                          <a:ea typeface="Source Sans Pro" panose="020B0503030403020204" pitchFamily="34" charset="0"/>
                          <a:cs typeface="Arial"/>
                        </a:rPr>
                        <a:t>OBJECTIF (S) :</a:t>
                      </a:r>
                    </a:p>
                  </a:txBody>
                  <a:tcPr marL="1880" marR="1880" marT="269" marB="0" anchor="ctr">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890" indent="-8890" algn="ctr">
                        <a:spcBef>
                          <a:spcPts val="0"/>
                        </a:spcBef>
                        <a:spcAft>
                          <a:spcPts val="0"/>
                        </a:spcAft>
                      </a:pPr>
                      <a:r>
                        <a:rPr lang="fr-FR" sz="1400" b="1">
                          <a:solidFill>
                            <a:schemeClr val="bg1"/>
                          </a:solidFill>
                          <a:latin typeface="Source Sans Pro" panose="020B0503030403020204" pitchFamily="34" charset="0"/>
                          <a:ea typeface="Source Sans Pro" panose="020B0503030403020204" pitchFamily="34" charset="0"/>
                          <a:cs typeface="Arial"/>
                        </a:rPr>
                        <a:t>DOCUMENTS CLÉS POUR L'ÉVALUATION</a:t>
                      </a:r>
                    </a:p>
                  </a:txBody>
                  <a:tcPr marL="1880" marR="1880" marT="269" marB="0" anchor="ctr">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 xmlns:a16="http://schemas.microsoft.com/office/drawing/2014/main" val="2260216634"/>
                  </a:ext>
                </a:extLst>
              </a:tr>
              <a:tr h="730900">
                <a:tc rowSpan="7">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0645" marR="71755" indent="-8890" algn="ctr">
                        <a:spcBef>
                          <a:spcPts val="1200"/>
                        </a:spcBef>
                        <a:spcAft>
                          <a:spcPts val="600"/>
                        </a:spcAft>
                      </a:pPr>
                      <a:r>
                        <a:rPr lang="fr-FR" sz="1400">
                          <a:solidFill>
                            <a:srgbClr val="000000"/>
                          </a:solidFill>
                          <a:effectLst/>
                          <a:latin typeface="Source Sans Pro" panose="020B0503030403020204" pitchFamily="34" charset="0"/>
                          <a:ea typeface="Source Sans Pro" panose="020B0503030403020204" pitchFamily="34" charset="0"/>
                          <a:cs typeface="Segoe UI" panose="020B0502040204020203" pitchFamily="34" charset="0"/>
                        </a:rPr>
                        <a:t>Critères supplémentaires de l'USAID NUPAS</a:t>
                      </a:r>
                    </a:p>
                  </a:txBody>
                  <a:tcPr marL="619" marR="619" marT="0" marB="0" vert="vert270">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fr-FR" sz="1400">
                          <a:solidFill>
                            <a:schemeClr val="tx1"/>
                          </a:solidFill>
                          <a:latin typeface="Source Sans Pro" panose="020B0503030403020204" pitchFamily="34" charset="0"/>
                          <a:ea typeface="Source Sans Pro" panose="020B0503030403020204" pitchFamily="34" charset="0"/>
                          <a:cs typeface="Calibri"/>
                        </a:rPr>
                        <a:t>Écart budgétaire </a:t>
                      </a:r>
                    </a:p>
                  </a:txBody>
                  <a:tcPr marL="0" marR="0" marT="0" marB="0">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l" fontAlgn="t"/>
                      <a:r>
                        <a:rPr lang="fr-FR" sz="1400">
                          <a:solidFill>
                            <a:schemeClr val="tx1"/>
                          </a:solidFill>
                          <a:latin typeface="Source Sans Pro" panose="020B0503030403020204" pitchFamily="34" charset="0"/>
                          <a:ea typeface="Source Sans Pro" panose="020B0503030403020204" pitchFamily="34" charset="0"/>
                          <a:cs typeface="Calibri"/>
                        </a:rPr>
                        <a:t>Confirmer que l'organisation dispose d'un budget et que des contrôles sont en place pour éviter des dépenses excessives de fonds.</a:t>
                      </a:r>
                    </a:p>
                  </a:txBody>
                  <a:tcPr marL="0" marR="0" marT="0" marB="0">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890" marR="0" lvl="0" indent="-8890" algn="l" defTabSz="914400" rtl="0" eaLnBrk="1" fontAlgn="auto" latinLnBrk="0" hangingPunct="1">
                        <a:lnSpc>
                          <a:spcPct val="100000"/>
                        </a:lnSpc>
                        <a:spcBef>
                          <a:spcPts val="0"/>
                        </a:spcBef>
                        <a:spcAft>
                          <a:spcPts val="0"/>
                        </a:spcAft>
                        <a:buClrTx/>
                        <a:buSzTx/>
                        <a:buFontTx/>
                        <a:buNone/>
                        <a:tabLst/>
                        <a:defRPr/>
                      </a:pPr>
                      <a:r>
                        <a:rPr lang="fr-FR" sz="1400">
                          <a:solidFill>
                            <a:schemeClr val="tx1"/>
                          </a:solidFill>
                          <a:latin typeface="Source Sans Pro" panose="020B0503030403020204" pitchFamily="34" charset="0"/>
                          <a:ea typeface="Source Sans Pro" panose="020B0503030403020204" pitchFamily="34" charset="0"/>
                          <a:cs typeface="Calibri"/>
                        </a:rPr>
                        <a:t>Politiques/Manuels de procédures de gestion financière</a:t>
                      </a:r>
                    </a:p>
                    <a:p>
                      <a:pPr marL="8890" indent="-8890" algn="l" rtl="0">
                        <a:spcBef>
                          <a:spcPts val="0"/>
                        </a:spcBef>
                        <a:spcAft>
                          <a:spcPts val="0"/>
                        </a:spcAft>
                      </a:pPr>
                      <a:endParaRPr lang="en-US" sz="1400" kern="1200" spc="-15" dirty="0">
                        <a:solidFill>
                          <a:schemeClr val="tx1"/>
                        </a:solidFill>
                        <a:latin typeface="Source Sans Pro" panose="020B0503030403020204" pitchFamily="34" charset="0"/>
                        <a:ea typeface="Source Sans Pro" panose="020B0503030403020204" pitchFamily="34" charset="0"/>
                        <a:cs typeface="Calibri"/>
                      </a:endParaRPr>
                    </a:p>
                  </a:txBody>
                  <a:tcPr marL="619" marR="619" marT="0" marB="0">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 xmlns:a16="http://schemas.microsoft.com/office/drawing/2014/main" val="3069870917"/>
                  </a:ext>
                </a:extLst>
              </a:tr>
              <a:tr h="730900">
                <a:tc vMerge="1">
                  <a:txBody>
                    <a:bodyPr/>
                    <a:lstStyle/>
                    <a:p>
                      <a:endParaRPr lang="en-US"/>
                    </a:p>
                  </a:txBody>
                  <a:tcPr/>
                </a:tc>
                <a:tc>
                  <a:txBody>
                    <a:bodyPr/>
                    <a:lstStyle/>
                    <a:p>
                      <a:pPr algn="l" fontAlgn="t"/>
                      <a:r>
                        <a:rPr lang="fr-FR" sz="1400">
                          <a:solidFill>
                            <a:schemeClr val="tx1"/>
                          </a:solidFill>
                          <a:latin typeface="Source Sans Pro" panose="020B0503030403020204" pitchFamily="34" charset="0"/>
                          <a:ea typeface="Source Sans Pro" panose="020B0503030403020204" pitchFamily="34" charset="0"/>
                          <a:cs typeface="Calibri"/>
                        </a:rPr>
                        <a:t>Budgets de trésorerie</a:t>
                      </a:r>
                    </a:p>
                  </a:txBody>
                  <a:tcPr marL="0" marR="0" marT="0" marB="0">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l" fontAlgn="t"/>
                      <a:r>
                        <a:rPr lang="fr-FR" sz="1400">
                          <a:solidFill>
                            <a:schemeClr val="tx1"/>
                          </a:solidFill>
                          <a:latin typeface="Source Sans Pro" panose="020B0503030403020204" pitchFamily="34" charset="0"/>
                          <a:ea typeface="Source Sans Pro" panose="020B0503030403020204" pitchFamily="34" charset="0"/>
                          <a:cs typeface="Calibri"/>
                        </a:rPr>
                        <a:t>Confirmer que l'organisation dispose d'un budget et fait constamment preuve d'une bonne discipline dans l'élaboration, le suivi et l'utilisation efficace des budgets de trésorerie et dans la gestion responsable de sa trésorerie et de ses créditeurs.</a:t>
                      </a:r>
                    </a:p>
                  </a:txBody>
                  <a:tcPr marL="0" marR="0" marT="0" marB="0">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890" marR="0" lvl="0" indent="-8890" algn="l" defTabSz="914400" rtl="0" eaLnBrk="1" fontAlgn="auto" latinLnBrk="0" hangingPunct="1">
                        <a:lnSpc>
                          <a:spcPct val="100000"/>
                        </a:lnSpc>
                        <a:spcBef>
                          <a:spcPts val="0"/>
                        </a:spcBef>
                        <a:spcAft>
                          <a:spcPts val="0"/>
                        </a:spcAft>
                        <a:buClrTx/>
                        <a:buSzTx/>
                        <a:buFontTx/>
                        <a:buNone/>
                        <a:tabLst/>
                        <a:defRPr/>
                      </a:pPr>
                      <a:r>
                        <a:rPr lang="fr-FR" sz="1400">
                          <a:solidFill>
                            <a:schemeClr val="tx1"/>
                          </a:solidFill>
                          <a:latin typeface="Source Sans Pro" panose="020B0503030403020204" pitchFamily="34" charset="0"/>
                          <a:ea typeface="Source Sans Pro" panose="020B0503030403020204" pitchFamily="34" charset="0"/>
                          <a:cs typeface="Calibri"/>
                        </a:rPr>
                        <a:t>Politiques/Manuels de procédures de gestion financière</a:t>
                      </a:r>
                    </a:p>
                    <a:p>
                      <a:pPr marL="8890" indent="-8890" algn="l" rtl="0">
                        <a:spcBef>
                          <a:spcPts val="0"/>
                        </a:spcBef>
                        <a:spcAft>
                          <a:spcPts val="0"/>
                        </a:spcAft>
                      </a:pPr>
                      <a:endParaRPr lang="en-US" sz="1400" kern="1200" spc="-15" dirty="0">
                        <a:solidFill>
                          <a:schemeClr val="tx1"/>
                        </a:solidFill>
                        <a:latin typeface="Source Sans Pro" panose="020B0503030403020204" pitchFamily="34" charset="0"/>
                        <a:ea typeface="Source Sans Pro" panose="020B0503030403020204" pitchFamily="34" charset="0"/>
                        <a:cs typeface="Calibri"/>
                      </a:endParaRPr>
                    </a:p>
                  </a:txBody>
                  <a:tcPr marL="619" marR="619" marT="0" marB="0">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 xmlns:a16="http://schemas.microsoft.com/office/drawing/2014/main" val="220895366"/>
                  </a:ext>
                </a:extLst>
              </a:tr>
              <a:tr h="730900">
                <a:tc vMerge="1">
                  <a:txBody>
                    <a:bodyPr/>
                    <a:lstStyle/>
                    <a:p>
                      <a:endParaRPr lang="en-US"/>
                    </a:p>
                  </a:txBody>
                  <a:tcPr/>
                </a:tc>
                <a:tc>
                  <a:txBody>
                    <a:bodyPr/>
                    <a:lstStyle/>
                    <a:p>
                      <a:pPr algn="l" fontAlgn="t"/>
                      <a:r>
                        <a:rPr lang="fr-FR" sz="1400">
                          <a:solidFill>
                            <a:schemeClr val="tx1"/>
                          </a:solidFill>
                          <a:latin typeface="Source Sans Pro" panose="020B0503030403020204" pitchFamily="34" charset="0"/>
                          <a:ea typeface="Source Sans Pro" panose="020B0503030403020204" pitchFamily="34" charset="0"/>
                          <a:cs typeface="Calibri"/>
                        </a:rPr>
                        <a:t>Système de comptabilité</a:t>
                      </a:r>
                    </a:p>
                  </a:txBody>
                  <a:tcPr marL="0" marR="0" marT="0" marB="0">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l" fontAlgn="t"/>
                      <a:r>
                        <a:rPr lang="fr-FR" sz="1400">
                          <a:solidFill>
                            <a:schemeClr val="tx1"/>
                          </a:solidFill>
                          <a:latin typeface="Source Sans Pro" panose="020B0503030403020204" pitchFamily="34" charset="0"/>
                          <a:ea typeface="Source Sans Pro" panose="020B0503030403020204" pitchFamily="34" charset="0"/>
                          <a:cs typeface="Calibri"/>
                        </a:rPr>
                        <a:t>Confirmer que les systèmes comptables de l'organisation sont conformes à l'International Accounting Standards Board et qu'ils sont systématiquement utilisés et vérifiés.</a:t>
                      </a:r>
                    </a:p>
                  </a:txBody>
                  <a:tcPr marL="0" marR="0" marT="0" marB="0">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Calibri"/>
                        </a:rPr>
                        <a:t>Documentation à l'appui</a:t>
                      </a:r>
                    </a:p>
                  </a:txBody>
                  <a:tcPr marL="619" marR="619" marT="0" marB="0">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 xmlns:a16="http://schemas.microsoft.com/office/drawing/2014/main" val="3110469714"/>
                  </a:ext>
                </a:extLst>
              </a:tr>
              <a:tr h="365450">
                <a:tc vMerge="1">
                  <a:txBody>
                    <a:bodyPr/>
                    <a:lstStyle/>
                    <a:p>
                      <a:endParaRPr lang="en-US"/>
                    </a:p>
                  </a:txBody>
                  <a:tcPr/>
                </a:tc>
                <a:tc>
                  <a:txBody>
                    <a:bodyPr/>
                    <a:lstStyle/>
                    <a:p>
                      <a:pPr algn="l" fontAlgn="t"/>
                      <a:r>
                        <a:rPr lang="fr-FR" sz="1400">
                          <a:solidFill>
                            <a:schemeClr val="tx1"/>
                          </a:solidFill>
                          <a:latin typeface="Source Sans Pro" panose="020B0503030403020204" pitchFamily="34" charset="0"/>
                          <a:ea typeface="Source Sans Pro" panose="020B0503030403020204" pitchFamily="34" charset="0"/>
                          <a:cs typeface="Calibri"/>
                        </a:rPr>
                        <a:t>Archives de comptabilité </a:t>
                      </a:r>
                    </a:p>
                  </a:txBody>
                  <a:tcPr marL="0" marR="0" marT="0" marB="0">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l" fontAlgn="t"/>
                      <a:r>
                        <a:rPr lang="fr-FR" sz="1400">
                          <a:solidFill>
                            <a:schemeClr val="tx1"/>
                          </a:solidFill>
                          <a:latin typeface="Source Sans Pro" panose="020B0503030403020204" pitchFamily="34" charset="0"/>
                          <a:ea typeface="Source Sans Pro" panose="020B0503030403020204" pitchFamily="34" charset="0"/>
                          <a:cs typeface="Calibri"/>
                        </a:rPr>
                        <a:t>Confirmer que les registres comptables de l'organisation incluent systématiquement des pièces justificatives qui correspondent aux postes du budget approuvé et tiennent compte d'autres ressources.</a:t>
                      </a:r>
                    </a:p>
                  </a:txBody>
                  <a:tcPr marL="0" marR="0" marT="0" marB="0">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Calibri"/>
                        </a:rPr>
                        <a:t>Documentation à l'appui</a:t>
                      </a:r>
                    </a:p>
                  </a:txBody>
                  <a:tcPr marL="619" marR="619" marT="0" marB="0">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 xmlns:a16="http://schemas.microsoft.com/office/drawing/2014/main" val="163070519"/>
                  </a:ext>
                </a:extLst>
              </a:tr>
              <a:tr h="730900">
                <a:tc vMerge="1">
                  <a:txBody>
                    <a:bodyPr/>
                    <a:lstStyle/>
                    <a:p>
                      <a:endParaRPr 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890" indent="-8890" algn="l" rtl="0">
                        <a:spcBef>
                          <a:spcPts val="0"/>
                        </a:spcBef>
                        <a:spcAft>
                          <a:spcPts val="0"/>
                        </a:spcAft>
                      </a:pPr>
                      <a:endParaRPr lang="en-US" sz="1400" spc="-15" dirty="0">
                        <a:solidFill>
                          <a:schemeClr val="tx1"/>
                        </a:solidFill>
                        <a:latin typeface="Source Sans Pro" panose="020B0503030403020204" pitchFamily="34" charset="0"/>
                        <a:ea typeface="Source Sans Pro" panose="020B0503030403020204" pitchFamily="34" charset="0"/>
                        <a:cs typeface="Calibri"/>
                      </a:endParaRPr>
                    </a:p>
                  </a:txBody>
                  <a:tcPr marL="619" marR="619" marT="0" marB="0">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890" indent="-8890" algn="l" rtl="0">
                        <a:spcBef>
                          <a:spcPts val="0"/>
                        </a:spcBef>
                        <a:spcAft>
                          <a:spcPts val="0"/>
                        </a:spcAft>
                      </a:pPr>
                      <a:endParaRPr lang="en-US" sz="1400" spc="-15" dirty="0">
                        <a:solidFill>
                          <a:schemeClr val="tx1"/>
                        </a:solidFill>
                        <a:latin typeface="Source Sans Pro" panose="020B0503030403020204" pitchFamily="34" charset="0"/>
                        <a:ea typeface="Source Sans Pro" panose="020B0503030403020204" pitchFamily="34" charset="0"/>
                        <a:cs typeface="Calibri"/>
                      </a:endParaRPr>
                    </a:p>
                  </a:txBody>
                  <a:tcPr marL="619" marR="619" marT="0" marB="0">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890" indent="-8890" algn="l" rtl="0">
                        <a:spcBef>
                          <a:spcPts val="0"/>
                        </a:spcBef>
                        <a:spcAft>
                          <a:spcPts val="0"/>
                        </a:spcAft>
                      </a:pPr>
                      <a:endParaRPr lang="en-US" sz="1400" spc="-15">
                        <a:solidFill>
                          <a:schemeClr val="tx1"/>
                        </a:solidFill>
                        <a:latin typeface="Source Sans Pro" panose="020B0503030403020204" pitchFamily="34" charset="0"/>
                        <a:ea typeface="Source Sans Pro" panose="020B0503030403020204" pitchFamily="34" charset="0"/>
                        <a:cs typeface="Calibri"/>
                      </a:endParaRPr>
                    </a:p>
                  </a:txBody>
                  <a:tcPr marL="619" marR="619" marT="0" marB="0">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4183371793"/>
                  </a:ext>
                </a:extLst>
              </a:tr>
              <a:tr h="730900">
                <a:tc vMerge="1">
                  <a:txBody>
                    <a:bodyPr/>
                    <a:lstStyle/>
                    <a:p>
                      <a:endParaRPr 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890" indent="-8890" algn="l" rtl="0">
                        <a:spcBef>
                          <a:spcPts val="0"/>
                        </a:spcBef>
                        <a:spcAft>
                          <a:spcPts val="0"/>
                        </a:spcAft>
                      </a:pPr>
                      <a:endParaRPr lang="en-US" sz="1400" spc="-15" dirty="0">
                        <a:solidFill>
                          <a:schemeClr val="tx1"/>
                        </a:solidFill>
                        <a:latin typeface="Source Sans Pro" panose="020B0503030403020204" pitchFamily="34" charset="0"/>
                        <a:ea typeface="Source Sans Pro" panose="020B0503030403020204" pitchFamily="34" charset="0"/>
                        <a:cs typeface="Calibri"/>
                      </a:endParaRPr>
                    </a:p>
                  </a:txBody>
                  <a:tcPr marL="619" marR="619" marT="0" marB="0">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890" indent="-8890" algn="l" rtl="0">
                        <a:spcBef>
                          <a:spcPts val="0"/>
                        </a:spcBef>
                        <a:spcAft>
                          <a:spcPts val="0"/>
                        </a:spcAft>
                      </a:pPr>
                      <a:endParaRPr lang="en-US" sz="1400" spc="-15" dirty="0">
                        <a:solidFill>
                          <a:schemeClr val="tx1"/>
                        </a:solidFill>
                        <a:latin typeface="Source Sans Pro" panose="020B0503030403020204" pitchFamily="34" charset="0"/>
                        <a:ea typeface="Source Sans Pro" panose="020B0503030403020204" pitchFamily="34" charset="0"/>
                        <a:cs typeface="Calibri"/>
                      </a:endParaRPr>
                    </a:p>
                  </a:txBody>
                  <a:tcPr marL="619" marR="619" marT="0" marB="0">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890" indent="-8890" algn="l" rtl="0">
                        <a:spcBef>
                          <a:spcPts val="0"/>
                        </a:spcBef>
                        <a:spcAft>
                          <a:spcPts val="0"/>
                        </a:spcAft>
                      </a:pPr>
                      <a:endParaRPr lang="en-US" sz="1400" spc="-15">
                        <a:solidFill>
                          <a:schemeClr val="tx1"/>
                        </a:solidFill>
                        <a:latin typeface="Source Sans Pro" panose="020B0503030403020204" pitchFamily="34" charset="0"/>
                        <a:ea typeface="Source Sans Pro" panose="020B0503030403020204" pitchFamily="34" charset="0"/>
                        <a:cs typeface="Calibri"/>
                      </a:endParaRPr>
                    </a:p>
                  </a:txBody>
                  <a:tcPr marL="619" marR="619" marT="0" marB="0">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2503164590"/>
                  </a:ext>
                </a:extLst>
              </a:tr>
              <a:tr h="730900">
                <a:tc vMerge="1">
                  <a:txBody>
                    <a:bodyPr/>
                    <a:lstStyle/>
                    <a:p>
                      <a:endParaRPr 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890" indent="-8890" algn="l" rtl="0">
                        <a:spcBef>
                          <a:spcPts val="1200"/>
                        </a:spcBef>
                        <a:spcAft>
                          <a:spcPts val="600"/>
                        </a:spcAft>
                      </a:pPr>
                      <a:endParaRPr lang="en-US" sz="1400" spc="-15">
                        <a:solidFill>
                          <a:schemeClr val="tx1"/>
                        </a:solidFill>
                        <a:latin typeface="Source Sans Pro" panose="020B0503030403020204" pitchFamily="34" charset="0"/>
                        <a:ea typeface="Source Sans Pro" panose="020B0503030403020204" pitchFamily="34" charset="0"/>
                        <a:cs typeface="Calibri"/>
                      </a:endParaRPr>
                    </a:p>
                  </a:txBody>
                  <a:tcPr marL="619" marR="619" marT="0" marB="0">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890" indent="-8890" algn="l" rtl="0">
                        <a:spcBef>
                          <a:spcPts val="1200"/>
                        </a:spcBef>
                        <a:spcAft>
                          <a:spcPts val="600"/>
                        </a:spcAft>
                      </a:pPr>
                      <a:endParaRPr lang="en-US" sz="1400" spc="-15" dirty="0">
                        <a:solidFill>
                          <a:schemeClr val="tx1"/>
                        </a:solidFill>
                        <a:latin typeface="Source Sans Pro" panose="020B0503030403020204" pitchFamily="34" charset="0"/>
                        <a:ea typeface="Source Sans Pro" panose="020B0503030403020204" pitchFamily="34" charset="0"/>
                        <a:cs typeface="Calibri"/>
                      </a:endParaRPr>
                    </a:p>
                  </a:txBody>
                  <a:tcPr marL="619" marR="619" marT="0" marB="0">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890" indent="-8890" algn="l" rtl="0">
                        <a:spcBef>
                          <a:spcPts val="1200"/>
                        </a:spcBef>
                        <a:spcAft>
                          <a:spcPts val="600"/>
                        </a:spcAft>
                      </a:pPr>
                      <a:endParaRPr lang="en-US" sz="1400" spc="-15" dirty="0">
                        <a:solidFill>
                          <a:schemeClr val="tx1"/>
                        </a:solidFill>
                        <a:latin typeface="Source Sans Pro" panose="020B0503030403020204" pitchFamily="34" charset="0"/>
                        <a:ea typeface="Source Sans Pro" panose="020B0503030403020204" pitchFamily="34" charset="0"/>
                        <a:cs typeface="Calibri"/>
                      </a:endParaRPr>
                    </a:p>
                  </a:txBody>
                  <a:tcPr marL="619" marR="619" marT="0" marB="0">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445488156"/>
                  </a:ext>
                </a:extLst>
              </a:tr>
            </a:tbl>
          </a:graphicData>
        </a:graphic>
      </p:graphicFrame>
      <p:sp>
        <p:nvSpPr>
          <p:cNvPr id="6" name="Google Shape;385;p56">
            <a:extLst>
              <a:ext uri="{FF2B5EF4-FFF2-40B4-BE49-F238E27FC236}">
                <a16:creationId xmlns="" xmlns:a16="http://schemas.microsoft.com/office/drawing/2014/main" id="{7D07704F-E98F-50E7-C767-88D2ABC81D90}"/>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CATÉGORIES/SOUS-CATÉGORIES FINANCE (CONT.)</a:t>
            </a:r>
          </a:p>
        </p:txBody>
      </p:sp>
      <p:sp>
        <p:nvSpPr>
          <p:cNvPr id="4" name="TextBox 3"/>
          <p:cNvSpPr txBox="1"/>
          <p:nvPr/>
        </p:nvSpPr>
        <p:spPr>
          <a:xfrm>
            <a:off x="220722" y="6526926"/>
            <a:ext cx="6639951"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3" name="Espace réservé du numéro de diapositive 2">
            <a:extLst>
              <a:ext uri="{FF2B5EF4-FFF2-40B4-BE49-F238E27FC236}">
                <a16:creationId xmlns="" xmlns:a16="http://schemas.microsoft.com/office/drawing/2014/main" id="{C3BBDC58-B007-8870-98CD-10C4EB5E18DF}"/>
              </a:ext>
            </a:extLst>
          </p:cNvPr>
          <p:cNvSpPr>
            <a:spLocks noGrp="1"/>
          </p:cNvSpPr>
          <p:nvPr>
            <p:ph type="sldNum" sz="quarter" idx="12"/>
          </p:nvPr>
        </p:nvSpPr>
        <p:spPr/>
        <p:txBody>
          <a:bodyPr/>
          <a:lstStyle/>
          <a:p>
            <a:fld id="{3A98EE3D-8CD1-4C3F-BD1C-C98C9596463C}" type="slidenum">
              <a:rPr lang="en-US" smtClean="0"/>
              <a:t>64</a:t>
            </a:fld>
            <a:endParaRPr lang="en-US"/>
          </a:p>
        </p:txBody>
      </p:sp>
    </p:spTree>
    <p:extLst>
      <p:ext uri="{BB962C8B-B14F-4D97-AF65-F5344CB8AC3E}">
        <p14:creationId xmlns:p14="http://schemas.microsoft.com/office/powerpoint/2010/main" val="42705201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387358" y="1660398"/>
            <a:ext cx="7251941" cy="4342637"/>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Google Shape;385;p56">
            <a:extLst>
              <a:ext uri="{FF2B5EF4-FFF2-40B4-BE49-F238E27FC236}">
                <a16:creationId xmlns="" xmlns:a16="http://schemas.microsoft.com/office/drawing/2014/main" id="{D3219FF6-95AA-301D-95BF-507B021E81F3}"/>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JEU DE RÔLE</a:t>
            </a:r>
          </a:p>
        </p:txBody>
      </p:sp>
      <p:sp>
        <p:nvSpPr>
          <p:cNvPr id="4" name="TextBox 3"/>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1BA422C4-29B5-E719-5780-8583FDD0AADF}"/>
              </a:ext>
            </a:extLst>
          </p:cNvPr>
          <p:cNvSpPr>
            <a:spLocks noGrp="1"/>
          </p:cNvSpPr>
          <p:nvPr>
            <p:ph type="sldNum" sz="quarter" idx="7"/>
          </p:nvPr>
        </p:nvSpPr>
        <p:spPr/>
        <p:txBody>
          <a:bodyPr/>
          <a:lstStyle/>
          <a:p>
            <a:fld id="{B6F15528-21DE-4FAA-801E-634DDDAF4B2B}" type="slidenum">
              <a:rPr lang="fr-FR" smtClean="0"/>
              <a:pPr/>
              <a:t>65</a:t>
            </a:fld>
            <a:endParaRPr lang="fr-FR"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035472" y="1375016"/>
            <a:ext cx="10489988" cy="2462213"/>
          </a:xfrm>
          <a:prstGeom prst="rect">
            <a:avLst/>
          </a:prstGeom>
        </p:spPr>
        <p:txBody>
          <a:bodyPr vert="horz" wrap="square" lIns="0" tIns="0" rIns="0" bIns="0" rtlCol="0">
            <a:spAutoFit/>
          </a:bodyPr>
          <a:lstStyle/>
          <a:p>
            <a:pPr marL="355600" marR="0" indent="-342900">
              <a:lnSpc>
                <a:spcPct val="100000"/>
              </a:lnSpc>
              <a:spcBef>
                <a:spcPts val="0"/>
              </a:spcBef>
              <a:buClr>
                <a:schemeClr val="tx1"/>
              </a:buClr>
              <a:buFont typeface="Wingdings" panose="05000000000000000000" pitchFamily="2" charset="2"/>
              <a:buChar char="§"/>
              <a:tabLst>
                <a:tab pos="241300" algn="l"/>
              </a:tabLst>
              <a:defRPr/>
            </a:pPr>
            <a:r>
              <a:rPr lang="fr-FR" sz="2000">
                <a:latin typeface="Source Sans Pro" panose="020B0503030403020204" pitchFamily="34" charset="0"/>
                <a:ea typeface="Source Sans Pro" panose="020B0503030403020204" pitchFamily="34" charset="0"/>
                <a:cs typeface="Arial"/>
              </a:rPr>
              <a:t>Rapprochements bancaires – non préparés, non datés par les responsables, incorrects</a:t>
            </a:r>
          </a:p>
          <a:p>
            <a:pPr marL="355600" marR="78105" indent="-342900">
              <a:lnSpc>
                <a:spcPts val="2160"/>
              </a:lnSpc>
              <a:spcBef>
                <a:spcPts val="1230"/>
              </a:spcBef>
              <a:buClr>
                <a:schemeClr val="tx1"/>
              </a:buClr>
              <a:buFont typeface="Wingdings" panose="05000000000000000000" pitchFamily="2" charset="2"/>
              <a:buChar char="§"/>
              <a:tabLst>
                <a:tab pos="241300" algn="l"/>
              </a:tabLst>
              <a:defRPr/>
            </a:pPr>
            <a:r>
              <a:rPr lang="fr-FR" sz="2000">
                <a:latin typeface="Source Sans Pro" panose="020B0503030403020204" pitchFamily="34" charset="0"/>
                <a:ea typeface="Source Sans Pro" panose="020B0503030403020204" pitchFamily="34" charset="0"/>
                <a:cs typeface="Arial"/>
              </a:rPr>
              <a:t>Rapports financiers – rapports inadéquats (écarts non expliqués, préparés uniquement pour le donateur – aucun pour une évaluation excessive de la performance financière/de la position de l'organisation)</a:t>
            </a:r>
          </a:p>
          <a:p>
            <a:pPr marL="355600" marR="508634" indent="-342900">
              <a:lnSpc>
                <a:spcPts val="2160"/>
              </a:lnSpc>
              <a:spcBef>
                <a:spcPts val="1200"/>
              </a:spcBef>
              <a:buClr>
                <a:schemeClr val="tx1"/>
              </a:buClr>
              <a:buFont typeface="Wingdings" panose="05000000000000000000" pitchFamily="2" charset="2"/>
              <a:buChar char="§"/>
              <a:tabLst>
                <a:tab pos="241300" algn="l"/>
              </a:tabLst>
              <a:defRPr/>
            </a:pPr>
            <a:r>
              <a:rPr lang="fr-FR" sz="2000">
                <a:latin typeface="Source Sans Pro" panose="020B0503030403020204" pitchFamily="34" charset="0"/>
                <a:ea typeface="Source Sans Pro" panose="020B0503030403020204" pitchFamily="34" charset="0"/>
                <a:cs typeface="Arial"/>
              </a:rPr>
              <a:t>Mauvais contrôles de la gestion des avances aux membres du personnel – avances sur salaire non récupérées à temps, pas de rapprochement des avances</a:t>
            </a:r>
          </a:p>
          <a:p>
            <a:pPr marL="355600" marR="5080" indent="-342900">
              <a:lnSpc>
                <a:spcPts val="2160"/>
              </a:lnSpc>
              <a:spcBef>
                <a:spcPts val="1200"/>
              </a:spcBef>
              <a:buClr>
                <a:schemeClr val="tx1"/>
              </a:buClr>
              <a:buFont typeface="Wingdings" panose="05000000000000000000" pitchFamily="2" charset="2"/>
              <a:buChar char="§"/>
              <a:tabLst>
                <a:tab pos="241300" algn="l"/>
              </a:tabLst>
              <a:defRPr/>
            </a:pPr>
            <a:r>
              <a:rPr lang="fr-FR" sz="2000">
                <a:latin typeface="Source Sans Pro" panose="020B0503030403020204" pitchFamily="34" charset="0"/>
                <a:ea typeface="Source Sans Pro" panose="020B0503030403020204" pitchFamily="34" charset="0"/>
                <a:cs typeface="Arial"/>
              </a:rPr>
              <a:t>Séparation des tâches pour les paiements – un seul (1) signataire libérant tous les paiements</a:t>
            </a:r>
          </a:p>
        </p:txBody>
      </p:sp>
      <p:sp>
        <p:nvSpPr>
          <p:cNvPr id="8" name="Google Shape;385;p56">
            <a:extLst>
              <a:ext uri="{FF2B5EF4-FFF2-40B4-BE49-F238E27FC236}">
                <a16:creationId xmlns="" xmlns:a16="http://schemas.microsoft.com/office/drawing/2014/main" id="{A2814AA9-9566-D8B3-1B96-26B117332A05}"/>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DOMAINES COMMUNS À AMÉLIORER</a:t>
            </a:r>
          </a:p>
        </p:txBody>
      </p:sp>
      <p:sp>
        <p:nvSpPr>
          <p:cNvPr id="5" name="TextBox 4"/>
          <p:cNvSpPr txBox="1"/>
          <p:nvPr/>
        </p:nvSpPr>
        <p:spPr>
          <a:xfrm>
            <a:off x="220722" y="6526926"/>
            <a:ext cx="6639951"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A81AAB0C-41D6-36DB-8B5D-696FED62FEAD}"/>
              </a:ext>
            </a:extLst>
          </p:cNvPr>
          <p:cNvSpPr>
            <a:spLocks noGrp="1"/>
          </p:cNvSpPr>
          <p:nvPr>
            <p:ph type="sldNum" sz="quarter" idx="12"/>
          </p:nvPr>
        </p:nvSpPr>
        <p:spPr>
          <a:xfrm>
            <a:off x="11114817" y="6418071"/>
            <a:ext cx="780011" cy="365125"/>
          </a:xfrm>
        </p:spPr>
        <p:txBody>
          <a:bodyPr/>
          <a:lstStyle/>
          <a:p>
            <a:fld id="{3A98EE3D-8CD1-4C3F-BD1C-C98C9596463C}" type="slidenum">
              <a:rPr lang="en-US" smtClean="0"/>
              <a:t>66</a:t>
            </a:fld>
            <a:endParaRPr lang="en-US"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F72926AE-D5C8-214B-25EB-7B5C2CF3A8E1}"/>
            </a:ext>
          </a:extLst>
        </p:cNvPr>
        <p:cNvGrpSpPr/>
        <p:nvPr/>
      </p:nvGrpSpPr>
      <p:grpSpPr>
        <a:xfrm>
          <a:off x="0" y="0"/>
          <a:ext cx="0" cy="0"/>
          <a:chOff x="0" y="0"/>
          <a:chExt cx="0" cy="0"/>
        </a:xfrm>
      </p:grpSpPr>
      <p:sp>
        <p:nvSpPr>
          <p:cNvPr id="4" name="object 4">
            <a:extLst>
              <a:ext uri="{FF2B5EF4-FFF2-40B4-BE49-F238E27FC236}">
                <a16:creationId xmlns="" xmlns:a16="http://schemas.microsoft.com/office/drawing/2014/main" id="{DAD71C1A-455F-D26B-BAB8-F0C5E7A5C392}"/>
              </a:ext>
            </a:extLst>
          </p:cNvPr>
          <p:cNvSpPr txBox="1"/>
          <p:nvPr/>
        </p:nvSpPr>
        <p:spPr>
          <a:xfrm>
            <a:off x="1431213" y="1332315"/>
            <a:ext cx="8767864" cy="4759252"/>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fr-FR" b="1" i="0" u="none" strike="noStrike" cap="none" normalizeH="0" baseline="0" noProof="0" dirty="0">
                <a:ln>
                  <a:noFill/>
                </a:ln>
                <a:effectLst/>
                <a:uLnTx/>
                <a:uFillTx/>
                <a:latin typeface="Arial"/>
                <a:cs typeface="Arial"/>
              </a:rPr>
              <a:t>Principaux risques à prendre en compte :</a:t>
            </a:r>
          </a:p>
          <a:p>
            <a:pPr marL="469900" marR="5080" indent="-457200" algn="just">
              <a:lnSpc>
                <a:spcPct val="110000"/>
              </a:lnSpc>
              <a:spcBef>
                <a:spcPts val="1800"/>
              </a:spcBef>
              <a:buClr>
                <a:schemeClr val="tx1"/>
              </a:buClr>
              <a:buFont typeface="Wingdings" panose="05000000000000000000" pitchFamily="2" charset="2"/>
              <a:buChar char="§"/>
              <a:tabLst>
                <a:tab pos="470534" algn="l"/>
              </a:tabLst>
              <a:defRPr/>
            </a:pPr>
            <a:r>
              <a:rPr lang="fr-FR" dirty="0">
                <a:latin typeface="Source Sans Pro" panose="020B0503030403020204" pitchFamily="34" charset="0"/>
                <a:ea typeface="Source Sans Pro" panose="020B0503030403020204" pitchFamily="34" charset="0"/>
                <a:cs typeface="Arial"/>
              </a:rPr>
              <a:t>Politiques et procédures de gestion financière inadéquates </a:t>
            </a:r>
          </a:p>
          <a:p>
            <a:pPr marL="469900" marR="5080" indent="-457200" algn="just">
              <a:lnSpc>
                <a:spcPct val="110000"/>
              </a:lnSpc>
              <a:spcBef>
                <a:spcPts val="1800"/>
              </a:spcBef>
              <a:buClr>
                <a:schemeClr val="tx1"/>
              </a:buClr>
              <a:buFont typeface="Wingdings" panose="05000000000000000000" pitchFamily="2" charset="2"/>
              <a:buChar char="§"/>
              <a:tabLst>
                <a:tab pos="470534" algn="l"/>
              </a:tabLst>
              <a:defRPr/>
            </a:pPr>
            <a:r>
              <a:rPr lang="fr-FR" dirty="0">
                <a:latin typeface="Source Sans Pro" panose="020B0503030403020204" pitchFamily="34" charset="0"/>
                <a:ea typeface="Source Sans Pro" panose="020B0503030403020204" pitchFamily="34" charset="0"/>
                <a:cs typeface="Arial"/>
              </a:rPr>
              <a:t>Rapprochements bancaires – non préparés, non datés par les responsables et incorrects </a:t>
            </a:r>
          </a:p>
          <a:p>
            <a:pPr marL="469900" marR="5080" indent="-457200" algn="just">
              <a:lnSpc>
                <a:spcPct val="110000"/>
              </a:lnSpc>
              <a:spcBef>
                <a:spcPts val="1800"/>
              </a:spcBef>
              <a:buClr>
                <a:schemeClr val="tx1"/>
              </a:buClr>
              <a:buFont typeface="Wingdings" panose="05000000000000000000" pitchFamily="2" charset="2"/>
              <a:buChar char="§"/>
              <a:tabLst>
                <a:tab pos="470534" algn="l"/>
              </a:tabLst>
              <a:defRPr/>
            </a:pPr>
            <a:r>
              <a:rPr lang="fr-FR" dirty="0">
                <a:latin typeface="Source Sans Pro" panose="020B0503030403020204" pitchFamily="34" charset="0"/>
                <a:ea typeface="Source Sans Pro" panose="020B0503030403020204" pitchFamily="34" charset="0"/>
                <a:cs typeface="Arial"/>
              </a:rPr>
              <a:t>Rapports financiers – rapports inadéquats (écarts non expliqués, préparés uniquement pour le donateur – aucun pour une évaluation excessive de la performance l'ensemble financière/de la position de l'organisation)</a:t>
            </a:r>
          </a:p>
          <a:p>
            <a:pPr marL="469900" marR="5080" indent="-457200" algn="just">
              <a:lnSpc>
                <a:spcPct val="110000"/>
              </a:lnSpc>
              <a:spcBef>
                <a:spcPts val="1800"/>
              </a:spcBef>
              <a:buClr>
                <a:schemeClr val="tx1"/>
              </a:buClr>
              <a:buFont typeface="Wingdings" panose="05000000000000000000" pitchFamily="2" charset="2"/>
              <a:buChar char="§"/>
              <a:tabLst>
                <a:tab pos="470534" algn="l"/>
              </a:tabLst>
              <a:defRPr/>
            </a:pPr>
            <a:r>
              <a:rPr lang="fr-FR" dirty="0">
                <a:latin typeface="Source Sans Pro" panose="020B0503030403020204" pitchFamily="34" charset="0"/>
                <a:ea typeface="Source Sans Pro" panose="020B0503030403020204" pitchFamily="34" charset="0"/>
                <a:cs typeface="Arial"/>
              </a:rPr>
              <a:t>Mauvais contrôles de la gestion des avances aux membres du personnel – avances sur salaire non récupérées à temps, pas de rapprochement des avances)</a:t>
            </a:r>
          </a:p>
          <a:p>
            <a:pPr marL="469900" marR="5080" indent="-457200" algn="just">
              <a:lnSpc>
                <a:spcPct val="110000"/>
              </a:lnSpc>
              <a:spcBef>
                <a:spcPts val="1800"/>
              </a:spcBef>
              <a:buClr>
                <a:schemeClr val="tx1"/>
              </a:buClr>
              <a:buFont typeface="Wingdings" panose="05000000000000000000" pitchFamily="2" charset="2"/>
              <a:buChar char="§"/>
              <a:tabLst>
                <a:tab pos="470534" algn="l"/>
              </a:tabLst>
              <a:defRPr/>
            </a:pPr>
            <a:r>
              <a:rPr lang="fr-FR" dirty="0">
                <a:latin typeface="Source Sans Pro" panose="020B0503030403020204" pitchFamily="34" charset="0"/>
                <a:ea typeface="Source Sans Pro" panose="020B0503030403020204" pitchFamily="34" charset="0"/>
                <a:cs typeface="Arial"/>
              </a:rPr>
              <a:t>Séparation des tâches pour les paiements – un seul signataire libérant tous les paiements</a:t>
            </a:r>
          </a:p>
        </p:txBody>
      </p:sp>
      <p:sp>
        <p:nvSpPr>
          <p:cNvPr id="2" name="Google Shape;385;p56">
            <a:extLst>
              <a:ext uri="{FF2B5EF4-FFF2-40B4-BE49-F238E27FC236}">
                <a16:creationId xmlns="" xmlns:a16="http://schemas.microsoft.com/office/drawing/2014/main" id="{E79A9077-AFE7-F88D-4A81-52053F35E05D}"/>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PRINCIPAUX RISQUES</a:t>
            </a:r>
          </a:p>
        </p:txBody>
      </p:sp>
      <p:sp>
        <p:nvSpPr>
          <p:cNvPr id="6" name="TextBox 5"/>
          <p:cNvSpPr txBox="1"/>
          <p:nvPr/>
        </p:nvSpPr>
        <p:spPr>
          <a:xfrm>
            <a:off x="220722" y="6526926"/>
            <a:ext cx="6639951"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3" name="Espace réservé du numéro de diapositive 2">
            <a:extLst>
              <a:ext uri="{FF2B5EF4-FFF2-40B4-BE49-F238E27FC236}">
                <a16:creationId xmlns="" xmlns:a16="http://schemas.microsoft.com/office/drawing/2014/main" id="{23704CCB-9359-7B2D-BFEC-E68C0A736CD7}"/>
              </a:ext>
            </a:extLst>
          </p:cNvPr>
          <p:cNvSpPr>
            <a:spLocks noGrp="1"/>
          </p:cNvSpPr>
          <p:nvPr>
            <p:ph type="sldNum" sz="quarter" idx="12"/>
          </p:nvPr>
        </p:nvSpPr>
        <p:spPr>
          <a:xfrm>
            <a:off x="11263698" y="6443790"/>
            <a:ext cx="780011" cy="365125"/>
          </a:xfrm>
        </p:spPr>
        <p:txBody>
          <a:bodyPr/>
          <a:lstStyle/>
          <a:p>
            <a:fld id="{3A98EE3D-8CD1-4C3F-BD1C-C98C9596463C}" type="slidenum">
              <a:rPr lang="en-US" smtClean="0"/>
              <a:t>67</a:t>
            </a:fld>
            <a:endParaRPr lang="en-US" dirty="0"/>
          </a:p>
        </p:txBody>
      </p:sp>
    </p:spTree>
    <p:extLst>
      <p:ext uri="{BB962C8B-B14F-4D97-AF65-F5344CB8AC3E}">
        <p14:creationId xmlns:p14="http://schemas.microsoft.com/office/powerpoint/2010/main" val="10854763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E71732B8-8119-5914-4ABC-81409B0866AD}"/>
            </a:ext>
          </a:extLst>
        </p:cNvPr>
        <p:cNvGrpSpPr/>
        <p:nvPr/>
      </p:nvGrpSpPr>
      <p:grpSpPr>
        <a:xfrm>
          <a:off x="0" y="0"/>
          <a:ext cx="0" cy="0"/>
          <a:chOff x="0" y="0"/>
          <a:chExt cx="0" cy="0"/>
        </a:xfrm>
      </p:grpSpPr>
      <p:sp>
        <p:nvSpPr>
          <p:cNvPr id="5" name="Google Shape;385;p56">
            <a:extLst>
              <a:ext uri="{FF2B5EF4-FFF2-40B4-BE49-F238E27FC236}">
                <a16:creationId xmlns="" xmlns:a16="http://schemas.microsoft.com/office/drawing/2014/main" id="{FAD6D26A-E280-F1E9-D229-02A0FB0F79CE}"/>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RECOMMENDATIONS</a:t>
            </a:r>
          </a:p>
        </p:txBody>
      </p:sp>
      <p:sp>
        <p:nvSpPr>
          <p:cNvPr id="3" name="Text Placeholder 1">
            <a:extLst>
              <a:ext uri="{FF2B5EF4-FFF2-40B4-BE49-F238E27FC236}">
                <a16:creationId xmlns="" xmlns:a16="http://schemas.microsoft.com/office/drawing/2014/main" id="{ED2577AE-A512-516F-6656-A7F826B5F9D5}"/>
              </a:ext>
            </a:extLst>
          </p:cNvPr>
          <p:cNvSpPr>
            <a:spLocks noGrp="1"/>
          </p:cNvSpPr>
          <p:nvPr>
            <p:ph type="body" idx="1"/>
          </p:nvPr>
        </p:nvSpPr>
        <p:spPr>
          <a:xfrm>
            <a:off x="294572" y="913539"/>
            <a:ext cx="11764462" cy="5462713"/>
          </a:xfrm>
        </p:spPr>
        <p:txBody>
          <a:bodyPr>
            <a:noAutofit/>
          </a:bodyPr>
          <a:lstStyle/>
          <a:p>
            <a:pPr marL="227013" marR="0" indent="-227013">
              <a:spcBef>
                <a:spcPts val="600"/>
              </a:spcBef>
              <a:spcAft>
                <a:spcPts val="600"/>
              </a:spcAft>
              <a:buClr>
                <a:schemeClr val="tx1"/>
              </a:buClr>
              <a:buFont typeface="Wingdings" panose="05000000000000000000" pitchFamily="2" charset="2"/>
              <a:buChar char="§"/>
            </a:pPr>
            <a:r>
              <a:rPr lang="fr-FR" sz="1700" b="1" dirty="0">
                <a:solidFill>
                  <a:schemeClr val="tx1"/>
                </a:solidFill>
                <a:effectLst/>
              </a:rPr>
              <a:t>Poursuivre l'assistance et les vérifications ponctuelles :</a:t>
            </a:r>
            <a:r>
              <a:rPr lang="fr-FR" sz="1700" dirty="0">
                <a:solidFill>
                  <a:schemeClr val="tx1"/>
                </a:solidFill>
                <a:effectLst/>
              </a:rPr>
              <a:t> </a:t>
            </a:r>
            <a:r>
              <a:rPr lang="fr-FR" sz="1700" dirty="0">
                <a:solidFill>
                  <a:schemeClr val="tx1"/>
                </a:solidFill>
              </a:rPr>
              <a:t>Un mentorat et un soutien étroits, y compris une surveillance financière par des tiers pour vérifier l'efficacité des efforts de gestion financière et de conformité, à mesure qu'ils s'adaptent aux changements qu'ils ont apportés au cours des trois dernières années.</a:t>
            </a:r>
            <a:r>
              <a:rPr lang="fr-FR" sz="1700" dirty="0">
                <a:solidFill>
                  <a:schemeClr val="tx1"/>
                </a:solidFill>
                <a:effectLst/>
              </a:rPr>
              <a:t> </a:t>
            </a:r>
          </a:p>
          <a:p>
            <a:pPr marL="227013" marR="0" indent="-227013">
              <a:spcBef>
                <a:spcPts val="600"/>
              </a:spcBef>
              <a:spcAft>
                <a:spcPts val="600"/>
              </a:spcAft>
              <a:buClr>
                <a:schemeClr val="tx1"/>
              </a:buClr>
              <a:buFont typeface="Wingdings" panose="05000000000000000000" pitchFamily="2" charset="2"/>
              <a:buChar char="§"/>
            </a:pPr>
            <a:r>
              <a:rPr lang="fr-FR" sz="1700" b="1" dirty="0">
                <a:solidFill>
                  <a:schemeClr val="tx1"/>
                </a:solidFill>
                <a:effectLst/>
              </a:rPr>
              <a:t>Tenir compte du contexte local et s’adapter : </a:t>
            </a:r>
            <a:r>
              <a:rPr lang="fr-FR" sz="1700" dirty="0">
                <a:solidFill>
                  <a:schemeClr val="tx1"/>
                </a:solidFill>
                <a:effectLst/>
              </a:rPr>
              <a:t>Les systèmes financiers, juridiques, politiques et bancaires peuvent varier considérablement selon les pays et affecter la capacité de l’organisation locale à mettre en œuvre des processus conformes aux règles et réglementations du gouvernement américain. Lors de la réalisation d’une évaluation et d’une assistance technique, il est important de considérer les défis que le contexte local peut impliquer. </a:t>
            </a:r>
          </a:p>
          <a:p>
            <a:pPr marL="227013" marR="0" indent="-227013">
              <a:spcBef>
                <a:spcPts val="600"/>
              </a:spcBef>
              <a:spcAft>
                <a:spcPts val="600"/>
              </a:spcAft>
              <a:buClr>
                <a:schemeClr val="tx1"/>
              </a:buClr>
              <a:buFont typeface="Wingdings" panose="05000000000000000000" pitchFamily="2" charset="2"/>
              <a:buChar char="§"/>
            </a:pPr>
            <a:r>
              <a:rPr lang="fr-FR" sz="1700" b="1" dirty="0">
                <a:solidFill>
                  <a:schemeClr val="tx1"/>
                </a:solidFill>
                <a:effectLst/>
              </a:rPr>
              <a:t>Veiller à ce que la gestion financière et la conformité soient une priorité pour les COP :</a:t>
            </a:r>
            <a:r>
              <a:rPr lang="fr-FR" sz="1700" dirty="0">
                <a:solidFill>
                  <a:schemeClr val="tx1"/>
                </a:solidFill>
                <a:effectLst/>
              </a:rPr>
              <a:t> D’après le travail d’ASAP avec les organisations locales, le personnel financier a souvent admis avoir le sentiment que la gestion financière et la conformité figuraient en bas de la liste des priorités de leurs chefs de parti (COP) respectifs, dont beaucoup se concentraient sur le S&amp;E et la gestion des programmes.</a:t>
            </a:r>
          </a:p>
          <a:p>
            <a:pPr marL="227013" marR="0" indent="-227013">
              <a:spcBef>
                <a:spcPts val="600"/>
              </a:spcBef>
              <a:spcAft>
                <a:spcPts val="600"/>
              </a:spcAft>
              <a:buClr>
                <a:schemeClr val="tx1"/>
              </a:buClr>
              <a:buFont typeface="Wingdings" panose="05000000000000000000" pitchFamily="2" charset="2"/>
              <a:buChar char="§"/>
            </a:pPr>
            <a:r>
              <a:rPr lang="fr-FR" sz="1700" b="1" dirty="0">
                <a:solidFill>
                  <a:schemeClr val="tx1"/>
                </a:solidFill>
                <a:effectLst/>
              </a:rPr>
              <a:t>Standardiser et appliquer les descriptions de poste pour l'équipe financière : </a:t>
            </a:r>
            <a:r>
              <a:rPr lang="fr-FR" sz="1700" dirty="0">
                <a:solidFill>
                  <a:schemeClr val="tx1"/>
                </a:solidFill>
                <a:effectLst/>
              </a:rPr>
              <a:t>Les descriptions de poste du personnel financier diffèrent souvent selon les pays (par exemple, un comptable en Angola a souvent des rôles et des responsabilités différents de celui d'un comptable au Mozambique). Fournir des descriptions de poste standard au personnel serait un moyen important d’aligner les ressources humaines sur les règles, réglementations et attentes du gouvernement américain.  </a:t>
            </a:r>
          </a:p>
        </p:txBody>
      </p:sp>
      <p:sp>
        <p:nvSpPr>
          <p:cNvPr id="4" name="TextBox 3"/>
          <p:cNvSpPr txBox="1"/>
          <p:nvPr/>
        </p:nvSpPr>
        <p:spPr>
          <a:xfrm>
            <a:off x="220722" y="6526926"/>
            <a:ext cx="6639951"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D9D21E31-BED2-CEF4-E12C-FBB0E002961E}"/>
              </a:ext>
            </a:extLst>
          </p:cNvPr>
          <p:cNvSpPr>
            <a:spLocks noGrp="1"/>
          </p:cNvSpPr>
          <p:nvPr>
            <p:ph type="sldNum" sz="quarter" idx="12"/>
          </p:nvPr>
        </p:nvSpPr>
        <p:spPr/>
        <p:txBody>
          <a:bodyPr/>
          <a:lstStyle/>
          <a:p>
            <a:fld id="{3A98EE3D-8CD1-4C3F-BD1C-C98C9596463C}" type="slidenum">
              <a:rPr lang="en-US" smtClean="0"/>
              <a:t>68</a:t>
            </a:fld>
            <a:endParaRPr lang="en-US"/>
          </a:p>
        </p:txBody>
      </p:sp>
    </p:spTree>
    <p:extLst>
      <p:ext uri="{BB962C8B-B14F-4D97-AF65-F5344CB8AC3E}">
        <p14:creationId xmlns:p14="http://schemas.microsoft.com/office/powerpoint/2010/main" val="41989005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10A4E8D0-24A3-18E7-1B17-CB370137C9AC}"/>
            </a:ext>
          </a:extLst>
        </p:cNvPr>
        <p:cNvGrpSpPr/>
        <p:nvPr/>
      </p:nvGrpSpPr>
      <p:grpSpPr>
        <a:xfrm>
          <a:off x="0" y="0"/>
          <a:ext cx="0" cy="0"/>
          <a:chOff x="0" y="0"/>
          <a:chExt cx="0" cy="0"/>
        </a:xfrm>
      </p:grpSpPr>
      <p:sp>
        <p:nvSpPr>
          <p:cNvPr id="3" name="object 3">
            <a:extLst>
              <a:ext uri="{FF2B5EF4-FFF2-40B4-BE49-F238E27FC236}">
                <a16:creationId xmlns="" xmlns:a16="http://schemas.microsoft.com/office/drawing/2014/main" id="{E9A2700E-3047-46E4-EA22-42D99094D368}"/>
              </a:ext>
            </a:extLst>
          </p:cNvPr>
          <p:cNvSpPr txBox="1">
            <a:spLocks noGrp="1"/>
          </p:cNvSpPr>
          <p:nvPr>
            <p:ph type="title"/>
          </p:nvPr>
        </p:nvSpPr>
        <p:spPr>
          <a:xfrm>
            <a:off x="1426283" y="2870692"/>
            <a:ext cx="9339434" cy="1333698"/>
          </a:xfrm>
          <a:prstGeom prst="rect">
            <a:avLst/>
          </a:prstGeom>
        </p:spPr>
        <p:txBody>
          <a:bodyPr vert="horz" wrap="square" lIns="0" tIns="0" rIns="0" bIns="0" rtlCol="0">
            <a:spAutoFit/>
          </a:bodyPr>
          <a:lstStyle/>
          <a:p>
            <a:pPr marL="12700" algn="ctr">
              <a:lnSpc>
                <a:spcPts val="5220"/>
              </a:lnSpc>
            </a:pPr>
            <a:r>
              <a:rPr lang="fr-FR" sz="4800" b="1"/>
              <a:t>MODULE 3 : </a:t>
            </a:r>
            <a:br>
              <a:rPr lang="fr-FR" sz="4800" b="1"/>
            </a:br>
            <a:r>
              <a:rPr lang="fr-FR" sz="4800" b="1"/>
              <a:t>GESTION DES RISQUES</a:t>
            </a:r>
          </a:p>
        </p:txBody>
      </p:sp>
      <p:sp>
        <p:nvSpPr>
          <p:cNvPr id="5" name="Google Shape;385;p56">
            <a:extLst>
              <a:ext uri="{FF2B5EF4-FFF2-40B4-BE49-F238E27FC236}">
                <a16:creationId xmlns="" xmlns:a16="http://schemas.microsoft.com/office/drawing/2014/main" id="{659D7DBC-CD84-0EC8-8D6B-8E1D4865CD59}"/>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fr-FR" sz="3200" b="1" i="0" u="none" strike="noStrike" cap="none" normalizeH="0" baseline="0" noProof="0">
                <a:ln>
                  <a:noFill/>
                </a:ln>
                <a:solidFill>
                  <a:prstClr val="white"/>
                </a:solidFill>
                <a:effectLst/>
                <a:uLnTx/>
                <a:uFillTx/>
                <a:latin typeface="Source Sans Pro"/>
                <a:ea typeface="Source Sans Pro"/>
                <a:cs typeface="+mn-cs"/>
                <a:sym typeface="Arial"/>
              </a:rPr>
              <a:t> </a:t>
            </a:r>
          </a:p>
        </p:txBody>
      </p:sp>
      <p:sp>
        <p:nvSpPr>
          <p:cNvPr id="4" name="TextBox 3"/>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219D5D16-9362-4138-C620-73E8B5AD2B2F}"/>
              </a:ext>
            </a:extLst>
          </p:cNvPr>
          <p:cNvSpPr>
            <a:spLocks noGrp="1"/>
          </p:cNvSpPr>
          <p:nvPr>
            <p:ph type="sldNum" sz="quarter" idx="7"/>
          </p:nvPr>
        </p:nvSpPr>
        <p:spPr/>
        <p:txBody>
          <a:bodyPr/>
          <a:lstStyle/>
          <a:p>
            <a:fld id="{B6F15528-21DE-4FAA-801E-634DDDAF4B2B}" type="slidenum">
              <a:rPr lang="fr-FR" smtClean="0"/>
              <a:pPr/>
              <a:t>69</a:t>
            </a:fld>
            <a:endParaRPr lang="fr-FR" dirty="0"/>
          </a:p>
        </p:txBody>
      </p:sp>
    </p:spTree>
    <p:extLst>
      <p:ext uri="{BB962C8B-B14F-4D97-AF65-F5344CB8AC3E}">
        <p14:creationId xmlns:p14="http://schemas.microsoft.com/office/powerpoint/2010/main" val="19733814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141466" y="1209168"/>
            <a:ext cx="10549353" cy="4809137"/>
          </a:xfrm>
          <a:prstGeom prst="rect">
            <a:avLst/>
          </a:prstGeom>
        </p:spPr>
        <p:txBody>
          <a:bodyPr vert="horz" wrap="square" lIns="0" tIns="0" rIns="0" bIns="0" rtlCol="0">
            <a:spAutoFit/>
          </a:bodyPr>
          <a:lstStyle/>
          <a:p>
            <a:pPr marL="12700" marR="5080">
              <a:lnSpc>
                <a:spcPct val="110000"/>
              </a:lnSpc>
            </a:pPr>
            <a:r>
              <a:rPr lang="fr-FR" sz="1650" dirty="0">
                <a:latin typeface="Source Sans Pro" panose="020B0503030403020204" pitchFamily="34" charset="0"/>
                <a:ea typeface="Source Sans Pro" panose="020B0503030403020204" pitchFamily="34" charset="0"/>
                <a:cs typeface="Arial"/>
              </a:rPr>
              <a:t>Le Questionnaire de Pré-évaluation des Organisations Non-Américaines (NUPAS) est un outil d'évaluation de l'USAID qui fournit à l'agence les informations nécessaires pour évaluer la capacité des partenaires locaux à remplir adéquatement les conditions d'une subvention (ADS 303 et 2 CFR 200.205).</a:t>
            </a:r>
          </a:p>
          <a:p>
            <a:pPr marL="12700" marR="5080">
              <a:lnSpc>
                <a:spcPct val="110000"/>
              </a:lnSpc>
            </a:pPr>
            <a:r>
              <a:rPr lang="fr-FR" sz="1650" dirty="0">
                <a:latin typeface="Source Sans Pro" panose="020B0503030403020204" pitchFamily="34" charset="0"/>
                <a:ea typeface="Source Sans Pro" panose="020B0503030403020204" pitchFamily="34" charset="0"/>
                <a:cs typeface="Arial"/>
              </a:rPr>
              <a:t>Cette évaluation détermine si les systèmes de gestion financière et de contrôle interne de l’organisation sont adéquats pour gérer, contrôler, comptabiliser et rendre compte de l’utilisation des fonds potentiels de l’USAID afin de protéger le gouvernement américain contre les pratiques frauduleuses. </a:t>
            </a:r>
          </a:p>
          <a:p>
            <a:pPr marL="12700" marR="5080">
              <a:lnSpc>
                <a:spcPct val="110000"/>
              </a:lnSpc>
            </a:pPr>
            <a:r>
              <a:rPr lang="fr-FR" sz="1650" b="1" dirty="0">
                <a:solidFill>
                  <a:srgbClr val="C51C05"/>
                </a:solidFill>
                <a:latin typeface="Source Sans Pro" panose="020B0503030403020204" pitchFamily="34" charset="0"/>
                <a:ea typeface="Source Sans Pro" panose="020B0503030403020204" pitchFamily="34" charset="0"/>
                <a:cs typeface="Arial"/>
              </a:rPr>
              <a:t>Objectifs du NUPAS :</a:t>
            </a:r>
          </a:p>
          <a:p>
            <a:pPr marL="355600" marR="130810" indent="-342900">
              <a:lnSpc>
                <a:spcPct val="110000"/>
              </a:lnSpc>
              <a:spcBef>
                <a:spcPts val="1405"/>
              </a:spcBef>
              <a:buClr>
                <a:schemeClr val="tx1"/>
              </a:buClr>
              <a:buAutoNum type="arabicPeriod"/>
              <a:tabLst>
                <a:tab pos="355600" algn="l"/>
                <a:tab pos="356235" algn="l"/>
              </a:tabLst>
            </a:pPr>
            <a:r>
              <a:rPr lang="fr-FR" sz="1650" dirty="0">
                <a:latin typeface="Source Sans Pro" panose="020B0503030403020204" pitchFamily="34" charset="0"/>
                <a:ea typeface="Source Sans Pro" panose="020B0503030403020204" pitchFamily="34" charset="0"/>
                <a:cs typeface="Arial"/>
              </a:rPr>
              <a:t>Déterminer si l'organisation non américaine dispose de capacités financières et de gestion suffisantes pour gérer les fonds de l'USAID conformément aux exigences du gouvernement américain et de l'USAID.</a:t>
            </a:r>
          </a:p>
          <a:p>
            <a:pPr marL="355600" marR="5080" indent="-342900">
              <a:lnSpc>
                <a:spcPct val="110000"/>
              </a:lnSpc>
              <a:spcBef>
                <a:spcPts val="1195"/>
              </a:spcBef>
              <a:buClr>
                <a:schemeClr val="tx1"/>
              </a:buClr>
              <a:buAutoNum type="arabicPeriod"/>
              <a:tabLst>
                <a:tab pos="355600" algn="l"/>
                <a:tab pos="356235" algn="l"/>
              </a:tabLst>
            </a:pPr>
            <a:r>
              <a:rPr lang="fr-FR" sz="1650" dirty="0">
                <a:latin typeface="Source Sans Pro" panose="020B0503030403020204" pitchFamily="34" charset="0"/>
                <a:ea typeface="Source Sans Pro" panose="020B0503030403020204" pitchFamily="34" charset="0"/>
                <a:cs typeface="Arial"/>
              </a:rPr>
              <a:t>Déterminer la méthode de financement la plus appropriée à utiliser dans le cadre de l’attribution potentielle de l’USAID.</a:t>
            </a:r>
          </a:p>
          <a:p>
            <a:pPr marL="12700" marR="5080">
              <a:lnSpc>
                <a:spcPct val="110000"/>
              </a:lnSpc>
              <a:spcBef>
                <a:spcPts val="1195"/>
              </a:spcBef>
              <a:buClr>
                <a:schemeClr val="tx1"/>
              </a:buClr>
              <a:tabLst>
                <a:tab pos="355600" algn="l"/>
                <a:tab pos="356235" algn="l"/>
              </a:tabLst>
            </a:pPr>
            <a:r>
              <a:rPr lang="fr-FR" sz="1650" b="1" dirty="0">
                <a:solidFill>
                  <a:srgbClr val="C51C05"/>
                </a:solidFill>
                <a:latin typeface="Source Sans Pro" panose="020B0503030403020204" pitchFamily="34" charset="0"/>
                <a:ea typeface="Source Sans Pro" panose="020B0503030403020204" pitchFamily="34" charset="0"/>
                <a:cs typeface="Arial"/>
              </a:rPr>
              <a:t>Domaines NUPAS : 6</a:t>
            </a:r>
            <a:r>
              <a:rPr lang="fr-FR" sz="1650" dirty="0">
                <a:latin typeface="Source Sans Pro" panose="020B0503030403020204" pitchFamily="34" charset="0"/>
                <a:ea typeface="Source Sans Pro" panose="020B0503030403020204" pitchFamily="34" charset="0"/>
                <a:cs typeface="Arial"/>
              </a:rPr>
              <a:t> </a:t>
            </a:r>
          </a:p>
          <a:p>
            <a:pPr marL="12700" marR="5080">
              <a:lnSpc>
                <a:spcPct val="110000"/>
              </a:lnSpc>
              <a:spcBef>
                <a:spcPts val="1195"/>
              </a:spcBef>
              <a:buClr>
                <a:schemeClr val="tx1"/>
              </a:buClr>
              <a:tabLst>
                <a:tab pos="355600" algn="l"/>
                <a:tab pos="356235" algn="l"/>
              </a:tabLst>
            </a:pPr>
            <a:r>
              <a:rPr lang="fr-FR" sz="1650" b="1" dirty="0">
                <a:solidFill>
                  <a:srgbClr val="404040"/>
                </a:solidFill>
                <a:latin typeface="Source Sans Pro" panose="020B0503030403020204" pitchFamily="34" charset="0"/>
                <a:ea typeface="Source Sans Pro" panose="020B0503030403020204" pitchFamily="34" charset="0"/>
                <a:cs typeface="Arial"/>
              </a:rPr>
              <a:t>1. Structure juridique, 2. Systèmes de gestion financière et de contrôle interne, 3. Systèmes d'approvisionnement, 4. Systèmes de ressources humaines, 5. Gestion de la performance du projet, et 6. Durabilité organisationnelle</a:t>
            </a:r>
          </a:p>
        </p:txBody>
      </p:sp>
      <p:sp>
        <p:nvSpPr>
          <p:cNvPr id="6" name="object 6"/>
          <p:cNvSpPr txBox="1"/>
          <p:nvPr/>
        </p:nvSpPr>
        <p:spPr>
          <a:xfrm>
            <a:off x="11072319" y="6481891"/>
            <a:ext cx="158115" cy="288925"/>
          </a:xfrm>
          <a:prstGeom prst="rect">
            <a:avLst/>
          </a:prstGeom>
        </p:spPr>
        <p:txBody>
          <a:bodyPr vert="horz" wrap="square" lIns="0" tIns="0" rIns="0" bIns="0" rtlCol="0">
            <a:spAutoFit/>
          </a:bodyPr>
          <a:lstStyle/>
          <a:p>
            <a:pPr marL="12700">
              <a:lnSpc>
                <a:spcPct val="100000"/>
              </a:lnSpc>
            </a:pPr>
            <a:r>
              <a:rPr lang="fr-FR" sz="1800">
                <a:solidFill>
                  <a:srgbClr val="FFFFFF"/>
                </a:solidFill>
                <a:latin typeface="Arial"/>
                <a:cs typeface="Arial"/>
              </a:rPr>
              <a:t>7</a:t>
            </a:r>
          </a:p>
        </p:txBody>
      </p:sp>
      <p:sp>
        <p:nvSpPr>
          <p:cNvPr id="7" name="Google Shape;385;p56">
            <a:extLst>
              <a:ext uri="{FF2B5EF4-FFF2-40B4-BE49-F238E27FC236}">
                <a16:creationId xmlns="" xmlns:a16="http://schemas.microsoft.com/office/drawing/2014/main" id="{B9B556E9-8134-0B0B-179F-ABDD08543ADB}"/>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NUPAS ET SES DOMAINES</a:t>
            </a:r>
          </a:p>
        </p:txBody>
      </p:sp>
      <p:sp>
        <p:nvSpPr>
          <p:cNvPr id="5" name="TextBox 4"/>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1072369" y="6481891"/>
            <a:ext cx="290830" cy="28892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cap="none" normalizeH="0" baseline="0" noProof="0">
                <a:ln>
                  <a:noFill/>
                </a:ln>
                <a:solidFill>
                  <a:srgbClr val="FFFFFF"/>
                </a:solidFill>
                <a:effectLst/>
                <a:uLnTx/>
                <a:uFillTx/>
                <a:latin typeface="Arial"/>
                <a:ea typeface="+mn-ea"/>
                <a:cs typeface="Arial"/>
              </a:rPr>
              <a:t>75</a:t>
            </a:r>
          </a:p>
        </p:txBody>
      </p:sp>
      <p:sp>
        <p:nvSpPr>
          <p:cNvPr id="4" name="object 4"/>
          <p:cNvSpPr txBox="1"/>
          <p:nvPr/>
        </p:nvSpPr>
        <p:spPr>
          <a:xfrm>
            <a:off x="422948" y="1039694"/>
            <a:ext cx="11159067" cy="659283"/>
          </a:xfrm>
          <a:prstGeom prst="rect">
            <a:avLst/>
          </a:prstGeom>
        </p:spPr>
        <p:txBody>
          <a:bodyPr vert="horz" wrap="square" lIns="0" tIns="0" rIns="0" bIns="0" rtlCol="0">
            <a:spAutoFit/>
          </a:bodyPr>
          <a:lstStyle/>
          <a:p>
            <a:pPr marL="103505" marR="5080" lvl="0" indent="-91440" algn="l" defTabSz="914400" rtl="0" eaLnBrk="1" fontAlgn="auto" latinLnBrk="0" hangingPunct="1">
              <a:lnSpc>
                <a:spcPct val="110000"/>
              </a:lnSpc>
              <a:spcBef>
                <a:spcPts val="0"/>
              </a:spcBef>
              <a:spcAft>
                <a:spcPts val="0"/>
              </a:spcAft>
              <a:buClrTx/>
              <a:buSzTx/>
              <a:buFontTx/>
              <a:buNone/>
              <a:tabLst>
                <a:tab pos="2463165" algn="l"/>
              </a:tabLst>
              <a:defRPr/>
            </a:pPr>
            <a:r>
              <a:rPr kumimoji="0" lang="fr-FR" sz="2000" b="1" i="0" u="none" strike="noStrike" cap="none" normalizeH="0" baseline="0" noProof="0">
                <a:ln>
                  <a:noFill/>
                </a:ln>
                <a:effectLst/>
                <a:uLnTx/>
                <a:uFillTx/>
                <a:latin typeface="Source Sans Pro" panose="020B0503030403020204" pitchFamily="34" charset="0"/>
                <a:ea typeface="Source Sans Pro" panose="020B0503030403020204" pitchFamily="34" charset="0"/>
                <a:cs typeface="Arial"/>
              </a:rPr>
              <a:t>Objectif global : </a:t>
            </a:r>
            <a:r>
              <a:rPr kumimoji="0" lang="fr-FR" sz="2000" b="0" i="0" u="none" strike="noStrike" cap="none" normalizeH="0" baseline="0" noProof="0">
                <a:ln>
                  <a:noFill/>
                </a:ln>
                <a:effectLst/>
                <a:uLnTx/>
                <a:uFillTx/>
                <a:latin typeface="Source Sans Pro" panose="020B0503030403020204" pitchFamily="34" charset="0"/>
                <a:ea typeface="Source Sans Pro" panose="020B0503030403020204" pitchFamily="34" charset="0"/>
                <a:cs typeface="Arial"/>
              </a:rPr>
              <a:t>Vérifier si l'organisation dispose de politiques et de procédures adéquates et efficaces pour faire face aux risques potentiels et si celles-ci sont suivies conformément à la pratique.</a:t>
            </a:r>
          </a:p>
        </p:txBody>
      </p:sp>
      <p:sp>
        <p:nvSpPr>
          <p:cNvPr id="9" name="object 4">
            <a:extLst>
              <a:ext uri="{FF2B5EF4-FFF2-40B4-BE49-F238E27FC236}">
                <a16:creationId xmlns="" xmlns:a16="http://schemas.microsoft.com/office/drawing/2014/main" id="{232B7DBE-B258-0D03-5B3C-6ACDF5A0F523}"/>
              </a:ext>
            </a:extLst>
          </p:cNvPr>
          <p:cNvSpPr txBox="1"/>
          <p:nvPr/>
        </p:nvSpPr>
        <p:spPr>
          <a:xfrm>
            <a:off x="514422" y="1938292"/>
            <a:ext cx="4382834" cy="3570208"/>
          </a:xfrm>
          <a:prstGeom prst="rect">
            <a:avLst/>
          </a:prstGeom>
        </p:spPr>
        <p:txBody>
          <a:bodyPr vert="horz" wrap="square" lIns="0" tIns="0" rIns="0" bIns="0" rtlCol="0">
            <a:spAutoFit/>
          </a:bodyPr>
          <a:lstStyle/>
          <a:p>
            <a:pPr marL="103505" marR="5080" lvl="0" indent="-91440" algn="l" defTabSz="914400" rtl="0" eaLnBrk="1" fontAlgn="auto" latinLnBrk="0" hangingPunct="1">
              <a:lnSpc>
                <a:spcPct val="110000"/>
              </a:lnSpc>
              <a:spcBef>
                <a:spcPts val="0"/>
              </a:spcBef>
              <a:spcAft>
                <a:spcPts val="0"/>
              </a:spcAft>
              <a:buClrTx/>
              <a:buSzTx/>
              <a:buFontTx/>
              <a:buNone/>
              <a:tabLst>
                <a:tab pos="2463165" algn="l"/>
              </a:tabLst>
              <a:defRPr/>
            </a:pPr>
            <a:r>
              <a:rPr kumimoji="0" lang="fr-FR" sz="2000" b="1" i="0" u="none" strike="noStrike" cap="none"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Arial"/>
              </a:rPr>
              <a:t>CATÉGORIES/SOUS-CATÉGORIES :</a:t>
            </a:r>
          </a:p>
          <a:p>
            <a:pPr marL="342900" marR="0" lvl="0" indent="-342900" rtl="0">
              <a:spcBef>
                <a:spcPts val="400"/>
              </a:spcBef>
              <a:spcAft>
                <a:spcPts val="400"/>
              </a:spcAft>
              <a:buFont typeface="+mj-lt"/>
              <a:buAutoNum type="arabicPeriod"/>
            </a:pPr>
            <a:r>
              <a:rPr lang="fr-FR" sz="2000" b="1">
                <a:solidFill>
                  <a:srgbClr val="000000"/>
                </a:solidFill>
                <a:effectLst/>
                <a:latin typeface="Source Sans Pro" panose="020B0503030403020204" pitchFamily="34" charset="0"/>
                <a:ea typeface="Source Sans Pro" panose="020B0503030403020204" pitchFamily="34" charset="0"/>
                <a:cs typeface="Garamond" panose="02020404030301010803" pitchFamily="18" charset="0"/>
              </a:rPr>
              <a:t>Politique</a:t>
            </a:r>
          </a:p>
          <a:p>
            <a:pPr marL="688975" marR="0" lvl="3" indent="-457200">
              <a:spcBef>
                <a:spcPts val="400"/>
              </a:spcBef>
              <a:spcAft>
                <a:spcPts val="400"/>
              </a:spcAft>
              <a:buFont typeface="+mj-lt"/>
              <a:buAutoNum type="arabicPeriod"/>
            </a:pPr>
            <a:r>
              <a:rPr lang="fr-FR" sz="2000">
                <a:solidFill>
                  <a:srgbClr val="000000"/>
                </a:solidFill>
                <a:effectLst/>
                <a:latin typeface="Source Sans Pro" panose="020B0503030403020204" pitchFamily="34" charset="0"/>
                <a:ea typeface="Source Sans Pro" panose="020B0503030403020204" pitchFamily="34" charset="0"/>
                <a:cs typeface="Garamond" panose="02020404030301010803" pitchFamily="18" charset="0"/>
              </a:rPr>
              <a:t>Politique</a:t>
            </a:r>
          </a:p>
          <a:p>
            <a:pPr marL="688975" lvl="3" indent="-457200">
              <a:spcBef>
                <a:spcPts val="400"/>
              </a:spcBef>
              <a:spcAft>
                <a:spcPts val="400"/>
              </a:spcAft>
              <a:buFont typeface="+mj-lt"/>
              <a:buAutoNum type="arabicPeriod"/>
            </a:pPr>
            <a:r>
              <a:rPr lang="fr-FR" sz="2000">
                <a:solidFill>
                  <a:srgbClr val="000000"/>
                </a:solidFill>
                <a:latin typeface="Source Sans Pro" panose="020B0503030403020204" pitchFamily="34" charset="0"/>
                <a:ea typeface="Source Sans Pro" panose="020B0503030403020204" pitchFamily="34" charset="0"/>
              </a:rPr>
              <a:t>Zéro Tolerance</a:t>
            </a:r>
          </a:p>
          <a:p>
            <a:pPr marL="342900" indent="-342900">
              <a:spcBef>
                <a:spcPts val="400"/>
              </a:spcBef>
              <a:spcAft>
                <a:spcPts val="400"/>
              </a:spcAft>
              <a:buFont typeface="+mj-lt"/>
              <a:buAutoNum type="arabicPeriod"/>
            </a:pPr>
            <a:r>
              <a:rPr lang="fr-FR" sz="2000" b="1">
                <a:solidFill>
                  <a:srgbClr val="000000"/>
                </a:solidFill>
                <a:latin typeface="Source Sans Pro" panose="020B0503030403020204" pitchFamily="34" charset="0"/>
                <a:ea typeface="Source Sans Pro" panose="020B0503030403020204" pitchFamily="34" charset="0"/>
              </a:rPr>
              <a:t>Rapports</a:t>
            </a:r>
          </a:p>
          <a:p>
            <a:pPr marL="688975" lvl="3" indent="-457200">
              <a:spcBef>
                <a:spcPts val="400"/>
              </a:spcBef>
              <a:spcAft>
                <a:spcPts val="400"/>
              </a:spcAft>
              <a:buFont typeface="+mj-lt"/>
              <a:buAutoNum type="arabicPeriod"/>
            </a:pPr>
            <a:r>
              <a:rPr lang="fr-FR" sz="2000">
                <a:solidFill>
                  <a:srgbClr val="000000"/>
                </a:solidFill>
                <a:latin typeface="Source Sans Pro" panose="020B0503030403020204" pitchFamily="34" charset="0"/>
                <a:ea typeface="Source Sans Pro" panose="020B0503030403020204" pitchFamily="34" charset="0"/>
              </a:rPr>
              <a:t>Lanceur d'alerte </a:t>
            </a:r>
          </a:p>
          <a:p>
            <a:pPr marL="342900" indent="-342900">
              <a:spcBef>
                <a:spcPts val="400"/>
              </a:spcBef>
              <a:spcAft>
                <a:spcPts val="400"/>
              </a:spcAft>
              <a:buFont typeface="+mj-lt"/>
              <a:buAutoNum type="arabicPeriod"/>
            </a:pPr>
            <a:r>
              <a:rPr lang="fr-FR" sz="2000" b="1">
                <a:solidFill>
                  <a:srgbClr val="000000"/>
                </a:solidFill>
                <a:latin typeface="Source Sans Pro" panose="020B0503030403020204" pitchFamily="34" charset="0"/>
                <a:ea typeface="Source Sans Pro" panose="020B0503030403020204" pitchFamily="34" charset="0"/>
              </a:rPr>
              <a:t>Évaluation des risques</a:t>
            </a:r>
          </a:p>
          <a:p>
            <a:pPr marL="688975" marR="0" lvl="3" indent="-457200">
              <a:spcBef>
                <a:spcPts val="400"/>
              </a:spcBef>
              <a:spcAft>
                <a:spcPts val="400"/>
              </a:spcAft>
              <a:buFont typeface="+mj-lt"/>
              <a:buAutoNum type="arabicPeriod"/>
            </a:pPr>
            <a:r>
              <a:rPr lang="fr-FR" sz="2000">
                <a:solidFill>
                  <a:srgbClr val="000000"/>
                </a:solidFill>
                <a:latin typeface="Source Sans Pro" panose="020B0503030403020204" pitchFamily="34" charset="0"/>
                <a:ea typeface="Source Sans Pro" panose="020B0503030403020204" pitchFamily="34" charset="0"/>
              </a:rPr>
              <a:t>Évaluation des risques organisationnels </a:t>
            </a:r>
          </a:p>
          <a:p>
            <a:pPr marL="688975" marR="0" lvl="3" indent="-457200">
              <a:spcBef>
                <a:spcPts val="400"/>
              </a:spcBef>
              <a:spcAft>
                <a:spcPts val="400"/>
              </a:spcAft>
              <a:buFont typeface="+mj-lt"/>
              <a:buAutoNum type="arabicPeriod"/>
            </a:pPr>
            <a:r>
              <a:rPr lang="fr-FR" sz="2000">
                <a:solidFill>
                  <a:srgbClr val="000000"/>
                </a:solidFill>
                <a:latin typeface="Source Sans Pro" panose="020B0503030403020204" pitchFamily="34" charset="0"/>
                <a:ea typeface="Source Sans Pro" panose="020B0503030403020204" pitchFamily="34" charset="0"/>
              </a:rPr>
              <a:t>Évaluation des risques du programme</a:t>
            </a:r>
          </a:p>
        </p:txBody>
      </p:sp>
      <p:sp>
        <p:nvSpPr>
          <p:cNvPr id="14" name="Google Shape;385;p56">
            <a:extLst>
              <a:ext uri="{FF2B5EF4-FFF2-40B4-BE49-F238E27FC236}">
                <a16:creationId xmlns="" xmlns:a16="http://schemas.microsoft.com/office/drawing/2014/main" id="{4BBBB284-0476-A302-D212-8B6589B945E1}"/>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GESTION DES RISQUES </a:t>
            </a:r>
          </a:p>
        </p:txBody>
      </p:sp>
      <p:sp>
        <p:nvSpPr>
          <p:cNvPr id="15" name="object 4">
            <a:extLst>
              <a:ext uri="{FF2B5EF4-FFF2-40B4-BE49-F238E27FC236}">
                <a16:creationId xmlns="" xmlns:a16="http://schemas.microsoft.com/office/drawing/2014/main" id="{F8FD94EE-A143-C4B3-AC9E-CA9E132EB3F1}"/>
              </a:ext>
            </a:extLst>
          </p:cNvPr>
          <p:cNvSpPr txBox="1"/>
          <p:nvPr/>
        </p:nvSpPr>
        <p:spPr>
          <a:xfrm>
            <a:off x="4939136" y="2416971"/>
            <a:ext cx="4382834" cy="1910908"/>
          </a:xfrm>
          <a:prstGeom prst="rect">
            <a:avLst/>
          </a:prstGeom>
        </p:spPr>
        <p:txBody>
          <a:bodyPr vert="horz" wrap="square" lIns="0" tIns="0" rIns="0" bIns="0" rtlCol="0">
            <a:spAutoFit/>
          </a:bodyPr>
          <a:lstStyle/>
          <a:p>
            <a:pPr marL="457200" indent="-457200">
              <a:spcBef>
                <a:spcPts val="400"/>
              </a:spcBef>
              <a:spcAft>
                <a:spcPts val="400"/>
              </a:spcAft>
              <a:buFont typeface="+mj-lt"/>
              <a:buAutoNum type="arabicPeriod" startAt="4"/>
            </a:pPr>
            <a:r>
              <a:rPr lang="fr-FR" sz="2000" b="1">
                <a:solidFill>
                  <a:srgbClr val="000000"/>
                </a:solidFill>
                <a:latin typeface="Source Sans Pro" panose="020B0503030403020204" pitchFamily="34" charset="0"/>
                <a:ea typeface="Source Sans Pro" panose="020B0503030403020204" pitchFamily="34" charset="0"/>
              </a:rPr>
              <a:t>Formations</a:t>
            </a:r>
          </a:p>
          <a:p>
            <a:pPr marL="457200" marR="0" lvl="0" indent="-457200">
              <a:spcBef>
                <a:spcPts val="400"/>
              </a:spcBef>
              <a:spcAft>
                <a:spcPts val="400"/>
              </a:spcAft>
              <a:buFont typeface="+mj-lt"/>
              <a:buAutoNum type="arabicPeriod" startAt="4"/>
            </a:pPr>
            <a:r>
              <a:rPr lang="fr-FR" sz="2000" b="1">
                <a:solidFill>
                  <a:srgbClr val="000000"/>
                </a:solidFill>
                <a:effectLst/>
                <a:latin typeface="Source Sans Pro" panose="020B0503030403020204" pitchFamily="34" charset="0"/>
                <a:ea typeface="Source Sans Pro" panose="020B0503030403020204" pitchFamily="34" charset="0"/>
                <a:cs typeface="Garamond" panose="02020404030301010803" pitchFamily="18" charset="0"/>
              </a:rPr>
              <a:t>Sous-subventions</a:t>
            </a:r>
          </a:p>
          <a:p>
            <a:pPr marL="457200" marR="0" lvl="0" indent="-457200">
              <a:spcBef>
                <a:spcPts val="400"/>
              </a:spcBef>
              <a:spcAft>
                <a:spcPts val="400"/>
              </a:spcAft>
              <a:buFont typeface="+mj-lt"/>
              <a:buAutoNum type="arabicPeriod" startAt="4"/>
            </a:pPr>
            <a:r>
              <a:rPr lang="fr-FR" sz="2000" b="1">
                <a:solidFill>
                  <a:srgbClr val="000000"/>
                </a:solidFill>
                <a:effectLst/>
                <a:latin typeface="Source Sans Pro" panose="020B0503030403020204" pitchFamily="34" charset="0"/>
                <a:ea typeface="Source Sans Pro" panose="020B0503030403020204" pitchFamily="34" charset="0"/>
                <a:cs typeface="Garamond" panose="02020404030301010803" pitchFamily="18" charset="0"/>
              </a:rPr>
              <a:t>Conformité</a:t>
            </a:r>
          </a:p>
          <a:p>
            <a:pPr marL="457200" marR="0" lvl="0" indent="-457200">
              <a:spcBef>
                <a:spcPts val="400"/>
              </a:spcBef>
              <a:spcAft>
                <a:spcPts val="400"/>
              </a:spcAft>
              <a:buFont typeface="+mj-lt"/>
              <a:buAutoNum type="arabicPeriod" startAt="4"/>
            </a:pPr>
            <a:r>
              <a:rPr lang="fr-FR" sz="2000" b="1">
                <a:solidFill>
                  <a:srgbClr val="000000"/>
                </a:solidFill>
                <a:effectLst/>
                <a:latin typeface="Source Sans Pro" panose="020B0503030403020204" pitchFamily="34" charset="0"/>
                <a:ea typeface="Source Sans Pro" panose="020B0503030403020204" pitchFamily="34" charset="0"/>
                <a:cs typeface="Garamond" panose="02020404030301010803" pitchFamily="18" charset="0"/>
              </a:rPr>
              <a:t>Contrôles Internes</a:t>
            </a:r>
          </a:p>
          <a:p>
            <a:pPr marL="103505" marR="5080" lvl="0" indent="-91440" algn="l" defTabSz="914400" rtl="0" eaLnBrk="1" fontAlgn="auto" latinLnBrk="0" hangingPunct="1">
              <a:lnSpc>
                <a:spcPct val="110000"/>
              </a:lnSpc>
              <a:spcBef>
                <a:spcPts val="0"/>
              </a:spcBef>
              <a:spcAft>
                <a:spcPts val="0"/>
              </a:spcAft>
              <a:buClrTx/>
              <a:buSzTx/>
              <a:buFontTx/>
              <a:buNone/>
              <a:tabLst>
                <a:tab pos="2463165" algn="l"/>
              </a:tabLst>
              <a:defRPr/>
            </a:pPr>
            <a:endParaRPr kumimoji="0" lang="en-US" sz="2000" b="1" i="0" u="none" strike="noStrike" kern="1200" cap="none" spc="3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Arial"/>
            </a:endParaRPr>
          </a:p>
        </p:txBody>
      </p:sp>
      <p:sp>
        <p:nvSpPr>
          <p:cNvPr id="7" name="TextBox 6"/>
          <p:cNvSpPr txBox="1"/>
          <p:nvPr/>
        </p:nvSpPr>
        <p:spPr>
          <a:xfrm>
            <a:off x="220722" y="6526926"/>
            <a:ext cx="6639951"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292B669B-82EC-BFC5-F46D-2568CF052651}"/>
              </a:ext>
            </a:extLst>
          </p:cNvPr>
          <p:cNvSpPr>
            <a:spLocks noGrp="1"/>
          </p:cNvSpPr>
          <p:nvPr>
            <p:ph type="sldNum" sz="quarter" idx="12"/>
          </p:nvPr>
        </p:nvSpPr>
        <p:spPr/>
        <p:txBody>
          <a:bodyPr/>
          <a:lstStyle/>
          <a:p>
            <a:fld id="{3A98EE3D-8CD1-4C3F-BD1C-C98C9596463C}" type="slidenum">
              <a:rPr lang="en-US" smtClean="0"/>
              <a:t>70</a:t>
            </a:fld>
            <a:endParaRPr lang="en-US"/>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331062" y="1229535"/>
            <a:ext cx="8546468" cy="3436838"/>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cap="none" normalizeH="0" baseline="0" noProof="0">
                <a:ln>
                  <a:noFill/>
                </a:ln>
                <a:effectLst/>
                <a:uLnTx/>
                <a:uFillTx/>
                <a:latin typeface="Source Sans Pro" panose="020B0503030403020204" pitchFamily="34" charset="0"/>
                <a:ea typeface="Source Sans Pro" panose="020B0503030403020204" pitchFamily="34" charset="0"/>
                <a:cs typeface="Lucida Sans"/>
              </a:rPr>
              <a:t>Méthodes</a:t>
            </a:r>
          </a:p>
          <a:p>
            <a:pPr marL="809625" marR="0" lvl="0" indent="-342900" algn="l" defTabSz="914400" rtl="0" eaLnBrk="1" fontAlgn="auto" latinLnBrk="0" hangingPunct="1">
              <a:lnSpc>
                <a:spcPct val="100000"/>
              </a:lnSpc>
              <a:spcBef>
                <a:spcPts val="370"/>
              </a:spcBef>
              <a:spcAft>
                <a:spcPts val="0"/>
              </a:spcAft>
              <a:buClrTx/>
              <a:buSzTx/>
              <a:buFont typeface="Wingdings" panose="05000000000000000000" pitchFamily="2" charset="2"/>
              <a:buChar char="§"/>
              <a:tabLst>
                <a:tab pos="696595" algn="l"/>
                <a:tab pos="697230" algn="l"/>
              </a:tabLst>
              <a:defRPr/>
            </a:pPr>
            <a:r>
              <a:rPr kumimoji="0" lang="fr-FR" sz="2000" b="0" i="0" u="none" strike="noStrike" cap="none" normalizeH="0" baseline="0" noProof="0">
                <a:ln>
                  <a:noFill/>
                </a:ln>
                <a:effectLst/>
                <a:uLnTx/>
                <a:uFillTx/>
                <a:latin typeface="Source Sans Pro" panose="020B0503030403020204" pitchFamily="34" charset="0"/>
                <a:ea typeface="Source Sans Pro" panose="020B0503030403020204" pitchFamily="34" charset="0"/>
                <a:cs typeface="Arial"/>
              </a:rPr>
              <a:t>Révision du document</a:t>
            </a:r>
          </a:p>
          <a:p>
            <a:pPr marL="809625" marR="0" lvl="0" indent="-342900" algn="l" defTabSz="914400" rtl="0" eaLnBrk="1" fontAlgn="auto" latinLnBrk="0" hangingPunct="1">
              <a:lnSpc>
                <a:spcPct val="100000"/>
              </a:lnSpc>
              <a:spcBef>
                <a:spcPts val="370"/>
              </a:spcBef>
              <a:spcAft>
                <a:spcPts val="0"/>
              </a:spcAft>
              <a:buClrTx/>
              <a:buSzTx/>
              <a:buFont typeface="Wingdings" panose="05000000000000000000" pitchFamily="2" charset="2"/>
              <a:buChar char="§"/>
              <a:tabLst>
                <a:tab pos="696595" algn="l"/>
                <a:tab pos="697230" algn="l"/>
              </a:tabLst>
              <a:defRPr/>
            </a:pPr>
            <a:r>
              <a:rPr kumimoji="0" lang="fr-FR" sz="2000" b="0" i="0" u="none" strike="noStrike" cap="none" normalizeH="0" baseline="0" noProof="0">
                <a:ln>
                  <a:noFill/>
                </a:ln>
                <a:effectLst/>
                <a:uLnTx/>
                <a:uFillTx/>
                <a:latin typeface="Source Sans Pro" panose="020B0503030403020204" pitchFamily="34" charset="0"/>
                <a:ea typeface="Source Sans Pro" panose="020B0503030403020204" pitchFamily="34" charset="0"/>
                <a:cs typeface="Arial"/>
              </a:rPr>
              <a:t>Interviews</a:t>
            </a:r>
          </a:p>
          <a:p>
            <a:pPr marL="809625" marR="0" lvl="0" indent="-342900" algn="l" defTabSz="914400" rtl="0" eaLnBrk="1" fontAlgn="auto" latinLnBrk="0" hangingPunct="1">
              <a:lnSpc>
                <a:spcPct val="100000"/>
              </a:lnSpc>
              <a:spcBef>
                <a:spcPts val="370"/>
              </a:spcBef>
              <a:spcAft>
                <a:spcPts val="0"/>
              </a:spcAft>
              <a:buClrTx/>
              <a:buSzTx/>
              <a:buFont typeface="Wingdings" panose="05000000000000000000" pitchFamily="2" charset="2"/>
              <a:buChar char="§"/>
              <a:tabLst>
                <a:tab pos="696595" algn="l"/>
                <a:tab pos="697230" algn="l"/>
              </a:tabLst>
              <a:defRPr/>
            </a:pPr>
            <a:r>
              <a:rPr kumimoji="0" lang="fr-FR" sz="2000" b="0" i="0" u="none" strike="noStrike" cap="none" normalizeH="0" baseline="0" noProof="0">
                <a:ln>
                  <a:noFill/>
                </a:ln>
                <a:effectLst/>
                <a:uLnTx/>
                <a:uFillTx/>
                <a:latin typeface="Source Sans Pro" panose="020B0503030403020204" pitchFamily="34" charset="0"/>
                <a:ea typeface="Source Sans Pro" panose="020B0503030403020204" pitchFamily="34" charset="0"/>
                <a:cs typeface="Arial"/>
              </a:rPr>
              <a:t>Tests de corroboration</a:t>
            </a:r>
          </a:p>
          <a:p>
            <a:pPr marL="0" marR="0" lvl="0" indent="0" algn="l" defTabSz="914400" rtl="0" eaLnBrk="1" fontAlgn="auto" latinLnBrk="0" hangingPunct="1">
              <a:lnSpc>
                <a:spcPct val="100000"/>
              </a:lnSpc>
              <a:spcBef>
                <a:spcPts val="10"/>
              </a:spcBef>
              <a:spcAft>
                <a:spcPts val="0"/>
              </a:spcAft>
              <a:buClr>
                <a:srgbClr val="404040"/>
              </a:buClr>
              <a:buSzTx/>
              <a:buFont typeface="Arial"/>
              <a:buChar char="•"/>
              <a:tabLst/>
              <a:defRPr/>
            </a:pPr>
            <a:endParaRPr kumimoji="0" sz="2000" b="0" i="0" u="none" strike="noStrike" kern="1200" cap="none" spc="0" normalizeH="0" baseline="0" noProof="0">
              <a:ln>
                <a:noFill/>
              </a:ln>
              <a:effectLst/>
              <a:uLnTx/>
              <a:uFillTx/>
              <a:latin typeface="Source Sans Pro" panose="020B0503030403020204" pitchFamily="34" charset="0"/>
              <a:ea typeface="Source Sans Pro" panose="020B0503030403020204" pitchFamily="34" charset="0"/>
              <a:cs typeface="Times New Roman"/>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cap="none" normalizeH="0" baseline="0" noProof="0">
                <a:ln>
                  <a:noFill/>
                </a:ln>
                <a:effectLst/>
                <a:uLnTx/>
                <a:uFillTx/>
                <a:latin typeface="Source Sans Pro" panose="020B0503030403020204" pitchFamily="34" charset="0"/>
                <a:ea typeface="Source Sans Pro" panose="020B0503030403020204" pitchFamily="34" charset="0"/>
                <a:cs typeface="Lucida Sans"/>
              </a:rPr>
              <a:t>Participants recommandés pour l’entretien</a:t>
            </a:r>
          </a:p>
          <a:p>
            <a:pPr marL="809625" indent="-342900">
              <a:spcBef>
                <a:spcPts val="370"/>
              </a:spcBef>
              <a:buFont typeface="Wingdings" panose="05000000000000000000" pitchFamily="2" charset="2"/>
              <a:buChar char="§"/>
              <a:tabLst>
                <a:tab pos="696595" algn="l"/>
                <a:tab pos="697230" algn="l"/>
              </a:tabLst>
              <a:defRPr/>
            </a:pPr>
            <a:r>
              <a:rPr lang="fr-FR" sz="2000">
                <a:latin typeface="Source Sans Pro" panose="020B0503030403020204" pitchFamily="34" charset="0"/>
                <a:ea typeface="Source Sans Pro" panose="020B0503030403020204" pitchFamily="34" charset="0"/>
                <a:cs typeface="Arial"/>
              </a:rPr>
              <a:t>Directeur exécutif/directeur général</a:t>
            </a:r>
          </a:p>
          <a:p>
            <a:pPr marL="809625" indent="-342900">
              <a:spcBef>
                <a:spcPts val="370"/>
              </a:spcBef>
              <a:buFont typeface="Wingdings" panose="05000000000000000000" pitchFamily="2" charset="2"/>
              <a:buChar char="§"/>
              <a:tabLst>
                <a:tab pos="696595" algn="l"/>
                <a:tab pos="697230" algn="l"/>
              </a:tabLst>
              <a:defRPr/>
            </a:pPr>
            <a:r>
              <a:rPr lang="fr-FR" sz="2000">
                <a:latin typeface="Source Sans Pro" panose="020B0503030403020204" pitchFamily="34" charset="0"/>
                <a:ea typeface="Source Sans Pro" panose="020B0503030403020204" pitchFamily="34" charset="0"/>
                <a:cs typeface="Arial"/>
              </a:rPr>
              <a:t>Directeur des finances</a:t>
            </a:r>
          </a:p>
          <a:p>
            <a:pPr marL="809625" indent="-342900">
              <a:spcBef>
                <a:spcPts val="370"/>
              </a:spcBef>
              <a:buFont typeface="Wingdings" panose="05000000000000000000" pitchFamily="2" charset="2"/>
              <a:buChar char="§"/>
              <a:tabLst>
                <a:tab pos="696595" algn="l"/>
                <a:tab pos="697230" algn="l"/>
              </a:tabLst>
              <a:defRPr/>
            </a:pPr>
            <a:r>
              <a:rPr lang="fr-FR" sz="2000">
                <a:latin typeface="Source Sans Pro" panose="020B0503030403020204" pitchFamily="34" charset="0"/>
                <a:ea typeface="Source Sans Pro" panose="020B0503030403020204" pitchFamily="34" charset="0"/>
                <a:cs typeface="Arial"/>
              </a:rPr>
              <a:t>Responsable des finances</a:t>
            </a:r>
          </a:p>
          <a:p>
            <a:pPr marL="809625" indent="-342900">
              <a:spcBef>
                <a:spcPts val="370"/>
              </a:spcBef>
              <a:buFont typeface="Wingdings" panose="05000000000000000000" pitchFamily="2" charset="2"/>
              <a:buChar char="§"/>
              <a:tabLst>
                <a:tab pos="696595" algn="l"/>
                <a:tab pos="697230" algn="l"/>
              </a:tabLst>
              <a:defRPr/>
            </a:pPr>
            <a:r>
              <a:rPr lang="fr-FR" sz="2000">
                <a:latin typeface="Source Sans Pro" panose="020B0503030403020204" pitchFamily="34" charset="0"/>
                <a:ea typeface="Source Sans Pro" panose="020B0503030403020204" pitchFamily="34" charset="0"/>
                <a:cs typeface="Arial"/>
              </a:rPr>
              <a:t>Responsable de l'Audit Interne/Auditeur Interne</a:t>
            </a:r>
          </a:p>
        </p:txBody>
      </p:sp>
      <p:sp>
        <p:nvSpPr>
          <p:cNvPr id="7" name="Google Shape;385;p56">
            <a:extLst>
              <a:ext uri="{FF2B5EF4-FFF2-40B4-BE49-F238E27FC236}">
                <a16:creationId xmlns="" xmlns:a16="http://schemas.microsoft.com/office/drawing/2014/main" id="{4524D472-AEB4-554B-5D80-11F7B4A6A7CF}"/>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CONTEXTE ET MÉTHODES</a:t>
            </a:r>
          </a:p>
        </p:txBody>
      </p:sp>
      <p:sp>
        <p:nvSpPr>
          <p:cNvPr id="6" name="TextBox 5"/>
          <p:cNvSpPr txBox="1"/>
          <p:nvPr/>
        </p:nvSpPr>
        <p:spPr>
          <a:xfrm>
            <a:off x="220722" y="6526926"/>
            <a:ext cx="6639951"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12E3A344-FA1B-3053-1786-6997F9CAB749}"/>
              </a:ext>
            </a:extLst>
          </p:cNvPr>
          <p:cNvSpPr>
            <a:spLocks noGrp="1"/>
          </p:cNvSpPr>
          <p:nvPr>
            <p:ph type="sldNum" sz="quarter" idx="12"/>
          </p:nvPr>
        </p:nvSpPr>
        <p:spPr>
          <a:xfrm>
            <a:off x="11195600" y="6425664"/>
            <a:ext cx="780011" cy="365125"/>
          </a:xfrm>
        </p:spPr>
        <p:txBody>
          <a:bodyPr/>
          <a:lstStyle/>
          <a:p>
            <a:fld id="{3A98EE3D-8CD1-4C3F-BD1C-C98C9596463C}" type="slidenum">
              <a:rPr lang="en-US" smtClean="0"/>
              <a:t>71</a:t>
            </a:fld>
            <a:endParaRPr lang="en-US"/>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7F6E66FF-2CB0-CBF5-2FB1-0746AEAA6780}"/>
            </a:ext>
          </a:extLst>
        </p:cNvPr>
        <p:cNvGrpSpPr/>
        <p:nvPr/>
      </p:nvGrpSpPr>
      <p:grpSpPr>
        <a:xfrm>
          <a:off x="0" y="0"/>
          <a:ext cx="0" cy="0"/>
          <a:chOff x="0" y="0"/>
          <a:chExt cx="0" cy="0"/>
        </a:xfrm>
      </p:grpSpPr>
      <p:sp>
        <p:nvSpPr>
          <p:cNvPr id="5" name="Google Shape;385;p56">
            <a:extLst>
              <a:ext uri="{FF2B5EF4-FFF2-40B4-BE49-F238E27FC236}">
                <a16:creationId xmlns="" xmlns:a16="http://schemas.microsoft.com/office/drawing/2014/main" id="{FEF3086A-4D7B-0AC1-2605-806DC095CA48}"/>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CHARTE NUPAS PLUS 2.0</a:t>
            </a:r>
          </a:p>
        </p:txBody>
      </p:sp>
      <p:pic>
        <p:nvPicPr>
          <p:cNvPr id="3" name="Picture 2" descr="Chart&#10;&#10;Description automatically generated">
            <a:extLst>
              <a:ext uri="{FF2B5EF4-FFF2-40B4-BE49-F238E27FC236}">
                <a16:creationId xmlns="" xmlns:a16="http://schemas.microsoft.com/office/drawing/2014/main" id="{6E667F6A-5163-C479-8317-C06991F4C82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89" r="4167"/>
          <a:stretch/>
        </p:blipFill>
        <p:spPr bwMode="auto">
          <a:xfrm>
            <a:off x="1517904" y="973348"/>
            <a:ext cx="9180576" cy="5184548"/>
          </a:xfrm>
          <a:prstGeom prst="rect">
            <a:avLst/>
          </a:prstGeom>
          <a:noFill/>
          <a:ln>
            <a:noFill/>
          </a:ln>
          <a:extLst>
            <a:ext uri="{53640926-AAD7-44D8-BBD7-CCE9431645EC}">
              <a14:shadowObscured xmlns:a14="http://schemas.microsoft.com/office/drawing/2010/main"/>
            </a:ext>
          </a:extLst>
        </p:spPr>
      </p:pic>
      <p:sp>
        <p:nvSpPr>
          <p:cNvPr id="4" name="TextBox 3"/>
          <p:cNvSpPr txBox="1"/>
          <p:nvPr/>
        </p:nvSpPr>
        <p:spPr>
          <a:xfrm>
            <a:off x="220722" y="6526926"/>
            <a:ext cx="6639951"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8C58512C-6792-E759-5E9C-C0D6F775843F}"/>
              </a:ext>
            </a:extLst>
          </p:cNvPr>
          <p:cNvSpPr>
            <a:spLocks noGrp="1"/>
          </p:cNvSpPr>
          <p:nvPr>
            <p:ph type="sldNum" sz="quarter" idx="12"/>
          </p:nvPr>
        </p:nvSpPr>
        <p:spPr/>
        <p:txBody>
          <a:bodyPr/>
          <a:lstStyle/>
          <a:p>
            <a:fld id="{3A98EE3D-8CD1-4C3F-BD1C-C98C9596463C}" type="slidenum">
              <a:rPr lang="en-US" smtClean="0"/>
              <a:t>72</a:t>
            </a:fld>
            <a:endParaRPr lang="en-US"/>
          </a:p>
        </p:txBody>
      </p:sp>
    </p:spTree>
    <p:extLst>
      <p:ext uri="{BB962C8B-B14F-4D97-AF65-F5344CB8AC3E}">
        <p14:creationId xmlns:p14="http://schemas.microsoft.com/office/powerpoint/2010/main" val="212046843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 xmlns:a16="http://schemas.microsoft.com/office/drawing/2014/main" id="{F7C320FA-ECE3-4AA3-5CE2-2BFC13BE9E74}"/>
              </a:ext>
            </a:extLst>
          </p:cNvPr>
          <p:cNvGraphicFramePr>
            <a:graphicFrameLocks noGrp="1"/>
          </p:cNvGraphicFramePr>
          <p:nvPr>
            <p:extLst>
              <p:ext uri="{D42A27DB-BD31-4B8C-83A1-F6EECF244321}">
                <p14:modId xmlns:p14="http://schemas.microsoft.com/office/powerpoint/2010/main" val="2345023451"/>
              </p:ext>
            </p:extLst>
          </p:nvPr>
        </p:nvGraphicFramePr>
        <p:xfrm>
          <a:off x="104328" y="906208"/>
          <a:ext cx="12087671" cy="5494591"/>
        </p:xfrm>
        <a:graphic>
          <a:graphicData uri="http://schemas.openxmlformats.org/drawingml/2006/table">
            <a:tbl>
              <a:tblPr firstRow="1" firstCol="1" bandRow="1"/>
              <a:tblGrid>
                <a:gridCol w="543989">
                  <a:extLst>
                    <a:ext uri="{9D8B030D-6E8A-4147-A177-3AD203B41FA5}">
                      <a16:colId xmlns="" xmlns:a16="http://schemas.microsoft.com/office/drawing/2014/main" val="1073907823"/>
                    </a:ext>
                  </a:extLst>
                </a:gridCol>
                <a:gridCol w="984102">
                  <a:extLst>
                    <a:ext uri="{9D8B030D-6E8A-4147-A177-3AD203B41FA5}">
                      <a16:colId xmlns="" xmlns:a16="http://schemas.microsoft.com/office/drawing/2014/main" val="3250530988"/>
                    </a:ext>
                  </a:extLst>
                </a:gridCol>
                <a:gridCol w="8263063">
                  <a:extLst>
                    <a:ext uri="{9D8B030D-6E8A-4147-A177-3AD203B41FA5}">
                      <a16:colId xmlns="" xmlns:a16="http://schemas.microsoft.com/office/drawing/2014/main" val="864342223"/>
                    </a:ext>
                  </a:extLst>
                </a:gridCol>
                <a:gridCol w="2296517">
                  <a:extLst>
                    <a:ext uri="{9D8B030D-6E8A-4147-A177-3AD203B41FA5}">
                      <a16:colId xmlns="" xmlns:a16="http://schemas.microsoft.com/office/drawing/2014/main" val="1132972523"/>
                    </a:ext>
                  </a:extLst>
                </a:gridCol>
              </a:tblGrid>
              <a:tr h="422661">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890" indent="-8890" algn="ctr">
                        <a:spcBef>
                          <a:spcPts val="1200"/>
                        </a:spcBef>
                        <a:spcAft>
                          <a:spcPts val="600"/>
                        </a:spcAft>
                      </a:pPr>
                      <a:r>
                        <a:rPr lang="fr-FR" sz="1100" b="1">
                          <a:solidFill>
                            <a:srgbClr val="FFFFFF"/>
                          </a:solidFill>
                          <a:effectLst/>
                          <a:latin typeface="Source Sans Pro" panose="020B0503030403020204" pitchFamily="34" charset="0"/>
                          <a:ea typeface="Source Sans Pro" panose="020B0503030403020204" pitchFamily="34" charset="0"/>
                          <a:cs typeface="Segoe UI" panose="020B0502040204020203" pitchFamily="34" charset="0"/>
                        </a:rPr>
                        <a:t>CATÉGORIES/SOUS-CATÉGORIES</a:t>
                      </a:r>
                    </a:p>
                  </a:txBody>
                  <a:tcPr marL="8502" marR="85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2E6C"/>
                    </a:solidFill>
                  </a:tcPr>
                </a:tc>
                <a:tc hMerge="1">
                  <a:txBody>
                    <a:bodyPr/>
                    <a:lstStyle/>
                    <a:p>
                      <a:endParaRPr 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890" indent="-8890" algn="ctr">
                        <a:spcBef>
                          <a:spcPts val="1200"/>
                        </a:spcBef>
                        <a:spcAft>
                          <a:spcPts val="600"/>
                        </a:spcAft>
                      </a:pPr>
                      <a:r>
                        <a:rPr lang="fr-FR" sz="1100" b="1">
                          <a:solidFill>
                            <a:srgbClr val="FFFFFF"/>
                          </a:solidFill>
                          <a:effectLst/>
                          <a:latin typeface="Source Sans Pro" panose="020B0503030403020204" pitchFamily="34" charset="0"/>
                          <a:ea typeface="Source Sans Pro" panose="020B0503030403020204" pitchFamily="34" charset="0"/>
                          <a:cs typeface="Segoe UI" panose="020B0502040204020203" pitchFamily="34" charset="0"/>
                        </a:rPr>
                        <a:t>OBJECTIF (S) :</a:t>
                      </a:r>
                    </a:p>
                  </a:txBody>
                  <a:tcPr marL="8502" marR="85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2E6C"/>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890" indent="-8890" algn="ctr">
                        <a:spcBef>
                          <a:spcPts val="1200"/>
                        </a:spcBef>
                        <a:spcAft>
                          <a:spcPts val="600"/>
                        </a:spcAft>
                      </a:pPr>
                      <a:r>
                        <a:rPr lang="fr-FR" sz="1100" b="1">
                          <a:solidFill>
                            <a:srgbClr val="FFFFFF"/>
                          </a:solidFill>
                          <a:effectLst/>
                          <a:latin typeface="Source Sans Pro" panose="020B0503030403020204" pitchFamily="34" charset="0"/>
                          <a:ea typeface="Source Sans Pro" panose="020B0503030403020204" pitchFamily="34" charset="0"/>
                          <a:cs typeface="Segoe UI" panose="020B0502040204020203" pitchFamily="34" charset="0"/>
                        </a:rPr>
                        <a:t>DOCUMENTS CLÉS POUR L'ÉVALUATION</a:t>
                      </a:r>
                    </a:p>
                  </a:txBody>
                  <a:tcPr marL="8502" marR="85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2E6C"/>
                    </a:solidFill>
                  </a:tcPr>
                </a:tc>
                <a:extLst>
                  <a:ext uri="{0D108BD9-81ED-4DB2-BD59-A6C34878D82A}">
                    <a16:rowId xmlns="" xmlns:a16="http://schemas.microsoft.com/office/drawing/2014/main" val="3086804102"/>
                  </a:ext>
                </a:extLst>
              </a:tr>
              <a:tr h="422661">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71755" indent="-8890" algn="ctr" defTabSz="914400" rtl="0" eaLnBrk="1" latinLnBrk="0" hangingPunct="1">
                        <a:spcBef>
                          <a:spcPts val="1200"/>
                        </a:spcBef>
                        <a:spcAft>
                          <a:spcPts val="600"/>
                        </a:spcAft>
                      </a:pPr>
                      <a:r>
                        <a:rPr lang="fr-FR" sz="1100">
                          <a:solidFill>
                            <a:srgbClr val="000000"/>
                          </a:solidFill>
                          <a:effectLst/>
                          <a:latin typeface="Source Sans Pro" panose="020B0503030403020204" pitchFamily="34" charset="0"/>
                          <a:ea typeface="Source Sans Pro" panose="020B0503030403020204" pitchFamily="34" charset="0"/>
                          <a:cs typeface="Garamond" panose="02020404030301010803" pitchFamily="18" charset="0"/>
                        </a:rPr>
                        <a:t>Politique</a:t>
                      </a:r>
                    </a:p>
                  </a:txBody>
                  <a:tcPr marL="8502" marR="8502"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71755" indent="-8890" algn="l" defTabSz="914400" rtl="0" eaLnBrk="1" latinLnBrk="0" hangingPunct="1">
                        <a:spcBef>
                          <a:spcPts val="1200"/>
                        </a:spcBef>
                        <a:spcAft>
                          <a:spcPts val="600"/>
                        </a:spcAft>
                      </a:pPr>
                      <a:r>
                        <a:rPr lang="fr-FR" sz="1100">
                          <a:solidFill>
                            <a:srgbClr val="000000"/>
                          </a:solidFill>
                          <a:effectLst/>
                          <a:latin typeface="Source Sans Pro" panose="020B0503030403020204" pitchFamily="34" charset="0"/>
                          <a:ea typeface="Source Sans Pro" panose="020B0503030403020204" pitchFamily="34" charset="0"/>
                          <a:cs typeface="Garamond" panose="02020404030301010803" pitchFamily="18" charset="0"/>
                        </a:rPr>
                        <a:t>Politique </a:t>
                      </a:r>
                    </a:p>
                  </a:txBody>
                  <a:tcPr marL="8502" marR="85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890" indent="-8890">
                        <a:spcBef>
                          <a:spcPts val="1200"/>
                        </a:spcBef>
                        <a:spcAft>
                          <a:spcPts val="600"/>
                        </a:spcAft>
                      </a:pPr>
                      <a:r>
                        <a:rPr lang="fr-FR" sz="1100">
                          <a:solidFill>
                            <a:srgbClr val="000000"/>
                          </a:solidFill>
                          <a:effectLst/>
                          <a:latin typeface="Source Sans Pro" panose="020B0503030403020204" pitchFamily="34" charset="0"/>
                          <a:ea typeface="Source Sans Pro" panose="020B0503030403020204" pitchFamily="34" charset="0"/>
                          <a:cs typeface="Garamond" panose="02020404030301010803" pitchFamily="18" charset="0"/>
                        </a:rPr>
                        <a:t>Confirmer qu'une politique de gestion des risques est en place et qu'elle est révisée/mise à jour au moins une fois par an ou lorsque des changements opérationnels importants se produisent.</a:t>
                      </a:r>
                    </a:p>
                  </a:txBody>
                  <a:tcPr marL="8502" marR="85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890" indent="-8890">
                        <a:spcBef>
                          <a:spcPts val="1200"/>
                        </a:spcBef>
                        <a:spcAft>
                          <a:spcPts val="600"/>
                        </a:spcAft>
                      </a:pPr>
                      <a:r>
                        <a:rPr lang="fr-FR" sz="1100">
                          <a:solidFill>
                            <a:srgbClr val="000000"/>
                          </a:solidFill>
                          <a:effectLst/>
                          <a:latin typeface="Source Sans Pro" panose="020B0503030403020204" pitchFamily="34" charset="0"/>
                          <a:ea typeface="Source Sans Pro" panose="020B0503030403020204" pitchFamily="34" charset="0"/>
                          <a:cs typeface="Garamond" panose="02020404030301010803" pitchFamily="18" charset="0"/>
                        </a:rPr>
                        <a:t>Politique de gestion de la fraude (FMP)</a:t>
                      </a:r>
                    </a:p>
                  </a:txBody>
                  <a:tcPr marL="8502" marR="85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296843978"/>
                  </a:ext>
                </a:extLst>
              </a:tr>
              <a:tr h="422661">
                <a:tc vMerge="1">
                  <a:txBody>
                    <a:bodyPr/>
                    <a:lstStyle/>
                    <a:p>
                      <a:endParaRPr 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fr-FR" sz="1100">
                          <a:solidFill>
                            <a:srgbClr val="000000"/>
                          </a:solidFill>
                          <a:effectLst/>
                          <a:latin typeface="Source Sans Pro" panose="020B0503030403020204" pitchFamily="34" charset="0"/>
                          <a:ea typeface="Source Sans Pro" panose="020B0503030403020204" pitchFamily="34" charset="0"/>
                          <a:cs typeface="Garamond" panose="02020404030301010803" pitchFamily="18" charset="0"/>
                        </a:rPr>
                        <a:t>Zéro Tolerance </a:t>
                      </a:r>
                    </a:p>
                  </a:txBody>
                  <a:tcPr marL="8502" marR="85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890" indent="-8890">
                        <a:spcBef>
                          <a:spcPts val="1200"/>
                        </a:spcBef>
                        <a:spcAft>
                          <a:spcPts val="600"/>
                        </a:spcAft>
                      </a:pPr>
                      <a:r>
                        <a:rPr lang="fr-FR" sz="1100">
                          <a:solidFill>
                            <a:srgbClr val="000000"/>
                          </a:solidFill>
                          <a:effectLst/>
                          <a:latin typeface="Source Sans Pro" panose="020B0503030403020204" pitchFamily="34" charset="0"/>
                          <a:ea typeface="Source Sans Pro" panose="020B0503030403020204" pitchFamily="34" charset="0"/>
                          <a:cs typeface="Garamond" panose="02020404030301010803" pitchFamily="18" charset="0"/>
                        </a:rPr>
                        <a:t>Confirmer que la politique de gestion des risques aborde les éléments intangibles tels que la dissuasion, la politique de tolérance zéro, la détection, l'enquête et le suivi.</a:t>
                      </a:r>
                    </a:p>
                  </a:txBody>
                  <a:tcPr marL="8502" marR="85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890" indent="-8890">
                        <a:spcBef>
                          <a:spcPts val="1200"/>
                        </a:spcBef>
                        <a:spcAft>
                          <a:spcPts val="600"/>
                        </a:spcAft>
                      </a:pPr>
                      <a:r>
                        <a:rPr lang="fr-FR" sz="1100">
                          <a:solidFill>
                            <a:srgbClr val="000000"/>
                          </a:solidFill>
                          <a:effectLst/>
                          <a:latin typeface="Source Sans Pro" panose="020B0503030403020204" pitchFamily="34" charset="0"/>
                          <a:ea typeface="Source Sans Pro" panose="020B0503030403020204" pitchFamily="34" charset="0"/>
                          <a:cs typeface="Garamond" panose="02020404030301010803" pitchFamily="18" charset="0"/>
                        </a:rPr>
                        <a:t>Examiner les rapports</a:t>
                      </a:r>
                    </a:p>
                  </a:txBody>
                  <a:tcPr marL="8502" marR="85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4125063162"/>
                  </a:ext>
                </a:extLst>
              </a:tr>
              <a:tr h="422661">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890" indent="-8890">
                        <a:spcBef>
                          <a:spcPts val="1200"/>
                        </a:spcBef>
                        <a:spcAft>
                          <a:spcPts val="600"/>
                        </a:spcAft>
                      </a:pPr>
                      <a:r>
                        <a:rPr lang="fr-FR" sz="1100">
                          <a:solidFill>
                            <a:srgbClr val="000000"/>
                          </a:solidFill>
                          <a:effectLst/>
                          <a:latin typeface="Source Sans Pro" panose="020B0503030403020204" pitchFamily="34" charset="0"/>
                          <a:ea typeface="Source Sans Pro" panose="020B0503030403020204" pitchFamily="34" charset="0"/>
                          <a:cs typeface="Garamond" panose="02020404030301010803" pitchFamily="18" charset="0"/>
                        </a:rPr>
                        <a:t>Rapports</a:t>
                      </a:r>
                    </a:p>
                  </a:txBody>
                  <a:tcPr marL="8502" marR="85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890" indent="-8890">
                        <a:spcBef>
                          <a:spcPts val="1200"/>
                        </a:spcBef>
                        <a:spcAft>
                          <a:spcPts val="600"/>
                        </a:spcAft>
                      </a:pPr>
                      <a:r>
                        <a:rPr lang="fr-FR" sz="1100">
                          <a:solidFill>
                            <a:srgbClr val="000000"/>
                          </a:solidFill>
                          <a:effectLst/>
                        </a:rPr>
                        <a:t>Confirmer qu’une ligne d’alerte est en place, conviviale et fonctionne correctement et que tous les employés en ont connaissance.</a:t>
                      </a:r>
                    </a:p>
                  </a:txBody>
                  <a:tcPr marL="8502" marR="85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890" indent="-8890">
                        <a:spcBef>
                          <a:spcPts val="1200"/>
                        </a:spcBef>
                        <a:spcAft>
                          <a:spcPts val="600"/>
                        </a:spcAft>
                      </a:pPr>
                      <a:r>
                        <a:rPr lang="fr-FR" sz="1100">
                          <a:solidFill>
                            <a:srgbClr val="000000"/>
                          </a:solidFill>
                          <a:effectLst/>
                          <a:latin typeface="Source Sans Pro" panose="020B0503030403020204" pitchFamily="34" charset="0"/>
                          <a:ea typeface="Source Sans Pro" panose="020B0503030403020204" pitchFamily="34" charset="0"/>
                          <a:cs typeface="Garamond" panose="02020404030301010803" pitchFamily="18" charset="0"/>
                        </a:rPr>
                        <a:t>FMP ou politique de dénonciation (si non inclus dans le FMP)</a:t>
                      </a:r>
                    </a:p>
                  </a:txBody>
                  <a:tcPr marL="8502" marR="85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89223808"/>
                  </a:ext>
                </a:extLst>
              </a:tr>
              <a:tr h="633991">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0645" marR="71755" indent="-8890" algn="ctr">
                        <a:spcBef>
                          <a:spcPts val="1200"/>
                        </a:spcBef>
                        <a:spcAft>
                          <a:spcPts val="600"/>
                        </a:spcAft>
                      </a:pPr>
                      <a:r>
                        <a:rPr lang="fr-FR" sz="1100">
                          <a:solidFill>
                            <a:srgbClr val="000000"/>
                          </a:solidFill>
                          <a:effectLst/>
                          <a:latin typeface="Source Sans Pro" panose="020B0503030403020204" pitchFamily="34" charset="0"/>
                          <a:ea typeface="Source Sans Pro" panose="020B0503030403020204" pitchFamily="34" charset="0"/>
                          <a:cs typeface="Garamond" panose="02020404030301010803" pitchFamily="18" charset="0"/>
                        </a:rPr>
                        <a:t>ÉVALUATION DU RISQUE</a:t>
                      </a:r>
                    </a:p>
                  </a:txBody>
                  <a:tcPr marL="8502" marR="8502"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71755" indent="-7938" algn="l" defTabSz="914400" rtl="0" eaLnBrk="1" latinLnBrk="0" hangingPunct="1">
                        <a:spcBef>
                          <a:spcPts val="1200"/>
                        </a:spcBef>
                        <a:spcAft>
                          <a:spcPts val="600"/>
                        </a:spcAft>
                      </a:pPr>
                      <a:r>
                        <a:rPr lang="fr-FR" sz="1100">
                          <a:solidFill>
                            <a:srgbClr val="000000"/>
                          </a:solidFill>
                          <a:effectLst/>
                          <a:latin typeface="Source Sans Pro" panose="020B0503030403020204" pitchFamily="34" charset="0"/>
                          <a:ea typeface="Source Sans Pro" panose="020B0503030403020204" pitchFamily="34" charset="0"/>
                          <a:cs typeface="Garamond" panose="02020404030301010803" pitchFamily="18" charset="0"/>
                        </a:rPr>
                        <a:t>Org. Évaluation des risques </a:t>
                      </a:r>
                    </a:p>
                  </a:txBody>
                  <a:tcPr marL="8502" marR="85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890" indent="-8890">
                        <a:spcBef>
                          <a:spcPts val="1200"/>
                        </a:spcBef>
                        <a:spcAft>
                          <a:spcPts val="600"/>
                        </a:spcAft>
                      </a:pPr>
                      <a:r>
                        <a:rPr lang="fr-FR" sz="1100">
                          <a:solidFill>
                            <a:srgbClr val="000000"/>
                          </a:solidFill>
                          <a:effectLst/>
                          <a:latin typeface="Source Sans Pro" panose="020B0503030403020204" pitchFamily="34" charset="0"/>
                          <a:ea typeface="Source Sans Pro" panose="020B0503030403020204" pitchFamily="34" charset="0"/>
                          <a:cs typeface="Garamond" panose="02020404030301010803" pitchFamily="18" charset="0"/>
                        </a:rPr>
                        <a:t>Confirmer qu'une évaluation des risques de fraude à l'échelle de l'organisation est réalisée, impliquant toutes les personnes clés (dans toute l'organisation) et couvrant toutes les étapes d'un processus d'évaluation des risques, et que les résultats sont appliqués de manière complète et précise à l'échelle de l'organisation et utilisés pour éclairer les mises à jour de la politique.</a:t>
                      </a:r>
                    </a:p>
                  </a:txBody>
                  <a:tcPr marL="8502" marR="85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890" indent="-8890">
                        <a:spcBef>
                          <a:spcPts val="600"/>
                        </a:spcBef>
                        <a:spcAft>
                          <a:spcPts val="600"/>
                        </a:spcAft>
                      </a:pPr>
                      <a:r>
                        <a:rPr lang="fr-FR" sz="1100">
                          <a:solidFill>
                            <a:srgbClr val="000000"/>
                          </a:solidFill>
                          <a:effectLst/>
                          <a:latin typeface="Source Sans Pro" panose="020B0503030403020204" pitchFamily="34" charset="0"/>
                          <a:ea typeface="Source Sans Pro" panose="020B0503030403020204" pitchFamily="34" charset="0"/>
                          <a:cs typeface="Garamond" panose="02020404030301010803" pitchFamily="18" charset="0"/>
                        </a:rPr>
                        <a:t>Rapports annuels d'évaluation des risques</a:t>
                      </a:r>
                    </a:p>
                  </a:txBody>
                  <a:tcPr marL="8502" marR="85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232321410"/>
                  </a:ext>
                </a:extLst>
              </a:tr>
              <a:tr h="633991">
                <a:tc vMerge="1">
                  <a:txBody>
                    <a:bodyPr/>
                    <a:lstStyle/>
                    <a:p>
                      <a:endParaRPr 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fr-FR" sz="1100">
                          <a:solidFill>
                            <a:srgbClr val="000000"/>
                          </a:solidFill>
                          <a:effectLst/>
                          <a:latin typeface="Source Sans Pro" panose="020B0503030403020204" pitchFamily="34" charset="0"/>
                          <a:ea typeface="Source Sans Pro" panose="020B0503030403020204" pitchFamily="34" charset="0"/>
                          <a:cs typeface="Garamond" panose="02020404030301010803" pitchFamily="18" charset="0"/>
                        </a:rPr>
                        <a:t>Évaluation des risques du programme </a:t>
                      </a:r>
                    </a:p>
                  </a:txBody>
                  <a:tcPr marL="8502" marR="85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890" indent="-8890">
                        <a:spcBef>
                          <a:spcPts val="1200"/>
                        </a:spcBef>
                        <a:spcAft>
                          <a:spcPts val="600"/>
                        </a:spcAft>
                      </a:pPr>
                      <a:r>
                        <a:rPr lang="fr-FR" sz="1100">
                          <a:solidFill>
                            <a:srgbClr val="000000"/>
                          </a:solidFill>
                          <a:effectLst/>
                          <a:latin typeface="Source Sans Pro" panose="020B0503030403020204" pitchFamily="34" charset="0"/>
                          <a:ea typeface="Source Sans Pro" panose="020B0503030403020204" pitchFamily="34" charset="0"/>
                          <a:cs typeface="Garamond" panose="02020404030301010803" pitchFamily="18" charset="0"/>
                        </a:rPr>
                        <a:t>Confirmer que l'évaluation des risques de fraude spécifique au programme est réalisée en impliquant toutes les personnes clés (dans toute l'organisation) et en traitant de toutes les étapes d'un processus d'évaluation des risques et que les résultats sont appliqués de manière complète et précise à l'échelle du programme.</a:t>
                      </a:r>
                    </a:p>
                  </a:txBody>
                  <a:tcPr marL="8502" marR="85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890" indent="-8890">
                        <a:spcBef>
                          <a:spcPts val="600"/>
                        </a:spcBef>
                        <a:spcAft>
                          <a:spcPts val="600"/>
                        </a:spcAft>
                      </a:pPr>
                      <a:r>
                        <a:rPr lang="fr-FR" sz="1100">
                          <a:solidFill>
                            <a:srgbClr val="000000"/>
                          </a:solidFill>
                          <a:effectLst/>
                          <a:latin typeface="Source Sans Pro" panose="020B0503030403020204" pitchFamily="34" charset="0"/>
                          <a:ea typeface="Source Sans Pro" panose="020B0503030403020204" pitchFamily="34" charset="0"/>
                          <a:cs typeface="Garamond" panose="02020404030301010803" pitchFamily="18" charset="0"/>
                        </a:rPr>
                        <a:t>Rapports d'évaluation du programme</a:t>
                      </a:r>
                    </a:p>
                  </a:txBody>
                  <a:tcPr marL="8502" marR="85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831453458"/>
                  </a:ext>
                </a:extLst>
              </a:tr>
              <a:tr h="845322">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890" indent="-8890">
                        <a:spcBef>
                          <a:spcPts val="1200"/>
                        </a:spcBef>
                        <a:spcAft>
                          <a:spcPts val="600"/>
                        </a:spcAft>
                      </a:pPr>
                      <a:r>
                        <a:rPr lang="fr-FR" sz="1100">
                          <a:solidFill>
                            <a:srgbClr val="000000"/>
                          </a:solidFill>
                          <a:effectLst/>
                          <a:latin typeface="Source Sans Pro" panose="020B0503030403020204" pitchFamily="34" charset="0"/>
                          <a:ea typeface="Source Sans Pro" panose="020B0503030403020204" pitchFamily="34" charset="0"/>
                          <a:cs typeface="Garamond" panose="02020404030301010803" pitchFamily="18" charset="0"/>
                        </a:rPr>
                        <a:t>Formations</a:t>
                      </a:r>
                    </a:p>
                  </a:txBody>
                  <a:tcPr marL="8502" marR="85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890" indent="-8890">
                        <a:spcBef>
                          <a:spcPts val="1200"/>
                        </a:spcBef>
                        <a:spcAft>
                          <a:spcPts val="600"/>
                        </a:spcAft>
                      </a:pPr>
                      <a:r>
                        <a:rPr lang="fr-FR" sz="1100">
                          <a:solidFill>
                            <a:srgbClr val="000000"/>
                          </a:solidFill>
                          <a:effectLst/>
                          <a:latin typeface="Source Sans Pro" panose="020B0503030403020204" pitchFamily="34" charset="0"/>
                          <a:ea typeface="Source Sans Pro" panose="020B0503030403020204" pitchFamily="34" charset="0"/>
                          <a:cs typeface="Garamond" panose="02020404030301010803" pitchFamily="18" charset="0"/>
                        </a:rPr>
                        <a:t>Confirmer si des séances de formation/sensibilisation ont été organisées, destinées à tous les employés clés de l'organisation (dans leur langue maternelle), si le matériel de présentation couvrait toutes les informations pertinentes et si la formation est fréquente et comprend les dernières mises à jour (par exemple, tous les trois ans, si nécessaire). – en fonction de la complexité des opérations, du nombre de récompenses, de la taille, etc.).</a:t>
                      </a:r>
                    </a:p>
                  </a:txBody>
                  <a:tcPr marL="8502" marR="85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890" indent="-8890">
                        <a:spcBef>
                          <a:spcPts val="1200"/>
                        </a:spcBef>
                        <a:spcAft>
                          <a:spcPts val="600"/>
                        </a:spcAft>
                      </a:pPr>
                      <a:r>
                        <a:rPr lang="fr-FR" sz="1100">
                          <a:solidFill>
                            <a:srgbClr val="000000"/>
                          </a:solidFill>
                          <a:effectLst/>
                          <a:latin typeface="Source Sans Pro" panose="020B0503030403020204" pitchFamily="34" charset="0"/>
                          <a:ea typeface="Source Sans Pro" panose="020B0503030403020204" pitchFamily="34" charset="0"/>
                          <a:cs typeface="Garamond" panose="02020404030301010803" pitchFamily="18" charset="0"/>
                        </a:rPr>
                        <a:t>Preuve de formation (listes de présence, matériel de formation)</a:t>
                      </a:r>
                    </a:p>
                  </a:txBody>
                  <a:tcPr marL="8502" marR="85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61907176"/>
                  </a:ext>
                </a:extLst>
              </a:tr>
              <a:tr h="422661">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890" indent="-8890">
                        <a:spcBef>
                          <a:spcPts val="1200"/>
                        </a:spcBef>
                        <a:spcAft>
                          <a:spcPts val="600"/>
                        </a:spcAft>
                      </a:pPr>
                      <a:r>
                        <a:rPr lang="fr-FR" sz="1100">
                          <a:solidFill>
                            <a:srgbClr val="000000"/>
                          </a:solidFill>
                          <a:effectLst/>
                          <a:latin typeface="Source Sans Pro" panose="020B0503030403020204" pitchFamily="34" charset="0"/>
                          <a:ea typeface="Source Sans Pro" panose="020B0503030403020204" pitchFamily="34" charset="0"/>
                          <a:cs typeface="Garamond" panose="02020404030301010803" pitchFamily="18" charset="0"/>
                        </a:rPr>
                        <a:t>Sous-subventions</a:t>
                      </a:r>
                    </a:p>
                  </a:txBody>
                  <a:tcPr marL="8502" marR="85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890" indent="-8890">
                        <a:spcBef>
                          <a:spcPts val="1200"/>
                        </a:spcBef>
                        <a:spcAft>
                          <a:spcPts val="600"/>
                        </a:spcAft>
                      </a:pPr>
                      <a:r>
                        <a:rPr lang="fr-FR" sz="1100" dirty="0">
                          <a:solidFill>
                            <a:srgbClr val="000000"/>
                          </a:solidFill>
                          <a:effectLst/>
                          <a:latin typeface="Source Sans Pro" panose="020B0503030403020204" pitchFamily="34" charset="0"/>
                          <a:ea typeface="Source Sans Pro" panose="020B0503030403020204" pitchFamily="34" charset="0"/>
                          <a:cs typeface="Garamond" panose="02020404030301010803" pitchFamily="18" charset="0"/>
                        </a:rPr>
                        <a:t>Confirmer que le signalement des fraudes est requis dans les accords de sous-subvention, que la procédure est clairement définie et que le personnel connaît parfaitement le processus et est motivé à signaler tout acte répréhensible présumé.</a:t>
                      </a:r>
                    </a:p>
                  </a:txBody>
                  <a:tcPr marL="8502" marR="85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890" indent="-8890">
                        <a:spcBef>
                          <a:spcPts val="1200"/>
                        </a:spcBef>
                        <a:spcAft>
                          <a:spcPts val="600"/>
                        </a:spcAft>
                      </a:pPr>
                      <a:r>
                        <a:rPr lang="fr-FR" sz="1100">
                          <a:solidFill>
                            <a:srgbClr val="000000"/>
                          </a:solidFill>
                          <a:effectLst/>
                          <a:latin typeface="Source Sans Pro" panose="020B0503030403020204" pitchFamily="34" charset="0"/>
                          <a:ea typeface="Source Sans Pro" panose="020B0503030403020204" pitchFamily="34" charset="0"/>
                          <a:cs typeface="Garamond" panose="02020404030301010803" pitchFamily="18" charset="0"/>
                        </a:rPr>
                        <a:t>Accord de sous-subvention</a:t>
                      </a:r>
                    </a:p>
                  </a:txBody>
                  <a:tcPr marL="8502" marR="85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4147245068"/>
                  </a:ext>
                </a:extLst>
              </a:tr>
              <a:tr h="633991">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890" indent="-8890">
                        <a:spcBef>
                          <a:spcPts val="1200"/>
                        </a:spcBef>
                        <a:spcAft>
                          <a:spcPts val="600"/>
                        </a:spcAft>
                      </a:pPr>
                      <a:r>
                        <a:rPr lang="fr-FR" sz="1100">
                          <a:solidFill>
                            <a:srgbClr val="000000"/>
                          </a:solidFill>
                          <a:effectLst/>
                          <a:latin typeface="Source Sans Pro" panose="020B0503030403020204" pitchFamily="34" charset="0"/>
                          <a:ea typeface="Source Sans Pro" panose="020B0503030403020204" pitchFamily="34" charset="0"/>
                          <a:cs typeface="Garamond" panose="02020404030301010803" pitchFamily="18" charset="0"/>
                        </a:rPr>
                        <a:t>Conformité (avancée) </a:t>
                      </a:r>
                    </a:p>
                  </a:txBody>
                  <a:tcPr marL="8502" marR="85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890" indent="-8890">
                        <a:spcBef>
                          <a:spcPts val="1200"/>
                        </a:spcBef>
                        <a:spcAft>
                          <a:spcPts val="600"/>
                        </a:spcAft>
                      </a:pPr>
                      <a:r>
                        <a:rPr lang="fr-FR" sz="1100">
                          <a:solidFill>
                            <a:srgbClr val="000000"/>
                          </a:solidFill>
                          <a:effectLst/>
                          <a:latin typeface="Source Sans Pro" panose="020B0503030403020204" pitchFamily="34" charset="0"/>
                          <a:ea typeface="Source Sans Pro" panose="020B0503030403020204" pitchFamily="34" charset="0"/>
                          <a:cs typeface="Garamond" panose="02020404030301010803" pitchFamily="18" charset="0"/>
                        </a:rPr>
                        <a:t>Confirmer que l'organisation dispose d'un cadre de conformité adéquat et efficace, comprenant une politique et des procédures anti-corruption complètes telles qu'une politique sur les conflits d'intérêts (pour le personnel, les fournisseurs et/ou les conseillers externes.) et des systèmes et structures efficaces pour détecter cas de non-conformité.</a:t>
                      </a:r>
                    </a:p>
                  </a:txBody>
                  <a:tcPr marL="8502" marR="85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890" indent="-8890">
                        <a:spcBef>
                          <a:spcPts val="1200"/>
                        </a:spcBef>
                        <a:spcAft>
                          <a:spcPts val="600"/>
                        </a:spcAft>
                      </a:pPr>
                      <a:r>
                        <a:rPr lang="fr-FR" sz="1100">
                          <a:solidFill>
                            <a:srgbClr val="000000"/>
                          </a:solidFill>
                          <a:effectLst/>
                          <a:latin typeface="Source Sans Pro" panose="020B0503030403020204" pitchFamily="34" charset="0"/>
                          <a:ea typeface="Source Sans Pro" panose="020B0503030403020204" pitchFamily="34" charset="0"/>
                          <a:cs typeface="Garamond" panose="02020404030301010803" pitchFamily="18" charset="0"/>
                        </a:rPr>
                        <a:t>Vérification de la législation et de la conformité spécifiques au pays</a:t>
                      </a:r>
                    </a:p>
                  </a:txBody>
                  <a:tcPr marL="8502" marR="85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791182606"/>
                  </a:ext>
                </a:extLst>
              </a:tr>
              <a:tr h="633991">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890" indent="-8890">
                        <a:spcBef>
                          <a:spcPts val="1200"/>
                        </a:spcBef>
                        <a:spcAft>
                          <a:spcPts val="600"/>
                        </a:spcAft>
                      </a:pPr>
                      <a:r>
                        <a:rPr lang="fr-FR" sz="1100">
                          <a:solidFill>
                            <a:srgbClr val="000000"/>
                          </a:solidFill>
                          <a:effectLst/>
                          <a:latin typeface="Source Sans Pro" panose="020B0503030403020204" pitchFamily="34" charset="0"/>
                          <a:ea typeface="Source Sans Pro" panose="020B0503030403020204" pitchFamily="34" charset="0"/>
                          <a:cs typeface="Garamond" panose="02020404030301010803" pitchFamily="18" charset="0"/>
                        </a:rPr>
                        <a:t>Contrôles Internes</a:t>
                      </a:r>
                    </a:p>
                  </a:txBody>
                  <a:tcPr marL="8502" marR="85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890" indent="-8890">
                        <a:spcBef>
                          <a:spcPts val="1200"/>
                        </a:spcBef>
                        <a:spcAft>
                          <a:spcPts val="600"/>
                        </a:spcAft>
                      </a:pPr>
                      <a:r>
                        <a:rPr lang="fr-FR" sz="1100">
                          <a:solidFill>
                            <a:srgbClr val="000000"/>
                          </a:solidFill>
                          <a:effectLst/>
                          <a:latin typeface="Source Sans Pro" panose="020B0503030403020204" pitchFamily="34" charset="0"/>
                          <a:ea typeface="Source Sans Pro" panose="020B0503030403020204" pitchFamily="34" charset="0"/>
                          <a:cs typeface="Garamond" panose="02020404030301010803" pitchFamily="18" charset="0"/>
                        </a:rPr>
                        <a:t> Confirmer que l'organisation dispose de systèmes et de procédures de contrôle interne adéquats pour protéger ses actifs, gérer les risques internes et garantir l'exactitude et la fiabilité de ses informations financières, qui sont tous régulièrement examinés et mis à jour.</a:t>
                      </a:r>
                    </a:p>
                  </a:txBody>
                  <a:tcPr marL="8502" marR="85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890" indent="-8890">
                        <a:spcBef>
                          <a:spcPts val="1200"/>
                        </a:spcBef>
                        <a:spcAft>
                          <a:spcPts val="600"/>
                        </a:spcAft>
                      </a:pPr>
                      <a:r>
                        <a:rPr lang="fr-FR" sz="1100" dirty="0">
                          <a:solidFill>
                            <a:srgbClr val="000000"/>
                          </a:solidFill>
                          <a:effectLst/>
                          <a:latin typeface="Source Sans Pro" panose="020B0503030403020204" pitchFamily="34" charset="0"/>
                          <a:ea typeface="Source Sans Pro" panose="020B0503030403020204" pitchFamily="34" charset="0"/>
                          <a:cs typeface="Garamond" panose="02020404030301010803" pitchFamily="18" charset="0"/>
                        </a:rPr>
                        <a:t>Finances, achats, ressources humaines, fraude et politiques associées</a:t>
                      </a:r>
                    </a:p>
                  </a:txBody>
                  <a:tcPr marL="8502" marR="85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2629446602"/>
                  </a:ext>
                </a:extLst>
              </a:tr>
            </a:tbl>
          </a:graphicData>
        </a:graphic>
      </p:graphicFrame>
      <p:sp>
        <p:nvSpPr>
          <p:cNvPr id="7" name="Google Shape;385;p56">
            <a:extLst>
              <a:ext uri="{FF2B5EF4-FFF2-40B4-BE49-F238E27FC236}">
                <a16:creationId xmlns="" xmlns:a16="http://schemas.microsoft.com/office/drawing/2014/main" id="{90E72707-5FE3-B50F-8B11-5EBC1966951B}"/>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CATÉGORIES/SOUS-CATÉGORIES DE GESTION DES RISQUES</a:t>
            </a:r>
          </a:p>
        </p:txBody>
      </p:sp>
      <p:sp>
        <p:nvSpPr>
          <p:cNvPr id="8" name="TextBox 7"/>
          <p:cNvSpPr txBox="1"/>
          <p:nvPr/>
        </p:nvSpPr>
        <p:spPr>
          <a:xfrm>
            <a:off x="220722" y="6526926"/>
            <a:ext cx="6639951"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40E661BC-054D-B459-2F9F-8C584C031301}"/>
              </a:ext>
            </a:extLst>
          </p:cNvPr>
          <p:cNvSpPr>
            <a:spLocks noGrp="1"/>
          </p:cNvSpPr>
          <p:nvPr>
            <p:ph type="sldNum" sz="quarter" idx="12"/>
          </p:nvPr>
        </p:nvSpPr>
        <p:spPr>
          <a:xfrm>
            <a:off x="11333822" y="6446840"/>
            <a:ext cx="780011" cy="365125"/>
          </a:xfrm>
        </p:spPr>
        <p:txBody>
          <a:bodyPr/>
          <a:lstStyle/>
          <a:p>
            <a:fld id="{3A98EE3D-8CD1-4C3F-BD1C-C98C9596463C}" type="slidenum">
              <a:rPr lang="en-US" smtClean="0"/>
              <a:t>73</a:t>
            </a:fld>
            <a:endParaRPr lang="en-US" dirty="0"/>
          </a:p>
        </p:txBody>
      </p:sp>
    </p:spTree>
    <p:extLst>
      <p:ext uri="{BB962C8B-B14F-4D97-AF65-F5344CB8AC3E}">
        <p14:creationId xmlns:p14="http://schemas.microsoft.com/office/powerpoint/2010/main" val="1715617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387358" y="1660398"/>
            <a:ext cx="7251941" cy="4342637"/>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Google Shape;385;p56">
            <a:extLst>
              <a:ext uri="{FF2B5EF4-FFF2-40B4-BE49-F238E27FC236}">
                <a16:creationId xmlns="" xmlns:a16="http://schemas.microsoft.com/office/drawing/2014/main" id="{B303C2E5-A360-F9CF-877B-A65EEA37CC09}"/>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JEU DE RÔLE</a:t>
            </a:r>
          </a:p>
        </p:txBody>
      </p:sp>
      <p:sp>
        <p:nvSpPr>
          <p:cNvPr id="4" name="TextBox 3"/>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B3BFF08C-5CB7-2E2A-A51C-57A9A0E8F323}"/>
              </a:ext>
            </a:extLst>
          </p:cNvPr>
          <p:cNvSpPr>
            <a:spLocks noGrp="1"/>
          </p:cNvSpPr>
          <p:nvPr>
            <p:ph type="sldNum" sz="quarter" idx="7"/>
          </p:nvPr>
        </p:nvSpPr>
        <p:spPr/>
        <p:txBody>
          <a:bodyPr/>
          <a:lstStyle/>
          <a:p>
            <a:fld id="{B6F15528-21DE-4FAA-801E-634DDDAF4B2B}" type="slidenum">
              <a:rPr lang="fr-FR" smtClean="0"/>
              <a:pPr/>
              <a:t>74</a:t>
            </a:fld>
            <a:endParaRPr lang="fr-FR"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437957" y="1208329"/>
            <a:ext cx="9966922" cy="3180358"/>
          </a:xfrm>
          <a:prstGeom prst="rect">
            <a:avLst/>
          </a:prstGeom>
        </p:spPr>
        <p:txBody>
          <a:bodyPr vert="horz" wrap="square" lIns="0" tIns="0" rIns="0" bIns="0" rtlCol="0">
            <a:spAutoFit/>
          </a:bodyPr>
          <a:lstStyle/>
          <a:p>
            <a:pPr marL="355600" marR="0" lvl="0" indent="-342900" fontAlgn="auto">
              <a:lnSpc>
                <a:spcPct val="100000"/>
              </a:lnSpc>
              <a:spcBef>
                <a:spcPts val="0"/>
              </a:spcBef>
              <a:spcAft>
                <a:spcPts val="0"/>
              </a:spcAft>
              <a:buClr>
                <a:schemeClr val="tx1"/>
              </a:buClr>
              <a:buSzTx/>
              <a:buFont typeface="Wingdings" panose="05000000000000000000" pitchFamily="2" charset="2"/>
              <a:buChar char="§"/>
              <a:tabLst>
                <a:tab pos="241300" algn="l"/>
              </a:tabLst>
              <a:defRPr/>
            </a:pPr>
            <a:r>
              <a:rPr lang="fr-FR" sz="2000" dirty="0">
                <a:latin typeface="Source Sans Pro" panose="020B0503030403020204" pitchFamily="34" charset="0"/>
                <a:ea typeface="Source Sans Pro" panose="020B0503030403020204" pitchFamily="34" charset="0"/>
                <a:cs typeface="Arial"/>
              </a:rPr>
              <a:t>Politique de gestion de la fraude – Aspects importants non abordés</a:t>
            </a:r>
          </a:p>
          <a:p>
            <a:pPr marL="355600" marR="636270" lvl="0" indent="-342900" fontAlgn="auto">
              <a:lnSpc>
                <a:spcPct val="100000"/>
              </a:lnSpc>
              <a:spcBef>
                <a:spcPts val="1405"/>
              </a:spcBef>
              <a:spcAft>
                <a:spcPts val="0"/>
              </a:spcAft>
              <a:buClr>
                <a:schemeClr val="tx1"/>
              </a:buClr>
              <a:buSzTx/>
              <a:buFont typeface="Wingdings" panose="05000000000000000000" pitchFamily="2" charset="2"/>
              <a:buChar char="§"/>
              <a:tabLst>
                <a:tab pos="241300" algn="l"/>
              </a:tabLst>
              <a:defRPr/>
            </a:pPr>
            <a:r>
              <a:rPr lang="fr-FR" sz="2000" dirty="0">
                <a:latin typeface="Source Sans Pro" panose="020B0503030403020204" pitchFamily="34" charset="0"/>
                <a:ea typeface="Source Sans Pro" panose="020B0503030403020204" pitchFamily="34" charset="0"/>
                <a:cs typeface="Arial"/>
              </a:rPr>
              <a:t>Ligne verte de dénonciation – Non opérationnel, panneaux d'affichage reflétant des lignes d'assistance obsolètes</a:t>
            </a:r>
          </a:p>
          <a:p>
            <a:pPr marL="355600" marR="0" lvl="0" indent="-342900" fontAlgn="auto">
              <a:lnSpc>
                <a:spcPct val="100000"/>
              </a:lnSpc>
              <a:spcBef>
                <a:spcPts val="1395"/>
              </a:spcBef>
              <a:spcAft>
                <a:spcPts val="0"/>
              </a:spcAft>
              <a:buClr>
                <a:schemeClr val="tx1"/>
              </a:buClr>
              <a:buSzTx/>
              <a:buFont typeface="Wingdings" panose="05000000000000000000" pitchFamily="2" charset="2"/>
              <a:buChar char="§"/>
              <a:tabLst>
                <a:tab pos="241300" algn="l"/>
              </a:tabLst>
              <a:defRPr/>
            </a:pPr>
            <a:r>
              <a:rPr lang="fr-FR" sz="2000" dirty="0">
                <a:latin typeface="Source Sans Pro" panose="020B0503030403020204" pitchFamily="34" charset="0"/>
                <a:ea typeface="Source Sans Pro" panose="020B0503030403020204" pitchFamily="34" charset="0"/>
                <a:cs typeface="Arial"/>
              </a:rPr>
              <a:t>Formation – Non documentée, n’a pas eu lieu</a:t>
            </a:r>
          </a:p>
          <a:p>
            <a:pPr marL="355600" marR="290830" lvl="0" indent="-342900" fontAlgn="auto">
              <a:lnSpc>
                <a:spcPct val="100000"/>
              </a:lnSpc>
              <a:spcBef>
                <a:spcPts val="1395"/>
              </a:spcBef>
              <a:spcAft>
                <a:spcPts val="0"/>
              </a:spcAft>
              <a:buClr>
                <a:schemeClr val="tx1"/>
              </a:buClr>
              <a:buSzTx/>
              <a:buFont typeface="Wingdings" panose="05000000000000000000" pitchFamily="2" charset="2"/>
              <a:buChar char="§"/>
              <a:tabLst>
                <a:tab pos="241300" algn="l"/>
              </a:tabLst>
              <a:defRPr/>
            </a:pPr>
            <a:r>
              <a:rPr lang="fr-FR" sz="2000" dirty="0">
                <a:latin typeface="Source Sans Pro" panose="020B0503030403020204" pitchFamily="34" charset="0"/>
                <a:ea typeface="Source Sans Pro" panose="020B0503030403020204" pitchFamily="34" charset="0"/>
                <a:cs typeface="Arial"/>
              </a:rPr>
              <a:t>Évaluations des risques – Non effectuée, je ne comprends pas pourquoi elle doit être effectuée</a:t>
            </a:r>
          </a:p>
          <a:p>
            <a:pPr marL="355600" marR="5080" lvl="0" indent="-342900" fontAlgn="auto">
              <a:lnSpc>
                <a:spcPct val="100000"/>
              </a:lnSpc>
              <a:spcBef>
                <a:spcPts val="1400"/>
              </a:spcBef>
              <a:spcAft>
                <a:spcPts val="0"/>
              </a:spcAft>
              <a:buClr>
                <a:schemeClr val="tx1"/>
              </a:buClr>
              <a:buSzTx/>
              <a:buFont typeface="Wingdings" panose="05000000000000000000" pitchFamily="2" charset="2"/>
              <a:buChar char="§"/>
              <a:tabLst>
                <a:tab pos="241300" algn="l"/>
              </a:tabLst>
              <a:defRPr/>
            </a:pPr>
            <a:r>
              <a:rPr lang="fr-FR" sz="2000" dirty="0">
                <a:latin typeface="Source Sans Pro" panose="020B0503030403020204" pitchFamily="34" charset="0"/>
                <a:ea typeface="Source Sans Pro" panose="020B0503030403020204" pitchFamily="34" charset="0"/>
                <a:cs typeface="Arial"/>
              </a:rPr>
              <a:t>Conformité - Aucune procédure pour garantir le respect des lois et réglementations applicables</a:t>
            </a:r>
          </a:p>
        </p:txBody>
      </p:sp>
      <p:sp>
        <p:nvSpPr>
          <p:cNvPr id="5" name="object 5"/>
          <p:cNvSpPr/>
          <p:nvPr/>
        </p:nvSpPr>
        <p:spPr>
          <a:xfrm>
            <a:off x="8247126" y="6470903"/>
            <a:ext cx="912494" cy="332740"/>
          </a:xfrm>
          <a:custGeom>
            <a:avLst/>
            <a:gdLst/>
            <a:ahLst/>
            <a:cxnLst/>
            <a:rect l="l" t="t" r="r" b="b"/>
            <a:pathLst>
              <a:path w="912495" h="332740">
                <a:moveTo>
                  <a:pt x="0" y="0"/>
                </a:moveTo>
                <a:lnTo>
                  <a:pt x="912114" y="0"/>
                </a:lnTo>
                <a:lnTo>
                  <a:pt x="912114" y="332232"/>
                </a:lnTo>
                <a:lnTo>
                  <a:pt x="0" y="332232"/>
                </a:lnTo>
                <a:lnTo>
                  <a:pt x="0" y="0"/>
                </a:lnTo>
                <a:close/>
              </a:path>
            </a:pathLst>
          </a:custGeom>
          <a:solidFill>
            <a:srgbClr val="002E6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venir Next LT Pro" panose="020F0502020204030204"/>
              <a:ea typeface="+mn-ea"/>
              <a:cs typeface="+mn-cs"/>
            </a:endParaRPr>
          </a:p>
        </p:txBody>
      </p:sp>
      <p:sp>
        <p:nvSpPr>
          <p:cNvPr id="7" name="Google Shape;385;p56">
            <a:extLst>
              <a:ext uri="{FF2B5EF4-FFF2-40B4-BE49-F238E27FC236}">
                <a16:creationId xmlns="" xmlns:a16="http://schemas.microsoft.com/office/drawing/2014/main" id="{8860FF9C-ECCC-68DD-397D-1C0B28451FF1}"/>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DOMAINES COMMUNS À AMÉLIORER</a:t>
            </a:r>
          </a:p>
        </p:txBody>
      </p:sp>
      <p:sp>
        <p:nvSpPr>
          <p:cNvPr id="6" name="TextBox 5"/>
          <p:cNvSpPr txBox="1"/>
          <p:nvPr/>
        </p:nvSpPr>
        <p:spPr>
          <a:xfrm>
            <a:off x="220722" y="6526926"/>
            <a:ext cx="6639951"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E898BE48-4226-02B7-ED5B-A2D3DF2E329E}"/>
              </a:ext>
            </a:extLst>
          </p:cNvPr>
          <p:cNvSpPr>
            <a:spLocks noGrp="1"/>
          </p:cNvSpPr>
          <p:nvPr>
            <p:ph type="sldNum" sz="quarter" idx="12"/>
          </p:nvPr>
        </p:nvSpPr>
        <p:spPr/>
        <p:txBody>
          <a:bodyPr/>
          <a:lstStyle/>
          <a:p>
            <a:fld id="{3A98EE3D-8CD1-4C3F-BD1C-C98C9596463C}" type="slidenum">
              <a:rPr lang="en-US" smtClean="0"/>
              <a:t>75</a:t>
            </a:fld>
            <a:endParaRPr lang="en-US"/>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D8165D22-7A46-E7D2-A40A-53E568BCAE1A}"/>
            </a:ext>
          </a:extLst>
        </p:cNvPr>
        <p:cNvGrpSpPr/>
        <p:nvPr/>
      </p:nvGrpSpPr>
      <p:grpSpPr>
        <a:xfrm>
          <a:off x="0" y="0"/>
          <a:ext cx="0" cy="0"/>
          <a:chOff x="0" y="0"/>
          <a:chExt cx="0" cy="0"/>
        </a:xfrm>
      </p:grpSpPr>
      <p:sp>
        <p:nvSpPr>
          <p:cNvPr id="4" name="object 4">
            <a:extLst>
              <a:ext uri="{FF2B5EF4-FFF2-40B4-BE49-F238E27FC236}">
                <a16:creationId xmlns="" xmlns:a16="http://schemas.microsoft.com/office/drawing/2014/main" id="{E34FB638-55A9-CEAE-AC02-AE1274E0C8C9}"/>
              </a:ext>
            </a:extLst>
          </p:cNvPr>
          <p:cNvSpPr txBox="1"/>
          <p:nvPr/>
        </p:nvSpPr>
        <p:spPr>
          <a:xfrm>
            <a:off x="1431213" y="1332315"/>
            <a:ext cx="8767864" cy="2028889"/>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cap="none" normalizeH="0" baseline="0" noProof="0">
                <a:ln>
                  <a:noFill/>
                </a:ln>
                <a:effectLst/>
                <a:uLnTx/>
                <a:uFillTx/>
                <a:latin typeface="Arial"/>
                <a:ea typeface="+mn-ea"/>
                <a:cs typeface="Arial"/>
              </a:rPr>
              <a:t>Principaux risques à prendre en compte :</a:t>
            </a:r>
          </a:p>
          <a:p>
            <a:pPr marL="469900" marR="5080" indent="-457200" algn="just">
              <a:lnSpc>
                <a:spcPct val="110000"/>
              </a:lnSpc>
              <a:spcBef>
                <a:spcPts val="1800"/>
              </a:spcBef>
              <a:buClr>
                <a:schemeClr val="tx1"/>
              </a:buClr>
              <a:buFont typeface="Wingdings" panose="05000000000000000000" pitchFamily="2" charset="2"/>
              <a:buChar char="§"/>
              <a:tabLst>
                <a:tab pos="470534" algn="l"/>
              </a:tabLst>
              <a:defRPr/>
            </a:pPr>
            <a:r>
              <a:rPr lang="fr-FR" sz="2000">
                <a:latin typeface="Source Sans Pro" panose="020B0503030403020204" pitchFamily="34" charset="0"/>
                <a:ea typeface="Source Sans Pro" panose="020B0503030403020204" pitchFamily="34" charset="0"/>
                <a:cs typeface="Arial"/>
              </a:rPr>
              <a:t>La ligne d’assistance téléphonique de dénonciation est obsolète/n’est pas en place.</a:t>
            </a:r>
          </a:p>
          <a:p>
            <a:pPr marL="469900" marR="5080" indent="-457200" algn="just">
              <a:lnSpc>
                <a:spcPct val="110000"/>
              </a:lnSpc>
              <a:spcBef>
                <a:spcPts val="1800"/>
              </a:spcBef>
              <a:buClr>
                <a:schemeClr val="tx1"/>
              </a:buClr>
              <a:buFont typeface="Wingdings" panose="05000000000000000000" pitchFamily="2" charset="2"/>
              <a:buChar char="§"/>
              <a:tabLst>
                <a:tab pos="470534" algn="l"/>
              </a:tabLst>
              <a:defRPr/>
            </a:pPr>
            <a:r>
              <a:rPr lang="fr-FR" sz="2000">
                <a:latin typeface="Source Sans Pro" panose="020B0503030403020204" pitchFamily="34" charset="0"/>
                <a:ea typeface="Source Sans Pro" panose="020B0503030403020204" pitchFamily="34" charset="0"/>
                <a:cs typeface="Arial"/>
              </a:rPr>
              <a:t>Aucune formation à la fraude n’est dispensée.</a:t>
            </a:r>
          </a:p>
          <a:p>
            <a:pPr marL="469900" marR="5080" indent="-457200" algn="just">
              <a:lnSpc>
                <a:spcPct val="110000"/>
              </a:lnSpc>
              <a:spcBef>
                <a:spcPts val="1800"/>
              </a:spcBef>
              <a:buClr>
                <a:schemeClr val="tx1"/>
              </a:buClr>
              <a:buFont typeface="Wingdings" panose="05000000000000000000" pitchFamily="2" charset="2"/>
              <a:buChar char="§"/>
              <a:tabLst>
                <a:tab pos="470534" algn="l"/>
              </a:tabLst>
              <a:defRPr/>
            </a:pPr>
            <a:r>
              <a:rPr lang="fr-FR" sz="2000">
                <a:latin typeface="Source Sans Pro" panose="020B0503030403020204" pitchFamily="34" charset="0"/>
                <a:ea typeface="Source Sans Pro" panose="020B0503030403020204" pitchFamily="34" charset="0"/>
                <a:cs typeface="Arial"/>
              </a:rPr>
              <a:t>Aucune évaluation du risque de fraude n’est effectuée.</a:t>
            </a:r>
          </a:p>
        </p:txBody>
      </p:sp>
      <p:sp>
        <p:nvSpPr>
          <p:cNvPr id="2" name="Google Shape;385;p56">
            <a:extLst>
              <a:ext uri="{FF2B5EF4-FFF2-40B4-BE49-F238E27FC236}">
                <a16:creationId xmlns="" xmlns:a16="http://schemas.microsoft.com/office/drawing/2014/main" id="{E90B072E-5D5F-6E56-E135-8E3A9C3E0E14}"/>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PRINCIPAUX RISQUES</a:t>
            </a:r>
          </a:p>
        </p:txBody>
      </p:sp>
      <p:sp>
        <p:nvSpPr>
          <p:cNvPr id="6" name="TextBox 5"/>
          <p:cNvSpPr txBox="1"/>
          <p:nvPr/>
        </p:nvSpPr>
        <p:spPr>
          <a:xfrm>
            <a:off x="220722" y="6526926"/>
            <a:ext cx="6639951"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3" name="Espace réservé du numéro de diapositive 2">
            <a:extLst>
              <a:ext uri="{FF2B5EF4-FFF2-40B4-BE49-F238E27FC236}">
                <a16:creationId xmlns="" xmlns:a16="http://schemas.microsoft.com/office/drawing/2014/main" id="{FCCA1F2D-9D89-B66B-1EC2-C43B775065A3}"/>
              </a:ext>
            </a:extLst>
          </p:cNvPr>
          <p:cNvSpPr>
            <a:spLocks noGrp="1"/>
          </p:cNvSpPr>
          <p:nvPr>
            <p:ph type="sldNum" sz="quarter" idx="12"/>
          </p:nvPr>
        </p:nvSpPr>
        <p:spPr>
          <a:xfrm>
            <a:off x="11206233" y="6443790"/>
            <a:ext cx="780011" cy="365125"/>
          </a:xfrm>
        </p:spPr>
        <p:txBody>
          <a:bodyPr/>
          <a:lstStyle/>
          <a:p>
            <a:fld id="{3A98EE3D-8CD1-4C3F-BD1C-C98C9596463C}" type="slidenum">
              <a:rPr lang="en-US" smtClean="0"/>
              <a:t>76</a:t>
            </a:fld>
            <a:endParaRPr lang="en-US" dirty="0"/>
          </a:p>
        </p:txBody>
      </p:sp>
    </p:spTree>
    <p:extLst>
      <p:ext uri="{BB962C8B-B14F-4D97-AF65-F5344CB8AC3E}">
        <p14:creationId xmlns:p14="http://schemas.microsoft.com/office/powerpoint/2010/main" val="109798492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9B379A86-7A4F-44A5-6611-7FBF7AD12DED}"/>
            </a:ext>
          </a:extLst>
        </p:cNvPr>
        <p:cNvGrpSpPr/>
        <p:nvPr/>
      </p:nvGrpSpPr>
      <p:grpSpPr>
        <a:xfrm>
          <a:off x="0" y="0"/>
          <a:ext cx="0" cy="0"/>
          <a:chOff x="0" y="0"/>
          <a:chExt cx="0" cy="0"/>
        </a:xfrm>
      </p:grpSpPr>
      <p:sp>
        <p:nvSpPr>
          <p:cNvPr id="5" name="Google Shape;385;p56">
            <a:extLst>
              <a:ext uri="{FF2B5EF4-FFF2-40B4-BE49-F238E27FC236}">
                <a16:creationId xmlns="" xmlns:a16="http://schemas.microsoft.com/office/drawing/2014/main" id="{6F09C35F-B148-6742-8E26-10F2243A47D9}"/>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RECOMMENDATIONS</a:t>
            </a:r>
          </a:p>
        </p:txBody>
      </p:sp>
      <p:sp>
        <p:nvSpPr>
          <p:cNvPr id="3" name="Text Placeholder 1">
            <a:extLst>
              <a:ext uri="{FF2B5EF4-FFF2-40B4-BE49-F238E27FC236}">
                <a16:creationId xmlns="" xmlns:a16="http://schemas.microsoft.com/office/drawing/2014/main" id="{3D3A1E3C-365D-E3CA-A2E1-8AC5BB70FDF8}"/>
              </a:ext>
            </a:extLst>
          </p:cNvPr>
          <p:cNvSpPr>
            <a:spLocks noGrp="1"/>
          </p:cNvSpPr>
          <p:nvPr>
            <p:ph type="body" idx="1"/>
          </p:nvPr>
        </p:nvSpPr>
        <p:spPr>
          <a:xfrm>
            <a:off x="667512" y="1030142"/>
            <a:ext cx="10762488" cy="3847207"/>
          </a:xfrm>
        </p:spPr>
        <p:txBody>
          <a:bodyPr>
            <a:noAutofit/>
          </a:bodyPr>
          <a:lstStyle/>
          <a:p>
            <a:pPr marL="342900" marR="0" indent="-342900">
              <a:spcBef>
                <a:spcPts val="600"/>
              </a:spcBef>
              <a:spcAft>
                <a:spcPts val="600"/>
              </a:spcAft>
              <a:buClr>
                <a:schemeClr val="tx1"/>
              </a:buClr>
              <a:buFont typeface="Wingdings" panose="05000000000000000000" pitchFamily="2" charset="2"/>
              <a:buChar char="§"/>
            </a:pPr>
            <a:r>
              <a:rPr lang="fr-FR">
                <a:solidFill>
                  <a:schemeClr val="tx1"/>
                </a:solidFill>
                <a:effectLst/>
              </a:rPr>
              <a:t>Examiner les seuils de l'USAID pour les audits : Bien que le seuil actuel pour un audit de l'USAID soit de 750 000 dollars, la plupart des partenaires locaux disposent de budgets annuels inférieurs à ce montant. L'USAID devrait envisager de faire appel à des cabinets d'audit pour effectuer des audits annuels pour tous les nouveaux bénéficiaires principaux. </a:t>
            </a:r>
          </a:p>
          <a:p>
            <a:pPr marL="342900" marR="0" indent="-342900">
              <a:spcBef>
                <a:spcPts val="600"/>
              </a:spcBef>
              <a:spcAft>
                <a:spcPts val="600"/>
              </a:spcAft>
              <a:buClr>
                <a:schemeClr val="tx1"/>
              </a:buClr>
              <a:buFont typeface="Wingdings" panose="05000000000000000000" pitchFamily="2" charset="2"/>
              <a:buChar char="§"/>
            </a:pPr>
            <a:r>
              <a:rPr lang="fr-FR" b="1">
                <a:solidFill>
                  <a:schemeClr val="tx1"/>
                </a:solidFill>
                <a:effectLst/>
              </a:rPr>
              <a:t>Audits indépendants : </a:t>
            </a:r>
            <a:r>
              <a:rPr lang="fr-FR">
                <a:solidFill>
                  <a:schemeClr val="tx1"/>
                </a:solidFill>
                <a:effectLst/>
              </a:rPr>
              <a:t>Les partenaires locaux doivent faire appel aux services d'un auditeur/examinateur indépendant pour examiner les contrôles internes dans l'ensemble de l'organisation.</a:t>
            </a:r>
          </a:p>
          <a:p>
            <a:pPr marL="342900" marR="0" indent="-342900">
              <a:spcBef>
                <a:spcPts val="600"/>
              </a:spcBef>
              <a:spcAft>
                <a:spcPts val="600"/>
              </a:spcAft>
              <a:buClr>
                <a:schemeClr val="tx1"/>
              </a:buClr>
              <a:buFont typeface="Wingdings" panose="05000000000000000000" pitchFamily="2" charset="2"/>
              <a:buChar char="§"/>
            </a:pPr>
            <a:r>
              <a:rPr lang="fr-FR" b="1">
                <a:solidFill>
                  <a:schemeClr val="tx1"/>
                </a:solidFill>
                <a:effectLst/>
              </a:rPr>
              <a:t>Évaluations des risques de fraude : </a:t>
            </a:r>
            <a:r>
              <a:rPr lang="fr-FR">
                <a:solidFill>
                  <a:schemeClr val="tx1"/>
                </a:solidFill>
                <a:effectLst/>
              </a:rPr>
              <a:t>Chaque partenaire local doit procéder à des évaluations des risques, tenir un suivi de la gestion des risques et partager ces informations avec l'USAID.  Cela créera une vision transparente et claire de l’atténuation des risques de fraude. </a:t>
            </a:r>
          </a:p>
          <a:p>
            <a:pPr marL="342900" marR="0" indent="-342900">
              <a:spcBef>
                <a:spcPts val="600"/>
              </a:spcBef>
              <a:spcAft>
                <a:spcPts val="600"/>
              </a:spcAft>
              <a:buClr>
                <a:schemeClr val="tx1"/>
              </a:buClr>
              <a:buFont typeface="Wingdings" panose="05000000000000000000" pitchFamily="2" charset="2"/>
              <a:buChar char="§"/>
            </a:pPr>
            <a:r>
              <a:rPr lang="fr-FR" b="1">
                <a:solidFill>
                  <a:schemeClr val="tx1"/>
                </a:solidFill>
                <a:effectLst/>
              </a:rPr>
              <a:t>Lancement d’alerte par des tiers au niveau national ou régional : </a:t>
            </a:r>
            <a:r>
              <a:rPr lang="fr-FR">
                <a:solidFill>
                  <a:schemeClr val="tx1"/>
                </a:solidFill>
                <a:effectLst/>
              </a:rPr>
              <a:t>Les partenaires locaux sont de petite taille, ce qui rend difficile l'utilisation de toute structure hiérarchique « anonyme ».  Un tiers, tel qu'un cabinet d'audit, serait en mesure de garantir l'anonymat.  </a:t>
            </a:r>
          </a:p>
        </p:txBody>
      </p:sp>
      <p:sp>
        <p:nvSpPr>
          <p:cNvPr id="4" name="TextBox 3"/>
          <p:cNvSpPr txBox="1"/>
          <p:nvPr/>
        </p:nvSpPr>
        <p:spPr>
          <a:xfrm>
            <a:off x="220722" y="6526926"/>
            <a:ext cx="6639951"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65D11163-9A0B-CB9C-C2E2-F0E30978F4C8}"/>
              </a:ext>
            </a:extLst>
          </p:cNvPr>
          <p:cNvSpPr>
            <a:spLocks noGrp="1"/>
          </p:cNvSpPr>
          <p:nvPr>
            <p:ph type="sldNum" sz="quarter" idx="12"/>
          </p:nvPr>
        </p:nvSpPr>
        <p:spPr/>
        <p:txBody>
          <a:bodyPr/>
          <a:lstStyle/>
          <a:p>
            <a:fld id="{3A98EE3D-8CD1-4C3F-BD1C-C98C9596463C}" type="slidenum">
              <a:rPr lang="en-US" smtClean="0"/>
              <a:t>77</a:t>
            </a:fld>
            <a:endParaRPr lang="en-US"/>
          </a:p>
        </p:txBody>
      </p:sp>
    </p:spTree>
    <p:extLst>
      <p:ext uri="{BB962C8B-B14F-4D97-AF65-F5344CB8AC3E}">
        <p14:creationId xmlns:p14="http://schemas.microsoft.com/office/powerpoint/2010/main" val="21728321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7527AA34-93DB-E0D2-9C52-3AC86852BC1D}"/>
            </a:ext>
          </a:extLst>
        </p:cNvPr>
        <p:cNvGrpSpPr/>
        <p:nvPr/>
      </p:nvGrpSpPr>
      <p:grpSpPr>
        <a:xfrm>
          <a:off x="0" y="0"/>
          <a:ext cx="0" cy="0"/>
          <a:chOff x="0" y="0"/>
          <a:chExt cx="0" cy="0"/>
        </a:xfrm>
      </p:grpSpPr>
      <p:sp>
        <p:nvSpPr>
          <p:cNvPr id="5" name="Google Shape;385;p56">
            <a:extLst>
              <a:ext uri="{FF2B5EF4-FFF2-40B4-BE49-F238E27FC236}">
                <a16:creationId xmlns="" xmlns:a16="http://schemas.microsoft.com/office/drawing/2014/main" id="{199DEDF9-777E-DF4B-A7F8-E542F789AC1A}"/>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RECOMMENDATIONS</a:t>
            </a:r>
          </a:p>
        </p:txBody>
      </p:sp>
      <p:sp>
        <p:nvSpPr>
          <p:cNvPr id="3" name="Text Placeholder 1">
            <a:extLst>
              <a:ext uri="{FF2B5EF4-FFF2-40B4-BE49-F238E27FC236}">
                <a16:creationId xmlns="" xmlns:a16="http://schemas.microsoft.com/office/drawing/2014/main" id="{BA3A5EC6-99E9-395F-82EA-D7F61FE24CFB}"/>
              </a:ext>
            </a:extLst>
          </p:cNvPr>
          <p:cNvSpPr>
            <a:spLocks noGrp="1"/>
          </p:cNvSpPr>
          <p:nvPr>
            <p:ph type="body" idx="1"/>
          </p:nvPr>
        </p:nvSpPr>
        <p:spPr>
          <a:xfrm>
            <a:off x="886968" y="1030142"/>
            <a:ext cx="10533888" cy="4308872"/>
          </a:xfrm>
        </p:spPr>
        <p:txBody>
          <a:bodyPr>
            <a:noAutofit/>
          </a:bodyPr>
          <a:lstStyle/>
          <a:p>
            <a:pPr marL="342900" marR="0" indent="-342900">
              <a:spcBef>
                <a:spcPts val="600"/>
              </a:spcBef>
              <a:spcAft>
                <a:spcPts val="600"/>
              </a:spcAft>
              <a:buClr>
                <a:schemeClr val="tx1"/>
              </a:buClr>
              <a:buFont typeface="Wingdings" panose="05000000000000000000" pitchFamily="2" charset="2"/>
              <a:buChar char="§"/>
            </a:pPr>
            <a:r>
              <a:rPr lang="fr-FR" sz="1800" b="1" dirty="0">
                <a:solidFill>
                  <a:schemeClr val="tx1"/>
                </a:solidFill>
                <a:effectLst/>
              </a:rPr>
              <a:t>Le Bureau de l'Inspecteur Général (OIG) : </a:t>
            </a:r>
            <a:r>
              <a:rPr lang="fr-FR" sz="1800" dirty="0">
                <a:solidFill>
                  <a:schemeClr val="tx1"/>
                </a:solidFill>
                <a:effectLst/>
              </a:rPr>
              <a:t>OIG devra peut-être examiner sa structure de personnel pour voir si suffisamment de personnel est disponible pour enquêter sur les réclamations émanant des nouveaux partenaires locaux. </a:t>
            </a:r>
          </a:p>
          <a:p>
            <a:pPr marL="342900" marR="0" indent="-342900">
              <a:spcBef>
                <a:spcPts val="600"/>
              </a:spcBef>
              <a:spcAft>
                <a:spcPts val="600"/>
              </a:spcAft>
              <a:buClr>
                <a:schemeClr val="tx1"/>
              </a:buClr>
              <a:buFont typeface="Wingdings" panose="05000000000000000000" pitchFamily="2" charset="2"/>
              <a:buChar char="§"/>
            </a:pPr>
            <a:r>
              <a:rPr lang="fr-FR" sz="1800" b="1" dirty="0">
                <a:solidFill>
                  <a:schemeClr val="tx1"/>
                </a:solidFill>
                <a:effectLst/>
              </a:rPr>
              <a:t>Formation complémentaire sur les procédures de fraude et d’alerte : </a:t>
            </a:r>
            <a:r>
              <a:rPr lang="fr-FR" sz="1800" dirty="0">
                <a:solidFill>
                  <a:schemeClr val="tx1"/>
                </a:solidFill>
                <a:effectLst/>
              </a:rPr>
              <a:t>L'éducation et la communication sur la prévention de la fraude et les procédures de plainte des lanceurs d'alerte doivent être transmises du Conseil d'administration à l'organigramme. Souvent, le personnel ne comprend pas le rôle de surveillance de la Commission ou ne croit pas que la Commission donnera suite aux plaintes. Ainsi, il est recommandé que des prestataires ou fournisseurs externes de lanceurs d’alerte soient envisagés pour améliorer l’anonymat et la sécurité perçus et réels des lanceurs d’alerte, par exemple en hébergeant une ligne d’assistance externe.  </a:t>
            </a:r>
          </a:p>
          <a:p>
            <a:pPr marL="342900" marR="0" indent="-342900">
              <a:spcBef>
                <a:spcPts val="600"/>
              </a:spcBef>
              <a:spcAft>
                <a:spcPts val="600"/>
              </a:spcAft>
              <a:buClr>
                <a:schemeClr val="tx1"/>
              </a:buClr>
              <a:buFont typeface="Wingdings" panose="05000000000000000000" pitchFamily="2" charset="2"/>
              <a:buChar char="§"/>
            </a:pPr>
            <a:r>
              <a:rPr lang="fr-FR" sz="1800" b="1" dirty="0">
                <a:solidFill>
                  <a:schemeClr val="tx1"/>
                </a:solidFill>
                <a:effectLst/>
              </a:rPr>
              <a:t>Le processus de signalement des fraudes doit être renforcé : </a:t>
            </a:r>
            <a:r>
              <a:rPr lang="fr-FR" sz="1800" dirty="0">
                <a:solidFill>
                  <a:schemeClr val="tx1"/>
                </a:solidFill>
                <a:effectLst/>
              </a:rPr>
              <a:t>Davantage de formation et de communication sont nécessaires sur les étapes à suivre après le dépôt d'une plainte afin de promouvoir la transparence et la confiance dans le processus de signalement des fraudes. Par exemple, les conseils d’administration peuvent être davantage habilités à traiter les problèmes de dénonciation.</a:t>
            </a:r>
          </a:p>
        </p:txBody>
      </p:sp>
      <p:sp>
        <p:nvSpPr>
          <p:cNvPr id="4" name="TextBox 3"/>
          <p:cNvSpPr txBox="1"/>
          <p:nvPr/>
        </p:nvSpPr>
        <p:spPr>
          <a:xfrm>
            <a:off x="220722" y="6526926"/>
            <a:ext cx="6639951"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8A3D06E8-A513-DFF0-DADE-3BB9A604EC06}"/>
              </a:ext>
            </a:extLst>
          </p:cNvPr>
          <p:cNvSpPr>
            <a:spLocks noGrp="1"/>
          </p:cNvSpPr>
          <p:nvPr>
            <p:ph type="sldNum" sz="quarter" idx="12"/>
          </p:nvPr>
        </p:nvSpPr>
        <p:spPr/>
        <p:txBody>
          <a:bodyPr/>
          <a:lstStyle/>
          <a:p>
            <a:fld id="{3A98EE3D-8CD1-4C3F-BD1C-C98C9596463C}" type="slidenum">
              <a:rPr lang="en-US" smtClean="0"/>
              <a:t>78</a:t>
            </a:fld>
            <a:endParaRPr lang="en-US"/>
          </a:p>
        </p:txBody>
      </p:sp>
    </p:spTree>
    <p:extLst>
      <p:ext uri="{BB962C8B-B14F-4D97-AF65-F5344CB8AC3E}">
        <p14:creationId xmlns:p14="http://schemas.microsoft.com/office/powerpoint/2010/main" val="368701106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10A4E8D0-24A3-18E7-1B17-CB370137C9AC}"/>
            </a:ext>
          </a:extLst>
        </p:cNvPr>
        <p:cNvGrpSpPr/>
        <p:nvPr/>
      </p:nvGrpSpPr>
      <p:grpSpPr>
        <a:xfrm>
          <a:off x="0" y="0"/>
          <a:ext cx="0" cy="0"/>
          <a:chOff x="0" y="0"/>
          <a:chExt cx="0" cy="0"/>
        </a:xfrm>
      </p:grpSpPr>
      <p:sp>
        <p:nvSpPr>
          <p:cNvPr id="3" name="object 3">
            <a:extLst>
              <a:ext uri="{FF2B5EF4-FFF2-40B4-BE49-F238E27FC236}">
                <a16:creationId xmlns="" xmlns:a16="http://schemas.microsoft.com/office/drawing/2014/main" id="{E9A2700E-3047-46E4-EA22-42D99094D368}"/>
              </a:ext>
            </a:extLst>
          </p:cNvPr>
          <p:cNvSpPr txBox="1">
            <a:spLocks noGrp="1"/>
          </p:cNvSpPr>
          <p:nvPr>
            <p:ph type="title"/>
          </p:nvPr>
        </p:nvSpPr>
        <p:spPr>
          <a:xfrm>
            <a:off x="249767" y="2599480"/>
            <a:ext cx="11692466" cy="1333698"/>
          </a:xfrm>
          <a:prstGeom prst="rect">
            <a:avLst/>
          </a:prstGeom>
        </p:spPr>
        <p:txBody>
          <a:bodyPr vert="horz" wrap="square" lIns="0" tIns="0" rIns="0" bIns="0" rtlCol="0">
            <a:spAutoFit/>
          </a:bodyPr>
          <a:lstStyle/>
          <a:p>
            <a:pPr marL="12700" algn="ctr">
              <a:lnSpc>
                <a:spcPts val="5220"/>
              </a:lnSpc>
            </a:pPr>
            <a:r>
              <a:rPr lang="fr-FR" sz="4800" b="1"/>
              <a:t>MODULE 4 : </a:t>
            </a:r>
            <a:br>
              <a:rPr lang="fr-FR" sz="4800" b="1"/>
            </a:br>
            <a:r>
              <a:rPr lang="fr-FR" sz="4800" b="1"/>
              <a:t>APPROVISIONNEMENT ET LOGISTIQUE </a:t>
            </a:r>
          </a:p>
        </p:txBody>
      </p:sp>
      <p:sp>
        <p:nvSpPr>
          <p:cNvPr id="5" name="Google Shape;385;p56">
            <a:extLst>
              <a:ext uri="{FF2B5EF4-FFF2-40B4-BE49-F238E27FC236}">
                <a16:creationId xmlns="" xmlns:a16="http://schemas.microsoft.com/office/drawing/2014/main" id="{659D7DBC-CD84-0EC8-8D6B-8E1D4865CD59}"/>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fr-FR" sz="3200" b="1" i="0" u="none" strike="noStrike" cap="none" normalizeH="0" baseline="0" noProof="0">
                <a:ln>
                  <a:noFill/>
                </a:ln>
                <a:solidFill>
                  <a:prstClr val="white"/>
                </a:solidFill>
                <a:effectLst/>
                <a:uLnTx/>
                <a:uFillTx/>
                <a:latin typeface="Source Sans Pro"/>
                <a:ea typeface="Source Sans Pro"/>
                <a:cs typeface="+mn-cs"/>
                <a:sym typeface="Arial"/>
              </a:rPr>
              <a:t> </a:t>
            </a:r>
          </a:p>
        </p:txBody>
      </p:sp>
      <p:sp>
        <p:nvSpPr>
          <p:cNvPr id="4" name="TextBox 3"/>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78319044-3117-9D67-AE7C-159E884BE49C}"/>
              </a:ext>
            </a:extLst>
          </p:cNvPr>
          <p:cNvSpPr>
            <a:spLocks noGrp="1"/>
          </p:cNvSpPr>
          <p:nvPr>
            <p:ph type="sldNum" sz="quarter" idx="7"/>
          </p:nvPr>
        </p:nvSpPr>
        <p:spPr/>
        <p:txBody>
          <a:bodyPr/>
          <a:lstStyle/>
          <a:p>
            <a:fld id="{B6F15528-21DE-4FAA-801E-634DDDAF4B2B}" type="slidenum">
              <a:rPr lang="fr-FR" smtClean="0"/>
              <a:pPr/>
              <a:t>79</a:t>
            </a:fld>
            <a:endParaRPr lang="fr-FR" dirty="0"/>
          </a:p>
        </p:txBody>
      </p:sp>
    </p:spTree>
    <p:extLst>
      <p:ext uri="{BB962C8B-B14F-4D97-AF65-F5344CB8AC3E}">
        <p14:creationId xmlns:p14="http://schemas.microsoft.com/office/powerpoint/2010/main" val="5576343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FB6E7DCA-C59C-DBC4-8518-B629D80F34C8}"/>
            </a:ext>
          </a:extLst>
        </p:cNvPr>
        <p:cNvGrpSpPr/>
        <p:nvPr/>
      </p:nvGrpSpPr>
      <p:grpSpPr>
        <a:xfrm>
          <a:off x="0" y="0"/>
          <a:ext cx="0" cy="0"/>
          <a:chOff x="0" y="0"/>
          <a:chExt cx="0" cy="0"/>
        </a:xfrm>
      </p:grpSpPr>
      <p:sp>
        <p:nvSpPr>
          <p:cNvPr id="4" name="object 4">
            <a:extLst>
              <a:ext uri="{FF2B5EF4-FFF2-40B4-BE49-F238E27FC236}">
                <a16:creationId xmlns="" xmlns:a16="http://schemas.microsoft.com/office/drawing/2014/main" id="{7EAB8046-B6EE-B77C-23BB-0191EAA275E1}"/>
              </a:ext>
            </a:extLst>
          </p:cNvPr>
          <p:cNvSpPr txBox="1"/>
          <p:nvPr/>
        </p:nvSpPr>
        <p:spPr>
          <a:xfrm>
            <a:off x="460267" y="1212624"/>
            <a:ext cx="11568081" cy="5051639"/>
          </a:xfrm>
          <a:prstGeom prst="rect">
            <a:avLst/>
          </a:prstGeom>
        </p:spPr>
        <p:txBody>
          <a:bodyPr vert="horz" wrap="square" lIns="0" tIns="0" rIns="0" bIns="0" rtlCol="0">
            <a:spAutoFit/>
          </a:bodyPr>
          <a:lstStyle/>
          <a:p>
            <a:pPr marL="12700" marR="5080">
              <a:lnSpc>
                <a:spcPct val="110000"/>
              </a:lnSpc>
            </a:pPr>
            <a:r>
              <a:rPr lang="fr-FR" dirty="0">
                <a:latin typeface="Source Sans Pro" panose="020B0503030403020204" pitchFamily="34" charset="0"/>
                <a:ea typeface="Source Sans Pro" panose="020B0503030403020204" pitchFamily="34" charset="0"/>
                <a:cs typeface="Arial"/>
              </a:rPr>
              <a:t>Le Questionnaire de Pré-évaluation des Organisations Non-Américaines (NUPAS) Plus - Le projet ASAP I a développé l'outil NUPAS Plus entre mai et août 2019 pour compléter le NUPAS original et identifier les causes profondes des carences et des faiblesses significatives en ajoutant des modules qui vont au-delà des six domaines d'évaluation originaux. </a:t>
            </a:r>
          </a:p>
          <a:p>
            <a:pPr marL="12700" marR="5080">
              <a:lnSpc>
                <a:spcPct val="110000"/>
              </a:lnSpc>
            </a:pPr>
            <a:endParaRPr lang="en-US" spc="45" dirty="0">
              <a:solidFill>
                <a:srgbClr val="404040"/>
              </a:solidFill>
              <a:latin typeface="Source Sans Pro" panose="020B0503030403020204" pitchFamily="34" charset="0"/>
              <a:ea typeface="Source Sans Pro" panose="020B0503030403020204" pitchFamily="34" charset="0"/>
              <a:cs typeface="Arial"/>
            </a:endParaRPr>
          </a:p>
          <a:p>
            <a:pPr marL="12700" marR="5080">
              <a:lnSpc>
                <a:spcPct val="110000"/>
              </a:lnSpc>
            </a:pPr>
            <a:r>
              <a:rPr lang="fr-FR" b="1" dirty="0">
                <a:solidFill>
                  <a:srgbClr val="C51C05"/>
                </a:solidFill>
                <a:latin typeface="Source Sans Pro" panose="020B0503030403020204" pitchFamily="34" charset="0"/>
                <a:ea typeface="Source Sans Pro" panose="020B0503030403020204" pitchFamily="34" charset="0"/>
                <a:cs typeface="Arial"/>
              </a:rPr>
              <a:t>Objectifs NUPAS Plus :</a:t>
            </a:r>
          </a:p>
          <a:p>
            <a:pPr marL="355600" marR="5080" indent="-342900">
              <a:spcBef>
                <a:spcPts val="600"/>
              </a:spcBef>
              <a:spcAft>
                <a:spcPts val="600"/>
              </a:spcAft>
              <a:buClr>
                <a:schemeClr val="tx1"/>
              </a:buClr>
              <a:buAutoNum type="arabicPeriod"/>
              <a:tabLst>
                <a:tab pos="355600" algn="l"/>
                <a:tab pos="356235" algn="l"/>
              </a:tabLst>
            </a:pPr>
            <a:r>
              <a:rPr lang="fr-FR" dirty="0">
                <a:latin typeface="Source Sans Pro" panose="020B0503030403020204" pitchFamily="34" charset="0"/>
                <a:ea typeface="Source Sans Pro" panose="020B0503030403020204" pitchFamily="34" charset="0"/>
                <a:cs typeface="Arial"/>
              </a:rPr>
              <a:t>Déterminer si l'organisation non américaine dispose de capacités financières et de gestion suffisantes pour gérer les fonds de l'USAID conformément aux exigences du gouvernement américain et de l'USAID.</a:t>
            </a:r>
          </a:p>
          <a:p>
            <a:pPr marL="355600" marR="5080" indent="-342900">
              <a:spcBef>
                <a:spcPts val="600"/>
              </a:spcBef>
              <a:spcAft>
                <a:spcPts val="600"/>
              </a:spcAft>
              <a:buClr>
                <a:schemeClr val="tx1"/>
              </a:buClr>
              <a:buAutoNum type="arabicPeriod"/>
              <a:tabLst>
                <a:tab pos="355600" algn="l"/>
                <a:tab pos="356235" algn="l"/>
              </a:tabLst>
            </a:pPr>
            <a:r>
              <a:rPr lang="fr-FR" dirty="0">
                <a:latin typeface="Source Sans Pro" panose="020B0503030403020204" pitchFamily="34" charset="0"/>
                <a:ea typeface="Source Sans Pro" panose="020B0503030403020204" pitchFamily="34" charset="0"/>
                <a:cs typeface="Arial"/>
              </a:rPr>
              <a:t>Fournir des recommandations à l'USAID sur les domaines de soutien nécessaires pour que le partenaire local réussisse en tant que partenaire principal avec un financement accru.</a:t>
            </a:r>
          </a:p>
          <a:p>
            <a:pPr marL="12700" marR="5080">
              <a:lnSpc>
                <a:spcPct val="110000"/>
              </a:lnSpc>
              <a:spcBef>
                <a:spcPts val="1195"/>
              </a:spcBef>
              <a:buClr>
                <a:schemeClr val="tx1"/>
              </a:buClr>
              <a:tabLst>
                <a:tab pos="355600" algn="l"/>
                <a:tab pos="356235" algn="l"/>
              </a:tabLst>
            </a:pPr>
            <a:r>
              <a:rPr lang="fr-FR" b="1" dirty="0">
                <a:solidFill>
                  <a:srgbClr val="C51C05"/>
                </a:solidFill>
                <a:latin typeface="Source Sans Pro" panose="020B0503030403020204" pitchFamily="34" charset="0"/>
                <a:ea typeface="Source Sans Pro" panose="020B0503030403020204" pitchFamily="34" charset="0"/>
                <a:cs typeface="Arial"/>
              </a:rPr>
              <a:t>Domaines NUPAS PLUS 15 :</a:t>
            </a:r>
          </a:p>
          <a:p>
            <a:pPr marL="12700" marR="5080">
              <a:lnSpc>
                <a:spcPct val="110000"/>
              </a:lnSpc>
              <a:spcBef>
                <a:spcPts val="1195"/>
              </a:spcBef>
              <a:buClr>
                <a:schemeClr val="tx1"/>
              </a:buClr>
              <a:tabLst>
                <a:tab pos="355600" algn="l"/>
                <a:tab pos="356235" algn="l"/>
              </a:tabLst>
            </a:pPr>
            <a:r>
              <a:rPr lang="fr-FR" b="1" dirty="0">
                <a:latin typeface="Source Sans Pro" panose="020B0503030403020204" pitchFamily="34" charset="0"/>
                <a:ea typeface="Source Sans Pro" panose="020B0503030403020204" pitchFamily="34" charset="0"/>
                <a:cs typeface="Arial"/>
              </a:rPr>
              <a:t>1. </a:t>
            </a:r>
            <a:r>
              <a:rPr lang="fr-FR" dirty="0">
                <a:latin typeface="Source Sans Pro" panose="020B0503030403020204" pitchFamily="34" charset="0"/>
                <a:ea typeface="Source Sans Pro" panose="020B0503030403020204" pitchFamily="34" charset="0"/>
                <a:cs typeface="Arial"/>
              </a:rPr>
              <a:t>Juridique, </a:t>
            </a:r>
            <a:r>
              <a:rPr lang="fr-FR" b="1" dirty="0">
                <a:latin typeface="Source Sans Pro" panose="020B0503030403020204" pitchFamily="34" charset="0"/>
                <a:ea typeface="Source Sans Pro" panose="020B0503030403020204" pitchFamily="34" charset="0"/>
                <a:cs typeface="Arial"/>
              </a:rPr>
              <a:t>2.</a:t>
            </a:r>
            <a:r>
              <a:rPr lang="fr-FR" dirty="0">
                <a:latin typeface="Source Sans Pro" panose="020B0503030403020204" pitchFamily="34" charset="0"/>
                <a:ea typeface="Source Sans Pro" panose="020B0503030403020204" pitchFamily="34" charset="0"/>
                <a:cs typeface="Arial"/>
              </a:rPr>
              <a:t> Finance, </a:t>
            </a:r>
            <a:r>
              <a:rPr lang="fr-FR" b="1" dirty="0">
                <a:latin typeface="Source Sans Pro" panose="020B0503030403020204" pitchFamily="34" charset="0"/>
                <a:ea typeface="Source Sans Pro" panose="020B0503030403020204" pitchFamily="34" charset="0"/>
                <a:cs typeface="Arial"/>
              </a:rPr>
              <a:t>3.</a:t>
            </a:r>
            <a:r>
              <a:rPr lang="fr-FR" dirty="0">
                <a:latin typeface="Source Sans Pro" panose="020B0503030403020204" pitchFamily="34" charset="0"/>
                <a:ea typeface="Source Sans Pro" panose="020B0503030403020204" pitchFamily="34" charset="0"/>
                <a:cs typeface="Arial"/>
              </a:rPr>
              <a:t> Gestion des risques,4.</a:t>
            </a:r>
            <a:r>
              <a:rPr lang="fr-FR" b="1" dirty="0">
                <a:latin typeface="Source Sans Pro" panose="020B0503030403020204" pitchFamily="34" charset="0"/>
                <a:ea typeface="Source Sans Pro" panose="020B0503030403020204" pitchFamily="34" charset="0"/>
                <a:cs typeface="Arial"/>
              </a:rPr>
              <a:t> </a:t>
            </a:r>
            <a:r>
              <a:rPr lang="fr-FR" dirty="0">
                <a:latin typeface="Source Sans Pro" panose="020B0503030403020204" pitchFamily="34" charset="0"/>
                <a:ea typeface="Source Sans Pro" panose="020B0503030403020204" pitchFamily="34" charset="0"/>
                <a:cs typeface="Arial"/>
              </a:rPr>
              <a:t>Approvisionnement, </a:t>
            </a:r>
            <a:r>
              <a:rPr lang="fr-FR" b="1" dirty="0">
                <a:latin typeface="Source Sans Pro" panose="020B0503030403020204" pitchFamily="34" charset="0"/>
                <a:ea typeface="Source Sans Pro" panose="020B0503030403020204" pitchFamily="34" charset="0"/>
                <a:cs typeface="Arial"/>
              </a:rPr>
              <a:t>5.</a:t>
            </a:r>
            <a:r>
              <a:rPr lang="fr-FR" dirty="0">
                <a:latin typeface="Source Sans Pro" panose="020B0503030403020204" pitchFamily="34" charset="0"/>
                <a:ea typeface="Source Sans Pro" panose="020B0503030403020204" pitchFamily="34" charset="0"/>
                <a:cs typeface="Arial"/>
              </a:rPr>
              <a:t> Gestion immobilière, 6. Technologies de l'information, 7. Ressources humaines, 8. Suivi et Évaluation, 9.</a:t>
            </a:r>
            <a:r>
              <a:rPr lang="fr-FR" b="1" dirty="0">
                <a:latin typeface="Source Sans Pro" panose="020B0503030403020204" pitchFamily="34" charset="0"/>
                <a:ea typeface="Source Sans Pro" panose="020B0503030403020204" pitchFamily="34" charset="0"/>
                <a:cs typeface="Arial"/>
              </a:rPr>
              <a:t> </a:t>
            </a:r>
            <a:r>
              <a:rPr lang="fr-FR" dirty="0">
                <a:latin typeface="Source Sans Pro" panose="020B0503030403020204" pitchFamily="34" charset="0"/>
                <a:ea typeface="Source Sans Pro" panose="020B0503030403020204" pitchFamily="34" charset="0"/>
                <a:cs typeface="Arial"/>
              </a:rPr>
              <a:t>Genre et inclusion sociale, 10.</a:t>
            </a:r>
            <a:r>
              <a:rPr lang="fr-FR" b="1" dirty="0">
                <a:latin typeface="Source Sans Pro" panose="020B0503030403020204" pitchFamily="34" charset="0"/>
                <a:ea typeface="Source Sans Pro" panose="020B0503030403020204" pitchFamily="34" charset="0"/>
                <a:cs typeface="Arial"/>
              </a:rPr>
              <a:t> </a:t>
            </a:r>
            <a:r>
              <a:rPr lang="fr-FR" dirty="0">
                <a:latin typeface="Source Sans Pro" panose="020B0503030403020204" pitchFamily="34" charset="0"/>
                <a:ea typeface="Source Sans Pro" panose="020B0503030403020204" pitchFamily="34" charset="0"/>
                <a:cs typeface="Arial"/>
              </a:rPr>
              <a:t>Gouvernance, </a:t>
            </a:r>
            <a:r>
              <a:rPr lang="fr-FR" b="1" dirty="0">
                <a:latin typeface="Source Sans Pro" panose="020B0503030403020204" pitchFamily="34" charset="0"/>
                <a:ea typeface="Source Sans Pro" panose="020B0503030403020204" pitchFamily="34" charset="0"/>
                <a:cs typeface="Arial"/>
              </a:rPr>
              <a:t>11.</a:t>
            </a:r>
            <a:r>
              <a:rPr lang="fr-FR" dirty="0">
                <a:latin typeface="Source Sans Pro" panose="020B0503030403020204" pitchFamily="34" charset="0"/>
                <a:ea typeface="Source Sans Pro" panose="020B0503030403020204" pitchFamily="34" charset="0"/>
                <a:cs typeface="Arial"/>
              </a:rPr>
              <a:t> Développement des affaires, 12.</a:t>
            </a:r>
            <a:r>
              <a:rPr lang="fr-FR" b="1" dirty="0">
                <a:latin typeface="Source Sans Pro" panose="020B0503030403020204" pitchFamily="34" charset="0"/>
                <a:ea typeface="Source Sans Pro" panose="020B0503030403020204" pitchFamily="34" charset="0"/>
                <a:cs typeface="Arial"/>
              </a:rPr>
              <a:t> </a:t>
            </a:r>
            <a:r>
              <a:rPr lang="fr-FR" dirty="0">
                <a:latin typeface="Source Sans Pro" panose="020B0503030403020204" pitchFamily="34" charset="0"/>
                <a:ea typeface="Source Sans Pro" panose="020B0503030403020204" pitchFamily="34" charset="0"/>
                <a:cs typeface="Arial"/>
              </a:rPr>
              <a:t>Durabilité, 13. Dispositions standard obligatoires, 14. Requis en tant que dispositions applicables, et 15. Atténuation et surveillance environnementales</a:t>
            </a:r>
          </a:p>
        </p:txBody>
      </p:sp>
      <p:sp>
        <p:nvSpPr>
          <p:cNvPr id="7" name="Google Shape;385;p56">
            <a:extLst>
              <a:ext uri="{FF2B5EF4-FFF2-40B4-BE49-F238E27FC236}">
                <a16:creationId xmlns="" xmlns:a16="http://schemas.microsoft.com/office/drawing/2014/main" id="{C35F91BF-0BB8-A4E2-82C8-515BB85ECAE0}"/>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dirty="0">
                <a:solidFill>
                  <a:schemeClr val="bg1"/>
                </a:solidFill>
                <a:latin typeface="Source Sans Pro"/>
                <a:ea typeface="Source Sans Pro"/>
                <a:sym typeface="Arial"/>
              </a:rPr>
              <a:t>NUPAS PLUS ET SES DOMAINES</a:t>
            </a:r>
          </a:p>
        </p:txBody>
      </p:sp>
      <p:sp>
        <p:nvSpPr>
          <p:cNvPr id="5" name="TextBox 4"/>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6DB7D356-EF7B-5D69-ACA2-8FCB4B1FD52B}"/>
              </a:ext>
            </a:extLst>
          </p:cNvPr>
          <p:cNvSpPr>
            <a:spLocks noGrp="1"/>
          </p:cNvSpPr>
          <p:nvPr>
            <p:ph type="sldNum" sz="quarter" idx="7"/>
          </p:nvPr>
        </p:nvSpPr>
        <p:spPr/>
        <p:txBody>
          <a:bodyPr/>
          <a:lstStyle/>
          <a:p>
            <a:fld id="{B6F15528-21DE-4FAA-801E-634DDDAF4B2B}" type="slidenum">
              <a:rPr lang="fr-FR" smtClean="0"/>
              <a:pPr/>
              <a:t>8</a:t>
            </a:fld>
            <a:endParaRPr lang="fr-FR" dirty="0"/>
          </a:p>
        </p:txBody>
      </p:sp>
    </p:spTree>
    <p:extLst>
      <p:ext uri="{BB962C8B-B14F-4D97-AF65-F5344CB8AC3E}">
        <p14:creationId xmlns:p14="http://schemas.microsoft.com/office/powerpoint/2010/main" val="378479881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523001" y="988906"/>
            <a:ext cx="10764159" cy="585801"/>
          </a:xfrm>
          <a:prstGeom prst="rect">
            <a:avLst/>
          </a:prstGeom>
        </p:spPr>
        <p:txBody>
          <a:bodyPr vert="horz" wrap="square" lIns="0" tIns="0" rIns="0" bIns="0" rtlCol="0">
            <a:spAutoFit/>
          </a:bodyPr>
          <a:lstStyle/>
          <a:p>
            <a:pPr marL="104139" marR="5080" lvl="0" indent="-92075" algn="l" defTabSz="914400" rtl="0" eaLnBrk="1" fontAlgn="auto" latinLnBrk="0" hangingPunct="1">
              <a:lnSpc>
                <a:spcPct val="110000"/>
              </a:lnSpc>
              <a:spcBef>
                <a:spcPts val="0"/>
              </a:spcBef>
              <a:spcAft>
                <a:spcPts val="0"/>
              </a:spcAft>
              <a:buClrTx/>
              <a:buSzTx/>
              <a:buFontTx/>
              <a:buNone/>
              <a:tabLst>
                <a:tab pos="2633345" algn="l"/>
              </a:tabLst>
              <a:defRPr/>
            </a:pPr>
            <a:r>
              <a:rPr kumimoji="0" lang="fr-FR" b="1" i="0" u="none" strike="noStrike" cap="none" normalizeH="0" baseline="0" noProof="0" dirty="0">
                <a:ln>
                  <a:noFill/>
                </a:ln>
                <a:effectLst/>
                <a:uLnTx/>
                <a:uFillTx/>
                <a:latin typeface="Source Sans Pro" panose="020B0503030403020204" pitchFamily="34" charset="0"/>
                <a:ea typeface="Source Sans Pro" panose="020B0503030403020204" pitchFamily="34" charset="0"/>
                <a:cs typeface="Lucida Sans"/>
              </a:rPr>
              <a:t>Objectif global : </a:t>
            </a:r>
            <a:r>
              <a:rPr kumimoji="0" lang="fr-FR" b="0" i="0" u="none" strike="noStrike" cap="none" normalizeH="0" baseline="0" noProof="0" dirty="0">
                <a:ln>
                  <a:noFill/>
                </a:ln>
                <a:effectLst/>
                <a:uLnTx/>
                <a:uFillTx/>
                <a:latin typeface="Source Sans Pro" panose="020B0503030403020204" pitchFamily="34" charset="0"/>
                <a:ea typeface="Source Sans Pro" panose="020B0503030403020204" pitchFamily="34" charset="0"/>
                <a:cs typeface="Arial"/>
              </a:rPr>
              <a:t>Vérifier si l’organisation a mis en place des politiques et procédures adéquates et efficaces, et déterminer si celles-ci sont suivies conformément à la pratique.</a:t>
            </a:r>
          </a:p>
        </p:txBody>
      </p:sp>
      <p:sp>
        <p:nvSpPr>
          <p:cNvPr id="6" name="TextBox 5">
            <a:extLst>
              <a:ext uri="{FF2B5EF4-FFF2-40B4-BE49-F238E27FC236}">
                <a16:creationId xmlns="" xmlns:a16="http://schemas.microsoft.com/office/drawing/2014/main" id="{9BFB0834-F183-6EC4-DDC4-CC73186D8677}"/>
              </a:ext>
            </a:extLst>
          </p:cNvPr>
          <p:cNvSpPr txBox="1"/>
          <p:nvPr/>
        </p:nvSpPr>
        <p:spPr>
          <a:xfrm>
            <a:off x="382325" y="1805408"/>
            <a:ext cx="7666405" cy="4637167"/>
          </a:xfrm>
          <a:prstGeom prst="rect">
            <a:avLst/>
          </a:prstGeom>
          <a:noFill/>
        </p:spPr>
        <p:txBody>
          <a:bodyPr wrap="square">
            <a:spAutoFit/>
          </a:bodyPr>
          <a:lstStyle/>
          <a:p>
            <a:pPr marL="8890" marR="0" lvl="0" indent="-8890" algn="l" defTabSz="914400" rtl="0" eaLnBrk="1" fontAlgn="auto" latinLnBrk="0" hangingPunct="1">
              <a:lnSpc>
                <a:spcPct val="100000"/>
              </a:lnSpc>
              <a:spcBef>
                <a:spcPts val="1200"/>
              </a:spcBef>
              <a:spcAft>
                <a:spcPts val="0"/>
              </a:spcAft>
              <a:buClrTx/>
              <a:buSzTx/>
              <a:buFontTx/>
              <a:buNone/>
              <a:tabLst/>
              <a:defRPr/>
            </a:pPr>
            <a:r>
              <a:rPr kumimoji="0" lang="fr-FR" sz="1300" b="1" i="0" u="none" strike="noStrike" cap="none" normalizeH="0" baseline="0" noProof="0" dirty="0">
                <a:ln>
                  <a:noFill/>
                </a:ln>
                <a:effectLst/>
                <a:uLnTx/>
                <a:uFillTx/>
                <a:latin typeface="Source Sans Pro" panose="020B0503030403020204" pitchFamily="34" charset="0"/>
                <a:ea typeface="Source Sans Pro" panose="020B0503030403020204" pitchFamily="34" charset="0"/>
                <a:cs typeface="Arial" panose="020B0604020202020204" pitchFamily="34" charset="0"/>
              </a:rPr>
              <a:t>Catégories d’approvisionnement de l’USAID NUPAS :</a:t>
            </a:r>
          </a:p>
          <a:p>
            <a:pPr marL="342900" marR="0" lvl="0" indent="-342900" algn="l" defTabSz="914400" rtl="0" eaLnBrk="1" fontAlgn="auto" latinLnBrk="0" hangingPunct="1">
              <a:lnSpc>
                <a:spcPct val="100000"/>
              </a:lnSpc>
              <a:spcBef>
                <a:spcPts val="400"/>
              </a:spcBef>
              <a:spcAft>
                <a:spcPts val="0"/>
              </a:spcAft>
              <a:buClrTx/>
              <a:buSzTx/>
              <a:buFont typeface="+mj-lt"/>
              <a:buAutoNum type="arabicPeriod"/>
              <a:tabLst/>
              <a:defRPr/>
            </a:pPr>
            <a:r>
              <a:rPr lang="fr-FR" sz="1300" dirty="0">
                <a:latin typeface="Source Sans Pro" panose="020B0503030403020204" pitchFamily="34" charset="0"/>
                <a:ea typeface="Source Sans Pro" panose="020B0503030403020204" pitchFamily="34" charset="0"/>
                <a:cs typeface="Arial" panose="020B0604020202020204" pitchFamily="34" charset="0"/>
              </a:rPr>
              <a:t>Politiques et pratiques écrites en matière de passation des marchés</a:t>
            </a:r>
          </a:p>
          <a:p>
            <a:pPr marL="342900" marR="0" lvl="0" indent="-342900" algn="l" defTabSz="914400" rtl="0" eaLnBrk="1" fontAlgn="auto" latinLnBrk="0" hangingPunct="1">
              <a:lnSpc>
                <a:spcPct val="100000"/>
              </a:lnSpc>
              <a:spcBef>
                <a:spcPts val="400"/>
              </a:spcBef>
              <a:spcAft>
                <a:spcPts val="0"/>
              </a:spcAft>
              <a:buClrTx/>
              <a:buSzTx/>
              <a:buFont typeface="+mj-lt"/>
              <a:buAutoNum type="arabicPeriod"/>
              <a:tabLst/>
              <a:defRPr/>
            </a:pPr>
            <a:r>
              <a:rPr kumimoji="0" lang="fr-FR" sz="1300" b="0" i="0" u="none" strike="noStrike" cap="none" normalizeH="0" baseline="0" noProof="0" dirty="0">
                <a:ln>
                  <a:noFill/>
                </a:ln>
                <a:effectLst/>
                <a:uLnTx/>
                <a:uFillTx/>
                <a:latin typeface="Source Sans Pro" panose="020B0503030403020204" pitchFamily="34" charset="0"/>
                <a:ea typeface="Source Sans Pro" panose="020B0503030403020204" pitchFamily="34" charset="0"/>
                <a:cs typeface="Arial" panose="020B0604020202020204" pitchFamily="34" charset="0"/>
              </a:rPr>
              <a:t>Politiques, procédures et pratiques d'approvisionnement – ​​traitent des conflits d'intérêts (COI), de la concurrence frauduleuse biaisée, etc.</a:t>
            </a:r>
          </a:p>
          <a:p>
            <a:pPr marL="342900" marR="0" lvl="0" indent="-342900" algn="l" defTabSz="914400" rtl="0" eaLnBrk="1" fontAlgn="auto" latinLnBrk="0" hangingPunct="1">
              <a:lnSpc>
                <a:spcPct val="100000"/>
              </a:lnSpc>
              <a:spcBef>
                <a:spcPts val="400"/>
              </a:spcBef>
              <a:spcAft>
                <a:spcPts val="0"/>
              </a:spcAft>
              <a:buClrTx/>
              <a:buSzTx/>
              <a:buFont typeface="+mj-lt"/>
              <a:buAutoNum type="arabicPeriod"/>
              <a:tabLst/>
              <a:defRPr/>
            </a:pPr>
            <a:r>
              <a:rPr lang="fr-FR" sz="1300" dirty="0">
                <a:latin typeface="Source Sans Pro" panose="020B0503030403020204" pitchFamily="34" charset="0"/>
                <a:ea typeface="Source Sans Pro" panose="020B0503030403020204" pitchFamily="34" charset="0"/>
                <a:cs typeface="Arial" panose="020B0604020202020204" pitchFamily="34" charset="0"/>
              </a:rPr>
              <a:t>Unité désignée/personne responsable des achats</a:t>
            </a:r>
          </a:p>
          <a:p>
            <a:pPr marL="342900" marR="0" lvl="0" indent="-342900" algn="l" defTabSz="914400" rtl="0" eaLnBrk="1" fontAlgn="auto" latinLnBrk="0" hangingPunct="1">
              <a:lnSpc>
                <a:spcPct val="100000"/>
              </a:lnSpc>
              <a:spcBef>
                <a:spcPts val="400"/>
              </a:spcBef>
              <a:spcAft>
                <a:spcPts val="0"/>
              </a:spcAft>
              <a:buClrTx/>
              <a:buSzTx/>
              <a:buFont typeface="+mj-lt"/>
              <a:buAutoNum type="arabicPeriod"/>
              <a:tabLst/>
              <a:defRPr/>
            </a:pPr>
            <a:r>
              <a:rPr kumimoji="0" lang="fr-FR" sz="1300" b="0" i="0" u="none" strike="noStrike" cap="none" normalizeH="0" baseline="0" noProof="0" dirty="0">
                <a:ln>
                  <a:noFill/>
                </a:ln>
                <a:effectLst/>
                <a:uLnTx/>
                <a:uFillTx/>
                <a:latin typeface="Source Sans Pro" panose="020B0503030403020204" pitchFamily="34" charset="0"/>
                <a:ea typeface="Source Sans Pro" panose="020B0503030403020204" pitchFamily="34" charset="0"/>
                <a:cs typeface="Arial" panose="020B0604020202020204" pitchFamily="34" charset="0"/>
              </a:rPr>
              <a:t>Conformité aux politiques et procédures – Sélection de fournisseurs compétitifs</a:t>
            </a:r>
          </a:p>
          <a:p>
            <a:pPr marL="342900" marR="0" lvl="0" indent="-342900" algn="l" defTabSz="914400" rtl="0" eaLnBrk="1" fontAlgn="auto" latinLnBrk="0" hangingPunct="1">
              <a:lnSpc>
                <a:spcPct val="100000"/>
              </a:lnSpc>
              <a:spcBef>
                <a:spcPts val="400"/>
              </a:spcBef>
              <a:spcAft>
                <a:spcPts val="0"/>
              </a:spcAft>
              <a:buClrTx/>
              <a:buSzTx/>
              <a:buFont typeface="+mj-lt"/>
              <a:buAutoNum type="arabicPeriod"/>
              <a:tabLst/>
              <a:defRPr/>
            </a:pPr>
            <a:r>
              <a:rPr lang="fr-FR" sz="1300" dirty="0">
                <a:latin typeface="Source Sans Pro" panose="020B0503030403020204" pitchFamily="34" charset="0"/>
                <a:ea typeface="Source Sans Pro" panose="020B0503030403020204" pitchFamily="34" charset="0"/>
                <a:cs typeface="Arial" panose="020B0604020202020204" pitchFamily="34" charset="0"/>
              </a:rPr>
              <a:t>Conformité aux politiques et procédures : vérifiez les fournisseurs par rapport aux listes OFAC SDN</a:t>
            </a:r>
          </a:p>
          <a:p>
            <a:pPr marL="342900" marR="0" lvl="0" indent="-342900" algn="l" defTabSz="914400" rtl="0" eaLnBrk="1" fontAlgn="auto" latinLnBrk="0" hangingPunct="1">
              <a:lnSpc>
                <a:spcPct val="100000"/>
              </a:lnSpc>
              <a:spcBef>
                <a:spcPts val="400"/>
              </a:spcBef>
              <a:spcAft>
                <a:spcPts val="0"/>
              </a:spcAft>
              <a:buClrTx/>
              <a:buSzTx/>
              <a:buFont typeface="+mj-lt"/>
              <a:buAutoNum type="arabicPeriod"/>
              <a:tabLst/>
              <a:defRPr/>
            </a:pPr>
            <a:r>
              <a:rPr kumimoji="0" lang="fr-FR" sz="1300" b="0" i="0" u="none" strike="noStrike" cap="none" normalizeH="0" baseline="0" noProof="0" dirty="0">
                <a:ln>
                  <a:noFill/>
                </a:ln>
                <a:effectLst/>
                <a:uLnTx/>
                <a:uFillTx/>
                <a:latin typeface="Source Sans Pro" panose="020B0503030403020204" pitchFamily="34" charset="0"/>
                <a:ea typeface="Source Sans Pro" panose="020B0503030403020204" pitchFamily="34" charset="0"/>
                <a:cs typeface="Arial" panose="020B0604020202020204" pitchFamily="34" charset="0"/>
              </a:rPr>
              <a:t>Conformité aux politiques et procédures – seuil de micro-achat</a:t>
            </a:r>
          </a:p>
          <a:p>
            <a:pPr marL="342900" marR="0" lvl="0" indent="-342900" algn="l" defTabSz="914400" rtl="0" eaLnBrk="1" fontAlgn="auto" latinLnBrk="0" hangingPunct="1">
              <a:lnSpc>
                <a:spcPct val="100000"/>
              </a:lnSpc>
              <a:spcBef>
                <a:spcPts val="400"/>
              </a:spcBef>
              <a:spcAft>
                <a:spcPts val="0"/>
              </a:spcAft>
              <a:buClrTx/>
              <a:buSzTx/>
              <a:buFont typeface="+mj-lt"/>
              <a:buAutoNum type="arabicPeriod"/>
              <a:tabLst/>
              <a:defRPr/>
            </a:pPr>
            <a:r>
              <a:rPr lang="fr-FR" sz="1300" dirty="0">
                <a:latin typeface="Source Sans Pro" panose="020B0503030403020204" pitchFamily="34" charset="0"/>
                <a:ea typeface="Source Sans Pro" panose="020B0503030403020204" pitchFamily="34" charset="0"/>
                <a:cs typeface="Arial" panose="020B0604020202020204" pitchFamily="34" charset="0"/>
              </a:rPr>
              <a:t>Les pratiques d'approvisionnement sont conformes aux exigences de l'USAID</a:t>
            </a:r>
          </a:p>
          <a:p>
            <a:pPr marL="342900" marR="0" lvl="0" indent="-342900" algn="l" defTabSz="914400" rtl="0" eaLnBrk="1" fontAlgn="auto" latinLnBrk="0" hangingPunct="1">
              <a:lnSpc>
                <a:spcPct val="100000"/>
              </a:lnSpc>
              <a:spcBef>
                <a:spcPts val="400"/>
              </a:spcBef>
              <a:spcAft>
                <a:spcPts val="0"/>
              </a:spcAft>
              <a:buClrTx/>
              <a:buSzTx/>
              <a:buFont typeface="+mj-lt"/>
              <a:buAutoNum type="arabicPeriod"/>
              <a:tabLst/>
              <a:defRPr/>
            </a:pPr>
            <a:r>
              <a:rPr kumimoji="0" lang="fr-FR" sz="1300" b="0" i="0" u="none" strike="noStrike" cap="none" normalizeH="0" baseline="0" noProof="0" dirty="0">
                <a:ln>
                  <a:noFill/>
                </a:ln>
                <a:effectLst/>
                <a:uLnTx/>
                <a:uFillTx/>
                <a:latin typeface="Source Sans Pro" panose="020B0503030403020204" pitchFamily="34" charset="0"/>
                <a:ea typeface="Source Sans Pro" panose="020B0503030403020204" pitchFamily="34" charset="0"/>
                <a:cs typeface="Arial" panose="020B0604020202020204" pitchFamily="34" charset="0"/>
              </a:rPr>
              <a:t>Politiques, procédures et pratiques d'approvisionnement – ​​établir des procédures pour documenter l'entité sélectionnée</a:t>
            </a:r>
          </a:p>
          <a:p>
            <a:pPr marL="342900" marR="0" lvl="0" indent="-342900" algn="l" defTabSz="914400" rtl="0" eaLnBrk="1" fontAlgn="auto" latinLnBrk="0" hangingPunct="1">
              <a:lnSpc>
                <a:spcPct val="100000"/>
              </a:lnSpc>
              <a:spcBef>
                <a:spcPts val="400"/>
              </a:spcBef>
              <a:spcAft>
                <a:spcPts val="0"/>
              </a:spcAft>
              <a:buClrTx/>
              <a:buSzTx/>
              <a:buFont typeface="+mj-lt"/>
              <a:buAutoNum type="arabicPeriod"/>
              <a:tabLst/>
              <a:defRPr/>
            </a:pPr>
            <a:r>
              <a:rPr kumimoji="0" lang="fr-FR" sz="1300" b="0" i="0" u="none" strike="noStrike" cap="none" normalizeH="0" baseline="0" noProof="0" dirty="0">
                <a:ln>
                  <a:noFill/>
                </a:ln>
                <a:effectLst/>
                <a:uLnTx/>
                <a:uFillTx/>
                <a:latin typeface="Source Sans Pro" panose="020B0503030403020204" pitchFamily="34" charset="0"/>
                <a:ea typeface="Source Sans Pro" panose="020B0503030403020204" pitchFamily="34" charset="0"/>
                <a:cs typeface="Arial" panose="020B0604020202020204" pitchFamily="34" charset="0"/>
              </a:rPr>
              <a:t>Les accords avec les fournisseurs sont documentés par des contrats écrits</a:t>
            </a:r>
          </a:p>
          <a:p>
            <a:pPr marL="342900" marR="0" lvl="0" indent="-342900" algn="l" defTabSz="914400" rtl="0" eaLnBrk="1" fontAlgn="auto" latinLnBrk="0" hangingPunct="1">
              <a:lnSpc>
                <a:spcPct val="100000"/>
              </a:lnSpc>
              <a:spcBef>
                <a:spcPts val="400"/>
              </a:spcBef>
              <a:spcAft>
                <a:spcPts val="0"/>
              </a:spcAft>
              <a:buClrTx/>
              <a:buSzTx/>
              <a:buFont typeface="+mj-lt"/>
              <a:buAutoNum type="arabicPeriod"/>
              <a:tabLst/>
              <a:defRPr/>
            </a:pPr>
            <a:r>
              <a:rPr lang="fr-FR" sz="1300" dirty="0">
                <a:latin typeface="Source Sans Pro" panose="020B0503030403020204" pitchFamily="34" charset="0"/>
                <a:ea typeface="Source Sans Pro" panose="020B0503030403020204" pitchFamily="34" charset="0"/>
                <a:cs typeface="Arial" panose="020B0604020202020204" pitchFamily="34" charset="0"/>
              </a:rPr>
              <a:t>Les personnes responsables des achats ont de l'expérience dans la gestion des achats financés par les donateurs.</a:t>
            </a:r>
          </a:p>
          <a:p>
            <a:pPr marL="342900" marR="0" lvl="0" indent="-342900" algn="l" defTabSz="914400" rtl="0" eaLnBrk="1" fontAlgn="auto" latinLnBrk="0" hangingPunct="1">
              <a:lnSpc>
                <a:spcPct val="100000"/>
              </a:lnSpc>
              <a:spcBef>
                <a:spcPts val="400"/>
              </a:spcBef>
              <a:spcAft>
                <a:spcPts val="0"/>
              </a:spcAft>
              <a:buClrTx/>
              <a:buSzTx/>
              <a:buFont typeface="+mj-lt"/>
              <a:buAutoNum type="arabicPeriod"/>
              <a:tabLst/>
              <a:defRPr/>
            </a:pPr>
            <a:r>
              <a:rPr kumimoji="0" lang="fr-FR" sz="1300" b="0" i="0" u="none" strike="noStrike" cap="none" normalizeH="0" baseline="0" noProof="0" dirty="0">
                <a:ln>
                  <a:noFill/>
                </a:ln>
                <a:effectLst/>
                <a:uLnTx/>
                <a:uFillTx/>
                <a:latin typeface="Source Sans Pro" panose="020B0503030403020204" pitchFamily="34" charset="0"/>
                <a:ea typeface="Source Sans Pro" panose="020B0503030403020204" pitchFamily="34" charset="0"/>
                <a:cs typeface="Arial" panose="020B0604020202020204" pitchFamily="34" charset="0"/>
              </a:rPr>
              <a:t>Politiques, procédures et pratiques d'approvisionnement – ​​Processus documenté pour l'examen et l'acceptation des biens et services</a:t>
            </a:r>
          </a:p>
          <a:p>
            <a:pPr marL="342900" marR="0" lvl="0" indent="-342900" algn="l" defTabSz="914400" rtl="0" eaLnBrk="1" fontAlgn="auto" latinLnBrk="0" hangingPunct="1">
              <a:lnSpc>
                <a:spcPct val="100000"/>
              </a:lnSpc>
              <a:spcBef>
                <a:spcPts val="400"/>
              </a:spcBef>
              <a:spcAft>
                <a:spcPts val="0"/>
              </a:spcAft>
              <a:buClrTx/>
              <a:buSzTx/>
              <a:buFont typeface="+mj-lt"/>
              <a:buAutoNum type="arabicPeriod"/>
              <a:tabLst/>
              <a:defRPr/>
            </a:pPr>
            <a:r>
              <a:rPr lang="fr-FR" sz="1300" dirty="0">
                <a:latin typeface="Source Sans Pro" panose="020B0503030403020204" pitchFamily="34" charset="0"/>
                <a:ea typeface="Source Sans Pro" panose="020B0503030403020204" pitchFamily="34" charset="0"/>
                <a:cs typeface="Arial" panose="020B0604020202020204" pitchFamily="34" charset="0"/>
              </a:rPr>
              <a:t>Registres de propriété vérifiés périodiquement par inventaire physique</a:t>
            </a:r>
          </a:p>
          <a:p>
            <a:pPr marL="342900" marR="0" lvl="0" indent="-342900" algn="l" defTabSz="914400" rtl="0" eaLnBrk="1" fontAlgn="auto" latinLnBrk="0" hangingPunct="1">
              <a:lnSpc>
                <a:spcPct val="100000"/>
              </a:lnSpc>
              <a:spcBef>
                <a:spcPts val="400"/>
              </a:spcBef>
              <a:spcAft>
                <a:spcPts val="0"/>
              </a:spcAft>
              <a:buClrTx/>
              <a:buSzTx/>
              <a:buFont typeface="+mj-lt"/>
              <a:buAutoNum type="arabicPeriod"/>
              <a:tabLst/>
              <a:defRPr/>
            </a:pPr>
            <a:r>
              <a:rPr lang="fr-FR" sz="1300" dirty="0">
                <a:latin typeface="Source Sans Pro" panose="020B0503030403020204" pitchFamily="34" charset="0"/>
                <a:ea typeface="Source Sans Pro" panose="020B0503030403020204" pitchFamily="34" charset="0"/>
                <a:cs typeface="Arial" panose="020B0604020202020204" pitchFamily="34" charset="0"/>
              </a:rPr>
              <a:t>Biens et actifs couverts par une assurance</a:t>
            </a:r>
          </a:p>
        </p:txBody>
      </p:sp>
      <p:sp>
        <p:nvSpPr>
          <p:cNvPr id="7" name="TextBox 6">
            <a:extLst>
              <a:ext uri="{FF2B5EF4-FFF2-40B4-BE49-F238E27FC236}">
                <a16:creationId xmlns="" xmlns:a16="http://schemas.microsoft.com/office/drawing/2014/main" id="{06EBF03C-59F2-55E6-9185-AC97E7B10D19}"/>
              </a:ext>
            </a:extLst>
          </p:cNvPr>
          <p:cNvSpPr txBox="1"/>
          <p:nvPr/>
        </p:nvSpPr>
        <p:spPr>
          <a:xfrm>
            <a:off x="9284676" y="1918174"/>
            <a:ext cx="2625597" cy="4493538"/>
          </a:xfrm>
          <a:prstGeom prst="rect">
            <a:avLst/>
          </a:prstGeom>
          <a:noFill/>
        </p:spPr>
        <p:txBody>
          <a:bodyPr wrap="square">
            <a:spAutoFit/>
          </a:bodyPr>
          <a:lstStyle/>
          <a:p>
            <a:pPr marL="8890" marR="0" lvl="0" indent="-8890" algn="l" defTabSz="914400" rtl="0" eaLnBrk="1" fontAlgn="auto" latinLnBrk="0" hangingPunct="1">
              <a:lnSpc>
                <a:spcPct val="100000"/>
              </a:lnSpc>
              <a:spcBef>
                <a:spcPts val="1200"/>
              </a:spcBef>
              <a:spcAft>
                <a:spcPts val="0"/>
              </a:spcAft>
              <a:buClrTx/>
              <a:buSzTx/>
              <a:buFontTx/>
              <a:buNone/>
              <a:tabLst/>
              <a:defRPr/>
            </a:pPr>
            <a:r>
              <a:rPr kumimoji="0" lang="fr-FR" sz="1600" b="1" i="0" u="none" strike="noStrike" cap="none" normalizeH="0" baseline="0" noProof="0" dirty="0">
                <a:ln>
                  <a:noFill/>
                </a:ln>
                <a:effectLst/>
                <a:uLnTx/>
                <a:uFillTx/>
                <a:latin typeface="Source Sans Pro" panose="020B0503030403020204" pitchFamily="34" charset="0"/>
                <a:ea typeface="Source Sans Pro" panose="020B0503030403020204" pitchFamily="34" charset="0"/>
                <a:cs typeface="Arial" panose="020B0604020202020204" pitchFamily="34" charset="0"/>
              </a:rPr>
              <a:t>CATÉGORIES Approvisionnement NUPAS PLUS 2.0 :</a:t>
            </a:r>
          </a:p>
          <a:p>
            <a:pPr marL="342900" marR="0" lvl="0" indent="-342900" algn="l" defTabSz="914400" rtl="0" eaLnBrk="1" fontAlgn="auto" latinLnBrk="0" hangingPunct="1">
              <a:lnSpc>
                <a:spcPct val="100000"/>
              </a:lnSpc>
              <a:spcBef>
                <a:spcPts val="400"/>
              </a:spcBef>
              <a:spcAft>
                <a:spcPts val="0"/>
              </a:spcAft>
              <a:buClrTx/>
              <a:buSzTx/>
              <a:buFont typeface="+mj-lt"/>
              <a:buAutoNum type="arabicPeriod"/>
              <a:tabLst/>
              <a:defRPr/>
            </a:pPr>
            <a:r>
              <a:rPr kumimoji="0" lang="fr-FR" sz="1600" b="0" i="0" u="none" strike="noStrike" cap="none" normalizeH="0" baseline="0" noProof="0" dirty="0">
                <a:ln>
                  <a:noFill/>
                </a:ln>
                <a:effectLst/>
                <a:uLnTx/>
                <a:uFillTx/>
                <a:latin typeface="Source Sans Pro" panose="020B0503030403020204" pitchFamily="34" charset="0"/>
                <a:ea typeface="Source Sans Pro" panose="020B0503030403020204" pitchFamily="34" charset="0"/>
                <a:cs typeface="Arial" panose="020B0604020202020204" pitchFamily="34" charset="0"/>
              </a:rPr>
              <a:t>Processus d'approbation</a:t>
            </a:r>
          </a:p>
          <a:p>
            <a:pPr marL="342900" marR="0" lvl="0" indent="-342900" algn="l" defTabSz="914400" rtl="0" eaLnBrk="1" fontAlgn="auto" latinLnBrk="0" hangingPunct="1">
              <a:lnSpc>
                <a:spcPct val="100000"/>
              </a:lnSpc>
              <a:spcBef>
                <a:spcPts val="400"/>
              </a:spcBef>
              <a:spcAft>
                <a:spcPts val="0"/>
              </a:spcAft>
              <a:buClrTx/>
              <a:buSzTx/>
              <a:buFont typeface="+mj-lt"/>
              <a:buAutoNum type="arabicPeriod"/>
              <a:tabLst/>
              <a:defRPr/>
            </a:pPr>
            <a:r>
              <a:rPr kumimoji="0" lang="fr-FR" sz="1600" b="0" i="0" u="none" strike="noStrike" cap="none" normalizeH="0" baseline="0" noProof="0" dirty="0">
                <a:ln>
                  <a:noFill/>
                </a:ln>
                <a:effectLst/>
                <a:uLnTx/>
                <a:uFillTx/>
                <a:latin typeface="Source Sans Pro" panose="020B0503030403020204" pitchFamily="34" charset="0"/>
                <a:ea typeface="Source Sans Pro" panose="020B0503030403020204" pitchFamily="34" charset="0"/>
                <a:cs typeface="Arial" panose="020B0604020202020204" pitchFamily="34" charset="0"/>
              </a:rPr>
              <a:t>Documentation finale</a:t>
            </a:r>
          </a:p>
          <a:p>
            <a:pPr marL="342900" marR="0" lvl="0" indent="-342900" algn="l" defTabSz="914400" rtl="0" eaLnBrk="1" fontAlgn="auto" latinLnBrk="0" hangingPunct="1">
              <a:lnSpc>
                <a:spcPct val="100000"/>
              </a:lnSpc>
              <a:spcBef>
                <a:spcPts val="400"/>
              </a:spcBef>
              <a:spcAft>
                <a:spcPts val="0"/>
              </a:spcAft>
              <a:buClrTx/>
              <a:buSzTx/>
              <a:buFont typeface="+mj-lt"/>
              <a:buAutoNum type="arabicPeriod"/>
              <a:tabLst/>
              <a:defRPr/>
            </a:pPr>
            <a:r>
              <a:rPr kumimoji="0" lang="fr-FR" sz="1600" b="0" i="0" u="none" strike="noStrike" cap="none" normalizeH="0" baseline="0" noProof="0" dirty="0">
                <a:ln>
                  <a:noFill/>
                </a:ln>
                <a:effectLst/>
                <a:uLnTx/>
                <a:uFillTx/>
                <a:latin typeface="Source Sans Pro" panose="020B0503030403020204" pitchFamily="34" charset="0"/>
                <a:ea typeface="Source Sans Pro" panose="020B0503030403020204" pitchFamily="34" charset="0"/>
                <a:cs typeface="Arial" panose="020B0604020202020204" pitchFamily="34" charset="0"/>
              </a:rPr>
              <a:t>Formulaires de passation de marchés</a:t>
            </a:r>
          </a:p>
          <a:p>
            <a:pPr marL="342900" marR="0" lvl="0" indent="-342900" algn="l" defTabSz="914400" rtl="0" eaLnBrk="1" fontAlgn="auto" latinLnBrk="0" hangingPunct="1">
              <a:lnSpc>
                <a:spcPct val="100000"/>
              </a:lnSpc>
              <a:spcBef>
                <a:spcPts val="400"/>
              </a:spcBef>
              <a:spcAft>
                <a:spcPts val="0"/>
              </a:spcAft>
              <a:buClrTx/>
              <a:buSzTx/>
              <a:buFont typeface="+mj-lt"/>
              <a:buAutoNum type="arabicPeriod"/>
              <a:tabLst/>
              <a:defRPr/>
            </a:pPr>
            <a:r>
              <a:rPr kumimoji="0" lang="fr-FR" sz="1600" b="0" i="0" u="none" strike="noStrike" cap="none" normalizeH="0" baseline="0" noProof="0" dirty="0">
                <a:ln>
                  <a:noFill/>
                </a:ln>
                <a:effectLst/>
                <a:uLnTx/>
                <a:uFillTx/>
                <a:latin typeface="Source Sans Pro" panose="020B0503030403020204" pitchFamily="34" charset="0"/>
                <a:ea typeface="Source Sans Pro" panose="020B0503030403020204" pitchFamily="34" charset="0"/>
                <a:cs typeface="Arial" panose="020B0604020202020204" pitchFamily="34" charset="0"/>
              </a:rPr>
              <a:t>Processus de sélection</a:t>
            </a:r>
          </a:p>
          <a:p>
            <a:pPr marL="342900" marR="0" lvl="0" indent="-342900" algn="l" defTabSz="914400" rtl="0" eaLnBrk="1" fontAlgn="auto" latinLnBrk="0" hangingPunct="1">
              <a:lnSpc>
                <a:spcPct val="100000"/>
              </a:lnSpc>
              <a:spcBef>
                <a:spcPts val="400"/>
              </a:spcBef>
              <a:spcAft>
                <a:spcPts val="0"/>
              </a:spcAft>
              <a:buClrTx/>
              <a:buSzTx/>
              <a:buFont typeface="+mj-lt"/>
              <a:buAutoNum type="arabicPeriod"/>
              <a:tabLst/>
              <a:defRPr/>
            </a:pPr>
            <a:r>
              <a:rPr kumimoji="0" lang="fr-FR" sz="1600" b="0" i="0" u="none" strike="noStrike" cap="none" normalizeH="0" baseline="0" noProof="0" dirty="0">
                <a:ln>
                  <a:noFill/>
                </a:ln>
                <a:effectLst/>
                <a:uLnTx/>
                <a:uFillTx/>
                <a:latin typeface="Source Sans Pro" panose="020B0503030403020204" pitchFamily="34" charset="0"/>
                <a:ea typeface="Source Sans Pro" panose="020B0503030403020204" pitchFamily="34" charset="0"/>
                <a:cs typeface="Arial" panose="020B0604020202020204" pitchFamily="34" charset="0"/>
              </a:rPr>
              <a:t>Contrôle du financement du terrorisme</a:t>
            </a:r>
          </a:p>
          <a:p>
            <a:pPr marL="342900" marR="0" lvl="0" indent="-342900" algn="l" defTabSz="914400" rtl="0" eaLnBrk="1" fontAlgn="auto" latinLnBrk="0" hangingPunct="1">
              <a:lnSpc>
                <a:spcPct val="100000"/>
              </a:lnSpc>
              <a:spcBef>
                <a:spcPts val="400"/>
              </a:spcBef>
              <a:spcAft>
                <a:spcPts val="0"/>
              </a:spcAft>
              <a:buClrTx/>
              <a:buSzTx/>
              <a:buFont typeface="+mj-lt"/>
              <a:buAutoNum type="arabicPeriod"/>
              <a:tabLst/>
              <a:defRPr/>
            </a:pPr>
            <a:r>
              <a:rPr kumimoji="0" lang="fr-FR" sz="1600" b="0" i="0" u="none" strike="noStrike" cap="none" normalizeH="0" baseline="0" noProof="0" dirty="0">
                <a:ln>
                  <a:noFill/>
                </a:ln>
                <a:effectLst/>
                <a:uLnTx/>
                <a:uFillTx/>
                <a:latin typeface="Source Sans Pro" panose="020B0503030403020204" pitchFamily="34" charset="0"/>
                <a:ea typeface="Source Sans Pro" panose="020B0503030403020204" pitchFamily="34" charset="0"/>
                <a:cs typeface="Arial" panose="020B0604020202020204" pitchFamily="34" charset="0"/>
              </a:rPr>
              <a:t>Fournisseur unique</a:t>
            </a:r>
          </a:p>
          <a:p>
            <a:pPr marL="342900" marR="0" lvl="0" indent="-342900" algn="l" defTabSz="914400" rtl="0" eaLnBrk="1" fontAlgn="auto" latinLnBrk="0" hangingPunct="1">
              <a:lnSpc>
                <a:spcPct val="100000"/>
              </a:lnSpc>
              <a:spcBef>
                <a:spcPts val="400"/>
              </a:spcBef>
              <a:spcAft>
                <a:spcPts val="0"/>
              </a:spcAft>
              <a:buClrTx/>
              <a:buSzTx/>
              <a:buFont typeface="+mj-lt"/>
              <a:buAutoNum type="arabicPeriod"/>
              <a:tabLst/>
              <a:defRPr/>
            </a:pPr>
            <a:r>
              <a:rPr kumimoji="0" lang="fr-FR" sz="1600" b="0" i="0" u="none" strike="noStrike" cap="none" normalizeH="0" baseline="0" noProof="0" dirty="0">
                <a:ln>
                  <a:noFill/>
                </a:ln>
                <a:effectLst/>
                <a:uLnTx/>
                <a:uFillTx/>
                <a:latin typeface="Source Sans Pro" panose="020B0503030403020204" pitchFamily="34" charset="0"/>
                <a:ea typeface="Source Sans Pro" panose="020B0503030403020204" pitchFamily="34" charset="0"/>
                <a:cs typeface="Arial" panose="020B0604020202020204" pitchFamily="34" charset="0"/>
              </a:rPr>
              <a:t>Gestion des véhicules</a:t>
            </a:r>
          </a:p>
          <a:p>
            <a:pPr marL="342900" marR="0" lvl="0" indent="-342900" algn="l" defTabSz="914400" rtl="0" eaLnBrk="1" fontAlgn="auto" latinLnBrk="0" hangingPunct="1">
              <a:lnSpc>
                <a:spcPct val="100000"/>
              </a:lnSpc>
              <a:spcBef>
                <a:spcPts val="400"/>
              </a:spcBef>
              <a:spcAft>
                <a:spcPts val="0"/>
              </a:spcAft>
              <a:buClrTx/>
              <a:buSzTx/>
              <a:buFont typeface="+mj-lt"/>
              <a:buAutoNum type="arabicPeriod"/>
              <a:tabLst/>
              <a:defRPr/>
            </a:pPr>
            <a:r>
              <a:rPr kumimoji="0" lang="fr-FR" sz="1600" b="0" i="0" u="none" strike="noStrike" cap="none" normalizeH="0" baseline="0" noProof="0" dirty="0">
                <a:ln>
                  <a:noFill/>
                </a:ln>
                <a:effectLst/>
                <a:uLnTx/>
                <a:uFillTx/>
                <a:latin typeface="Source Sans Pro" panose="020B0503030403020204" pitchFamily="34" charset="0"/>
                <a:ea typeface="Source Sans Pro" panose="020B0503030403020204" pitchFamily="34" charset="0"/>
                <a:cs typeface="Arial" panose="020B0604020202020204" pitchFamily="34" charset="0"/>
              </a:rPr>
              <a:t>Voyages</a:t>
            </a:r>
          </a:p>
          <a:p>
            <a:pPr marL="342900" marR="0" lvl="0" indent="-342900" algn="l" defTabSz="914400" rtl="0" eaLnBrk="1" fontAlgn="auto" latinLnBrk="0" hangingPunct="1">
              <a:lnSpc>
                <a:spcPct val="100000"/>
              </a:lnSpc>
              <a:spcBef>
                <a:spcPts val="400"/>
              </a:spcBef>
              <a:spcAft>
                <a:spcPts val="0"/>
              </a:spcAft>
              <a:buClrTx/>
              <a:buSzTx/>
              <a:buFont typeface="+mj-lt"/>
              <a:buAutoNum type="arabicPeriod"/>
              <a:tabLst/>
              <a:defRPr/>
            </a:pPr>
            <a:r>
              <a:rPr kumimoji="0" lang="fr-FR" sz="1600" b="0" i="0" u="none" strike="noStrike" cap="none" normalizeH="0" baseline="0" noProof="0" dirty="0">
                <a:ln>
                  <a:noFill/>
                </a:ln>
                <a:effectLst/>
                <a:uLnTx/>
                <a:uFillTx/>
                <a:latin typeface="Source Sans Pro" panose="020B0503030403020204" pitchFamily="34" charset="0"/>
                <a:ea typeface="Source Sans Pro" panose="020B0503030403020204" pitchFamily="34" charset="0"/>
                <a:cs typeface="Arial" panose="020B0604020202020204" pitchFamily="34" charset="0"/>
              </a:rPr>
              <a:t>Contrat de location</a:t>
            </a:r>
          </a:p>
        </p:txBody>
      </p:sp>
      <p:sp>
        <p:nvSpPr>
          <p:cNvPr id="8" name="Google Shape;385;p56">
            <a:extLst>
              <a:ext uri="{FF2B5EF4-FFF2-40B4-BE49-F238E27FC236}">
                <a16:creationId xmlns="" xmlns:a16="http://schemas.microsoft.com/office/drawing/2014/main" id="{E10C1BAD-D825-1F9C-5F3F-C78D6AC3ACE2}"/>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APPROVISIONNEMENT ET LOGISTIQUE </a:t>
            </a:r>
          </a:p>
        </p:txBody>
      </p:sp>
      <p:sp>
        <p:nvSpPr>
          <p:cNvPr id="9" name="TextBox 8"/>
          <p:cNvSpPr txBox="1"/>
          <p:nvPr/>
        </p:nvSpPr>
        <p:spPr>
          <a:xfrm>
            <a:off x="220722" y="6526926"/>
            <a:ext cx="6639951"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8EBAC7E4-77F9-F46B-FE07-548E0D29F2E5}"/>
              </a:ext>
            </a:extLst>
          </p:cNvPr>
          <p:cNvSpPr>
            <a:spLocks noGrp="1"/>
          </p:cNvSpPr>
          <p:nvPr>
            <p:ph type="sldNum" sz="quarter" idx="12"/>
          </p:nvPr>
        </p:nvSpPr>
        <p:spPr/>
        <p:txBody>
          <a:bodyPr/>
          <a:lstStyle/>
          <a:p>
            <a:fld id="{3A98EE3D-8CD1-4C3F-BD1C-C98C9596463C}" type="slidenum">
              <a:rPr lang="en-US" smtClean="0"/>
              <a:t>80</a:t>
            </a:fld>
            <a:endParaRPr lang="en-US"/>
          </a:p>
        </p:txBody>
      </p:sp>
    </p:spTree>
    <p:extLst>
      <p:ext uri="{BB962C8B-B14F-4D97-AF65-F5344CB8AC3E}">
        <p14:creationId xmlns:p14="http://schemas.microsoft.com/office/powerpoint/2010/main" val="51255451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372332" y="1498416"/>
            <a:ext cx="9032240" cy="3077766"/>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cap="none" normalizeH="0" baseline="0" noProof="0">
                <a:ln>
                  <a:noFill/>
                </a:ln>
                <a:effectLst/>
                <a:uLnTx/>
                <a:uFillTx/>
                <a:latin typeface="Source Sans Pro" panose="020B0503030403020204" pitchFamily="34" charset="0"/>
                <a:ea typeface="Source Sans Pro" panose="020B0503030403020204" pitchFamily="34" charset="0"/>
                <a:cs typeface="Lucida Sans"/>
              </a:rPr>
              <a:t>Méthodes</a:t>
            </a:r>
          </a:p>
          <a:p>
            <a:pPr marL="555625" marR="0" lvl="0" indent="-342900" algn="l" defTabSz="914400" rtl="0" eaLnBrk="1" fontAlgn="auto" latinLnBrk="0" hangingPunct="1">
              <a:lnSpc>
                <a:spcPct val="100000"/>
              </a:lnSpc>
              <a:spcBef>
                <a:spcPts val="370"/>
              </a:spcBef>
              <a:spcAft>
                <a:spcPts val="0"/>
              </a:spcAft>
              <a:buClrTx/>
              <a:buSzTx/>
              <a:buFont typeface="Wingdings" panose="05000000000000000000" pitchFamily="2" charset="2"/>
              <a:buChar char="§"/>
              <a:tabLst>
                <a:tab pos="396240" algn="l"/>
              </a:tabLst>
              <a:defRPr/>
            </a:pPr>
            <a:r>
              <a:rPr kumimoji="0" lang="fr-FR" sz="2000" b="0" i="0" u="none" strike="noStrike" cap="none" normalizeH="0" baseline="0" noProof="0">
                <a:ln>
                  <a:noFill/>
                </a:ln>
                <a:effectLst/>
                <a:uLnTx/>
                <a:uFillTx/>
                <a:latin typeface="Source Sans Pro" panose="020B0503030403020204" pitchFamily="34" charset="0"/>
                <a:ea typeface="Source Sans Pro" panose="020B0503030403020204" pitchFamily="34" charset="0"/>
                <a:cs typeface="Arial"/>
              </a:rPr>
              <a:t>Révision du document</a:t>
            </a:r>
          </a:p>
          <a:p>
            <a:pPr marL="555625" marR="0" lvl="0" indent="-342900" algn="l" defTabSz="914400" rtl="0" eaLnBrk="1" fontAlgn="auto" latinLnBrk="0" hangingPunct="1">
              <a:lnSpc>
                <a:spcPct val="100000"/>
              </a:lnSpc>
              <a:spcBef>
                <a:spcPts val="370"/>
              </a:spcBef>
              <a:spcAft>
                <a:spcPts val="0"/>
              </a:spcAft>
              <a:buClrTx/>
              <a:buSzTx/>
              <a:buFont typeface="Wingdings" panose="05000000000000000000" pitchFamily="2" charset="2"/>
              <a:buChar char="§"/>
              <a:tabLst>
                <a:tab pos="396240" algn="l"/>
              </a:tabLst>
              <a:defRPr/>
            </a:pPr>
            <a:r>
              <a:rPr kumimoji="0" lang="fr-FR" sz="2000" b="0" i="0" u="none" strike="noStrike" cap="none" normalizeH="0" baseline="0" noProof="0">
                <a:ln>
                  <a:noFill/>
                </a:ln>
                <a:effectLst/>
                <a:uLnTx/>
                <a:uFillTx/>
                <a:latin typeface="Source Sans Pro" panose="020B0503030403020204" pitchFamily="34" charset="0"/>
                <a:ea typeface="Source Sans Pro" panose="020B0503030403020204" pitchFamily="34" charset="0"/>
                <a:cs typeface="Arial"/>
              </a:rPr>
              <a:t>Interviews</a:t>
            </a:r>
          </a:p>
          <a:p>
            <a:pPr marL="555625" marR="0" lvl="0" indent="-342900" algn="l" defTabSz="914400" rtl="0" eaLnBrk="1" fontAlgn="auto" latinLnBrk="0" hangingPunct="1">
              <a:lnSpc>
                <a:spcPct val="100000"/>
              </a:lnSpc>
              <a:spcBef>
                <a:spcPts val="370"/>
              </a:spcBef>
              <a:spcAft>
                <a:spcPts val="0"/>
              </a:spcAft>
              <a:buClrTx/>
              <a:buSzTx/>
              <a:buFont typeface="Wingdings" panose="05000000000000000000" pitchFamily="2" charset="2"/>
              <a:buChar char="§"/>
              <a:tabLst>
                <a:tab pos="396240" algn="l"/>
              </a:tabLst>
              <a:defRPr/>
            </a:pPr>
            <a:r>
              <a:rPr kumimoji="0" lang="fr-FR" sz="2000" b="0" i="0" u="none" strike="noStrike" cap="none" normalizeH="0" baseline="0" noProof="0">
                <a:ln>
                  <a:noFill/>
                </a:ln>
                <a:effectLst/>
                <a:uLnTx/>
                <a:uFillTx/>
                <a:latin typeface="Source Sans Pro" panose="020B0503030403020204" pitchFamily="34" charset="0"/>
                <a:ea typeface="Source Sans Pro" panose="020B0503030403020204" pitchFamily="34" charset="0"/>
                <a:cs typeface="Arial"/>
              </a:rPr>
              <a:t>Tests de corroboration</a:t>
            </a:r>
          </a:p>
          <a:p>
            <a:pPr marL="0" marR="0" lvl="0" indent="0" algn="l" defTabSz="914400" rtl="0" eaLnBrk="1" fontAlgn="auto" latinLnBrk="0" hangingPunct="1">
              <a:lnSpc>
                <a:spcPct val="100000"/>
              </a:lnSpc>
              <a:spcBef>
                <a:spcPts val="5"/>
              </a:spcBef>
              <a:spcAft>
                <a:spcPts val="0"/>
              </a:spcAft>
              <a:buClr>
                <a:srgbClr val="404040"/>
              </a:buClr>
              <a:buSzTx/>
              <a:buFont typeface="Arial"/>
              <a:buChar char="•"/>
              <a:tabLst/>
              <a:defRPr/>
            </a:pPr>
            <a:endParaRPr kumimoji="0" sz="2000" b="0" i="0" u="none" strike="noStrike" kern="1200" cap="none" spc="0" normalizeH="0" baseline="0" noProof="0">
              <a:ln>
                <a:noFill/>
              </a:ln>
              <a:effectLst/>
              <a:uLnTx/>
              <a:uFillTx/>
              <a:latin typeface="Source Sans Pro" panose="020B0503030403020204" pitchFamily="34" charset="0"/>
              <a:ea typeface="Source Sans Pro" panose="020B0503030403020204" pitchFamily="34" charset="0"/>
              <a:cs typeface="Times New Roman"/>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cap="none" normalizeH="0" baseline="0" noProof="0">
                <a:ln>
                  <a:noFill/>
                </a:ln>
                <a:effectLst/>
                <a:uLnTx/>
                <a:uFillTx/>
                <a:latin typeface="Source Sans Pro" panose="020B0503030403020204" pitchFamily="34" charset="0"/>
                <a:ea typeface="Source Sans Pro" panose="020B0503030403020204" pitchFamily="34" charset="0"/>
                <a:cs typeface="Lucida Sans"/>
              </a:rPr>
              <a:t>Participants recommandés pour l’entretien</a:t>
            </a:r>
          </a:p>
          <a:p>
            <a:pPr marL="555625" indent="-342900">
              <a:spcBef>
                <a:spcPts val="370"/>
              </a:spcBef>
              <a:buFont typeface="Wingdings" panose="05000000000000000000" pitchFamily="2" charset="2"/>
              <a:buChar char="§"/>
              <a:tabLst>
                <a:tab pos="396240" algn="l"/>
              </a:tabLst>
              <a:defRPr/>
            </a:pPr>
            <a:r>
              <a:rPr lang="fr-FR" sz="2000">
                <a:latin typeface="Source Sans Pro" panose="020B0503030403020204" pitchFamily="34" charset="0"/>
                <a:ea typeface="Source Sans Pro" panose="020B0503030403020204" pitchFamily="34" charset="0"/>
                <a:cs typeface="Arial"/>
              </a:rPr>
              <a:t>Directeur financier</a:t>
            </a:r>
          </a:p>
          <a:p>
            <a:pPr marL="555625" indent="-342900">
              <a:spcBef>
                <a:spcPts val="370"/>
              </a:spcBef>
              <a:buFont typeface="Wingdings" panose="05000000000000000000" pitchFamily="2" charset="2"/>
              <a:buChar char="§"/>
              <a:tabLst>
                <a:tab pos="396240" algn="l"/>
              </a:tabLst>
              <a:defRPr/>
            </a:pPr>
            <a:r>
              <a:rPr lang="fr-FR" sz="2000">
                <a:latin typeface="Source Sans Pro" panose="020B0503030403020204" pitchFamily="34" charset="0"/>
                <a:ea typeface="Source Sans Pro" panose="020B0503030403020204" pitchFamily="34" charset="0"/>
                <a:cs typeface="Arial"/>
              </a:rPr>
              <a:t>Responsable des achats</a:t>
            </a:r>
          </a:p>
          <a:p>
            <a:pPr marL="555625" indent="-342900">
              <a:spcBef>
                <a:spcPts val="370"/>
              </a:spcBef>
              <a:buFont typeface="Wingdings" panose="05000000000000000000" pitchFamily="2" charset="2"/>
              <a:buChar char="§"/>
              <a:tabLst>
                <a:tab pos="396240" algn="l"/>
              </a:tabLst>
              <a:defRPr/>
            </a:pPr>
            <a:r>
              <a:rPr lang="fr-FR" sz="2000">
                <a:latin typeface="Source Sans Pro" panose="020B0503030403020204" pitchFamily="34" charset="0"/>
                <a:ea typeface="Source Sans Pro" panose="020B0503030403020204" pitchFamily="34" charset="0"/>
                <a:cs typeface="Arial"/>
              </a:rPr>
              <a:t>Membre(s) du comité des achats</a:t>
            </a:r>
          </a:p>
        </p:txBody>
      </p:sp>
      <p:sp>
        <p:nvSpPr>
          <p:cNvPr id="6" name="Google Shape;385;p56">
            <a:extLst>
              <a:ext uri="{FF2B5EF4-FFF2-40B4-BE49-F238E27FC236}">
                <a16:creationId xmlns="" xmlns:a16="http://schemas.microsoft.com/office/drawing/2014/main" id="{1910FA39-59F6-4835-5EEA-5062D65C5E39}"/>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CONTEXTE ET MÉTHODES</a:t>
            </a:r>
          </a:p>
        </p:txBody>
      </p:sp>
      <p:sp>
        <p:nvSpPr>
          <p:cNvPr id="5" name="TextBox 4"/>
          <p:cNvSpPr txBox="1"/>
          <p:nvPr/>
        </p:nvSpPr>
        <p:spPr>
          <a:xfrm>
            <a:off x="220722" y="6526926"/>
            <a:ext cx="6639951"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FD7F89A6-0714-1059-44AF-7AFBE3126A98}"/>
              </a:ext>
            </a:extLst>
          </p:cNvPr>
          <p:cNvSpPr>
            <a:spLocks noGrp="1"/>
          </p:cNvSpPr>
          <p:nvPr>
            <p:ph type="sldNum" sz="quarter" idx="12"/>
          </p:nvPr>
        </p:nvSpPr>
        <p:spPr/>
        <p:txBody>
          <a:bodyPr/>
          <a:lstStyle/>
          <a:p>
            <a:fld id="{3A98EE3D-8CD1-4C3F-BD1C-C98C9596463C}" type="slidenum">
              <a:rPr lang="en-US" smtClean="0"/>
              <a:t>81</a:t>
            </a:fld>
            <a:endParaRPr lang="en-US"/>
          </a:p>
        </p:txBody>
      </p:sp>
    </p:spTree>
    <p:extLst>
      <p:ext uri="{BB962C8B-B14F-4D97-AF65-F5344CB8AC3E}">
        <p14:creationId xmlns:p14="http://schemas.microsoft.com/office/powerpoint/2010/main" val="106940635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B3D904F3-0946-A851-42D1-FD25B9FEE386}"/>
            </a:ext>
          </a:extLst>
        </p:cNvPr>
        <p:cNvGrpSpPr/>
        <p:nvPr/>
      </p:nvGrpSpPr>
      <p:grpSpPr>
        <a:xfrm>
          <a:off x="0" y="0"/>
          <a:ext cx="0" cy="0"/>
          <a:chOff x="0" y="0"/>
          <a:chExt cx="0" cy="0"/>
        </a:xfrm>
      </p:grpSpPr>
      <p:sp>
        <p:nvSpPr>
          <p:cNvPr id="5" name="Google Shape;385;p56">
            <a:extLst>
              <a:ext uri="{FF2B5EF4-FFF2-40B4-BE49-F238E27FC236}">
                <a16:creationId xmlns="" xmlns:a16="http://schemas.microsoft.com/office/drawing/2014/main" id="{153BD37A-AEED-84E8-D5BD-F51F24C6B152}"/>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CHARTE NUPAS PLUS 2.0</a:t>
            </a:r>
          </a:p>
        </p:txBody>
      </p:sp>
      <p:pic>
        <p:nvPicPr>
          <p:cNvPr id="2" name="Picture 1" descr="Chart&#10;&#10;Description automatically generated">
            <a:extLst>
              <a:ext uri="{FF2B5EF4-FFF2-40B4-BE49-F238E27FC236}">
                <a16:creationId xmlns="" xmlns:a16="http://schemas.microsoft.com/office/drawing/2014/main" id="{58FC6C65-9648-219A-09A3-8DEF0B3C137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89" r="3312" b="2480"/>
          <a:stretch/>
        </p:blipFill>
        <p:spPr bwMode="auto">
          <a:xfrm>
            <a:off x="1508760" y="942095"/>
            <a:ext cx="9144000" cy="4990444"/>
          </a:xfrm>
          <a:prstGeom prst="rect">
            <a:avLst/>
          </a:prstGeom>
          <a:noFill/>
          <a:ln>
            <a:noFill/>
          </a:ln>
          <a:extLst>
            <a:ext uri="{53640926-AAD7-44D8-BBD7-CCE9431645EC}">
              <a14:shadowObscured xmlns:a14="http://schemas.microsoft.com/office/drawing/2010/main"/>
            </a:ext>
          </a:extLst>
        </p:spPr>
      </p:pic>
      <p:sp>
        <p:nvSpPr>
          <p:cNvPr id="4" name="TextBox 3"/>
          <p:cNvSpPr txBox="1"/>
          <p:nvPr/>
        </p:nvSpPr>
        <p:spPr>
          <a:xfrm>
            <a:off x="220722" y="6526926"/>
            <a:ext cx="6639951"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3" name="Espace réservé du numéro de diapositive 2">
            <a:extLst>
              <a:ext uri="{FF2B5EF4-FFF2-40B4-BE49-F238E27FC236}">
                <a16:creationId xmlns="" xmlns:a16="http://schemas.microsoft.com/office/drawing/2014/main" id="{81692987-F312-C568-9478-84685411BFCA}"/>
              </a:ext>
            </a:extLst>
          </p:cNvPr>
          <p:cNvSpPr>
            <a:spLocks noGrp="1"/>
          </p:cNvSpPr>
          <p:nvPr>
            <p:ph type="sldNum" sz="quarter" idx="12"/>
          </p:nvPr>
        </p:nvSpPr>
        <p:spPr/>
        <p:txBody>
          <a:bodyPr/>
          <a:lstStyle/>
          <a:p>
            <a:fld id="{3A98EE3D-8CD1-4C3F-BD1C-C98C9596463C}" type="slidenum">
              <a:rPr lang="en-US" smtClean="0"/>
              <a:t>82</a:t>
            </a:fld>
            <a:endParaRPr lang="en-US"/>
          </a:p>
        </p:txBody>
      </p:sp>
    </p:spTree>
    <p:extLst>
      <p:ext uri="{BB962C8B-B14F-4D97-AF65-F5344CB8AC3E}">
        <p14:creationId xmlns:p14="http://schemas.microsoft.com/office/powerpoint/2010/main" val="408507802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 xmlns:a16="http://schemas.microsoft.com/office/drawing/2014/main" id="{95F33A27-1670-CB5F-73D1-5C3DF5ABFE61}"/>
              </a:ext>
            </a:extLst>
          </p:cNvPr>
          <p:cNvGraphicFramePr>
            <a:graphicFrameLocks noGrp="1"/>
          </p:cNvGraphicFramePr>
          <p:nvPr>
            <p:extLst>
              <p:ext uri="{D42A27DB-BD31-4B8C-83A1-F6EECF244321}">
                <p14:modId xmlns:p14="http://schemas.microsoft.com/office/powerpoint/2010/main" val="3670478828"/>
              </p:ext>
            </p:extLst>
          </p:nvPr>
        </p:nvGraphicFramePr>
        <p:xfrm>
          <a:off x="391886" y="970942"/>
          <a:ext cx="11545556" cy="4677928"/>
        </p:xfrm>
        <a:graphic>
          <a:graphicData uri="http://schemas.openxmlformats.org/drawingml/2006/table">
            <a:tbl>
              <a:tblPr firstRow="1" firstCol="1" bandRow="1"/>
              <a:tblGrid>
                <a:gridCol w="2122259">
                  <a:extLst>
                    <a:ext uri="{9D8B030D-6E8A-4147-A177-3AD203B41FA5}">
                      <a16:colId xmlns="" xmlns:a16="http://schemas.microsoft.com/office/drawing/2014/main" val="2442917961"/>
                    </a:ext>
                  </a:extLst>
                </a:gridCol>
                <a:gridCol w="6441331">
                  <a:extLst>
                    <a:ext uri="{9D8B030D-6E8A-4147-A177-3AD203B41FA5}">
                      <a16:colId xmlns="" xmlns:a16="http://schemas.microsoft.com/office/drawing/2014/main" val="4166883134"/>
                    </a:ext>
                  </a:extLst>
                </a:gridCol>
                <a:gridCol w="2981966">
                  <a:extLst>
                    <a:ext uri="{9D8B030D-6E8A-4147-A177-3AD203B41FA5}">
                      <a16:colId xmlns="" xmlns:a16="http://schemas.microsoft.com/office/drawing/2014/main" val="3528606993"/>
                    </a:ext>
                  </a:extLst>
                </a:gridCol>
              </a:tblGrid>
              <a:tr h="467793">
                <a:tc>
                  <a:txBody>
                    <a:bodyPr/>
                    <a:lstStyle/>
                    <a:p>
                      <a:pPr marL="8890" indent="-8890" algn="ctr">
                        <a:spcBef>
                          <a:spcPts val="0"/>
                        </a:spcBef>
                        <a:spcAft>
                          <a:spcPts val="0"/>
                        </a:spcAft>
                      </a:pPr>
                      <a:r>
                        <a:rPr lang="fr-FR" sz="1400" b="1">
                          <a:solidFill>
                            <a:schemeClr val="bg1"/>
                          </a:solidFill>
                          <a:latin typeface="Source Sans Pro" panose="020B0503030403020204" pitchFamily="34" charset="0"/>
                          <a:ea typeface="Source Sans Pro" panose="020B0503030403020204" pitchFamily="34" charset="0"/>
                          <a:cs typeface="Arial"/>
                        </a:rPr>
                        <a:t>CATÉGORIES/SOUS-CATÉGORIES</a:t>
                      </a:r>
                    </a:p>
                  </a:txBody>
                  <a:tcPr marL="23362" marR="233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E6C"/>
                    </a:solidFill>
                  </a:tcPr>
                </a:tc>
                <a:tc>
                  <a:txBody>
                    <a:bodyPr/>
                    <a:lstStyle/>
                    <a:p>
                      <a:pPr marL="8890" indent="-8890" algn="ctr">
                        <a:spcBef>
                          <a:spcPts val="0"/>
                        </a:spcBef>
                        <a:spcAft>
                          <a:spcPts val="0"/>
                        </a:spcAft>
                      </a:pPr>
                      <a:r>
                        <a:rPr lang="fr-FR" sz="1400" b="1">
                          <a:solidFill>
                            <a:schemeClr val="bg1"/>
                          </a:solidFill>
                          <a:latin typeface="Source Sans Pro" panose="020B0503030403020204" pitchFamily="34" charset="0"/>
                          <a:ea typeface="Source Sans Pro" panose="020B0503030403020204" pitchFamily="34" charset="0"/>
                          <a:cs typeface="Arial"/>
                        </a:rPr>
                        <a:t>OBJECTIF (S) :</a:t>
                      </a:r>
                    </a:p>
                  </a:txBody>
                  <a:tcPr marL="23362" marR="233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E6C"/>
                    </a:solidFill>
                  </a:tcPr>
                </a:tc>
                <a:tc>
                  <a:txBody>
                    <a:bodyPr/>
                    <a:lstStyle/>
                    <a:p>
                      <a:pPr marL="8890" indent="-8890" algn="ctr">
                        <a:spcBef>
                          <a:spcPts val="0"/>
                        </a:spcBef>
                        <a:spcAft>
                          <a:spcPts val="0"/>
                        </a:spcAft>
                      </a:pPr>
                      <a:r>
                        <a:rPr lang="fr-FR" sz="1400" b="1">
                          <a:solidFill>
                            <a:schemeClr val="bg1"/>
                          </a:solidFill>
                          <a:latin typeface="Source Sans Pro" panose="020B0503030403020204" pitchFamily="34" charset="0"/>
                          <a:ea typeface="Source Sans Pro" panose="020B0503030403020204" pitchFamily="34" charset="0"/>
                          <a:cs typeface="Arial"/>
                        </a:rPr>
                        <a:t>DOCUMENTS CLÉS POUR L'ÉVALUATION</a:t>
                      </a:r>
                    </a:p>
                  </a:txBody>
                  <a:tcPr marL="23362" marR="233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E6C"/>
                    </a:solidFill>
                  </a:tcPr>
                </a:tc>
                <a:extLst>
                  <a:ext uri="{0D108BD9-81ED-4DB2-BD59-A6C34878D82A}">
                    <a16:rowId xmlns="" xmlns:a16="http://schemas.microsoft.com/office/drawing/2014/main" val="2458360465"/>
                  </a:ext>
                </a:extLst>
              </a:tr>
              <a:tr h="1169482">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Politiques, procédures et pratiques d'approvisionnement</a:t>
                      </a:r>
                    </a:p>
                  </a:txBody>
                  <a:tcPr marL="23362" marR="233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Confirmer que l’organisation a mis en place des politiques, procédures et pratiques d’approvisionnement adéquates. Remarque : Les politiques, procédures et pratiques d'approvisionnement comprennent celles relatives aux processus d'achat, de résolution et de règlement des litiges et des réclamations ; protections et contrôles sur les actifs ; et gestion des dossiers associés].</a:t>
                      </a:r>
                    </a:p>
                  </a:txBody>
                  <a:tcPr marL="23362" marR="233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Politiques d'approvisionnement</a:t>
                      </a:r>
                    </a:p>
                  </a:txBody>
                  <a:tcPr marL="23362" marR="233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3290172772"/>
                  </a:ext>
                </a:extLst>
              </a:tr>
              <a:tr h="935585">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Conformité aux politiques et procédures – Caractère raisonnable du prix</a:t>
                      </a:r>
                    </a:p>
                  </a:txBody>
                  <a:tcPr marL="23362" marR="233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Confirmer que l'organisation se conforme à ses propres politiques et procédures concernant la manière dont les achats sont déterminés si le caractère raisonnable des achats est déterminé et qui en est responsable au sein de l'organisation.</a:t>
                      </a:r>
                    </a:p>
                  </a:txBody>
                  <a:tcPr marL="23362" marR="233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Politiques d'approvisionnement</a:t>
                      </a:r>
                    </a:p>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Échantillon de transactions d'approvisionnement – ​​évaluer le caractère raisonnable du prix</a:t>
                      </a:r>
                    </a:p>
                  </a:txBody>
                  <a:tcPr marL="23362" marR="233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3732073233"/>
                  </a:ext>
                </a:extLst>
              </a:tr>
              <a:tr h="467793">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Processus d'approbation</a:t>
                      </a:r>
                    </a:p>
                  </a:txBody>
                  <a:tcPr marL="23362" marR="233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Confirmer que les politiques d’approvisionnement contiennent alternativement une matrice d’approbation ou des délégations de pouvoirs.</a:t>
                      </a:r>
                    </a:p>
                  </a:txBody>
                  <a:tcPr marL="23362" marR="233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Politiques d'approvisionnement</a:t>
                      </a:r>
                    </a:p>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Délégation de pouvoir</a:t>
                      </a:r>
                    </a:p>
                  </a:txBody>
                  <a:tcPr marL="23362" marR="233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2935806651"/>
                  </a:ext>
                </a:extLst>
              </a:tr>
              <a:tr h="467793">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Documentation finale</a:t>
                      </a:r>
                    </a:p>
                  </a:txBody>
                  <a:tcPr marL="23362" marR="233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Confirmer que l'organisation prescrit les informations à conserver en ce qui concerne les contrats.</a:t>
                      </a:r>
                    </a:p>
                  </a:txBody>
                  <a:tcPr marL="23362" marR="233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Politiques d'approvisionnement</a:t>
                      </a:r>
                    </a:p>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Contrats avec les fournisseurs</a:t>
                      </a:r>
                    </a:p>
                  </a:txBody>
                  <a:tcPr marL="23362" marR="233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1436063776"/>
                  </a:ext>
                </a:extLst>
              </a:tr>
              <a:tr h="1169482">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Formulaires de passation de marchés</a:t>
                      </a:r>
                    </a:p>
                  </a:txBody>
                  <a:tcPr marL="23362" marR="233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Confirmer que la politique d'approvisionnement précise quelle documentation doit être conservée pour tous les types d'approvisionnement.</a:t>
                      </a:r>
                    </a:p>
                  </a:txBody>
                  <a:tcPr marL="23362" marR="233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0"/>
                        </a:spcBef>
                        <a:spcAft>
                          <a:spcPts val="0"/>
                        </a:spcAft>
                      </a:pPr>
                      <a:r>
                        <a:rPr lang="fr-FR" sz="1400">
                          <a:solidFill>
                            <a:schemeClr val="tx1"/>
                          </a:solidFill>
                          <a:latin typeface="Source Sans Pro" panose="020B0503030403020204" pitchFamily="34" charset="0"/>
                          <a:ea typeface="Source Sans Pro" panose="020B0503030403020204" pitchFamily="34" charset="0"/>
                          <a:cs typeface="Arial"/>
                        </a:rPr>
                        <a:t>Dépend de la politique, mais peut inclure une demande d'achat, un bon de commande, une facture, un bon de livraison/accusé de réception des marchandises.</a:t>
                      </a:r>
                    </a:p>
                  </a:txBody>
                  <a:tcPr marL="23362" marR="233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1909969025"/>
                  </a:ext>
                </a:extLst>
              </a:tr>
            </a:tbl>
          </a:graphicData>
        </a:graphic>
      </p:graphicFrame>
      <p:sp>
        <p:nvSpPr>
          <p:cNvPr id="3" name="Google Shape;385;p56">
            <a:extLst>
              <a:ext uri="{FF2B5EF4-FFF2-40B4-BE49-F238E27FC236}">
                <a16:creationId xmlns="" xmlns:a16="http://schemas.microsoft.com/office/drawing/2014/main" id="{32051B19-255B-4EB1-92E4-16226D6B7ED0}"/>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CATÉGORIES/SOUS-CATÉGORIES D'APPROVISIONNEMENT ET DE LOGISTIQUE</a:t>
            </a:r>
          </a:p>
        </p:txBody>
      </p:sp>
      <p:sp>
        <p:nvSpPr>
          <p:cNvPr id="5" name="TextBox 4"/>
          <p:cNvSpPr txBox="1"/>
          <p:nvPr/>
        </p:nvSpPr>
        <p:spPr>
          <a:xfrm>
            <a:off x="220722" y="6526926"/>
            <a:ext cx="6639951"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9AE2F560-7100-C0E4-8715-21857B295C57}"/>
              </a:ext>
            </a:extLst>
          </p:cNvPr>
          <p:cNvSpPr>
            <a:spLocks noGrp="1"/>
          </p:cNvSpPr>
          <p:nvPr>
            <p:ph type="sldNum" sz="quarter" idx="12"/>
          </p:nvPr>
        </p:nvSpPr>
        <p:spPr/>
        <p:txBody>
          <a:bodyPr/>
          <a:lstStyle/>
          <a:p>
            <a:fld id="{3A98EE3D-8CD1-4C3F-BD1C-C98C9596463C}" type="slidenum">
              <a:rPr lang="en-US" smtClean="0"/>
              <a:t>83</a:t>
            </a:fld>
            <a:endParaRPr lang="en-US"/>
          </a:p>
        </p:txBody>
      </p:sp>
    </p:spTree>
    <p:extLst>
      <p:ext uri="{BB962C8B-B14F-4D97-AF65-F5344CB8AC3E}">
        <p14:creationId xmlns:p14="http://schemas.microsoft.com/office/powerpoint/2010/main" val="296716145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 xmlns:a16="http://schemas.microsoft.com/office/drawing/2014/main" id="{95F33A27-1670-CB5F-73D1-5C3DF5ABFE61}"/>
              </a:ext>
            </a:extLst>
          </p:cNvPr>
          <p:cNvGraphicFramePr>
            <a:graphicFrameLocks noGrp="1"/>
          </p:cNvGraphicFramePr>
          <p:nvPr>
            <p:extLst>
              <p:ext uri="{D42A27DB-BD31-4B8C-83A1-F6EECF244321}">
                <p14:modId xmlns:p14="http://schemas.microsoft.com/office/powerpoint/2010/main" val="970105811"/>
              </p:ext>
            </p:extLst>
          </p:nvPr>
        </p:nvGraphicFramePr>
        <p:xfrm>
          <a:off x="391886" y="970941"/>
          <a:ext cx="11545556" cy="5227718"/>
        </p:xfrm>
        <a:graphic>
          <a:graphicData uri="http://schemas.openxmlformats.org/drawingml/2006/table">
            <a:tbl>
              <a:tblPr firstRow="1" firstCol="1" bandRow="1"/>
              <a:tblGrid>
                <a:gridCol w="2122259">
                  <a:extLst>
                    <a:ext uri="{9D8B030D-6E8A-4147-A177-3AD203B41FA5}">
                      <a16:colId xmlns="" xmlns:a16="http://schemas.microsoft.com/office/drawing/2014/main" val="2442917961"/>
                    </a:ext>
                  </a:extLst>
                </a:gridCol>
                <a:gridCol w="6441331">
                  <a:extLst>
                    <a:ext uri="{9D8B030D-6E8A-4147-A177-3AD203B41FA5}">
                      <a16:colId xmlns="" xmlns:a16="http://schemas.microsoft.com/office/drawing/2014/main" val="4166883134"/>
                    </a:ext>
                  </a:extLst>
                </a:gridCol>
                <a:gridCol w="2981966">
                  <a:extLst>
                    <a:ext uri="{9D8B030D-6E8A-4147-A177-3AD203B41FA5}">
                      <a16:colId xmlns="" xmlns:a16="http://schemas.microsoft.com/office/drawing/2014/main" val="3528606993"/>
                    </a:ext>
                  </a:extLst>
                </a:gridCol>
              </a:tblGrid>
              <a:tr h="475509">
                <a:tc>
                  <a:txBody>
                    <a:bodyPr/>
                    <a:lstStyle/>
                    <a:p>
                      <a:pPr marL="8890" indent="-8890" algn="ctr">
                        <a:spcBef>
                          <a:spcPts val="0"/>
                        </a:spcBef>
                        <a:spcAft>
                          <a:spcPts val="0"/>
                        </a:spcAft>
                      </a:pPr>
                      <a:r>
                        <a:rPr lang="fr-FR" sz="1100" b="1" dirty="0">
                          <a:solidFill>
                            <a:schemeClr val="bg1"/>
                          </a:solidFill>
                          <a:latin typeface="Source Sans Pro" panose="020B0503030403020204" pitchFamily="34" charset="0"/>
                          <a:ea typeface="Source Sans Pro" panose="020B0503030403020204" pitchFamily="34" charset="0"/>
                          <a:cs typeface="Arial"/>
                        </a:rPr>
                        <a:t>CATÉGORIES/SOUS-CATÉGORIES</a:t>
                      </a:r>
                    </a:p>
                  </a:txBody>
                  <a:tcPr marL="23362" marR="233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E6C"/>
                    </a:solidFill>
                  </a:tcPr>
                </a:tc>
                <a:tc>
                  <a:txBody>
                    <a:bodyPr/>
                    <a:lstStyle/>
                    <a:p>
                      <a:pPr marL="8890" indent="-8890" algn="ctr">
                        <a:spcBef>
                          <a:spcPts val="0"/>
                        </a:spcBef>
                        <a:spcAft>
                          <a:spcPts val="0"/>
                        </a:spcAft>
                      </a:pPr>
                      <a:r>
                        <a:rPr lang="fr-FR" sz="1100" b="1">
                          <a:solidFill>
                            <a:schemeClr val="bg1"/>
                          </a:solidFill>
                          <a:latin typeface="Source Sans Pro" panose="020B0503030403020204" pitchFamily="34" charset="0"/>
                          <a:ea typeface="Source Sans Pro" panose="020B0503030403020204" pitchFamily="34" charset="0"/>
                          <a:cs typeface="Arial"/>
                        </a:rPr>
                        <a:t>OBJECTIF (S) :</a:t>
                      </a:r>
                    </a:p>
                  </a:txBody>
                  <a:tcPr marL="23362" marR="233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E6C"/>
                    </a:solidFill>
                  </a:tcPr>
                </a:tc>
                <a:tc>
                  <a:txBody>
                    <a:bodyPr/>
                    <a:lstStyle/>
                    <a:p>
                      <a:pPr marL="8890" indent="-8890" algn="ctr">
                        <a:spcBef>
                          <a:spcPts val="0"/>
                        </a:spcBef>
                        <a:spcAft>
                          <a:spcPts val="0"/>
                        </a:spcAft>
                      </a:pPr>
                      <a:r>
                        <a:rPr lang="fr-FR" sz="1100" b="1">
                          <a:solidFill>
                            <a:schemeClr val="bg1"/>
                          </a:solidFill>
                          <a:latin typeface="Source Sans Pro" panose="020B0503030403020204" pitchFamily="34" charset="0"/>
                          <a:ea typeface="Source Sans Pro" panose="020B0503030403020204" pitchFamily="34" charset="0"/>
                          <a:cs typeface="Arial"/>
                        </a:rPr>
                        <a:t>DOCUMENTS CLÉS POUR L'ÉVALUATION</a:t>
                      </a:r>
                    </a:p>
                  </a:txBody>
                  <a:tcPr marL="23362" marR="233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E6C"/>
                    </a:solidFill>
                  </a:tcPr>
                </a:tc>
                <a:extLst>
                  <a:ext uri="{0D108BD9-81ED-4DB2-BD59-A6C34878D82A}">
                    <a16:rowId xmlns="" xmlns:a16="http://schemas.microsoft.com/office/drawing/2014/main" val="2458360465"/>
                  </a:ext>
                </a:extLst>
              </a:tr>
              <a:tr h="798175">
                <a:tc>
                  <a:txBody>
                    <a:bodyPr/>
                    <a:lstStyle/>
                    <a:p>
                      <a:pPr marL="8890" indent="-8890">
                        <a:spcBef>
                          <a:spcPts val="0"/>
                        </a:spcBef>
                        <a:spcAft>
                          <a:spcPts val="600"/>
                        </a:spcAft>
                      </a:pPr>
                      <a:r>
                        <a:rPr lang="fr-FR" sz="1100">
                          <a:solidFill>
                            <a:schemeClr val="tx1"/>
                          </a:solidFill>
                          <a:latin typeface="Source Sans Pro" panose="020B0503030403020204" pitchFamily="34" charset="0"/>
                          <a:ea typeface="Source Sans Pro" panose="020B0503030403020204" pitchFamily="34" charset="0"/>
                          <a:cs typeface="Arial"/>
                        </a:rPr>
                        <a:t>Processus de sélection</a:t>
                      </a:r>
                    </a:p>
                  </a:txBody>
                  <a:tcPr marL="23362" marR="233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0"/>
                        </a:spcBef>
                        <a:spcAft>
                          <a:spcPts val="600"/>
                        </a:spcAft>
                      </a:pPr>
                      <a:r>
                        <a:rPr lang="fr-FR" sz="1100">
                          <a:solidFill>
                            <a:schemeClr val="tx1"/>
                          </a:solidFill>
                          <a:latin typeface="Source Sans Pro" panose="020B0503030403020204" pitchFamily="34" charset="0"/>
                          <a:ea typeface="Source Sans Pro" panose="020B0503030403020204" pitchFamily="34" charset="0"/>
                          <a:cs typeface="Arial"/>
                        </a:rPr>
                        <a:t>Confirmer que la politique d'approvisionnement précise la procédure de sélection des fournisseurs.</a:t>
                      </a:r>
                    </a:p>
                  </a:txBody>
                  <a:tcPr marL="23362" marR="233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0"/>
                        </a:spcBef>
                        <a:spcAft>
                          <a:spcPts val="600"/>
                        </a:spcAft>
                      </a:pPr>
                      <a:r>
                        <a:rPr lang="fr-FR" sz="1100">
                          <a:solidFill>
                            <a:schemeClr val="tx1"/>
                          </a:solidFill>
                          <a:latin typeface="Source Sans Pro" panose="020B0503030403020204" pitchFamily="34" charset="0"/>
                          <a:ea typeface="Source Sans Pro" panose="020B0503030403020204" pitchFamily="34" charset="0"/>
                          <a:cs typeface="Arial"/>
                        </a:rPr>
                        <a:t>Politiques d'approvisionnement</a:t>
                      </a:r>
                    </a:p>
                    <a:p>
                      <a:pPr marL="8890" indent="-8890">
                        <a:spcBef>
                          <a:spcPts val="0"/>
                        </a:spcBef>
                        <a:spcAft>
                          <a:spcPts val="600"/>
                        </a:spcAft>
                      </a:pPr>
                      <a:r>
                        <a:rPr lang="fr-FR" sz="1100">
                          <a:solidFill>
                            <a:schemeClr val="tx1"/>
                          </a:solidFill>
                          <a:latin typeface="Source Sans Pro" panose="020B0503030403020204" pitchFamily="34" charset="0"/>
                          <a:ea typeface="Source Sans Pro" panose="020B0503030403020204" pitchFamily="34" charset="0"/>
                          <a:cs typeface="Arial"/>
                        </a:rPr>
                        <a:t>Échantillon d'opérations d'approvisionnement</a:t>
                      </a:r>
                    </a:p>
                  </a:txBody>
                  <a:tcPr marL="23362" marR="233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2776825991"/>
                  </a:ext>
                </a:extLst>
              </a:tr>
              <a:tr h="761334">
                <a:tc>
                  <a:txBody>
                    <a:bodyPr/>
                    <a:lstStyle/>
                    <a:p>
                      <a:pPr marL="8890" indent="-8890">
                        <a:spcBef>
                          <a:spcPts val="0"/>
                        </a:spcBef>
                        <a:spcAft>
                          <a:spcPts val="600"/>
                        </a:spcAft>
                      </a:pPr>
                      <a:r>
                        <a:rPr lang="fr-FR" sz="1100">
                          <a:solidFill>
                            <a:schemeClr val="tx1"/>
                          </a:solidFill>
                          <a:latin typeface="Source Sans Pro" panose="020B0503030403020204" pitchFamily="34" charset="0"/>
                          <a:ea typeface="Source Sans Pro" panose="020B0503030403020204" pitchFamily="34" charset="0"/>
                          <a:cs typeface="Arial"/>
                        </a:rPr>
                        <a:t>Contrôle du financement du terrorisme</a:t>
                      </a:r>
                    </a:p>
                  </a:txBody>
                  <a:tcPr marL="23362" marR="233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0"/>
                        </a:spcBef>
                        <a:spcAft>
                          <a:spcPts val="600"/>
                        </a:spcAft>
                      </a:pPr>
                      <a:r>
                        <a:rPr lang="fr-FR" sz="1100" dirty="0">
                          <a:solidFill>
                            <a:schemeClr val="tx1"/>
                          </a:solidFill>
                          <a:latin typeface="Source Sans Pro" panose="020B0503030403020204" pitchFamily="34" charset="0"/>
                          <a:ea typeface="Source Sans Pro" panose="020B0503030403020204" pitchFamily="34" charset="0"/>
                          <a:cs typeface="Arial"/>
                        </a:rPr>
                        <a:t>Confirmer que l’organisation effectue des contrôles sur le financement du terrorisme.</a:t>
                      </a:r>
                    </a:p>
                  </a:txBody>
                  <a:tcPr marL="23362" marR="233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0"/>
                        </a:spcBef>
                        <a:spcAft>
                          <a:spcPts val="600"/>
                        </a:spcAft>
                      </a:pPr>
                      <a:r>
                        <a:rPr lang="fr-FR" sz="1100">
                          <a:solidFill>
                            <a:schemeClr val="tx1"/>
                          </a:solidFill>
                          <a:latin typeface="Source Sans Pro" panose="020B0503030403020204" pitchFamily="34" charset="0"/>
                          <a:ea typeface="Source Sans Pro" panose="020B0503030403020204" pitchFamily="34" charset="0"/>
                          <a:cs typeface="Arial"/>
                        </a:rPr>
                        <a:t>Vérifications SAM</a:t>
                      </a:r>
                    </a:p>
                    <a:p>
                      <a:pPr marL="8890" indent="-8890">
                        <a:spcBef>
                          <a:spcPts val="0"/>
                        </a:spcBef>
                        <a:spcAft>
                          <a:spcPts val="600"/>
                        </a:spcAft>
                      </a:pPr>
                      <a:r>
                        <a:rPr lang="fr-FR" sz="1100">
                          <a:solidFill>
                            <a:schemeClr val="tx1"/>
                          </a:solidFill>
                          <a:latin typeface="Source Sans Pro" panose="020B0503030403020204" pitchFamily="34" charset="0"/>
                          <a:ea typeface="Source Sans Pro" panose="020B0503030403020204" pitchFamily="34" charset="0"/>
                          <a:cs typeface="Arial"/>
                        </a:rPr>
                        <a:t>Vérifications OFAC</a:t>
                      </a:r>
                    </a:p>
                    <a:p>
                      <a:pPr marL="8890" indent="-8890">
                        <a:spcBef>
                          <a:spcPts val="0"/>
                        </a:spcBef>
                        <a:spcAft>
                          <a:spcPts val="600"/>
                        </a:spcAft>
                      </a:pPr>
                      <a:r>
                        <a:rPr lang="fr-FR" sz="1100">
                          <a:solidFill>
                            <a:schemeClr val="tx1"/>
                          </a:solidFill>
                          <a:latin typeface="Source Sans Pro" panose="020B0503030403020204" pitchFamily="34" charset="0"/>
                          <a:ea typeface="Source Sans Pro" panose="020B0503030403020204" pitchFamily="34" charset="0"/>
                          <a:cs typeface="Arial"/>
                        </a:rPr>
                        <a:t>Vérifications du Conseil de sécurité de l'ONU</a:t>
                      </a:r>
                    </a:p>
                  </a:txBody>
                  <a:tcPr marL="23362" marR="233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2434248709"/>
                  </a:ext>
                </a:extLst>
              </a:tr>
              <a:tr h="798175">
                <a:tc>
                  <a:txBody>
                    <a:bodyPr/>
                    <a:lstStyle/>
                    <a:p>
                      <a:pPr marL="8890" indent="-8890">
                        <a:spcBef>
                          <a:spcPts val="0"/>
                        </a:spcBef>
                        <a:spcAft>
                          <a:spcPts val="600"/>
                        </a:spcAft>
                      </a:pPr>
                      <a:r>
                        <a:rPr lang="fr-FR" sz="1100">
                          <a:solidFill>
                            <a:schemeClr val="tx1"/>
                          </a:solidFill>
                          <a:latin typeface="Source Sans Pro" panose="020B0503030403020204" pitchFamily="34" charset="0"/>
                          <a:ea typeface="Source Sans Pro" panose="020B0503030403020204" pitchFamily="34" charset="0"/>
                          <a:cs typeface="Arial"/>
                        </a:rPr>
                        <a:t>Fournisseur unique</a:t>
                      </a:r>
                    </a:p>
                  </a:txBody>
                  <a:tcPr marL="23362" marR="233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0"/>
                        </a:spcBef>
                        <a:spcAft>
                          <a:spcPts val="600"/>
                        </a:spcAft>
                      </a:pPr>
                      <a:r>
                        <a:rPr lang="fr-FR" sz="1100">
                          <a:solidFill>
                            <a:schemeClr val="tx1"/>
                          </a:solidFill>
                          <a:latin typeface="Source Sans Pro" panose="020B0503030403020204" pitchFamily="34" charset="0"/>
                          <a:ea typeface="Source Sans Pro" panose="020B0503030403020204" pitchFamily="34" charset="0"/>
                          <a:cs typeface="Arial"/>
                        </a:rPr>
                        <a:t>Confirmer que l'organisation a une politique sur l'approvisionnement exclusif.</a:t>
                      </a:r>
                    </a:p>
                  </a:txBody>
                  <a:tcPr marL="23362" marR="233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0"/>
                        </a:spcBef>
                        <a:spcAft>
                          <a:spcPts val="600"/>
                        </a:spcAft>
                      </a:pPr>
                      <a:r>
                        <a:rPr lang="fr-FR" sz="1100">
                          <a:solidFill>
                            <a:schemeClr val="tx1"/>
                          </a:solidFill>
                          <a:latin typeface="Source Sans Pro" panose="020B0503030403020204" pitchFamily="34" charset="0"/>
                          <a:ea typeface="Source Sans Pro" panose="020B0503030403020204" pitchFamily="34" charset="0"/>
                          <a:cs typeface="Arial"/>
                        </a:rPr>
                        <a:t>Politiques d'approvisionnement</a:t>
                      </a:r>
                    </a:p>
                    <a:p>
                      <a:pPr marL="8890" indent="-8890">
                        <a:spcBef>
                          <a:spcPts val="0"/>
                        </a:spcBef>
                        <a:spcAft>
                          <a:spcPts val="600"/>
                        </a:spcAft>
                      </a:pPr>
                      <a:r>
                        <a:rPr lang="fr-FR" sz="1100">
                          <a:solidFill>
                            <a:schemeClr val="tx1"/>
                          </a:solidFill>
                          <a:latin typeface="Source Sans Pro" panose="020B0503030403020204" pitchFamily="34" charset="0"/>
                          <a:ea typeface="Source Sans Pro" panose="020B0503030403020204" pitchFamily="34" charset="0"/>
                          <a:cs typeface="Arial"/>
                        </a:rPr>
                        <a:t>Échantillon d'opérations d'approvisionnement</a:t>
                      </a:r>
                    </a:p>
                  </a:txBody>
                  <a:tcPr marL="23362" marR="233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4243227180"/>
                  </a:ext>
                </a:extLst>
              </a:tr>
              <a:tr h="475509">
                <a:tc>
                  <a:txBody>
                    <a:bodyPr/>
                    <a:lstStyle/>
                    <a:p>
                      <a:pPr marL="8890" indent="-8890">
                        <a:spcBef>
                          <a:spcPts val="0"/>
                        </a:spcBef>
                        <a:spcAft>
                          <a:spcPts val="600"/>
                        </a:spcAft>
                      </a:pPr>
                      <a:r>
                        <a:rPr lang="fr-FR" sz="1100">
                          <a:solidFill>
                            <a:schemeClr val="tx1"/>
                          </a:solidFill>
                          <a:latin typeface="Source Sans Pro" panose="020B0503030403020204" pitchFamily="34" charset="0"/>
                          <a:ea typeface="Source Sans Pro" panose="020B0503030403020204" pitchFamily="34" charset="0"/>
                          <a:cs typeface="Arial"/>
                        </a:rPr>
                        <a:t>Gestion des véhicules </a:t>
                      </a:r>
                    </a:p>
                  </a:txBody>
                  <a:tcPr marL="23362" marR="233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0"/>
                        </a:spcBef>
                        <a:spcAft>
                          <a:spcPts val="600"/>
                        </a:spcAft>
                      </a:pPr>
                      <a:r>
                        <a:rPr lang="fr-FR" sz="1100">
                          <a:solidFill>
                            <a:schemeClr val="tx1"/>
                          </a:solidFill>
                          <a:latin typeface="Source Sans Pro" panose="020B0503030403020204" pitchFamily="34" charset="0"/>
                          <a:ea typeface="Source Sans Pro" panose="020B0503030403020204" pitchFamily="34" charset="0"/>
                          <a:cs typeface="Arial"/>
                        </a:rPr>
                        <a:t>Confirmer qu'une politique de gestion des voyages et des véhicules est en place et qu'elle est systématiquement mise en œuvre/suivie.</a:t>
                      </a:r>
                    </a:p>
                  </a:txBody>
                  <a:tcPr marL="23362" marR="233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0"/>
                        </a:spcBef>
                        <a:spcAft>
                          <a:spcPts val="600"/>
                        </a:spcAft>
                      </a:pPr>
                      <a:r>
                        <a:rPr lang="fr-FR" sz="1100">
                          <a:solidFill>
                            <a:schemeClr val="tx1"/>
                          </a:solidFill>
                          <a:latin typeface="Source Sans Pro" panose="020B0503030403020204" pitchFamily="34" charset="0"/>
                          <a:ea typeface="Source Sans Pro" panose="020B0503030403020204" pitchFamily="34" charset="0"/>
                          <a:cs typeface="Arial"/>
                        </a:rPr>
                        <a:t>Politique de gestion des voyages et des véhicules</a:t>
                      </a:r>
                    </a:p>
                  </a:txBody>
                  <a:tcPr marL="23362" marR="233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3964317105"/>
                  </a:ext>
                </a:extLst>
              </a:tr>
              <a:tr h="1681262">
                <a:tc>
                  <a:txBody>
                    <a:bodyPr/>
                    <a:lstStyle/>
                    <a:p>
                      <a:pPr marL="8890" indent="-8890">
                        <a:spcBef>
                          <a:spcPts val="0"/>
                        </a:spcBef>
                        <a:spcAft>
                          <a:spcPts val="600"/>
                        </a:spcAft>
                      </a:pPr>
                      <a:r>
                        <a:rPr lang="fr-FR" sz="1100" dirty="0">
                          <a:solidFill>
                            <a:schemeClr val="tx1"/>
                          </a:solidFill>
                          <a:latin typeface="Source Sans Pro" panose="020B0503030403020204" pitchFamily="34" charset="0"/>
                          <a:ea typeface="Source Sans Pro" panose="020B0503030403020204" pitchFamily="34" charset="0"/>
                          <a:cs typeface="Arial"/>
                        </a:rPr>
                        <a:t>Voyages</a:t>
                      </a:r>
                    </a:p>
                  </a:txBody>
                  <a:tcPr marL="23362" marR="233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0"/>
                        </a:spcBef>
                        <a:spcAft>
                          <a:spcPts val="600"/>
                        </a:spcAft>
                      </a:pPr>
                      <a:r>
                        <a:rPr lang="fr-FR" sz="1100">
                          <a:solidFill>
                            <a:schemeClr val="tx1"/>
                          </a:solidFill>
                          <a:latin typeface="Source Sans Pro" panose="020B0503030403020204" pitchFamily="34" charset="0"/>
                          <a:ea typeface="Source Sans Pro" panose="020B0503030403020204" pitchFamily="34" charset="0"/>
                          <a:cs typeface="Arial"/>
                        </a:rPr>
                        <a:t>Confirmer que les formulaires d’avance de voyage de l’organisation présentent une ventilation du montant demandé et sont systématiquement signés par le responsable du programme, les finances et le superviseur.</a:t>
                      </a:r>
                    </a:p>
                  </a:txBody>
                  <a:tcPr marL="23362" marR="233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0"/>
                        </a:spcBef>
                        <a:spcAft>
                          <a:spcPts val="600"/>
                        </a:spcAft>
                      </a:pPr>
                      <a:r>
                        <a:rPr lang="fr-FR" sz="1100">
                          <a:solidFill>
                            <a:schemeClr val="tx1"/>
                          </a:solidFill>
                          <a:latin typeface="Source Sans Pro" panose="020B0503030403020204" pitchFamily="34" charset="0"/>
                          <a:ea typeface="Source Sans Pro" panose="020B0503030403020204" pitchFamily="34" charset="0"/>
                          <a:cs typeface="Arial"/>
                        </a:rPr>
                        <a:t>Politique de gestion des voyages et des véhicules</a:t>
                      </a:r>
                    </a:p>
                    <a:p>
                      <a:pPr marL="8890" indent="-8890">
                        <a:spcBef>
                          <a:spcPts val="0"/>
                        </a:spcBef>
                        <a:spcAft>
                          <a:spcPts val="600"/>
                        </a:spcAft>
                      </a:pPr>
                      <a:r>
                        <a:rPr lang="fr-FR" sz="1100">
                          <a:solidFill>
                            <a:schemeClr val="tx1"/>
                          </a:solidFill>
                          <a:latin typeface="Source Sans Pro" panose="020B0503030403020204" pitchFamily="34" charset="0"/>
                          <a:ea typeface="Source Sans Pro" panose="020B0503030403020204" pitchFamily="34" charset="0"/>
                          <a:cs typeface="Arial"/>
                        </a:rPr>
                        <a:t>Frais de véhicule</a:t>
                      </a:r>
                    </a:p>
                    <a:p>
                      <a:pPr marL="8890" indent="-8890">
                        <a:spcBef>
                          <a:spcPts val="0"/>
                        </a:spcBef>
                        <a:spcAft>
                          <a:spcPts val="600"/>
                        </a:spcAft>
                      </a:pPr>
                      <a:r>
                        <a:rPr lang="fr-FR" sz="1100">
                          <a:solidFill>
                            <a:schemeClr val="tx1"/>
                          </a:solidFill>
                          <a:latin typeface="Source Sans Pro" panose="020B0503030403020204" pitchFamily="34" charset="0"/>
                          <a:ea typeface="Source Sans Pro" panose="020B0503030403020204" pitchFamily="34" charset="0"/>
                          <a:cs typeface="Arial"/>
                        </a:rPr>
                        <a:t>Carnets</a:t>
                      </a:r>
                    </a:p>
                    <a:p>
                      <a:pPr marL="8890" indent="-8890">
                        <a:spcBef>
                          <a:spcPts val="0"/>
                        </a:spcBef>
                        <a:spcAft>
                          <a:spcPts val="600"/>
                        </a:spcAft>
                      </a:pPr>
                      <a:r>
                        <a:rPr lang="fr-FR" sz="1100">
                          <a:solidFill>
                            <a:schemeClr val="tx1"/>
                          </a:solidFill>
                          <a:latin typeface="Source Sans Pro" panose="020B0503030403020204" pitchFamily="34" charset="0"/>
                          <a:ea typeface="Source Sans Pro" panose="020B0503030403020204" pitchFamily="34" charset="0"/>
                          <a:cs typeface="Arial"/>
                        </a:rPr>
                        <a:t>Échantillon de transactions liées aux voyages</a:t>
                      </a:r>
                    </a:p>
                  </a:txBody>
                  <a:tcPr marL="23362" marR="233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1107585941"/>
                  </a:ext>
                </a:extLst>
              </a:tr>
              <a:tr h="237754">
                <a:tc>
                  <a:txBody>
                    <a:bodyPr/>
                    <a:lstStyle/>
                    <a:p>
                      <a:pPr marL="8890" indent="-8890">
                        <a:spcBef>
                          <a:spcPts val="0"/>
                        </a:spcBef>
                        <a:spcAft>
                          <a:spcPts val="600"/>
                        </a:spcAft>
                      </a:pPr>
                      <a:r>
                        <a:rPr lang="fr-FR" sz="1100">
                          <a:solidFill>
                            <a:schemeClr val="tx1"/>
                          </a:solidFill>
                          <a:latin typeface="Source Sans Pro" panose="020B0503030403020204" pitchFamily="34" charset="0"/>
                          <a:ea typeface="Source Sans Pro" panose="020B0503030403020204" pitchFamily="34" charset="0"/>
                          <a:cs typeface="Arial"/>
                        </a:rPr>
                        <a:t>Contrat de location</a:t>
                      </a:r>
                    </a:p>
                  </a:txBody>
                  <a:tcPr marL="23362" marR="233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0"/>
                        </a:spcBef>
                        <a:spcAft>
                          <a:spcPts val="600"/>
                        </a:spcAft>
                      </a:pPr>
                      <a:r>
                        <a:rPr lang="fr-FR" sz="1100">
                          <a:solidFill>
                            <a:schemeClr val="tx1"/>
                          </a:solidFill>
                          <a:latin typeface="Source Sans Pro" panose="020B0503030403020204" pitchFamily="34" charset="0"/>
                          <a:ea typeface="Source Sans Pro" panose="020B0503030403020204" pitchFamily="34" charset="0"/>
                          <a:cs typeface="Arial"/>
                        </a:rPr>
                        <a:t>Confirmer que des contrats de location appropriés sont en place pour les actifs loués</a:t>
                      </a:r>
                    </a:p>
                  </a:txBody>
                  <a:tcPr marL="23362" marR="233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0"/>
                        </a:spcBef>
                        <a:spcAft>
                          <a:spcPts val="600"/>
                        </a:spcAft>
                      </a:pPr>
                      <a:r>
                        <a:rPr lang="fr-FR" sz="1100" dirty="0">
                          <a:solidFill>
                            <a:schemeClr val="tx1"/>
                          </a:solidFill>
                          <a:latin typeface="Source Sans Pro" panose="020B0503030403020204" pitchFamily="34" charset="0"/>
                          <a:ea typeface="Source Sans Pro" panose="020B0503030403020204" pitchFamily="34" charset="0"/>
                          <a:cs typeface="Arial"/>
                        </a:rPr>
                        <a:t>Contrats de location</a:t>
                      </a:r>
                    </a:p>
                  </a:txBody>
                  <a:tcPr marL="23362" marR="233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91905980"/>
                  </a:ext>
                </a:extLst>
              </a:tr>
            </a:tbl>
          </a:graphicData>
        </a:graphic>
      </p:graphicFrame>
      <p:sp>
        <p:nvSpPr>
          <p:cNvPr id="6" name="Google Shape;385;p56">
            <a:extLst>
              <a:ext uri="{FF2B5EF4-FFF2-40B4-BE49-F238E27FC236}">
                <a16:creationId xmlns="" xmlns:a16="http://schemas.microsoft.com/office/drawing/2014/main" id="{D2E18267-663D-9638-0DE2-41839C6C031D}"/>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dirty="0">
                <a:solidFill>
                  <a:schemeClr val="bg1"/>
                </a:solidFill>
                <a:latin typeface="Source Sans Pro"/>
                <a:ea typeface="Source Sans Pro"/>
                <a:sym typeface="Arial"/>
              </a:rPr>
              <a:t>CATÉGORIES/SOUS-CATÉGORIES D'APPROVISIONNEMENT ET DE LOGISTIQUE</a:t>
            </a:r>
          </a:p>
        </p:txBody>
      </p:sp>
      <p:sp>
        <p:nvSpPr>
          <p:cNvPr id="5" name="TextBox 4"/>
          <p:cNvSpPr txBox="1"/>
          <p:nvPr/>
        </p:nvSpPr>
        <p:spPr>
          <a:xfrm>
            <a:off x="220722" y="6526926"/>
            <a:ext cx="6639951"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F72C4146-53ED-5F8B-F32F-FC7F68A14518}"/>
              </a:ext>
            </a:extLst>
          </p:cNvPr>
          <p:cNvSpPr>
            <a:spLocks noGrp="1"/>
          </p:cNvSpPr>
          <p:nvPr>
            <p:ph type="sldNum" sz="quarter" idx="12"/>
          </p:nvPr>
        </p:nvSpPr>
        <p:spPr/>
        <p:txBody>
          <a:bodyPr/>
          <a:lstStyle/>
          <a:p>
            <a:fld id="{3A98EE3D-8CD1-4C3F-BD1C-C98C9596463C}" type="slidenum">
              <a:rPr lang="en-US" smtClean="0"/>
              <a:t>84</a:t>
            </a:fld>
            <a:endParaRPr lang="en-US"/>
          </a:p>
        </p:txBody>
      </p:sp>
    </p:spTree>
    <p:extLst>
      <p:ext uri="{BB962C8B-B14F-4D97-AF65-F5344CB8AC3E}">
        <p14:creationId xmlns:p14="http://schemas.microsoft.com/office/powerpoint/2010/main" val="216168802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 xmlns:a16="http://schemas.microsoft.com/office/drawing/2014/main" id="{95F33A27-1670-CB5F-73D1-5C3DF5ABFE61}"/>
              </a:ext>
            </a:extLst>
          </p:cNvPr>
          <p:cNvGraphicFramePr>
            <a:graphicFrameLocks noGrp="1"/>
          </p:cNvGraphicFramePr>
          <p:nvPr>
            <p:extLst>
              <p:ext uri="{D42A27DB-BD31-4B8C-83A1-F6EECF244321}">
                <p14:modId xmlns:p14="http://schemas.microsoft.com/office/powerpoint/2010/main" val="1952946852"/>
              </p:ext>
            </p:extLst>
          </p:nvPr>
        </p:nvGraphicFramePr>
        <p:xfrm>
          <a:off x="391886" y="970941"/>
          <a:ext cx="11545556" cy="5238940"/>
        </p:xfrm>
        <a:graphic>
          <a:graphicData uri="http://schemas.openxmlformats.org/drawingml/2006/table">
            <a:tbl>
              <a:tblPr firstRow="1" firstCol="1" bandRow="1"/>
              <a:tblGrid>
                <a:gridCol w="2122259">
                  <a:extLst>
                    <a:ext uri="{9D8B030D-6E8A-4147-A177-3AD203B41FA5}">
                      <a16:colId xmlns="" xmlns:a16="http://schemas.microsoft.com/office/drawing/2014/main" val="2442917961"/>
                    </a:ext>
                  </a:extLst>
                </a:gridCol>
                <a:gridCol w="6441331">
                  <a:extLst>
                    <a:ext uri="{9D8B030D-6E8A-4147-A177-3AD203B41FA5}">
                      <a16:colId xmlns="" xmlns:a16="http://schemas.microsoft.com/office/drawing/2014/main" val="4166883134"/>
                    </a:ext>
                  </a:extLst>
                </a:gridCol>
                <a:gridCol w="2981966">
                  <a:extLst>
                    <a:ext uri="{9D8B030D-6E8A-4147-A177-3AD203B41FA5}">
                      <a16:colId xmlns="" xmlns:a16="http://schemas.microsoft.com/office/drawing/2014/main" val="3528606993"/>
                    </a:ext>
                  </a:extLst>
                </a:gridCol>
              </a:tblGrid>
              <a:tr h="546205">
                <a:tc>
                  <a:txBody>
                    <a:bodyPr/>
                    <a:lstStyle/>
                    <a:p>
                      <a:pPr marL="8890" indent="-8890" algn="ctr">
                        <a:spcBef>
                          <a:spcPts val="0"/>
                        </a:spcBef>
                        <a:spcAft>
                          <a:spcPts val="0"/>
                        </a:spcAft>
                      </a:pPr>
                      <a:r>
                        <a:rPr lang="fr-FR" sz="1400" b="1">
                          <a:solidFill>
                            <a:schemeClr val="bg1"/>
                          </a:solidFill>
                          <a:latin typeface="Source Sans Pro" panose="020B0503030403020204" pitchFamily="34" charset="0"/>
                          <a:ea typeface="Source Sans Pro" panose="020B0503030403020204" pitchFamily="34" charset="0"/>
                          <a:cs typeface="Arial"/>
                        </a:rPr>
                        <a:t>CATÉGORIES/SOUS-CATÉGORIES</a:t>
                      </a:r>
                    </a:p>
                  </a:txBody>
                  <a:tcPr marL="23362" marR="233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E6C"/>
                    </a:solidFill>
                  </a:tcPr>
                </a:tc>
                <a:tc>
                  <a:txBody>
                    <a:bodyPr/>
                    <a:lstStyle/>
                    <a:p>
                      <a:pPr marL="8890" indent="-8890" algn="ctr">
                        <a:spcBef>
                          <a:spcPts val="0"/>
                        </a:spcBef>
                        <a:spcAft>
                          <a:spcPts val="0"/>
                        </a:spcAft>
                      </a:pPr>
                      <a:r>
                        <a:rPr lang="fr-FR" sz="1400" b="1">
                          <a:solidFill>
                            <a:schemeClr val="bg1"/>
                          </a:solidFill>
                          <a:latin typeface="Source Sans Pro" panose="020B0503030403020204" pitchFamily="34" charset="0"/>
                          <a:ea typeface="Source Sans Pro" panose="020B0503030403020204" pitchFamily="34" charset="0"/>
                          <a:cs typeface="Arial"/>
                        </a:rPr>
                        <a:t>OBJECTIF (S) :</a:t>
                      </a:r>
                    </a:p>
                  </a:txBody>
                  <a:tcPr marL="23362" marR="233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E6C"/>
                    </a:solidFill>
                  </a:tcPr>
                </a:tc>
                <a:tc>
                  <a:txBody>
                    <a:bodyPr/>
                    <a:lstStyle/>
                    <a:p>
                      <a:pPr marL="8890" indent="-8890" algn="ctr">
                        <a:spcBef>
                          <a:spcPts val="0"/>
                        </a:spcBef>
                        <a:spcAft>
                          <a:spcPts val="0"/>
                        </a:spcAft>
                      </a:pPr>
                      <a:r>
                        <a:rPr lang="fr-FR" sz="1400" b="1">
                          <a:solidFill>
                            <a:schemeClr val="bg1"/>
                          </a:solidFill>
                          <a:latin typeface="Source Sans Pro" panose="020B0503030403020204" pitchFamily="34" charset="0"/>
                          <a:ea typeface="Source Sans Pro" panose="020B0503030403020204" pitchFamily="34" charset="0"/>
                          <a:cs typeface="Arial"/>
                        </a:rPr>
                        <a:t>DOCUMENTS CLÉS POUR L'ÉVALUATION</a:t>
                      </a:r>
                    </a:p>
                  </a:txBody>
                  <a:tcPr marL="23362" marR="233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E6C"/>
                    </a:solidFill>
                  </a:tcPr>
                </a:tc>
                <a:extLst>
                  <a:ext uri="{0D108BD9-81ED-4DB2-BD59-A6C34878D82A}">
                    <a16:rowId xmlns="" xmlns:a16="http://schemas.microsoft.com/office/drawing/2014/main" val="2458360465"/>
                  </a:ext>
                </a:extLst>
              </a:tr>
              <a:tr h="1267578">
                <a:tc>
                  <a:txBody>
                    <a:bodyPr/>
                    <a:lstStyle/>
                    <a:p>
                      <a:pPr algn="l" fontAlgn="t"/>
                      <a:r>
                        <a:rPr lang="fr-FR" sz="1400">
                          <a:solidFill>
                            <a:schemeClr val="tx1"/>
                          </a:solidFill>
                          <a:latin typeface="Source Sans Pro" panose="020B0503030403020204" pitchFamily="34" charset="0"/>
                          <a:ea typeface="Source Sans Pro" panose="020B0503030403020204" pitchFamily="34" charset="0"/>
                          <a:cs typeface="Arial"/>
                        </a:rPr>
                        <a:t>Seuils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t"/>
                      <a:r>
                        <a:rPr lang="fr-FR" sz="1400">
                          <a:solidFill>
                            <a:schemeClr val="tx1"/>
                          </a:solidFill>
                          <a:latin typeface="Source Sans Pro" panose="020B0503030403020204" pitchFamily="34" charset="0"/>
                          <a:ea typeface="Source Sans Pro" panose="020B0503030403020204" pitchFamily="34" charset="0"/>
                          <a:cs typeface="Arial"/>
                        </a:rPr>
                        <a:t>Confirmer si l'organisation dispose d'un seuil plafond à plusieurs niveaux qui inclut les micro-achats, si le personnel en est conscient et s'il est correctement appliqué de manière cohérente.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8890" indent="-8890">
                        <a:spcBef>
                          <a:spcPts val="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Politiques d'approvisionnement</a:t>
                      </a:r>
                    </a:p>
                    <a:p>
                      <a:pPr marL="8890" indent="-8890">
                        <a:spcBef>
                          <a:spcPts val="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Échantillon d'opérations d'approvisionnement</a:t>
                      </a:r>
                    </a:p>
                  </a:txBody>
                  <a:tcPr marL="23362" marR="233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 xmlns:a16="http://schemas.microsoft.com/office/drawing/2014/main" val="2776825991"/>
                  </a:ext>
                </a:extLst>
              </a:tr>
              <a:tr h="1402426">
                <a:tc>
                  <a:txBody>
                    <a:bodyPr/>
                    <a:lstStyle/>
                    <a:p>
                      <a:pPr algn="l" fontAlgn="t"/>
                      <a:r>
                        <a:rPr lang="fr-FR" sz="1400">
                          <a:solidFill>
                            <a:schemeClr val="tx1"/>
                          </a:solidFill>
                          <a:latin typeface="Source Sans Pro" panose="020B0503030403020204" pitchFamily="34" charset="0"/>
                          <a:ea typeface="Source Sans Pro" panose="020B0503030403020204" pitchFamily="34" charset="0"/>
                          <a:cs typeface="Arial"/>
                        </a:rPr>
                        <a:t>Base du coût de l'attribution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t"/>
                      <a:r>
                        <a:rPr lang="fr-FR" sz="1400">
                          <a:solidFill>
                            <a:schemeClr val="tx1"/>
                          </a:solidFill>
                          <a:latin typeface="Source Sans Pro" panose="020B0503030403020204" pitchFamily="34" charset="0"/>
                          <a:ea typeface="Source Sans Pro" panose="020B0503030403020204" pitchFamily="34" charset="0"/>
                          <a:cs typeface="Arial"/>
                        </a:rPr>
                        <a:t>Les pratiques d'approvisionnement de l'organisation sont conformes aux exigences de l'USAID et incluent l'exigence de justification du coût ou du prix d'attribution.  Ces politiques sont systématiquement appliquées correctement.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8890" indent="-8890">
                        <a:spcBef>
                          <a:spcPts val="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Politiques d'approvisionnement</a:t>
                      </a:r>
                    </a:p>
                    <a:p>
                      <a:pPr marL="8890" indent="-8890">
                        <a:spcBef>
                          <a:spcPts val="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Échantillon d'opérations d'approvisionnement</a:t>
                      </a:r>
                    </a:p>
                    <a:p>
                      <a:pPr marL="8890" indent="-8890" algn="l" rtl="0">
                        <a:spcBef>
                          <a:spcPts val="0"/>
                        </a:spcBef>
                        <a:spcAft>
                          <a:spcPts val="600"/>
                        </a:spcAft>
                      </a:pPr>
                      <a:endParaRPr lang="en-US" sz="1400" kern="1200" spc="30" dirty="0">
                        <a:solidFill>
                          <a:schemeClr val="tx1"/>
                        </a:solidFill>
                        <a:latin typeface="Source Sans Pro" panose="020B0503030403020204" pitchFamily="34" charset="0"/>
                        <a:ea typeface="Source Sans Pro" panose="020B0503030403020204" pitchFamily="34" charset="0"/>
                        <a:cs typeface="Arial"/>
                      </a:endParaRPr>
                    </a:p>
                  </a:txBody>
                  <a:tcPr marL="23362" marR="233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 xmlns:a16="http://schemas.microsoft.com/office/drawing/2014/main" val="2434248709"/>
                  </a:ext>
                </a:extLst>
              </a:tr>
              <a:tr h="1267578">
                <a:tc>
                  <a:txBody>
                    <a:bodyPr/>
                    <a:lstStyle/>
                    <a:p>
                      <a:pPr algn="l" fontAlgn="t"/>
                      <a:r>
                        <a:rPr lang="fr-FR" sz="1400">
                          <a:solidFill>
                            <a:schemeClr val="tx1"/>
                          </a:solidFill>
                          <a:latin typeface="Source Sans Pro" panose="020B0503030403020204" pitchFamily="34" charset="0"/>
                          <a:ea typeface="Source Sans Pro" panose="020B0503030403020204" pitchFamily="34" charset="0"/>
                          <a:cs typeface="Arial"/>
                        </a:rPr>
                        <a:t>Ensemble de compétences du personnel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t"/>
                      <a:r>
                        <a:rPr lang="fr-FR" sz="1400">
                          <a:solidFill>
                            <a:schemeClr val="tx1"/>
                          </a:solidFill>
                          <a:latin typeface="Source Sans Pro" panose="020B0503030403020204" pitchFamily="34" charset="0"/>
                          <a:ea typeface="Source Sans Pro" panose="020B0503030403020204" pitchFamily="34" charset="0"/>
                          <a:cs typeface="Arial"/>
                        </a:rPr>
                        <a:t>Toutes les personnes responsables des achats ont l'expérience requise dans la gestion des achats financés par des donateurs ou similaires de manière compétitive et transparente, sans conflits d'intérêts.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8890" indent="-8890">
                        <a:spcBef>
                          <a:spcPts val="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Politiques d'approvisionnement</a:t>
                      </a:r>
                    </a:p>
                    <a:p>
                      <a:pPr marL="8890" indent="-8890">
                        <a:spcBef>
                          <a:spcPts val="0"/>
                        </a:spcBef>
                        <a:spcAft>
                          <a:spcPts val="600"/>
                        </a:spcAft>
                      </a:pPr>
                      <a:r>
                        <a:rPr lang="fr-FR" sz="1400">
                          <a:solidFill>
                            <a:schemeClr val="tx1"/>
                          </a:solidFill>
                          <a:latin typeface="Source Sans Pro" panose="020B0503030403020204" pitchFamily="34" charset="0"/>
                          <a:ea typeface="Source Sans Pro" panose="020B0503030403020204" pitchFamily="34" charset="0"/>
                          <a:cs typeface="Arial"/>
                        </a:rPr>
                        <a:t>Échantillon d'opérations d'approvisionnement</a:t>
                      </a:r>
                    </a:p>
                  </a:txBody>
                  <a:tcPr marL="23362" marR="233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 xmlns:a16="http://schemas.microsoft.com/office/drawing/2014/main" val="4243227180"/>
                  </a:ext>
                </a:extLst>
              </a:tr>
              <a:tr h="755153">
                <a:tc>
                  <a:txBody>
                    <a:bodyPr/>
                    <a:lstStyle/>
                    <a:p>
                      <a:pPr algn="l" fontAlgn="t"/>
                      <a:r>
                        <a:rPr lang="fr-FR" sz="1400">
                          <a:solidFill>
                            <a:schemeClr val="tx1"/>
                          </a:solidFill>
                          <a:latin typeface="Source Sans Pro" panose="020B0503030403020204" pitchFamily="34" charset="0"/>
                          <a:ea typeface="Source Sans Pro" panose="020B0503030403020204" pitchFamily="34" charset="0"/>
                          <a:cs typeface="Arial"/>
                        </a:rPr>
                        <a:t>Assurance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t"/>
                      <a:r>
                        <a:rPr lang="fr-FR" sz="1400">
                          <a:solidFill>
                            <a:schemeClr val="tx1"/>
                          </a:solidFill>
                          <a:latin typeface="Source Sans Pro" panose="020B0503030403020204" pitchFamily="34" charset="0"/>
                          <a:ea typeface="Source Sans Pro" panose="020B0503030403020204" pitchFamily="34" charset="0"/>
                          <a:cs typeface="Arial"/>
                        </a:rPr>
                        <a:t>Tous les biens et actifs sont couverts par une assurance</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just" fontAlgn="t"/>
                      <a:r>
                        <a:rPr lang="fr-FR" sz="1400">
                          <a:solidFill>
                            <a:schemeClr val="tx1"/>
                          </a:solidFill>
                          <a:latin typeface="Source Sans Pro" panose="020B0503030403020204" pitchFamily="34" charset="0"/>
                          <a:ea typeface="Source Sans Pro" panose="020B0503030403020204" pitchFamily="34" charset="0"/>
                          <a:cs typeface="Arial"/>
                        </a:rPr>
                        <a:t>Liste des achats des six (6) derniers mois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 xmlns:a16="http://schemas.microsoft.com/office/drawing/2014/main" val="3964317105"/>
                  </a:ext>
                </a:extLst>
              </a:tr>
            </a:tbl>
          </a:graphicData>
        </a:graphic>
      </p:graphicFrame>
      <p:sp>
        <p:nvSpPr>
          <p:cNvPr id="6" name="Google Shape;385;p56">
            <a:extLst>
              <a:ext uri="{FF2B5EF4-FFF2-40B4-BE49-F238E27FC236}">
                <a16:creationId xmlns="" xmlns:a16="http://schemas.microsoft.com/office/drawing/2014/main" id="{D2E18267-663D-9638-0DE2-41839C6C031D}"/>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CATÉGORIES/SOUS-CATÉGORIES D'APPROVISIONNEMENT ET DE LOGISTIQUE</a:t>
            </a:r>
          </a:p>
        </p:txBody>
      </p:sp>
      <p:sp>
        <p:nvSpPr>
          <p:cNvPr id="5" name="TextBox 4"/>
          <p:cNvSpPr txBox="1"/>
          <p:nvPr/>
        </p:nvSpPr>
        <p:spPr>
          <a:xfrm>
            <a:off x="220722" y="6526926"/>
            <a:ext cx="6639951"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9C16C792-A670-CA04-2047-7951D06E9820}"/>
              </a:ext>
            </a:extLst>
          </p:cNvPr>
          <p:cNvSpPr>
            <a:spLocks noGrp="1"/>
          </p:cNvSpPr>
          <p:nvPr>
            <p:ph type="sldNum" sz="quarter" idx="12"/>
          </p:nvPr>
        </p:nvSpPr>
        <p:spPr/>
        <p:txBody>
          <a:bodyPr/>
          <a:lstStyle/>
          <a:p>
            <a:fld id="{3A98EE3D-8CD1-4C3F-BD1C-C98C9596463C}" type="slidenum">
              <a:rPr lang="en-US" smtClean="0"/>
              <a:t>85</a:t>
            </a:fld>
            <a:endParaRPr lang="en-US"/>
          </a:p>
        </p:txBody>
      </p:sp>
    </p:spTree>
    <p:extLst>
      <p:ext uri="{BB962C8B-B14F-4D97-AF65-F5344CB8AC3E}">
        <p14:creationId xmlns:p14="http://schemas.microsoft.com/office/powerpoint/2010/main" val="66020893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295596" y="1236728"/>
            <a:ext cx="10021570" cy="2949525"/>
          </a:xfrm>
          <a:prstGeom prst="rect">
            <a:avLst/>
          </a:prstGeom>
        </p:spPr>
        <p:txBody>
          <a:bodyPr vert="horz" wrap="square" lIns="0" tIns="0" rIns="0" bIns="0" rtlCol="0">
            <a:spAutoFit/>
          </a:bodyPr>
          <a:lstStyle/>
          <a:p>
            <a:pPr marL="355600" marR="0" indent="-342900">
              <a:spcBef>
                <a:spcPts val="0"/>
              </a:spcBef>
              <a:buClr>
                <a:schemeClr val="tx1"/>
              </a:buClr>
              <a:buFont typeface="Wingdings" panose="05000000000000000000" pitchFamily="2" charset="2"/>
              <a:buChar char="§"/>
              <a:tabLst>
                <a:tab pos="241300" algn="l"/>
              </a:tabLst>
              <a:defRPr/>
            </a:pPr>
            <a:r>
              <a:rPr lang="fr-FR" sz="2000">
                <a:latin typeface="Source Sans Pro" panose="020B0503030403020204" pitchFamily="34" charset="0"/>
                <a:ea typeface="Source Sans Pro" panose="020B0503030403020204" pitchFamily="34" charset="0"/>
                <a:cs typeface="Arial"/>
              </a:rPr>
              <a:t>Les politiques et procédures ne sont pas revues périodiquement</a:t>
            </a:r>
          </a:p>
          <a:p>
            <a:pPr marL="355600" marR="0" indent="-342900">
              <a:spcBef>
                <a:spcPts val="1660"/>
              </a:spcBef>
              <a:buClr>
                <a:schemeClr val="tx1"/>
              </a:buClr>
              <a:buFont typeface="Wingdings" panose="05000000000000000000" pitchFamily="2" charset="2"/>
              <a:buChar char="§"/>
              <a:tabLst>
                <a:tab pos="241300" algn="l"/>
              </a:tabLst>
              <a:defRPr/>
            </a:pPr>
            <a:r>
              <a:rPr lang="fr-FR" sz="2000">
                <a:latin typeface="Source Sans Pro" panose="020B0503030403020204" pitchFamily="34" charset="0"/>
                <a:ea typeface="Source Sans Pro" panose="020B0503030403020204" pitchFamily="34" charset="0"/>
                <a:cs typeface="Arial"/>
              </a:rPr>
              <a:t>Le personnel des achats n'est pas formé aux règles et réglementations de l'USAID</a:t>
            </a:r>
          </a:p>
          <a:p>
            <a:pPr marL="355600" marR="5080" indent="-342900">
              <a:spcBef>
                <a:spcPts val="1400"/>
              </a:spcBef>
              <a:buClr>
                <a:schemeClr val="tx1"/>
              </a:buClr>
              <a:buFont typeface="Wingdings" panose="05000000000000000000" pitchFamily="2" charset="2"/>
              <a:buChar char="§"/>
              <a:tabLst>
                <a:tab pos="241300" algn="l"/>
              </a:tabLst>
              <a:defRPr/>
            </a:pPr>
            <a:r>
              <a:rPr lang="fr-FR" sz="2000">
                <a:latin typeface="Source Sans Pro" panose="020B0503030403020204" pitchFamily="34" charset="0"/>
                <a:ea typeface="Source Sans Pro" panose="020B0503030403020204" pitchFamily="34" charset="0"/>
                <a:cs typeface="Arial"/>
              </a:rPr>
              <a:t>L'organisation n'effectue pas de contrôles pour les fournisseurs exclus ou suspendus ainsi que pour le financement du terrorisme.</a:t>
            </a:r>
          </a:p>
          <a:p>
            <a:pPr marL="355600" marR="1379220" indent="-342900">
              <a:spcBef>
                <a:spcPts val="1395"/>
              </a:spcBef>
              <a:buClr>
                <a:schemeClr val="tx1"/>
              </a:buClr>
              <a:buFont typeface="Wingdings" panose="05000000000000000000" pitchFamily="2" charset="2"/>
              <a:buChar char="§"/>
              <a:tabLst>
                <a:tab pos="241300" algn="l"/>
              </a:tabLst>
              <a:defRPr/>
            </a:pPr>
            <a:r>
              <a:rPr lang="fr-FR" sz="2000">
                <a:latin typeface="Source Sans Pro" panose="020B0503030403020204" pitchFamily="34" charset="0"/>
                <a:ea typeface="Source Sans Pro" panose="020B0503030403020204" pitchFamily="34" charset="0"/>
                <a:cs typeface="Arial"/>
              </a:rPr>
              <a:t>Non-respect de la politique d’approvisionnement de l’organisation (seuils d’approbation, formulaires d’approvisionnement non utilisés)</a:t>
            </a:r>
          </a:p>
          <a:p>
            <a:pPr marL="355600" marR="0" indent="-342900">
              <a:spcBef>
                <a:spcPts val="1660"/>
              </a:spcBef>
              <a:buClr>
                <a:schemeClr val="tx1"/>
              </a:buClr>
              <a:buFont typeface="Wingdings" panose="05000000000000000000" pitchFamily="2" charset="2"/>
              <a:buChar char="§"/>
              <a:tabLst>
                <a:tab pos="241300" algn="l"/>
              </a:tabLst>
              <a:defRPr/>
            </a:pPr>
            <a:r>
              <a:rPr lang="fr-FR" sz="2000">
                <a:latin typeface="Source Sans Pro" panose="020B0503030403020204" pitchFamily="34" charset="0"/>
                <a:ea typeface="Source Sans Pro" panose="020B0503030403020204" pitchFamily="34" charset="0"/>
                <a:cs typeface="Arial"/>
              </a:rPr>
              <a:t>Sourcing unique non motivé</a:t>
            </a:r>
          </a:p>
        </p:txBody>
      </p:sp>
      <p:sp>
        <p:nvSpPr>
          <p:cNvPr id="6" name="Google Shape;385;p56">
            <a:extLst>
              <a:ext uri="{FF2B5EF4-FFF2-40B4-BE49-F238E27FC236}">
                <a16:creationId xmlns="" xmlns:a16="http://schemas.microsoft.com/office/drawing/2014/main" id="{C62F8E4F-A64F-2ED3-31EF-8620280D6C8A}"/>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DOMAINES COMMUNS À AMÉLIORER</a:t>
            </a:r>
          </a:p>
        </p:txBody>
      </p:sp>
      <p:sp>
        <p:nvSpPr>
          <p:cNvPr id="5" name="TextBox 4"/>
          <p:cNvSpPr txBox="1"/>
          <p:nvPr/>
        </p:nvSpPr>
        <p:spPr>
          <a:xfrm>
            <a:off x="220722" y="6526926"/>
            <a:ext cx="6639951"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7CF6E008-D0A8-6390-332B-CEE07399D97D}"/>
              </a:ext>
            </a:extLst>
          </p:cNvPr>
          <p:cNvSpPr>
            <a:spLocks noGrp="1"/>
          </p:cNvSpPr>
          <p:nvPr>
            <p:ph type="sldNum" sz="quarter" idx="12"/>
          </p:nvPr>
        </p:nvSpPr>
        <p:spPr/>
        <p:txBody>
          <a:bodyPr/>
          <a:lstStyle/>
          <a:p>
            <a:fld id="{3A98EE3D-8CD1-4C3F-BD1C-C98C9596463C}" type="slidenum">
              <a:rPr lang="en-US" smtClean="0"/>
              <a:t>86</a:t>
            </a:fld>
            <a:endParaRPr lang="en-US"/>
          </a:p>
        </p:txBody>
      </p:sp>
    </p:spTree>
    <p:extLst>
      <p:ext uri="{BB962C8B-B14F-4D97-AF65-F5344CB8AC3E}">
        <p14:creationId xmlns:p14="http://schemas.microsoft.com/office/powerpoint/2010/main" val="351317415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77376FBD-55D8-4B80-F2F3-FF5E569FD8A0}"/>
            </a:ext>
          </a:extLst>
        </p:cNvPr>
        <p:cNvGrpSpPr/>
        <p:nvPr/>
      </p:nvGrpSpPr>
      <p:grpSpPr>
        <a:xfrm>
          <a:off x="0" y="0"/>
          <a:ext cx="0" cy="0"/>
          <a:chOff x="0" y="0"/>
          <a:chExt cx="0" cy="0"/>
        </a:xfrm>
      </p:grpSpPr>
      <p:sp>
        <p:nvSpPr>
          <p:cNvPr id="4" name="object 4">
            <a:extLst>
              <a:ext uri="{FF2B5EF4-FFF2-40B4-BE49-F238E27FC236}">
                <a16:creationId xmlns="" xmlns:a16="http://schemas.microsoft.com/office/drawing/2014/main" id="{10FB186F-31E6-5944-3547-33B94E0651C0}"/>
              </a:ext>
            </a:extLst>
          </p:cNvPr>
          <p:cNvSpPr txBox="1"/>
          <p:nvPr/>
        </p:nvSpPr>
        <p:spPr>
          <a:xfrm>
            <a:off x="1431213" y="1332315"/>
            <a:ext cx="8767864" cy="2028889"/>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cap="none" normalizeH="0" baseline="0" noProof="0">
                <a:ln>
                  <a:noFill/>
                </a:ln>
                <a:effectLst/>
                <a:uLnTx/>
                <a:uFillTx/>
                <a:latin typeface="Arial"/>
                <a:ea typeface="+mn-ea"/>
                <a:cs typeface="Arial"/>
              </a:rPr>
              <a:t>Principaux risques à prendre en compte :</a:t>
            </a:r>
          </a:p>
          <a:p>
            <a:pPr marL="469900" marR="5080" indent="-457200" algn="just">
              <a:lnSpc>
                <a:spcPct val="110000"/>
              </a:lnSpc>
              <a:spcBef>
                <a:spcPts val="1800"/>
              </a:spcBef>
              <a:buClr>
                <a:schemeClr val="tx1"/>
              </a:buClr>
              <a:buFont typeface="Wingdings" panose="05000000000000000000" pitchFamily="2" charset="2"/>
              <a:buChar char="§"/>
              <a:tabLst>
                <a:tab pos="470534" algn="l"/>
              </a:tabLst>
              <a:defRPr/>
            </a:pPr>
            <a:r>
              <a:rPr lang="fr-FR" sz="2000">
                <a:latin typeface="Source Sans Pro" panose="020B0503030403020204" pitchFamily="34" charset="0"/>
                <a:ea typeface="Source Sans Pro" panose="020B0503030403020204" pitchFamily="34" charset="0"/>
                <a:cs typeface="Arial"/>
              </a:rPr>
              <a:t>Les vérifications obligatoires ne sont pas effectuées.</a:t>
            </a:r>
          </a:p>
          <a:p>
            <a:pPr marL="469900" marR="5080" indent="-457200" algn="just">
              <a:lnSpc>
                <a:spcPct val="110000"/>
              </a:lnSpc>
              <a:spcBef>
                <a:spcPts val="1800"/>
              </a:spcBef>
              <a:buClr>
                <a:schemeClr val="tx1"/>
              </a:buClr>
              <a:buFont typeface="Wingdings" panose="05000000000000000000" pitchFamily="2" charset="2"/>
              <a:buChar char="§"/>
              <a:tabLst>
                <a:tab pos="470534" algn="l"/>
              </a:tabLst>
              <a:defRPr/>
            </a:pPr>
            <a:r>
              <a:rPr lang="fr-FR" sz="2000">
                <a:latin typeface="Source Sans Pro" panose="020B0503030403020204" pitchFamily="34" charset="0"/>
                <a:ea typeface="Source Sans Pro" panose="020B0503030403020204" pitchFamily="34" charset="0"/>
                <a:cs typeface="Arial"/>
              </a:rPr>
              <a:t>Les formulaires de passation de marchés sont utilisés de manière incohérente.</a:t>
            </a:r>
          </a:p>
          <a:p>
            <a:pPr marL="469900" marR="5080" indent="-457200" algn="just">
              <a:lnSpc>
                <a:spcPct val="110000"/>
              </a:lnSpc>
              <a:spcBef>
                <a:spcPts val="1800"/>
              </a:spcBef>
              <a:buClr>
                <a:schemeClr val="tx1"/>
              </a:buClr>
              <a:buFont typeface="Wingdings" panose="05000000000000000000" pitchFamily="2" charset="2"/>
              <a:buChar char="§"/>
              <a:tabLst>
                <a:tab pos="470534" algn="l"/>
              </a:tabLst>
              <a:defRPr/>
            </a:pPr>
            <a:r>
              <a:rPr lang="fr-FR" sz="2000">
                <a:latin typeface="Source Sans Pro" panose="020B0503030403020204" pitchFamily="34" charset="0"/>
                <a:ea typeface="Source Sans Pro" panose="020B0503030403020204" pitchFamily="34" charset="0"/>
                <a:cs typeface="Arial"/>
              </a:rPr>
              <a:t>Les transactions d'approvisionnement ne sont pas approuvées.</a:t>
            </a:r>
          </a:p>
        </p:txBody>
      </p:sp>
      <p:sp>
        <p:nvSpPr>
          <p:cNvPr id="2" name="Google Shape;385;p56">
            <a:extLst>
              <a:ext uri="{FF2B5EF4-FFF2-40B4-BE49-F238E27FC236}">
                <a16:creationId xmlns="" xmlns:a16="http://schemas.microsoft.com/office/drawing/2014/main" id="{54352777-EFB6-AF6B-BF03-40FFC3AC8B89}"/>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PRINCIPAUX RISQUES</a:t>
            </a:r>
          </a:p>
        </p:txBody>
      </p:sp>
      <p:sp>
        <p:nvSpPr>
          <p:cNvPr id="6" name="TextBox 5"/>
          <p:cNvSpPr txBox="1"/>
          <p:nvPr/>
        </p:nvSpPr>
        <p:spPr>
          <a:xfrm>
            <a:off x="220722" y="6526926"/>
            <a:ext cx="6639951"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3" name="Espace réservé du numéro de diapositive 2">
            <a:extLst>
              <a:ext uri="{FF2B5EF4-FFF2-40B4-BE49-F238E27FC236}">
                <a16:creationId xmlns="" xmlns:a16="http://schemas.microsoft.com/office/drawing/2014/main" id="{79D6AA4D-3D21-D444-FCD4-9A63C42F5A8A}"/>
              </a:ext>
            </a:extLst>
          </p:cNvPr>
          <p:cNvSpPr>
            <a:spLocks noGrp="1"/>
          </p:cNvSpPr>
          <p:nvPr>
            <p:ph type="sldNum" sz="quarter" idx="12"/>
          </p:nvPr>
        </p:nvSpPr>
        <p:spPr>
          <a:xfrm>
            <a:off x="11177273" y="6448529"/>
            <a:ext cx="780011" cy="365125"/>
          </a:xfrm>
        </p:spPr>
        <p:txBody>
          <a:bodyPr/>
          <a:lstStyle/>
          <a:p>
            <a:fld id="{3A98EE3D-8CD1-4C3F-BD1C-C98C9596463C}" type="slidenum">
              <a:rPr lang="en-US" smtClean="0"/>
              <a:t>87</a:t>
            </a:fld>
            <a:endParaRPr lang="en-US" dirty="0"/>
          </a:p>
        </p:txBody>
      </p:sp>
    </p:spTree>
    <p:extLst>
      <p:ext uri="{BB962C8B-B14F-4D97-AF65-F5344CB8AC3E}">
        <p14:creationId xmlns:p14="http://schemas.microsoft.com/office/powerpoint/2010/main" val="221688991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2569C96B-F133-0EAE-B502-D6442127425F}"/>
            </a:ext>
          </a:extLst>
        </p:cNvPr>
        <p:cNvGrpSpPr/>
        <p:nvPr/>
      </p:nvGrpSpPr>
      <p:grpSpPr>
        <a:xfrm>
          <a:off x="0" y="0"/>
          <a:ext cx="0" cy="0"/>
          <a:chOff x="0" y="0"/>
          <a:chExt cx="0" cy="0"/>
        </a:xfrm>
      </p:grpSpPr>
      <p:sp>
        <p:nvSpPr>
          <p:cNvPr id="5" name="Google Shape;385;p56">
            <a:extLst>
              <a:ext uri="{FF2B5EF4-FFF2-40B4-BE49-F238E27FC236}">
                <a16:creationId xmlns="" xmlns:a16="http://schemas.microsoft.com/office/drawing/2014/main" id="{1075EA8B-D9B3-12BD-7F51-9235509639E3}"/>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RECOMMENDATIONS</a:t>
            </a:r>
          </a:p>
        </p:txBody>
      </p:sp>
      <p:sp>
        <p:nvSpPr>
          <p:cNvPr id="3" name="Text Placeholder 1">
            <a:extLst>
              <a:ext uri="{FF2B5EF4-FFF2-40B4-BE49-F238E27FC236}">
                <a16:creationId xmlns="" xmlns:a16="http://schemas.microsoft.com/office/drawing/2014/main" id="{F891B351-712C-1250-01EC-4D9A78E6B2E5}"/>
              </a:ext>
            </a:extLst>
          </p:cNvPr>
          <p:cNvSpPr>
            <a:spLocks noGrp="1"/>
          </p:cNvSpPr>
          <p:nvPr>
            <p:ph type="body" idx="1"/>
          </p:nvPr>
        </p:nvSpPr>
        <p:spPr>
          <a:xfrm>
            <a:off x="192024" y="1030142"/>
            <a:ext cx="11914632" cy="5343226"/>
          </a:xfrm>
        </p:spPr>
        <p:txBody>
          <a:bodyPr>
            <a:noAutofit/>
          </a:bodyPr>
          <a:lstStyle/>
          <a:p>
            <a:pPr marL="285750" marR="0" indent="-285750">
              <a:lnSpc>
                <a:spcPct val="100000"/>
              </a:lnSpc>
              <a:spcBef>
                <a:spcPts val="600"/>
              </a:spcBef>
              <a:spcAft>
                <a:spcPts val="600"/>
              </a:spcAft>
              <a:buClr>
                <a:schemeClr val="tx1"/>
              </a:buClr>
              <a:buFont typeface="Wingdings" panose="05000000000000000000" pitchFamily="2" charset="2"/>
              <a:buChar char="§"/>
            </a:pPr>
            <a:r>
              <a:rPr lang="fr-FR" sz="1700" b="1" dirty="0">
                <a:solidFill>
                  <a:schemeClr val="tx1"/>
                </a:solidFill>
                <a:effectLst/>
              </a:rPr>
              <a:t>Fournissez des exemples concrets d’approvisionnements auprès d’un fournisseur unique :</a:t>
            </a:r>
            <a:r>
              <a:rPr lang="fr-FR" sz="1700" dirty="0">
                <a:solidFill>
                  <a:schemeClr val="tx1"/>
                </a:solidFill>
                <a:effectLst/>
              </a:rPr>
              <a:t> Les organisations ne savent parfois pas clairement comment et quand recourir à un fournisseur unique. </a:t>
            </a:r>
          </a:p>
          <a:p>
            <a:pPr marL="285750" marR="0" indent="-285750">
              <a:lnSpc>
                <a:spcPct val="100000"/>
              </a:lnSpc>
              <a:spcBef>
                <a:spcPts val="600"/>
              </a:spcBef>
              <a:spcAft>
                <a:spcPts val="600"/>
              </a:spcAft>
              <a:buClr>
                <a:schemeClr val="tx1"/>
              </a:buClr>
              <a:buFont typeface="Wingdings" panose="05000000000000000000" pitchFamily="2" charset="2"/>
              <a:buChar char="§"/>
            </a:pPr>
            <a:r>
              <a:rPr lang="fr-FR" sz="1700" b="1" dirty="0">
                <a:solidFill>
                  <a:schemeClr val="tx1"/>
                </a:solidFill>
                <a:effectLst/>
              </a:rPr>
              <a:t>Soutenir la mise en cascade de la capacité d’approvisionnement vers les sous-traitants :</a:t>
            </a:r>
            <a:r>
              <a:rPr lang="fr-FR" sz="1700" dirty="0">
                <a:solidFill>
                  <a:schemeClr val="tx1"/>
                </a:solidFill>
                <a:effectLst/>
              </a:rPr>
              <a:t> Lors de la transition du </a:t>
            </a:r>
            <a:r>
              <a:rPr lang="fr-FR" sz="1700" dirty="0" err="1">
                <a:solidFill>
                  <a:schemeClr val="tx1"/>
                </a:solidFill>
                <a:effectLst/>
              </a:rPr>
              <a:t>sub</a:t>
            </a:r>
            <a:r>
              <a:rPr lang="fr-FR" sz="1700" dirty="0">
                <a:solidFill>
                  <a:schemeClr val="tx1"/>
                </a:solidFill>
                <a:effectLst/>
              </a:rPr>
              <a:t>-bénéficiaire au prime, les PLI devraient développer des systèmes qui transmettent leurs connaissances et soutiennent leurs sous-bénéficiaires/bénéficiaires dans les processus de passation de marchés. </a:t>
            </a:r>
          </a:p>
          <a:p>
            <a:pPr marL="285750" marR="0" indent="-285750">
              <a:lnSpc>
                <a:spcPct val="100000"/>
              </a:lnSpc>
              <a:spcBef>
                <a:spcPts val="600"/>
              </a:spcBef>
              <a:spcAft>
                <a:spcPts val="600"/>
              </a:spcAft>
              <a:buClr>
                <a:schemeClr val="tx1"/>
              </a:buClr>
              <a:buFont typeface="Wingdings" panose="05000000000000000000" pitchFamily="2" charset="2"/>
              <a:buChar char="§"/>
            </a:pPr>
            <a:r>
              <a:rPr lang="fr-FR" sz="1700" b="1" dirty="0">
                <a:solidFill>
                  <a:schemeClr val="tx1"/>
                </a:solidFill>
                <a:effectLst/>
              </a:rPr>
              <a:t>Prévenez la fraude grâce à des processus d’approvisionnement améliorés :</a:t>
            </a:r>
            <a:r>
              <a:rPr lang="fr-FR" sz="1700" dirty="0">
                <a:solidFill>
                  <a:schemeClr val="tx1"/>
                </a:solidFill>
                <a:effectLst/>
              </a:rPr>
              <a:t> Les marchés publics étant un domaine courant de fraude, certaines mesures peuvent être prises pour élaborer des politiques et des procédures visant à réduire le risque de fraude ou à assurer une surveillance permettant de détecter tout incident. ASAP II recommande aux organisations locales :</a:t>
            </a:r>
          </a:p>
          <a:p>
            <a:pPr marL="741363" marR="0" indent="-512763">
              <a:lnSpc>
                <a:spcPct val="100000"/>
              </a:lnSpc>
              <a:spcBef>
                <a:spcPts val="0"/>
              </a:spcBef>
              <a:spcAft>
                <a:spcPts val="0"/>
              </a:spcAft>
              <a:buClr>
                <a:schemeClr val="tx1"/>
              </a:buClr>
              <a:buFont typeface="Courier New" panose="02070309020205020404" pitchFamily="49" charset="0"/>
              <a:buChar char="o"/>
            </a:pPr>
            <a:r>
              <a:rPr lang="fr-FR" sz="1700" dirty="0">
                <a:solidFill>
                  <a:schemeClr val="tx1"/>
                </a:solidFill>
              </a:rPr>
              <a:t>Veiller à ce que tout le personnel, y compris les conseils d'administration, signe la déclaration de conflits d'intérêts et l'inclut dans chaque demande d'approvisionnement adressée aux fournisseurs.</a:t>
            </a:r>
          </a:p>
          <a:p>
            <a:pPr marL="741363" marR="0" indent="-512763">
              <a:lnSpc>
                <a:spcPct val="100000"/>
              </a:lnSpc>
              <a:spcBef>
                <a:spcPts val="0"/>
              </a:spcBef>
              <a:spcAft>
                <a:spcPts val="0"/>
              </a:spcAft>
              <a:buClr>
                <a:schemeClr val="tx1"/>
              </a:buClr>
              <a:buFont typeface="Courier New" panose="02070309020205020404" pitchFamily="49" charset="0"/>
              <a:buChar char="o"/>
            </a:pPr>
            <a:r>
              <a:rPr lang="fr-FR" sz="1700" dirty="0">
                <a:solidFill>
                  <a:schemeClr val="tx1"/>
                </a:solidFill>
                <a:effectLst/>
              </a:rPr>
              <a:t>Exiger une formation supplémentaire sur les conflits d’intérêts et le processus d’approvisionnement.</a:t>
            </a:r>
          </a:p>
          <a:p>
            <a:pPr marL="741363" marR="0" indent="-512763">
              <a:lnSpc>
                <a:spcPct val="100000"/>
              </a:lnSpc>
              <a:spcBef>
                <a:spcPts val="0"/>
              </a:spcBef>
              <a:spcAft>
                <a:spcPts val="0"/>
              </a:spcAft>
              <a:buClr>
                <a:schemeClr val="tx1"/>
              </a:buClr>
              <a:buFont typeface="Courier New" panose="02070309020205020404" pitchFamily="49" charset="0"/>
              <a:buChar char="o"/>
            </a:pPr>
            <a:r>
              <a:rPr lang="fr-FR" sz="1700" dirty="0">
                <a:solidFill>
                  <a:schemeClr val="tx1"/>
                </a:solidFill>
                <a:effectLst/>
              </a:rPr>
              <a:t>Veiller à ce que les contrats d’approvisionnement comportent des prix fixes et aider les organisations à élaborer une liste de fournisseurs privilégiés.</a:t>
            </a:r>
          </a:p>
          <a:p>
            <a:pPr marL="741363" marR="0" indent="-512763">
              <a:lnSpc>
                <a:spcPct val="100000"/>
              </a:lnSpc>
              <a:spcBef>
                <a:spcPts val="0"/>
              </a:spcBef>
              <a:spcAft>
                <a:spcPts val="0"/>
              </a:spcAft>
              <a:buClr>
                <a:schemeClr val="tx1"/>
              </a:buClr>
              <a:buFont typeface="Courier New" panose="02070309020205020404" pitchFamily="49" charset="0"/>
              <a:buChar char="o"/>
            </a:pPr>
            <a:r>
              <a:rPr lang="fr-FR" sz="1700" dirty="0">
                <a:solidFill>
                  <a:schemeClr val="tx1"/>
                </a:solidFill>
                <a:effectLst/>
              </a:rPr>
              <a:t>Effectuer des contrôles ponctuels sur les transactions d’approvisionnement et créer des conseils pour les organisations sur le processus.</a:t>
            </a:r>
          </a:p>
          <a:p>
            <a:pPr marL="741363" marR="0" indent="-512763">
              <a:lnSpc>
                <a:spcPct val="100000"/>
              </a:lnSpc>
              <a:spcBef>
                <a:spcPts val="0"/>
              </a:spcBef>
              <a:spcAft>
                <a:spcPts val="0"/>
              </a:spcAft>
              <a:buClr>
                <a:schemeClr val="tx1"/>
              </a:buClr>
              <a:buFont typeface="Courier New" panose="02070309020205020404" pitchFamily="49" charset="0"/>
              <a:buChar char="o"/>
            </a:pPr>
            <a:r>
              <a:rPr lang="fr-FR" sz="1700" dirty="0">
                <a:solidFill>
                  <a:schemeClr val="tx1"/>
                </a:solidFill>
                <a:effectLst/>
              </a:rPr>
              <a:t>Construire une culture de prévention de la fraude dans les achats en formant et en communiquant les politiques et procédures de prévention de la fraude.</a:t>
            </a:r>
          </a:p>
        </p:txBody>
      </p:sp>
      <p:sp>
        <p:nvSpPr>
          <p:cNvPr id="4" name="TextBox 3"/>
          <p:cNvSpPr txBox="1"/>
          <p:nvPr/>
        </p:nvSpPr>
        <p:spPr>
          <a:xfrm>
            <a:off x="220722" y="6526926"/>
            <a:ext cx="6639951"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41C74307-9966-F861-3FE6-CAE56E1C1399}"/>
              </a:ext>
            </a:extLst>
          </p:cNvPr>
          <p:cNvSpPr>
            <a:spLocks noGrp="1"/>
          </p:cNvSpPr>
          <p:nvPr>
            <p:ph type="sldNum" sz="quarter" idx="12"/>
          </p:nvPr>
        </p:nvSpPr>
        <p:spPr/>
        <p:txBody>
          <a:bodyPr/>
          <a:lstStyle/>
          <a:p>
            <a:fld id="{3A98EE3D-8CD1-4C3F-BD1C-C98C9596463C}" type="slidenum">
              <a:rPr lang="en-US" smtClean="0"/>
              <a:t>88</a:t>
            </a:fld>
            <a:endParaRPr lang="en-US"/>
          </a:p>
        </p:txBody>
      </p:sp>
    </p:spTree>
    <p:extLst>
      <p:ext uri="{BB962C8B-B14F-4D97-AF65-F5344CB8AC3E}">
        <p14:creationId xmlns:p14="http://schemas.microsoft.com/office/powerpoint/2010/main" val="395667676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10A4E8D0-24A3-18E7-1B17-CB370137C9AC}"/>
            </a:ext>
          </a:extLst>
        </p:cNvPr>
        <p:cNvGrpSpPr/>
        <p:nvPr/>
      </p:nvGrpSpPr>
      <p:grpSpPr>
        <a:xfrm>
          <a:off x="0" y="0"/>
          <a:ext cx="0" cy="0"/>
          <a:chOff x="0" y="0"/>
          <a:chExt cx="0" cy="0"/>
        </a:xfrm>
      </p:grpSpPr>
      <p:sp>
        <p:nvSpPr>
          <p:cNvPr id="3" name="object 3">
            <a:extLst>
              <a:ext uri="{FF2B5EF4-FFF2-40B4-BE49-F238E27FC236}">
                <a16:creationId xmlns="" xmlns:a16="http://schemas.microsoft.com/office/drawing/2014/main" id="{E9A2700E-3047-46E4-EA22-42D99094D368}"/>
              </a:ext>
            </a:extLst>
          </p:cNvPr>
          <p:cNvSpPr txBox="1">
            <a:spLocks noGrp="1"/>
          </p:cNvSpPr>
          <p:nvPr>
            <p:ph type="title"/>
          </p:nvPr>
        </p:nvSpPr>
        <p:spPr>
          <a:xfrm>
            <a:off x="249767" y="2599480"/>
            <a:ext cx="11692466" cy="1333698"/>
          </a:xfrm>
          <a:prstGeom prst="rect">
            <a:avLst/>
          </a:prstGeom>
        </p:spPr>
        <p:txBody>
          <a:bodyPr vert="horz" wrap="square" lIns="0" tIns="0" rIns="0" bIns="0" rtlCol="0">
            <a:spAutoFit/>
          </a:bodyPr>
          <a:lstStyle/>
          <a:p>
            <a:pPr marL="12700" algn="ctr">
              <a:lnSpc>
                <a:spcPts val="5220"/>
              </a:lnSpc>
            </a:pPr>
            <a:r>
              <a:rPr lang="fr-FR" sz="4800" b="1"/>
              <a:t>MODULE 5 : </a:t>
            </a:r>
            <a:br>
              <a:rPr lang="fr-FR" sz="4800" b="1"/>
            </a:br>
            <a:r>
              <a:rPr lang="fr-FR" sz="4800" b="1"/>
              <a:t>GESTION DE LA PROPRIÉTÉ</a:t>
            </a:r>
          </a:p>
        </p:txBody>
      </p:sp>
      <p:sp>
        <p:nvSpPr>
          <p:cNvPr id="5" name="Google Shape;385;p56">
            <a:extLst>
              <a:ext uri="{FF2B5EF4-FFF2-40B4-BE49-F238E27FC236}">
                <a16:creationId xmlns="" xmlns:a16="http://schemas.microsoft.com/office/drawing/2014/main" id="{659D7DBC-CD84-0EC8-8D6B-8E1D4865CD59}"/>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fr-FR" sz="3200" b="1" i="0" u="none" strike="noStrike" cap="none" normalizeH="0" baseline="0" noProof="0">
                <a:ln>
                  <a:noFill/>
                </a:ln>
                <a:solidFill>
                  <a:prstClr val="white"/>
                </a:solidFill>
                <a:effectLst/>
                <a:uLnTx/>
                <a:uFillTx/>
                <a:latin typeface="Source Sans Pro"/>
                <a:ea typeface="Source Sans Pro"/>
                <a:cs typeface="+mn-cs"/>
                <a:sym typeface="Arial"/>
              </a:rPr>
              <a:t> </a:t>
            </a:r>
          </a:p>
        </p:txBody>
      </p:sp>
      <p:sp>
        <p:nvSpPr>
          <p:cNvPr id="4" name="TextBox 3"/>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23BCA358-3C83-3867-E643-9F85FDAD539D}"/>
              </a:ext>
            </a:extLst>
          </p:cNvPr>
          <p:cNvSpPr>
            <a:spLocks noGrp="1"/>
          </p:cNvSpPr>
          <p:nvPr>
            <p:ph type="sldNum" sz="quarter" idx="7"/>
          </p:nvPr>
        </p:nvSpPr>
        <p:spPr/>
        <p:txBody>
          <a:bodyPr/>
          <a:lstStyle/>
          <a:p>
            <a:fld id="{B6F15528-21DE-4FAA-801E-634DDDAF4B2B}" type="slidenum">
              <a:rPr lang="fr-FR" smtClean="0"/>
              <a:pPr/>
              <a:t>89</a:t>
            </a:fld>
            <a:endParaRPr lang="fr-FR" dirty="0"/>
          </a:p>
        </p:txBody>
      </p:sp>
    </p:spTree>
    <p:extLst>
      <p:ext uri="{BB962C8B-B14F-4D97-AF65-F5344CB8AC3E}">
        <p14:creationId xmlns:p14="http://schemas.microsoft.com/office/powerpoint/2010/main" val="20443002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5DA93D5D-2823-FD0D-B1B0-25EB96AF7AC6}"/>
            </a:ext>
          </a:extLst>
        </p:cNvPr>
        <p:cNvGrpSpPr/>
        <p:nvPr/>
      </p:nvGrpSpPr>
      <p:grpSpPr>
        <a:xfrm>
          <a:off x="0" y="0"/>
          <a:ext cx="0" cy="0"/>
          <a:chOff x="0" y="0"/>
          <a:chExt cx="0" cy="0"/>
        </a:xfrm>
      </p:grpSpPr>
      <p:sp>
        <p:nvSpPr>
          <p:cNvPr id="4" name="object 4">
            <a:extLst>
              <a:ext uri="{FF2B5EF4-FFF2-40B4-BE49-F238E27FC236}">
                <a16:creationId xmlns="" xmlns:a16="http://schemas.microsoft.com/office/drawing/2014/main" id="{51E190C6-4DDF-A590-6D6B-4380FF8FCDF7}"/>
              </a:ext>
            </a:extLst>
          </p:cNvPr>
          <p:cNvSpPr txBox="1"/>
          <p:nvPr/>
        </p:nvSpPr>
        <p:spPr>
          <a:xfrm>
            <a:off x="460268" y="907824"/>
            <a:ext cx="11568081" cy="5306709"/>
          </a:xfrm>
          <a:prstGeom prst="rect">
            <a:avLst/>
          </a:prstGeom>
        </p:spPr>
        <p:txBody>
          <a:bodyPr vert="horz" wrap="square" lIns="0" tIns="0" rIns="0" bIns="0" rtlCol="0">
            <a:spAutoFit/>
          </a:bodyPr>
          <a:lstStyle/>
          <a:p>
            <a:pPr marL="12700" marR="5080">
              <a:lnSpc>
                <a:spcPct val="110000"/>
              </a:lnSpc>
            </a:pPr>
            <a:r>
              <a:rPr lang="fr-FR" dirty="0">
                <a:latin typeface="Source Sans Pro" panose="020B0503030403020204" pitchFamily="34" charset="0"/>
                <a:ea typeface="Source Sans Pro" panose="020B0503030403020204" pitchFamily="34" charset="0"/>
                <a:cs typeface="Arial"/>
              </a:rPr>
              <a:t>Le Questionnaire de Pré-évaluation des Organisations Non-Américaines (NUPAS) Plus 2.0 - ASAP II a développé l'outil NUPAS Plus 2.0 pour disposer d'un outil d'évaluation complet et consolidé en combinant le NUPAS original et le NUPAS Plus, en révisant les sous-critères/questions ou en en ajoutant de nouveaux aux domaines du NUPAS et du NUPAS Plus. </a:t>
            </a:r>
          </a:p>
          <a:p>
            <a:pPr marL="12700" marR="5080">
              <a:lnSpc>
                <a:spcPct val="110000"/>
              </a:lnSpc>
            </a:pPr>
            <a:endParaRPr lang="en-US" spc="45" dirty="0">
              <a:solidFill>
                <a:srgbClr val="404040"/>
              </a:solidFill>
              <a:latin typeface="Source Sans Pro" panose="020B0503030403020204" pitchFamily="34" charset="0"/>
              <a:ea typeface="Source Sans Pro" panose="020B0503030403020204" pitchFamily="34" charset="0"/>
              <a:cs typeface="Arial"/>
            </a:endParaRPr>
          </a:p>
          <a:p>
            <a:pPr marL="12700" marR="5080">
              <a:lnSpc>
                <a:spcPct val="110000"/>
              </a:lnSpc>
            </a:pPr>
            <a:r>
              <a:rPr lang="fr-FR" b="1" dirty="0">
                <a:solidFill>
                  <a:srgbClr val="C51C05"/>
                </a:solidFill>
                <a:latin typeface="Source Sans Pro" panose="020B0503030403020204" pitchFamily="34" charset="0"/>
                <a:ea typeface="Source Sans Pro" panose="020B0503030403020204" pitchFamily="34" charset="0"/>
                <a:cs typeface="Arial"/>
              </a:rPr>
              <a:t>Objectifs NUPAS Plus :</a:t>
            </a:r>
          </a:p>
          <a:p>
            <a:pPr marL="355600" marR="5080" indent="-342900">
              <a:spcBef>
                <a:spcPts val="600"/>
              </a:spcBef>
              <a:spcAft>
                <a:spcPts val="600"/>
              </a:spcAft>
              <a:buClr>
                <a:schemeClr val="tx1"/>
              </a:buClr>
              <a:buAutoNum type="arabicPeriod"/>
              <a:tabLst>
                <a:tab pos="355600" algn="l"/>
                <a:tab pos="356235" algn="l"/>
              </a:tabLst>
            </a:pPr>
            <a:r>
              <a:rPr lang="fr-FR" dirty="0">
                <a:latin typeface="Source Sans Pro" panose="020B0503030403020204" pitchFamily="34" charset="0"/>
                <a:ea typeface="Source Sans Pro" panose="020B0503030403020204" pitchFamily="34" charset="0"/>
                <a:cs typeface="Arial"/>
              </a:rPr>
              <a:t>Déterminer si les organisations non américaines disposent de capacités financières et de gestion suffisantes pour gérer les fonds de l'USAID conformément aux exigences du gouvernement américain et de l'USAID.</a:t>
            </a:r>
          </a:p>
          <a:p>
            <a:pPr marL="355600" marR="5080" indent="-342900">
              <a:spcBef>
                <a:spcPts val="600"/>
              </a:spcBef>
              <a:spcAft>
                <a:spcPts val="600"/>
              </a:spcAft>
              <a:buClr>
                <a:schemeClr val="tx1"/>
              </a:buClr>
              <a:buAutoNum type="arabicPeriod"/>
              <a:tabLst>
                <a:tab pos="355600" algn="l"/>
                <a:tab pos="356235" algn="l"/>
              </a:tabLst>
            </a:pPr>
            <a:r>
              <a:rPr lang="fr-FR" dirty="0">
                <a:latin typeface="Source Sans Pro" panose="020B0503030403020204" pitchFamily="34" charset="0"/>
                <a:ea typeface="Source Sans Pro" panose="020B0503030403020204" pitchFamily="34" charset="0"/>
                <a:cs typeface="Arial"/>
              </a:rPr>
              <a:t>Identifier les causes profondes des déficiences et des faiblesses des organisations partenaires non américaines et fournir des recommandations à l'USAID sur les domaines nécessaires pour qu'elles deviennent et réussissent en tant que bénéficiaire. </a:t>
            </a:r>
          </a:p>
          <a:p>
            <a:pPr marL="355600" marR="5080" indent="-342900">
              <a:spcBef>
                <a:spcPts val="600"/>
              </a:spcBef>
              <a:spcAft>
                <a:spcPts val="600"/>
              </a:spcAft>
              <a:buClr>
                <a:schemeClr val="tx1"/>
              </a:buClr>
              <a:buAutoNum type="arabicPeriod"/>
              <a:tabLst>
                <a:tab pos="355600" algn="l"/>
                <a:tab pos="356235" algn="l"/>
              </a:tabLst>
            </a:pPr>
            <a:r>
              <a:rPr lang="fr-FR" dirty="0">
                <a:latin typeface="Source Sans Pro" panose="020B0503030403020204" pitchFamily="34" charset="0"/>
                <a:ea typeface="Source Sans Pro" panose="020B0503030403020204" pitchFamily="34" charset="0"/>
                <a:cs typeface="Arial"/>
              </a:rPr>
              <a:t>Fournir des données de référence aux organisations pour les réévaluations personnelles et externes.</a:t>
            </a:r>
          </a:p>
          <a:p>
            <a:pPr marL="12700" marR="5080">
              <a:lnSpc>
                <a:spcPct val="110000"/>
              </a:lnSpc>
              <a:spcBef>
                <a:spcPts val="1195"/>
              </a:spcBef>
              <a:buClr>
                <a:schemeClr val="tx1"/>
              </a:buClr>
              <a:tabLst>
                <a:tab pos="355600" algn="l"/>
                <a:tab pos="356235" algn="l"/>
              </a:tabLst>
            </a:pPr>
            <a:r>
              <a:rPr lang="fr-FR" b="1" dirty="0">
                <a:solidFill>
                  <a:srgbClr val="C51C05"/>
                </a:solidFill>
                <a:latin typeface="Source Sans Pro" panose="020B0503030403020204" pitchFamily="34" charset="0"/>
                <a:ea typeface="Source Sans Pro" panose="020B0503030403020204" pitchFamily="34" charset="0"/>
                <a:cs typeface="Arial"/>
              </a:rPr>
              <a:t>Domaines NUPAS PLUS : </a:t>
            </a:r>
            <a:r>
              <a:rPr lang="fr-FR" dirty="0">
                <a:latin typeface="Source Sans Pro" panose="020B0503030403020204" pitchFamily="34" charset="0"/>
                <a:ea typeface="Source Sans Pro" panose="020B0503030403020204" pitchFamily="34" charset="0"/>
                <a:cs typeface="Arial"/>
              </a:rPr>
              <a:t>19 domaines, dont les domaines NUPAS Plus et quatre nouveaux domaines (</a:t>
            </a:r>
            <a:r>
              <a:rPr lang="fr-FR" dirty="0" err="1">
                <a:latin typeface="Source Sans Pro" panose="020B0503030403020204" pitchFamily="34" charset="0"/>
                <a:ea typeface="Source Sans Pro" panose="020B0503030403020204" pitchFamily="34" charset="0"/>
                <a:cs typeface="Arial"/>
              </a:rPr>
              <a:t>Award</a:t>
            </a:r>
            <a:r>
              <a:rPr lang="fr-FR" dirty="0">
                <a:latin typeface="Source Sans Pro" panose="020B0503030403020204" pitchFamily="34" charset="0"/>
                <a:ea typeface="Source Sans Pro" panose="020B0503030403020204" pitchFamily="34" charset="0"/>
                <a:cs typeface="Arial"/>
              </a:rPr>
              <a:t> Management, </a:t>
            </a:r>
            <a:r>
              <a:rPr lang="fr-FR" dirty="0" err="1">
                <a:latin typeface="Source Sans Pro" panose="020B0503030403020204" pitchFamily="34" charset="0"/>
                <a:ea typeface="Source Sans Pro" panose="020B0503030403020204" pitchFamily="34" charset="0"/>
                <a:cs typeface="Arial"/>
              </a:rPr>
              <a:t>Subaward</a:t>
            </a:r>
            <a:r>
              <a:rPr lang="fr-FR" dirty="0">
                <a:latin typeface="Source Sans Pro" panose="020B0503030403020204" pitchFamily="34" charset="0"/>
                <a:ea typeface="Source Sans Pro" panose="020B0503030403020204" pitchFamily="34" charset="0"/>
                <a:cs typeface="Arial"/>
              </a:rPr>
              <a:t> Management, Communications &amp; Key Population).</a:t>
            </a:r>
          </a:p>
          <a:p>
            <a:pPr marL="12700" marR="5080">
              <a:lnSpc>
                <a:spcPct val="110000"/>
              </a:lnSpc>
              <a:spcBef>
                <a:spcPts val="1195"/>
              </a:spcBef>
              <a:buClr>
                <a:schemeClr val="tx1"/>
              </a:buClr>
              <a:tabLst>
                <a:tab pos="355600" algn="l"/>
                <a:tab pos="356235" algn="l"/>
              </a:tabLst>
            </a:pPr>
            <a:endParaRPr lang="en-US" b="1" dirty="0">
              <a:latin typeface="Source Sans Pro" panose="020B0503030403020204" pitchFamily="34" charset="0"/>
              <a:ea typeface="Source Sans Pro" panose="020B0503030403020204" pitchFamily="34" charset="0"/>
              <a:cs typeface="Arial"/>
            </a:endParaRPr>
          </a:p>
        </p:txBody>
      </p:sp>
      <p:sp>
        <p:nvSpPr>
          <p:cNvPr id="7" name="Google Shape;385;p56">
            <a:extLst>
              <a:ext uri="{FF2B5EF4-FFF2-40B4-BE49-F238E27FC236}">
                <a16:creationId xmlns="" xmlns:a16="http://schemas.microsoft.com/office/drawing/2014/main" id="{F29EF323-7B7B-DB8D-6797-49E8B5FF1147}"/>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dirty="0">
                <a:solidFill>
                  <a:schemeClr val="bg1"/>
                </a:solidFill>
                <a:latin typeface="Source Sans Pro"/>
                <a:ea typeface="Source Sans Pro"/>
                <a:sym typeface="Arial"/>
              </a:rPr>
              <a:t>NUPAS PLUS 2.0 ET SES DOMAINES</a:t>
            </a:r>
          </a:p>
        </p:txBody>
      </p:sp>
      <p:sp>
        <p:nvSpPr>
          <p:cNvPr id="5" name="TextBox 4"/>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79C98999-7C29-E351-3E1C-87F2C41D7038}"/>
              </a:ext>
            </a:extLst>
          </p:cNvPr>
          <p:cNvSpPr>
            <a:spLocks noGrp="1"/>
          </p:cNvSpPr>
          <p:nvPr>
            <p:ph type="sldNum" sz="quarter" idx="7"/>
          </p:nvPr>
        </p:nvSpPr>
        <p:spPr/>
        <p:txBody>
          <a:bodyPr/>
          <a:lstStyle/>
          <a:p>
            <a:fld id="{B6F15528-21DE-4FAA-801E-634DDDAF4B2B}" type="slidenum">
              <a:rPr lang="fr-FR" smtClean="0"/>
              <a:pPr/>
              <a:t>9</a:t>
            </a:fld>
            <a:endParaRPr lang="fr-FR" dirty="0"/>
          </a:p>
        </p:txBody>
      </p:sp>
    </p:spTree>
    <p:extLst>
      <p:ext uri="{BB962C8B-B14F-4D97-AF65-F5344CB8AC3E}">
        <p14:creationId xmlns:p14="http://schemas.microsoft.com/office/powerpoint/2010/main" val="346823798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904839" y="988906"/>
            <a:ext cx="10382321" cy="659283"/>
          </a:xfrm>
          <a:prstGeom prst="rect">
            <a:avLst/>
          </a:prstGeom>
        </p:spPr>
        <p:txBody>
          <a:bodyPr vert="horz" wrap="square" lIns="0" tIns="0" rIns="0" bIns="0" rtlCol="0">
            <a:spAutoFit/>
          </a:bodyPr>
          <a:lstStyle/>
          <a:p>
            <a:pPr marL="104139" marR="5080" lvl="0" indent="-92075" algn="l" defTabSz="914400" rtl="0" eaLnBrk="1" fontAlgn="auto" latinLnBrk="0" hangingPunct="1">
              <a:lnSpc>
                <a:spcPct val="110000"/>
              </a:lnSpc>
              <a:spcBef>
                <a:spcPts val="0"/>
              </a:spcBef>
              <a:spcAft>
                <a:spcPts val="0"/>
              </a:spcAft>
              <a:buClrTx/>
              <a:buSzTx/>
              <a:buFontTx/>
              <a:buNone/>
              <a:tabLst>
                <a:tab pos="2633345" algn="l"/>
              </a:tabLst>
              <a:defRPr/>
            </a:pPr>
            <a:r>
              <a:rPr kumimoji="0" lang="fr-FR" sz="2000" b="1" i="0" u="none" strike="noStrike" cap="none" normalizeH="0" baseline="0" noProof="0">
                <a:ln>
                  <a:noFill/>
                </a:ln>
                <a:effectLst/>
                <a:uLnTx/>
                <a:uFillTx/>
                <a:latin typeface="Source Sans Pro" panose="020B0503030403020204" pitchFamily="34" charset="0"/>
                <a:ea typeface="Source Sans Pro" panose="020B0503030403020204" pitchFamily="34" charset="0"/>
                <a:cs typeface="Lucida Sans"/>
              </a:rPr>
              <a:t>Objectif global : </a:t>
            </a:r>
            <a:r>
              <a:rPr kumimoji="0" lang="fr-FR" sz="2000" b="0" i="0" u="none" strike="noStrike" cap="none" normalizeH="0" baseline="0" noProof="0">
                <a:ln>
                  <a:noFill/>
                </a:ln>
                <a:effectLst/>
                <a:uLnTx/>
                <a:uFillTx/>
                <a:latin typeface="Source Sans Pro" panose="020B0503030403020204" pitchFamily="34" charset="0"/>
                <a:ea typeface="Source Sans Pro" panose="020B0503030403020204" pitchFamily="34" charset="0"/>
                <a:cs typeface="Arial"/>
              </a:rPr>
              <a:t>Évaluer l’adéquation des processus et procédures de gestion immobilière.</a:t>
            </a:r>
          </a:p>
        </p:txBody>
      </p:sp>
      <p:sp>
        <p:nvSpPr>
          <p:cNvPr id="7" name="TextBox 6">
            <a:extLst>
              <a:ext uri="{FF2B5EF4-FFF2-40B4-BE49-F238E27FC236}">
                <a16:creationId xmlns="" xmlns:a16="http://schemas.microsoft.com/office/drawing/2014/main" id="{06EBF03C-59F2-55E6-9185-AC97E7B10D19}"/>
              </a:ext>
            </a:extLst>
          </p:cNvPr>
          <p:cNvSpPr txBox="1"/>
          <p:nvPr/>
        </p:nvSpPr>
        <p:spPr>
          <a:xfrm>
            <a:off x="862856" y="1736919"/>
            <a:ext cx="7211365" cy="4452501"/>
          </a:xfrm>
          <a:prstGeom prst="rect">
            <a:avLst/>
          </a:prstGeom>
          <a:noFill/>
        </p:spPr>
        <p:txBody>
          <a:bodyPr wrap="square">
            <a:spAutoFit/>
          </a:bodyPr>
          <a:lstStyle/>
          <a:p>
            <a:pPr marL="8890" marR="0" lvl="0" indent="-8890" algn="l" defTabSz="914400" rtl="0" eaLnBrk="1" fontAlgn="auto" latinLnBrk="0" hangingPunct="1">
              <a:lnSpc>
                <a:spcPct val="100000"/>
              </a:lnSpc>
              <a:spcBef>
                <a:spcPts val="1200"/>
              </a:spcBef>
              <a:spcAft>
                <a:spcPts val="0"/>
              </a:spcAft>
              <a:buClrTx/>
              <a:buSzTx/>
              <a:buFontTx/>
              <a:buNone/>
              <a:tabLst/>
              <a:defRPr/>
            </a:pPr>
            <a:r>
              <a:rPr kumimoji="0" lang="fr-FR" sz="2000" b="1" i="0" u="none" strike="noStrike" cap="none" normalizeH="0" baseline="0" noProof="0">
                <a:ln>
                  <a:noFill/>
                </a:ln>
                <a:effectLst/>
                <a:uLnTx/>
                <a:uFillTx/>
                <a:latin typeface="Source Sans Pro" panose="020B0503030403020204" pitchFamily="34" charset="0"/>
                <a:ea typeface="Source Sans Pro" panose="020B0503030403020204" pitchFamily="34" charset="0"/>
                <a:cs typeface="Arial" panose="020B0604020202020204" pitchFamily="34" charset="0"/>
              </a:rPr>
              <a:t>Catégories d'approvisionnement :</a:t>
            </a:r>
          </a:p>
          <a:p>
            <a:pPr marL="800100" marR="0" lvl="1" indent="-342900" algn="l" defTabSz="914400" rtl="0" eaLnBrk="1" fontAlgn="auto" latinLnBrk="0" hangingPunct="1">
              <a:lnSpc>
                <a:spcPct val="100000"/>
              </a:lnSpc>
              <a:spcBef>
                <a:spcPts val="400"/>
              </a:spcBef>
              <a:spcAft>
                <a:spcPts val="400"/>
              </a:spcAft>
              <a:buClrTx/>
              <a:buSzTx/>
              <a:buFont typeface="+mj-lt"/>
              <a:buAutoNum type="arabicPeriod"/>
              <a:tabLst/>
              <a:defRPr/>
            </a:pPr>
            <a:r>
              <a:rPr kumimoji="0" lang="fr-FR" sz="2000" b="0" i="0" u="none" strike="noStrike" cap="none" normalizeH="0" baseline="0" noProof="0">
                <a:ln>
                  <a:noFill/>
                </a:ln>
                <a:effectLst/>
                <a:uLnTx/>
                <a:uFillTx/>
                <a:latin typeface="Source Sans Pro" panose="020B0503030403020204" pitchFamily="34" charset="0"/>
                <a:ea typeface="Source Sans Pro" panose="020B0503030403020204" pitchFamily="34" charset="0"/>
                <a:cs typeface="Arial" panose="020B0604020202020204" pitchFamily="34" charset="0"/>
              </a:rPr>
              <a:t>Registre des immobilisations  </a:t>
            </a:r>
          </a:p>
          <a:p>
            <a:pPr marL="800100" marR="0" lvl="1" indent="-342900" algn="l" defTabSz="914400" rtl="0" eaLnBrk="1" fontAlgn="auto" latinLnBrk="0" hangingPunct="1">
              <a:lnSpc>
                <a:spcPct val="100000"/>
              </a:lnSpc>
              <a:spcBef>
                <a:spcPts val="400"/>
              </a:spcBef>
              <a:spcAft>
                <a:spcPts val="400"/>
              </a:spcAft>
              <a:buClrTx/>
              <a:buSzTx/>
              <a:buFont typeface="+mj-lt"/>
              <a:buAutoNum type="arabicPeriod" startAt="2"/>
              <a:tabLst/>
              <a:defRPr/>
            </a:pPr>
            <a:r>
              <a:rPr kumimoji="0" lang="fr-FR" sz="2000" b="0" i="0" u="none" strike="noStrike" cap="none" normalizeH="0" baseline="0" noProof="0">
                <a:ln>
                  <a:noFill/>
                </a:ln>
                <a:effectLst/>
                <a:uLnTx/>
                <a:uFillTx/>
                <a:latin typeface="Source Sans Pro" panose="020B0503030403020204" pitchFamily="34" charset="0"/>
                <a:ea typeface="Source Sans Pro" panose="020B0503030403020204" pitchFamily="34" charset="0"/>
                <a:cs typeface="Arial" panose="020B0604020202020204" pitchFamily="34" charset="0"/>
              </a:rPr>
              <a:t>Système de suivi </a:t>
            </a:r>
          </a:p>
          <a:p>
            <a:pPr marL="800100" marR="0" lvl="1" indent="-342900" algn="l" defTabSz="914400" rtl="0" eaLnBrk="1" fontAlgn="auto" latinLnBrk="0" hangingPunct="1">
              <a:lnSpc>
                <a:spcPct val="100000"/>
              </a:lnSpc>
              <a:spcBef>
                <a:spcPts val="400"/>
              </a:spcBef>
              <a:spcAft>
                <a:spcPts val="400"/>
              </a:spcAft>
              <a:buClrTx/>
              <a:buSzTx/>
              <a:buFont typeface="+mj-lt"/>
              <a:buAutoNum type="arabicPeriod" startAt="3"/>
              <a:tabLst/>
              <a:defRPr/>
            </a:pPr>
            <a:r>
              <a:rPr kumimoji="0" lang="fr-FR" sz="2000" b="0" i="0" u="none" strike="noStrike" cap="none" normalizeH="0" baseline="0" noProof="0">
                <a:ln>
                  <a:noFill/>
                </a:ln>
                <a:effectLst/>
                <a:uLnTx/>
                <a:uFillTx/>
                <a:latin typeface="Source Sans Pro" panose="020B0503030403020204" pitchFamily="34" charset="0"/>
                <a:ea typeface="Source Sans Pro" panose="020B0503030403020204" pitchFamily="34" charset="0"/>
                <a:cs typeface="Arial" panose="020B0604020202020204" pitchFamily="34" charset="0"/>
              </a:rPr>
              <a:t>Séparation des tâches  </a:t>
            </a:r>
          </a:p>
          <a:p>
            <a:pPr marL="800100" marR="0" lvl="1" indent="-342900" algn="l" defTabSz="914400" rtl="0" eaLnBrk="1" fontAlgn="auto" latinLnBrk="0" hangingPunct="1">
              <a:lnSpc>
                <a:spcPct val="100000"/>
              </a:lnSpc>
              <a:spcBef>
                <a:spcPts val="400"/>
              </a:spcBef>
              <a:spcAft>
                <a:spcPts val="400"/>
              </a:spcAft>
              <a:buClrTx/>
              <a:buSzTx/>
              <a:buFont typeface="+mj-lt"/>
              <a:buAutoNum type="arabicPeriod" startAt="4"/>
              <a:tabLst/>
              <a:defRPr/>
            </a:pPr>
            <a:r>
              <a:rPr kumimoji="0" lang="fr-FR" sz="2000" b="0" i="0" u="none" strike="noStrike" cap="none" normalizeH="0" baseline="0" noProof="0">
                <a:ln>
                  <a:noFill/>
                </a:ln>
                <a:effectLst/>
                <a:uLnTx/>
                <a:uFillTx/>
                <a:latin typeface="Source Sans Pro" panose="020B0503030403020204" pitchFamily="34" charset="0"/>
                <a:ea typeface="Source Sans Pro" panose="020B0503030403020204" pitchFamily="34" charset="0"/>
                <a:cs typeface="Arial" panose="020B0604020202020204" pitchFamily="34" charset="0"/>
              </a:rPr>
              <a:t>Mises à jour </a:t>
            </a:r>
          </a:p>
          <a:p>
            <a:pPr marL="800100" marR="0" lvl="1" indent="-342900" algn="l" defTabSz="914400" rtl="0" eaLnBrk="1" fontAlgn="auto" latinLnBrk="0" hangingPunct="1">
              <a:lnSpc>
                <a:spcPct val="100000"/>
              </a:lnSpc>
              <a:spcBef>
                <a:spcPts val="400"/>
              </a:spcBef>
              <a:spcAft>
                <a:spcPts val="400"/>
              </a:spcAft>
              <a:buClrTx/>
              <a:buSzTx/>
              <a:buFont typeface="+mj-lt"/>
              <a:buAutoNum type="arabicPeriod" startAt="5"/>
              <a:tabLst/>
              <a:defRPr/>
            </a:pPr>
            <a:r>
              <a:rPr kumimoji="0" lang="fr-FR" sz="2000" b="0" i="0" u="none" strike="noStrike" cap="none" normalizeH="0" baseline="0" noProof="0">
                <a:ln>
                  <a:noFill/>
                </a:ln>
                <a:effectLst/>
                <a:uLnTx/>
                <a:uFillTx/>
                <a:latin typeface="Source Sans Pro" panose="020B0503030403020204" pitchFamily="34" charset="0"/>
                <a:ea typeface="Source Sans Pro" panose="020B0503030403020204" pitchFamily="34" charset="0"/>
                <a:cs typeface="Arial" panose="020B0604020202020204" pitchFamily="34" charset="0"/>
              </a:rPr>
              <a:t>Mise au rebut  </a:t>
            </a:r>
          </a:p>
          <a:p>
            <a:pPr marL="800100" marR="0" lvl="1" indent="-342900" algn="l" defTabSz="914400" rtl="0" eaLnBrk="1" fontAlgn="auto" latinLnBrk="0" hangingPunct="1">
              <a:lnSpc>
                <a:spcPct val="100000"/>
              </a:lnSpc>
              <a:spcBef>
                <a:spcPts val="400"/>
              </a:spcBef>
              <a:spcAft>
                <a:spcPts val="400"/>
              </a:spcAft>
              <a:buClrTx/>
              <a:buSzTx/>
              <a:buFont typeface="+mj-lt"/>
              <a:buAutoNum type="arabicPeriod" startAt="6"/>
              <a:tabLst/>
              <a:defRPr/>
            </a:pPr>
            <a:r>
              <a:rPr kumimoji="0" lang="fr-FR" sz="2000" b="0" i="0" u="none" strike="noStrike" cap="none" normalizeH="0" baseline="0" noProof="0">
                <a:ln>
                  <a:noFill/>
                </a:ln>
                <a:effectLst/>
                <a:uLnTx/>
                <a:uFillTx/>
                <a:latin typeface="Source Sans Pro" panose="020B0503030403020204" pitchFamily="34" charset="0"/>
                <a:ea typeface="Source Sans Pro" panose="020B0503030403020204" pitchFamily="34" charset="0"/>
                <a:cs typeface="Arial" panose="020B0604020202020204" pitchFamily="34" charset="0"/>
              </a:rPr>
              <a:t>Stockage </a:t>
            </a:r>
          </a:p>
          <a:p>
            <a:pPr marL="800100" marR="0" lvl="1" indent="-342900" algn="l" defTabSz="914400" rtl="0" eaLnBrk="1" fontAlgn="auto" latinLnBrk="0" hangingPunct="1">
              <a:lnSpc>
                <a:spcPct val="100000"/>
              </a:lnSpc>
              <a:spcBef>
                <a:spcPts val="400"/>
              </a:spcBef>
              <a:spcAft>
                <a:spcPts val="400"/>
              </a:spcAft>
              <a:buClrTx/>
              <a:buSzTx/>
              <a:buFont typeface="+mj-lt"/>
              <a:buAutoNum type="arabicPeriod" startAt="7"/>
              <a:tabLst/>
              <a:defRPr/>
            </a:pPr>
            <a:r>
              <a:rPr kumimoji="0" lang="fr-FR" sz="2000" b="0" i="0" u="none" strike="noStrike" cap="none" normalizeH="0" baseline="0" noProof="0">
                <a:ln>
                  <a:noFill/>
                </a:ln>
                <a:effectLst/>
                <a:uLnTx/>
                <a:uFillTx/>
                <a:latin typeface="Source Sans Pro" panose="020B0503030403020204" pitchFamily="34" charset="0"/>
                <a:ea typeface="Source Sans Pro" panose="020B0503030403020204" pitchFamily="34" charset="0"/>
                <a:cs typeface="Arial" panose="020B0604020202020204" pitchFamily="34" charset="0"/>
              </a:rPr>
              <a:t>Stockage verrouillé </a:t>
            </a:r>
          </a:p>
          <a:p>
            <a:pPr marL="800100" marR="0" lvl="1" indent="-342900" algn="l" defTabSz="914400" rtl="0" eaLnBrk="1" fontAlgn="auto" latinLnBrk="0" hangingPunct="1">
              <a:lnSpc>
                <a:spcPct val="100000"/>
              </a:lnSpc>
              <a:spcBef>
                <a:spcPts val="400"/>
              </a:spcBef>
              <a:spcAft>
                <a:spcPts val="400"/>
              </a:spcAft>
              <a:buClrTx/>
              <a:buSzTx/>
              <a:buFont typeface="+mj-lt"/>
              <a:buAutoNum type="arabicPeriod" startAt="7"/>
              <a:tabLst/>
              <a:defRPr/>
            </a:pPr>
            <a:r>
              <a:rPr kumimoji="0" lang="fr-FR" sz="2000" b="0" i="0" u="none" strike="noStrike" cap="none" normalizeH="0" baseline="0" noProof="0">
                <a:ln>
                  <a:noFill/>
                </a:ln>
                <a:effectLst/>
                <a:uLnTx/>
                <a:uFillTx/>
                <a:latin typeface="Source Sans Pro" panose="020B0503030403020204" pitchFamily="34" charset="0"/>
                <a:ea typeface="Source Sans Pro" panose="020B0503030403020204" pitchFamily="34" charset="0"/>
                <a:cs typeface="Arial" panose="020B0604020202020204" pitchFamily="34" charset="0"/>
              </a:rPr>
              <a:t>Politique et procédures de gestion immobilière  </a:t>
            </a:r>
          </a:p>
          <a:p>
            <a:pPr marL="800100" marR="0" lvl="1" indent="-342900" algn="l" defTabSz="914400" rtl="0" eaLnBrk="1" fontAlgn="auto" latinLnBrk="0" hangingPunct="1">
              <a:lnSpc>
                <a:spcPct val="100000"/>
              </a:lnSpc>
              <a:spcBef>
                <a:spcPts val="400"/>
              </a:spcBef>
              <a:spcAft>
                <a:spcPts val="400"/>
              </a:spcAft>
              <a:buClrTx/>
              <a:buSzTx/>
              <a:buFont typeface="+mj-lt"/>
              <a:buAutoNum type="arabicPeriod" startAt="7"/>
              <a:tabLst/>
              <a:defRPr/>
            </a:pPr>
            <a:r>
              <a:rPr kumimoji="0" lang="fr-FR" sz="2000" b="0" i="0" u="none" strike="noStrike" cap="none" normalizeH="0" baseline="0" noProof="0">
                <a:ln>
                  <a:noFill/>
                </a:ln>
                <a:effectLst/>
                <a:uLnTx/>
                <a:uFillTx/>
                <a:latin typeface="Source Sans Pro" panose="020B0503030403020204" pitchFamily="34" charset="0"/>
                <a:ea typeface="Source Sans Pro" panose="020B0503030403020204" pitchFamily="34" charset="0"/>
                <a:cs typeface="Arial" panose="020B0604020202020204" pitchFamily="34" charset="0"/>
              </a:rPr>
              <a:t>Processus de cession des immobilisations/équipements</a:t>
            </a:r>
          </a:p>
          <a:p>
            <a:pPr marL="800100" marR="0" lvl="1" indent="-342900" algn="l" defTabSz="914400" rtl="0" eaLnBrk="1" fontAlgn="auto" latinLnBrk="0" hangingPunct="1">
              <a:lnSpc>
                <a:spcPct val="100000"/>
              </a:lnSpc>
              <a:spcBef>
                <a:spcPts val="400"/>
              </a:spcBef>
              <a:spcAft>
                <a:spcPts val="400"/>
              </a:spcAft>
              <a:buClrTx/>
              <a:buSzTx/>
              <a:buFont typeface="+mj-lt"/>
              <a:buAutoNum type="arabicPeriod" startAt="7"/>
              <a:tabLst/>
              <a:defRPr/>
            </a:pPr>
            <a:r>
              <a:rPr kumimoji="0" lang="fr-FR" sz="2000" b="0" i="0" u="none" strike="noStrike" cap="none" normalizeH="0" baseline="0" noProof="0">
                <a:ln>
                  <a:noFill/>
                </a:ln>
                <a:effectLst/>
                <a:uLnTx/>
                <a:uFillTx/>
                <a:latin typeface="Source Sans Pro" panose="020B0503030403020204" pitchFamily="34" charset="0"/>
                <a:ea typeface="Source Sans Pro" panose="020B0503030403020204" pitchFamily="34" charset="0"/>
                <a:cs typeface="Arial" panose="020B0604020202020204" pitchFamily="34" charset="0"/>
              </a:rPr>
              <a:t>Garde/Sauvegarde des immobilisations</a:t>
            </a:r>
          </a:p>
        </p:txBody>
      </p:sp>
      <p:sp>
        <p:nvSpPr>
          <p:cNvPr id="8" name="Google Shape;385;p56">
            <a:extLst>
              <a:ext uri="{FF2B5EF4-FFF2-40B4-BE49-F238E27FC236}">
                <a16:creationId xmlns="" xmlns:a16="http://schemas.microsoft.com/office/drawing/2014/main" id="{E421F04C-A8E6-A9AB-32B3-9B901A59A30C}"/>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GESTION DE LA PROPRIÉTÉ</a:t>
            </a:r>
          </a:p>
        </p:txBody>
      </p:sp>
      <p:sp>
        <p:nvSpPr>
          <p:cNvPr id="5" name="TextBox 4"/>
          <p:cNvSpPr txBox="1"/>
          <p:nvPr/>
        </p:nvSpPr>
        <p:spPr>
          <a:xfrm>
            <a:off x="220722" y="6526926"/>
            <a:ext cx="6639951"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BA531A35-3549-6AFD-6205-4A564054905B}"/>
              </a:ext>
            </a:extLst>
          </p:cNvPr>
          <p:cNvSpPr>
            <a:spLocks noGrp="1"/>
          </p:cNvSpPr>
          <p:nvPr>
            <p:ph type="sldNum" sz="quarter" idx="12"/>
          </p:nvPr>
        </p:nvSpPr>
        <p:spPr/>
        <p:txBody>
          <a:bodyPr/>
          <a:lstStyle/>
          <a:p>
            <a:fld id="{3A98EE3D-8CD1-4C3F-BD1C-C98C9596463C}" type="slidenum">
              <a:rPr lang="en-US" smtClean="0"/>
              <a:t>90</a:t>
            </a:fld>
            <a:endParaRPr lang="en-US"/>
          </a:p>
        </p:txBody>
      </p:sp>
    </p:spTree>
    <p:extLst>
      <p:ext uri="{BB962C8B-B14F-4D97-AF65-F5344CB8AC3E}">
        <p14:creationId xmlns:p14="http://schemas.microsoft.com/office/powerpoint/2010/main" val="353305725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F435096D-76A9-0207-98D6-4134D8593E2D}"/>
            </a:ext>
          </a:extLst>
        </p:cNvPr>
        <p:cNvGrpSpPr/>
        <p:nvPr/>
      </p:nvGrpSpPr>
      <p:grpSpPr>
        <a:xfrm>
          <a:off x="0" y="0"/>
          <a:ext cx="0" cy="0"/>
          <a:chOff x="0" y="0"/>
          <a:chExt cx="0" cy="0"/>
        </a:xfrm>
      </p:grpSpPr>
      <p:sp>
        <p:nvSpPr>
          <p:cNvPr id="5" name="Google Shape;385;p56">
            <a:extLst>
              <a:ext uri="{FF2B5EF4-FFF2-40B4-BE49-F238E27FC236}">
                <a16:creationId xmlns="" xmlns:a16="http://schemas.microsoft.com/office/drawing/2014/main" id="{FBC0A141-BB80-7A1A-15EC-A46A1E4FE923}"/>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CHARTE NUPAS PLUS 2.0</a:t>
            </a:r>
          </a:p>
        </p:txBody>
      </p:sp>
      <p:pic>
        <p:nvPicPr>
          <p:cNvPr id="3" name="Picture 2" descr="Chart, treemap chart&#10;&#10;Description automatically generated">
            <a:extLst>
              <a:ext uri="{FF2B5EF4-FFF2-40B4-BE49-F238E27FC236}">
                <a16:creationId xmlns="" xmlns:a16="http://schemas.microsoft.com/office/drawing/2014/main" id="{DA9FA709-C990-8E32-10BF-2E6F9B52BF0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02" r="4167" b="3570"/>
          <a:stretch/>
        </p:blipFill>
        <p:spPr bwMode="auto">
          <a:xfrm>
            <a:off x="1508760" y="942011"/>
            <a:ext cx="9143999" cy="4990614"/>
          </a:xfrm>
          <a:prstGeom prst="rect">
            <a:avLst/>
          </a:prstGeom>
          <a:noFill/>
          <a:ln>
            <a:noFill/>
          </a:ln>
          <a:extLst>
            <a:ext uri="{53640926-AAD7-44D8-BBD7-CCE9431645EC}">
              <a14:shadowObscured xmlns:a14="http://schemas.microsoft.com/office/drawing/2010/main"/>
            </a:ext>
          </a:extLst>
        </p:spPr>
      </p:pic>
      <p:sp>
        <p:nvSpPr>
          <p:cNvPr id="2" name="Espace réservé du numéro de diapositive 1">
            <a:extLst>
              <a:ext uri="{FF2B5EF4-FFF2-40B4-BE49-F238E27FC236}">
                <a16:creationId xmlns="" xmlns:a16="http://schemas.microsoft.com/office/drawing/2014/main" id="{2EA245D0-4BF2-F86C-929A-C04148162428}"/>
              </a:ext>
            </a:extLst>
          </p:cNvPr>
          <p:cNvSpPr>
            <a:spLocks noGrp="1"/>
          </p:cNvSpPr>
          <p:nvPr>
            <p:ph type="sldNum" sz="quarter" idx="12"/>
          </p:nvPr>
        </p:nvSpPr>
        <p:spPr/>
        <p:txBody>
          <a:bodyPr/>
          <a:lstStyle/>
          <a:p>
            <a:fld id="{3A98EE3D-8CD1-4C3F-BD1C-C98C9596463C}" type="slidenum">
              <a:rPr lang="en-US" smtClean="0"/>
              <a:t>91</a:t>
            </a:fld>
            <a:endParaRPr lang="en-US"/>
          </a:p>
        </p:txBody>
      </p:sp>
    </p:spTree>
    <p:extLst>
      <p:ext uri="{BB962C8B-B14F-4D97-AF65-F5344CB8AC3E}">
        <p14:creationId xmlns:p14="http://schemas.microsoft.com/office/powerpoint/2010/main" val="105905669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 xmlns:a16="http://schemas.microsoft.com/office/drawing/2014/main" id="{C045833E-641B-E5D6-C49B-7087E797B512}"/>
              </a:ext>
            </a:extLst>
          </p:cNvPr>
          <p:cNvGraphicFramePr>
            <a:graphicFrameLocks noGrp="1"/>
          </p:cNvGraphicFramePr>
          <p:nvPr>
            <p:extLst>
              <p:ext uri="{D42A27DB-BD31-4B8C-83A1-F6EECF244321}">
                <p14:modId xmlns:p14="http://schemas.microsoft.com/office/powerpoint/2010/main" val="4272208250"/>
              </p:ext>
            </p:extLst>
          </p:nvPr>
        </p:nvGraphicFramePr>
        <p:xfrm>
          <a:off x="401935" y="936757"/>
          <a:ext cx="11073284" cy="5373608"/>
        </p:xfrm>
        <a:graphic>
          <a:graphicData uri="http://schemas.openxmlformats.org/drawingml/2006/table">
            <a:tbl>
              <a:tblPr firstRow="1" firstCol="1" bandRow="1"/>
              <a:tblGrid>
                <a:gridCol w="2361362">
                  <a:extLst>
                    <a:ext uri="{9D8B030D-6E8A-4147-A177-3AD203B41FA5}">
                      <a16:colId xmlns="" xmlns:a16="http://schemas.microsoft.com/office/drawing/2014/main" val="2476182685"/>
                    </a:ext>
                  </a:extLst>
                </a:gridCol>
                <a:gridCol w="6451042">
                  <a:extLst>
                    <a:ext uri="{9D8B030D-6E8A-4147-A177-3AD203B41FA5}">
                      <a16:colId xmlns="" xmlns:a16="http://schemas.microsoft.com/office/drawing/2014/main" val="970668488"/>
                    </a:ext>
                  </a:extLst>
                </a:gridCol>
                <a:gridCol w="2260880">
                  <a:extLst>
                    <a:ext uri="{9D8B030D-6E8A-4147-A177-3AD203B41FA5}">
                      <a16:colId xmlns="" xmlns:a16="http://schemas.microsoft.com/office/drawing/2014/main" val="3430308189"/>
                    </a:ext>
                  </a:extLst>
                </a:gridCol>
              </a:tblGrid>
              <a:tr h="466636">
                <a:tc>
                  <a:txBody>
                    <a:bodyPr/>
                    <a:lstStyle/>
                    <a:p>
                      <a:pPr marL="8890" indent="-8890" algn="ctr">
                        <a:spcBef>
                          <a:spcPts val="1200"/>
                        </a:spcBef>
                        <a:spcAft>
                          <a:spcPts val="600"/>
                        </a:spcAft>
                      </a:pPr>
                      <a:r>
                        <a:rPr lang="fr-FR" sz="1200" b="1" dirty="0">
                          <a:solidFill>
                            <a:schemeClr val="bg1"/>
                          </a:solidFill>
                          <a:latin typeface="Source Sans Pro" panose="020B0503030403020204" pitchFamily="34" charset="0"/>
                          <a:ea typeface="Source Sans Pro" panose="020B0503030403020204" pitchFamily="34" charset="0"/>
                          <a:cs typeface="Arial"/>
                        </a:rPr>
                        <a:t>CATÉGORIES/SOUS-CATÉGORIES</a:t>
                      </a:r>
                    </a:p>
                  </a:txBody>
                  <a:tcPr marL="46573" marR="465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E6C"/>
                    </a:solidFill>
                  </a:tcPr>
                </a:tc>
                <a:tc>
                  <a:txBody>
                    <a:bodyPr/>
                    <a:lstStyle/>
                    <a:p>
                      <a:pPr marL="8890" indent="-8890" algn="ctr">
                        <a:spcBef>
                          <a:spcPts val="1200"/>
                        </a:spcBef>
                        <a:spcAft>
                          <a:spcPts val="600"/>
                        </a:spcAft>
                      </a:pPr>
                      <a:r>
                        <a:rPr lang="fr-FR" sz="1200" b="1">
                          <a:solidFill>
                            <a:schemeClr val="bg1"/>
                          </a:solidFill>
                          <a:latin typeface="Source Sans Pro" panose="020B0503030403020204" pitchFamily="34" charset="0"/>
                          <a:ea typeface="Source Sans Pro" panose="020B0503030403020204" pitchFamily="34" charset="0"/>
                          <a:cs typeface="Arial"/>
                        </a:rPr>
                        <a:t>OBJECTIF (S) :</a:t>
                      </a:r>
                    </a:p>
                  </a:txBody>
                  <a:tcPr marL="46573" marR="465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E6C"/>
                    </a:solidFill>
                  </a:tcPr>
                </a:tc>
                <a:tc>
                  <a:txBody>
                    <a:bodyPr/>
                    <a:lstStyle/>
                    <a:p>
                      <a:pPr marL="8890" indent="-8890" algn="ctr">
                        <a:spcBef>
                          <a:spcPts val="1200"/>
                        </a:spcBef>
                        <a:spcAft>
                          <a:spcPts val="600"/>
                        </a:spcAft>
                      </a:pPr>
                      <a:r>
                        <a:rPr lang="fr-FR" sz="1200" b="1">
                          <a:solidFill>
                            <a:schemeClr val="bg1"/>
                          </a:solidFill>
                          <a:latin typeface="Source Sans Pro" panose="020B0503030403020204" pitchFamily="34" charset="0"/>
                          <a:ea typeface="Source Sans Pro" panose="020B0503030403020204" pitchFamily="34" charset="0"/>
                          <a:cs typeface="Arial"/>
                        </a:rPr>
                        <a:t>DOCUMENTS CLÉS POUR L'ÉVALUATION</a:t>
                      </a:r>
                    </a:p>
                  </a:txBody>
                  <a:tcPr marL="46573" marR="465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E6C"/>
                    </a:solidFill>
                  </a:tcPr>
                </a:tc>
                <a:extLst>
                  <a:ext uri="{0D108BD9-81ED-4DB2-BD59-A6C34878D82A}">
                    <a16:rowId xmlns="" xmlns:a16="http://schemas.microsoft.com/office/drawing/2014/main" val="1753688446"/>
                  </a:ext>
                </a:extLst>
              </a:tr>
              <a:tr h="466636">
                <a:tc>
                  <a:txBody>
                    <a:bodyPr/>
                    <a:lstStyle/>
                    <a:p>
                      <a:pPr marL="8890" indent="-8890">
                        <a:spcBef>
                          <a:spcPts val="1200"/>
                        </a:spcBef>
                        <a:spcAft>
                          <a:spcPts val="600"/>
                        </a:spcAft>
                      </a:pPr>
                      <a:r>
                        <a:rPr lang="fr-FR" sz="1200">
                          <a:solidFill>
                            <a:schemeClr val="tx1"/>
                          </a:solidFill>
                          <a:latin typeface="Source Sans Pro" panose="020B0503030403020204" pitchFamily="34" charset="0"/>
                          <a:ea typeface="Source Sans Pro" panose="020B0503030403020204" pitchFamily="34" charset="0"/>
                          <a:cs typeface="Arial"/>
                        </a:rPr>
                        <a:t>Registre des immobilisations (FAR)</a:t>
                      </a:r>
                    </a:p>
                  </a:txBody>
                  <a:tcPr marL="46573" marR="46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200">
                          <a:solidFill>
                            <a:schemeClr val="tx1"/>
                          </a:solidFill>
                          <a:latin typeface="Source Sans Pro" panose="020B0503030403020204" pitchFamily="34" charset="0"/>
                          <a:ea typeface="Source Sans Pro" panose="020B0503030403020204" pitchFamily="34" charset="0"/>
                          <a:cs typeface="Arial"/>
                        </a:rPr>
                        <a:t>Confirmer que l'organisation dispose d'un FAR pour enregistrer ses immobilisations corporelles. </a:t>
                      </a:r>
                    </a:p>
                  </a:txBody>
                  <a:tcPr marL="46573" marR="46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200">
                          <a:solidFill>
                            <a:schemeClr val="tx1"/>
                          </a:solidFill>
                          <a:latin typeface="Source Sans Pro" panose="020B0503030403020204" pitchFamily="34" charset="0"/>
                          <a:ea typeface="Source Sans Pro" panose="020B0503030403020204" pitchFamily="34" charset="0"/>
                          <a:cs typeface="Arial"/>
                        </a:rPr>
                        <a:t>FAR </a:t>
                      </a:r>
                    </a:p>
                  </a:txBody>
                  <a:tcPr marL="46573" marR="46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2677119416"/>
                  </a:ext>
                </a:extLst>
              </a:tr>
              <a:tr h="699954">
                <a:tc>
                  <a:txBody>
                    <a:bodyPr/>
                    <a:lstStyle/>
                    <a:p>
                      <a:pPr marL="8890" indent="-8890">
                        <a:spcBef>
                          <a:spcPts val="1200"/>
                        </a:spcBef>
                        <a:spcAft>
                          <a:spcPts val="600"/>
                        </a:spcAft>
                      </a:pPr>
                      <a:r>
                        <a:rPr lang="fr-FR" sz="1200">
                          <a:solidFill>
                            <a:schemeClr val="tx1"/>
                          </a:solidFill>
                          <a:latin typeface="Source Sans Pro" panose="020B0503030403020204" pitchFamily="34" charset="0"/>
                          <a:ea typeface="Source Sans Pro" panose="020B0503030403020204" pitchFamily="34" charset="0"/>
                          <a:cs typeface="Arial"/>
                        </a:rPr>
                        <a:t>Système de suivi</a:t>
                      </a:r>
                    </a:p>
                  </a:txBody>
                  <a:tcPr marL="46573" marR="46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200">
                          <a:solidFill>
                            <a:schemeClr val="tx1"/>
                          </a:solidFill>
                          <a:latin typeface="Source Sans Pro" panose="020B0503030403020204" pitchFamily="34" charset="0"/>
                          <a:ea typeface="Source Sans Pro" panose="020B0503030403020204" pitchFamily="34" charset="0"/>
                          <a:cs typeface="Arial"/>
                        </a:rPr>
                        <a:t>Confirmer que le FAR est correctement complété avec toutes les informations pertinentes, c'est-à-dire que tous les champs sont remplis, y compris l'emplacement des actifs concernés.</a:t>
                      </a:r>
                    </a:p>
                  </a:txBody>
                  <a:tcPr marL="46573" marR="46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tabLst>
                          <a:tab pos="443865" algn="ctr"/>
                        </a:tabLst>
                      </a:pPr>
                      <a:r>
                        <a:rPr lang="fr-FR" sz="1200">
                          <a:solidFill>
                            <a:schemeClr val="tx1"/>
                          </a:solidFill>
                          <a:latin typeface="Source Sans Pro" panose="020B0503030403020204" pitchFamily="34" charset="0"/>
                          <a:ea typeface="Source Sans Pro" panose="020B0503030403020204" pitchFamily="34" charset="0"/>
                          <a:cs typeface="Arial"/>
                        </a:rPr>
                        <a:t>	FAR</a:t>
                      </a:r>
                    </a:p>
                  </a:txBody>
                  <a:tcPr marL="46573" marR="46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383410904"/>
                  </a:ext>
                </a:extLst>
              </a:tr>
              <a:tr h="466636">
                <a:tc>
                  <a:txBody>
                    <a:bodyPr/>
                    <a:lstStyle/>
                    <a:p>
                      <a:pPr marL="8890" indent="-8890">
                        <a:spcBef>
                          <a:spcPts val="1200"/>
                        </a:spcBef>
                        <a:spcAft>
                          <a:spcPts val="600"/>
                        </a:spcAft>
                      </a:pPr>
                      <a:r>
                        <a:rPr lang="fr-FR" sz="1200">
                          <a:solidFill>
                            <a:schemeClr val="tx1"/>
                          </a:solidFill>
                          <a:latin typeface="Source Sans Pro" panose="020B0503030403020204" pitchFamily="34" charset="0"/>
                          <a:ea typeface="Source Sans Pro" panose="020B0503030403020204" pitchFamily="34" charset="0"/>
                          <a:cs typeface="Arial"/>
                        </a:rPr>
                        <a:t>Séparation des tâches  </a:t>
                      </a:r>
                    </a:p>
                  </a:txBody>
                  <a:tcPr marL="46573" marR="46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200">
                          <a:solidFill>
                            <a:schemeClr val="tx1"/>
                          </a:solidFill>
                          <a:latin typeface="Source Sans Pro" panose="020B0503030403020204" pitchFamily="34" charset="0"/>
                          <a:ea typeface="Source Sans Pro" panose="020B0503030403020204" pitchFamily="34" charset="0"/>
                          <a:cs typeface="Arial"/>
                        </a:rPr>
                        <a:t>Confirmer qu'il existe une séparation adéquate des tâches entre la fonction d'achat et la mise à jour du FAR.</a:t>
                      </a:r>
                    </a:p>
                  </a:txBody>
                  <a:tcPr marL="46573" marR="46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200">
                          <a:solidFill>
                            <a:schemeClr val="tx1"/>
                          </a:solidFill>
                          <a:latin typeface="Source Sans Pro" panose="020B0503030403020204" pitchFamily="34" charset="0"/>
                          <a:ea typeface="Source Sans Pro" panose="020B0503030403020204" pitchFamily="34" charset="0"/>
                          <a:cs typeface="Arial"/>
                        </a:rPr>
                        <a:t>Politique de gestion des risques</a:t>
                      </a:r>
                    </a:p>
                  </a:txBody>
                  <a:tcPr marL="46573" marR="46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1235840243"/>
                  </a:ext>
                </a:extLst>
              </a:tr>
              <a:tr h="466636">
                <a:tc>
                  <a:txBody>
                    <a:bodyPr/>
                    <a:lstStyle/>
                    <a:p>
                      <a:pPr marL="8890" indent="-8890">
                        <a:spcBef>
                          <a:spcPts val="1200"/>
                        </a:spcBef>
                        <a:spcAft>
                          <a:spcPts val="600"/>
                        </a:spcAft>
                      </a:pPr>
                      <a:r>
                        <a:rPr lang="fr-FR" sz="1200">
                          <a:solidFill>
                            <a:schemeClr val="tx1"/>
                          </a:solidFill>
                          <a:latin typeface="Source Sans Pro" panose="020B0503030403020204" pitchFamily="34" charset="0"/>
                          <a:ea typeface="Source Sans Pro" panose="020B0503030403020204" pitchFamily="34" charset="0"/>
                          <a:cs typeface="Arial"/>
                        </a:rPr>
                        <a:t>Mises à jour</a:t>
                      </a:r>
                    </a:p>
                  </a:txBody>
                  <a:tcPr marL="46573" marR="46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200">
                          <a:solidFill>
                            <a:schemeClr val="tx1"/>
                          </a:solidFill>
                          <a:latin typeface="Source Sans Pro" panose="020B0503030403020204" pitchFamily="34" charset="0"/>
                          <a:ea typeface="Source Sans Pro" panose="020B0503030403020204" pitchFamily="34" charset="0"/>
                          <a:cs typeface="Arial"/>
                        </a:rPr>
                        <a:t>Confirmer que des vérifications fréquentes des actifs sont effectuées et que le FAR est mis à jour avec tous les changements/différences identifiés.</a:t>
                      </a:r>
                    </a:p>
                  </a:txBody>
                  <a:tcPr marL="46573" marR="46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200">
                          <a:solidFill>
                            <a:schemeClr val="tx1"/>
                          </a:solidFill>
                          <a:latin typeface="Source Sans Pro" panose="020B0503030403020204" pitchFamily="34" charset="0"/>
                          <a:ea typeface="Source Sans Pro" panose="020B0503030403020204" pitchFamily="34" charset="0"/>
                          <a:cs typeface="Arial"/>
                        </a:rPr>
                        <a:t>Rapports de vérification des actifs</a:t>
                      </a:r>
                    </a:p>
                  </a:txBody>
                  <a:tcPr marL="46573" marR="46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898192231"/>
                  </a:ext>
                </a:extLst>
              </a:tr>
              <a:tr h="473930">
                <a:tc>
                  <a:txBody>
                    <a:bodyPr/>
                    <a:lstStyle/>
                    <a:p>
                      <a:pPr marL="8890" indent="-8890">
                        <a:spcBef>
                          <a:spcPts val="1200"/>
                        </a:spcBef>
                        <a:spcAft>
                          <a:spcPts val="600"/>
                        </a:spcAft>
                      </a:pPr>
                      <a:r>
                        <a:rPr lang="fr-FR" sz="1200">
                          <a:solidFill>
                            <a:schemeClr val="tx1"/>
                          </a:solidFill>
                          <a:latin typeface="Source Sans Pro" panose="020B0503030403020204" pitchFamily="34" charset="0"/>
                          <a:ea typeface="Source Sans Pro" panose="020B0503030403020204" pitchFamily="34" charset="0"/>
                          <a:cs typeface="Arial"/>
                        </a:rPr>
                        <a:t>Mise au rebut</a:t>
                      </a:r>
                    </a:p>
                  </a:txBody>
                  <a:tcPr marL="46573" marR="46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200">
                          <a:solidFill>
                            <a:schemeClr val="tx1"/>
                          </a:solidFill>
                          <a:latin typeface="Source Sans Pro" panose="020B0503030403020204" pitchFamily="34" charset="0"/>
                          <a:ea typeface="Source Sans Pro" panose="020B0503030403020204" pitchFamily="34" charset="0"/>
                          <a:cs typeface="Arial"/>
                        </a:rPr>
                        <a:t>Confirmer que l'organisation dispose de contrôles généralement adéquats pour garantir que les produits obsolètes ne sont pas distribués et qu'il n'y a aucune documentation.</a:t>
                      </a:r>
                    </a:p>
                  </a:txBody>
                  <a:tcPr marL="46573" marR="46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200">
                          <a:solidFill>
                            <a:schemeClr val="tx1"/>
                          </a:solidFill>
                          <a:latin typeface="Source Sans Pro" panose="020B0503030403020204" pitchFamily="34" charset="0"/>
                          <a:ea typeface="Source Sans Pro" panose="020B0503030403020204" pitchFamily="34" charset="0"/>
                          <a:cs typeface="Arial"/>
                        </a:rPr>
                        <a:t>Manuel de politique et de procédure </a:t>
                      </a:r>
                    </a:p>
                  </a:txBody>
                  <a:tcPr marL="46573" marR="46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89784200"/>
                  </a:ext>
                </a:extLst>
              </a:tr>
              <a:tr h="466636">
                <a:tc>
                  <a:txBody>
                    <a:bodyPr/>
                    <a:lstStyle/>
                    <a:p>
                      <a:pPr marL="8890" indent="-8890">
                        <a:spcBef>
                          <a:spcPts val="1200"/>
                        </a:spcBef>
                        <a:spcAft>
                          <a:spcPts val="600"/>
                        </a:spcAft>
                      </a:pPr>
                      <a:r>
                        <a:rPr lang="fr-FR" sz="1200">
                          <a:solidFill>
                            <a:schemeClr val="tx1"/>
                          </a:solidFill>
                          <a:latin typeface="Source Sans Pro" panose="020B0503030403020204" pitchFamily="34" charset="0"/>
                          <a:ea typeface="Source Sans Pro" panose="020B0503030403020204" pitchFamily="34" charset="0"/>
                          <a:cs typeface="Arial"/>
                        </a:rPr>
                        <a:t>Stockage </a:t>
                      </a:r>
                    </a:p>
                  </a:txBody>
                  <a:tcPr marL="46573" marR="46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200">
                          <a:solidFill>
                            <a:schemeClr val="tx1"/>
                          </a:solidFill>
                          <a:latin typeface="Source Sans Pro" panose="020B0503030403020204" pitchFamily="34" charset="0"/>
                          <a:ea typeface="Source Sans Pro" panose="020B0503030403020204" pitchFamily="34" charset="0"/>
                          <a:cs typeface="Arial"/>
                        </a:rPr>
                        <a:t>Confirmer qu'une installation adéquate pour le stockage des stocks de médicaments/fournitures médicales est utilisée pour les activités du projet.</a:t>
                      </a:r>
                    </a:p>
                  </a:txBody>
                  <a:tcPr marL="46573" marR="46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200">
                          <a:solidFill>
                            <a:schemeClr val="tx1"/>
                          </a:solidFill>
                          <a:latin typeface="Source Sans Pro" panose="020B0503030403020204" pitchFamily="34" charset="0"/>
                          <a:ea typeface="Source Sans Pro" panose="020B0503030403020204" pitchFamily="34" charset="0"/>
                          <a:cs typeface="Arial"/>
                        </a:rPr>
                        <a:t>Inspection</a:t>
                      </a:r>
                    </a:p>
                  </a:txBody>
                  <a:tcPr marL="46573" marR="46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3564824197"/>
                  </a:ext>
                </a:extLst>
              </a:tr>
              <a:tr h="466636">
                <a:tc>
                  <a:txBody>
                    <a:bodyPr/>
                    <a:lstStyle/>
                    <a:p>
                      <a:pPr marL="8890" indent="-8890">
                        <a:spcBef>
                          <a:spcPts val="1200"/>
                        </a:spcBef>
                        <a:spcAft>
                          <a:spcPts val="600"/>
                        </a:spcAft>
                      </a:pPr>
                      <a:r>
                        <a:rPr lang="fr-FR" sz="1200">
                          <a:solidFill>
                            <a:schemeClr val="tx1"/>
                          </a:solidFill>
                          <a:latin typeface="Source Sans Pro" panose="020B0503030403020204" pitchFamily="34" charset="0"/>
                          <a:ea typeface="Source Sans Pro" panose="020B0503030403020204" pitchFamily="34" charset="0"/>
                          <a:cs typeface="Arial"/>
                        </a:rPr>
                        <a:t>Stockage verrouillé </a:t>
                      </a:r>
                    </a:p>
                  </a:txBody>
                  <a:tcPr marL="46573" marR="46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200" dirty="0">
                          <a:solidFill>
                            <a:schemeClr val="tx1"/>
                          </a:solidFill>
                          <a:latin typeface="Source Sans Pro" panose="020B0503030403020204" pitchFamily="34" charset="0"/>
                          <a:ea typeface="Source Sans Pro" panose="020B0503030403020204" pitchFamily="34" charset="0"/>
                          <a:cs typeface="Arial"/>
                        </a:rPr>
                        <a:t>Confirmer l'existence d'un contrôle d'accès restreint par le verrouillage des installations de stockage.</a:t>
                      </a:r>
                    </a:p>
                  </a:txBody>
                  <a:tcPr marL="46573" marR="46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200">
                          <a:solidFill>
                            <a:schemeClr val="tx1"/>
                          </a:solidFill>
                          <a:latin typeface="Source Sans Pro" panose="020B0503030403020204" pitchFamily="34" charset="0"/>
                          <a:ea typeface="Source Sans Pro" panose="020B0503030403020204" pitchFamily="34" charset="0"/>
                          <a:cs typeface="Arial"/>
                        </a:rPr>
                        <a:t>Inspection </a:t>
                      </a:r>
                    </a:p>
                  </a:txBody>
                  <a:tcPr marL="46573" marR="46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4147511305"/>
                  </a:ext>
                </a:extLst>
              </a:tr>
              <a:tr h="466636">
                <a:tc>
                  <a:txBody>
                    <a:bodyPr/>
                    <a:lstStyle/>
                    <a:p>
                      <a:pPr marL="8890" indent="-8890">
                        <a:spcBef>
                          <a:spcPts val="1200"/>
                        </a:spcBef>
                        <a:spcAft>
                          <a:spcPts val="600"/>
                        </a:spcAft>
                      </a:pPr>
                      <a:r>
                        <a:rPr lang="fr-FR" sz="1200">
                          <a:solidFill>
                            <a:schemeClr val="tx1"/>
                          </a:solidFill>
                          <a:latin typeface="Source Sans Pro" panose="020B0503030403020204" pitchFamily="34" charset="0"/>
                          <a:ea typeface="Source Sans Pro" panose="020B0503030403020204" pitchFamily="34" charset="0"/>
                          <a:cs typeface="Arial"/>
                        </a:rPr>
                        <a:t>Politique et procédures de gestion immobilière</a:t>
                      </a:r>
                    </a:p>
                  </a:txBody>
                  <a:tcPr marL="46573" marR="46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200">
                          <a:solidFill>
                            <a:schemeClr val="tx1"/>
                          </a:solidFill>
                          <a:latin typeface="Source Sans Pro" panose="020B0503030403020204" pitchFamily="34" charset="0"/>
                          <a:ea typeface="Source Sans Pro" panose="020B0503030403020204" pitchFamily="34" charset="0"/>
                          <a:cs typeface="Arial"/>
                        </a:rPr>
                        <a:t>Confirmer l'existence de politiques, procédures et pratiques de gestion immobilière qui répondent à ses besoins et reflètent les meilleures pratiques.</a:t>
                      </a:r>
                    </a:p>
                  </a:txBody>
                  <a:tcPr marL="46573" marR="46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200">
                          <a:solidFill>
                            <a:schemeClr val="tx1"/>
                          </a:solidFill>
                          <a:latin typeface="Source Sans Pro" panose="020B0503030403020204" pitchFamily="34" charset="0"/>
                          <a:ea typeface="Source Sans Pro" panose="020B0503030403020204" pitchFamily="34" charset="0"/>
                          <a:cs typeface="Arial"/>
                        </a:rPr>
                        <a:t>Politique et procédures de gestion immobilière</a:t>
                      </a:r>
                    </a:p>
                  </a:txBody>
                  <a:tcPr marL="46573" marR="46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136839443"/>
                  </a:ext>
                </a:extLst>
              </a:tr>
              <a:tr h="466636">
                <a:tc>
                  <a:txBody>
                    <a:bodyPr/>
                    <a:lstStyle/>
                    <a:p>
                      <a:pPr marL="8890" indent="-8890">
                        <a:spcBef>
                          <a:spcPts val="1200"/>
                        </a:spcBef>
                        <a:spcAft>
                          <a:spcPts val="600"/>
                        </a:spcAft>
                      </a:pPr>
                      <a:r>
                        <a:rPr lang="fr-FR" sz="1200">
                          <a:solidFill>
                            <a:schemeClr val="tx1"/>
                          </a:solidFill>
                          <a:latin typeface="Source Sans Pro" panose="020B0503030403020204" pitchFamily="34" charset="0"/>
                          <a:ea typeface="Source Sans Pro" panose="020B0503030403020204" pitchFamily="34" charset="0"/>
                          <a:cs typeface="Arial"/>
                        </a:rPr>
                        <a:t>Cession d’immobilisations/équipement</a:t>
                      </a:r>
                    </a:p>
                  </a:txBody>
                  <a:tcPr marL="46573" marR="46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200">
                          <a:solidFill>
                            <a:schemeClr val="tx1"/>
                          </a:solidFill>
                          <a:latin typeface="Source Sans Pro" panose="020B0503030403020204" pitchFamily="34" charset="0"/>
                          <a:ea typeface="Source Sans Pro" panose="020B0503030403020204" pitchFamily="34" charset="0"/>
                          <a:cs typeface="Arial"/>
                        </a:rPr>
                        <a:t>Confirmer si un processus de cession de propriété est en place conformément aux politiques de gestion immobilière.</a:t>
                      </a:r>
                    </a:p>
                  </a:txBody>
                  <a:tcPr marL="46573" marR="46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200">
                          <a:solidFill>
                            <a:schemeClr val="tx1"/>
                          </a:solidFill>
                          <a:latin typeface="Source Sans Pro" panose="020B0503030403020204" pitchFamily="34" charset="0"/>
                          <a:ea typeface="Source Sans Pro" panose="020B0503030403020204" pitchFamily="34" charset="0"/>
                          <a:cs typeface="Arial"/>
                        </a:rPr>
                        <a:t>Ligne directrice/procédure de cession de propriété</a:t>
                      </a:r>
                    </a:p>
                  </a:txBody>
                  <a:tcPr marL="46573" marR="46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3271057645"/>
                  </a:ext>
                </a:extLst>
              </a:tr>
              <a:tr h="466636">
                <a:tc>
                  <a:txBody>
                    <a:bodyPr/>
                    <a:lstStyle/>
                    <a:p>
                      <a:pPr marL="8890" indent="-8890">
                        <a:spcBef>
                          <a:spcPts val="1200"/>
                        </a:spcBef>
                        <a:spcAft>
                          <a:spcPts val="600"/>
                        </a:spcAft>
                      </a:pPr>
                      <a:r>
                        <a:rPr lang="fr-FR" sz="1200">
                          <a:solidFill>
                            <a:schemeClr val="tx1"/>
                          </a:solidFill>
                          <a:latin typeface="Source Sans Pro" panose="020B0503030403020204" pitchFamily="34" charset="0"/>
                          <a:ea typeface="Source Sans Pro" panose="020B0503030403020204" pitchFamily="34" charset="0"/>
                          <a:cs typeface="Arial"/>
                        </a:rPr>
                        <a:t>Garde/Sauvegarde des immobilisations</a:t>
                      </a:r>
                    </a:p>
                  </a:txBody>
                  <a:tcPr marL="46573" marR="46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200">
                          <a:solidFill>
                            <a:schemeClr val="tx1"/>
                          </a:solidFill>
                          <a:latin typeface="Source Sans Pro" panose="020B0503030403020204" pitchFamily="34" charset="0"/>
                          <a:ea typeface="Source Sans Pro" panose="020B0503030403020204" pitchFamily="34" charset="0"/>
                          <a:cs typeface="Arial"/>
                        </a:rPr>
                        <a:t>Confirmer l’existence d’une couverture d’assurance pour tous les actifs immobilisés, y compris les actifs des donateurs.</a:t>
                      </a:r>
                    </a:p>
                  </a:txBody>
                  <a:tcPr marL="46573" marR="46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 indent="-8890">
                        <a:spcBef>
                          <a:spcPts val="1200"/>
                        </a:spcBef>
                        <a:spcAft>
                          <a:spcPts val="600"/>
                        </a:spcAft>
                      </a:pPr>
                      <a:r>
                        <a:rPr lang="fr-FR" sz="1200" dirty="0">
                          <a:solidFill>
                            <a:schemeClr val="tx1"/>
                          </a:solidFill>
                          <a:latin typeface="Source Sans Pro" panose="020B0503030403020204" pitchFamily="34" charset="0"/>
                          <a:ea typeface="Source Sans Pro" panose="020B0503030403020204" pitchFamily="34" charset="0"/>
                          <a:cs typeface="Arial"/>
                        </a:rPr>
                        <a:t>Police d'assurance</a:t>
                      </a:r>
                    </a:p>
                  </a:txBody>
                  <a:tcPr marL="46573" marR="46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3017965124"/>
                  </a:ext>
                </a:extLst>
              </a:tr>
            </a:tbl>
          </a:graphicData>
        </a:graphic>
      </p:graphicFrame>
      <p:sp>
        <p:nvSpPr>
          <p:cNvPr id="2" name="Google Shape;385;p56">
            <a:extLst>
              <a:ext uri="{FF2B5EF4-FFF2-40B4-BE49-F238E27FC236}">
                <a16:creationId xmlns="" xmlns:a16="http://schemas.microsoft.com/office/drawing/2014/main" id="{8F538D90-5D9E-DADA-5E4E-1C2E49B4F1D6}"/>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2500" b="1" dirty="0">
                <a:solidFill>
                  <a:schemeClr val="bg1"/>
                </a:solidFill>
                <a:latin typeface="Source Sans Pro"/>
                <a:ea typeface="Source Sans Pro"/>
                <a:sym typeface="Arial"/>
              </a:rPr>
              <a:t>CATÉGORIES/SOUS-CATÉGORIES DE GESTION DES PROPRIÉTÉ</a:t>
            </a:r>
          </a:p>
        </p:txBody>
      </p:sp>
      <p:sp>
        <p:nvSpPr>
          <p:cNvPr id="4" name="TextBox 3"/>
          <p:cNvSpPr txBox="1"/>
          <p:nvPr/>
        </p:nvSpPr>
        <p:spPr>
          <a:xfrm>
            <a:off x="220722" y="6526926"/>
            <a:ext cx="6639951"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3" name="Espace réservé du numéro de diapositive 2">
            <a:extLst>
              <a:ext uri="{FF2B5EF4-FFF2-40B4-BE49-F238E27FC236}">
                <a16:creationId xmlns="" xmlns:a16="http://schemas.microsoft.com/office/drawing/2014/main" id="{90D84065-80C4-0AF2-F32E-0972EC8F5A3C}"/>
              </a:ext>
            </a:extLst>
          </p:cNvPr>
          <p:cNvSpPr>
            <a:spLocks noGrp="1"/>
          </p:cNvSpPr>
          <p:nvPr>
            <p:ph type="sldNum" sz="quarter" idx="12"/>
          </p:nvPr>
        </p:nvSpPr>
        <p:spPr/>
        <p:txBody>
          <a:bodyPr/>
          <a:lstStyle/>
          <a:p>
            <a:fld id="{3A98EE3D-8CD1-4C3F-BD1C-C98C9596463C}" type="slidenum">
              <a:rPr lang="en-US" smtClean="0"/>
              <a:t>92</a:t>
            </a:fld>
            <a:endParaRPr lang="en-US"/>
          </a:p>
        </p:txBody>
      </p:sp>
    </p:spTree>
    <p:extLst>
      <p:ext uri="{BB962C8B-B14F-4D97-AF65-F5344CB8AC3E}">
        <p14:creationId xmlns:p14="http://schemas.microsoft.com/office/powerpoint/2010/main" val="264926343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85;p56">
            <a:extLst>
              <a:ext uri="{FF2B5EF4-FFF2-40B4-BE49-F238E27FC236}">
                <a16:creationId xmlns="" xmlns:a16="http://schemas.microsoft.com/office/drawing/2014/main" id="{39451F11-4B43-D741-9839-8EEA9DF9F9A8}"/>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DOMAINES COMMUNS À AMÉLIORER</a:t>
            </a:r>
          </a:p>
        </p:txBody>
      </p:sp>
      <p:sp>
        <p:nvSpPr>
          <p:cNvPr id="8" name="object 4">
            <a:extLst>
              <a:ext uri="{FF2B5EF4-FFF2-40B4-BE49-F238E27FC236}">
                <a16:creationId xmlns="" xmlns:a16="http://schemas.microsoft.com/office/drawing/2014/main" id="{5A5DC624-CE61-12D4-3E3A-2DEA36890583}"/>
              </a:ext>
            </a:extLst>
          </p:cNvPr>
          <p:cNvSpPr txBox="1"/>
          <p:nvPr/>
        </p:nvSpPr>
        <p:spPr>
          <a:xfrm>
            <a:off x="1295596" y="1236728"/>
            <a:ext cx="10021570" cy="307777"/>
          </a:xfrm>
          <a:prstGeom prst="rect">
            <a:avLst/>
          </a:prstGeom>
        </p:spPr>
        <p:txBody>
          <a:bodyPr vert="horz" wrap="square" lIns="0" tIns="0" rIns="0" bIns="0" rtlCol="0">
            <a:spAutoFit/>
          </a:bodyPr>
          <a:lstStyle/>
          <a:p>
            <a:pPr marL="355600" marR="0" indent="-342900">
              <a:spcBef>
                <a:spcPts val="0"/>
              </a:spcBef>
              <a:buClr>
                <a:schemeClr val="tx1"/>
              </a:buClr>
              <a:buFont typeface="Wingdings" panose="05000000000000000000" pitchFamily="2" charset="2"/>
              <a:buChar char="§"/>
              <a:tabLst>
                <a:tab pos="241300" algn="l"/>
              </a:tabLst>
              <a:defRPr/>
            </a:pPr>
            <a:r>
              <a:rPr lang="fr-FR" sz="2000">
                <a:latin typeface="Source Sans Pro" panose="020B0503030403020204" pitchFamily="34" charset="0"/>
                <a:ea typeface="Source Sans Pro" panose="020B0503030403020204" pitchFamily="34" charset="0"/>
                <a:cs typeface="Arial"/>
              </a:rPr>
              <a:t>Registre inadéquat des immobilisations (FAR)</a:t>
            </a:r>
          </a:p>
        </p:txBody>
      </p:sp>
      <p:sp>
        <p:nvSpPr>
          <p:cNvPr id="4" name="TextBox 3"/>
          <p:cNvSpPr txBox="1"/>
          <p:nvPr/>
        </p:nvSpPr>
        <p:spPr>
          <a:xfrm>
            <a:off x="220722" y="6526926"/>
            <a:ext cx="6639951"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288FC229-5C52-93A0-CEED-8824E26F2333}"/>
              </a:ext>
            </a:extLst>
          </p:cNvPr>
          <p:cNvSpPr>
            <a:spLocks noGrp="1"/>
          </p:cNvSpPr>
          <p:nvPr>
            <p:ph type="sldNum" sz="quarter" idx="12"/>
          </p:nvPr>
        </p:nvSpPr>
        <p:spPr/>
        <p:txBody>
          <a:bodyPr/>
          <a:lstStyle/>
          <a:p>
            <a:fld id="{3A98EE3D-8CD1-4C3F-BD1C-C98C9596463C}" type="slidenum">
              <a:rPr lang="en-US" smtClean="0"/>
              <a:t>93</a:t>
            </a:fld>
            <a:endParaRPr lang="en-US"/>
          </a:p>
        </p:txBody>
      </p:sp>
    </p:spTree>
    <p:extLst>
      <p:ext uri="{BB962C8B-B14F-4D97-AF65-F5344CB8AC3E}">
        <p14:creationId xmlns:p14="http://schemas.microsoft.com/office/powerpoint/2010/main" val="58287488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69CA21B4-A179-B1BA-DA4C-7FC69FE30FA1}"/>
            </a:ext>
          </a:extLst>
        </p:cNvPr>
        <p:cNvGrpSpPr/>
        <p:nvPr/>
      </p:nvGrpSpPr>
      <p:grpSpPr>
        <a:xfrm>
          <a:off x="0" y="0"/>
          <a:ext cx="0" cy="0"/>
          <a:chOff x="0" y="0"/>
          <a:chExt cx="0" cy="0"/>
        </a:xfrm>
      </p:grpSpPr>
      <p:sp>
        <p:nvSpPr>
          <p:cNvPr id="4" name="object 4">
            <a:extLst>
              <a:ext uri="{FF2B5EF4-FFF2-40B4-BE49-F238E27FC236}">
                <a16:creationId xmlns="" xmlns:a16="http://schemas.microsoft.com/office/drawing/2014/main" id="{40A0CA62-238E-34FF-9610-047F37ED13B5}"/>
              </a:ext>
            </a:extLst>
          </p:cNvPr>
          <p:cNvSpPr txBox="1"/>
          <p:nvPr/>
        </p:nvSpPr>
        <p:spPr>
          <a:xfrm>
            <a:off x="1431213" y="1332315"/>
            <a:ext cx="8767864" cy="2367443"/>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cap="none" normalizeH="0" baseline="0" noProof="0">
                <a:ln>
                  <a:noFill/>
                </a:ln>
                <a:effectLst/>
                <a:uLnTx/>
                <a:uFillTx/>
                <a:latin typeface="Arial"/>
                <a:ea typeface="+mn-ea"/>
                <a:cs typeface="Arial"/>
              </a:rPr>
              <a:t>Principaux risques à prendre en compte :</a:t>
            </a:r>
          </a:p>
          <a:p>
            <a:pPr marL="469900" marR="5080" indent="-457200" algn="just">
              <a:lnSpc>
                <a:spcPct val="110000"/>
              </a:lnSpc>
              <a:spcBef>
                <a:spcPts val="1800"/>
              </a:spcBef>
              <a:buClr>
                <a:schemeClr val="tx1"/>
              </a:buClr>
              <a:buFont typeface="Wingdings" panose="05000000000000000000" pitchFamily="2" charset="2"/>
              <a:buChar char="§"/>
              <a:tabLst>
                <a:tab pos="470534" algn="l"/>
              </a:tabLst>
              <a:defRPr/>
            </a:pPr>
            <a:r>
              <a:rPr lang="fr-FR" sz="2000">
                <a:latin typeface="Source Sans Pro" panose="020B0503030403020204" pitchFamily="34" charset="0"/>
                <a:ea typeface="Source Sans Pro" panose="020B0503030403020204" pitchFamily="34" charset="0"/>
                <a:cs typeface="Arial"/>
              </a:rPr>
              <a:t>Registre inadéquat des immobilisations. </a:t>
            </a:r>
          </a:p>
          <a:p>
            <a:pPr marL="469900" marR="5080" indent="-457200" algn="just">
              <a:lnSpc>
                <a:spcPct val="110000"/>
              </a:lnSpc>
              <a:spcBef>
                <a:spcPts val="1800"/>
              </a:spcBef>
              <a:buClr>
                <a:schemeClr val="tx1"/>
              </a:buClr>
              <a:buFont typeface="Wingdings" panose="05000000000000000000" pitchFamily="2" charset="2"/>
              <a:buChar char="§"/>
              <a:tabLst>
                <a:tab pos="470534" algn="l"/>
              </a:tabLst>
              <a:defRPr/>
            </a:pPr>
            <a:r>
              <a:rPr lang="fr-FR" sz="2000">
                <a:latin typeface="Source Sans Pro" panose="020B0503030403020204" pitchFamily="34" charset="0"/>
                <a:ea typeface="Source Sans Pro" panose="020B0503030403020204" pitchFamily="34" charset="0"/>
                <a:cs typeface="Arial"/>
              </a:rPr>
              <a:t>Défaut de documenter les procédures de gestion des fournitures médicales du programme.  </a:t>
            </a:r>
          </a:p>
          <a:p>
            <a:pPr marL="469900" marR="5080" indent="-457200" algn="just">
              <a:lnSpc>
                <a:spcPct val="110000"/>
              </a:lnSpc>
              <a:spcBef>
                <a:spcPts val="1800"/>
              </a:spcBef>
              <a:buClr>
                <a:schemeClr val="tx1"/>
              </a:buClr>
              <a:buFont typeface="Wingdings" panose="05000000000000000000" pitchFamily="2" charset="2"/>
              <a:buChar char="§"/>
              <a:tabLst>
                <a:tab pos="470534" algn="l"/>
              </a:tabLst>
              <a:defRPr/>
            </a:pPr>
            <a:r>
              <a:rPr lang="fr-FR" sz="2000">
                <a:latin typeface="Source Sans Pro" panose="020B0503030403020204" pitchFamily="34" charset="0"/>
                <a:ea typeface="Source Sans Pro" panose="020B0503030403020204" pitchFamily="34" charset="0"/>
                <a:cs typeface="Arial"/>
              </a:rPr>
              <a:t>Absence de politiques et procédures de gestion immobilière, y compris celles relatives à la cession des biens et à l'assurance des immobilisations. </a:t>
            </a:r>
          </a:p>
        </p:txBody>
      </p:sp>
      <p:sp>
        <p:nvSpPr>
          <p:cNvPr id="2" name="Google Shape;385;p56">
            <a:extLst>
              <a:ext uri="{FF2B5EF4-FFF2-40B4-BE49-F238E27FC236}">
                <a16:creationId xmlns="" xmlns:a16="http://schemas.microsoft.com/office/drawing/2014/main" id="{40E84C57-F94B-9CDC-FE1A-5716707AB06D}"/>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PRINCIPAUX RISQUES</a:t>
            </a:r>
          </a:p>
        </p:txBody>
      </p:sp>
      <p:sp>
        <p:nvSpPr>
          <p:cNvPr id="6" name="TextBox 5"/>
          <p:cNvSpPr txBox="1"/>
          <p:nvPr/>
        </p:nvSpPr>
        <p:spPr>
          <a:xfrm>
            <a:off x="220722" y="6526926"/>
            <a:ext cx="6639951"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3" name="Espace réservé du numéro de diapositive 2">
            <a:extLst>
              <a:ext uri="{FF2B5EF4-FFF2-40B4-BE49-F238E27FC236}">
                <a16:creationId xmlns="" xmlns:a16="http://schemas.microsoft.com/office/drawing/2014/main" id="{310E1270-04C1-BD9B-E668-3154740DD6E8}"/>
              </a:ext>
            </a:extLst>
          </p:cNvPr>
          <p:cNvSpPr>
            <a:spLocks noGrp="1"/>
          </p:cNvSpPr>
          <p:nvPr>
            <p:ph type="sldNum" sz="quarter" idx="12"/>
          </p:nvPr>
        </p:nvSpPr>
        <p:spPr>
          <a:xfrm>
            <a:off x="11187906" y="6437827"/>
            <a:ext cx="780011" cy="365125"/>
          </a:xfrm>
        </p:spPr>
        <p:txBody>
          <a:bodyPr/>
          <a:lstStyle/>
          <a:p>
            <a:fld id="{3A98EE3D-8CD1-4C3F-BD1C-C98C9596463C}" type="slidenum">
              <a:rPr lang="en-US" smtClean="0"/>
              <a:t>94</a:t>
            </a:fld>
            <a:endParaRPr lang="en-US" dirty="0"/>
          </a:p>
        </p:txBody>
      </p:sp>
    </p:spTree>
    <p:extLst>
      <p:ext uri="{BB962C8B-B14F-4D97-AF65-F5344CB8AC3E}">
        <p14:creationId xmlns:p14="http://schemas.microsoft.com/office/powerpoint/2010/main" val="224135385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403FEE2F-5071-B86D-FBD5-256EE59ACBB4}"/>
            </a:ext>
          </a:extLst>
        </p:cNvPr>
        <p:cNvGrpSpPr/>
        <p:nvPr/>
      </p:nvGrpSpPr>
      <p:grpSpPr>
        <a:xfrm>
          <a:off x="0" y="0"/>
          <a:ext cx="0" cy="0"/>
          <a:chOff x="0" y="0"/>
          <a:chExt cx="0" cy="0"/>
        </a:xfrm>
      </p:grpSpPr>
      <p:sp>
        <p:nvSpPr>
          <p:cNvPr id="5" name="Google Shape;385;p56">
            <a:extLst>
              <a:ext uri="{FF2B5EF4-FFF2-40B4-BE49-F238E27FC236}">
                <a16:creationId xmlns="" xmlns:a16="http://schemas.microsoft.com/office/drawing/2014/main" id="{A49DC648-E6B0-2A30-DEE9-AA5D4EF2B27E}"/>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RECOMMENDATIONS</a:t>
            </a:r>
          </a:p>
        </p:txBody>
      </p:sp>
      <p:sp>
        <p:nvSpPr>
          <p:cNvPr id="3" name="Text Placeholder 1">
            <a:extLst>
              <a:ext uri="{FF2B5EF4-FFF2-40B4-BE49-F238E27FC236}">
                <a16:creationId xmlns="" xmlns:a16="http://schemas.microsoft.com/office/drawing/2014/main" id="{727C414A-2EE3-5456-35AE-20D04BF627FB}"/>
              </a:ext>
            </a:extLst>
          </p:cNvPr>
          <p:cNvSpPr>
            <a:spLocks noGrp="1"/>
          </p:cNvSpPr>
          <p:nvPr>
            <p:ph type="body" idx="1"/>
          </p:nvPr>
        </p:nvSpPr>
        <p:spPr>
          <a:xfrm>
            <a:off x="1031001" y="1030142"/>
            <a:ext cx="9972484" cy="1768290"/>
          </a:xfrm>
        </p:spPr>
        <p:txBody>
          <a:bodyPr>
            <a:noAutofit/>
          </a:bodyPr>
          <a:lstStyle/>
          <a:p>
            <a:pPr marL="512229" indent="-342900" fontAlgn="base">
              <a:buClr>
                <a:schemeClr val="tx1"/>
              </a:buClr>
              <a:buFont typeface="Wingdings" panose="05000000000000000000" pitchFamily="2" charset="2"/>
              <a:buChar char="§"/>
            </a:pPr>
            <a:r>
              <a:rPr lang="fr-FR" b="1">
                <a:solidFill>
                  <a:schemeClr val="tx1"/>
                </a:solidFill>
              </a:rPr>
              <a:t>Une formation est requise</a:t>
            </a:r>
            <a:r>
              <a:rPr lang="fr-FR">
                <a:solidFill>
                  <a:schemeClr val="tx1"/>
                </a:solidFill>
              </a:rPr>
              <a:t> à la fois pour les organisations partenaires locales et leurs sous-traitants afin de comprendre </a:t>
            </a:r>
            <a:r>
              <a:rPr lang="fr-FR" b="1">
                <a:solidFill>
                  <a:schemeClr val="tx1"/>
                </a:solidFill>
              </a:rPr>
              <a:t>comment entretenir les actifs conformément aux normes de propriété du gouvernement américain.</a:t>
            </a:r>
          </a:p>
          <a:p>
            <a:pPr marL="512229" indent="-342900" fontAlgn="base">
              <a:buClr>
                <a:schemeClr val="tx1"/>
              </a:buClr>
              <a:buFont typeface="Wingdings" panose="05000000000000000000" pitchFamily="2" charset="2"/>
              <a:buChar char="§"/>
            </a:pPr>
            <a:r>
              <a:rPr lang="fr-FR">
                <a:solidFill>
                  <a:schemeClr val="tx1"/>
                </a:solidFill>
              </a:rPr>
              <a:t>Fournir un </a:t>
            </a:r>
            <a:r>
              <a:rPr lang="fr-FR" b="1">
                <a:solidFill>
                  <a:schemeClr val="tx1"/>
                </a:solidFill>
              </a:rPr>
              <a:t>soutien supplémentaire </a:t>
            </a:r>
            <a:r>
              <a:rPr lang="fr-FR">
                <a:solidFill>
                  <a:schemeClr val="tx1"/>
                </a:solidFill>
              </a:rPr>
              <a:t>sur la façon de tenir </a:t>
            </a:r>
            <a:r>
              <a:rPr lang="fr-FR" b="1">
                <a:solidFill>
                  <a:schemeClr val="tx1"/>
                </a:solidFill>
              </a:rPr>
              <a:t>un registre des immobilisations grâce à la formation et au mentorat.</a:t>
            </a:r>
          </a:p>
        </p:txBody>
      </p:sp>
      <p:sp>
        <p:nvSpPr>
          <p:cNvPr id="4" name="TextBox 3"/>
          <p:cNvSpPr txBox="1"/>
          <p:nvPr/>
        </p:nvSpPr>
        <p:spPr>
          <a:xfrm>
            <a:off x="220722" y="6526926"/>
            <a:ext cx="6639951"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31E86BC8-EB01-8147-92E1-A1FF52A813E4}"/>
              </a:ext>
            </a:extLst>
          </p:cNvPr>
          <p:cNvSpPr>
            <a:spLocks noGrp="1"/>
          </p:cNvSpPr>
          <p:nvPr>
            <p:ph type="sldNum" sz="quarter" idx="12"/>
          </p:nvPr>
        </p:nvSpPr>
        <p:spPr/>
        <p:txBody>
          <a:bodyPr/>
          <a:lstStyle/>
          <a:p>
            <a:fld id="{3A98EE3D-8CD1-4C3F-BD1C-C98C9596463C}" type="slidenum">
              <a:rPr lang="en-US" smtClean="0"/>
              <a:t>95</a:t>
            </a:fld>
            <a:endParaRPr lang="en-US"/>
          </a:p>
        </p:txBody>
      </p:sp>
    </p:spTree>
    <p:extLst>
      <p:ext uri="{BB962C8B-B14F-4D97-AF65-F5344CB8AC3E}">
        <p14:creationId xmlns:p14="http://schemas.microsoft.com/office/powerpoint/2010/main" val="166981221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10A4E8D0-24A3-18E7-1B17-CB370137C9AC}"/>
            </a:ext>
          </a:extLst>
        </p:cNvPr>
        <p:cNvGrpSpPr/>
        <p:nvPr/>
      </p:nvGrpSpPr>
      <p:grpSpPr>
        <a:xfrm>
          <a:off x="0" y="0"/>
          <a:ext cx="0" cy="0"/>
          <a:chOff x="0" y="0"/>
          <a:chExt cx="0" cy="0"/>
        </a:xfrm>
      </p:grpSpPr>
      <p:sp>
        <p:nvSpPr>
          <p:cNvPr id="3" name="object 3">
            <a:extLst>
              <a:ext uri="{FF2B5EF4-FFF2-40B4-BE49-F238E27FC236}">
                <a16:creationId xmlns="" xmlns:a16="http://schemas.microsoft.com/office/drawing/2014/main" id="{E9A2700E-3047-46E4-EA22-42D99094D368}"/>
              </a:ext>
            </a:extLst>
          </p:cNvPr>
          <p:cNvSpPr txBox="1">
            <a:spLocks noGrp="1"/>
          </p:cNvSpPr>
          <p:nvPr>
            <p:ph type="title"/>
          </p:nvPr>
        </p:nvSpPr>
        <p:spPr>
          <a:xfrm>
            <a:off x="249767" y="2599480"/>
            <a:ext cx="11692466" cy="1333698"/>
          </a:xfrm>
          <a:prstGeom prst="rect">
            <a:avLst/>
          </a:prstGeom>
        </p:spPr>
        <p:txBody>
          <a:bodyPr vert="horz" wrap="square" lIns="0" tIns="0" rIns="0" bIns="0" rtlCol="0">
            <a:spAutoFit/>
          </a:bodyPr>
          <a:lstStyle/>
          <a:p>
            <a:pPr marL="12700" algn="ctr">
              <a:lnSpc>
                <a:spcPts val="5220"/>
              </a:lnSpc>
            </a:pPr>
            <a:r>
              <a:rPr lang="fr-FR" sz="4800" b="1"/>
              <a:t>MODULE 6 : </a:t>
            </a:r>
            <a:br>
              <a:rPr lang="fr-FR" sz="4800" b="1"/>
            </a:br>
            <a:r>
              <a:rPr lang="fr-FR" sz="4800" b="1"/>
              <a:t>TECHNOLOGIE DE L'INFORMATION</a:t>
            </a:r>
          </a:p>
        </p:txBody>
      </p:sp>
      <p:sp>
        <p:nvSpPr>
          <p:cNvPr id="5" name="Google Shape;385;p56">
            <a:extLst>
              <a:ext uri="{FF2B5EF4-FFF2-40B4-BE49-F238E27FC236}">
                <a16:creationId xmlns="" xmlns:a16="http://schemas.microsoft.com/office/drawing/2014/main" id="{659D7DBC-CD84-0EC8-8D6B-8E1D4865CD59}"/>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fr-FR" sz="3200" b="1" i="0" u="none" strike="noStrike" cap="none" normalizeH="0" baseline="0" noProof="0">
                <a:ln>
                  <a:noFill/>
                </a:ln>
                <a:solidFill>
                  <a:prstClr val="white"/>
                </a:solidFill>
                <a:effectLst/>
                <a:uLnTx/>
                <a:uFillTx/>
                <a:latin typeface="Source Sans Pro"/>
                <a:ea typeface="Source Sans Pro"/>
                <a:cs typeface="+mn-cs"/>
                <a:sym typeface="Arial"/>
              </a:rPr>
              <a:t> </a:t>
            </a:r>
          </a:p>
        </p:txBody>
      </p:sp>
      <p:sp>
        <p:nvSpPr>
          <p:cNvPr id="4" name="TextBox 3"/>
          <p:cNvSpPr txBox="1"/>
          <p:nvPr/>
        </p:nvSpPr>
        <p:spPr>
          <a:xfrm>
            <a:off x="220722" y="6526926"/>
            <a:ext cx="5926614"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BF6A192D-9F6E-CF2A-AE5B-6BF6372DD2A4}"/>
              </a:ext>
            </a:extLst>
          </p:cNvPr>
          <p:cNvSpPr>
            <a:spLocks noGrp="1"/>
          </p:cNvSpPr>
          <p:nvPr>
            <p:ph type="sldNum" sz="quarter" idx="7"/>
          </p:nvPr>
        </p:nvSpPr>
        <p:spPr/>
        <p:txBody>
          <a:bodyPr/>
          <a:lstStyle/>
          <a:p>
            <a:fld id="{B6F15528-21DE-4FAA-801E-634DDDAF4B2B}" type="slidenum">
              <a:rPr lang="fr-FR" smtClean="0"/>
              <a:pPr/>
              <a:t>96</a:t>
            </a:fld>
            <a:endParaRPr lang="fr-FR" dirty="0"/>
          </a:p>
        </p:txBody>
      </p:sp>
    </p:spTree>
    <p:extLst>
      <p:ext uri="{BB962C8B-B14F-4D97-AF65-F5344CB8AC3E}">
        <p14:creationId xmlns:p14="http://schemas.microsoft.com/office/powerpoint/2010/main" val="64130895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 xmlns:a16="http://schemas.microsoft.com/office/drawing/2014/main" id="{A0D71C03-B73E-7E20-A4EA-AFD46DE3ADFC}"/>
              </a:ext>
            </a:extLst>
          </p:cNvPr>
          <p:cNvGrpSpPr/>
          <p:nvPr/>
        </p:nvGrpSpPr>
        <p:grpSpPr>
          <a:xfrm>
            <a:off x="834619" y="982137"/>
            <a:ext cx="10549354" cy="4616648"/>
            <a:chOff x="834619" y="982137"/>
            <a:chExt cx="11276316" cy="4616648"/>
          </a:xfrm>
        </p:grpSpPr>
        <p:sp>
          <p:nvSpPr>
            <p:cNvPr id="4" name="object 4"/>
            <p:cNvSpPr txBox="1"/>
            <p:nvPr/>
          </p:nvSpPr>
          <p:spPr>
            <a:xfrm>
              <a:off x="834619" y="982137"/>
              <a:ext cx="10704237" cy="4616648"/>
            </a:xfrm>
            <a:prstGeom prst="rect">
              <a:avLst/>
            </a:prstGeom>
          </p:spPr>
          <p:txBody>
            <a:bodyPr vert="horz" wrap="square" lIns="0" tIns="0" rIns="0" bIns="0" rtlCol="0">
              <a:spAutoFit/>
            </a:bodyPr>
            <a:lstStyle/>
            <a:p>
              <a:pPr marL="12700" marR="5080" lvl="0" indent="0" algn="l" defTabSz="914400" rtl="0" eaLnBrk="1" fontAlgn="auto" latinLnBrk="0" hangingPunct="1">
                <a:spcBef>
                  <a:spcPts val="0"/>
                </a:spcBef>
                <a:spcAft>
                  <a:spcPts val="0"/>
                </a:spcAft>
                <a:buClrTx/>
                <a:buSzTx/>
                <a:buFontTx/>
                <a:buNone/>
                <a:tabLst/>
                <a:defRPr/>
              </a:pPr>
              <a:r>
                <a:rPr kumimoji="0" lang="fr-FR" sz="2000" b="1" i="0" u="none" strike="noStrike" cap="none" normalizeH="0" baseline="0" noProof="0">
                  <a:ln>
                    <a:noFill/>
                  </a:ln>
                  <a:effectLst/>
                  <a:uLnTx/>
                  <a:uFillTx/>
                  <a:latin typeface="Source Sans Pro" panose="020B0503030403020204" pitchFamily="34" charset="0"/>
                  <a:ea typeface="Source Sans Pro" panose="020B0503030403020204" pitchFamily="34" charset="0"/>
                  <a:cs typeface="Arial"/>
                </a:rPr>
                <a:t>Objectif global : </a:t>
              </a:r>
              <a:r>
                <a:rPr kumimoji="0" lang="fr-FR" sz="2000" b="0" i="0" u="none" strike="noStrike" cap="none" normalizeH="0" baseline="0" noProof="0">
                  <a:ln>
                    <a:noFill/>
                  </a:ln>
                  <a:effectLst/>
                  <a:uLnTx/>
                  <a:uFillTx/>
                  <a:latin typeface="Source Sans Pro" panose="020B0503030403020204" pitchFamily="34" charset="0"/>
                  <a:ea typeface="Source Sans Pro" panose="020B0503030403020204" pitchFamily="34" charset="0"/>
                  <a:cs typeface="Arial"/>
                </a:rPr>
                <a:t>Évaluer si l'organisation dispose d'une politique informatique adéquate, si des structures et des ressources adéquates sont en place pour soutenir la fonction informatique et si des contrôles internes informatiques adéquats sont en place.</a:t>
              </a:r>
            </a:p>
            <a:p>
              <a:pPr marL="12700" marR="5080" lvl="0" indent="0" algn="l" defTabSz="914400" rtl="0" eaLnBrk="1" fontAlgn="auto" latinLnBrk="0" hangingPunct="1">
                <a:spcBef>
                  <a:spcPts val="0"/>
                </a:spcBef>
                <a:spcAft>
                  <a:spcPts val="0"/>
                </a:spcAft>
                <a:buClrTx/>
                <a:buSzTx/>
                <a:buFontTx/>
                <a:buNone/>
                <a:tabLst/>
                <a:defRPr/>
              </a:pPr>
              <a:endParaRPr kumimoji="0" lang="en-US" sz="2000" b="0" i="0" u="none" strike="noStrike" kern="1200" cap="none" spc="-105" normalizeH="0" baseline="0" noProof="0">
                <a:ln>
                  <a:noFill/>
                </a:ln>
                <a:effectLst/>
                <a:uLnTx/>
                <a:uFillTx/>
                <a:latin typeface="Source Sans Pro" panose="020B0503030403020204" pitchFamily="34" charset="0"/>
                <a:ea typeface="Source Sans Pro" panose="020B0503030403020204" pitchFamily="34" charset="0"/>
                <a:cs typeface="Arial"/>
              </a:endParaRPr>
            </a:p>
            <a:p>
              <a:pPr marL="12700" marR="5080" lvl="0" indent="0" algn="l" defTabSz="914400" rtl="0" eaLnBrk="1" fontAlgn="auto" latinLnBrk="0" hangingPunct="1">
                <a:spcBef>
                  <a:spcPts val="0"/>
                </a:spcBef>
                <a:spcAft>
                  <a:spcPts val="0"/>
                </a:spcAft>
                <a:buClrTx/>
                <a:buSzTx/>
                <a:buFontTx/>
                <a:buNone/>
                <a:tabLst/>
                <a:defRPr/>
              </a:pPr>
              <a:r>
                <a:rPr kumimoji="0" lang="fr-FR" sz="2000" b="1" i="0" u="none" strike="noStrike" cap="none" normalizeH="0" baseline="0" noProof="0">
                  <a:ln>
                    <a:noFill/>
                  </a:ln>
                  <a:effectLst/>
                  <a:uLnTx/>
                  <a:uFillTx/>
                  <a:latin typeface="Source Sans Pro" panose="020B0503030403020204" pitchFamily="34" charset="0"/>
                  <a:ea typeface="Source Sans Pro" panose="020B0503030403020204" pitchFamily="34" charset="0"/>
                  <a:cs typeface="Arial"/>
                </a:rPr>
                <a:t>Catégories IT :</a:t>
              </a:r>
            </a:p>
            <a:p>
              <a:pPr marL="12700" marR="5080" lvl="0" indent="0" algn="l" defTabSz="914400" rtl="0" eaLnBrk="1" fontAlgn="auto" latinLnBrk="0" hangingPunct="1">
                <a:spcBef>
                  <a:spcPts val="0"/>
                </a:spcBef>
                <a:spcAft>
                  <a:spcPts val="0"/>
                </a:spcAft>
                <a:buClrTx/>
                <a:buSzTx/>
                <a:buFontTx/>
                <a:buNone/>
                <a:tabLst/>
                <a:defRPr/>
              </a:pPr>
              <a:r>
                <a:rPr kumimoji="0" lang="fr-FR" sz="2000" b="0" i="0" u="none" strike="noStrike" cap="none" normalizeH="0" baseline="0" noProof="0">
                  <a:ln>
                    <a:noFill/>
                  </a:ln>
                  <a:effectLst/>
                  <a:uLnTx/>
                  <a:uFillTx/>
                  <a:latin typeface="Source Sans Pro" panose="020B0503030403020204" pitchFamily="34" charset="0"/>
                  <a:ea typeface="Source Sans Pro" panose="020B0503030403020204" pitchFamily="34" charset="0"/>
                  <a:cs typeface="Arial"/>
                </a:rPr>
                <a:t>1.	Comité IT</a:t>
              </a:r>
            </a:p>
            <a:p>
              <a:pPr marL="12700" marR="5080" lvl="0" indent="0" algn="l" defTabSz="914400" rtl="0" eaLnBrk="1" fontAlgn="auto" latinLnBrk="0" hangingPunct="1">
                <a:spcBef>
                  <a:spcPts val="0"/>
                </a:spcBef>
                <a:spcAft>
                  <a:spcPts val="0"/>
                </a:spcAft>
                <a:buClrTx/>
                <a:buSzTx/>
                <a:buFontTx/>
                <a:buNone/>
                <a:tabLst/>
                <a:defRPr/>
              </a:pPr>
              <a:r>
                <a:rPr kumimoji="0" lang="fr-FR" sz="2000" b="0" i="0" u="none" strike="noStrike" cap="none" normalizeH="0" baseline="0" noProof="0">
                  <a:ln>
                    <a:noFill/>
                  </a:ln>
                  <a:effectLst/>
                  <a:uLnTx/>
                  <a:uFillTx/>
                  <a:latin typeface="Source Sans Pro" panose="020B0503030403020204" pitchFamily="34" charset="0"/>
                  <a:ea typeface="Source Sans Pro" panose="020B0503030403020204" pitchFamily="34" charset="0"/>
                  <a:cs typeface="Arial"/>
                </a:rPr>
                <a:t>2.	Plan IT </a:t>
              </a:r>
            </a:p>
            <a:p>
              <a:pPr marL="12700" marR="5080" lvl="0" indent="0" algn="l" defTabSz="914400" rtl="0" eaLnBrk="1" fontAlgn="auto" latinLnBrk="0" hangingPunct="1">
                <a:spcBef>
                  <a:spcPts val="0"/>
                </a:spcBef>
                <a:spcAft>
                  <a:spcPts val="0"/>
                </a:spcAft>
                <a:buClrTx/>
                <a:buSzTx/>
                <a:buFontTx/>
                <a:buNone/>
                <a:tabLst/>
                <a:defRPr/>
              </a:pPr>
              <a:r>
                <a:rPr kumimoji="0" lang="fr-FR" sz="2000" b="0" i="0" u="none" strike="noStrike" cap="none" normalizeH="0" baseline="0" noProof="0">
                  <a:ln>
                    <a:noFill/>
                  </a:ln>
                  <a:effectLst/>
                  <a:uLnTx/>
                  <a:uFillTx/>
                  <a:latin typeface="Source Sans Pro" panose="020B0503030403020204" pitchFamily="34" charset="0"/>
                  <a:ea typeface="Source Sans Pro" panose="020B0503030403020204" pitchFamily="34" charset="0"/>
                  <a:cs typeface="Arial"/>
                </a:rPr>
                <a:t>3.	Atténuation des risques IT </a:t>
              </a:r>
            </a:p>
            <a:p>
              <a:pPr marL="12700" marR="5080" lvl="0" indent="0" algn="l" defTabSz="914400" rtl="0" eaLnBrk="1" fontAlgn="auto" latinLnBrk="0" hangingPunct="1">
                <a:spcBef>
                  <a:spcPts val="0"/>
                </a:spcBef>
                <a:spcAft>
                  <a:spcPts val="0"/>
                </a:spcAft>
                <a:buClrTx/>
                <a:buSzTx/>
                <a:buFontTx/>
                <a:buNone/>
                <a:tabLst/>
                <a:defRPr/>
              </a:pPr>
              <a:r>
                <a:rPr kumimoji="0" lang="fr-FR" sz="2000" b="0" i="0" u="none" strike="noStrike" cap="none" normalizeH="0" baseline="0" noProof="0">
                  <a:ln>
                    <a:noFill/>
                  </a:ln>
                  <a:effectLst/>
                  <a:uLnTx/>
                  <a:uFillTx/>
                  <a:latin typeface="Source Sans Pro" panose="020B0503030403020204" pitchFamily="34" charset="0"/>
                  <a:ea typeface="Source Sans Pro" panose="020B0503030403020204" pitchFamily="34" charset="0"/>
                  <a:cs typeface="Arial"/>
                </a:rPr>
                <a:t>4.	Cybersécurité </a:t>
              </a:r>
            </a:p>
            <a:p>
              <a:pPr marL="12700" marR="5080" lvl="0" indent="0" algn="l" defTabSz="914400" rtl="0" eaLnBrk="1" fontAlgn="auto" latinLnBrk="0" hangingPunct="1">
                <a:spcBef>
                  <a:spcPts val="0"/>
                </a:spcBef>
                <a:spcAft>
                  <a:spcPts val="0"/>
                </a:spcAft>
                <a:buClrTx/>
                <a:buSzTx/>
                <a:buFontTx/>
                <a:buNone/>
                <a:tabLst/>
                <a:defRPr/>
              </a:pPr>
              <a:r>
                <a:rPr kumimoji="0" lang="fr-FR" sz="2000" b="0" i="0" u="none" strike="noStrike" cap="none" normalizeH="0" baseline="0" noProof="0">
                  <a:ln>
                    <a:noFill/>
                  </a:ln>
                  <a:effectLst/>
                  <a:uLnTx/>
                  <a:uFillTx/>
                  <a:latin typeface="Source Sans Pro" panose="020B0503030403020204" pitchFamily="34" charset="0"/>
                  <a:ea typeface="Source Sans Pro" panose="020B0503030403020204" pitchFamily="34" charset="0"/>
                  <a:cs typeface="Arial"/>
                </a:rPr>
                <a:t>5.	Accès</a:t>
              </a:r>
            </a:p>
            <a:p>
              <a:pPr marL="12700" marR="5080" lvl="0" indent="0" algn="l" defTabSz="914400" rtl="0" eaLnBrk="1" fontAlgn="auto" latinLnBrk="0" hangingPunct="1">
                <a:spcBef>
                  <a:spcPts val="0"/>
                </a:spcBef>
                <a:spcAft>
                  <a:spcPts val="0"/>
                </a:spcAft>
                <a:buClrTx/>
                <a:buSzTx/>
                <a:buFontTx/>
                <a:buNone/>
                <a:tabLst/>
                <a:defRPr/>
              </a:pPr>
              <a:r>
                <a:rPr kumimoji="0" lang="fr-FR" sz="2000" b="0" i="0" u="none" strike="noStrike" cap="none" normalizeH="0" baseline="0" noProof="0">
                  <a:ln>
                    <a:noFill/>
                  </a:ln>
                  <a:effectLst/>
                  <a:uLnTx/>
                  <a:uFillTx/>
                  <a:latin typeface="Source Sans Pro" panose="020B0503030403020204" pitchFamily="34" charset="0"/>
                  <a:ea typeface="Source Sans Pro" panose="020B0503030403020204" pitchFamily="34" charset="0"/>
                  <a:cs typeface="Arial"/>
                </a:rPr>
                <a:t>6.	Licenciements du personnel</a:t>
              </a:r>
            </a:p>
            <a:p>
              <a:pPr marL="12700" marR="5080" lvl="0" indent="0" algn="l" defTabSz="914400" rtl="0" eaLnBrk="1" fontAlgn="auto" latinLnBrk="0" hangingPunct="1">
                <a:spcBef>
                  <a:spcPts val="0"/>
                </a:spcBef>
                <a:spcAft>
                  <a:spcPts val="0"/>
                </a:spcAft>
                <a:buClrTx/>
                <a:buSzTx/>
                <a:buFontTx/>
                <a:buNone/>
                <a:tabLst/>
                <a:defRPr/>
              </a:pPr>
              <a:r>
                <a:rPr kumimoji="0" lang="fr-FR" sz="2000" b="0" i="0" u="none" strike="noStrike" cap="none" normalizeH="0" baseline="0" noProof="0">
                  <a:ln>
                    <a:noFill/>
                  </a:ln>
                  <a:effectLst/>
                  <a:uLnTx/>
                  <a:uFillTx/>
                  <a:latin typeface="Source Sans Pro" panose="020B0503030403020204" pitchFamily="34" charset="0"/>
                  <a:ea typeface="Source Sans Pro" panose="020B0503030403020204" pitchFamily="34" charset="0"/>
                  <a:cs typeface="Arial"/>
                </a:rPr>
                <a:t>7.	Conservation des données </a:t>
              </a:r>
            </a:p>
            <a:p>
              <a:pPr marL="12700" marR="5080" lvl="0" indent="0" algn="l" defTabSz="914400" rtl="0" eaLnBrk="1" fontAlgn="auto" latinLnBrk="0" hangingPunct="1">
                <a:spcBef>
                  <a:spcPts val="0"/>
                </a:spcBef>
                <a:spcAft>
                  <a:spcPts val="0"/>
                </a:spcAft>
                <a:buClrTx/>
                <a:buSzTx/>
                <a:buFontTx/>
                <a:buNone/>
                <a:tabLst/>
                <a:defRPr/>
              </a:pPr>
              <a:r>
                <a:rPr kumimoji="0" lang="fr-FR" sz="2000" b="0" i="0" u="none" strike="noStrike" cap="none" normalizeH="0" baseline="0" noProof="0">
                  <a:ln>
                    <a:noFill/>
                  </a:ln>
                  <a:effectLst/>
                  <a:uLnTx/>
                  <a:uFillTx/>
                  <a:latin typeface="Source Sans Pro" panose="020B0503030403020204" pitchFamily="34" charset="0"/>
                  <a:ea typeface="Source Sans Pro" panose="020B0503030403020204" pitchFamily="34" charset="0"/>
                  <a:cs typeface="Arial"/>
                </a:rPr>
                <a:t>8.	Système de suivi des erreurs</a:t>
              </a:r>
            </a:p>
            <a:p>
              <a:pPr marL="12700" marR="5080" lvl="0" indent="0" algn="l" defTabSz="914400" rtl="0" eaLnBrk="1" fontAlgn="auto" latinLnBrk="0" hangingPunct="1">
                <a:spcBef>
                  <a:spcPts val="0"/>
                </a:spcBef>
                <a:spcAft>
                  <a:spcPts val="0"/>
                </a:spcAft>
                <a:buClrTx/>
                <a:buSzTx/>
                <a:buFontTx/>
                <a:buNone/>
                <a:tabLst/>
                <a:defRPr/>
              </a:pPr>
              <a:r>
                <a:rPr kumimoji="0" lang="fr-FR" sz="2000" b="0" i="0" u="none" strike="noStrike" cap="none" normalizeH="0" baseline="0" noProof="0">
                  <a:ln>
                    <a:noFill/>
                  </a:ln>
                  <a:effectLst/>
                  <a:uLnTx/>
                  <a:uFillTx/>
                  <a:latin typeface="Source Sans Pro" panose="020B0503030403020204" pitchFamily="34" charset="0"/>
                  <a:ea typeface="Source Sans Pro" panose="020B0503030403020204" pitchFamily="34" charset="0"/>
                  <a:cs typeface="Arial"/>
                </a:rPr>
                <a:t>9.	Récupération après désastre</a:t>
              </a:r>
            </a:p>
            <a:p>
              <a:pPr marL="12700" marR="5080" lvl="0" indent="0" algn="l" defTabSz="914400" rtl="0" eaLnBrk="1" fontAlgn="auto" latinLnBrk="0" hangingPunct="1">
                <a:spcBef>
                  <a:spcPts val="0"/>
                </a:spcBef>
                <a:spcAft>
                  <a:spcPts val="0"/>
                </a:spcAft>
                <a:buClrTx/>
                <a:buSzTx/>
                <a:buFontTx/>
                <a:buNone/>
                <a:tabLst/>
                <a:defRPr/>
              </a:pPr>
              <a:r>
                <a:rPr kumimoji="0" lang="fr-FR" sz="2000" b="0" i="0" u="none" strike="noStrike" cap="none" normalizeH="0" baseline="0" noProof="0">
                  <a:ln>
                    <a:noFill/>
                  </a:ln>
                  <a:effectLst/>
                  <a:uLnTx/>
                  <a:uFillTx/>
                  <a:latin typeface="Source Sans Pro" panose="020B0503030403020204" pitchFamily="34" charset="0"/>
                  <a:ea typeface="Source Sans Pro" panose="020B0503030403020204" pitchFamily="34" charset="0"/>
                  <a:cs typeface="Arial"/>
                </a:rPr>
                <a:t>10.	Séparation des tâches </a:t>
              </a:r>
            </a:p>
            <a:p>
              <a:pPr marL="12700" marR="5080" lvl="0" indent="0" algn="l" defTabSz="914400" rtl="0" eaLnBrk="1" fontAlgn="auto" latinLnBrk="0" hangingPunct="1">
                <a:spcBef>
                  <a:spcPts val="0"/>
                </a:spcBef>
                <a:spcAft>
                  <a:spcPts val="0"/>
                </a:spcAft>
                <a:buClrTx/>
                <a:buSzTx/>
                <a:buFontTx/>
                <a:buNone/>
                <a:tabLst/>
                <a:defRPr/>
              </a:pPr>
              <a:endParaRPr kumimoji="0" sz="2000" b="0" i="0" u="none" strike="noStrike" kern="1200" cap="none" spc="0" normalizeH="0" baseline="0" noProof="0">
                <a:ln>
                  <a:noFill/>
                </a:ln>
                <a:effectLst/>
                <a:uLnTx/>
                <a:uFillTx/>
                <a:latin typeface="Source Sans Pro" panose="020B0503030403020204" pitchFamily="34" charset="0"/>
                <a:ea typeface="Source Sans Pro" panose="020B0503030403020204" pitchFamily="34" charset="0"/>
                <a:cs typeface="Arial"/>
              </a:endParaRPr>
            </a:p>
          </p:txBody>
        </p:sp>
        <p:sp>
          <p:nvSpPr>
            <p:cNvPr id="7" name="object 4">
              <a:extLst>
                <a:ext uri="{FF2B5EF4-FFF2-40B4-BE49-F238E27FC236}">
                  <a16:creationId xmlns="" xmlns:a16="http://schemas.microsoft.com/office/drawing/2014/main" id="{A4D1ECB5-0558-1FA8-EE03-DA7AF68864A3}"/>
                </a:ext>
              </a:extLst>
            </p:cNvPr>
            <p:cNvSpPr txBox="1"/>
            <p:nvPr/>
          </p:nvSpPr>
          <p:spPr>
            <a:xfrm>
              <a:off x="5344189" y="2105111"/>
              <a:ext cx="6766746" cy="3367717"/>
            </a:xfrm>
            <a:prstGeom prst="rect">
              <a:avLst/>
            </a:prstGeom>
          </p:spPr>
          <p:txBody>
            <a:bodyPr vert="horz" wrap="square" lIns="0" tIns="0" rIns="0" bIns="0" rtlCol="0">
              <a:spAutoFit/>
            </a:bodyPr>
            <a:lstStyle/>
            <a:p>
              <a:pPr marL="12700" marR="5080" lvl="0" indent="0" algn="l" defTabSz="914400" rtl="0" eaLnBrk="1" fontAlgn="auto" latinLnBrk="0" hangingPunct="1">
                <a:lnSpc>
                  <a:spcPct val="110000"/>
                </a:lnSpc>
                <a:spcBef>
                  <a:spcPts val="0"/>
                </a:spcBef>
                <a:spcAft>
                  <a:spcPts val="0"/>
                </a:spcAft>
                <a:buClrTx/>
                <a:buSzTx/>
                <a:buFontTx/>
                <a:buNone/>
                <a:tabLst/>
                <a:defRPr/>
              </a:pPr>
              <a:r>
                <a:rPr kumimoji="0" lang="fr-FR" sz="2000" b="0" i="0" u="none" strike="noStrike" cap="none" normalizeH="0" baseline="0" noProof="0" dirty="0">
                  <a:ln>
                    <a:noFill/>
                  </a:ln>
                  <a:effectLst/>
                  <a:uLnTx/>
                  <a:uFillTx/>
                  <a:latin typeface="Source Sans Pro" panose="020B0503030403020204" pitchFamily="34" charset="0"/>
                  <a:ea typeface="Source Sans Pro" panose="020B0503030403020204" pitchFamily="34" charset="0"/>
                  <a:cs typeface="Arial"/>
                </a:rPr>
                <a:t>11.	Sauvegardes</a:t>
              </a:r>
            </a:p>
            <a:p>
              <a:pPr marL="12700" marR="5080" lvl="0" indent="0" algn="l" defTabSz="914400" rtl="0" eaLnBrk="1" fontAlgn="auto" latinLnBrk="0" hangingPunct="1">
                <a:lnSpc>
                  <a:spcPct val="110000"/>
                </a:lnSpc>
                <a:spcBef>
                  <a:spcPts val="0"/>
                </a:spcBef>
                <a:spcAft>
                  <a:spcPts val="0"/>
                </a:spcAft>
                <a:buClrTx/>
                <a:buSzTx/>
                <a:buFontTx/>
                <a:buNone/>
                <a:tabLst/>
                <a:defRPr/>
              </a:pPr>
              <a:r>
                <a:rPr kumimoji="0" lang="fr-FR" sz="2000" b="0" i="0" u="none" strike="noStrike" cap="none" normalizeH="0" baseline="0" noProof="0" dirty="0">
                  <a:ln>
                    <a:noFill/>
                  </a:ln>
                  <a:effectLst/>
                  <a:uLnTx/>
                  <a:uFillTx/>
                  <a:latin typeface="Source Sans Pro" panose="020B0503030403020204" pitchFamily="34" charset="0"/>
                  <a:ea typeface="Source Sans Pro" panose="020B0503030403020204" pitchFamily="34" charset="0"/>
                  <a:cs typeface="Arial"/>
                </a:rPr>
                <a:t>12.	Antivirus</a:t>
              </a:r>
            </a:p>
            <a:p>
              <a:pPr marL="12700" marR="5080" lvl="0" indent="0" algn="l" defTabSz="914400" rtl="0" eaLnBrk="1" fontAlgn="auto" latinLnBrk="0" hangingPunct="1">
                <a:lnSpc>
                  <a:spcPct val="110000"/>
                </a:lnSpc>
                <a:spcBef>
                  <a:spcPts val="0"/>
                </a:spcBef>
                <a:spcAft>
                  <a:spcPts val="0"/>
                </a:spcAft>
                <a:buClrTx/>
                <a:buSzTx/>
                <a:buFontTx/>
                <a:buNone/>
                <a:tabLst/>
                <a:defRPr/>
              </a:pPr>
              <a:r>
                <a:rPr kumimoji="0" lang="fr-FR" sz="2000" b="0" i="0" u="none" strike="noStrike" cap="none" normalizeH="0" baseline="0" noProof="0" dirty="0">
                  <a:ln>
                    <a:noFill/>
                  </a:ln>
                  <a:effectLst/>
                  <a:uLnTx/>
                  <a:uFillTx/>
                  <a:latin typeface="Source Sans Pro" panose="020B0503030403020204" pitchFamily="34" charset="0"/>
                  <a:ea typeface="Source Sans Pro" panose="020B0503030403020204" pitchFamily="34" charset="0"/>
                  <a:cs typeface="Arial"/>
                </a:rPr>
                <a:t>13.	Pare-feu </a:t>
              </a:r>
            </a:p>
            <a:p>
              <a:pPr marL="12700" marR="5080" lvl="0" indent="0" algn="l" defTabSz="914400" rtl="0" eaLnBrk="1" fontAlgn="auto" latinLnBrk="0" hangingPunct="1">
                <a:lnSpc>
                  <a:spcPct val="110000"/>
                </a:lnSpc>
                <a:spcBef>
                  <a:spcPts val="0"/>
                </a:spcBef>
                <a:spcAft>
                  <a:spcPts val="0"/>
                </a:spcAft>
                <a:buClrTx/>
                <a:buSzTx/>
                <a:buFontTx/>
                <a:buNone/>
                <a:tabLst/>
                <a:defRPr/>
              </a:pPr>
              <a:r>
                <a:rPr kumimoji="0" lang="fr-FR" sz="2000" b="0" i="0" u="none" strike="noStrike" cap="none" normalizeH="0" baseline="0" noProof="0" dirty="0">
                  <a:ln>
                    <a:noFill/>
                  </a:ln>
                  <a:effectLst/>
                  <a:uLnTx/>
                  <a:uFillTx/>
                  <a:latin typeface="Source Sans Pro" panose="020B0503030403020204" pitchFamily="34" charset="0"/>
                  <a:ea typeface="Source Sans Pro" panose="020B0503030403020204" pitchFamily="34" charset="0"/>
                  <a:cs typeface="Arial"/>
                </a:rPr>
                <a:t>14.	Réseau d'invités </a:t>
              </a:r>
            </a:p>
            <a:p>
              <a:pPr marL="12700" marR="5080" lvl="0" indent="0" algn="l" defTabSz="914400" rtl="0" eaLnBrk="1" fontAlgn="auto" latinLnBrk="0" hangingPunct="1">
                <a:lnSpc>
                  <a:spcPct val="110000"/>
                </a:lnSpc>
                <a:spcBef>
                  <a:spcPts val="0"/>
                </a:spcBef>
                <a:spcAft>
                  <a:spcPts val="0"/>
                </a:spcAft>
                <a:buClrTx/>
                <a:buSzTx/>
                <a:buFontTx/>
                <a:buNone/>
                <a:tabLst/>
                <a:defRPr/>
              </a:pPr>
              <a:r>
                <a:rPr kumimoji="0" lang="fr-FR" sz="2000" b="0" i="0" u="none" strike="noStrike" cap="none" normalizeH="0" baseline="0" noProof="0" dirty="0">
                  <a:ln>
                    <a:noFill/>
                  </a:ln>
                  <a:effectLst/>
                  <a:uLnTx/>
                  <a:uFillTx/>
                  <a:latin typeface="Source Sans Pro" panose="020B0503030403020204" pitchFamily="34" charset="0"/>
                  <a:ea typeface="Source Sans Pro" panose="020B0503030403020204" pitchFamily="34" charset="0"/>
                  <a:cs typeface="Arial"/>
                </a:rPr>
                <a:t>15.	Mise à jour du système d'exploitation</a:t>
              </a:r>
            </a:p>
            <a:p>
              <a:pPr marL="12700" marR="5080" lvl="0" indent="0" algn="l" defTabSz="914400" rtl="0" eaLnBrk="1" fontAlgn="auto" latinLnBrk="0" hangingPunct="1">
                <a:lnSpc>
                  <a:spcPct val="110000"/>
                </a:lnSpc>
                <a:spcBef>
                  <a:spcPts val="0"/>
                </a:spcBef>
                <a:spcAft>
                  <a:spcPts val="0"/>
                </a:spcAft>
                <a:buClrTx/>
                <a:buSzTx/>
                <a:buFontTx/>
                <a:buNone/>
                <a:tabLst/>
                <a:defRPr/>
              </a:pPr>
              <a:r>
                <a:rPr kumimoji="0" lang="fr-FR" sz="2000" b="0" i="0" u="none" strike="noStrike" cap="none" normalizeH="0" baseline="0" noProof="0" dirty="0">
                  <a:ln>
                    <a:noFill/>
                  </a:ln>
                  <a:effectLst/>
                  <a:uLnTx/>
                  <a:uFillTx/>
                  <a:latin typeface="Source Sans Pro" panose="020B0503030403020204" pitchFamily="34" charset="0"/>
                  <a:ea typeface="Source Sans Pro" panose="020B0503030403020204" pitchFamily="34" charset="0"/>
                  <a:cs typeface="Arial"/>
                </a:rPr>
                <a:t>16.	Mise à jour des postes de travail, des ordinateurs portables et des ordinateurs</a:t>
              </a:r>
            </a:p>
            <a:p>
              <a:pPr marL="12700" marR="5080" lvl="0" indent="0" algn="l" defTabSz="914400" rtl="0" eaLnBrk="1" fontAlgn="auto" latinLnBrk="0" hangingPunct="1">
                <a:lnSpc>
                  <a:spcPct val="110000"/>
                </a:lnSpc>
                <a:spcBef>
                  <a:spcPts val="0"/>
                </a:spcBef>
                <a:spcAft>
                  <a:spcPts val="0"/>
                </a:spcAft>
                <a:buClrTx/>
                <a:buSzTx/>
                <a:buFontTx/>
                <a:buNone/>
                <a:tabLst/>
                <a:defRPr/>
              </a:pPr>
              <a:r>
                <a:rPr kumimoji="0" lang="fr-FR" sz="2000" b="0" i="0" u="none" strike="noStrike" cap="none" normalizeH="0" baseline="0" noProof="0" dirty="0">
                  <a:ln>
                    <a:noFill/>
                  </a:ln>
                  <a:effectLst/>
                  <a:uLnTx/>
                  <a:uFillTx/>
                  <a:latin typeface="Source Sans Pro" panose="020B0503030403020204" pitchFamily="34" charset="0"/>
                  <a:ea typeface="Source Sans Pro" panose="020B0503030403020204" pitchFamily="34" charset="0"/>
                  <a:cs typeface="Arial"/>
                </a:rPr>
                <a:t>17.	Installation et licence du logiciel</a:t>
              </a:r>
            </a:p>
            <a:p>
              <a:pPr marL="12700" marR="5080" lvl="0" indent="0" algn="l" defTabSz="914400" rtl="0" eaLnBrk="1" fontAlgn="auto" latinLnBrk="0" hangingPunct="1">
                <a:lnSpc>
                  <a:spcPct val="110000"/>
                </a:lnSpc>
                <a:spcBef>
                  <a:spcPts val="0"/>
                </a:spcBef>
                <a:spcAft>
                  <a:spcPts val="0"/>
                </a:spcAft>
                <a:buClrTx/>
                <a:buSzTx/>
                <a:buFontTx/>
                <a:buNone/>
                <a:tabLst/>
                <a:defRPr/>
              </a:pPr>
              <a:r>
                <a:rPr kumimoji="0" lang="fr-FR" sz="2000" b="0" i="0" u="none" strike="noStrike" cap="none" normalizeH="0" baseline="0" noProof="0" dirty="0">
                  <a:ln>
                    <a:noFill/>
                  </a:ln>
                  <a:effectLst/>
                  <a:uLnTx/>
                  <a:uFillTx/>
                  <a:latin typeface="Source Sans Pro" panose="020B0503030403020204" pitchFamily="34" charset="0"/>
                  <a:ea typeface="Source Sans Pro" panose="020B0503030403020204" pitchFamily="34" charset="0"/>
                  <a:cs typeface="Arial"/>
                </a:rPr>
                <a:t>18.	Mots de passe</a:t>
              </a:r>
            </a:p>
            <a:p>
              <a:pPr marL="12700" marR="5080" lvl="0" indent="0" algn="l" defTabSz="914400" rtl="0" eaLnBrk="1" fontAlgn="auto" latinLnBrk="0" hangingPunct="1">
                <a:lnSpc>
                  <a:spcPct val="110000"/>
                </a:lnSpc>
                <a:spcBef>
                  <a:spcPts val="0"/>
                </a:spcBef>
                <a:spcAft>
                  <a:spcPts val="0"/>
                </a:spcAft>
                <a:buClrTx/>
                <a:buSzTx/>
                <a:buFontTx/>
                <a:buNone/>
                <a:tabLst/>
                <a:defRPr/>
              </a:pPr>
              <a:r>
                <a:rPr kumimoji="0" lang="fr-FR" sz="2000" b="0" i="0" u="none" strike="noStrike" cap="none" normalizeH="0" baseline="0" noProof="0" dirty="0">
                  <a:ln>
                    <a:noFill/>
                  </a:ln>
                  <a:effectLst/>
                  <a:uLnTx/>
                  <a:uFillTx/>
                  <a:latin typeface="Source Sans Pro" panose="020B0503030403020204" pitchFamily="34" charset="0"/>
                  <a:ea typeface="Source Sans Pro" panose="020B0503030403020204" pitchFamily="34" charset="0"/>
                  <a:cs typeface="Arial"/>
                </a:rPr>
                <a:t>19.	Arrêts automatiques</a:t>
              </a:r>
            </a:p>
            <a:p>
              <a:pPr marL="12700" marR="5080" lvl="0" indent="0" algn="l" defTabSz="914400" rtl="0" eaLnBrk="1" fontAlgn="auto" latinLnBrk="0" hangingPunct="1">
                <a:lnSpc>
                  <a:spcPct val="110000"/>
                </a:lnSpc>
                <a:spcBef>
                  <a:spcPts val="0"/>
                </a:spcBef>
                <a:spcAft>
                  <a:spcPts val="0"/>
                </a:spcAft>
                <a:buClrTx/>
                <a:buSzTx/>
                <a:buFontTx/>
                <a:buNone/>
                <a:tabLst/>
                <a:defRPr/>
              </a:pPr>
              <a:r>
                <a:rPr kumimoji="0" lang="fr-FR" sz="2000" b="0" i="0" u="none" strike="noStrike" cap="none" normalizeH="0" baseline="0" noProof="0" dirty="0">
                  <a:ln>
                    <a:noFill/>
                  </a:ln>
                  <a:effectLst/>
                  <a:uLnTx/>
                  <a:uFillTx/>
                  <a:latin typeface="Source Sans Pro" panose="020B0503030403020204" pitchFamily="34" charset="0"/>
                  <a:ea typeface="Source Sans Pro" panose="020B0503030403020204" pitchFamily="34" charset="0"/>
                  <a:cs typeface="Arial"/>
                </a:rPr>
                <a:t>20.	Licences</a:t>
              </a:r>
            </a:p>
          </p:txBody>
        </p:sp>
      </p:grpSp>
      <p:sp>
        <p:nvSpPr>
          <p:cNvPr id="2" name="Google Shape;385;p56">
            <a:extLst>
              <a:ext uri="{FF2B5EF4-FFF2-40B4-BE49-F238E27FC236}">
                <a16:creationId xmlns="" xmlns:a16="http://schemas.microsoft.com/office/drawing/2014/main" id="{404270FF-2DBC-2881-B922-C430A948B000}"/>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TECHNOLOGIE DE L'INFORMATION</a:t>
            </a:r>
          </a:p>
        </p:txBody>
      </p:sp>
      <p:sp>
        <p:nvSpPr>
          <p:cNvPr id="9" name="TextBox 8"/>
          <p:cNvSpPr txBox="1"/>
          <p:nvPr/>
        </p:nvSpPr>
        <p:spPr>
          <a:xfrm>
            <a:off x="220722" y="6526926"/>
            <a:ext cx="6639951"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3" name="Espace réservé du numéro de diapositive 2">
            <a:extLst>
              <a:ext uri="{FF2B5EF4-FFF2-40B4-BE49-F238E27FC236}">
                <a16:creationId xmlns="" xmlns:a16="http://schemas.microsoft.com/office/drawing/2014/main" id="{1AC09FF5-3BBB-DC86-9965-BF5EC09CA4FB}"/>
              </a:ext>
            </a:extLst>
          </p:cNvPr>
          <p:cNvSpPr>
            <a:spLocks noGrp="1"/>
          </p:cNvSpPr>
          <p:nvPr>
            <p:ph type="sldNum" sz="quarter" idx="7"/>
          </p:nvPr>
        </p:nvSpPr>
        <p:spPr/>
        <p:txBody>
          <a:bodyPr/>
          <a:lstStyle/>
          <a:p>
            <a:fld id="{B6F15528-21DE-4FAA-801E-634DDDAF4B2B}" type="slidenum">
              <a:rPr lang="fr-FR" smtClean="0"/>
              <a:pPr/>
              <a:t>97</a:t>
            </a:fld>
            <a:endParaRPr lang="fr-FR" dirty="0"/>
          </a:p>
        </p:txBody>
      </p:sp>
    </p:spTree>
    <p:extLst>
      <p:ext uri="{BB962C8B-B14F-4D97-AF65-F5344CB8AC3E}">
        <p14:creationId xmlns:p14="http://schemas.microsoft.com/office/powerpoint/2010/main" val="206140376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064577" y="1074737"/>
            <a:ext cx="10123805" cy="452688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cap="none" normalizeH="0" baseline="0" noProof="0" dirty="0">
                <a:ln>
                  <a:noFill/>
                </a:ln>
                <a:effectLst/>
                <a:uLnTx/>
                <a:uFillTx/>
                <a:latin typeface="Source Sans Pro" panose="020B0503030403020204" pitchFamily="34" charset="0"/>
                <a:ea typeface="Source Sans Pro" panose="020B0503030403020204" pitchFamily="34" charset="0"/>
                <a:cs typeface="Arial"/>
              </a:rPr>
              <a:t>Méthodes</a:t>
            </a:r>
          </a:p>
          <a:p>
            <a:pPr marL="555625" indent="-342900">
              <a:spcBef>
                <a:spcPts val="370"/>
              </a:spcBef>
              <a:buFont typeface="Wingdings" panose="05000000000000000000" pitchFamily="2" charset="2"/>
              <a:buChar char="§"/>
              <a:tabLst>
                <a:tab pos="396240" algn="l"/>
              </a:tabLst>
              <a:defRPr/>
            </a:pPr>
            <a:r>
              <a:rPr lang="fr-FR" sz="2000" dirty="0">
                <a:latin typeface="Source Sans Pro" panose="020B0503030403020204" pitchFamily="34" charset="0"/>
                <a:ea typeface="Source Sans Pro" panose="020B0503030403020204" pitchFamily="34" charset="0"/>
                <a:cs typeface="Arial"/>
              </a:rPr>
              <a:t>Révision du document</a:t>
            </a:r>
          </a:p>
          <a:p>
            <a:pPr marL="555625" indent="-342900">
              <a:spcBef>
                <a:spcPts val="370"/>
              </a:spcBef>
              <a:buFont typeface="Wingdings" panose="05000000000000000000" pitchFamily="2" charset="2"/>
              <a:buChar char="§"/>
              <a:tabLst>
                <a:tab pos="396240" algn="l"/>
              </a:tabLst>
              <a:defRPr/>
            </a:pPr>
            <a:r>
              <a:rPr lang="fr-FR" sz="2000" dirty="0">
                <a:latin typeface="Source Sans Pro" panose="020B0503030403020204" pitchFamily="34" charset="0"/>
                <a:ea typeface="Source Sans Pro" panose="020B0503030403020204" pitchFamily="34" charset="0"/>
                <a:cs typeface="Arial"/>
              </a:rPr>
              <a:t>Interviews</a:t>
            </a:r>
          </a:p>
          <a:p>
            <a:pPr marL="555625" indent="-342900">
              <a:spcBef>
                <a:spcPts val="370"/>
              </a:spcBef>
              <a:buFont typeface="Wingdings" panose="05000000000000000000" pitchFamily="2" charset="2"/>
              <a:buChar char="§"/>
              <a:tabLst>
                <a:tab pos="396240" algn="l"/>
              </a:tabLst>
              <a:defRPr/>
            </a:pPr>
            <a:r>
              <a:rPr lang="fr-FR" sz="2000" dirty="0">
                <a:latin typeface="Source Sans Pro" panose="020B0503030403020204" pitchFamily="34" charset="0"/>
                <a:ea typeface="Source Sans Pro" panose="020B0503030403020204" pitchFamily="34" charset="0"/>
                <a:cs typeface="Arial"/>
              </a:rPr>
              <a:t>Vérification physique</a:t>
            </a:r>
          </a:p>
          <a:p>
            <a:pPr marL="555625" indent="-342900">
              <a:spcBef>
                <a:spcPts val="370"/>
              </a:spcBef>
              <a:buFont typeface="Wingdings" panose="05000000000000000000" pitchFamily="2" charset="2"/>
              <a:buChar char="§"/>
              <a:tabLst>
                <a:tab pos="396240" algn="l"/>
              </a:tabLst>
              <a:defRPr/>
            </a:pPr>
            <a:r>
              <a:rPr lang="fr-FR" sz="2000" dirty="0">
                <a:latin typeface="Source Sans Pro" panose="020B0503030403020204" pitchFamily="34" charset="0"/>
                <a:ea typeface="Source Sans Pro" panose="020B0503030403020204" pitchFamily="34" charset="0"/>
                <a:cs typeface="Arial"/>
              </a:rPr>
              <a:t>Observations (photos et vidéos utilisées dans les revues virtuelles)</a:t>
            </a:r>
          </a:p>
          <a:p>
            <a:pPr marL="0" marR="0" lvl="0" indent="0" algn="l" defTabSz="914400" rtl="0" eaLnBrk="1" fontAlgn="auto" latinLnBrk="0" hangingPunct="1">
              <a:lnSpc>
                <a:spcPct val="100000"/>
              </a:lnSpc>
              <a:spcBef>
                <a:spcPts val="0"/>
              </a:spcBef>
              <a:spcAft>
                <a:spcPts val="0"/>
              </a:spcAft>
              <a:buClr>
                <a:srgbClr val="404040"/>
              </a:buClr>
              <a:buSzTx/>
              <a:buFont typeface="Arial"/>
              <a:buChar char="•"/>
              <a:tabLst/>
              <a:defRPr/>
            </a:pPr>
            <a:endParaRPr kumimoji="0" sz="2000" b="0" i="0" u="none" strike="noStrike" kern="1200" cap="none" spc="0" normalizeH="0" baseline="0" noProof="0" dirty="0">
              <a:ln>
                <a:noFill/>
              </a:ln>
              <a:effectLst/>
              <a:uLnTx/>
              <a:uFillTx/>
              <a:latin typeface="Source Sans Pro" panose="020B0503030403020204" pitchFamily="34" charset="0"/>
              <a:ea typeface="Source Sans Pro" panose="020B0503030403020204" pitchFamily="34" charset="0"/>
              <a:cs typeface="Times New Roman"/>
            </a:endParaRPr>
          </a:p>
          <a:p>
            <a:pPr marL="12700" marR="0" lvl="0" indent="0" algn="l" defTabSz="914400" rtl="0" eaLnBrk="1" fontAlgn="auto" latinLnBrk="0" hangingPunct="1">
              <a:lnSpc>
                <a:spcPct val="100000"/>
              </a:lnSpc>
              <a:spcBef>
                <a:spcPts val="915"/>
              </a:spcBef>
              <a:spcAft>
                <a:spcPts val="0"/>
              </a:spcAft>
              <a:buClrTx/>
              <a:buSzTx/>
              <a:buFontTx/>
              <a:buNone/>
              <a:tabLst/>
              <a:defRPr/>
            </a:pPr>
            <a:r>
              <a:rPr kumimoji="0" lang="fr-FR" sz="2000" b="1" i="0" u="none" strike="noStrike" cap="none" normalizeH="0" baseline="0" noProof="0" dirty="0">
                <a:ln>
                  <a:noFill/>
                </a:ln>
                <a:effectLst/>
                <a:uLnTx/>
                <a:uFillTx/>
                <a:latin typeface="Source Sans Pro" panose="020B0503030403020204" pitchFamily="34" charset="0"/>
                <a:ea typeface="Source Sans Pro" panose="020B0503030403020204" pitchFamily="34" charset="0"/>
                <a:cs typeface="Arial"/>
              </a:rPr>
              <a:t>Participants recommandés pour l’entretien</a:t>
            </a:r>
          </a:p>
          <a:p>
            <a:pPr marL="555625" marR="0" lvl="0" indent="-342900" fontAlgn="auto">
              <a:lnSpc>
                <a:spcPct val="100000"/>
              </a:lnSpc>
              <a:spcBef>
                <a:spcPts val="370"/>
              </a:spcBef>
              <a:spcAft>
                <a:spcPts val="0"/>
              </a:spcAft>
              <a:buClrTx/>
              <a:buSzTx/>
              <a:buFont typeface="Wingdings" panose="05000000000000000000" pitchFamily="2" charset="2"/>
              <a:buChar char="§"/>
              <a:tabLst>
                <a:tab pos="396240" algn="l"/>
              </a:tabLst>
              <a:defRPr/>
            </a:pPr>
            <a:r>
              <a:rPr lang="fr-FR" sz="2000" dirty="0">
                <a:latin typeface="Source Sans Pro" panose="020B0503030403020204" pitchFamily="34" charset="0"/>
                <a:ea typeface="Source Sans Pro" panose="020B0503030403020204" pitchFamily="34" charset="0"/>
                <a:cs typeface="Arial"/>
              </a:rPr>
              <a:t>Directeur de l'information</a:t>
            </a:r>
          </a:p>
          <a:p>
            <a:pPr marL="555625" marR="0" lvl="0" indent="-342900" fontAlgn="auto">
              <a:lnSpc>
                <a:spcPct val="100000"/>
              </a:lnSpc>
              <a:spcBef>
                <a:spcPts val="370"/>
              </a:spcBef>
              <a:spcAft>
                <a:spcPts val="0"/>
              </a:spcAft>
              <a:buClrTx/>
              <a:buSzTx/>
              <a:buFont typeface="Wingdings" panose="05000000000000000000" pitchFamily="2" charset="2"/>
              <a:buChar char="§"/>
              <a:tabLst>
                <a:tab pos="396240" algn="l"/>
              </a:tabLst>
              <a:defRPr/>
            </a:pPr>
            <a:r>
              <a:rPr lang="fr-FR" sz="2000" dirty="0">
                <a:latin typeface="Source Sans Pro" panose="020B0503030403020204" pitchFamily="34" charset="0"/>
                <a:ea typeface="Source Sans Pro" panose="020B0503030403020204" pitchFamily="34" charset="0"/>
                <a:cs typeface="Arial"/>
              </a:rPr>
              <a:t>Directeur financier</a:t>
            </a:r>
          </a:p>
          <a:p>
            <a:pPr marL="555625" marR="0" lvl="0" indent="-342900" fontAlgn="auto">
              <a:lnSpc>
                <a:spcPct val="100000"/>
              </a:lnSpc>
              <a:spcBef>
                <a:spcPts val="370"/>
              </a:spcBef>
              <a:spcAft>
                <a:spcPts val="0"/>
              </a:spcAft>
              <a:buClrTx/>
              <a:buSzTx/>
              <a:buFont typeface="Wingdings" panose="05000000000000000000" pitchFamily="2" charset="2"/>
              <a:buChar char="§"/>
              <a:tabLst>
                <a:tab pos="396240" algn="l"/>
              </a:tabLst>
              <a:defRPr/>
            </a:pPr>
            <a:r>
              <a:rPr lang="fr-FR" sz="2000" dirty="0">
                <a:latin typeface="Source Sans Pro" panose="020B0503030403020204" pitchFamily="34" charset="0"/>
                <a:ea typeface="Source Sans Pro" panose="020B0503030403020204" pitchFamily="34" charset="0"/>
                <a:cs typeface="Arial"/>
              </a:rPr>
              <a:t>Manager en technologies de l'information</a:t>
            </a:r>
          </a:p>
          <a:p>
            <a:pPr marL="555625" marR="0" lvl="0" indent="-342900" fontAlgn="auto">
              <a:lnSpc>
                <a:spcPct val="100000"/>
              </a:lnSpc>
              <a:spcBef>
                <a:spcPts val="370"/>
              </a:spcBef>
              <a:spcAft>
                <a:spcPts val="0"/>
              </a:spcAft>
              <a:buClrTx/>
              <a:buSzTx/>
              <a:buFont typeface="Wingdings" panose="05000000000000000000" pitchFamily="2" charset="2"/>
              <a:buChar char="§"/>
              <a:tabLst>
                <a:tab pos="396240" algn="l"/>
              </a:tabLst>
              <a:defRPr/>
            </a:pPr>
            <a:r>
              <a:rPr lang="fr-FR" sz="2000" dirty="0">
                <a:latin typeface="Source Sans Pro" panose="020B0503030403020204" pitchFamily="34" charset="0"/>
                <a:ea typeface="Source Sans Pro" panose="020B0503030403020204" pitchFamily="34" charset="0"/>
                <a:cs typeface="Arial"/>
              </a:rPr>
              <a:t>Consultants externes en technologies de l’information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dirty="0">
              <a:ln>
                <a:noFill/>
              </a:ln>
              <a:effectLst/>
              <a:uLnTx/>
              <a:uFillTx/>
              <a:latin typeface="Source Sans Pro" panose="020B0503030403020204" pitchFamily="34" charset="0"/>
              <a:ea typeface="Source Sans Pro" panose="020B0503030403020204" pitchFamily="34" charset="0"/>
              <a:cs typeface="Times New Roman"/>
            </a:endParaRPr>
          </a:p>
          <a:p>
            <a:pPr marL="0" marR="0" lvl="0" indent="0" algn="l" defTabSz="914400" rtl="0" eaLnBrk="1" fontAlgn="auto" latinLnBrk="0" hangingPunct="1">
              <a:lnSpc>
                <a:spcPct val="100000"/>
              </a:lnSpc>
              <a:spcBef>
                <a:spcPts val="25"/>
              </a:spcBef>
              <a:spcAft>
                <a:spcPts val="0"/>
              </a:spcAft>
              <a:buClrTx/>
              <a:buSzTx/>
              <a:buFontTx/>
              <a:buNone/>
              <a:tabLst/>
              <a:defRPr/>
            </a:pPr>
            <a:endParaRPr kumimoji="0" sz="2000" b="0" i="0" u="none" strike="noStrike" kern="1200" cap="none" spc="0" normalizeH="0" baseline="0" noProof="0" dirty="0">
              <a:ln>
                <a:noFill/>
              </a:ln>
              <a:effectLst/>
              <a:uLnTx/>
              <a:uFillTx/>
              <a:latin typeface="Source Sans Pro" panose="020B0503030403020204" pitchFamily="34" charset="0"/>
              <a:ea typeface="Source Sans Pro" panose="020B0503030403020204" pitchFamily="34" charset="0"/>
              <a:cs typeface="Times New Roman"/>
            </a:endParaRPr>
          </a:p>
        </p:txBody>
      </p:sp>
      <p:sp>
        <p:nvSpPr>
          <p:cNvPr id="5" name="object 5"/>
          <p:cNvSpPr/>
          <p:nvPr/>
        </p:nvSpPr>
        <p:spPr>
          <a:xfrm>
            <a:off x="8247126" y="6470903"/>
            <a:ext cx="912494" cy="332740"/>
          </a:xfrm>
          <a:custGeom>
            <a:avLst/>
            <a:gdLst/>
            <a:ahLst/>
            <a:cxnLst/>
            <a:rect l="l" t="t" r="r" b="b"/>
            <a:pathLst>
              <a:path w="912495" h="332740">
                <a:moveTo>
                  <a:pt x="0" y="0"/>
                </a:moveTo>
                <a:lnTo>
                  <a:pt x="912114" y="0"/>
                </a:lnTo>
                <a:lnTo>
                  <a:pt x="912114" y="332232"/>
                </a:lnTo>
                <a:lnTo>
                  <a:pt x="0" y="332232"/>
                </a:lnTo>
                <a:lnTo>
                  <a:pt x="0" y="0"/>
                </a:lnTo>
                <a:close/>
              </a:path>
            </a:pathLst>
          </a:custGeom>
          <a:solidFill>
            <a:srgbClr val="002E6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Google Shape;385;p56">
            <a:extLst>
              <a:ext uri="{FF2B5EF4-FFF2-40B4-BE49-F238E27FC236}">
                <a16:creationId xmlns="" xmlns:a16="http://schemas.microsoft.com/office/drawing/2014/main" id="{73265AE3-B6A4-B3C1-2356-0AC583F7C9D6}"/>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CONTEXTE ET MÉTHODES</a:t>
            </a:r>
          </a:p>
        </p:txBody>
      </p:sp>
      <p:sp>
        <p:nvSpPr>
          <p:cNvPr id="6" name="TextBox 5"/>
          <p:cNvSpPr txBox="1"/>
          <p:nvPr/>
        </p:nvSpPr>
        <p:spPr>
          <a:xfrm>
            <a:off x="220722" y="6526926"/>
            <a:ext cx="6639951"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2" name="Espace réservé du numéro de diapositive 1">
            <a:extLst>
              <a:ext uri="{FF2B5EF4-FFF2-40B4-BE49-F238E27FC236}">
                <a16:creationId xmlns="" xmlns:a16="http://schemas.microsoft.com/office/drawing/2014/main" id="{80662887-4832-0CD3-D11B-9F6113FDA210}"/>
              </a:ext>
            </a:extLst>
          </p:cNvPr>
          <p:cNvSpPr>
            <a:spLocks noGrp="1"/>
          </p:cNvSpPr>
          <p:nvPr>
            <p:ph type="sldNum" sz="quarter" idx="12"/>
          </p:nvPr>
        </p:nvSpPr>
        <p:spPr/>
        <p:txBody>
          <a:bodyPr/>
          <a:lstStyle/>
          <a:p>
            <a:fld id="{3A98EE3D-8CD1-4C3F-BD1C-C98C9596463C}" type="slidenum">
              <a:rPr lang="en-US" smtClean="0"/>
              <a:t>98</a:t>
            </a:fld>
            <a:endParaRPr lang="en-US"/>
          </a:p>
        </p:txBody>
      </p:sp>
    </p:spTree>
    <p:extLst>
      <p:ext uri="{BB962C8B-B14F-4D97-AF65-F5344CB8AC3E}">
        <p14:creationId xmlns:p14="http://schemas.microsoft.com/office/powerpoint/2010/main" val="34669671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33F1E97E-FDE5-580C-C503-621893A72E14}"/>
            </a:ext>
          </a:extLst>
        </p:cNvPr>
        <p:cNvGrpSpPr/>
        <p:nvPr/>
      </p:nvGrpSpPr>
      <p:grpSpPr>
        <a:xfrm>
          <a:off x="0" y="0"/>
          <a:ext cx="0" cy="0"/>
          <a:chOff x="0" y="0"/>
          <a:chExt cx="0" cy="0"/>
        </a:xfrm>
      </p:grpSpPr>
      <p:sp>
        <p:nvSpPr>
          <p:cNvPr id="5" name="Google Shape;385;p56">
            <a:extLst>
              <a:ext uri="{FF2B5EF4-FFF2-40B4-BE49-F238E27FC236}">
                <a16:creationId xmlns="" xmlns:a16="http://schemas.microsoft.com/office/drawing/2014/main" id="{A4452F8C-01EC-086A-606E-957028EEE18F}"/>
              </a:ext>
            </a:extLst>
          </p:cNvPr>
          <p:cNvSpPr/>
          <p:nvPr/>
        </p:nvSpPr>
        <p:spPr>
          <a:xfrm>
            <a:off x="0" y="0"/>
            <a:ext cx="12192000" cy="897603"/>
          </a:xfrm>
          <a:prstGeom prst="rect">
            <a:avLst/>
          </a:prstGeom>
          <a:solidFill>
            <a:srgbClr val="BA0C2F"/>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b="1">
                <a:solidFill>
                  <a:schemeClr val="bg1"/>
                </a:solidFill>
                <a:latin typeface="Source Sans Pro"/>
                <a:ea typeface="Source Sans Pro"/>
                <a:sym typeface="Arial"/>
              </a:rPr>
              <a:t>CHARTE NUPAS PLUS 2.0</a:t>
            </a:r>
          </a:p>
        </p:txBody>
      </p:sp>
      <p:pic>
        <p:nvPicPr>
          <p:cNvPr id="2" name="Picture 1" descr="Chart&#10;&#10;Description automatically generated">
            <a:extLst>
              <a:ext uri="{FF2B5EF4-FFF2-40B4-BE49-F238E27FC236}">
                <a16:creationId xmlns="" xmlns:a16="http://schemas.microsoft.com/office/drawing/2014/main" id="{ECC0C1D7-D700-ED6D-D7CD-9945696365A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03" r="3739" b="2644"/>
          <a:stretch/>
        </p:blipFill>
        <p:spPr bwMode="auto">
          <a:xfrm>
            <a:off x="1499616" y="923426"/>
            <a:ext cx="9180576" cy="5036124"/>
          </a:xfrm>
          <a:prstGeom prst="rect">
            <a:avLst/>
          </a:prstGeom>
          <a:noFill/>
          <a:ln>
            <a:noFill/>
          </a:ln>
          <a:extLst>
            <a:ext uri="{53640926-AAD7-44D8-BBD7-CCE9431645EC}">
              <a14:shadowObscured xmlns:a14="http://schemas.microsoft.com/office/drawing/2010/main"/>
            </a:ext>
          </a:extLst>
        </p:spPr>
      </p:pic>
      <p:sp>
        <p:nvSpPr>
          <p:cNvPr id="4" name="TextBox 3"/>
          <p:cNvSpPr txBox="1"/>
          <p:nvPr/>
        </p:nvSpPr>
        <p:spPr>
          <a:xfrm>
            <a:off x="220722" y="6526926"/>
            <a:ext cx="6639951" cy="261606"/>
          </a:xfrm>
          <a:prstGeom prst="rect">
            <a:avLst/>
          </a:prstGeom>
          <a:noFill/>
        </p:spPr>
        <p:txBody>
          <a:bodyPr wrap="none" lIns="91436" tIns="45718" rIns="91436" bIns="45718" rtlCol="0">
            <a:spAutoFit/>
          </a:bodyPr>
          <a:lstStyle/>
          <a:p>
            <a:r>
              <a:rPr lang="fr-FR" sz="1100" dirty="0">
                <a:solidFill>
                  <a:schemeClr val="bg1"/>
                </a:solidFill>
              </a:rPr>
              <a:t>Traduction de courtoisie  de la présentation de formation NUPAS </a:t>
            </a:r>
            <a:r>
              <a:rPr lang="fr-FR" sz="1100" dirty="0" err="1">
                <a:solidFill>
                  <a:schemeClr val="bg1"/>
                </a:solidFill>
              </a:rPr>
              <a:t>PLus</a:t>
            </a:r>
            <a:r>
              <a:rPr lang="fr-FR" sz="1100" dirty="0">
                <a:solidFill>
                  <a:schemeClr val="bg1"/>
                </a:solidFill>
              </a:rPr>
              <a:t> 2.1, mise à jour le 08-07-2024</a:t>
            </a:r>
            <a:endParaRPr lang="en-IN" sz="1100" dirty="0">
              <a:solidFill>
                <a:schemeClr val="bg1"/>
              </a:solidFill>
            </a:endParaRPr>
          </a:p>
        </p:txBody>
      </p:sp>
      <p:sp>
        <p:nvSpPr>
          <p:cNvPr id="3" name="Espace réservé du numéro de diapositive 2">
            <a:extLst>
              <a:ext uri="{FF2B5EF4-FFF2-40B4-BE49-F238E27FC236}">
                <a16:creationId xmlns="" xmlns:a16="http://schemas.microsoft.com/office/drawing/2014/main" id="{1310A618-5A97-F9B6-5532-88D9B6093F9D}"/>
              </a:ext>
            </a:extLst>
          </p:cNvPr>
          <p:cNvSpPr>
            <a:spLocks noGrp="1"/>
          </p:cNvSpPr>
          <p:nvPr>
            <p:ph type="sldNum" sz="quarter" idx="12"/>
          </p:nvPr>
        </p:nvSpPr>
        <p:spPr/>
        <p:txBody>
          <a:bodyPr/>
          <a:lstStyle/>
          <a:p>
            <a:fld id="{3A98EE3D-8CD1-4C3F-BD1C-C98C9596463C}" type="slidenum">
              <a:rPr lang="en-US" smtClean="0"/>
              <a:t>99</a:t>
            </a:fld>
            <a:endParaRPr lang="en-US"/>
          </a:p>
        </p:txBody>
      </p:sp>
    </p:spTree>
    <p:extLst>
      <p:ext uri="{BB962C8B-B14F-4D97-AF65-F5344CB8AC3E}">
        <p14:creationId xmlns:p14="http://schemas.microsoft.com/office/powerpoint/2010/main" val="8448642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RetrospectVTI">
  <a:themeElements>
    <a:clrScheme name="AnalogousFromRegularSeedRightStep">
      <a:dk1>
        <a:srgbClr val="000000"/>
      </a:dk1>
      <a:lt1>
        <a:srgbClr val="FFFFFF"/>
      </a:lt1>
      <a:dk2>
        <a:srgbClr val="1A282F"/>
      </a:dk2>
      <a:lt2>
        <a:srgbClr val="F3F1F0"/>
      </a:lt2>
      <a:accent1>
        <a:srgbClr val="29A8E7"/>
      </a:accent1>
      <a:accent2>
        <a:srgbClr val="1747D5"/>
      </a:accent2>
      <a:accent3>
        <a:srgbClr val="4A2BE7"/>
      </a:accent3>
      <a:accent4>
        <a:srgbClr val="8517D5"/>
      </a:accent4>
      <a:accent5>
        <a:srgbClr val="E629E7"/>
      </a:accent5>
      <a:accent6>
        <a:srgbClr val="D51786"/>
      </a:accent6>
      <a:hlink>
        <a:srgbClr val="BF693F"/>
      </a:hlink>
      <a:folHlink>
        <a:srgbClr val="7F7F7F"/>
      </a:folHlink>
    </a:clrScheme>
    <a:fontScheme name="Retrospect">
      <a:majorFont>
        <a:latin typeface="Avenir Next LT Pro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venir Next LT Pro"/>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 xmlns:thm15="http://schemas.microsoft.com/office/thememl/2012/main" name="RetrospectVTI" id="{ABE3C30C-0FC0-4450-828E-52DE70F1BCCB}" vid="{A6E2497D-935A-4CFD-B9FD-6DCB15FA68B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D24C807AA5C8C419801C56381A712A9" ma:contentTypeVersion="8" ma:contentTypeDescription="Create a new document." ma:contentTypeScope="" ma:versionID="2f8bb7b2c18a0c79a34f3a27d437e0ef">
  <xsd:schema xmlns:xsd="http://www.w3.org/2001/XMLSchema" xmlns:xs="http://www.w3.org/2001/XMLSchema" xmlns:p="http://schemas.microsoft.com/office/2006/metadata/properties" xmlns:ns2="9136f059-6914-4650-a21f-8a2e4837c810" xmlns:ns3="83a1c2bc-8087-48f9-b53b-f8d5c73dd47c" xmlns:ns4="e228a3d5-c4f5-4acc-bbb4-0be358565f68" targetNamespace="http://schemas.microsoft.com/office/2006/metadata/properties" ma:root="true" ma:fieldsID="1d2668fb8468033840844c5d74a80204" ns2:_="" ns3:_="" ns4:_="">
    <xsd:import namespace="9136f059-6914-4650-a21f-8a2e4837c810"/>
    <xsd:import namespace="83a1c2bc-8087-48f9-b53b-f8d5c73dd47c"/>
    <xsd:import namespace="e228a3d5-c4f5-4acc-bbb4-0be358565f68"/>
    <xsd:element name="properties">
      <xsd:complexType>
        <xsd:sequence>
          <xsd:element name="documentManagement">
            <xsd:complexType>
              <xsd:all>
                <xsd:element ref="ns2:FiscalYear" minOccurs="0"/>
                <xsd:element ref="ns2:Notes" minOccurs="0"/>
                <xsd:element ref="ns3:MediaServiceMetadata" minOccurs="0"/>
                <xsd:element ref="ns3:MediaServiceFastMetadata" minOccurs="0"/>
                <xsd:element ref="ns3:MediaServiceObjectDetectorVersions" minOccurs="0"/>
                <xsd:element ref="ns4:SharedWithUsers" minOccurs="0"/>
                <xsd:element ref="ns4:SharedWithDetail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136f059-6914-4650-a21f-8a2e4837c810" elementFormDefault="qualified">
    <xsd:import namespace="http://schemas.microsoft.com/office/2006/documentManagement/types"/>
    <xsd:import namespace="http://schemas.microsoft.com/office/infopath/2007/PartnerControls"/>
    <xsd:element name="FiscalYear" ma:index="8" nillable="true" ma:displayName="Fiscal Year" ma:format="Dropdown" ma:internalName="FiscalYear">
      <xsd:simpleType>
        <xsd:restriction base="dms:Choice">
          <xsd:enumeration value="FY2022"/>
          <xsd:enumeration value="FY2023"/>
          <xsd:enumeration value="FY2024"/>
          <xsd:enumeration value="FY2025"/>
        </xsd:restriction>
      </xsd:simpleType>
    </xsd:element>
    <xsd:element name="Notes" ma:index="9" nillable="true" ma:displayName="Notes" ma:format="Dropdown" ma:internalName="Notes">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3a1c2bc-8087-48f9-b53b-f8d5c73dd47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228a3d5-c4f5-4acc-bbb4-0be358565f68"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Notes xmlns="9136f059-6914-4650-a21f-8a2e4837c810" xsi:nil="true"/>
    <FiscalYear xmlns="9136f059-6914-4650-a21f-8a2e4837c810" xsi:nil="true"/>
  </documentManagement>
</p:properties>
</file>

<file path=customXml/itemProps1.xml><?xml version="1.0" encoding="utf-8"?>
<ds:datastoreItem xmlns:ds="http://schemas.openxmlformats.org/officeDocument/2006/customXml" ds:itemID="{14EA89D3-8F68-473E-9ED5-2E0304D91EEB}">
  <ds:schemaRefs>
    <ds:schemaRef ds:uri="http://schemas.microsoft.com/sharepoint/v3/contenttype/forms"/>
  </ds:schemaRefs>
</ds:datastoreItem>
</file>

<file path=customXml/itemProps2.xml><?xml version="1.0" encoding="utf-8"?>
<ds:datastoreItem xmlns:ds="http://schemas.openxmlformats.org/officeDocument/2006/customXml" ds:itemID="{DD7AA4C4-CFB3-4B90-88A4-6BDBFEF9268D}">
  <ds:schemaRefs>
    <ds:schemaRef ds:uri="83a1c2bc-8087-48f9-b53b-f8d5c73dd47c"/>
    <ds:schemaRef ds:uri="9136f059-6914-4650-a21f-8a2e4837c810"/>
    <ds:schemaRef ds:uri="e228a3d5-c4f5-4acc-bbb4-0be358565f6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067000E-F04A-4F8F-94ED-9FE499C419A4}">
  <ds:schemaRefs>
    <ds:schemaRef ds:uri="http://purl.org/dc/elements/1.1/"/>
    <ds:schemaRef ds:uri="http://purl.org/dc/dcmitype/"/>
    <ds:schemaRef ds:uri="http://schemas.openxmlformats.org/package/2006/metadata/core-properties"/>
    <ds:schemaRef ds:uri="http://schemas.microsoft.com/office/2006/documentManagement/types"/>
    <ds:schemaRef ds:uri="9136f059-6914-4650-a21f-8a2e4837c810"/>
    <ds:schemaRef ds:uri="http://purl.org/dc/terms/"/>
    <ds:schemaRef ds:uri="e228a3d5-c4f5-4acc-bbb4-0be358565f68"/>
    <ds:schemaRef ds:uri="83a1c2bc-8087-48f9-b53b-f8d5c73dd47c"/>
    <ds:schemaRef ds:uri="http://schemas.microsoft.com/office/infopath/2007/PartnerControl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6276</TotalTime>
  <Words>29392</Words>
  <Application>Microsoft Office PowerPoint</Application>
  <PresentationFormat>Custom</PresentationFormat>
  <Paragraphs>3703</Paragraphs>
  <Slides>256</Slides>
  <Notes>27</Notes>
  <HiddenSlides>2</HiddenSlides>
  <MMClips>0</MMClips>
  <ScaleCrop>false</ScaleCrop>
  <HeadingPairs>
    <vt:vector size="4" baseType="variant">
      <vt:variant>
        <vt:lpstr>Theme</vt:lpstr>
      </vt:variant>
      <vt:variant>
        <vt:i4>2</vt:i4>
      </vt:variant>
      <vt:variant>
        <vt:lpstr>Slide Titles</vt:lpstr>
      </vt:variant>
      <vt:variant>
        <vt:i4>256</vt:i4>
      </vt:variant>
    </vt:vector>
  </HeadingPairs>
  <TitlesOfParts>
    <vt:vector size="258" baseType="lpstr">
      <vt:lpstr>Office Theme</vt:lpstr>
      <vt:lpstr>RetrospectVTI</vt:lpstr>
      <vt:lpstr>PowerPoint Presentation</vt:lpstr>
      <vt:lpstr>MANUEL DE FORMATION NUPAS PLUS 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ÉTAPES POUR RÉALISER NUPAS PLUS 2.0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EXEMPLE  D'UNE ONG</vt:lpstr>
      <vt:lpstr>Conditions spéciales d'attribution (SACs)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USAID ADS 303 Orientations:</vt:lpstr>
      <vt:lpstr>Disposition standard</vt:lpstr>
      <vt:lpstr>PowerPoint Presentation</vt:lpstr>
      <vt:lpstr>MODULE 1 : LÉGAL</vt:lpstr>
      <vt:lpstr>PowerPoint Presentation</vt:lpstr>
      <vt:lpstr>PowerPoint Presentation</vt:lpstr>
      <vt:lpstr>PowerPoint Presentation</vt:lpstr>
      <vt:lpstr>PowerPoint Presentation</vt:lpstr>
      <vt:lpstr>CATÉGORIES JURIDIQUES NUPAS PLUS 2.0</vt:lpstr>
      <vt:lpstr>CATÉGORIES JURIDIQUES NUPAS PLUS 2.0</vt:lpstr>
      <vt:lpstr>PowerPoint Presentation</vt:lpstr>
      <vt:lpstr>PowerPoint Presentation</vt:lpstr>
      <vt:lpstr>PowerPoint Presentation</vt:lpstr>
      <vt:lpstr>PowerPoint Presentation</vt:lpstr>
      <vt:lpstr>PowerPoint Presentation</vt:lpstr>
      <vt:lpstr>MODULE 2 :  Finances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MODULE 3 :  GESTION DES RISQUES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MODULE 4 :  APPROVISIONNEMENT ET LOGISTIQUE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MODULE 5 :  GESTION DE LA PROPRIÉTÉ</vt:lpstr>
      <vt:lpstr>PowerPoint Presentation</vt:lpstr>
      <vt:lpstr>PowerPoint Presentation</vt:lpstr>
      <vt:lpstr>PowerPoint Presentation</vt:lpstr>
      <vt:lpstr>PowerPoint Presentation</vt:lpstr>
      <vt:lpstr>PowerPoint Presentation</vt:lpstr>
      <vt:lpstr>PowerPoint Presentation</vt:lpstr>
      <vt:lpstr>MODULE 6 :  TECHNOLOGIE DE L'INFORMATION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MODULE 7 :  RESSOURCES HUMAINES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MODULE 8 :  SUIVI ET ÉVALUATION (M&amp;E)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MODULE 9 :  GENRE ET INCLUSION SOCIALE (GESI)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MODULE 10 :  Gouvernance</vt:lpstr>
      <vt:lpstr>Objectif global : Évaluer si l’organisation se conforme aux exigences légales locales en matière de gouvernance et dispose de structures de gestion et de gouvernance adéquates et efficaces.</vt:lpstr>
      <vt:lpstr>PowerPoint Presentation</vt:lpstr>
      <vt:lpstr>PowerPoint Presentation</vt:lpstr>
      <vt:lpstr>PowerPoint Presentation</vt:lpstr>
      <vt:lpstr>PowerPoint Presentation</vt:lpstr>
      <vt:lpstr>PowerPoint Presentation</vt:lpstr>
      <vt:lpstr>PowerPoint Presentation</vt:lpstr>
      <vt:lpstr>MODULE 11 : GESTION DES SOUS-SUBVENTIONS</vt:lpstr>
      <vt:lpstr>Objectif global : Évaluer la capacité technique de gestion des sous-subventions de l’organisation, y compris le manuel de gestion des sous-subventions, les processus et les procédures en place pour garantir la conformité et identifier/atténuer les risques afin de permettre à l’organisation d’atteindre la capacité appropriée pour gérer avec succès les sous-subventions.   Catégories de gestion des Sous-subvention : 1. Sous-subventions 2. Manuel des sous-subventions   3. Types de mécanismes 4. Planification des sous-subventions   5. Sollicitation concurrentielle 6. Sollicitation non concurrentielle 7. Approbations principales 8. Évaluation préalable à la subvention.  9 Conditions spéciales d'attribution (SAC) 10. Flux descendants 11. Budget </vt:lpstr>
      <vt:lpstr>PowerPoint Presentation</vt:lpstr>
      <vt:lpstr>PowerPoint Presentation</vt:lpstr>
      <vt:lpstr>PowerPoint Presentation</vt:lpstr>
      <vt:lpstr>PowerPoint Presentation</vt:lpstr>
      <vt:lpstr>PowerPoint Presentation</vt:lpstr>
      <vt:lpstr>PowerPoint Presentation</vt:lpstr>
      <vt:lpstr>MODULE 12 :  COMMUNICATION</vt:lpstr>
      <vt:lpstr>Objectif global : Évaluer l'efficacité des capacités et des systèmes de communication externes et internes de l'organisation en examinant la stratégie/le plan de communication de l'organisation pour évaluer son adéquation, déterminer s'il est mis en œuvre comme prévu et s'il produit les résultats escomptés.   Catégories de communications : 1.  Stratégie et objectifs de communication
 2. Capacité du personnel
 3. Gestion de l'information/Gestion des connaissances
 4. Suivi et évaluation des activités de communication
 5. Gestion des connaissances et liens externes
 6. Communications internes et prise de décision
 7. Communications externes
 8. Image de marque
 9. USAID Logo   10. Planification des Marquage   11. Clause de non-responsabilité
 12. Exceptions. </vt:lpstr>
      <vt:lpstr>PowerPoint Presentation</vt:lpstr>
      <vt:lpstr>PowerPoint Presentation</vt:lpstr>
      <vt:lpstr>PowerPoint Presentation</vt:lpstr>
      <vt:lpstr>MODULE 13 :  POPULATION CLÉ (KP)</vt:lpstr>
      <vt:lpstr>Objectif global : Évaluer les processus et procédures en place pour garantir que les KPs sont intégrés dans la structure de base de l'organisation et leur engagement significatif dans tous les aspects, ainsi que les stratégies, plans et politiques pertinents, et leur adéquation en examinant son cadre et ses structures juridiques et pour déterminer s'ils sont mis en œuvre tels que conçus et s'ils produisent les résultats escomptés. Catégories KP :</vt:lpstr>
      <vt:lpstr>PowerPoint Presentation</vt:lpstr>
      <vt:lpstr>PowerPoint Presentation</vt:lpstr>
      <vt:lpstr>PowerPoint Presentation</vt:lpstr>
      <vt:lpstr>PowerPoint Presentation</vt:lpstr>
      <vt:lpstr>PowerPoint Presentation</vt:lpstr>
      <vt:lpstr>PowerPoint Presentation</vt:lpstr>
      <vt:lpstr>MODULE 14 : DÉVELOPPEMENT DES AFFAIRES</vt:lpstr>
      <vt:lpstr>Objectif global : Évaluer les processus et procédures en place pour lever des fonds afin de permettre à l'organisation de poursuivre ses activités, ainsi que la stratégie/le plan de développement commercial et de mobilisation des ressources de l'organisation pour évaluer son adéquation, déterminer s'il est mis en œuvre comme prévu et s'il donne les résultats escomptés.  Développement des affaires :  1. Plan de mobilisation des ressources 2. Personnel dévoué 3. Cibles 4. Préparation de la proposition 5. Budget pour la mobilisation des ressources  6. Plaidoyer et influence  7. Financement diversifié  </vt:lpstr>
      <vt:lpstr>PowerPoint Presentation</vt:lpstr>
      <vt:lpstr>PowerPoint Presentation</vt:lpstr>
      <vt:lpstr>PowerPoint Presentation</vt:lpstr>
      <vt:lpstr>Les partenaires locaux devraient bénéficier d'opportunités de formation supplémentaires sur la rédaction de propositions et le partage de leurs histoires. Cela doit être fait de manière à ne donner à aucun partenaire local un avantage que les autres n'ont pas. </vt:lpstr>
      <vt:lpstr>MODULE 15 : GESTION DES SUBVENTIONS </vt:lpstr>
      <vt:lpstr>Objectif global : Examiner la capacité technique de gestion des subventions de l'organisation, y compris le manuel de gestion, et les processus pour évaluer leur adéquation et leur conformité, déterminer s'ils sont suivis comme prévu et s'ils produisent les résultats escomptés.   Catégories de gestion des subventions :</vt:lpstr>
      <vt:lpstr>PowerPoint Presentation</vt:lpstr>
      <vt:lpstr>PowerPoint Presentation</vt:lpstr>
      <vt:lpstr>PowerPoint Presentation</vt:lpstr>
      <vt:lpstr>PowerPoint Presentation</vt:lpstr>
      <vt:lpstr>MODULE 16 : Durabilité</vt:lpstr>
      <vt:lpstr>Objectif global : Évaluer si l'organisation est durable en examinant sa capacité à gérer des fonds supplémentaires et en déterminant si des contrôles sont en place concernant la gestion des connaissances et les liens externes, les communications internes et la prise de décision, les communications externes, ainsi que le plaidoyer et l'influence.  Catégories de durabilité : 1. Juridique,  1. Structure de gouvernance et responsabilité(NUPAS) 2. Taxes (NUPAS PLUS )  3. Vérifiez que les candidats et les bénéficiaires doivent divulguer, par écrit et en temps opportun, au Bureau de l'Inspecteur général de l'USAID, avec une copie au responsable de l'accord compétent, toutes les violations du droit pénal fédéral impliquant des violations. de fraude, de corruption ou de gratification affectant généralement le Prix fédéral.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Étant donné que la durabilité est un processus continu et commence par une collaboration avec le conseil d’administration, nous recommandons que l’USAID demande le plan stratégique de l’organisation pour garantir que l’organisation envisage la durabilité après la fin du financement de l’USAD. </vt:lpstr>
      <vt:lpstr>MODULE 17 : DISPOSITIONS NORMALISÉES OBLIGATOIRES (MSP)</vt:lpstr>
      <vt:lpstr>Objectif global : Évaluer la compréhension et l'application par l'organisation des dispositions standard obligatoires (MSP), en particulier pour les bénéficiaires de financement de l'USAID, et vérifier si l'organisation se conforme aux MSP telles que spécifiées dans leur subvention/sous-subvention.  Remarque importante : Visiter le site Web des dispositions standard de temps en temps pour vérifier si des modifications ou des ajouts (généralement surlignés en jaune) ont eu lieu. Par ailleurs, les 32 procédures répertoriées dans les slides suivantes font référence aux situations les plus importantes et générales rencontrées. Nous vous conseillons fortement de consulter les dernières dispositions standard lors de la réalisation d'évaluations, en raison de détails techniques pouvant affecter les exigences de conformité.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 documentation sur les dispositions doit être mise à disposition en français, en portugais et dans les langues locales dans la mesure du possible afin de renforcer les capacités du personnel à tous les niveaux de l'organisation et d'améliorer à la fois la compréhension et le respect des réglementations et règles du gouvernement des États-Unis, de l'USAID et du PEPFAR.</vt:lpstr>
      <vt:lpstr>MODULE 18 : Provisions requises le cas échéant (RAA)</vt:lpstr>
      <vt:lpstr>Objectif global : Évaluer la compréhension et le respect par l’organisation des exigences des RAA, le cas échéant, en particulier pour les bénéficiaires de financement de l’USAID. Ceci est assuré par une formation continue sur les règles et réglementations de l’USG.     </vt:lpstr>
      <vt:lpstr>PowerPoint Presentation</vt:lpstr>
      <vt:lpstr>PowerPoint Presentation</vt:lpstr>
      <vt:lpstr>PowerPoint Presentation</vt:lpstr>
      <vt:lpstr>PowerPoint Presentation</vt:lpstr>
      <vt:lpstr>PowerPoint Presentation</vt:lpstr>
      <vt:lpstr>PowerPoint Presentation</vt:lpstr>
      <vt:lpstr>La documentation sur les dispositions doit être mise à disposition en français, en portugais et dans les langues locales dans la mesure du possible afin de renforcer les capacités du personnel à tous les niveaux de l'organisation et d'améliorer à la fois la compréhension et le respect des réglementations et règles du gouvernement des États-Unis, de l'USAID et du PEPFAR.</vt:lpstr>
      <vt:lpstr>MODULE 18 : PLAN DE SUIVI ENVIRONNEMENTAL ET D’ATTÉNUATION (EMMP)</vt:lpstr>
      <vt:lpstr>Objectif global : Évaluer si l'organisation se conforme aux exigences du plan de surveillance et d'atténuation de l'environnement (EMMP) dans son accord d'attribution, comme stipulé dans les règles et réglementations de l'USAID.    Catégories EMMP :  1. Plan 2. Données de projet/activité
 3. Données organisationnelles/administratives
 4. Soumission initiale
 5. Conditions environnementales
 6. Plan de travail 7. Plans d'actions correctives 8. Soumission des annuelle de temps  </vt:lpstr>
      <vt:lpstr>PowerPoint Presentation</vt:lpstr>
      <vt:lpstr>PowerPoint Presentation</vt:lpstr>
      <vt:lpstr>PowerPoint Presentation</vt:lpstr>
      <vt:lpstr>La révision des EMMP devrait être une activité de routine pour les partenaires locaux. L'EMMP doit être inclus dans les webinaires et les formations, avec des instructions sur la façon de remplir le modèle requis. </vt:lpstr>
      <vt:lpstr>ÉCRITURE DU NUPAS PLUS 2.0 Rapports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Élaborer un plan de renforcement des capacités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MERCI D'AVOIR PARTICIPÉ.</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c:creator>
  <cp:lastModifiedBy>data gain</cp:lastModifiedBy>
  <cp:revision>12</cp:revision>
  <dcterms:created xsi:type="dcterms:W3CDTF">2024-01-09T15:49:38Z</dcterms:created>
  <dcterms:modified xsi:type="dcterms:W3CDTF">2024-08-09T19:28:10Z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2021-09-27T00:00:00Z</vt:filetime>
  </property>
  <property fmtid="{D5CDD505-2E9C-101B-9397-08002B2CF9AE}" pid="3" name="Creator">
    <vt:lpwstr>Acrobat PDFMaker 21 for PowerPoint</vt:lpwstr>
  </property>
  <property fmtid="{D5CDD505-2E9C-101B-9397-08002B2CF9AE}" pid="4" name="LastSaved">
    <vt:filetime>2024-01-09T00:00:00Z</vt:filetime>
  </property>
  <property fmtid="{D5CDD505-2E9C-101B-9397-08002B2CF9AE}" pid="5" name="ContentTypeId">
    <vt:lpwstr>0x010100AD24C807AA5C8C419801C56381A712A9</vt:lpwstr>
  </property>
  <property fmtid="{D5CDD505-2E9C-101B-9397-08002B2CF9AE}" pid="6" name="MediaServiceImageTags">
    <vt:lpwstr/>
  </property>
</Properties>
</file>