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253.xml"/>
  <Override ContentType="application/vnd.openxmlformats-officedocument.presentationml.slide+xml" PartName="/ppt/slides/slide43.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202.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5.xml"/>
  <Override ContentType="application/vnd.openxmlformats-officedocument.presentationml.slide+xml" PartName="/ppt/slides/slide237.xml"/>
  <Override ContentType="application/vnd.openxmlformats-officedocument.presentationml.slide+xml" PartName="/ppt/slides/slide51.xml"/>
  <Override ContentType="application/vnd.openxmlformats-officedocument.presentationml.slide+xml" PartName="/ppt/slides/slide245.xml"/>
  <Override ContentType="application/vnd.openxmlformats-officedocument.presentationml.slide+xml" PartName="/ppt/slides/slide113.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217.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233.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229.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141.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57.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214.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206.xml"/>
  <Override ContentType="application/vnd.openxmlformats-officedocument.presentationml.slide+xml" PartName="/ppt/slides/slide55.xml"/>
  <Override ContentType="application/vnd.openxmlformats-officedocument.presentationml.slide+xml" PartName="/ppt/slides/slide249.xml"/>
  <Override ContentType="application/vnd.openxmlformats-officedocument.presentationml.slide+xml" PartName="/ppt/slides/slide195.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242.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225.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201.xml"/>
  <Override ContentType="application/vnd.openxmlformats-officedocument.presentationml.slide+xml" PartName="/ppt/slides/slide244.xml"/>
  <Override ContentType="application/vnd.openxmlformats-officedocument.presentationml.slide+xml" PartName="/ppt/slides/slide52.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25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23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250.xml"/>
  <Override ContentType="application/vnd.openxmlformats-officedocument.presentationml.slide+xml" PartName="/ppt/slides/slide153.xml"/>
  <Override ContentType="application/vnd.openxmlformats-officedocument.presentationml.slide+xml" PartName="/ppt/slides/slide248.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49.xml"/>
  <Override ContentType="application/vnd.openxmlformats-officedocument.presentationml.slide+xml" PartName="/ppt/slides/slide216.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221.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215.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222.xml"/>
  <Override ContentType="application/vnd.openxmlformats-officedocument.presentationml.slide+xml" PartName="/ppt/slides/slide205.xml"/>
  <Override ContentType="application/vnd.openxmlformats-officedocument.presentationml.slide+xml" PartName="/ppt/slides/slide160.xml"/>
  <Override ContentType="application/vnd.openxmlformats-officedocument.presentationml.slide+xml" PartName="/ppt/slides/slide232.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26.xml"/>
  <Override ContentType="application/vnd.openxmlformats-officedocument.presentationml.slide+xml" PartName="/ppt/slides/slide28.xml"/>
  <Override ContentType="application/vnd.openxmlformats-officedocument.presentationml.slide+xml" PartName="/ppt/slides/slide209.xml"/>
  <Override ContentType="application/vnd.openxmlformats-officedocument.presentationml.slide+xml" PartName="/ppt/slides/slide200.xml"/>
  <Override ContentType="application/vnd.openxmlformats-officedocument.presentationml.slide+xml" PartName="/ppt/slides/slide243.xml"/>
  <Override ContentType="application/vnd.openxmlformats-officedocument.presentationml.slide+xml" PartName="/ppt/slides/slide88.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227.xml"/>
  <Override ContentType="application/vnd.openxmlformats-officedocument.presentationml.slide+xml" PartName="/ppt/slides/slide33.xml"/>
  <Override ContentType="application/vnd.openxmlformats-officedocument.presentationml.slide+xml" PartName="/ppt/slides/slide219.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204.xml"/>
  <Override ContentType="application/vnd.openxmlformats-officedocument.presentationml.slide+xml" PartName="/ppt/slides/slide247.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220.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235.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25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3.xml"/>
  <Override ContentType="application/vnd.openxmlformats-officedocument.presentationml.slide+xml" PartName="/ppt/slides/slide240.xml"/>
  <Override ContentType="application/vnd.openxmlformats-officedocument.presentationml.slide+xml" PartName="/ppt/slides/slide22.xml"/>
  <Override ContentType="application/vnd.openxmlformats-officedocument.presentationml.slide+xml" PartName="/ppt/slides/slide185.xml"/>
  <Override ContentType="application/vnd.openxmlformats-officedocument.presentationml.slide+xml" PartName="/ppt/slides/slide231.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178.xml"/>
  <Override ContentType="application/vnd.openxmlformats-officedocument.presentationml.slide+xml" PartName="/ppt/slides/slide29.xml"/>
  <Override ContentType="application/vnd.openxmlformats-officedocument.presentationml.slide+xml" PartName="/ppt/slides/slide212.xml"/>
  <Override ContentType="application/vnd.openxmlformats-officedocument.presentationml.slide+xml" PartName="/ppt/slides/slide255.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238.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208.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22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218.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246.xml"/>
  <Override ContentType="application/vnd.openxmlformats-officedocument.presentationml.slide+xml" PartName="/ppt/slides/slide149.xml"/>
  <Override ContentType="application/vnd.openxmlformats-officedocument.presentationml.slide+xml" PartName="/ppt/slides/slide203.xml"/>
  <Override ContentType="application/vnd.openxmlformats-officedocument.presentationml.slide+xml" PartName="/ppt/slides/slide252.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234.xml"/>
  <Override ContentType="application/vnd.openxmlformats-officedocument.presentationml.slide+xml" PartName="/ppt/slides/slide194.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34.xml"/>
  <Override ContentType="application/vnd.openxmlformats-officedocument.presentationml.slide+xml" PartName="/ppt/slides/slide207.xml"/>
  <Override ContentType="application/vnd.openxmlformats-officedocument.presentationml.slide+xml" PartName="/ppt/slides/slide224.xml"/>
  <Override ContentType="application/vnd.openxmlformats-officedocument.presentationml.slide+xml" PartName="/ppt/slides/slide47.xml"/>
  <Override ContentType="application/vnd.openxmlformats-officedocument.presentationml.slide+xml" PartName="/ppt/slides/slide241.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58.xml"/>
  <Override ContentType="application/vnd.openxmlformats-officedocument.presentationml.slide+xml" PartName="/ppt/slides/slide239.xml"/>
  <Override ContentType="application/vnd.openxmlformats-officedocument.presentationml.slide+xml" PartName="/ppt/slides/slide15.xml"/>
  <Override ContentType="application/vnd.openxmlformats-officedocument.presentationml.slide+xml" PartName="/ppt/slides/slide230.xml"/>
  <Override ContentType="application/vnd.openxmlformats-officedocument.presentationml.slide+xml" PartName="/ppt/slides/slide256.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222.xml"/>
  <Override ContentType="application/vnd.openxmlformats-officedocument.presentationml.notesSlide+xml" PartName="/ppt/notesSlides/notesSlide25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49.xml"/>
  <Override ContentType="application/vnd.openxmlformats-officedocument.presentationml.notesSlide+xml" PartName="/ppt/notesSlides/notesSlide206.xml"/>
  <Override ContentType="application/vnd.openxmlformats-officedocument.presentationml.notesSlide+xml" PartName="/ppt/notesSlides/notesSlide230.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196.xml"/>
  <Override ContentType="application/vnd.openxmlformats-officedocument.presentationml.notesSlide+xml" PartName="/ppt/notesSlides/notesSlide250.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202.xml"/>
  <Override ContentType="application/vnd.openxmlformats-officedocument.presentationml.notesSlide+xml" PartName="/ppt/notesSlides/notesSlide39.xml"/>
  <Override ContentType="application/vnd.openxmlformats-officedocument.presentationml.notesSlide+xml" PartName="/ppt/notesSlides/notesSlide13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23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229.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253.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23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225.xml"/>
  <Override ContentType="application/vnd.openxmlformats-officedocument.presentationml.notesSlide+xml" PartName="/ppt/notesSlides/notesSlide24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56.xml"/>
  <Override ContentType="application/vnd.openxmlformats-officedocument.presentationml.notesSlide+xml" PartName="/ppt/notesSlides/notesSlide213.xml"/>
  <Override ContentType="application/vnd.openxmlformats-officedocument.presentationml.notesSlide+xml" PartName="/ppt/notesSlides/notesSlide223.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231.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13.xml"/>
  <Override ContentType="application/vnd.openxmlformats-officedocument.presentationml.notesSlide+xml" PartName="/ppt/notesSlides/notesSlide24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95.xml"/>
  <Override ContentType="application/vnd.openxmlformats-officedocument.presentationml.notesSlide+xml" PartName="/ppt/notesSlides/notesSlide183.xml"/>
  <Override ContentType="application/vnd.openxmlformats-officedocument.presentationml.notesSlide+xml" PartName="/ppt/notesSlides/notesSlide217.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51.xml"/>
  <Override ContentType="application/vnd.openxmlformats-officedocument.presentationml.notesSlide+xml" PartName="/ppt/notesSlides/notesSlide149.xml"/>
  <Override ContentType="application/vnd.openxmlformats-officedocument.presentationml.notesSlide+xml" PartName="/ppt/notesSlides/notesSlide252.xml"/>
  <Override ContentType="application/vnd.openxmlformats-officedocument.presentationml.notesSlide+xml" PartName="/ppt/notesSlides/notesSlide62.xml"/>
  <Override ContentType="application/vnd.openxmlformats-officedocument.presentationml.notesSlide+xml" PartName="/ppt/notesSlides/notesSlide235.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228.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245.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90.xml"/>
  <Override ContentType="application/vnd.openxmlformats-officedocument.presentationml.notesSlide+xml" PartName="/ppt/notesSlides/notesSlide218.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128.xml"/>
  <Override ContentType="application/vnd.openxmlformats-officedocument.presentationml.notesSlide+xml" PartName="/ppt/notesSlides/notesSlide224.xml"/>
  <Override ContentType="application/vnd.openxmlformats-officedocument.presentationml.notesSlide+xml" PartName="/ppt/notesSlides/notesSlide241.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207.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50.xml"/>
  <Override ContentType="application/vnd.openxmlformats-officedocument.presentationml.notesSlide+xml" PartName="/ppt/notesSlides/notesSlide239.xml"/>
  <Override ContentType="application/vnd.openxmlformats-officedocument.presentationml.notesSlide+xml" PartName="/ppt/notesSlides/notesSlide24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23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220.xml"/>
  <Override ContentType="application/vnd.openxmlformats-officedocument.presentationml.notesSlide+xml" PartName="/ppt/notesSlides/notesSlide69.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204.xml"/>
  <Override ContentType="application/vnd.openxmlformats-officedocument.presentationml.notesSlide+xml" PartName="/ppt/notesSlides/notesSlide247.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216.xml"/>
  <Override ContentType="application/vnd.openxmlformats-officedocument.presentationml.notesSlide+xml" PartName="/ppt/notesSlides/notesSlide227.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219.xml"/>
  <Override ContentType="application/vnd.openxmlformats-officedocument.presentationml.notesSlide+xml" PartName="/ppt/notesSlides/notesSlide11.xml"/>
  <Override ContentType="application/vnd.openxmlformats-officedocument.presentationml.notesSlide+xml" PartName="/ppt/notesSlides/notesSlide120.xml"/>
  <Override ContentType="application/vnd.openxmlformats-officedocument.presentationml.notesSlide+xml" PartName="/ppt/notesSlides/notesSlide236.xml"/>
  <Override ContentType="application/vnd.openxmlformats-officedocument.presentationml.notesSlide+xml" PartName="/ppt/notesSlides/notesSlide244.xml"/>
  <Override ContentType="application/vnd.openxmlformats-officedocument.presentationml.notesSlide+xml" PartName="/ppt/notesSlides/notesSlide201.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255.xml"/>
  <Override ContentType="application/vnd.openxmlformats-officedocument.presentationml.notesSlide+xml" PartName="/ppt/notesSlides/notesSlide212.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248.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21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69.xml"/>
  <Override ContentType="application/vnd.openxmlformats-officedocument.presentationml.notesSlide+xml" PartName="/ppt/notesSlides/notesSlide205.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233.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97.xml"/>
  <Override ContentType="application/vnd.openxmlformats-officedocument.presentationml.notesSlide+xml" PartName="/ppt/notesSlides/notesSlide221.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70.xml"/>
  <Override ContentType="application/vnd.openxmlformats-officedocument.presentationml.notesSlide+xml" PartName="/ppt/notesSlides/notesSlide243.xml"/>
  <Override ContentType="application/vnd.openxmlformats-officedocument.presentationml.notesSlide+xml" PartName="/ppt/notesSlides/notesSlide111.xml"/>
  <Override ContentType="application/vnd.openxmlformats-officedocument.presentationml.notesSlide+xml" PartName="/ppt/notesSlides/notesSlide226.xml"/>
  <Override ContentType="application/vnd.openxmlformats-officedocument.presentationml.notesSlide+xml" PartName="/ppt/notesSlides/notesSlide200.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209.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237.xml"/>
  <Override ContentType="application/vnd.openxmlformats-officedocument.presentationml.notesSlide+xml" PartName="/ppt/notesSlides/notesSlide211.xml"/>
  <Override ContentType="application/vnd.openxmlformats-officedocument.presentationml.notesSlide+xml" PartName="/ppt/notesSlides/notesSlide254.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 id="437" r:id="rId189"/>
    <p:sldId id="438" r:id="rId190"/>
    <p:sldId id="439" r:id="rId191"/>
    <p:sldId id="440" r:id="rId192"/>
    <p:sldId id="441" r:id="rId193"/>
    <p:sldId id="442" r:id="rId194"/>
    <p:sldId id="443" r:id="rId195"/>
    <p:sldId id="444" r:id="rId196"/>
    <p:sldId id="445" r:id="rId197"/>
    <p:sldId id="446" r:id="rId198"/>
    <p:sldId id="447" r:id="rId199"/>
    <p:sldId id="448" r:id="rId200"/>
    <p:sldId id="449" r:id="rId201"/>
    <p:sldId id="450" r:id="rId202"/>
    <p:sldId id="451" r:id="rId203"/>
    <p:sldId id="452" r:id="rId204"/>
    <p:sldId id="453" r:id="rId205"/>
    <p:sldId id="454" r:id="rId206"/>
    <p:sldId id="455" r:id="rId207"/>
    <p:sldId id="456" r:id="rId208"/>
    <p:sldId id="457" r:id="rId209"/>
    <p:sldId id="458" r:id="rId210"/>
    <p:sldId id="459" r:id="rId211"/>
    <p:sldId id="460" r:id="rId212"/>
    <p:sldId id="461" r:id="rId213"/>
    <p:sldId id="462" r:id="rId214"/>
    <p:sldId id="463" r:id="rId215"/>
    <p:sldId id="464" r:id="rId216"/>
    <p:sldId id="465" r:id="rId217"/>
    <p:sldId id="466" r:id="rId218"/>
    <p:sldId id="467" r:id="rId219"/>
    <p:sldId id="468" r:id="rId220"/>
    <p:sldId id="469" r:id="rId221"/>
    <p:sldId id="470" r:id="rId222"/>
    <p:sldId id="471" r:id="rId223"/>
    <p:sldId id="472" r:id="rId224"/>
    <p:sldId id="473" r:id="rId225"/>
    <p:sldId id="474" r:id="rId226"/>
    <p:sldId id="475" r:id="rId227"/>
    <p:sldId id="476" r:id="rId228"/>
    <p:sldId id="477" r:id="rId229"/>
    <p:sldId id="478" r:id="rId230"/>
    <p:sldId id="479" r:id="rId231"/>
    <p:sldId id="480" r:id="rId232"/>
    <p:sldId id="481" r:id="rId233"/>
    <p:sldId id="482" r:id="rId234"/>
    <p:sldId id="483" r:id="rId235"/>
    <p:sldId id="484" r:id="rId236"/>
    <p:sldId id="485" r:id="rId237"/>
    <p:sldId id="486" r:id="rId238"/>
    <p:sldId id="487" r:id="rId239"/>
    <p:sldId id="488" r:id="rId240"/>
    <p:sldId id="489" r:id="rId241"/>
    <p:sldId id="490" r:id="rId242"/>
    <p:sldId id="491" r:id="rId243"/>
    <p:sldId id="492" r:id="rId244"/>
    <p:sldId id="493" r:id="rId245"/>
    <p:sldId id="494" r:id="rId246"/>
    <p:sldId id="495" r:id="rId247"/>
    <p:sldId id="496" r:id="rId248"/>
    <p:sldId id="497" r:id="rId249"/>
    <p:sldId id="498" r:id="rId250"/>
    <p:sldId id="499" r:id="rId251"/>
    <p:sldId id="500" r:id="rId252"/>
    <p:sldId id="501" r:id="rId253"/>
    <p:sldId id="502" r:id="rId254"/>
    <p:sldId id="503" r:id="rId255"/>
    <p:sldId id="504" r:id="rId256"/>
    <p:sldId id="505" r:id="rId257"/>
    <p:sldId id="506" r:id="rId258"/>
    <p:sldId id="507" r:id="rId259"/>
    <p:sldId id="508" r:id="rId260"/>
    <p:sldId id="509" r:id="rId261"/>
    <p:sldId id="510" r:id="rId262"/>
    <p:sldId id="511" r:id="rId263"/>
    <p:sldId id="512" r:id="rId264"/>
  </p:sldIdLst>
  <p:sldSz cy="6858000" cx="12192000"/>
  <p:notesSz cx="12192000" cy="6858000"/>
  <p:embeddedFontLst>
    <p:embeddedFont>
      <p:font typeface="Quattrocento Sans"/>
      <p:regular r:id="rId265"/>
      <p:bold r:id="rId266"/>
      <p:italic r:id="rId267"/>
      <p:boldItalic r:id="rId268"/>
    </p:embeddedFont>
    <p:embeddedFont>
      <p:font typeface="Gill Sans"/>
      <p:regular r:id="rId269"/>
      <p:bold r:id="rId2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 uri="GoogleSlidesCustomDataVersion2">
      <go:slidesCustomData xmlns:go="http://customooxmlschemas.google.com/" r:id="rId271" roundtripDataSignature="AMtx7mhfpM+1y1F3gKGGEnh5FdL3nT+8W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A603AAD-59E9-4164-B51B-7B92F35CD14B}">
  <a:tblStyle styleId="{8A603AAD-59E9-4164-B51B-7B92F35CD14B}" styleName="Table_0">
    <a:wholeTbl>
      <a:tcTxStyle b="off" i="off">
        <a:font>
          <a:latin typeface="Calibri"/>
          <a:ea typeface="Calibri"/>
          <a:cs typeface="Calibri"/>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F1C0719A-56F5-4E9C-9574-EE4205B9233D}" styleName="Table_1">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B19A406E-EE2C-4DFD-9D6A-2B16BFBA1EC5}" styleName="Table_2">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2BD73206-7045-4884-BA8F-ED23883043C2}" styleName="Table_3">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CF4"/>
          </a:solidFill>
        </a:fill>
      </a:tcStyle>
    </a:wholeTbl>
    <a:band1H>
      <a:tcTxStyle/>
      <a:tcStyle>
        <a:fill>
          <a:solidFill>
            <a:srgbClr val="CFD7E7"/>
          </a:solidFill>
        </a:fill>
      </a:tcStyle>
    </a:band1H>
    <a:band2H>
      <a:tcTxStyle/>
    </a:band2H>
    <a:band1V>
      <a:tcTxStyle/>
      <a:tcStyle>
        <a:fill>
          <a:solidFill>
            <a:srgbClr val="CFD7E7"/>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190" Type="http://schemas.openxmlformats.org/officeDocument/2006/relationships/slide" Target="slides/slide18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194" Type="http://schemas.openxmlformats.org/officeDocument/2006/relationships/slide" Target="slides/slide187.xml"/><Relationship Id="rId43" Type="http://schemas.openxmlformats.org/officeDocument/2006/relationships/slide" Target="slides/slide36.xml"/><Relationship Id="rId193" Type="http://schemas.openxmlformats.org/officeDocument/2006/relationships/slide" Target="slides/slide186.xml"/><Relationship Id="rId46" Type="http://schemas.openxmlformats.org/officeDocument/2006/relationships/slide" Target="slides/slide39.xml"/><Relationship Id="rId192" Type="http://schemas.openxmlformats.org/officeDocument/2006/relationships/slide" Target="slides/slide185.xml"/><Relationship Id="rId45" Type="http://schemas.openxmlformats.org/officeDocument/2006/relationships/slide" Target="slides/slide38.xml"/><Relationship Id="rId191" Type="http://schemas.openxmlformats.org/officeDocument/2006/relationships/slide" Target="slides/slide184.xml"/><Relationship Id="rId48" Type="http://schemas.openxmlformats.org/officeDocument/2006/relationships/slide" Target="slides/slide41.xml"/><Relationship Id="rId187" Type="http://schemas.openxmlformats.org/officeDocument/2006/relationships/slide" Target="slides/slide180.xml"/><Relationship Id="rId47" Type="http://schemas.openxmlformats.org/officeDocument/2006/relationships/slide" Target="slides/slide40.xml"/><Relationship Id="rId186" Type="http://schemas.openxmlformats.org/officeDocument/2006/relationships/slide" Target="slides/slide179.xml"/><Relationship Id="rId185" Type="http://schemas.openxmlformats.org/officeDocument/2006/relationships/slide" Target="slides/slide178.xml"/><Relationship Id="rId49" Type="http://schemas.openxmlformats.org/officeDocument/2006/relationships/slide" Target="slides/slide42.xml"/><Relationship Id="rId184" Type="http://schemas.openxmlformats.org/officeDocument/2006/relationships/slide" Target="slides/slide177.xml"/><Relationship Id="rId189" Type="http://schemas.openxmlformats.org/officeDocument/2006/relationships/slide" Target="slides/slide182.xml"/><Relationship Id="rId188" Type="http://schemas.openxmlformats.org/officeDocument/2006/relationships/slide" Target="slides/slide18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183" Type="http://schemas.openxmlformats.org/officeDocument/2006/relationships/slide" Target="slides/slide176.xml"/><Relationship Id="rId32" Type="http://schemas.openxmlformats.org/officeDocument/2006/relationships/slide" Target="slides/slide25.xml"/><Relationship Id="rId182" Type="http://schemas.openxmlformats.org/officeDocument/2006/relationships/slide" Target="slides/slide175.xml"/><Relationship Id="rId35" Type="http://schemas.openxmlformats.org/officeDocument/2006/relationships/slide" Target="slides/slide28.xml"/><Relationship Id="rId181" Type="http://schemas.openxmlformats.org/officeDocument/2006/relationships/slide" Target="slides/slide174.xml"/><Relationship Id="rId34" Type="http://schemas.openxmlformats.org/officeDocument/2006/relationships/slide" Target="slides/slide27.xml"/><Relationship Id="rId180" Type="http://schemas.openxmlformats.org/officeDocument/2006/relationships/slide" Target="slides/slide173.xml"/><Relationship Id="rId37" Type="http://schemas.openxmlformats.org/officeDocument/2006/relationships/slide" Target="slides/slide30.xml"/><Relationship Id="rId176" Type="http://schemas.openxmlformats.org/officeDocument/2006/relationships/slide" Target="slides/slide169.xml"/><Relationship Id="rId36" Type="http://schemas.openxmlformats.org/officeDocument/2006/relationships/slide" Target="slides/slide29.xml"/><Relationship Id="rId175" Type="http://schemas.openxmlformats.org/officeDocument/2006/relationships/slide" Target="slides/slide168.xml"/><Relationship Id="rId39" Type="http://schemas.openxmlformats.org/officeDocument/2006/relationships/slide" Target="slides/slide32.xml"/><Relationship Id="rId174" Type="http://schemas.openxmlformats.org/officeDocument/2006/relationships/slide" Target="slides/slide167.xml"/><Relationship Id="rId38" Type="http://schemas.openxmlformats.org/officeDocument/2006/relationships/slide" Target="slides/slide31.xml"/><Relationship Id="rId173" Type="http://schemas.openxmlformats.org/officeDocument/2006/relationships/slide" Target="slides/slide166.xml"/><Relationship Id="rId179" Type="http://schemas.openxmlformats.org/officeDocument/2006/relationships/slide" Target="slides/slide172.xml"/><Relationship Id="rId178" Type="http://schemas.openxmlformats.org/officeDocument/2006/relationships/slide" Target="slides/slide171.xml"/><Relationship Id="rId177" Type="http://schemas.openxmlformats.org/officeDocument/2006/relationships/slide" Target="slides/slide170.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98" Type="http://schemas.openxmlformats.org/officeDocument/2006/relationships/slide" Target="slides/slide191.xml"/><Relationship Id="rId14" Type="http://schemas.openxmlformats.org/officeDocument/2006/relationships/slide" Target="slides/slide7.xml"/><Relationship Id="rId197" Type="http://schemas.openxmlformats.org/officeDocument/2006/relationships/slide" Target="slides/slide190.xml"/><Relationship Id="rId17" Type="http://schemas.openxmlformats.org/officeDocument/2006/relationships/slide" Target="slides/slide10.xml"/><Relationship Id="rId196" Type="http://schemas.openxmlformats.org/officeDocument/2006/relationships/slide" Target="slides/slide189.xml"/><Relationship Id="rId16" Type="http://schemas.openxmlformats.org/officeDocument/2006/relationships/slide" Target="slides/slide9.xml"/><Relationship Id="rId195" Type="http://schemas.openxmlformats.org/officeDocument/2006/relationships/slide" Target="slides/slide188.xml"/><Relationship Id="rId19" Type="http://schemas.openxmlformats.org/officeDocument/2006/relationships/slide" Target="slides/slide12.xml"/><Relationship Id="rId18" Type="http://schemas.openxmlformats.org/officeDocument/2006/relationships/slide" Target="slides/slide11.xml"/><Relationship Id="rId199" Type="http://schemas.openxmlformats.org/officeDocument/2006/relationships/slide" Target="slides/slide192.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150" Type="http://schemas.openxmlformats.org/officeDocument/2006/relationships/slide" Target="slides/slide143.xml"/><Relationship Id="rId271" Type="http://customschemas.google.com/relationships/presentationmetadata" Target="metadata"/><Relationship Id="rId87" Type="http://schemas.openxmlformats.org/officeDocument/2006/relationships/slide" Target="slides/slide80.xml"/><Relationship Id="rId270" Type="http://schemas.openxmlformats.org/officeDocument/2006/relationships/font" Target="fonts/GillSans-bold.fntdata"/><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2.xml"/><Relationship Id="rId4" Type="http://schemas.openxmlformats.org/officeDocument/2006/relationships/tableStyles" Target="tableStyles.xml"/><Relationship Id="rId148" Type="http://schemas.openxmlformats.org/officeDocument/2006/relationships/slide" Target="slides/slide141.xml"/><Relationship Id="rId269" Type="http://schemas.openxmlformats.org/officeDocument/2006/relationships/font" Target="fonts/GillSans-regular.fntdata"/><Relationship Id="rId9" Type="http://schemas.openxmlformats.org/officeDocument/2006/relationships/slide" Target="slides/slide2.xml"/><Relationship Id="rId143" Type="http://schemas.openxmlformats.org/officeDocument/2006/relationships/slide" Target="slides/slide136.xml"/><Relationship Id="rId264" Type="http://schemas.openxmlformats.org/officeDocument/2006/relationships/slide" Target="slides/slide257.xml"/><Relationship Id="rId142" Type="http://schemas.openxmlformats.org/officeDocument/2006/relationships/slide" Target="slides/slide135.xml"/><Relationship Id="rId263" Type="http://schemas.openxmlformats.org/officeDocument/2006/relationships/slide" Target="slides/slide256.xml"/><Relationship Id="rId141" Type="http://schemas.openxmlformats.org/officeDocument/2006/relationships/slide" Target="slides/slide134.xml"/><Relationship Id="rId262" Type="http://schemas.openxmlformats.org/officeDocument/2006/relationships/slide" Target="slides/slide255.xml"/><Relationship Id="rId140" Type="http://schemas.openxmlformats.org/officeDocument/2006/relationships/slide" Target="slides/slide133.xml"/><Relationship Id="rId261" Type="http://schemas.openxmlformats.org/officeDocument/2006/relationships/slide" Target="slides/slide254.xml"/><Relationship Id="rId5" Type="http://schemas.openxmlformats.org/officeDocument/2006/relationships/slideMaster" Target="slideMasters/slideMaster1.xml"/><Relationship Id="rId147" Type="http://schemas.openxmlformats.org/officeDocument/2006/relationships/slide" Target="slides/slide140.xml"/><Relationship Id="rId268" Type="http://schemas.openxmlformats.org/officeDocument/2006/relationships/font" Target="fonts/QuattrocentoSans-boldItalic.fntdata"/><Relationship Id="rId6" Type="http://schemas.openxmlformats.org/officeDocument/2006/relationships/slideMaster" Target="slideMasters/slideMaster2.xml"/><Relationship Id="rId146" Type="http://schemas.openxmlformats.org/officeDocument/2006/relationships/slide" Target="slides/slide139.xml"/><Relationship Id="rId267" Type="http://schemas.openxmlformats.org/officeDocument/2006/relationships/font" Target="fonts/QuattrocentoSans-italic.fntdata"/><Relationship Id="rId7" Type="http://schemas.openxmlformats.org/officeDocument/2006/relationships/notesMaster" Target="notesMasters/notesMaster1.xml"/><Relationship Id="rId145" Type="http://schemas.openxmlformats.org/officeDocument/2006/relationships/slide" Target="slides/slide138.xml"/><Relationship Id="rId266" Type="http://schemas.openxmlformats.org/officeDocument/2006/relationships/font" Target="fonts/QuattrocentoSans-bold.fntdata"/><Relationship Id="rId8" Type="http://schemas.openxmlformats.org/officeDocument/2006/relationships/slide" Target="slides/slide1.xml"/><Relationship Id="rId144" Type="http://schemas.openxmlformats.org/officeDocument/2006/relationships/slide" Target="slides/slide137.xml"/><Relationship Id="rId265" Type="http://schemas.openxmlformats.org/officeDocument/2006/relationships/font" Target="fonts/QuattrocentoSans-regular.fntdata"/><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260" Type="http://schemas.openxmlformats.org/officeDocument/2006/relationships/slide" Target="slides/slide253.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139" Type="http://schemas.openxmlformats.org/officeDocument/2006/relationships/slide" Target="slides/slide132.xml"/><Relationship Id="rId138" Type="http://schemas.openxmlformats.org/officeDocument/2006/relationships/slide" Target="slides/slide131.xml"/><Relationship Id="rId259" Type="http://schemas.openxmlformats.org/officeDocument/2006/relationships/slide" Target="slides/slide252.xml"/><Relationship Id="rId137" Type="http://schemas.openxmlformats.org/officeDocument/2006/relationships/slide" Target="slides/slide130.xml"/><Relationship Id="rId258" Type="http://schemas.openxmlformats.org/officeDocument/2006/relationships/slide" Target="slides/slide251.xml"/><Relationship Id="rId132" Type="http://schemas.openxmlformats.org/officeDocument/2006/relationships/slide" Target="slides/slide125.xml"/><Relationship Id="rId253" Type="http://schemas.openxmlformats.org/officeDocument/2006/relationships/slide" Target="slides/slide246.xml"/><Relationship Id="rId131" Type="http://schemas.openxmlformats.org/officeDocument/2006/relationships/slide" Target="slides/slide124.xml"/><Relationship Id="rId252" Type="http://schemas.openxmlformats.org/officeDocument/2006/relationships/slide" Target="slides/slide245.xml"/><Relationship Id="rId130" Type="http://schemas.openxmlformats.org/officeDocument/2006/relationships/slide" Target="slides/slide123.xml"/><Relationship Id="rId251" Type="http://schemas.openxmlformats.org/officeDocument/2006/relationships/slide" Target="slides/slide244.xml"/><Relationship Id="rId250" Type="http://schemas.openxmlformats.org/officeDocument/2006/relationships/slide" Target="slides/slide243.xml"/><Relationship Id="rId136" Type="http://schemas.openxmlformats.org/officeDocument/2006/relationships/slide" Target="slides/slide129.xml"/><Relationship Id="rId257" Type="http://schemas.openxmlformats.org/officeDocument/2006/relationships/slide" Target="slides/slide250.xml"/><Relationship Id="rId135" Type="http://schemas.openxmlformats.org/officeDocument/2006/relationships/slide" Target="slides/slide128.xml"/><Relationship Id="rId256" Type="http://schemas.openxmlformats.org/officeDocument/2006/relationships/slide" Target="slides/slide249.xml"/><Relationship Id="rId134" Type="http://schemas.openxmlformats.org/officeDocument/2006/relationships/slide" Target="slides/slide127.xml"/><Relationship Id="rId255" Type="http://schemas.openxmlformats.org/officeDocument/2006/relationships/slide" Target="slides/slide248.xml"/><Relationship Id="rId133" Type="http://schemas.openxmlformats.org/officeDocument/2006/relationships/slide" Target="slides/slide126.xml"/><Relationship Id="rId254" Type="http://schemas.openxmlformats.org/officeDocument/2006/relationships/slide" Target="slides/slide247.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172" Type="http://schemas.openxmlformats.org/officeDocument/2006/relationships/slide" Target="slides/slide165.xml"/><Relationship Id="rId65" Type="http://schemas.openxmlformats.org/officeDocument/2006/relationships/slide" Target="slides/slide58.xml"/><Relationship Id="rId171" Type="http://schemas.openxmlformats.org/officeDocument/2006/relationships/slide" Target="slides/slide164.xml"/><Relationship Id="rId68" Type="http://schemas.openxmlformats.org/officeDocument/2006/relationships/slide" Target="slides/slide61.xml"/><Relationship Id="rId170" Type="http://schemas.openxmlformats.org/officeDocument/2006/relationships/slide" Target="slides/slide163.xml"/><Relationship Id="rId67" Type="http://schemas.openxmlformats.org/officeDocument/2006/relationships/slide" Target="slides/slide60.xml"/><Relationship Id="rId60" Type="http://schemas.openxmlformats.org/officeDocument/2006/relationships/slide" Target="slides/slide53.xml"/><Relationship Id="rId165" Type="http://schemas.openxmlformats.org/officeDocument/2006/relationships/slide" Target="slides/slide158.xml"/><Relationship Id="rId69" Type="http://schemas.openxmlformats.org/officeDocument/2006/relationships/slide" Target="slides/slide62.xml"/><Relationship Id="rId164" Type="http://schemas.openxmlformats.org/officeDocument/2006/relationships/slide" Target="slides/slide157.xml"/><Relationship Id="rId163" Type="http://schemas.openxmlformats.org/officeDocument/2006/relationships/slide" Target="slides/slide156.xml"/><Relationship Id="rId162" Type="http://schemas.openxmlformats.org/officeDocument/2006/relationships/slide" Target="slides/slide155.xml"/><Relationship Id="rId169" Type="http://schemas.openxmlformats.org/officeDocument/2006/relationships/slide" Target="slides/slide162.xml"/><Relationship Id="rId168" Type="http://schemas.openxmlformats.org/officeDocument/2006/relationships/slide" Target="slides/slide161.xml"/><Relationship Id="rId167" Type="http://schemas.openxmlformats.org/officeDocument/2006/relationships/slide" Target="slides/slide160.xml"/><Relationship Id="rId166" Type="http://schemas.openxmlformats.org/officeDocument/2006/relationships/slide" Target="slides/slide159.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161" Type="http://schemas.openxmlformats.org/officeDocument/2006/relationships/slide" Target="slides/slide154.xml"/><Relationship Id="rId54" Type="http://schemas.openxmlformats.org/officeDocument/2006/relationships/slide" Target="slides/slide47.xml"/><Relationship Id="rId160" Type="http://schemas.openxmlformats.org/officeDocument/2006/relationships/slide" Target="slides/slide153.xml"/><Relationship Id="rId57" Type="http://schemas.openxmlformats.org/officeDocument/2006/relationships/slide" Target="slides/slide50.xml"/><Relationship Id="rId56" Type="http://schemas.openxmlformats.org/officeDocument/2006/relationships/slide" Target="slides/slide49.xml"/><Relationship Id="rId159" Type="http://schemas.openxmlformats.org/officeDocument/2006/relationships/slide" Target="slides/slide152.xml"/><Relationship Id="rId59" Type="http://schemas.openxmlformats.org/officeDocument/2006/relationships/slide" Target="slides/slide52.xml"/><Relationship Id="rId154" Type="http://schemas.openxmlformats.org/officeDocument/2006/relationships/slide" Target="slides/slide147.xml"/><Relationship Id="rId58" Type="http://schemas.openxmlformats.org/officeDocument/2006/relationships/slide" Target="slides/slide51.xml"/><Relationship Id="rId153" Type="http://schemas.openxmlformats.org/officeDocument/2006/relationships/slide" Target="slides/slide146.xml"/><Relationship Id="rId152" Type="http://schemas.openxmlformats.org/officeDocument/2006/relationships/slide" Target="slides/slide145.xml"/><Relationship Id="rId151" Type="http://schemas.openxmlformats.org/officeDocument/2006/relationships/slide" Target="slides/slide144.xml"/><Relationship Id="rId158" Type="http://schemas.openxmlformats.org/officeDocument/2006/relationships/slide" Target="slides/slide151.xml"/><Relationship Id="rId157" Type="http://schemas.openxmlformats.org/officeDocument/2006/relationships/slide" Target="slides/slide150.xml"/><Relationship Id="rId156" Type="http://schemas.openxmlformats.org/officeDocument/2006/relationships/slide" Target="slides/slide149.xml"/><Relationship Id="rId155" Type="http://schemas.openxmlformats.org/officeDocument/2006/relationships/slide" Target="slides/slide148.xml"/><Relationship Id="rId107" Type="http://schemas.openxmlformats.org/officeDocument/2006/relationships/slide" Target="slides/slide100.xml"/><Relationship Id="rId228" Type="http://schemas.openxmlformats.org/officeDocument/2006/relationships/slide" Target="slides/slide221.xml"/><Relationship Id="rId106" Type="http://schemas.openxmlformats.org/officeDocument/2006/relationships/slide" Target="slides/slide99.xml"/><Relationship Id="rId227" Type="http://schemas.openxmlformats.org/officeDocument/2006/relationships/slide" Target="slides/slide220.xml"/><Relationship Id="rId105" Type="http://schemas.openxmlformats.org/officeDocument/2006/relationships/slide" Target="slides/slide98.xml"/><Relationship Id="rId226" Type="http://schemas.openxmlformats.org/officeDocument/2006/relationships/slide" Target="slides/slide219.xml"/><Relationship Id="rId104" Type="http://schemas.openxmlformats.org/officeDocument/2006/relationships/slide" Target="slides/slide97.xml"/><Relationship Id="rId225" Type="http://schemas.openxmlformats.org/officeDocument/2006/relationships/slide" Target="slides/slide218.xml"/><Relationship Id="rId109" Type="http://schemas.openxmlformats.org/officeDocument/2006/relationships/slide" Target="slides/slide102.xml"/><Relationship Id="rId108" Type="http://schemas.openxmlformats.org/officeDocument/2006/relationships/slide" Target="slides/slide101.xml"/><Relationship Id="rId229" Type="http://schemas.openxmlformats.org/officeDocument/2006/relationships/slide" Target="slides/slide222.xml"/><Relationship Id="rId220" Type="http://schemas.openxmlformats.org/officeDocument/2006/relationships/slide" Target="slides/slide213.xml"/><Relationship Id="rId103" Type="http://schemas.openxmlformats.org/officeDocument/2006/relationships/slide" Target="slides/slide96.xml"/><Relationship Id="rId224" Type="http://schemas.openxmlformats.org/officeDocument/2006/relationships/slide" Target="slides/slide217.xml"/><Relationship Id="rId102" Type="http://schemas.openxmlformats.org/officeDocument/2006/relationships/slide" Target="slides/slide95.xml"/><Relationship Id="rId223" Type="http://schemas.openxmlformats.org/officeDocument/2006/relationships/slide" Target="slides/slide216.xml"/><Relationship Id="rId101" Type="http://schemas.openxmlformats.org/officeDocument/2006/relationships/slide" Target="slides/slide94.xml"/><Relationship Id="rId222" Type="http://schemas.openxmlformats.org/officeDocument/2006/relationships/slide" Target="slides/slide215.xml"/><Relationship Id="rId100" Type="http://schemas.openxmlformats.org/officeDocument/2006/relationships/slide" Target="slides/slide93.xml"/><Relationship Id="rId221" Type="http://schemas.openxmlformats.org/officeDocument/2006/relationships/slide" Target="slides/slide214.xml"/><Relationship Id="rId217" Type="http://schemas.openxmlformats.org/officeDocument/2006/relationships/slide" Target="slides/slide210.xml"/><Relationship Id="rId216" Type="http://schemas.openxmlformats.org/officeDocument/2006/relationships/slide" Target="slides/slide209.xml"/><Relationship Id="rId215" Type="http://schemas.openxmlformats.org/officeDocument/2006/relationships/slide" Target="slides/slide208.xml"/><Relationship Id="rId214" Type="http://schemas.openxmlformats.org/officeDocument/2006/relationships/slide" Target="slides/slide207.xml"/><Relationship Id="rId219" Type="http://schemas.openxmlformats.org/officeDocument/2006/relationships/slide" Target="slides/slide212.xml"/><Relationship Id="rId218" Type="http://schemas.openxmlformats.org/officeDocument/2006/relationships/slide" Target="slides/slide211.xml"/><Relationship Id="rId213" Type="http://schemas.openxmlformats.org/officeDocument/2006/relationships/slide" Target="slides/slide206.xml"/><Relationship Id="rId212" Type="http://schemas.openxmlformats.org/officeDocument/2006/relationships/slide" Target="slides/slide205.xml"/><Relationship Id="rId211" Type="http://schemas.openxmlformats.org/officeDocument/2006/relationships/slide" Target="slides/slide204.xml"/><Relationship Id="rId210" Type="http://schemas.openxmlformats.org/officeDocument/2006/relationships/slide" Target="slides/slide203.xml"/><Relationship Id="rId129" Type="http://schemas.openxmlformats.org/officeDocument/2006/relationships/slide" Target="slides/slide122.xml"/><Relationship Id="rId128" Type="http://schemas.openxmlformats.org/officeDocument/2006/relationships/slide" Target="slides/slide121.xml"/><Relationship Id="rId249" Type="http://schemas.openxmlformats.org/officeDocument/2006/relationships/slide" Target="slides/slide242.xml"/><Relationship Id="rId127" Type="http://schemas.openxmlformats.org/officeDocument/2006/relationships/slide" Target="slides/slide120.xml"/><Relationship Id="rId248" Type="http://schemas.openxmlformats.org/officeDocument/2006/relationships/slide" Target="slides/slide241.xml"/><Relationship Id="rId126" Type="http://schemas.openxmlformats.org/officeDocument/2006/relationships/slide" Target="slides/slide119.xml"/><Relationship Id="rId247" Type="http://schemas.openxmlformats.org/officeDocument/2006/relationships/slide" Target="slides/slide240.xml"/><Relationship Id="rId121" Type="http://schemas.openxmlformats.org/officeDocument/2006/relationships/slide" Target="slides/slide114.xml"/><Relationship Id="rId242" Type="http://schemas.openxmlformats.org/officeDocument/2006/relationships/slide" Target="slides/slide235.xml"/><Relationship Id="rId120" Type="http://schemas.openxmlformats.org/officeDocument/2006/relationships/slide" Target="slides/slide113.xml"/><Relationship Id="rId241" Type="http://schemas.openxmlformats.org/officeDocument/2006/relationships/slide" Target="slides/slide234.xml"/><Relationship Id="rId240" Type="http://schemas.openxmlformats.org/officeDocument/2006/relationships/slide" Target="slides/slide233.xml"/><Relationship Id="rId125" Type="http://schemas.openxmlformats.org/officeDocument/2006/relationships/slide" Target="slides/slide118.xml"/><Relationship Id="rId246" Type="http://schemas.openxmlformats.org/officeDocument/2006/relationships/slide" Target="slides/slide239.xml"/><Relationship Id="rId124" Type="http://schemas.openxmlformats.org/officeDocument/2006/relationships/slide" Target="slides/slide117.xml"/><Relationship Id="rId245" Type="http://schemas.openxmlformats.org/officeDocument/2006/relationships/slide" Target="slides/slide238.xml"/><Relationship Id="rId123" Type="http://schemas.openxmlformats.org/officeDocument/2006/relationships/slide" Target="slides/slide116.xml"/><Relationship Id="rId244" Type="http://schemas.openxmlformats.org/officeDocument/2006/relationships/slide" Target="slides/slide237.xml"/><Relationship Id="rId122" Type="http://schemas.openxmlformats.org/officeDocument/2006/relationships/slide" Target="slides/slide115.xml"/><Relationship Id="rId243" Type="http://schemas.openxmlformats.org/officeDocument/2006/relationships/slide" Target="slides/slide236.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99" Type="http://schemas.openxmlformats.org/officeDocument/2006/relationships/slide" Target="slides/slide92.xml"/><Relationship Id="rId98" Type="http://schemas.openxmlformats.org/officeDocument/2006/relationships/slide" Target="slides/slide91.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8" Type="http://schemas.openxmlformats.org/officeDocument/2006/relationships/slide" Target="slides/slide111.xml"/><Relationship Id="rId239" Type="http://schemas.openxmlformats.org/officeDocument/2006/relationships/slide" Target="slides/slide232.xml"/><Relationship Id="rId117" Type="http://schemas.openxmlformats.org/officeDocument/2006/relationships/slide" Target="slides/slide110.xml"/><Relationship Id="rId238" Type="http://schemas.openxmlformats.org/officeDocument/2006/relationships/slide" Target="slides/slide231.xml"/><Relationship Id="rId116" Type="http://schemas.openxmlformats.org/officeDocument/2006/relationships/slide" Target="slides/slide109.xml"/><Relationship Id="rId237" Type="http://schemas.openxmlformats.org/officeDocument/2006/relationships/slide" Target="slides/slide230.xml"/><Relationship Id="rId115" Type="http://schemas.openxmlformats.org/officeDocument/2006/relationships/slide" Target="slides/slide108.xml"/><Relationship Id="rId236" Type="http://schemas.openxmlformats.org/officeDocument/2006/relationships/slide" Target="slides/slide229.xml"/><Relationship Id="rId119" Type="http://schemas.openxmlformats.org/officeDocument/2006/relationships/slide" Target="slides/slide112.xml"/><Relationship Id="rId110" Type="http://schemas.openxmlformats.org/officeDocument/2006/relationships/slide" Target="slides/slide103.xml"/><Relationship Id="rId231" Type="http://schemas.openxmlformats.org/officeDocument/2006/relationships/slide" Target="slides/slide224.xml"/><Relationship Id="rId230" Type="http://schemas.openxmlformats.org/officeDocument/2006/relationships/slide" Target="slides/slide223.xml"/><Relationship Id="rId114" Type="http://schemas.openxmlformats.org/officeDocument/2006/relationships/slide" Target="slides/slide107.xml"/><Relationship Id="rId235" Type="http://schemas.openxmlformats.org/officeDocument/2006/relationships/slide" Target="slides/slide228.xml"/><Relationship Id="rId113" Type="http://schemas.openxmlformats.org/officeDocument/2006/relationships/slide" Target="slides/slide106.xml"/><Relationship Id="rId234" Type="http://schemas.openxmlformats.org/officeDocument/2006/relationships/slide" Target="slides/slide227.xml"/><Relationship Id="rId112" Type="http://schemas.openxmlformats.org/officeDocument/2006/relationships/slide" Target="slides/slide105.xml"/><Relationship Id="rId233" Type="http://schemas.openxmlformats.org/officeDocument/2006/relationships/slide" Target="slides/slide226.xml"/><Relationship Id="rId111" Type="http://schemas.openxmlformats.org/officeDocument/2006/relationships/slide" Target="slides/slide104.xml"/><Relationship Id="rId232" Type="http://schemas.openxmlformats.org/officeDocument/2006/relationships/slide" Target="slides/slide225.xml"/><Relationship Id="rId206" Type="http://schemas.openxmlformats.org/officeDocument/2006/relationships/slide" Target="slides/slide199.xml"/><Relationship Id="rId205" Type="http://schemas.openxmlformats.org/officeDocument/2006/relationships/slide" Target="slides/slide198.xml"/><Relationship Id="rId204" Type="http://schemas.openxmlformats.org/officeDocument/2006/relationships/slide" Target="slides/slide197.xml"/><Relationship Id="rId203" Type="http://schemas.openxmlformats.org/officeDocument/2006/relationships/slide" Target="slides/slide196.xml"/><Relationship Id="rId209" Type="http://schemas.openxmlformats.org/officeDocument/2006/relationships/slide" Target="slides/slide202.xml"/><Relationship Id="rId208" Type="http://schemas.openxmlformats.org/officeDocument/2006/relationships/slide" Target="slides/slide201.xml"/><Relationship Id="rId207" Type="http://schemas.openxmlformats.org/officeDocument/2006/relationships/slide" Target="slides/slide200.xml"/><Relationship Id="rId202" Type="http://schemas.openxmlformats.org/officeDocument/2006/relationships/slide" Target="slides/slide195.xml"/><Relationship Id="rId201" Type="http://schemas.openxmlformats.org/officeDocument/2006/relationships/slide" Target="slides/slide194.xml"/><Relationship Id="rId200" Type="http://schemas.openxmlformats.org/officeDocument/2006/relationships/slide" Target="slides/slide19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5283200" cy="3444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6905625" y="0"/>
            <a:ext cx="5283200" cy="3444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13513"/>
            <a:ext cx="5283200" cy="3444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1: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0: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1" name="Google Shape;361;p1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6" name="Shape 1176"/>
        <p:cNvGrpSpPr/>
        <p:nvPr/>
      </p:nvGrpSpPr>
      <p:grpSpPr>
        <a:xfrm>
          <a:off x="0" y="0"/>
          <a:ext cx="0" cy="0"/>
          <a:chOff x="0" y="0"/>
          <a:chExt cx="0" cy="0"/>
        </a:xfrm>
      </p:grpSpPr>
      <p:sp>
        <p:nvSpPr>
          <p:cNvPr id="1177" name="Google Shape;1177;p100: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8" name="Google Shape;1178;p10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p10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6" name="Google Shape;1186;p10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p102: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4" name="Google Shape;1194;p10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p103: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02" name="Google Shape;1202;p10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p104: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0" name="Google Shape;1210;p10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p10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8" name="Google Shape;1218;p105: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ASAP II  Uchunguzi:</a:t>
            </a:r>
            <a:endParaRPr/>
          </a:p>
          <a:p>
            <a:pPr indent="-342900" lvl="0" marL="342900" rtl="0" algn="l">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IT ni muhimu zaidi kwa utendaji na uendelevu wa mashirika ya ndani katika bara la Afrika, kwani wasiwasi wa IT unahusiana na karibu kila kikoa kingine kilichopimwa, pamoja na usimamizi wa kifedha; rasilimali watu; ukusanyaji wa data, uchambuzi, na usalama; na maendeleo ya biashara.</a:t>
            </a:r>
            <a:endParaRPr/>
          </a:p>
          <a:p>
            <a:pPr indent="-342900" lvl="0" marL="342900" marR="0" rtl="0" algn="l">
              <a:lnSpc>
                <a:spcPct val="100000"/>
              </a:lnSpc>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Mashirika mengi ya eneo yanajitahidi kutekeleza mifumo na taratibu za IT na yanakabiliwa na hatari za usalama wa kimtandao ambazo zinaweza kuzuia miradi na mashirika yenyewe. </a:t>
            </a:r>
            <a:endParaRPr/>
          </a:p>
          <a:p>
            <a:pPr indent="-342900" lvl="0" marL="342900" marR="0" rtl="0" algn="l">
              <a:lnSpc>
                <a:spcPct val="100000"/>
              </a:lnSpc>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Asilimia 50 ya washirika hawana taratibu na rasilimali za kuhifadhi nakala za data, na kuliacha shirika na miradi yao hatarini kupoteza data. </a:t>
            </a:r>
            <a:endParaRPr/>
          </a:p>
          <a:p>
            <a:pPr indent="-342900" lvl="0" marL="342900" marR="0" rtl="0" algn="l">
              <a:lnSpc>
                <a:spcPct val="100000"/>
              </a:lnSpc>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Asilimia 81 ya washirika hawana mipango ya kupona baada ya maafa na asilimia 74 hawana mipango ya kupunguza hatari ya IT, na kuongeza zaidi hatari ya kupoteza data na uduakuaji katika usalama wa data. </a:t>
            </a:r>
            <a:endParaRPr/>
          </a:p>
          <a:p>
            <a:pPr indent="-228600" lvl="0" marL="342900" marR="0" rtl="0" algn="l">
              <a:lnSpc>
                <a:spcPct val="100000"/>
              </a:lnSpc>
              <a:spcBef>
                <a:spcPts val="0"/>
              </a:spcBef>
              <a:spcAft>
                <a:spcPts val="0"/>
              </a:spcAft>
              <a:buClr>
                <a:schemeClr val="dk1"/>
              </a:buClr>
              <a:buSzPts val="1800"/>
              <a:buFont typeface="Calibri"/>
              <a:buNone/>
            </a:pPr>
            <a:r>
              <a:t/>
            </a:r>
            <a:endParaRPr sz="1800">
              <a:latin typeface="Quattrocento Sans"/>
              <a:ea typeface="Quattrocento Sans"/>
              <a:cs typeface="Quattrocento Sans"/>
              <a:sym typeface="Quattrocento Sans"/>
            </a:endParaRPr>
          </a:p>
        </p:txBody>
      </p:sp>
      <p:sp>
        <p:nvSpPr>
          <p:cNvPr id="1219" name="Google Shape;1219;p105: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p10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6" name="Google Shape;1226;p106: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ASAP II  Uchunguzi:</a:t>
            </a:r>
            <a:endParaRPr/>
          </a:p>
          <a:p>
            <a:pPr indent="-342900" lvl="0" marL="342900" rtl="0" algn="l">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IT ni muhimu zaidi kwa utendaji na uendelevu wa mashirika ya ndani katika bara la Afrika, kwani wasiwasi wa IT unahusiana na karibu kila kikoa kingine kilichopimwa, pamoja na usimamizi wa kifedha; rasilimali watu; ukusanyaji wa data, uchambuzi, na usalama; na maendeleo ya biashara.</a:t>
            </a:r>
            <a:endParaRPr/>
          </a:p>
          <a:p>
            <a:pPr indent="-342900" lvl="0" marL="342900" marR="0" rtl="0" algn="l">
              <a:lnSpc>
                <a:spcPct val="100000"/>
              </a:lnSpc>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Mashirika mengi ya eneo yanajitahidi kutekeleza mifumo na taratibu za IT na yanakabiliwa na hatari za usalama wa kimtandao ambazo zinaweza kuzuia miradi na mashirika yenyewe. </a:t>
            </a:r>
            <a:endParaRPr/>
          </a:p>
          <a:p>
            <a:pPr indent="-342900" lvl="0" marL="342900" marR="0" rtl="0" algn="l">
              <a:lnSpc>
                <a:spcPct val="100000"/>
              </a:lnSpc>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Asilimia 50 ya washirika hawana taratibu na rasilimali za kuhifadhi nakala za data, na kuliacha shirika na miradi yao hatarini kupoteza data. </a:t>
            </a:r>
            <a:endParaRPr/>
          </a:p>
          <a:p>
            <a:pPr indent="-342900" lvl="0" marL="342900" marR="0" rtl="0" algn="l">
              <a:lnSpc>
                <a:spcPct val="100000"/>
              </a:lnSpc>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Asilimia 81 ya washirika hawana mipango ya kupona baada ya maafa na asilimia 74 hawana mipango ya kupunguza hatari ya IT, na kuongeza zaidi hatari ya kupoteza data na uduakuaji katika usalama wa data. </a:t>
            </a:r>
            <a:endParaRPr/>
          </a:p>
          <a:p>
            <a:pPr indent="-228600" lvl="0" marL="342900" marR="0" rtl="0" algn="l">
              <a:lnSpc>
                <a:spcPct val="100000"/>
              </a:lnSpc>
              <a:spcBef>
                <a:spcPts val="0"/>
              </a:spcBef>
              <a:spcAft>
                <a:spcPts val="0"/>
              </a:spcAft>
              <a:buClr>
                <a:schemeClr val="dk1"/>
              </a:buClr>
              <a:buSzPts val="1800"/>
              <a:buFont typeface="Calibri"/>
              <a:buNone/>
            </a:pPr>
            <a:r>
              <a:t/>
            </a:r>
            <a:endParaRPr sz="1800">
              <a:latin typeface="Quattrocento Sans"/>
              <a:ea typeface="Quattrocento Sans"/>
              <a:cs typeface="Quattrocento Sans"/>
              <a:sym typeface="Quattrocento Sans"/>
            </a:endParaRPr>
          </a:p>
        </p:txBody>
      </p:sp>
      <p:sp>
        <p:nvSpPr>
          <p:cNvPr id="1227" name="Google Shape;1227;p106: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p107: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4" name="Google Shape;1234;p10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9" name="Shape 1239"/>
        <p:cNvGrpSpPr/>
        <p:nvPr/>
      </p:nvGrpSpPr>
      <p:grpSpPr>
        <a:xfrm>
          <a:off x="0" y="0"/>
          <a:ext cx="0" cy="0"/>
          <a:chOff x="0" y="0"/>
          <a:chExt cx="0" cy="0"/>
        </a:xfrm>
      </p:grpSpPr>
      <p:sp>
        <p:nvSpPr>
          <p:cNvPr id="1240" name="Google Shape;1240;p108: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1" name="Google Shape;1241;p10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8" name="Shape 1248"/>
        <p:cNvGrpSpPr/>
        <p:nvPr/>
      </p:nvGrpSpPr>
      <p:grpSpPr>
        <a:xfrm>
          <a:off x="0" y="0"/>
          <a:ext cx="0" cy="0"/>
          <a:chOff x="0" y="0"/>
          <a:chExt cx="0" cy="0"/>
        </a:xfrm>
      </p:grpSpPr>
      <p:sp>
        <p:nvSpPr>
          <p:cNvPr id="1249" name="Google Shape;1249;p109: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0" name="Google Shape;1250;p10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1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0" name="Google Shape;370;p1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p110: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8" name="Google Shape;1258;p11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4" name="Shape 1264"/>
        <p:cNvGrpSpPr/>
        <p:nvPr/>
      </p:nvGrpSpPr>
      <p:grpSpPr>
        <a:xfrm>
          <a:off x="0" y="0"/>
          <a:ext cx="0" cy="0"/>
          <a:chOff x="0" y="0"/>
          <a:chExt cx="0" cy="0"/>
        </a:xfrm>
      </p:grpSpPr>
      <p:sp>
        <p:nvSpPr>
          <p:cNvPr id="1265" name="Google Shape;1265;p11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66" name="Google Shape;1266;p11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1" name="Shape 1271"/>
        <p:cNvGrpSpPr/>
        <p:nvPr/>
      </p:nvGrpSpPr>
      <p:grpSpPr>
        <a:xfrm>
          <a:off x="0" y="0"/>
          <a:ext cx="0" cy="0"/>
          <a:chOff x="0" y="0"/>
          <a:chExt cx="0" cy="0"/>
        </a:xfrm>
      </p:grpSpPr>
      <p:sp>
        <p:nvSpPr>
          <p:cNvPr id="1272" name="Google Shape;1272;p112: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3" name="Google Shape;1273;p11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1" name="Shape 1281"/>
        <p:cNvGrpSpPr/>
        <p:nvPr/>
      </p:nvGrpSpPr>
      <p:grpSpPr>
        <a:xfrm>
          <a:off x="0" y="0"/>
          <a:ext cx="0" cy="0"/>
          <a:chOff x="0" y="0"/>
          <a:chExt cx="0" cy="0"/>
        </a:xfrm>
      </p:grpSpPr>
      <p:sp>
        <p:nvSpPr>
          <p:cNvPr id="1282" name="Google Shape;1282;p113: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3" name="Google Shape;1283;p11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1" name="Shape 1291"/>
        <p:cNvGrpSpPr/>
        <p:nvPr/>
      </p:nvGrpSpPr>
      <p:grpSpPr>
        <a:xfrm>
          <a:off x="0" y="0"/>
          <a:ext cx="0" cy="0"/>
          <a:chOff x="0" y="0"/>
          <a:chExt cx="0" cy="0"/>
        </a:xfrm>
      </p:grpSpPr>
      <p:sp>
        <p:nvSpPr>
          <p:cNvPr id="1292" name="Google Shape;1292;p114: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3" name="Google Shape;1293;p11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1" name="Shape 1301"/>
        <p:cNvGrpSpPr/>
        <p:nvPr/>
      </p:nvGrpSpPr>
      <p:grpSpPr>
        <a:xfrm>
          <a:off x="0" y="0"/>
          <a:ext cx="0" cy="0"/>
          <a:chOff x="0" y="0"/>
          <a:chExt cx="0" cy="0"/>
        </a:xfrm>
      </p:grpSpPr>
      <p:sp>
        <p:nvSpPr>
          <p:cNvPr id="1302" name="Google Shape;1302;p115: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3" name="Google Shape;1303;p11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p116: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3" name="Google Shape;1313;p11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1" name="Shape 1321"/>
        <p:cNvGrpSpPr/>
        <p:nvPr/>
      </p:nvGrpSpPr>
      <p:grpSpPr>
        <a:xfrm>
          <a:off x="0" y="0"/>
          <a:ext cx="0" cy="0"/>
          <a:chOff x="0" y="0"/>
          <a:chExt cx="0" cy="0"/>
        </a:xfrm>
      </p:grpSpPr>
      <p:sp>
        <p:nvSpPr>
          <p:cNvPr id="1322" name="Google Shape;1322;p117: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3" name="Google Shape;1323;p11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1" name="Shape 1331"/>
        <p:cNvGrpSpPr/>
        <p:nvPr/>
      </p:nvGrpSpPr>
      <p:grpSpPr>
        <a:xfrm>
          <a:off x="0" y="0"/>
          <a:ext cx="0" cy="0"/>
          <a:chOff x="0" y="0"/>
          <a:chExt cx="0" cy="0"/>
        </a:xfrm>
      </p:grpSpPr>
      <p:sp>
        <p:nvSpPr>
          <p:cNvPr id="1332" name="Google Shape;1332;p118: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3" name="Google Shape;1333;p11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1" name="Shape 1341"/>
        <p:cNvGrpSpPr/>
        <p:nvPr/>
      </p:nvGrpSpPr>
      <p:grpSpPr>
        <a:xfrm>
          <a:off x="0" y="0"/>
          <a:ext cx="0" cy="0"/>
          <a:chOff x="0" y="0"/>
          <a:chExt cx="0" cy="0"/>
        </a:xfrm>
      </p:grpSpPr>
      <p:sp>
        <p:nvSpPr>
          <p:cNvPr id="1342" name="Google Shape;1342;p119: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3" name="Google Shape;1343;p11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1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p12: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p12: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8" name="Shape 1348"/>
        <p:cNvGrpSpPr/>
        <p:nvPr/>
      </p:nvGrpSpPr>
      <p:grpSpPr>
        <a:xfrm>
          <a:off x="0" y="0"/>
          <a:ext cx="0" cy="0"/>
          <a:chOff x="0" y="0"/>
          <a:chExt cx="0" cy="0"/>
        </a:xfrm>
      </p:grpSpPr>
      <p:sp>
        <p:nvSpPr>
          <p:cNvPr id="1349" name="Google Shape;1349;p120: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0" name="Google Shape;1350;p12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6" name="Shape 1356"/>
        <p:cNvGrpSpPr/>
        <p:nvPr/>
      </p:nvGrpSpPr>
      <p:grpSpPr>
        <a:xfrm>
          <a:off x="0" y="0"/>
          <a:ext cx="0" cy="0"/>
          <a:chOff x="0" y="0"/>
          <a:chExt cx="0" cy="0"/>
        </a:xfrm>
      </p:grpSpPr>
      <p:sp>
        <p:nvSpPr>
          <p:cNvPr id="1357" name="Google Shape;1357;p12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58" name="Google Shape;1358;p12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3" name="Shape 1363"/>
        <p:cNvGrpSpPr/>
        <p:nvPr/>
      </p:nvGrpSpPr>
      <p:grpSpPr>
        <a:xfrm>
          <a:off x="0" y="0"/>
          <a:ext cx="0" cy="0"/>
          <a:chOff x="0" y="0"/>
          <a:chExt cx="0" cy="0"/>
        </a:xfrm>
      </p:grpSpPr>
      <p:sp>
        <p:nvSpPr>
          <p:cNvPr id="1364" name="Google Shape;1364;p12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5" name="Google Shape;1365;p122: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ASAP II  Uchunguzi:</a:t>
            </a:r>
            <a:endParaRPr/>
          </a:p>
          <a:p>
            <a:pPr indent="-342900" lvl="0" marL="342900" rtl="0" algn="l">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Changamoto kubwa kwa LIP nyingi ni kutokuwa na uwezo wa kuvutia na kuhifadhi wafanyakazi wenye ujuzi wa kiufundi na watendaji, haswa katika ngazi ya juu, haswa kwa sababu ya malipo duni yanayosababishwa na ufinyu wa bajeti. </a:t>
            </a:r>
            <a:endParaRPr/>
          </a:p>
          <a:p>
            <a:pPr indent="-342900" lvl="0" marL="342900" rtl="0" algn="l">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Chati za shirika zinakosa nafasi muhimu.</a:t>
            </a:r>
            <a:endParaRPr/>
          </a:p>
          <a:p>
            <a:pPr indent="-342900" lvl="0" marL="342900" rtl="0" algn="l">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Masuala ya kuelewa na kutii sheria za kazi za eneo husika, haswa katika maeneo ya kiinua mgongo na malipo yanayohusiana. </a:t>
            </a:r>
            <a:endParaRPr/>
          </a:p>
        </p:txBody>
      </p:sp>
      <p:sp>
        <p:nvSpPr>
          <p:cNvPr id="1366" name="Google Shape;1366;p122: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1" name="Shape 1371"/>
        <p:cNvGrpSpPr/>
        <p:nvPr/>
      </p:nvGrpSpPr>
      <p:grpSpPr>
        <a:xfrm>
          <a:off x="0" y="0"/>
          <a:ext cx="0" cy="0"/>
          <a:chOff x="0" y="0"/>
          <a:chExt cx="0" cy="0"/>
        </a:xfrm>
      </p:grpSpPr>
      <p:sp>
        <p:nvSpPr>
          <p:cNvPr id="1372" name="Google Shape;1372;p123: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3" name="Google Shape;1373;p12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8" name="Shape 1378"/>
        <p:cNvGrpSpPr/>
        <p:nvPr/>
      </p:nvGrpSpPr>
      <p:grpSpPr>
        <a:xfrm>
          <a:off x="0" y="0"/>
          <a:ext cx="0" cy="0"/>
          <a:chOff x="0" y="0"/>
          <a:chExt cx="0" cy="0"/>
        </a:xfrm>
      </p:grpSpPr>
      <p:sp>
        <p:nvSpPr>
          <p:cNvPr id="1379" name="Google Shape;1379;p124: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80" name="Google Shape;1380;p12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8" name="Shape 1388"/>
        <p:cNvGrpSpPr/>
        <p:nvPr/>
      </p:nvGrpSpPr>
      <p:grpSpPr>
        <a:xfrm>
          <a:off x="0" y="0"/>
          <a:ext cx="0" cy="0"/>
          <a:chOff x="0" y="0"/>
          <a:chExt cx="0" cy="0"/>
        </a:xfrm>
      </p:grpSpPr>
      <p:sp>
        <p:nvSpPr>
          <p:cNvPr id="1389" name="Google Shape;1389;p125: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0" name="Google Shape;1390;p12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7" name="Shape 1397"/>
        <p:cNvGrpSpPr/>
        <p:nvPr/>
      </p:nvGrpSpPr>
      <p:grpSpPr>
        <a:xfrm>
          <a:off x="0" y="0"/>
          <a:ext cx="0" cy="0"/>
          <a:chOff x="0" y="0"/>
          <a:chExt cx="0" cy="0"/>
        </a:xfrm>
      </p:grpSpPr>
      <p:sp>
        <p:nvSpPr>
          <p:cNvPr id="1398" name="Google Shape;1398;p126: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9" name="Google Shape;1399;p12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6" name="Shape 1406"/>
        <p:cNvGrpSpPr/>
        <p:nvPr/>
      </p:nvGrpSpPr>
      <p:grpSpPr>
        <a:xfrm>
          <a:off x="0" y="0"/>
          <a:ext cx="0" cy="0"/>
          <a:chOff x="0" y="0"/>
          <a:chExt cx="0" cy="0"/>
        </a:xfrm>
      </p:grpSpPr>
      <p:sp>
        <p:nvSpPr>
          <p:cNvPr id="1407" name="Google Shape;1407;p127: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8" name="Google Shape;1408;p12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3" name="Shape 1413"/>
        <p:cNvGrpSpPr/>
        <p:nvPr/>
      </p:nvGrpSpPr>
      <p:grpSpPr>
        <a:xfrm>
          <a:off x="0" y="0"/>
          <a:ext cx="0" cy="0"/>
          <a:chOff x="0" y="0"/>
          <a:chExt cx="0" cy="0"/>
        </a:xfrm>
      </p:grpSpPr>
      <p:sp>
        <p:nvSpPr>
          <p:cNvPr id="1414" name="Google Shape;1414;p128: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15" name="Google Shape;1415;p12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0" name="Shape 1420"/>
        <p:cNvGrpSpPr/>
        <p:nvPr/>
      </p:nvGrpSpPr>
      <p:grpSpPr>
        <a:xfrm>
          <a:off x="0" y="0"/>
          <a:ext cx="0" cy="0"/>
          <a:chOff x="0" y="0"/>
          <a:chExt cx="0" cy="0"/>
        </a:xfrm>
      </p:grpSpPr>
      <p:sp>
        <p:nvSpPr>
          <p:cNvPr id="1421" name="Google Shape;1421;p129: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2" name="Google Shape;1422;p12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13: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9" name="Google Shape;389;p1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7" name="Shape 1427"/>
        <p:cNvGrpSpPr/>
        <p:nvPr/>
      </p:nvGrpSpPr>
      <p:grpSpPr>
        <a:xfrm>
          <a:off x="0" y="0"/>
          <a:ext cx="0" cy="0"/>
          <a:chOff x="0" y="0"/>
          <a:chExt cx="0" cy="0"/>
        </a:xfrm>
      </p:grpSpPr>
      <p:sp>
        <p:nvSpPr>
          <p:cNvPr id="1428" name="Google Shape;1428;p130: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9" name="Google Shape;1429;p13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4" name="Shape 1434"/>
        <p:cNvGrpSpPr/>
        <p:nvPr/>
      </p:nvGrpSpPr>
      <p:grpSpPr>
        <a:xfrm>
          <a:off x="0" y="0"/>
          <a:ext cx="0" cy="0"/>
          <a:chOff x="0" y="0"/>
          <a:chExt cx="0" cy="0"/>
        </a:xfrm>
      </p:grpSpPr>
      <p:sp>
        <p:nvSpPr>
          <p:cNvPr id="1435" name="Google Shape;1435;p13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6" name="Google Shape;1436;p13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1" name="Shape 1441"/>
        <p:cNvGrpSpPr/>
        <p:nvPr/>
      </p:nvGrpSpPr>
      <p:grpSpPr>
        <a:xfrm>
          <a:off x="0" y="0"/>
          <a:ext cx="0" cy="0"/>
          <a:chOff x="0" y="0"/>
          <a:chExt cx="0" cy="0"/>
        </a:xfrm>
      </p:grpSpPr>
      <p:sp>
        <p:nvSpPr>
          <p:cNvPr id="1442" name="Google Shape;1442;p132: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43" name="Google Shape;1443;p13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8" name="Shape 1448"/>
        <p:cNvGrpSpPr/>
        <p:nvPr/>
      </p:nvGrpSpPr>
      <p:grpSpPr>
        <a:xfrm>
          <a:off x="0" y="0"/>
          <a:ext cx="0" cy="0"/>
          <a:chOff x="0" y="0"/>
          <a:chExt cx="0" cy="0"/>
        </a:xfrm>
      </p:grpSpPr>
      <p:sp>
        <p:nvSpPr>
          <p:cNvPr id="1449" name="Google Shape;1449;p133: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0" name="Google Shape;1450;p13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5" name="Shape 1455"/>
        <p:cNvGrpSpPr/>
        <p:nvPr/>
      </p:nvGrpSpPr>
      <p:grpSpPr>
        <a:xfrm>
          <a:off x="0" y="0"/>
          <a:ext cx="0" cy="0"/>
          <a:chOff x="0" y="0"/>
          <a:chExt cx="0" cy="0"/>
        </a:xfrm>
      </p:grpSpPr>
      <p:sp>
        <p:nvSpPr>
          <p:cNvPr id="1456" name="Google Shape;1456;p134: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7" name="Google Shape;1457;p13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3" name="Shape 1463"/>
        <p:cNvGrpSpPr/>
        <p:nvPr/>
      </p:nvGrpSpPr>
      <p:grpSpPr>
        <a:xfrm>
          <a:off x="0" y="0"/>
          <a:ext cx="0" cy="0"/>
          <a:chOff x="0" y="0"/>
          <a:chExt cx="0" cy="0"/>
        </a:xfrm>
      </p:grpSpPr>
      <p:sp>
        <p:nvSpPr>
          <p:cNvPr id="1464" name="Google Shape;1464;p13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5" name="Google Shape;1465;p135: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ASAP II  Uchunguzi:</a:t>
            </a:r>
            <a:endParaRPr/>
          </a:p>
          <a:p>
            <a:pPr indent="-342900" lvl="0" marL="342900" rtl="0" algn="l">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Mfano wa watu wa kujitolea wanaotumiwa kukusanya data katika mashirika mengi nchini Cameroon na DRC. Ingawa wanaojitolea kwa jamii wanaweza kuokoa pesa na kuchukua jukumu katika kuwafikia wanajamii wa mbali na watu muhimu, mazoezi haya yanaibua wasiwasi kuhusu usalama wa data na uendelevu wa shirika. </a:t>
            </a:r>
            <a:endParaRPr/>
          </a:p>
          <a:p>
            <a:pPr indent="-342900" lvl="0" marL="342900" rtl="0" algn="l">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Kuna uhamisho mkubwa wa wafanyakazi wa M&amp;E. Hii inaathiri uwezo wa shirika kutekeleza miradi kwa mafanikio, haswa wakati wafanyakazi wapya hawana sifa au uzoefu katika mifumo na utendaji wa shirika.</a:t>
            </a:r>
            <a:endParaRPr/>
          </a:p>
          <a:p>
            <a:pPr indent="-342900" lvl="0" marL="342900" rtl="0" algn="l">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Kwa kuwa ubora wa ukusanyaji wa data, uhifadhi na uchambuzi ni vipaumbele muhimu, ASAP imeona mwenendo katika miaka mitatu iliyopita katika kufanya uhakikisho wa ubora wa data (DQA) kwa mpokeaji mkuu, bila ushiriki wa mpokeaji mdogo. Hatari ya utendaji huu ni kwamba wapokeaji wadogo hawatakuwa na fursa ya kuchunguza mchakato na kujenga ujuzi wao kuhusiana na DQA, na kwa hivyo maarifa ya kitaasisi juu ya DQA yatabaki na mpokeaji mkuu badala ya kupelekwa kwa wapokeaji wadogo.</a:t>
            </a:r>
            <a:endParaRPr/>
          </a:p>
          <a:p>
            <a:pPr indent="-342900" lvl="0" marL="342900" rtl="0" algn="l">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Uhifadhi wa data, usalama, na muunganisho wa mtandao unaendelea kuwa mapambano kwa LIP, haswa kwa miradi ya afya ya ulimwengu ambapo data nyeti ya wagonjwa hukusanywa.</a:t>
            </a:r>
            <a:endParaRPr/>
          </a:p>
          <a:p>
            <a:pPr indent="-266700" lvl="0" marL="342900" rtl="0" algn="l">
              <a:spcBef>
                <a:spcPts val="0"/>
              </a:spcBef>
              <a:spcAft>
                <a:spcPts val="0"/>
              </a:spcAft>
              <a:buClr>
                <a:schemeClr val="dk1"/>
              </a:buClr>
              <a:buSzPts val="1200"/>
              <a:buFont typeface="Calibri"/>
              <a:buNone/>
            </a:pPr>
            <a:r>
              <a:t/>
            </a:r>
            <a:endParaRPr/>
          </a:p>
        </p:txBody>
      </p:sp>
      <p:sp>
        <p:nvSpPr>
          <p:cNvPr id="1466" name="Google Shape;1466;p135: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1" name="Shape 1471"/>
        <p:cNvGrpSpPr/>
        <p:nvPr/>
      </p:nvGrpSpPr>
      <p:grpSpPr>
        <a:xfrm>
          <a:off x="0" y="0"/>
          <a:ext cx="0" cy="0"/>
          <a:chOff x="0" y="0"/>
          <a:chExt cx="0" cy="0"/>
        </a:xfrm>
      </p:grpSpPr>
      <p:sp>
        <p:nvSpPr>
          <p:cNvPr id="1472" name="Google Shape;1472;p136: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3" name="Google Shape;1473;p13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8" name="Shape 1478"/>
        <p:cNvGrpSpPr/>
        <p:nvPr/>
      </p:nvGrpSpPr>
      <p:grpSpPr>
        <a:xfrm>
          <a:off x="0" y="0"/>
          <a:ext cx="0" cy="0"/>
          <a:chOff x="0" y="0"/>
          <a:chExt cx="0" cy="0"/>
        </a:xfrm>
      </p:grpSpPr>
      <p:sp>
        <p:nvSpPr>
          <p:cNvPr id="1479" name="Google Shape;1479;p137: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0" name="Google Shape;1480;p13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5" name="Shape 1485"/>
        <p:cNvGrpSpPr/>
        <p:nvPr/>
      </p:nvGrpSpPr>
      <p:grpSpPr>
        <a:xfrm>
          <a:off x="0" y="0"/>
          <a:ext cx="0" cy="0"/>
          <a:chOff x="0" y="0"/>
          <a:chExt cx="0" cy="0"/>
        </a:xfrm>
      </p:grpSpPr>
      <p:sp>
        <p:nvSpPr>
          <p:cNvPr id="1486" name="Google Shape;1486;p138: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7" name="Google Shape;1487;p13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4" name="Shape 1494"/>
        <p:cNvGrpSpPr/>
        <p:nvPr/>
      </p:nvGrpSpPr>
      <p:grpSpPr>
        <a:xfrm>
          <a:off x="0" y="0"/>
          <a:ext cx="0" cy="0"/>
          <a:chOff x="0" y="0"/>
          <a:chExt cx="0" cy="0"/>
        </a:xfrm>
      </p:grpSpPr>
      <p:sp>
        <p:nvSpPr>
          <p:cNvPr id="1495" name="Google Shape;1495;p139: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6" name="Google Shape;1496;p13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14: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p1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1" name="Shape 1501"/>
        <p:cNvGrpSpPr/>
        <p:nvPr/>
      </p:nvGrpSpPr>
      <p:grpSpPr>
        <a:xfrm>
          <a:off x="0" y="0"/>
          <a:ext cx="0" cy="0"/>
          <a:chOff x="0" y="0"/>
          <a:chExt cx="0" cy="0"/>
        </a:xfrm>
      </p:grpSpPr>
      <p:sp>
        <p:nvSpPr>
          <p:cNvPr id="1502" name="Google Shape;1502;p140: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3" name="Google Shape;1503;p14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9" name="Shape 1509"/>
        <p:cNvGrpSpPr/>
        <p:nvPr/>
      </p:nvGrpSpPr>
      <p:grpSpPr>
        <a:xfrm>
          <a:off x="0" y="0"/>
          <a:ext cx="0" cy="0"/>
          <a:chOff x="0" y="0"/>
          <a:chExt cx="0" cy="0"/>
        </a:xfrm>
      </p:grpSpPr>
      <p:sp>
        <p:nvSpPr>
          <p:cNvPr id="1510" name="Google Shape;1510;p14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1" name="Google Shape;1511;p14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7" name="Shape 1517"/>
        <p:cNvGrpSpPr/>
        <p:nvPr/>
      </p:nvGrpSpPr>
      <p:grpSpPr>
        <a:xfrm>
          <a:off x="0" y="0"/>
          <a:ext cx="0" cy="0"/>
          <a:chOff x="0" y="0"/>
          <a:chExt cx="0" cy="0"/>
        </a:xfrm>
      </p:grpSpPr>
      <p:sp>
        <p:nvSpPr>
          <p:cNvPr id="1518" name="Google Shape;1518;p142: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9" name="Google Shape;1519;p14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5" name="Shape 1525"/>
        <p:cNvGrpSpPr/>
        <p:nvPr/>
      </p:nvGrpSpPr>
      <p:grpSpPr>
        <a:xfrm>
          <a:off x="0" y="0"/>
          <a:ext cx="0" cy="0"/>
          <a:chOff x="0" y="0"/>
          <a:chExt cx="0" cy="0"/>
        </a:xfrm>
      </p:grpSpPr>
      <p:sp>
        <p:nvSpPr>
          <p:cNvPr id="1526" name="Google Shape;1526;p143: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27" name="Google Shape;1527;p14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3" name="Shape 1533"/>
        <p:cNvGrpSpPr/>
        <p:nvPr/>
      </p:nvGrpSpPr>
      <p:grpSpPr>
        <a:xfrm>
          <a:off x="0" y="0"/>
          <a:ext cx="0" cy="0"/>
          <a:chOff x="0" y="0"/>
          <a:chExt cx="0" cy="0"/>
        </a:xfrm>
      </p:grpSpPr>
      <p:sp>
        <p:nvSpPr>
          <p:cNvPr id="1534" name="Google Shape;1534;p14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5" name="Google Shape;1535;p144: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ASAP II  Uchunguzi:</a:t>
            </a:r>
            <a:endParaRPr/>
          </a:p>
          <a:p>
            <a:pPr indent="-342900" lvl="0" marL="342900" rtl="0" algn="l">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LIP nyingi hawajawahi kufanya uchambuzi wa kijinsia walahawajawahi kuwa na Mtazamo wa Jinsia (GFP) kwa kushirikisha jinsia katika ngazi ya shirika na mradi/programu. </a:t>
            </a:r>
            <a:endParaRPr/>
          </a:p>
          <a:p>
            <a:pPr indent="-342900" lvl="0" marL="342900" rtl="0" algn="l">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LIP ambazo zilikuwa na Sera ya Usawa wa Jinsia zilikosa mpango na rasilimali zinazohitajika kwa utekelezaji wake. </a:t>
            </a:r>
            <a:endParaRPr/>
          </a:p>
          <a:p>
            <a:pPr indent="-342900" lvl="0" marL="342900" rtl="0" algn="l">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LIP nyingi zilipambana na upangaji wa muda mrefu na ufinyu wa bajeti ambao unaweza kuwazuia kutimiza ahadi zilizotajwa katika sera zao. </a:t>
            </a:r>
            <a:endParaRPr/>
          </a:p>
        </p:txBody>
      </p:sp>
      <p:sp>
        <p:nvSpPr>
          <p:cNvPr id="1536" name="Google Shape;1536;p144: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1" name="Shape 1541"/>
        <p:cNvGrpSpPr/>
        <p:nvPr/>
      </p:nvGrpSpPr>
      <p:grpSpPr>
        <a:xfrm>
          <a:off x="0" y="0"/>
          <a:ext cx="0" cy="0"/>
          <a:chOff x="0" y="0"/>
          <a:chExt cx="0" cy="0"/>
        </a:xfrm>
      </p:grpSpPr>
      <p:sp>
        <p:nvSpPr>
          <p:cNvPr id="1542" name="Google Shape;1542;p145: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3" name="Google Shape;1543;p14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8" name="Shape 1548"/>
        <p:cNvGrpSpPr/>
        <p:nvPr/>
      </p:nvGrpSpPr>
      <p:grpSpPr>
        <a:xfrm>
          <a:off x="0" y="0"/>
          <a:ext cx="0" cy="0"/>
          <a:chOff x="0" y="0"/>
          <a:chExt cx="0" cy="0"/>
        </a:xfrm>
      </p:grpSpPr>
      <p:sp>
        <p:nvSpPr>
          <p:cNvPr id="1549" name="Google Shape;1549;p146: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0" name="Google Shape;1550;p14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7" name="Shape 1557"/>
        <p:cNvGrpSpPr/>
        <p:nvPr/>
      </p:nvGrpSpPr>
      <p:grpSpPr>
        <a:xfrm>
          <a:off x="0" y="0"/>
          <a:ext cx="0" cy="0"/>
          <a:chOff x="0" y="0"/>
          <a:chExt cx="0" cy="0"/>
        </a:xfrm>
      </p:grpSpPr>
      <p:sp>
        <p:nvSpPr>
          <p:cNvPr id="1558" name="Google Shape;1558;p147: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9" name="Google Shape;1559;p14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4" name="Shape 1564"/>
        <p:cNvGrpSpPr/>
        <p:nvPr/>
      </p:nvGrpSpPr>
      <p:grpSpPr>
        <a:xfrm>
          <a:off x="0" y="0"/>
          <a:ext cx="0" cy="0"/>
          <a:chOff x="0" y="0"/>
          <a:chExt cx="0" cy="0"/>
        </a:xfrm>
      </p:grpSpPr>
      <p:sp>
        <p:nvSpPr>
          <p:cNvPr id="1565" name="Google Shape;1565;p148: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6" name="Google Shape;1566;p14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1" name="Shape 1571"/>
        <p:cNvGrpSpPr/>
        <p:nvPr/>
      </p:nvGrpSpPr>
      <p:grpSpPr>
        <a:xfrm>
          <a:off x="0" y="0"/>
          <a:ext cx="0" cy="0"/>
          <a:chOff x="0" y="0"/>
          <a:chExt cx="0" cy="0"/>
        </a:xfrm>
      </p:grpSpPr>
      <p:sp>
        <p:nvSpPr>
          <p:cNvPr id="1572" name="Google Shape;1572;p149: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73" name="Google Shape;1573;p14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15: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p1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8" name="Shape 1578"/>
        <p:cNvGrpSpPr/>
        <p:nvPr/>
      </p:nvGrpSpPr>
      <p:grpSpPr>
        <a:xfrm>
          <a:off x="0" y="0"/>
          <a:ext cx="0" cy="0"/>
          <a:chOff x="0" y="0"/>
          <a:chExt cx="0" cy="0"/>
        </a:xfrm>
      </p:grpSpPr>
      <p:sp>
        <p:nvSpPr>
          <p:cNvPr id="1579" name="Google Shape;1579;p150: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0" name="Google Shape;1580;p15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5" name="Shape 1585"/>
        <p:cNvGrpSpPr/>
        <p:nvPr/>
      </p:nvGrpSpPr>
      <p:grpSpPr>
        <a:xfrm>
          <a:off x="0" y="0"/>
          <a:ext cx="0" cy="0"/>
          <a:chOff x="0" y="0"/>
          <a:chExt cx="0" cy="0"/>
        </a:xfrm>
      </p:grpSpPr>
      <p:sp>
        <p:nvSpPr>
          <p:cNvPr id="1586" name="Google Shape;1586;p15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7" name="Google Shape;1587;p15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2" name="Shape 1592"/>
        <p:cNvGrpSpPr/>
        <p:nvPr/>
      </p:nvGrpSpPr>
      <p:grpSpPr>
        <a:xfrm>
          <a:off x="0" y="0"/>
          <a:ext cx="0" cy="0"/>
          <a:chOff x="0" y="0"/>
          <a:chExt cx="0" cy="0"/>
        </a:xfrm>
      </p:grpSpPr>
      <p:sp>
        <p:nvSpPr>
          <p:cNvPr id="1593" name="Google Shape;1593;p15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4" name="Google Shape;1594;p152: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ASAP II  Uchunguzi:</a:t>
            </a:r>
            <a:endParaRPr/>
          </a:p>
          <a:p>
            <a:pPr indent="-342900" lvl="0" marL="342900" marR="0" rtl="0" algn="l">
              <a:lnSpc>
                <a:spcPct val="100000"/>
              </a:lnSpc>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Upungufu mkubwa wa uwezo kati ya LIP nyingi katika uongozi na utawala - haswa: (1) Bodi ambazo hazikuwa zinafanya kazi kikamilifu; (2) ukosefu wa mifumo ya utawala au zilizopangwa vibaya; (3) ukosefu wa mipango ya kimkakati; (4) ukosefu wa muundo rasmi wa shirika na chati; (5) hakuna mkakati wa uendelevu wa kifedha; (6) ukosefu wa usawa wa kijinsia; (7) matumizi duni ya teknolojia; na (8) uwepo wa "msimamo wa mwanzilishi," ambapo mwanzilishi mmoja au zaidi anadumisha nguvu na ushawishi usiofaa.</a:t>
            </a:r>
            <a:endParaRPr/>
          </a:p>
          <a:p>
            <a:pPr indent="-228600" lvl="0" marL="342900" rtl="0" algn="l">
              <a:spcBef>
                <a:spcPts val="0"/>
              </a:spcBef>
              <a:spcAft>
                <a:spcPts val="0"/>
              </a:spcAft>
              <a:buClr>
                <a:schemeClr val="dk1"/>
              </a:buClr>
              <a:buSzPts val="1800"/>
              <a:buFont typeface="Calibri"/>
              <a:buNone/>
            </a:pPr>
            <a:r>
              <a:t/>
            </a:r>
            <a:endParaRPr sz="1800">
              <a:latin typeface="Quattrocento Sans"/>
              <a:ea typeface="Quattrocento Sans"/>
              <a:cs typeface="Quattrocento Sans"/>
              <a:sym typeface="Quattrocento Sans"/>
            </a:endParaRPr>
          </a:p>
          <a:p>
            <a:pPr indent="-228600" lvl="0" marL="342900" rtl="0" algn="l">
              <a:spcBef>
                <a:spcPts val="0"/>
              </a:spcBef>
              <a:spcAft>
                <a:spcPts val="0"/>
              </a:spcAft>
              <a:buClr>
                <a:schemeClr val="dk1"/>
              </a:buClr>
              <a:buSzPts val="1800"/>
              <a:buFont typeface="Calibri"/>
              <a:buNone/>
            </a:pPr>
            <a:r>
              <a:t/>
            </a:r>
            <a:endParaRPr sz="1800">
              <a:latin typeface="Quattrocento Sans"/>
              <a:ea typeface="Quattrocento Sans"/>
              <a:cs typeface="Quattrocento Sans"/>
              <a:sym typeface="Quattrocento Sans"/>
            </a:endParaRPr>
          </a:p>
        </p:txBody>
      </p:sp>
      <p:sp>
        <p:nvSpPr>
          <p:cNvPr id="1595" name="Google Shape;1595;p152: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0" name="Shape 1600"/>
        <p:cNvGrpSpPr/>
        <p:nvPr/>
      </p:nvGrpSpPr>
      <p:grpSpPr>
        <a:xfrm>
          <a:off x="0" y="0"/>
          <a:ext cx="0" cy="0"/>
          <a:chOff x="0" y="0"/>
          <a:chExt cx="0" cy="0"/>
        </a:xfrm>
      </p:grpSpPr>
      <p:sp>
        <p:nvSpPr>
          <p:cNvPr id="1601" name="Google Shape;1601;p153: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2" name="Google Shape;1602;p15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7" name="Shape 1607"/>
        <p:cNvGrpSpPr/>
        <p:nvPr/>
      </p:nvGrpSpPr>
      <p:grpSpPr>
        <a:xfrm>
          <a:off x="0" y="0"/>
          <a:ext cx="0" cy="0"/>
          <a:chOff x="0" y="0"/>
          <a:chExt cx="0" cy="0"/>
        </a:xfrm>
      </p:grpSpPr>
      <p:sp>
        <p:nvSpPr>
          <p:cNvPr id="1608" name="Google Shape;1608;p154: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9" name="Google Shape;1609;p15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5" name="Shape 1615"/>
        <p:cNvGrpSpPr/>
        <p:nvPr/>
      </p:nvGrpSpPr>
      <p:grpSpPr>
        <a:xfrm>
          <a:off x="0" y="0"/>
          <a:ext cx="0" cy="0"/>
          <a:chOff x="0" y="0"/>
          <a:chExt cx="0" cy="0"/>
        </a:xfrm>
      </p:grpSpPr>
      <p:sp>
        <p:nvSpPr>
          <p:cNvPr id="1616" name="Google Shape;1616;p155: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7" name="Google Shape;1617;p15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2" name="Shape 1622"/>
        <p:cNvGrpSpPr/>
        <p:nvPr/>
      </p:nvGrpSpPr>
      <p:grpSpPr>
        <a:xfrm>
          <a:off x="0" y="0"/>
          <a:ext cx="0" cy="0"/>
          <a:chOff x="0" y="0"/>
          <a:chExt cx="0" cy="0"/>
        </a:xfrm>
      </p:grpSpPr>
      <p:sp>
        <p:nvSpPr>
          <p:cNvPr id="1623" name="Google Shape;1623;p156: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4" name="Google Shape;1624;p15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9" name="Shape 1629"/>
        <p:cNvGrpSpPr/>
        <p:nvPr/>
      </p:nvGrpSpPr>
      <p:grpSpPr>
        <a:xfrm>
          <a:off x="0" y="0"/>
          <a:ext cx="0" cy="0"/>
          <a:chOff x="0" y="0"/>
          <a:chExt cx="0" cy="0"/>
        </a:xfrm>
      </p:grpSpPr>
      <p:sp>
        <p:nvSpPr>
          <p:cNvPr id="1630" name="Google Shape;1630;p157: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1" name="Google Shape;1631;p15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6" name="Shape 1636"/>
        <p:cNvGrpSpPr/>
        <p:nvPr/>
      </p:nvGrpSpPr>
      <p:grpSpPr>
        <a:xfrm>
          <a:off x="0" y="0"/>
          <a:ext cx="0" cy="0"/>
          <a:chOff x="0" y="0"/>
          <a:chExt cx="0" cy="0"/>
        </a:xfrm>
      </p:grpSpPr>
      <p:sp>
        <p:nvSpPr>
          <p:cNvPr id="1637" name="Google Shape;1637;p158: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38" name="Google Shape;1638;p15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3" name="Shape 1643"/>
        <p:cNvGrpSpPr/>
        <p:nvPr/>
      </p:nvGrpSpPr>
      <p:grpSpPr>
        <a:xfrm>
          <a:off x="0" y="0"/>
          <a:ext cx="0" cy="0"/>
          <a:chOff x="0" y="0"/>
          <a:chExt cx="0" cy="0"/>
        </a:xfrm>
      </p:grpSpPr>
      <p:sp>
        <p:nvSpPr>
          <p:cNvPr id="1644" name="Google Shape;1644;p159: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5" name="Google Shape;1645;p15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16: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p1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0" name="Shape 1650"/>
        <p:cNvGrpSpPr/>
        <p:nvPr/>
      </p:nvGrpSpPr>
      <p:grpSpPr>
        <a:xfrm>
          <a:off x="0" y="0"/>
          <a:ext cx="0" cy="0"/>
          <a:chOff x="0" y="0"/>
          <a:chExt cx="0" cy="0"/>
        </a:xfrm>
      </p:grpSpPr>
      <p:sp>
        <p:nvSpPr>
          <p:cNvPr id="1651" name="Google Shape;1651;p160: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2" name="Google Shape;1652;p16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8" name="Shape 1658"/>
        <p:cNvGrpSpPr/>
        <p:nvPr/>
      </p:nvGrpSpPr>
      <p:grpSpPr>
        <a:xfrm>
          <a:off x="0" y="0"/>
          <a:ext cx="0" cy="0"/>
          <a:chOff x="0" y="0"/>
          <a:chExt cx="0" cy="0"/>
        </a:xfrm>
      </p:grpSpPr>
      <p:sp>
        <p:nvSpPr>
          <p:cNvPr id="1659" name="Google Shape;1659;p16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0" name="Google Shape;1660;p16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5" name="Shape 1665"/>
        <p:cNvGrpSpPr/>
        <p:nvPr/>
      </p:nvGrpSpPr>
      <p:grpSpPr>
        <a:xfrm>
          <a:off x="0" y="0"/>
          <a:ext cx="0" cy="0"/>
          <a:chOff x="0" y="0"/>
          <a:chExt cx="0" cy="0"/>
        </a:xfrm>
      </p:grpSpPr>
      <p:sp>
        <p:nvSpPr>
          <p:cNvPr id="1666" name="Google Shape;1666;p162: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7" name="Google Shape;1667;p16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2" name="Shape 1672"/>
        <p:cNvGrpSpPr/>
        <p:nvPr/>
      </p:nvGrpSpPr>
      <p:grpSpPr>
        <a:xfrm>
          <a:off x="0" y="0"/>
          <a:ext cx="0" cy="0"/>
          <a:chOff x="0" y="0"/>
          <a:chExt cx="0" cy="0"/>
        </a:xfrm>
      </p:grpSpPr>
      <p:sp>
        <p:nvSpPr>
          <p:cNvPr id="1673" name="Google Shape;1673;p163: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4" name="Google Shape;1674;p16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9" name="Shape 1679"/>
        <p:cNvGrpSpPr/>
        <p:nvPr/>
      </p:nvGrpSpPr>
      <p:grpSpPr>
        <a:xfrm>
          <a:off x="0" y="0"/>
          <a:ext cx="0" cy="0"/>
          <a:chOff x="0" y="0"/>
          <a:chExt cx="0" cy="0"/>
        </a:xfrm>
      </p:grpSpPr>
      <p:sp>
        <p:nvSpPr>
          <p:cNvPr id="1680" name="Google Shape;1680;p164: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1" name="Google Shape;1681;p16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6" name="Shape 1686"/>
        <p:cNvGrpSpPr/>
        <p:nvPr/>
      </p:nvGrpSpPr>
      <p:grpSpPr>
        <a:xfrm>
          <a:off x="0" y="0"/>
          <a:ext cx="0" cy="0"/>
          <a:chOff x="0" y="0"/>
          <a:chExt cx="0" cy="0"/>
        </a:xfrm>
      </p:grpSpPr>
      <p:sp>
        <p:nvSpPr>
          <p:cNvPr id="1687" name="Google Shape;1687;p165: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8" name="Google Shape;1688;p16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4" name="Shape 1694"/>
        <p:cNvGrpSpPr/>
        <p:nvPr/>
      </p:nvGrpSpPr>
      <p:grpSpPr>
        <a:xfrm>
          <a:off x="0" y="0"/>
          <a:ext cx="0" cy="0"/>
          <a:chOff x="0" y="0"/>
          <a:chExt cx="0" cy="0"/>
        </a:xfrm>
      </p:grpSpPr>
      <p:sp>
        <p:nvSpPr>
          <p:cNvPr id="1695" name="Google Shape;1695;p166: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96" name="Google Shape;1696;p16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1" name="Shape 1701"/>
        <p:cNvGrpSpPr/>
        <p:nvPr/>
      </p:nvGrpSpPr>
      <p:grpSpPr>
        <a:xfrm>
          <a:off x="0" y="0"/>
          <a:ext cx="0" cy="0"/>
          <a:chOff x="0" y="0"/>
          <a:chExt cx="0" cy="0"/>
        </a:xfrm>
      </p:grpSpPr>
      <p:sp>
        <p:nvSpPr>
          <p:cNvPr id="1702" name="Google Shape;1702;p167: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3" name="Google Shape;1703;p16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9" name="Shape 1709"/>
        <p:cNvGrpSpPr/>
        <p:nvPr/>
      </p:nvGrpSpPr>
      <p:grpSpPr>
        <a:xfrm>
          <a:off x="0" y="0"/>
          <a:ext cx="0" cy="0"/>
          <a:chOff x="0" y="0"/>
          <a:chExt cx="0" cy="0"/>
        </a:xfrm>
      </p:grpSpPr>
      <p:sp>
        <p:nvSpPr>
          <p:cNvPr id="1710" name="Google Shape;1710;p168: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1" name="Google Shape;1711;p16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5" name="Shape 1715"/>
        <p:cNvGrpSpPr/>
        <p:nvPr/>
      </p:nvGrpSpPr>
      <p:grpSpPr>
        <a:xfrm>
          <a:off x="0" y="0"/>
          <a:ext cx="0" cy="0"/>
          <a:chOff x="0" y="0"/>
          <a:chExt cx="0" cy="0"/>
        </a:xfrm>
      </p:grpSpPr>
      <p:sp>
        <p:nvSpPr>
          <p:cNvPr id="1716" name="Google Shape;1716;p16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7" name="Google Shape;1717;p169: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8" name="Google Shape;1718;p169: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7: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p1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3" name="Shape 1723"/>
        <p:cNvGrpSpPr/>
        <p:nvPr/>
      </p:nvGrpSpPr>
      <p:grpSpPr>
        <a:xfrm>
          <a:off x="0" y="0"/>
          <a:ext cx="0" cy="0"/>
          <a:chOff x="0" y="0"/>
          <a:chExt cx="0" cy="0"/>
        </a:xfrm>
      </p:grpSpPr>
      <p:sp>
        <p:nvSpPr>
          <p:cNvPr id="1724" name="Google Shape;1724;p170: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5" name="Google Shape;1725;p17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0" name="Shape 1730"/>
        <p:cNvGrpSpPr/>
        <p:nvPr/>
      </p:nvGrpSpPr>
      <p:grpSpPr>
        <a:xfrm>
          <a:off x="0" y="0"/>
          <a:ext cx="0" cy="0"/>
          <a:chOff x="0" y="0"/>
          <a:chExt cx="0" cy="0"/>
        </a:xfrm>
      </p:grpSpPr>
      <p:sp>
        <p:nvSpPr>
          <p:cNvPr id="1731" name="Google Shape;1731;p17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2" name="Google Shape;1732;p17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7" name="Shape 1737"/>
        <p:cNvGrpSpPr/>
        <p:nvPr/>
      </p:nvGrpSpPr>
      <p:grpSpPr>
        <a:xfrm>
          <a:off x="0" y="0"/>
          <a:ext cx="0" cy="0"/>
          <a:chOff x="0" y="0"/>
          <a:chExt cx="0" cy="0"/>
        </a:xfrm>
      </p:grpSpPr>
      <p:sp>
        <p:nvSpPr>
          <p:cNvPr id="1738" name="Google Shape;1738;p172: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9" name="Google Shape;1739;p17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4" name="Shape 1744"/>
        <p:cNvGrpSpPr/>
        <p:nvPr/>
      </p:nvGrpSpPr>
      <p:grpSpPr>
        <a:xfrm>
          <a:off x="0" y="0"/>
          <a:ext cx="0" cy="0"/>
          <a:chOff x="0" y="0"/>
          <a:chExt cx="0" cy="0"/>
        </a:xfrm>
      </p:grpSpPr>
      <p:sp>
        <p:nvSpPr>
          <p:cNvPr id="1745" name="Google Shape;1745;p173: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6" name="Google Shape;1746;p17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2" name="Shape 1752"/>
        <p:cNvGrpSpPr/>
        <p:nvPr/>
      </p:nvGrpSpPr>
      <p:grpSpPr>
        <a:xfrm>
          <a:off x="0" y="0"/>
          <a:ext cx="0" cy="0"/>
          <a:chOff x="0" y="0"/>
          <a:chExt cx="0" cy="0"/>
        </a:xfrm>
      </p:grpSpPr>
      <p:sp>
        <p:nvSpPr>
          <p:cNvPr id="1753" name="Google Shape;1753;p174: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54" name="Google Shape;1754;p17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9" name="Shape 1759"/>
        <p:cNvGrpSpPr/>
        <p:nvPr/>
      </p:nvGrpSpPr>
      <p:grpSpPr>
        <a:xfrm>
          <a:off x="0" y="0"/>
          <a:ext cx="0" cy="0"/>
          <a:chOff x="0" y="0"/>
          <a:chExt cx="0" cy="0"/>
        </a:xfrm>
      </p:grpSpPr>
      <p:sp>
        <p:nvSpPr>
          <p:cNvPr id="1760" name="Google Shape;1760;p175: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1" name="Google Shape;1761;p17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6" name="Shape 1766"/>
        <p:cNvGrpSpPr/>
        <p:nvPr/>
      </p:nvGrpSpPr>
      <p:grpSpPr>
        <a:xfrm>
          <a:off x="0" y="0"/>
          <a:ext cx="0" cy="0"/>
          <a:chOff x="0" y="0"/>
          <a:chExt cx="0" cy="0"/>
        </a:xfrm>
      </p:grpSpPr>
      <p:sp>
        <p:nvSpPr>
          <p:cNvPr id="1767" name="Google Shape;1767;p176: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68" name="Google Shape;1768;p17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3" name="Shape 1773"/>
        <p:cNvGrpSpPr/>
        <p:nvPr/>
      </p:nvGrpSpPr>
      <p:grpSpPr>
        <a:xfrm>
          <a:off x="0" y="0"/>
          <a:ext cx="0" cy="0"/>
          <a:chOff x="0" y="0"/>
          <a:chExt cx="0" cy="0"/>
        </a:xfrm>
      </p:grpSpPr>
      <p:sp>
        <p:nvSpPr>
          <p:cNvPr id="1774" name="Google Shape;1774;p177: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5" name="Google Shape;1775;p17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0" name="Shape 1780"/>
        <p:cNvGrpSpPr/>
        <p:nvPr/>
      </p:nvGrpSpPr>
      <p:grpSpPr>
        <a:xfrm>
          <a:off x="0" y="0"/>
          <a:ext cx="0" cy="0"/>
          <a:chOff x="0" y="0"/>
          <a:chExt cx="0" cy="0"/>
        </a:xfrm>
      </p:grpSpPr>
      <p:sp>
        <p:nvSpPr>
          <p:cNvPr id="1781" name="Google Shape;1781;p178: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2" name="Google Shape;1782;p17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8" name="Shape 1788"/>
        <p:cNvGrpSpPr/>
        <p:nvPr/>
      </p:nvGrpSpPr>
      <p:grpSpPr>
        <a:xfrm>
          <a:off x="0" y="0"/>
          <a:ext cx="0" cy="0"/>
          <a:chOff x="0" y="0"/>
          <a:chExt cx="0" cy="0"/>
        </a:xfrm>
      </p:grpSpPr>
      <p:sp>
        <p:nvSpPr>
          <p:cNvPr id="1789" name="Google Shape;1789;p17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0" name="Google Shape;1790;p179: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ASAP II  Uchunguzi:</a:t>
            </a:r>
            <a:endParaRPr/>
          </a:p>
          <a:p>
            <a:pPr indent="-342900" lvl="0" marL="342900" rtl="0" algn="l">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69% ya washirika hawana mkakati wazi wa ukusanyaji rasilimali kwa kushirikiana na washirika wa sekta ya umma na binafsi, na wafadhili, na uwezo wa kitaasisi wa kujibu maombi ya fursa za ufadhili, wakati 36% yao hawana msingi anuwai wa ufadhili kwa uendelevu wa programu ya muda mrefu. </a:t>
            </a:r>
            <a:endParaRPr/>
          </a:p>
          <a:p>
            <a:pPr indent="-266700" lvl="0" marL="342900" rtl="0" algn="l">
              <a:spcBef>
                <a:spcPts val="0"/>
              </a:spcBef>
              <a:spcAft>
                <a:spcPts val="0"/>
              </a:spcAft>
              <a:buClr>
                <a:schemeClr val="dk1"/>
              </a:buClr>
              <a:buSzPts val="1200"/>
              <a:buFont typeface="Calibri"/>
              <a:buNone/>
            </a:pPr>
            <a:r>
              <a:t/>
            </a:r>
            <a:endParaRPr/>
          </a:p>
        </p:txBody>
      </p:sp>
      <p:sp>
        <p:nvSpPr>
          <p:cNvPr id="1791" name="Google Shape;1791;p179: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18: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3" name="Google Shape;433;p1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6" name="Shape 1796"/>
        <p:cNvGrpSpPr/>
        <p:nvPr/>
      </p:nvGrpSpPr>
      <p:grpSpPr>
        <a:xfrm>
          <a:off x="0" y="0"/>
          <a:ext cx="0" cy="0"/>
          <a:chOff x="0" y="0"/>
          <a:chExt cx="0" cy="0"/>
        </a:xfrm>
      </p:grpSpPr>
      <p:sp>
        <p:nvSpPr>
          <p:cNvPr id="1797" name="Google Shape;1797;p180: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8" name="Google Shape;1798;p18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3" name="Shape 1803"/>
        <p:cNvGrpSpPr/>
        <p:nvPr/>
      </p:nvGrpSpPr>
      <p:grpSpPr>
        <a:xfrm>
          <a:off x="0" y="0"/>
          <a:ext cx="0" cy="0"/>
          <a:chOff x="0" y="0"/>
          <a:chExt cx="0" cy="0"/>
        </a:xfrm>
      </p:grpSpPr>
      <p:sp>
        <p:nvSpPr>
          <p:cNvPr id="1804" name="Google Shape;1804;p18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05" name="Google Shape;1805;p18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1" name="Shape 1811"/>
        <p:cNvGrpSpPr/>
        <p:nvPr/>
      </p:nvGrpSpPr>
      <p:grpSpPr>
        <a:xfrm>
          <a:off x="0" y="0"/>
          <a:ext cx="0" cy="0"/>
          <a:chOff x="0" y="0"/>
          <a:chExt cx="0" cy="0"/>
        </a:xfrm>
      </p:grpSpPr>
      <p:sp>
        <p:nvSpPr>
          <p:cNvPr id="1812" name="Google Shape;1812;p182: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3" name="Google Shape;1813;p18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7" name="Shape 1817"/>
        <p:cNvGrpSpPr/>
        <p:nvPr/>
      </p:nvGrpSpPr>
      <p:grpSpPr>
        <a:xfrm>
          <a:off x="0" y="0"/>
          <a:ext cx="0" cy="0"/>
          <a:chOff x="0" y="0"/>
          <a:chExt cx="0" cy="0"/>
        </a:xfrm>
      </p:grpSpPr>
      <p:sp>
        <p:nvSpPr>
          <p:cNvPr id="1818" name="Google Shape;1818;p183: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9" name="Google Shape;1819;p18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4" name="Shape 1824"/>
        <p:cNvGrpSpPr/>
        <p:nvPr/>
      </p:nvGrpSpPr>
      <p:grpSpPr>
        <a:xfrm>
          <a:off x="0" y="0"/>
          <a:ext cx="0" cy="0"/>
          <a:chOff x="0" y="0"/>
          <a:chExt cx="0" cy="0"/>
        </a:xfrm>
      </p:grpSpPr>
      <p:sp>
        <p:nvSpPr>
          <p:cNvPr id="1825" name="Google Shape;1825;p184: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26" name="Google Shape;1826;p18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1" name="Shape 1831"/>
        <p:cNvGrpSpPr/>
        <p:nvPr/>
      </p:nvGrpSpPr>
      <p:grpSpPr>
        <a:xfrm>
          <a:off x="0" y="0"/>
          <a:ext cx="0" cy="0"/>
          <a:chOff x="0" y="0"/>
          <a:chExt cx="0" cy="0"/>
        </a:xfrm>
      </p:grpSpPr>
      <p:sp>
        <p:nvSpPr>
          <p:cNvPr id="1832" name="Google Shape;1832;p185: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3" name="Google Shape;1833;p18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8" name="Shape 1838"/>
        <p:cNvGrpSpPr/>
        <p:nvPr/>
      </p:nvGrpSpPr>
      <p:grpSpPr>
        <a:xfrm>
          <a:off x="0" y="0"/>
          <a:ext cx="0" cy="0"/>
          <a:chOff x="0" y="0"/>
          <a:chExt cx="0" cy="0"/>
        </a:xfrm>
      </p:grpSpPr>
      <p:sp>
        <p:nvSpPr>
          <p:cNvPr id="1839" name="Google Shape;1839;p186: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0" name="Google Shape;1840;p18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6" name="Shape 1846"/>
        <p:cNvGrpSpPr/>
        <p:nvPr/>
      </p:nvGrpSpPr>
      <p:grpSpPr>
        <a:xfrm>
          <a:off x="0" y="0"/>
          <a:ext cx="0" cy="0"/>
          <a:chOff x="0" y="0"/>
          <a:chExt cx="0" cy="0"/>
        </a:xfrm>
      </p:grpSpPr>
      <p:sp>
        <p:nvSpPr>
          <p:cNvPr id="1847" name="Google Shape;1847;p187: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48" name="Google Shape;1848;p18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3" name="Shape 1853"/>
        <p:cNvGrpSpPr/>
        <p:nvPr/>
      </p:nvGrpSpPr>
      <p:grpSpPr>
        <a:xfrm>
          <a:off x="0" y="0"/>
          <a:ext cx="0" cy="0"/>
          <a:chOff x="0" y="0"/>
          <a:chExt cx="0" cy="0"/>
        </a:xfrm>
      </p:grpSpPr>
      <p:sp>
        <p:nvSpPr>
          <p:cNvPr id="1854" name="Google Shape;1854;p188: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55" name="Google Shape;1855;p18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0" name="Shape 1860"/>
        <p:cNvGrpSpPr/>
        <p:nvPr/>
      </p:nvGrpSpPr>
      <p:grpSpPr>
        <a:xfrm>
          <a:off x="0" y="0"/>
          <a:ext cx="0" cy="0"/>
          <a:chOff x="0" y="0"/>
          <a:chExt cx="0" cy="0"/>
        </a:xfrm>
      </p:grpSpPr>
      <p:sp>
        <p:nvSpPr>
          <p:cNvPr id="1861" name="Google Shape;1861;p189: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2" name="Google Shape;1862;p18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19: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p1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0" name="Shape 1870"/>
        <p:cNvGrpSpPr/>
        <p:nvPr/>
      </p:nvGrpSpPr>
      <p:grpSpPr>
        <a:xfrm>
          <a:off x="0" y="0"/>
          <a:ext cx="0" cy="0"/>
          <a:chOff x="0" y="0"/>
          <a:chExt cx="0" cy="0"/>
        </a:xfrm>
      </p:grpSpPr>
      <p:sp>
        <p:nvSpPr>
          <p:cNvPr id="1871" name="Google Shape;1871;p190: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2" name="Google Shape;1872;p19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7" name="Shape 1877"/>
        <p:cNvGrpSpPr/>
        <p:nvPr/>
      </p:nvGrpSpPr>
      <p:grpSpPr>
        <a:xfrm>
          <a:off x="0" y="0"/>
          <a:ext cx="0" cy="0"/>
          <a:chOff x="0" y="0"/>
          <a:chExt cx="0" cy="0"/>
        </a:xfrm>
      </p:grpSpPr>
      <p:sp>
        <p:nvSpPr>
          <p:cNvPr id="1878" name="Google Shape;1878;p19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9" name="Google Shape;1879;p19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4" name="Shape 1884"/>
        <p:cNvGrpSpPr/>
        <p:nvPr/>
      </p:nvGrpSpPr>
      <p:grpSpPr>
        <a:xfrm>
          <a:off x="0" y="0"/>
          <a:ext cx="0" cy="0"/>
          <a:chOff x="0" y="0"/>
          <a:chExt cx="0" cy="0"/>
        </a:xfrm>
      </p:grpSpPr>
      <p:sp>
        <p:nvSpPr>
          <p:cNvPr id="1885" name="Google Shape;1885;p192: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6" name="Google Shape;1886;p19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1" name="Shape 1891"/>
        <p:cNvGrpSpPr/>
        <p:nvPr/>
      </p:nvGrpSpPr>
      <p:grpSpPr>
        <a:xfrm>
          <a:off x="0" y="0"/>
          <a:ext cx="0" cy="0"/>
          <a:chOff x="0" y="0"/>
          <a:chExt cx="0" cy="0"/>
        </a:xfrm>
      </p:grpSpPr>
      <p:sp>
        <p:nvSpPr>
          <p:cNvPr id="1892" name="Google Shape;1892;p193: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3" name="Google Shape;1893;p19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8" name="Shape 1898"/>
        <p:cNvGrpSpPr/>
        <p:nvPr/>
      </p:nvGrpSpPr>
      <p:grpSpPr>
        <a:xfrm>
          <a:off x="0" y="0"/>
          <a:ext cx="0" cy="0"/>
          <a:chOff x="0" y="0"/>
          <a:chExt cx="0" cy="0"/>
        </a:xfrm>
      </p:grpSpPr>
      <p:sp>
        <p:nvSpPr>
          <p:cNvPr id="1899" name="Google Shape;1899;p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0" name="Google Shape;1900;p1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1901" name="Google Shape;1901;p1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Calibri"/>
              <a:buNone/>
            </a:pPr>
            <a:fld id="{00000000-1234-1234-1234-123412341234}" type="slidenum">
              <a:rPr lang="en-US"/>
              <a:t>‹#›</a:t>
            </a:fld>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6" name="Shape 1906"/>
        <p:cNvGrpSpPr/>
        <p:nvPr/>
      </p:nvGrpSpPr>
      <p:grpSpPr>
        <a:xfrm>
          <a:off x="0" y="0"/>
          <a:ext cx="0" cy="0"/>
          <a:chOff x="0" y="0"/>
          <a:chExt cx="0" cy="0"/>
        </a:xfrm>
      </p:grpSpPr>
      <p:sp>
        <p:nvSpPr>
          <p:cNvPr id="1907" name="Google Shape;1907;p195: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8" name="Google Shape;1908;p19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4" name="Shape 1914"/>
        <p:cNvGrpSpPr/>
        <p:nvPr/>
      </p:nvGrpSpPr>
      <p:grpSpPr>
        <a:xfrm>
          <a:off x="0" y="0"/>
          <a:ext cx="0" cy="0"/>
          <a:chOff x="0" y="0"/>
          <a:chExt cx="0" cy="0"/>
        </a:xfrm>
      </p:grpSpPr>
      <p:sp>
        <p:nvSpPr>
          <p:cNvPr id="1915" name="Google Shape;1915;p19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6" name="Google Shape;1916;p196: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ASAP II  Uchunguzi:</a:t>
            </a:r>
            <a:endParaRPr/>
          </a:p>
          <a:p>
            <a:pPr indent="-342900" lvl="0" marL="342900" rtl="0" algn="l">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Tathmini za msingi za NUPAS katika uendelevu zilionyesha kuwa 37% ya washirika hawana au wana mpango wa kimkakati (biashara) usiotosha na uliopitwa na wakati, ambao hautegemei uchambuzi wa SWOT, na hauonyeshi vipaumbele vyao vya sasa, maono, dhamira, maadili, na wateja. </a:t>
            </a:r>
            <a:endParaRPr/>
          </a:p>
          <a:p>
            <a:pPr indent="-342900" lvl="0" marL="342900" rtl="0" algn="l">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Takriban 40% ya washirika hawana, dhaifu, au mara chache huzingatia - na mikakati ya mawasiliano na utetezi iliyopo ya kutambua walengwa, njia, na ujumbe wa utetezi na ushawishi, uwezo mdogo au usio wa kusimamia ubora wa bidhaa za mawasiliano, uwezo duni, usiothibitishwa au dhaifu wa uchambuzi wa kutambua mazoea bora na masomo yaliyojifunza, bila kiwango cha chini cha ushiriki na watendaji wa nje juu ya maswala haya. </a:t>
            </a:r>
            <a:endParaRPr/>
          </a:p>
          <a:p>
            <a:pPr indent="-342900" lvl="0" marL="342900" rtl="0" algn="l">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Karibu 30% ya washirika walikosa mifumo ya usimamizi wa maarifa ya kutosha, ikiathiri kurekodi, kuhifadhi, na kusambaza maarifa ya programu. </a:t>
            </a:r>
            <a:endParaRPr/>
          </a:p>
        </p:txBody>
      </p:sp>
      <p:sp>
        <p:nvSpPr>
          <p:cNvPr id="1917" name="Google Shape;1917;p196: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2" name="Shape 1922"/>
        <p:cNvGrpSpPr/>
        <p:nvPr/>
      </p:nvGrpSpPr>
      <p:grpSpPr>
        <a:xfrm>
          <a:off x="0" y="0"/>
          <a:ext cx="0" cy="0"/>
          <a:chOff x="0" y="0"/>
          <a:chExt cx="0" cy="0"/>
        </a:xfrm>
      </p:grpSpPr>
      <p:sp>
        <p:nvSpPr>
          <p:cNvPr id="1923" name="Google Shape;1923;p197: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4" name="Google Shape;1924;p19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9" name="Shape 1929"/>
        <p:cNvGrpSpPr/>
        <p:nvPr/>
      </p:nvGrpSpPr>
      <p:grpSpPr>
        <a:xfrm>
          <a:off x="0" y="0"/>
          <a:ext cx="0" cy="0"/>
          <a:chOff x="0" y="0"/>
          <a:chExt cx="0" cy="0"/>
        </a:xfrm>
      </p:grpSpPr>
      <p:sp>
        <p:nvSpPr>
          <p:cNvPr id="1930" name="Google Shape;1930;p198: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1" name="Google Shape;1931;p19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6" name="Shape 1936"/>
        <p:cNvGrpSpPr/>
        <p:nvPr/>
      </p:nvGrpSpPr>
      <p:grpSpPr>
        <a:xfrm>
          <a:off x="0" y="0"/>
          <a:ext cx="0" cy="0"/>
          <a:chOff x="0" y="0"/>
          <a:chExt cx="0" cy="0"/>
        </a:xfrm>
      </p:grpSpPr>
      <p:sp>
        <p:nvSpPr>
          <p:cNvPr id="1937" name="Google Shape;1937;p199: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8" name="Google Shape;1938;p19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2:notes"/>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
        <p:nvSpPr>
          <p:cNvPr id="239" name="Google Shape;23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20: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p2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3" name="Shape 1943"/>
        <p:cNvGrpSpPr/>
        <p:nvPr/>
      </p:nvGrpSpPr>
      <p:grpSpPr>
        <a:xfrm>
          <a:off x="0" y="0"/>
          <a:ext cx="0" cy="0"/>
          <a:chOff x="0" y="0"/>
          <a:chExt cx="0" cy="0"/>
        </a:xfrm>
      </p:grpSpPr>
      <p:sp>
        <p:nvSpPr>
          <p:cNvPr id="1944" name="Google Shape;1944;p200: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5" name="Google Shape;1945;p20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0" name="Shape 1950"/>
        <p:cNvGrpSpPr/>
        <p:nvPr/>
      </p:nvGrpSpPr>
      <p:grpSpPr>
        <a:xfrm>
          <a:off x="0" y="0"/>
          <a:ext cx="0" cy="0"/>
          <a:chOff x="0" y="0"/>
          <a:chExt cx="0" cy="0"/>
        </a:xfrm>
      </p:grpSpPr>
      <p:sp>
        <p:nvSpPr>
          <p:cNvPr id="1951" name="Google Shape;1951;p20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2" name="Google Shape;1952;p20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7" name="Shape 1957"/>
        <p:cNvGrpSpPr/>
        <p:nvPr/>
      </p:nvGrpSpPr>
      <p:grpSpPr>
        <a:xfrm>
          <a:off x="0" y="0"/>
          <a:ext cx="0" cy="0"/>
          <a:chOff x="0" y="0"/>
          <a:chExt cx="0" cy="0"/>
        </a:xfrm>
      </p:grpSpPr>
      <p:sp>
        <p:nvSpPr>
          <p:cNvPr id="1958" name="Google Shape;1958;p202: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9" name="Google Shape;1959;p20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4" name="Shape 1964"/>
        <p:cNvGrpSpPr/>
        <p:nvPr/>
      </p:nvGrpSpPr>
      <p:grpSpPr>
        <a:xfrm>
          <a:off x="0" y="0"/>
          <a:ext cx="0" cy="0"/>
          <a:chOff x="0" y="0"/>
          <a:chExt cx="0" cy="0"/>
        </a:xfrm>
      </p:grpSpPr>
      <p:sp>
        <p:nvSpPr>
          <p:cNvPr id="1965" name="Google Shape;1965;p203: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6" name="Google Shape;1966;p20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1" name="Shape 1971"/>
        <p:cNvGrpSpPr/>
        <p:nvPr/>
      </p:nvGrpSpPr>
      <p:grpSpPr>
        <a:xfrm>
          <a:off x="0" y="0"/>
          <a:ext cx="0" cy="0"/>
          <a:chOff x="0" y="0"/>
          <a:chExt cx="0" cy="0"/>
        </a:xfrm>
      </p:grpSpPr>
      <p:sp>
        <p:nvSpPr>
          <p:cNvPr id="1972" name="Google Shape;1972;p204: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3" name="Google Shape;1973;p20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8" name="Shape 1978"/>
        <p:cNvGrpSpPr/>
        <p:nvPr/>
      </p:nvGrpSpPr>
      <p:grpSpPr>
        <a:xfrm>
          <a:off x="0" y="0"/>
          <a:ext cx="0" cy="0"/>
          <a:chOff x="0" y="0"/>
          <a:chExt cx="0" cy="0"/>
        </a:xfrm>
      </p:grpSpPr>
      <p:sp>
        <p:nvSpPr>
          <p:cNvPr id="1979" name="Google Shape;1979;p205: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0" name="Google Shape;1980;p20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5" name="Shape 1985"/>
        <p:cNvGrpSpPr/>
        <p:nvPr/>
      </p:nvGrpSpPr>
      <p:grpSpPr>
        <a:xfrm>
          <a:off x="0" y="0"/>
          <a:ext cx="0" cy="0"/>
          <a:chOff x="0" y="0"/>
          <a:chExt cx="0" cy="0"/>
        </a:xfrm>
      </p:grpSpPr>
      <p:sp>
        <p:nvSpPr>
          <p:cNvPr id="1986" name="Google Shape;1986;p206: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7" name="Google Shape;1987;p20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2" name="Shape 1992"/>
        <p:cNvGrpSpPr/>
        <p:nvPr/>
      </p:nvGrpSpPr>
      <p:grpSpPr>
        <a:xfrm>
          <a:off x="0" y="0"/>
          <a:ext cx="0" cy="0"/>
          <a:chOff x="0" y="0"/>
          <a:chExt cx="0" cy="0"/>
        </a:xfrm>
      </p:grpSpPr>
      <p:sp>
        <p:nvSpPr>
          <p:cNvPr id="1993" name="Google Shape;1993;p207: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4" name="Google Shape;1994;p20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0" name="Shape 2000"/>
        <p:cNvGrpSpPr/>
        <p:nvPr/>
      </p:nvGrpSpPr>
      <p:grpSpPr>
        <a:xfrm>
          <a:off x="0" y="0"/>
          <a:ext cx="0" cy="0"/>
          <a:chOff x="0" y="0"/>
          <a:chExt cx="0" cy="0"/>
        </a:xfrm>
      </p:grpSpPr>
      <p:sp>
        <p:nvSpPr>
          <p:cNvPr id="2001" name="Google Shape;2001;p20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2" name="Google Shape;2002;p208: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ASAP II  Uchunguzi:</a:t>
            </a:r>
            <a:endParaRPr/>
          </a:p>
          <a:p>
            <a:pPr indent="-342900" lvl="0" marL="342900" rtl="0" algn="l">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Washirika wana uwezo wa kutosha katika vikoa vingi vidogo</a:t>
            </a:r>
            <a:endParaRPr/>
          </a:p>
          <a:p>
            <a:pPr indent="-342900" lvl="0" marL="342900" rtl="0" algn="l">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Bado kuna baadhi ya vikoa vidogo ambapo washirika wanaweza kuboresha, ikiwa ni pamoja na kwa 44% ya washirika ambao wana mapungufu katika rekodi zao za uhasibu na nyaraka za kuthibitisha, na kutofuata masharti ya lazima katika ukaguzi wao wa nje, hasa katika uteuzi wa wakaguzi walioidhinishwa, upeo wazi wa ukaguzi, na muda</a:t>
            </a:r>
            <a:endParaRPr/>
          </a:p>
          <a:p>
            <a:pPr indent="-342900" lvl="0" marL="342900" marR="0" rtl="0" algn="l">
              <a:lnSpc>
                <a:spcPct val="100000"/>
              </a:lnSpc>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Zaidi ya 65% ya washirika mara chache hufuata vifungu vya kawaida vya kuwasilisha data kwa wakati kwa maktaba ya data ya maendeleo (DDL). </a:t>
            </a:r>
            <a:endParaRPr/>
          </a:p>
          <a:p>
            <a:pPr indent="-342900" lvl="0" marL="342900" marR="0" rtl="0" algn="l">
              <a:lnSpc>
                <a:spcPct val="100000"/>
              </a:lnSpc>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Zaidi ya 60% ya washirika hawana uelewa au msingi wa kifungu cha lazima juu ya Kuzuia Ufadhili wa Ugaidi, sera na taratibu zilizopo ili kulinda shirika dhidi ya mgongano wa kimaslahi na hazizingatii au hazizingatii kwa uthabiti kifungu cha kufutwa na kusimamishwa na kutumia Mfumo wa Usimamizi wa Tuzo (Sam).</a:t>
            </a:r>
            <a:endParaRPr/>
          </a:p>
          <a:p>
            <a:pPr indent="-266700" lvl="0" marL="342900" rtl="0" algn="l">
              <a:spcBef>
                <a:spcPts val="0"/>
              </a:spcBef>
              <a:spcAft>
                <a:spcPts val="0"/>
              </a:spcAft>
              <a:buClr>
                <a:schemeClr val="dk1"/>
              </a:buClr>
              <a:buSzPts val="1200"/>
              <a:buFont typeface="Calibri"/>
              <a:buNone/>
            </a:pPr>
            <a:r>
              <a:t/>
            </a:r>
            <a:endParaRPr/>
          </a:p>
        </p:txBody>
      </p:sp>
      <p:sp>
        <p:nvSpPr>
          <p:cNvPr id="2003" name="Google Shape;2003;p208: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8" name="Shape 2008"/>
        <p:cNvGrpSpPr/>
        <p:nvPr/>
      </p:nvGrpSpPr>
      <p:grpSpPr>
        <a:xfrm>
          <a:off x="0" y="0"/>
          <a:ext cx="0" cy="0"/>
          <a:chOff x="0" y="0"/>
          <a:chExt cx="0" cy="0"/>
        </a:xfrm>
      </p:grpSpPr>
      <p:sp>
        <p:nvSpPr>
          <p:cNvPr id="2009" name="Google Shape;2009;p209: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0" name="Google Shape;2010;p20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2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6" name="Google Shape;466;p2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5" name="Shape 2015"/>
        <p:cNvGrpSpPr/>
        <p:nvPr/>
      </p:nvGrpSpPr>
      <p:grpSpPr>
        <a:xfrm>
          <a:off x="0" y="0"/>
          <a:ext cx="0" cy="0"/>
          <a:chOff x="0" y="0"/>
          <a:chExt cx="0" cy="0"/>
        </a:xfrm>
      </p:grpSpPr>
      <p:sp>
        <p:nvSpPr>
          <p:cNvPr id="2016" name="Google Shape;2016;p210: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7" name="Google Shape;2017;p21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2" name="Shape 2022"/>
        <p:cNvGrpSpPr/>
        <p:nvPr/>
      </p:nvGrpSpPr>
      <p:grpSpPr>
        <a:xfrm>
          <a:off x="0" y="0"/>
          <a:ext cx="0" cy="0"/>
          <a:chOff x="0" y="0"/>
          <a:chExt cx="0" cy="0"/>
        </a:xfrm>
      </p:grpSpPr>
      <p:sp>
        <p:nvSpPr>
          <p:cNvPr id="2023" name="Google Shape;2023;p21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4" name="Google Shape;2024;p21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9" name="Shape 2029"/>
        <p:cNvGrpSpPr/>
        <p:nvPr/>
      </p:nvGrpSpPr>
      <p:grpSpPr>
        <a:xfrm>
          <a:off x="0" y="0"/>
          <a:ext cx="0" cy="0"/>
          <a:chOff x="0" y="0"/>
          <a:chExt cx="0" cy="0"/>
        </a:xfrm>
      </p:grpSpPr>
      <p:sp>
        <p:nvSpPr>
          <p:cNvPr id="2030" name="Google Shape;2030;p212: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1" name="Google Shape;2031;p21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6" name="Shape 2036"/>
        <p:cNvGrpSpPr/>
        <p:nvPr/>
      </p:nvGrpSpPr>
      <p:grpSpPr>
        <a:xfrm>
          <a:off x="0" y="0"/>
          <a:ext cx="0" cy="0"/>
          <a:chOff x="0" y="0"/>
          <a:chExt cx="0" cy="0"/>
        </a:xfrm>
      </p:grpSpPr>
      <p:sp>
        <p:nvSpPr>
          <p:cNvPr id="2037" name="Google Shape;2037;p213: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8" name="Google Shape;2038;p21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3" name="Shape 2043"/>
        <p:cNvGrpSpPr/>
        <p:nvPr/>
      </p:nvGrpSpPr>
      <p:grpSpPr>
        <a:xfrm>
          <a:off x="0" y="0"/>
          <a:ext cx="0" cy="0"/>
          <a:chOff x="0" y="0"/>
          <a:chExt cx="0" cy="0"/>
        </a:xfrm>
      </p:grpSpPr>
      <p:sp>
        <p:nvSpPr>
          <p:cNvPr id="2044" name="Google Shape;2044;p214: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5" name="Google Shape;2045;p21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0" name="Shape 2050"/>
        <p:cNvGrpSpPr/>
        <p:nvPr/>
      </p:nvGrpSpPr>
      <p:grpSpPr>
        <a:xfrm>
          <a:off x="0" y="0"/>
          <a:ext cx="0" cy="0"/>
          <a:chOff x="0" y="0"/>
          <a:chExt cx="0" cy="0"/>
        </a:xfrm>
      </p:grpSpPr>
      <p:sp>
        <p:nvSpPr>
          <p:cNvPr id="2051" name="Google Shape;2051;p215: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2" name="Google Shape;2052;p21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7" name="Shape 2057"/>
        <p:cNvGrpSpPr/>
        <p:nvPr/>
      </p:nvGrpSpPr>
      <p:grpSpPr>
        <a:xfrm>
          <a:off x="0" y="0"/>
          <a:ext cx="0" cy="0"/>
          <a:chOff x="0" y="0"/>
          <a:chExt cx="0" cy="0"/>
        </a:xfrm>
      </p:grpSpPr>
      <p:sp>
        <p:nvSpPr>
          <p:cNvPr id="2058" name="Google Shape;2058;p216: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59" name="Google Shape;2059;p21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5" name="Shape 2065"/>
        <p:cNvGrpSpPr/>
        <p:nvPr/>
      </p:nvGrpSpPr>
      <p:grpSpPr>
        <a:xfrm>
          <a:off x="0" y="0"/>
          <a:ext cx="0" cy="0"/>
          <a:chOff x="0" y="0"/>
          <a:chExt cx="0" cy="0"/>
        </a:xfrm>
      </p:grpSpPr>
      <p:sp>
        <p:nvSpPr>
          <p:cNvPr id="2066" name="Google Shape;2066;p21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7" name="Google Shape;2067;p217: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ASAP II  Uchunguzi:</a:t>
            </a:r>
            <a:endParaRPr/>
          </a:p>
          <a:p>
            <a:pPr indent="-342900" lvl="0" marL="342900" rtl="0" algn="l">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Zaidi ya 80% ya washirika hawajui kiwango cha gharama isiyo ya moja kwa moja na hawajaanzisha kiwango cha gharama isiyo ya moja kwa moja.</a:t>
            </a:r>
            <a:endParaRPr/>
          </a:p>
          <a:p>
            <a:pPr indent="-342900" lvl="0" marL="342900" rtl="0" algn="l">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Gharama za kusafiri na sera ni eneo jingine ambapo ASAP ilishuhudia mapungufu, huku takriban 60% ya washirika wakikosa sera ya kusafiri ili kuongoza uzingatiaji wa gharama za kusafiri, arifa na mchakato wa idhini ya USAID, maelekezo kuhusu Vizuizi vya Sheria ya Kuruka Marekani, au mchakato wao wa idhini ya usafiri wa ndani.</a:t>
            </a:r>
            <a:endParaRPr/>
          </a:p>
          <a:p>
            <a:pPr indent="-342900" lvl="0" marL="342900" rtl="0" algn="l">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Pia, asilimia 60 ya washirika hawafuatilii ipasavyo kodi zinazolipwa kwa serikali za wenyeji, hawana mifumo ya kufanya hivyo, au hawajaomba msamaha wa kodi. </a:t>
            </a:r>
            <a:endParaRPr/>
          </a:p>
        </p:txBody>
      </p:sp>
      <p:sp>
        <p:nvSpPr>
          <p:cNvPr id="2068" name="Google Shape;2068;p217: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3" name="Shape 2073"/>
        <p:cNvGrpSpPr/>
        <p:nvPr/>
      </p:nvGrpSpPr>
      <p:grpSpPr>
        <a:xfrm>
          <a:off x="0" y="0"/>
          <a:ext cx="0" cy="0"/>
          <a:chOff x="0" y="0"/>
          <a:chExt cx="0" cy="0"/>
        </a:xfrm>
      </p:grpSpPr>
      <p:sp>
        <p:nvSpPr>
          <p:cNvPr id="2074" name="Google Shape;2074;p218: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75" name="Google Shape;2075;p21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0" name="Shape 2080"/>
        <p:cNvGrpSpPr/>
        <p:nvPr/>
      </p:nvGrpSpPr>
      <p:grpSpPr>
        <a:xfrm>
          <a:off x="0" y="0"/>
          <a:ext cx="0" cy="0"/>
          <a:chOff x="0" y="0"/>
          <a:chExt cx="0" cy="0"/>
        </a:xfrm>
      </p:grpSpPr>
      <p:sp>
        <p:nvSpPr>
          <p:cNvPr id="2081" name="Google Shape;2081;p21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2" name="Google Shape;2082;p219: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83" name="Google Shape;2083;p219: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22: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3" name="Google Shape;473;p2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8" name="Shape 2088"/>
        <p:cNvGrpSpPr/>
        <p:nvPr/>
      </p:nvGrpSpPr>
      <p:grpSpPr>
        <a:xfrm>
          <a:off x="0" y="0"/>
          <a:ext cx="0" cy="0"/>
          <a:chOff x="0" y="0"/>
          <a:chExt cx="0" cy="0"/>
        </a:xfrm>
      </p:grpSpPr>
      <p:sp>
        <p:nvSpPr>
          <p:cNvPr id="2089" name="Google Shape;2089;p220: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0" name="Google Shape;2090;p22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5" name="Shape 2095"/>
        <p:cNvGrpSpPr/>
        <p:nvPr/>
      </p:nvGrpSpPr>
      <p:grpSpPr>
        <a:xfrm>
          <a:off x="0" y="0"/>
          <a:ext cx="0" cy="0"/>
          <a:chOff x="0" y="0"/>
          <a:chExt cx="0" cy="0"/>
        </a:xfrm>
      </p:grpSpPr>
      <p:sp>
        <p:nvSpPr>
          <p:cNvPr id="2096" name="Google Shape;2096;p22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97" name="Google Shape;2097;p22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2" name="Shape 2102"/>
        <p:cNvGrpSpPr/>
        <p:nvPr/>
      </p:nvGrpSpPr>
      <p:grpSpPr>
        <a:xfrm>
          <a:off x="0" y="0"/>
          <a:ext cx="0" cy="0"/>
          <a:chOff x="0" y="0"/>
          <a:chExt cx="0" cy="0"/>
        </a:xfrm>
      </p:grpSpPr>
      <p:sp>
        <p:nvSpPr>
          <p:cNvPr id="2103" name="Google Shape;2103;p222: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4" name="Google Shape;2104;p22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0" name="Shape 2110"/>
        <p:cNvGrpSpPr/>
        <p:nvPr/>
      </p:nvGrpSpPr>
      <p:grpSpPr>
        <a:xfrm>
          <a:off x="0" y="0"/>
          <a:ext cx="0" cy="0"/>
          <a:chOff x="0" y="0"/>
          <a:chExt cx="0" cy="0"/>
        </a:xfrm>
      </p:grpSpPr>
      <p:sp>
        <p:nvSpPr>
          <p:cNvPr id="2111" name="Google Shape;2111;p22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2" name="Google Shape;2112;p223: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ASAP II  Uchunguzi:</a:t>
            </a:r>
            <a:endParaRPr/>
          </a:p>
          <a:p>
            <a:pPr indent="-342900" lvl="0" marL="342900" rtl="0" algn="l">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Wapokeaji wadogo wengi wa ndani hawakuwa na Mpango wa Ufuatiliaji na Kupunguza Mazingira (EMMP) kabla ya kuwa mshirika mkuu. </a:t>
            </a:r>
            <a:endParaRPr/>
          </a:p>
        </p:txBody>
      </p:sp>
      <p:sp>
        <p:nvSpPr>
          <p:cNvPr id="2113" name="Google Shape;2113;p223: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8" name="Shape 2118"/>
        <p:cNvGrpSpPr/>
        <p:nvPr/>
      </p:nvGrpSpPr>
      <p:grpSpPr>
        <a:xfrm>
          <a:off x="0" y="0"/>
          <a:ext cx="0" cy="0"/>
          <a:chOff x="0" y="0"/>
          <a:chExt cx="0" cy="0"/>
        </a:xfrm>
      </p:grpSpPr>
      <p:sp>
        <p:nvSpPr>
          <p:cNvPr id="2119" name="Google Shape;2119;p224: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0" name="Google Shape;2120;p22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8" name="Shape 2128"/>
        <p:cNvGrpSpPr/>
        <p:nvPr/>
      </p:nvGrpSpPr>
      <p:grpSpPr>
        <a:xfrm>
          <a:off x="0" y="0"/>
          <a:ext cx="0" cy="0"/>
          <a:chOff x="0" y="0"/>
          <a:chExt cx="0" cy="0"/>
        </a:xfrm>
      </p:grpSpPr>
      <p:sp>
        <p:nvSpPr>
          <p:cNvPr id="2129" name="Google Shape;2129;p225: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0" name="Google Shape;2130;p22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5" name="Shape 2135"/>
        <p:cNvGrpSpPr/>
        <p:nvPr/>
      </p:nvGrpSpPr>
      <p:grpSpPr>
        <a:xfrm>
          <a:off x="0" y="0"/>
          <a:ext cx="0" cy="0"/>
          <a:chOff x="0" y="0"/>
          <a:chExt cx="0" cy="0"/>
        </a:xfrm>
      </p:grpSpPr>
      <p:sp>
        <p:nvSpPr>
          <p:cNvPr id="2136" name="Google Shape;2136;p226: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7" name="Google Shape;2137;p22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2" name="Shape 2142"/>
        <p:cNvGrpSpPr/>
        <p:nvPr/>
      </p:nvGrpSpPr>
      <p:grpSpPr>
        <a:xfrm>
          <a:off x="0" y="0"/>
          <a:ext cx="0" cy="0"/>
          <a:chOff x="0" y="0"/>
          <a:chExt cx="0" cy="0"/>
        </a:xfrm>
      </p:grpSpPr>
      <p:sp>
        <p:nvSpPr>
          <p:cNvPr id="2143" name="Google Shape;2143;p227: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4" name="Google Shape;2144;p22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1" name="Shape 2151"/>
        <p:cNvGrpSpPr/>
        <p:nvPr/>
      </p:nvGrpSpPr>
      <p:grpSpPr>
        <a:xfrm>
          <a:off x="0" y="0"/>
          <a:ext cx="0" cy="0"/>
          <a:chOff x="0" y="0"/>
          <a:chExt cx="0" cy="0"/>
        </a:xfrm>
      </p:grpSpPr>
      <p:sp>
        <p:nvSpPr>
          <p:cNvPr id="2152" name="Google Shape;2152;p228: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3" name="Google Shape;2153;p22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9" name="Shape 2159"/>
        <p:cNvGrpSpPr/>
        <p:nvPr/>
      </p:nvGrpSpPr>
      <p:grpSpPr>
        <a:xfrm>
          <a:off x="0" y="0"/>
          <a:ext cx="0" cy="0"/>
          <a:chOff x="0" y="0"/>
          <a:chExt cx="0" cy="0"/>
        </a:xfrm>
      </p:grpSpPr>
      <p:sp>
        <p:nvSpPr>
          <p:cNvPr id="2160" name="Google Shape;2160;p229: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1" name="Google Shape;2161;p22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23: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2" name="Google Shape;522;p2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8" name="Shape 2168"/>
        <p:cNvGrpSpPr/>
        <p:nvPr/>
      </p:nvGrpSpPr>
      <p:grpSpPr>
        <a:xfrm>
          <a:off x="0" y="0"/>
          <a:ext cx="0" cy="0"/>
          <a:chOff x="0" y="0"/>
          <a:chExt cx="0" cy="0"/>
        </a:xfrm>
      </p:grpSpPr>
      <p:sp>
        <p:nvSpPr>
          <p:cNvPr id="2169" name="Google Shape;2169;p230: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0" name="Google Shape;2170;p23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7" name="Shape 2177"/>
        <p:cNvGrpSpPr/>
        <p:nvPr/>
      </p:nvGrpSpPr>
      <p:grpSpPr>
        <a:xfrm>
          <a:off x="0" y="0"/>
          <a:ext cx="0" cy="0"/>
          <a:chOff x="0" y="0"/>
          <a:chExt cx="0" cy="0"/>
        </a:xfrm>
      </p:grpSpPr>
      <p:sp>
        <p:nvSpPr>
          <p:cNvPr id="2178" name="Google Shape;2178;p23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9" name="Google Shape;2179;p23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6" name="Shape 2186"/>
        <p:cNvGrpSpPr/>
        <p:nvPr/>
      </p:nvGrpSpPr>
      <p:grpSpPr>
        <a:xfrm>
          <a:off x="0" y="0"/>
          <a:ext cx="0" cy="0"/>
          <a:chOff x="0" y="0"/>
          <a:chExt cx="0" cy="0"/>
        </a:xfrm>
      </p:grpSpPr>
      <p:sp>
        <p:nvSpPr>
          <p:cNvPr id="2187" name="Google Shape;2187;p232: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8" name="Google Shape;2188;p23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5" name="Shape 2195"/>
        <p:cNvGrpSpPr/>
        <p:nvPr/>
      </p:nvGrpSpPr>
      <p:grpSpPr>
        <a:xfrm>
          <a:off x="0" y="0"/>
          <a:ext cx="0" cy="0"/>
          <a:chOff x="0" y="0"/>
          <a:chExt cx="0" cy="0"/>
        </a:xfrm>
      </p:grpSpPr>
      <p:sp>
        <p:nvSpPr>
          <p:cNvPr id="2196" name="Google Shape;2196;p233: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7" name="Google Shape;2197;p23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4" name="Shape 2204"/>
        <p:cNvGrpSpPr/>
        <p:nvPr/>
      </p:nvGrpSpPr>
      <p:grpSpPr>
        <a:xfrm>
          <a:off x="0" y="0"/>
          <a:ext cx="0" cy="0"/>
          <a:chOff x="0" y="0"/>
          <a:chExt cx="0" cy="0"/>
        </a:xfrm>
      </p:grpSpPr>
      <p:sp>
        <p:nvSpPr>
          <p:cNvPr id="2205" name="Google Shape;2205;p234: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06" name="Google Shape;2206;p23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2" name="Shape 2212"/>
        <p:cNvGrpSpPr/>
        <p:nvPr/>
      </p:nvGrpSpPr>
      <p:grpSpPr>
        <a:xfrm>
          <a:off x="0" y="0"/>
          <a:ext cx="0" cy="0"/>
          <a:chOff x="0" y="0"/>
          <a:chExt cx="0" cy="0"/>
        </a:xfrm>
      </p:grpSpPr>
      <p:sp>
        <p:nvSpPr>
          <p:cNvPr id="2213" name="Google Shape;2213;p235: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14" name="Google Shape;2214;p23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0" name="Shape 2220"/>
        <p:cNvGrpSpPr/>
        <p:nvPr/>
      </p:nvGrpSpPr>
      <p:grpSpPr>
        <a:xfrm>
          <a:off x="0" y="0"/>
          <a:ext cx="0" cy="0"/>
          <a:chOff x="0" y="0"/>
          <a:chExt cx="0" cy="0"/>
        </a:xfrm>
      </p:grpSpPr>
      <p:sp>
        <p:nvSpPr>
          <p:cNvPr id="2221" name="Google Shape;2221;p236: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2" name="Google Shape;2222;p23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6" name="Shape 2226"/>
        <p:cNvGrpSpPr/>
        <p:nvPr/>
      </p:nvGrpSpPr>
      <p:grpSpPr>
        <a:xfrm>
          <a:off x="0" y="0"/>
          <a:ext cx="0" cy="0"/>
          <a:chOff x="0" y="0"/>
          <a:chExt cx="0" cy="0"/>
        </a:xfrm>
      </p:grpSpPr>
      <p:sp>
        <p:nvSpPr>
          <p:cNvPr id="2227" name="Google Shape;2227;p237: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8" name="Google Shape;2228;p23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6" name="Shape 2236"/>
        <p:cNvGrpSpPr/>
        <p:nvPr/>
      </p:nvGrpSpPr>
      <p:grpSpPr>
        <a:xfrm>
          <a:off x="0" y="0"/>
          <a:ext cx="0" cy="0"/>
          <a:chOff x="0" y="0"/>
          <a:chExt cx="0" cy="0"/>
        </a:xfrm>
      </p:grpSpPr>
      <p:sp>
        <p:nvSpPr>
          <p:cNvPr id="2237" name="Google Shape;2237;p238: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8" name="Google Shape;2238;p23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7" name="Shape 2247"/>
        <p:cNvGrpSpPr/>
        <p:nvPr/>
      </p:nvGrpSpPr>
      <p:grpSpPr>
        <a:xfrm>
          <a:off x="0" y="0"/>
          <a:ext cx="0" cy="0"/>
          <a:chOff x="0" y="0"/>
          <a:chExt cx="0" cy="0"/>
        </a:xfrm>
      </p:grpSpPr>
      <p:sp>
        <p:nvSpPr>
          <p:cNvPr id="2248" name="Google Shape;2248;p239: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9" name="Google Shape;2249;p23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24: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2" name="Google Shape;532;p2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4" name="Shape 2254"/>
        <p:cNvGrpSpPr/>
        <p:nvPr/>
      </p:nvGrpSpPr>
      <p:grpSpPr>
        <a:xfrm>
          <a:off x="0" y="0"/>
          <a:ext cx="0" cy="0"/>
          <a:chOff x="0" y="0"/>
          <a:chExt cx="0" cy="0"/>
        </a:xfrm>
      </p:grpSpPr>
      <p:sp>
        <p:nvSpPr>
          <p:cNvPr id="2255" name="Google Shape;2255;p240: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6" name="Google Shape;2256;p24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1" name="Shape 2261"/>
        <p:cNvGrpSpPr/>
        <p:nvPr/>
      </p:nvGrpSpPr>
      <p:grpSpPr>
        <a:xfrm>
          <a:off x="0" y="0"/>
          <a:ext cx="0" cy="0"/>
          <a:chOff x="0" y="0"/>
          <a:chExt cx="0" cy="0"/>
        </a:xfrm>
      </p:grpSpPr>
      <p:sp>
        <p:nvSpPr>
          <p:cNvPr id="2262" name="Google Shape;2262;p24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3" name="Google Shape;2263;p24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8" name="Shape 2268"/>
        <p:cNvGrpSpPr/>
        <p:nvPr/>
      </p:nvGrpSpPr>
      <p:grpSpPr>
        <a:xfrm>
          <a:off x="0" y="0"/>
          <a:ext cx="0" cy="0"/>
          <a:chOff x="0" y="0"/>
          <a:chExt cx="0" cy="0"/>
        </a:xfrm>
      </p:grpSpPr>
      <p:sp>
        <p:nvSpPr>
          <p:cNvPr id="2269" name="Google Shape;2269;p242: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0" name="Google Shape;2270;p24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5" name="Shape 2275"/>
        <p:cNvGrpSpPr/>
        <p:nvPr/>
      </p:nvGrpSpPr>
      <p:grpSpPr>
        <a:xfrm>
          <a:off x="0" y="0"/>
          <a:ext cx="0" cy="0"/>
          <a:chOff x="0" y="0"/>
          <a:chExt cx="0" cy="0"/>
        </a:xfrm>
      </p:grpSpPr>
      <p:sp>
        <p:nvSpPr>
          <p:cNvPr id="2276" name="Google Shape;2276;p243: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77" name="Google Shape;2277;p24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2" name="Shape 2282"/>
        <p:cNvGrpSpPr/>
        <p:nvPr/>
      </p:nvGrpSpPr>
      <p:grpSpPr>
        <a:xfrm>
          <a:off x="0" y="0"/>
          <a:ext cx="0" cy="0"/>
          <a:chOff x="0" y="0"/>
          <a:chExt cx="0" cy="0"/>
        </a:xfrm>
      </p:grpSpPr>
      <p:sp>
        <p:nvSpPr>
          <p:cNvPr id="2283" name="Google Shape;2283;p244: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4" name="Google Shape;2284;p24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9" name="Shape 2289"/>
        <p:cNvGrpSpPr/>
        <p:nvPr/>
      </p:nvGrpSpPr>
      <p:grpSpPr>
        <a:xfrm>
          <a:off x="0" y="0"/>
          <a:ext cx="0" cy="0"/>
          <a:chOff x="0" y="0"/>
          <a:chExt cx="0" cy="0"/>
        </a:xfrm>
      </p:grpSpPr>
      <p:sp>
        <p:nvSpPr>
          <p:cNvPr id="2290" name="Google Shape;2290;p245: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91" name="Google Shape;2291;p24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9" name="Shape 2299"/>
        <p:cNvGrpSpPr/>
        <p:nvPr/>
      </p:nvGrpSpPr>
      <p:grpSpPr>
        <a:xfrm>
          <a:off x="0" y="0"/>
          <a:ext cx="0" cy="0"/>
          <a:chOff x="0" y="0"/>
          <a:chExt cx="0" cy="0"/>
        </a:xfrm>
      </p:grpSpPr>
      <p:sp>
        <p:nvSpPr>
          <p:cNvPr id="2300" name="Google Shape;2300;p246: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1" name="Google Shape;2301;p24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9" name="Shape 2309"/>
        <p:cNvGrpSpPr/>
        <p:nvPr/>
      </p:nvGrpSpPr>
      <p:grpSpPr>
        <a:xfrm>
          <a:off x="0" y="0"/>
          <a:ext cx="0" cy="0"/>
          <a:chOff x="0" y="0"/>
          <a:chExt cx="0" cy="0"/>
        </a:xfrm>
      </p:grpSpPr>
      <p:sp>
        <p:nvSpPr>
          <p:cNvPr id="2310" name="Google Shape;2310;p247: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1" name="Google Shape;2311;p24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6" name="Shape 2316"/>
        <p:cNvGrpSpPr/>
        <p:nvPr/>
      </p:nvGrpSpPr>
      <p:grpSpPr>
        <a:xfrm>
          <a:off x="0" y="0"/>
          <a:ext cx="0" cy="0"/>
          <a:chOff x="0" y="0"/>
          <a:chExt cx="0" cy="0"/>
        </a:xfrm>
      </p:grpSpPr>
      <p:sp>
        <p:nvSpPr>
          <p:cNvPr id="2317" name="Google Shape;2317;p248: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8" name="Google Shape;2318;p24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3" name="Shape 2323"/>
        <p:cNvGrpSpPr/>
        <p:nvPr/>
      </p:nvGrpSpPr>
      <p:grpSpPr>
        <a:xfrm>
          <a:off x="0" y="0"/>
          <a:ext cx="0" cy="0"/>
          <a:chOff x="0" y="0"/>
          <a:chExt cx="0" cy="0"/>
        </a:xfrm>
      </p:grpSpPr>
      <p:sp>
        <p:nvSpPr>
          <p:cNvPr id="2324" name="Google Shape;2324;p249: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5" name="Google Shape;2325;p24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25: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p2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0" name="Shape 2330"/>
        <p:cNvGrpSpPr/>
        <p:nvPr/>
      </p:nvGrpSpPr>
      <p:grpSpPr>
        <a:xfrm>
          <a:off x="0" y="0"/>
          <a:ext cx="0" cy="0"/>
          <a:chOff x="0" y="0"/>
          <a:chExt cx="0" cy="0"/>
        </a:xfrm>
      </p:grpSpPr>
      <p:sp>
        <p:nvSpPr>
          <p:cNvPr id="2331" name="Google Shape;2331;p250: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2" name="Google Shape;2332;p25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0" name="Shape 2340"/>
        <p:cNvGrpSpPr/>
        <p:nvPr/>
      </p:nvGrpSpPr>
      <p:grpSpPr>
        <a:xfrm>
          <a:off x="0" y="0"/>
          <a:ext cx="0" cy="0"/>
          <a:chOff x="0" y="0"/>
          <a:chExt cx="0" cy="0"/>
        </a:xfrm>
      </p:grpSpPr>
      <p:sp>
        <p:nvSpPr>
          <p:cNvPr id="2341" name="Google Shape;2341;p25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2" name="Google Shape;2342;p25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7" name="Shape 2347"/>
        <p:cNvGrpSpPr/>
        <p:nvPr/>
      </p:nvGrpSpPr>
      <p:grpSpPr>
        <a:xfrm>
          <a:off x="0" y="0"/>
          <a:ext cx="0" cy="0"/>
          <a:chOff x="0" y="0"/>
          <a:chExt cx="0" cy="0"/>
        </a:xfrm>
      </p:grpSpPr>
      <p:sp>
        <p:nvSpPr>
          <p:cNvPr id="2348" name="Google Shape;2348;p252: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49" name="Google Shape;2349;p25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4" name="Shape 2354"/>
        <p:cNvGrpSpPr/>
        <p:nvPr/>
      </p:nvGrpSpPr>
      <p:grpSpPr>
        <a:xfrm>
          <a:off x="0" y="0"/>
          <a:ext cx="0" cy="0"/>
          <a:chOff x="0" y="0"/>
          <a:chExt cx="0" cy="0"/>
        </a:xfrm>
      </p:grpSpPr>
      <p:sp>
        <p:nvSpPr>
          <p:cNvPr id="2355" name="Google Shape;2355;p253: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6" name="Google Shape;2356;p25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1" name="Shape 2361"/>
        <p:cNvGrpSpPr/>
        <p:nvPr/>
      </p:nvGrpSpPr>
      <p:grpSpPr>
        <a:xfrm>
          <a:off x="0" y="0"/>
          <a:ext cx="0" cy="0"/>
          <a:chOff x="0" y="0"/>
          <a:chExt cx="0" cy="0"/>
        </a:xfrm>
      </p:grpSpPr>
      <p:sp>
        <p:nvSpPr>
          <p:cNvPr id="2362" name="Google Shape;2362;p254: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63" name="Google Shape;2363;p25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9" name="Shape 2369"/>
        <p:cNvGrpSpPr/>
        <p:nvPr/>
      </p:nvGrpSpPr>
      <p:grpSpPr>
        <a:xfrm>
          <a:off x="0" y="0"/>
          <a:ext cx="0" cy="0"/>
          <a:chOff x="0" y="0"/>
          <a:chExt cx="0" cy="0"/>
        </a:xfrm>
      </p:grpSpPr>
      <p:sp>
        <p:nvSpPr>
          <p:cNvPr id="2370" name="Google Shape;2370;p255: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1" name="Google Shape;2371;p25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7" name="Shape 2377"/>
        <p:cNvGrpSpPr/>
        <p:nvPr/>
      </p:nvGrpSpPr>
      <p:grpSpPr>
        <a:xfrm>
          <a:off x="0" y="0"/>
          <a:ext cx="0" cy="0"/>
          <a:chOff x="0" y="0"/>
          <a:chExt cx="0" cy="0"/>
        </a:xfrm>
      </p:grpSpPr>
      <p:sp>
        <p:nvSpPr>
          <p:cNvPr id="2378" name="Google Shape;2378;p2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9" name="Google Shape;2379;p256: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sz="1200">
              <a:solidFill>
                <a:srgbClr val="000000"/>
              </a:solidFill>
              <a:latin typeface="Gill Sans"/>
              <a:ea typeface="Gill Sans"/>
              <a:cs typeface="Gill Sans"/>
              <a:sym typeface="Gill Sans"/>
            </a:endParaRPr>
          </a:p>
        </p:txBody>
      </p:sp>
      <p:sp>
        <p:nvSpPr>
          <p:cNvPr id="2380" name="Google Shape;2380;p256: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8" name="Shape 2388"/>
        <p:cNvGrpSpPr/>
        <p:nvPr/>
      </p:nvGrpSpPr>
      <p:grpSpPr>
        <a:xfrm>
          <a:off x="0" y="0"/>
          <a:ext cx="0" cy="0"/>
          <a:chOff x="0" y="0"/>
          <a:chExt cx="0" cy="0"/>
        </a:xfrm>
      </p:grpSpPr>
      <p:sp>
        <p:nvSpPr>
          <p:cNvPr id="2389" name="Google Shape;2389;p2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0" name="Google Shape;2390;p2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26: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7" name="Google Shape;577;p2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p27: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4" name="Google Shape;584;p2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28: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1" name="Google Shape;591;p2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29: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8" name="Google Shape;598;p2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3: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2" name="Google Shape;252;p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30: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5" name="Google Shape;605;p3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3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2" name="Google Shape;612;p3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p32: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0" name="Google Shape;620;p3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5" name="Shape 625"/>
        <p:cNvGrpSpPr/>
        <p:nvPr/>
      </p:nvGrpSpPr>
      <p:grpSpPr>
        <a:xfrm>
          <a:off x="0" y="0"/>
          <a:ext cx="0" cy="0"/>
          <a:chOff x="0" y="0"/>
          <a:chExt cx="0" cy="0"/>
        </a:xfrm>
      </p:grpSpPr>
      <p:sp>
        <p:nvSpPr>
          <p:cNvPr id="626" name="Google Shape;626;p33: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7" name="Google Shape;627;p3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p34: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4" name="Google Shape;634;p3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4" name="Shape 664"/>
        <p:cNvGrpSpPr/>
        <p:nvPr/>
      </p:nvGrpSpPr>
      <p:grpSpPr>
        <a:xfrm>
          <a:off x="0" y="0"/>
          <a:ext cx="0" cy="0"/>
          <a:chOff x="0" y="0"/>
          <a:chExt cx="0" cy="0"/>
        </a:xfrm>
      </p:grpSpPr>
      <p:sp>
        <p:nvSpPr>
          <p:cNvPr id="665" name="Google Shape;665;p35: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6" name="Google Shape;666;p3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36: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3" name="Google Shape;673;p3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p37: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3" name="Google Shape;683;p3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p38: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0" name="Google Shape;690;p3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39: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0" name="Google Shape;700;p3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4: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p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40: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2" name="Google Shape;712;p4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p4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3" name="Google Shape;723;p4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p4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0" name="Google Shape;730;p42: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1" name="Google Shape;731;p42: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43: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1" name="Google Shape;741;p4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p44: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0" name="Google Shape;750;p4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p45: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7" name="Google Shape;757;p4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46: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5" name="Google Shape;765;p4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2" name="Shape 772"/>
        <p:cNvGrpSpPr/>
        <p:nvPr/>
      </p:nvGrpSpPr>
      <p:grpSpPr>
        <a:xfrm>
          <a:off x="0" y="0"/>
          <a:ext cx="0" cy="0"/>
          <a:chOff x="0" y="0"/>
          <a:chExt cx="0" cy="0"/>
        </a:xfrm>
      </p:grpSpPr>
      <p:sp>
        <p:nvSpPr>
          <p:cNvPr id="773" name="Google Shape;773;p47: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4" name="Google Shape;774;p4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p48: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3" name="Google Shape;783;p4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49: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1" name="Google Shape;791;p4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p5: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50: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8" name="Google Shape;798;p5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5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6" name="Google Shape;806;p5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2" name="Shape 812"/>
        <p:cNvGrpSpPr/>
        <p:nvPr/>
      </p:nvGrpSpPr>
      <p:grpSpPr>
        <a:xfrm>
          <a:off x="0" y="0"/>
          <a:ext cx="0" cy="0"/>
          <a:chOff x="0" y="0"/>
          <a:chExt cx="0" cy="0"/>
        </a:xfrm>
      </p:grpSpPr>
      <p:sp>
        <p:nvSpPr>
          <p:cNvPr id="813" name="Google Shape;813;p5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4" name="Google Shape;814;p52: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ASAP II  Uchunguzi:</a:t>
            </a:r>
            <a:endParaRPr/>
          </a:p>
          <a:p>
            <a:pPr indent="-342900" lvl="0" marL="342900" rtl="0" algn="l">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Wanachama wa bodi wamezidi kuwekeza katika shirika na mchakato wa kufanya maboresho.</a:t>
            </a:r>
            <a:endParaRPr/>
          </a:p>
          <a:p>
            <a:pPr indent="-342900" lvl="0" marL="342900" rtl="0" algn="l">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Mazingira ya Uzingatiaji na Udhibiti yana hatari kubwa zaidi. </a:t>
            </a:r>
            <a:endParaRPr/>
          </a:p>
          <a:p>
            <a:pPr indent="-342900" lvl="0" marL="342900" rtl="0" algn="l">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Wakati kikoa cha uzingatiaji kinazingatia uzingatiaji wa Usimamizi wa Tuzo, mifumo ya kufuatilia maswala ya uzingatiaji, na taratibu za ufuatiliaji wa wapokeaji wadogo, uchunguzi ni kwamba ikiwa shirika halikidhi mahitaji ya uzingatiaji wenyewe, basi hawatoi mwongozo sahihi kwa wapokeaji wadogo. </a:t>
            </a:r>
            <a:endParaRPr/>
          </a:p>
          <a:p>
            <a:pPr indent="-342900" lvl="0" marL="342900" rtl="0" algn="l">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Kikoa cha Mazingira ya Udhibiti kinazingatia Bodi ya Wakurugenzi: Je, zina Masharti ya Marejeleo (ToR) na zimesainiwa na wajumbe wote wa bodi? Je, vikomo vya mihula ya wajumbe wa bodi vimefafanuliwa na kuna mchakato ulioidhinishwa wa kuchagua/ kuteua/kuondoa wajumbe wa bodi na maafisa? Je, kuna udhibiti sahihi ili kuhakikisha kuwa hatari ya uaminifu inashughulikiwa vizuri? Uchunguzi ni kwamba ikiwa bodi inatimiza majukumu yao kwa uhuru uliopitiliza, basi hawatoi uangalizi wa kutosha ili kudhibiti hatari ya uaminifu. </a:t>
            </a:r>
            <a:endParaRPr/>
          </a:p>
          <a:p>
            <a:pPr indent="-228600" lvl="0" marL="342900" rtl="0" algn="l">
              <a:spcBef>
                <a:spcPts val="0"/>
              </a:spcBef>
              <a:spcAft>
                <a:spcPts val="0"/>
              </a:spcAft>
              <a:buClr>
                <a:schemeClr val="dk1"/>
              </a:buClr>
              <a:buSzPts val="1800"/>
              <a:buFont typeface="Calibri"/>
              <a:buNone/>
            </a:pPr>
            <a:r>
              <a:t/>
            </a:r>
            <a:endParaRPr sz="1800">
              <a:latin typeface="Quattrocento Sans"/>
              <a:ea typeface="Quattrocento Sans"/>
              <a:cs typeface="Quattrocento Sans"/>
              <a:sym typeface="Quattrocento Sans"/>
            </a:endParaRPr>
          </a:p>
          <a:p>
            <a:pPr indent="-228600" lvl="0" marL="342900" rtl="0" algn="l">
              <a:spcBef>
                <a:spcPts val="0"/>
              </a:spcBef>
              <a:spcAft>
                <a:spcPts val="0"/>
              </a:spcAft>
              <a:buClr>
                <a:schemeClr val="dk1"/>
              </a:buClr>
              <a:buSzPts val="1800"/>
              <a:buFont typeface="Calibri"/>
              <a:buNone/>
            </a:pPr>
            <a:r>
              <a:t/>
            </a:r>
            <a:endParaRPr sz="1800">
              <a:latin typeface="Quattrocento Sans"/>
              <a:ea typeface="Quattrocento Sans"/>
              <a:cs typeface="Quattrocento Sans"/>
              <a:sym typeface="Quattrocento Sans"/>
            </a:endParaRPr>
          </a:p>
        </p:txBody>
      </p:sp>
      <p:sp>
        <p:nvSpPr>
          <p:cNvPr id="815" name="Google Shape;815;p52: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53: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2" name="Google Shape;822;p5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p54: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9" name="Google Shape;829;p5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p55: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9" name="Google Shape;839;p5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56: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6" name="Google Shape;846;p5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p57: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3" name="Google Shape;853;p5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8" name="Shape 858"/>
        <p:cNvGrpSpPr/>
        <p:nvPr/>
      </p:nvGrpSpPr>
      <p:grpSpPr>
        <a:xfrm>
          <a:off x="0" y="0"/>
          <a:ext cx="0" cy="0"/>
          <a:chOff x="0" y="0"/>
          <a:chExt cx="0" cy="0"/>
        </a:xfrm>
      </p:grpSpPr>
      <p:sp>
        <p:nvSpPr>
          <p:cNvPr id="859" name="Google Shape;859;p58: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0" name="Google Shape;860;p5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p59: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7" name="Google Shape;867;p5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p6: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5" name="Google Shape;285;p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p60: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4" name="Google Shape;874;p6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p6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1" name="Google Shape;881;p6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p62: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8" name="Google Shape;888;p6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p63: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5" name="Google Shape;895;p6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p64: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2" name="Google Shape;902;p6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p65: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9" name="Google Shape;909;p6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p66: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6" name="Google Shape;916;p6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p67: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4" name="Google Shape;924;p6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p6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2" name="Google Shape;932;p68: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ASAP II  Uchunguzi:</a:t>
            </a:r>
            <a:endParaRPr/>
          </a:p>
          <a:p>
            <a:pPr indent="-342900" lvl="0" marL="342900" marR="0" rtl="0" algn="l">
              <a:lnSpc>
                <a:spcPct val="100000"/>
              </a:lnSpc>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Mashirika ya eneo yanahusika na kuboresha ujuzi wao katika usimamizi wa kifedha na uzingatiaji ili kuambatana na sheria na kanuni za USG na kuunda mifumo na taratibu bora za usimamizi wa kifedha. Hili ni eneo muhimu la usaidizi wa ASAP: karibu asilimia 42 ya washauri wa uwezo hufanya usaidizi katika uwanja huu. </a:t>
            </a:r>
            <a:endParaRPr/>
          </a:p>
          <a:p>
            <a:pPr indent="-342900" lvl="0" marL="342900" marR="0" rtl="0" algn="l">
              <a:lnSpc>
                <a:spcPct val="100000"/>
              </a:lnSpc>
              <a:spcBef>
                <a:spcPts val="0"/>
              </a:spcBef>
              <a:spcAft>
                <a:spcPts val="0"/>
              </a:spcAft>
              <a:buClr>
                <a:schemeClr val="dk1"/>
              </a:buClr>
              <a:buSzPts val="1800"/>
              <a:buFont typeface="Calibri"/>
              <a:buAutoNum type="arabicPeriod"/>
            </a:pPr>
            <a:r>
              <a:rPr lang="en-US"/>
              <a:t> </a:t>
            </a:r>
            <a:r>
              <a:rPr lang="en-US">
                <a:solidFill>
                  <a:srgbClr val="201F1E"/>
                </a:solidFill>
              </a:rPr>
              <a:t>Mashirika mengi yasiyo ya kiserikali yanapambana na usimamizi wa kifedha na uzingatiaji katika (1) kuanzisha mpango wa watoa taarifa; (2) kufuatilia fedha za wafadhiliwa wadogo; (3) kuhakikisha ugawaji wa kutosha wa mamlaka juu ya michakato ya kifedha; (4) kuandaa bajeti za mgao wa gharama zisizo za moja kwa moja; na (5) kuanzisha michakato ya kutambua na kuondoa udanganyifu na wizi.</a:t>
            </a:r>
            <a:endParaRPr/>
          </a:p>
          <a:p>
            <a:pPr indent="-342900" lvl="0" marL="342900" marR="0" rtl="0" algn="l">
              <a:lnSpc>
                <a:spcPct val="100000"/>
              </a:lnSpc>
              <a:spcBef>
                <a:spcPts val="0"/>
              </a:spcBef>
              <a:spcAft>
                <a:spcPts val="0"/>
              </a:spcAft>
              <a:buClr>
                <a:srgbClr val="201F1E"/>
              </a:buClr>
              <a:buSzPts val="1800"/>
              <a:buFont typeface="Calibri"/>
              <a:buAutoNum type="arabicPeriod"/>
            </a:pPr>
            <a:r>
              <a:rPr lang="en-US" sz="1800">
                <a:solidFill>
                  <a:srgbClr val="201F1E"/>
                </a:solidFill>
                <a:latin typeface="Quattrocento Sans"/>
                <a:ea typeface="Quattrocento Sans"/>
                <a:cs typeface="Quattrocento Sans"/>
                <a:sym typeface="Quattrocento Sans"/>
              </a:rPr>
              <a:t>Sababu zilizotambuliwa kama sababu za msingi za changamoto hizi ni: (1) wafanyakazi wanaokosa ujuzi, maarifa, na uwezo wa kuhakikisha kutii nyaraka za msingi; (2) utamaduni wa shirika ambao ni sugu kwa mabadiliko; (3) katiba, sheria, sheria za ndani, na kanuni ambazo haziendani au hazipo na hazioani na utiifu; na (4) ukosefu wa uhuru wa timu za usimamizi kutoka kwa Bodi za Wakurugenzi.</a:t>
            </a:r>
            <a:endParaRPr sz="1800">
              <a:latin typeface="Quattrocento Sans"/>
              <a:ea typeface="Quattrocento Sans"/>
              <a:cs typeface="Quattrocento Sans"/>
              <a:sym typeface="Quattrocento Sans"/>
            </a:endParaRPr>
          </a:p>
          <a:p>
            <a:pPr indent="-228600" lvl="0" marL="342900" marR="0" rtl="0" algn="l">
              <a:lnSpc>
                <a:spcPct val="100000"/>
              </a:lnSpc>
              <a:spcBef>
                <a:spcPts val="0"/>
              </a:spcBef>
              <a:spcAft>
                <a:spcPts val="0"/>
              </a:spcAft>
              <a:buClr>
                <a:schemeClr val="dk1"/>
              </a:buClr>
              <a:buSzPts val="1800"/>
              <a:buFont typeface="Calibri"/>
              <a:buNone/>
            </a:pPr>
            <a:r>
              <a:t/>
            </a:r>
            <a:endParaRPr sz="1800">
              <a:latin typeface="Quattrocento Sans"/>
              <a:ea typeface="Quattrocento Sans"/>
              <a:cs typeface="Quattrocento Sans"/>
              <a:sym typeface="Quattrocento Sans"/>
            </a:endParaRPr>
          </a:p>
          <a:p>
            <a:pPr indent="-228600" lvl="0" marL="342900" marR="0" rtl="0" algn="l">
              <a:lnSpc>
                <a:spcPct val="100000"/>
              </a:lnSpc>
              <a:spcBef>
                <a:spcPts val="0"/>
              </a:spcBef>
              <a:spcAft>
                <a:spcPts val="0"/>
              </a:spcAft>
              <a:buClr>
                <a:schemeClr val="dk1"/>
              </a:buClr>
              <a:buSzPts val="1800"/>
              <a:buFont typeface="Calibri"/>
              <a:buNone/>
            </a:pPr>
            <a:r>
              <a:t/>
            </a:r>
            <a:endParaRPr sz="1800">
              <a:latin typeface="Quattrocento Sans"/>
              <a:ea typeface="Quattrocento Sans"/>
              <a:cs typeface="Quattrocento Sans"/>
              <a:sym typeface="Quattrocento Sans"/>
            </a:endParaRPr>
          </a:p>
          <a:p>
            <a:pPr indent="-228600" lvl="0" marL="342900" rtl="0" algn="l">
              <a:spcBef>
                <a:spcPts val="0"/>
              </a:spcBef>
              <a:spcAft>
                <a:spcPts val="0"/>
              </a:spcAft>
              <a:buClr>
                <a:schemeClr val="dk1"/>
              </a:buClr>
              <a:buSzPts val="1800"/>
              <a:buFont typeface="Calibri"/>
              <a:buNone/>
            </a:pPr>
            <a:r>
              <a:t/>
            </a:r>
            <a:endParaRPr sz="1800">
              <a:latin typeface="Quattrocento Sans"/>
              <a:ea typeface="Quattrocento Sans"/>
              <a:cs typeface="Quattrocento Sans"/>
              <a:sym typeface="Quattrocento Sans"/>
            </a:endParaRPr>
          </a:p>
        </p:txBody>
      </p:sp>
      <p:sp>
        <p:nvSpPr>
          <p:cNvPr id="933" name="Google Shape;933;p68: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p69: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0" name="Google Shape;940;p6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7: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p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p70: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7" name="Google Shape;947;p7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p7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7" name="Google Shape;957;p7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3" name="Shape 963"/>
        <p:cNvGrpSpPr/>
        <p:nvPr/>
      </p:nvGrpSpPr>
      <p:grpSpPr>
        <a:xfrm>
          <a:off x="0" y="0"/>
          <a:ext cx="0" cy="0"/>
          <a:chOff x="0" y="0"/>
          <a:chExt cx="0" cy="0"/>
        </a:xfrm>
      </p:grpSpPr>
      <p:sp>
        <p:nvSpPr>
          <p:cNvPr id="964" name="Google Shape;964;p72: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5" name="Google Shape;965;p7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p7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2" name="Google Shape;972;p73: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3" name="Google Shape;973;p73: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p74: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1" name="Google Shape;981;p7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p75: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8" name="Google Shape;988;p7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4" name="Shape 994"/>
        <p:cNvGrpSpPr/>
        <p:nvPr/>
      </p:nvGrpSpPr>
      <p:grpSpPr>
        <a:xfrm>
          <a:off x="0" y="0"/>
          <a:ext cx="0" cy="0"/>
          <a:chOff x="0" y="0"/>
          <a:chExt cx="0" cy="0"/>
        </a:xfrm>
      </p:grpSpPr>
      <p:sp>
        <p:nvSpPr>
          <p:cNvPr id="995" name="Google Shape;995;p76: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6" name="Google Shape;996;p7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p7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4" name="Google Shape;1004;p77: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ASAP II  Uchunguzi:</a:t>
            </a:r>
            <a:endParaRPr/>
          </a:p>
          <a:p>
            <a:pPr indent="-342900" lvl="0" marL="342900" rtl="0" algn="l">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Ulaghai ni changamoto kubwa ndani ya kipindi cha mpito cha washirika wa eneo husika. Washirika wa eneo husika mara nyingi hufanya kazi katika utamaduni ambao rushwa na udanganyifu ni utendaji ya kawaida. </a:t>
            </a:r>
            <a:endParaRPr/>
          </a:p>
          <a:p>
            <a:pPr indent="-342900" lvl="0" marL="342900" marR="0" rtl="0" algn="l">
              <a:lnSpc>
                <a:spcPct val="100000"/>
              </a:lnSpc>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ASAP II iligundua ushahidi wa mashirika yenye mazoea ya ulaghai ya wazi yanayotoka kwenye ngazi ya Mtendaji na kushuka hadi kwa wafanyikazi. Kwa mfano: Wakati wa ziara za eneo, ASAP ilipata mabango katika eneo la kazi la mshirika wa eneo husika yakisema "Kumbusho - wafanyakazi wote lazima walipe 5% ya mshahara wa kila mwezi kwenye mfuko wa Uendelevu" na si chati ya akaunti wala miongozo ya fedha iliyorejelewa kwenye mfuko huu. </a:t>
            </a:r>
            <a:endParaRPr sz="1800">
              <a:latin typeface="Quattrocento Sans"/>
              <a:ea typeface="Quattrocento Sans"/>
              <a:cs typeface="Quattrocento Sans"/>
              <a:sym typeface="Quattrocento Sans"/>
            </a:endParaRPr>
          </a:p>
          <a:p>
            <a:pPr indent="-342900" lvl="0" marL="342900" marR="0" rtl="0" algn="l">
              <a:lnSpc>
                <a:spcPct val="77777"/>
              </a:lnSpc>
              <a:spcBef>
                <a:spcPts val="50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Namba ya simu ya mtoa taarifa/mfichuzi haipo</a:t>
            </a:r>
            <a:endParaRPr sz="1800">
              <a:latin typeface="Quattrocento Sans"/>
              <a:ea typeface="Quattrocento Sans"/>
              <a:cs typeface="Quattrocento Sans"/>
              <a:sym typeface="Quattrocento Sans"/>
            </a:endParaRPr>
          </a:p>
          <a:p>
            <a:pPr indent="-342900" lvl="0" marL="342900" marR="0" rtl="0" algn="l">
              <a:lnSpc>
                <a:spcPct val="77777"/>
              </a:lnSpc>
              <a:spcBef>
                <a:spcPts val="50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Nambari ya simu isiyofaa ya mtoa taarifa (kutoripoti kwa kiwango cha juu/cha kujitegemea), kwa kutumia kisanduku cha mapendekezo, kisanduku cha mapendekezo kinachofunguliwa na mjumbe wa timu ya usimamizi ambaye anaweza kuhusika katika udanganyifu.</a:t>
            </a:r>
            <a:endParaRPr sz="1800">
              <a:latin typeface="Quattrocento Sans"/>
              <a:ea typeface="Quattrocento Sans"/>
              <a:cs typeface="Quattrocento Sans"/>
              <a:sym typeface="Quattrocento Sans"/>
            </a:endParaRPr>
          </a:p>
          <a:p>
            <a:pPr indent="-342900" lvl="0" marL="342900" marR="0" rtl="0" algn="l">
              <a:lnSpc>
                <a:spcPct val="77777"/>
              </a:lnSpc>
              <a:spcBef>
                <a:spcPts val="50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Tathmini za hatari za ulaghai hazijafanywa</a:t>
            </a:r>
            <a:endParaRPr sz="1800">
              <a:latin typeface="Quattrocento Sans"/>
              <a:ea typeface="Quattrocento Sans"/>
              <a:cs typeface="Quattrocento Sans"/>
              <a:sym typeface="Quattrocento Sans"/>
            </a:endParaRPr>
          </a:p>
          <a:p>
            <a:pPr indent="-342900" lvl="0" marL="342900" marR="0" rtl="0" algn="l">
              <a:lnSpc>
                <a:spcPct val="77777"/>
              </a:lnSpc>
              <a:spcBef>
                <a:spcPts val="50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Sera ya usimamizi wa ulaghai haipo/inaupungufu wa masuala fulani</a:t>
            </a:r>
            <a:endParaRPr sz="1800">
              <a:latin typeface="Quattrocento Sans"/>
              <a:ea typeface="Quattrocento Sans"/>
              <a:cs typeface="Quattrocento Sans"/>
              <a:sym typeface="Quattrocento Sans"/>
            </a:endParaRPr>
          </a:p>
          <a:p>
            <a:pPr indent="-342900" lvl="0" marL="342900" marR="0" rtl="0" algn="l">
              <a:lnSpc>
                <a:spcPct val="77777"/>
              </a:lnSpc>
              <a:spcBef>
                <a:spcPts val="50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Kutozingatia sera ya usimamizi wa ulaghai</a:t>
            </a:r>
            <a:endParaRPr sz="1800">
              <a:latin typeface="Quattrocento Sans"/>
              <a:ea typeface="Quattrocento Sans"/>
              <a:cs typeface="Quattrocento Sans"/>
              <a:sym typeface="Quattrocento Sans"/>
            </a:endParaRPr>
          </a:p>
          <a:p>
            <a:pPr indent="-342900" lvl="0" marL="342900" marR="0" rtl="0" algn="l">
              <a:lnSpc>
                <a:spcPct val="77777"/>
              </a:lnSpc>
              <a:spcBef>
                <a:spcPts val="50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Mafunzo ya usimamizi wa ulaghai hayajapokelewa</a:t>
            </a:r>
            <a:endParaRPr sz="1800">
              <a:latin typeface="Quattrocento Sans"/>
              <a:ea typeface="Quattrocento Sans"/>
              <a:cs typeface="Quattrocento Sans"/>
              <a:sym typeface="Quattrocento Sans"/>
            </a:endParaRPr>
          </a:p>
          <a:p>
            <a:pPr indent="-342900" lvl="0" marL="342900" marR="0" rtl="0" algn="l">
              <a:lnSpc>
                <a:spcPct val="77777"/>
              </a:lnSpc>
              <a:spcBef>
                <a:spcPts val="50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Wapokeaji wadogo hawahitajiki kuripoti ulaghai (kutojumuishwa kwa hitaji hili katika tuzo ndogo)/hawana sera, taratibu na mifumo iliyopo ya kudhibiti ulaghai</a:t>
            </a:r>
            <a:endParaRPr sz="1800">
              <a:latin typeface="Quattrocento Sans"/>
              <a:ea typeface="Quattrocento Sans"/>
              <a:cs typeface="Quattrocento Sans"/>
              <a:sym typeface="Quattrocento Sans"/>
            </a:endParaRPr>
          </a:p>
          <a:p>
            <a:pPr indent="-342900" lvl="0" marL="342900" marR="0" rtl="0" algn="l">
              <a:lnSpc>
                <a:spcPct val="77777"/>
              </a:lnSpc>
              <a:spcBef>
                <a:spcPts val="50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Ukosefu wa udhibiti wa ndani uliopo (kulingana na kikoa, hata hivyo, hatari hapa ni kwamba wafanyakazi wanaweza kushirikiana kubatilisha udhibiti, haswa ikiwa kuna dhaifu/hakuna mahali)</a:t>
            </a:r>
            <a:endParaRPr sz="1800">
              <a:latin typeface="Quattrocento Sans"/>
              <a:ea typeface="Quattrocento Sans"/>
              <a:cs typeface="Quattrocento Sans"/>
              <a:sym typeface="Quattrocento Sans"/>
            </a:endParaRPr>
          </a:p>
          <a:p>
            <a:pPr indent="-228600" lvl="0" marL="342900" marR="0" rtl="0" algn="l">
              <a:lnSpc>
                <a:spcPct val="100000"/>
              </a:lnSpc>
              <a:spcBef>
                <a:spcPts val="0"/>
              </a:spcBef>
              <a:spcAft>
                <a:spcPts val="0"/>
              </a:spcAft>
              <a:buClr>
                <a:schemeClr val="dk1"/>
              </a:buClr>
              <a:buSzPts val="1800"/>
              <a:buFont typeface="Calibri"/>
              <a:buNone/>
            </a:pPr>
            <a:r>
              <a:t/>
            </a:r>
            <a:endParaRPr sz="1800">
              <a:latin typeface="Quattrocento Sans"/>
              <a:ea typeface="Quattrocento Sans"/>
              <a:cs typeface="Quattrocento Sans"/>
              <a:sym typeface="Quattrocento Sans"/>
            </a:endParaRPr>
          </a:p>
          <a:p>
            <a:pPr indent="-228600" lvl="0" marL="342900" rtl="0" algn="l">
              <a:spcBef>
                <a:spcPts val="0"/>
              </a:spcBef>
              <a:spcAft>
                <a:spcPts val="0"/>
              </a:spcAft>
              <a:buClr>
                <a:schemeClr val="dk1"/>
              </a:buClr>
              <a:buSzPts val="1800"/>
              <a:buFont typeface="Calibri"/>
              <a:buNone/>
            </a:pPr>
            <a:r>
              <a:t/>
            </a:r>
            <a:endParaRPr sz="1800">
              <a:latin typeface="Quattrocento Sans"/>
              <a:ea typeface="Quattrocento Sans"/>
              <a:cs typeface="Quattrocento Sans"/>
              <a:sym typeface="Quattrocento Sans"/>
            </a:endParaRPr>
          </a:p>
        </p:txBody>
      </p:sp>
      <p:sp>
        <p:nvSpPr>
          <p:cNvPr id="1005" name="Google Shape;1005;p77: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p7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2" name="Google Shape;1012;p78: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ASAP II  Uchunguzi:</a:t>
            </a:r>
            <a:endParaRPr/>
          </a:p>
          <a:p>
            <a:pPr indent="-342900" lvl="0" marL="342900" rtl="0" algn="l">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Ulaghai ni changamoto kubwa ndani ya kipindi cha mpito cha washirika wa eneo husika. Washirika wa eneo husika mara nyingi hufanya kazi katika utamaduni ambao rushwa na udanganyifu ni utendaji ya kawaida. </a:t>
            </a:r>
            <a:endParaRPr/>
          </a:p>
          <a:p>
            <a:pPr indent="-342900" lvl="0" marL="342900" marR="0" rtl="0" algn="l">
              <a:lnSpc>
                <a:spcPct val="100000"/>
              </a:lnSpc>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ASAP II iligundua ushahidi wa mashirika yenye mazoea ya ulaghai ya wazi yanayotoka kwenye ngazi ya Mtendaji na kushuka hadi kwa wafanyikazi. Kwa mfano: Wakati wa ziara za eneo, ASAP ilipata mabango katika eneo la kazi la mshirika wa eneo husika yakisema "Kumbusho - wafanyakazi wote lazima walipe 5% ya mshahara wa kila mwezi kwenye mfuko wa Uendelevu" na si chati ya akaunti wala miongozo ya fedha iliyorejelewa kwenye mfuko huu. </a:t>
            </a:r>
            <a:endParaRPr sz="1800">
              <a:latin typeface="Quattrocento Sans"/>
              <a:ea typeface="Quattrocento Sans"/>
              <a:cs typeface="Quattrocento Sans"/>
              <a:sym typeface="Quattrocento Sans"/>
            </a:endParaRPr>
          </a:p>
          <a:p>
            <a:pPr indent="-342900" lvl="0" marL="342900" marR="0" rtl="0" algn="l">
              <a:lnSpc>
                <a:spcPct val="77777"/>
              </a:lnSpc>
              <a:spcBef>
                <a:spcPts val="500"/>
              </a:spcBef>
              <a:spcAft>
                <a:spcPts val="0"/>
              </a:spcAft>
              <a:buClr>
                <a:schemeClr val="dk1"/>
              </a:buClr>
              <a:buSzPts val="1800"/>
              <a:buFont typeface="Noto Sans Symbols"/>
              <a:buChar char="∙"/>
            </a:pPr>
            <a:r>
              <a:rPr lang="en-US" sz="1800">
                <a:latin typeface="Quattrocento Sans"/>
                <a:ea typeface="Quattrocento Sans"/>
                <a:cs typeface="Quattrocento Sans"/>
                <a:sym typeface="Quattrocento Sans"/>
              </a:rPr>
              <a:t>Namba ya simu ya mtoa taarifa/mfichuzi haipo</a:t>
            </a:r>
            <a:endParaRPr sz="1800">
              <a:latin typeface="Quattrocento Sans"/>
              <a:ea typeface="Quattrocento Sans"/>
              <a:cs typeface="Quattrocento Sans"/>
              <a:sym typeface="Quattrocento Sans"/>
            </a:endParaRPr>
          </a:p>
          <a:p>
            <a:pPr indent="-342900" lvl="0" marL="342900" marR="0" rtl="0" algn="l">
              <a:lnSpc>
                <a:spcPct val="77777"/>
              </a:lnSpc>
              <a:spcBef>
                <a:spcPts val="500"/>
              </a:spcBef>
              <a:spcAft>
                <a:spcPts val="0"/>
              </a:spcAft>
              <a:buClr>
                <a:schemeClr val="dk1"/>
              </a:buClr>
              <a:buSzPts val="1800"/>
              <a:buFont typeface="Noto Sans Symbols"/>
              <a:buChar char="∙"/>
            </a:pPr>
            <a:r>
              <a:rPr lang="en-US" sz="1800">
                <a:latin typeface="Quattrocento Sans"/>
                <a:ea typeface="Quattrocento Sans"/>
                <a:cs typeface="Quattrocento Sans"/>
                <a:sym typeface="Quattrocento Sans"/>
              </a:rPr>
              <a:t>Nambari ya simu isiyofaa ya mtoa taarifa (kutoripoti kwa kiwango cha juu/cha kujitegemea), kwa kutumia kisanduku cha mapendekezo, kisanduku cha mapendekezo kinachofunguliwa na mjumbe wa timu ya usimamizi ambaye anaweza kuhusika katika udanganyifu.</a:t>
            </a:r>
            <a:endParaRPr sz="1800">
              <a:latin typeface="Quattrocento Sans"/>
              <a:ea typeface="Quattrocento Sans"/>
              <a:cs typeface="Quattrocento Sans"/>
              <a:sym typeface="Quattrocento Sans"/>
            </a:endParaRPr>
          </a:p>
          <a:p>
            <a:pPr indent="-342900" lvl="0" marL="342900" marR="0" rtl="0" algn="l">
              <a:lnSpc>
                <a:spcPct val="77777"/>
              </a:lnSpc>
              <a:spcBef>
                <a:spcPts val="500"/>
              </a:spcBef>
              <a:spcAft>
                <a:spcPts val="0"/>
              </a:spcAft>
              <a:buClr>
                <a:schemeClr val="dk1"/>
              </a:buClr>
              <a:buSzPts val="1800"/>
              <a:buFont typeface="Noto Sans Symbols"/>
              <a:buChar char="∙"/>
            </a:pPr>
            <a:r>
              <a:rPr lang="en-US" sz="1800">
                <a:latin typeface="Quattrocento Sans"/>
                <a:ea typeface="Quattrocento Sans"/>
                <a:cs typeface="Quattrocento Sans"/>
                <a:sym typeface="Quattrocento Sans"/>
              </a:rPr>
              <a:t>Tathmini za hatari za ulaghai hazijafanywa</a:t>
            </a:r>
            <a:endParaRPr sz="1800">
              <a:latin typeface="Quattrocento Sans"/>
              <a:ea typeface="Quattrocento Sans"/>
              <a:cs typeface="Quattrocento Sans"/>
              <a:sym typeface="Quattrocento Sans"/>
            </a:endParaRPr>
          </a:p>
          <a:p>
            <a:pPr indent="-342900" lvl="0" marL="342900" marR="0" rtl="0" algn="l">
              <a:lnSpc>
                <a:spcPct val="77777"/>
              </a:lnSpc>
              <a:spcBef>
                <a:spcPts val="500"/>
              </a:spcBef>
              <a:spcAft>
                <a:spcPts val="0"/>
              </a:spcAft>
              <a:buClr>
                <a:schemeClr val="dk1"/>
              </a:buClr>
              <a:buSzPts val="1800"/>
              <a:buFont typeface="Noto Sans Symbols"/>
              <a:buChar char="∙"/>
            </a:pPr>
            <a:r>
              <a:rPr lang="en-US" sz="1800">
                <a:latin typeface="Quattrocento Sans"/>
                <a:ea typeface="Quattrocento Sans"/>
                <a:cs typeface="Quattrocento Sans"/>
                <a:sym typeface="Quattrocento Sans"/>
              </a:rPr>
              <a:t>Sera ya usimamizi wa ulaghai haipo/inaupungufu wa masuala fulani</a:t>
            </a:r>
            <a:endParaRPr sz="1800">
              <a:latin typeface="Quattrocento Sans"/>
              <a:ea typeface="Quattrocento Sans"/>
              <a:cs typeface="Quattrocento Sans"/>
              <a:sym typeface="Quattrocento Sans"/>
            </a:endParaRPr>
          </a:p>
          <a:p>
            <a:pPr indent="-342900" lvl="0" marL="342900" marR="0" rtl="0" algn="l">
              <a:lnSpc>
                <a:spcPct val="77777"/>
              </a:lnSpc>
              <a:spcBef>
                <a:spcPts val="500"/>
              </a:spcBef>
              <a:spcAft>
                <a:spcPts val="0"/>
              </a:spcAft>
              <a:buClr>
                <a:schemeClr val="dk1"/>
              </a:buClr>
              <a:buSzPts val="1800"/>
              <a:buFont typeface="Noto Sans Symbols"/>
              <a:buChar char="∙"/>
            </a:pPr>
            <a:r>
              <a:rPr lang="en-US" sz="1800">
                <a:latin typeface="Quattrocento Sans"/>
                <a:ea typeface="Quattrocento Sans"/>
                <a:cs typeface="Quattrocento Sans"/>
                <a:sym typeface="Quattrocento Sans"/>
              </a:rPr>
              <a:t>Kutozingatia sera ya usimamizi wa ulaghai</a:t>
            </a:r>
            <a:endParaRPr sz="1800">
              <a:latin typeface="Quattrocento Sans"/>
              <a:ea typeface="Quattrocento Sans"/>
              <a:cs typeface="Quattrocento Sans"/>
              <a:sym typeface="Quattrocento Sans"/>
            </a:endParaRPr>
          </a:p>
          <a:p>
            <a:pPr indent="-342900" lvl="0" marL="342900" marR="0" rtl="0" algn="l">
              <a:lnSpc>
                <a:spcPct val="77777"/>
              </a:lnSpc>
              <a:spcBef>
                <a:spcPts val="500"/>
              </a:spcBef>
              <a:spcAft>
                <a:spcPts val="0"/>
              </a:spcAft>
              <a:buClr>
                <a:schemeClr val="dk1"/>
              </a:buClr>
              <a:buSzPts val="1800"/>
              <a:buFont typeface="Noto Sans Symbols"/>
              <a:buChar char="∙"/>
            </a:pPr>
            <a:r>
              <a:rPr lang="en-US" sz="1800">
                <a:latin typeface="Quattrocento Sans"/>
                <a:ea typeface="Quattrocento Sans"/>
                <a:cs typeface="Quattrocento Sans"/>
                <a:sym typeface="Quattrocento Sans"/>
              </a:rPr>
              <a:t>Mafunzo ya usimamizi wa ulaghai hayajapokelewa</a:t>
            </a:r>
            <a:endParaRPr sz="1800">
              <a:latin typeface="Quattrocento Sans"/>
              <a:ea typeface="Quattrocento Sans"/>
              <a:cs typeface="Quattrocento Sans"/>
              <a:sym typeface="Quattrocento Sans"/>
            </a:endParaRPr>
          </a:p>
          <a:p>
            <a:pPr indent="-342900" lvl="0" marL="342900" marR="0" rtl="0" algn="l">
              <a:lnSpc>
                <a:spcPct val="77777"/>
              </a:lnSpc>
              <a:spcBef>
                <a:spcPts val="500"/>
              </a:spcBef>
              <a:spcAft>
                <a:spcPts val="0"/>
              </a:spcAft>
              <a:buClr>
                <a:schemeClr val="dk1"/>
              </a:buClr>
              <a:buSzPts val="1800"/>
              <a:buFont typeface="Noto Sans Symbols"/>
              <a:buChar char="∙"/>
            </a:pPr>
            <a:r>
              <a:rPr lang="en-US" sz="1800">
                <a:latin typeface="Quattrocento Sans"/>
                <a:ea typeface="Quattrocento Sans"/>
                <a:cs typeface="Quattrocento Sans"/>
                <a:sym typeface="Quattrocento Sans"/>
              </a:rPr>
              <a:t>Wapokeaji wadogo hawahitajiki kuripoti ulaghai (kutojumuishwa kwa hitaji hili katika tuzo ndogo)/hawana sera, taratibu na mifumo iliyopo ya kudhibiti ulaghai</a:t>
            </a:r>
            <a:endParaRPr sz="1800">
              <a:latin typeface="Quattrocento Sans"/>
              <a:ea typeface="Quattrocento Sans"/>
              <a:cs typeface="Quattrocento Sans"/>
              <a:sym typeface="Quattrocento Sans"/>
            </a:endParaRPr>
          </a:p>
          <a:p>
            <a:pPr indent="-342900" lvl="0" marL="342900" marR="0" rtl="0" algn="l">
              <a:lnSpc>
                <a:spcPct val="77777"/>
              </a:lnSpc>
              <a:spcBef>
                <a:spcPts val="500"/>
              </a:spcBef>
              <a:spcAft>
                <a:spcPts val="0"/>
              </a:spcAft>
              <a:buClr>
                <a:schemeClr val="dk1"/>
              </a:buClr>
              <a:buSzPts val="1800"/>
              <a:buFont typeface="Noto Sans Symbols"/>
              <a:buChar char="∙"/>
            </a:pPr>
            <a:r>
              <a:rPr lang="en-US" sz="1800">
                <a:latin typeface="Quattrocento Sans"/>
                <a:ea typeface="Quattrocento Sans"/>
                <a:cs typeface="Quattrocento Sans"/>
                <a:sym typeface="Quattrocento Sans"/>
              </a:rPr>
              <a:t>Ukosefu wa udhibiti wa ndani uliopo (kulingana na kikoa, hata hivyo, hatari hapa ni kwamba wafanyakazi wanaweza kushirikiana kubatilisha udhibiti, haswa ikiwa kuna dhaifu/hakuna mahali)</a:t>
            </a:r>
            <a:endParaRPr sz="1800">
              <a:latin typeface="Quattrocento Sans"/>
              <a:ea typeface="Quattrocento Sans"/>
              <a:cs typeface="Quattrocento Sans"/>
              <a:sym typeface="Quattrocento Sans"/>
            </a:endParaRPr>
          </a:p>
          <a:p>
            <a:pPr indent="-228600" lvl="0" marL="342900" marR="0" rtl="0" algn="l">
              <a:lnSpc>
                <a:spcPct val="100000"/>
              </a:lnSpc>
              <a:spcBef>
                <a:spcPts val="0"/>
              </a:spcBef>
              <a:spcAft>
                <a:spcPts val="0"/>
              </a:spcAft>
              <a:buClr>
                <a:schemeClr val="dk1"/>
              </a:buClr>
              <a:buSzPts val="1800"/>
              <a:buFont typeface="Calibri"/>
              <a:buNone/>
            </a:pPr>
            <a:r>
              <a:t/>
            </a:r>
            <a:endParaRPr sz="1800">
              <a:latin typeface="Quattrocento Sans"/>
              <a:ea typeface="Quattrocento Sans"/>
              <a:cs typeface="Quattrocento Sans"/>
              <a:sym typeface="Quattrocento Sans"/>
            </a:endParaRPr>
          </a:p>
          <a:p>
            <a:pPr indent="-228600" lvl="0" marL="342900" rtl="0" algn="l">
              <a:spcBef>
                <a:spcPts val="0"/>
              </a:spcBef>
              <a:spcAft>
                <a:spcPts val="0"/>
              </a:spcAft>
              <a:buClr>
                <a:schemeClr val="dk1"/>
              </a:buClr>
              <a:buSzPts val="1800"/>
              <a:buFont typeface="Calibri"/>
              <a:buNone/>
            </a:pPr>
            <a:r>
              <a:t/>
            </a:r>
            <a:endParaRPr sz="1800">
              <a:latin typeface="Quattrocento Sans"/>
              <a:ea typeface="Quattrocento Sans"/>
              <a:cs typeface="Quattrocento Sans"/>
              <a:sym typeface="Quattrocento Sans"/>
            </a:endParaRPr>
          </a:p>
        </p:txBody>
      </p:sp>
      <p:sp>
        <p:nvSpPr>
          <p:cNvPr id="1013" name="Google Shape;1013;p78: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p79: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0" name="Google Shape;1020;p7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8: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5" name="Google Shape;345;p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p80: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7" name="Google Shape;1027;p8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p8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6" name="Google Shape;1036;p8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p82: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43" name="Google Shape;1043;p8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p83: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0" name="Google Shape;1050;p8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5" name="Shape 1055"/>
        <p:cNvGrpSpPr/>
        <p:nvPr/>
      </p:nvGrpSpPr>
      <p:grpSpPr>
        <a:xfrm>
          <a:off x="0" y="0"/>
          <a:ext cx="0" cy="0"/>
          <a:chOff x="0" y="0"/>
          <a:chExt cx="0" cy="0"/>
        </a:xfrm>
      </p:grpSpPr>
      <p:sp>
        <p:nvSpPr>
          <p:cNvPr id="1056" name="Google Shape;1056;p84: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7" name="Google Shape;1057;p8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p85: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4" name="Google Shape;1064;p8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p86: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1" name="Google Shape;1071;p8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6" name="Shape 1076"/>
        <p:cNvGrpSpPr/>
        <p:nvPr/>
      </p:nvGrpSpPr>
      <p:grpSpPr>
        <a:xfrm>
          <a:off x="0" y="0"/>
          <a:ext cx="0" cy="0"/>
          <a:chOff x="0" y="0"/>
          <a:chExt cx="0" cy="0"/>
        </a:xfrm>
      </p:grpSpPr>
      <p:sp>
        <p:nvSpPr>
          <p:cNvPr id="1077" name="Google Shape;1077;p87: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8" name="Google Shape;1078;p8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p8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6" name="Google Shape;1086;p88: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ASAP II  Uchunguzi:</a:t>
            </a:r>
            <a:endParaRPr/>
          </a:p>
          <a:p>
            <a:pPr indent="-342900" lvl="0" marL="342900" rtl="0" algn="l">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Ingawa washirika wengi wa eneo husika wanaosaidiwa na ASAP wanaonyesha uwezo wa kutosha katika uwanja wa ununuzi, vikoa vidogo kadhaa vinaonyesha maeneo ya kuboresha ambayo yatapunguza zaidi hatari ya USAID wakati shirika linasonga mbele na ujanibishaji. </a:t>
            </a:r>
            <a:endParaRPr/>
          </a:p>
          <a:p>
            <a:pPr indent="-342900" lvl="0" marL="342900" rtl="0" algn="l">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Utendaji duni wa ununuzi ndani ya mashirika ya washirika wa eneo husika hutumika kama msingi wa udanganyifu wa kimfumo ambao haujakaguliwa.</a:t>
            </a:r>
            <a:endParaRPr/>
          </a:p>
          <a:p>
            <a:pPr indent="-342900" lvl="0" marL="342900" rtl="0" algn="l">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Tathmini zilionyesha kuwa asilimia 68 ya washirika walikuwa wakifanya ukaguzi usiojitosheleza wa fedha za ugaidi, hitaji muhimu la kufuata katika tuzo zinazofadhiliwa na USAID na PEPFAR. </a:t>
            </a:r>
            <a:endParaRPr/>
          </a:p>
          <a:p>
            <a:pPr indent="0" lvl="0" marL="0" rtl="0" algn="l">
              <a:spcBef>
                <a:spcPts val="0"/>
              </a:spcBef>
              <a:spcAft>
                <a:spcPts val="0"/>
              </a:spcAft>
              <a:buClr>
                <a:schemeClr val="dk1"/>
              </a:buClr>
              <a:buSzPts val="1800"/>
              <a:buFont typeface="Calibri"/>
              <a:buNone/>
            </a:pPr>
            <a:r>
              <a:t/>
            </a:r>
            <a:endParaRPr sz="1800">
              <a:latin typeface="Quattrocento Sans"/>
              <a:ea typeface="Quattrocento Sans"/>
              <a:cs typeface="Quattrocento Sans"/>
              <a:sym typeface="Quattrocento Sans"/>
            </a:endParaRPr>
          </a:p>
        </p:txBody>
      </p:sp>
      <p:sp>
        <p:nvSpPr>
          <p:cNvPr id="1087" name="Google Shape;1087;p88: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p89: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4" name="Google Shape;1094;p8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9: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p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p90: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1" name="Google Shape;1101;p90: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7" name="Shape 1107"/>
        <p:cNvGrpSpPr/>
        <p:nvPr/>
      </p:nvGrpSpPr>
      <p:grpSpPr>
        <a:xfrm>
          <a:off x="0" y="0"/>
          <a:ext cx="0" cy="0"/>
          <a:chOff x="0" y="0"/>
          <a:chExt cx="0" cy="0"/>
        </a:xfrm>
      </p:grpSpPr>
      <p:sp>
        <p:nvSpPr>
          <p:cNvPr id="1108" name="Google Shape;1108;p91: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09" name="Google Shape;1109;p91: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4" name="Shape 1114"/>
        <p:cNvGrpSpPr/>
        <p:nvPr/>
      </p:nvGrpSpPr>
      <p:grpSpPr>
        <a:xfrm>
          <a:off x="0" y="0"/>
          <a:ext cx="0" cy="0"/>
          <a:chOff x="0" y="0"/>
          <a:chExt cx="0" cy="0"/>
        </a:xfrm>
      </p:grpSpPr>
      <p:sp>
        <p:nvSpPr>
          <p:cNvPr id="1115" name="Google Shape;1115;p92: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6" name="Google Shape;1116;p92: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1" name="Shape 1121"/>
        <p:cNvGrpSpPr/>
        <p:nvPr/>
      </p:nvGrpSpPr>
      <p:grpSpPr>
        <a:xfrm>
          <a:off x="0" y="0"/>
          <a:ext cx="0" cy="0"/>
          <a:chOff x="0" y="0"/>
          <a:chExt cx="0" cy="0"/>
        </a:xfrm>
      </p:grpSpPr>
      <p:sp>
        <p:nvSpPr>
          <p:cNvPr id="1122" name="Google Shape;1122;p93: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3" name="Google Shape;1123;p93: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8" name="Shape 1128"/>
        <p:cNvGrpSpPr/>
        <p:nvPr/>
      </p:nvGrpSpPr>
      <p:grpSpPr>
        <a:xfrm>
          <a:off x="0" y="0"/>
          <a:ext cx="0" cy="0"/>
          <a:chOff x="0" y="0"/>
          <a:chExt cx="0" cy="0"/>
        </a:xfrm>
      </p:grpSpPr>
      <p:sp>
        <p:nvSpPr>
          <p:cNvPr id="1129" name="Google Shape;1129;p94: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0" name="Google Shape;1130;p94: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p95: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8" name="Google Shape;1138;p95:notes"/>
          <p:cNvSpPr txBox="1"/>
          <p:nvPr>
            <p:ph idx="1" type="body"/>
          </p:nvPr>
        </p:nvSpPr>
        <p:spPr>
          <a:xfrm>
            <a:off x="1219200" y="3300413"/>
            <a:ext cx="9753600" cy="2700337"/>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a:t>ASAP II  Uchunguzi:</a:t>
            </a:r>
            <a:endParaRPr/>
          </a:p>
          <a:p>
            <a:pPr indent="-342900" lvl="0" marL="342900" rtl="0" algn="l">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Ingawa washirika wanatumia hifadhi iliyofungwa ili kulinda mali, rekodi za hesabu ni nadra kusasishwa, huku asilimia 50 ya washirika wakikamilisha hitaji hili kwa njia namna isiyojitosheleza. </a:t>
            </a:r>
            <a:endParaRPr/>
          </a:p>
          <a:p>
            <a:pPr indent="-342900" lvl="0" marL="342900" rtl="0" algn="l">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Mifumo ya ufuatiliaji wa mali ilikosa asilimia 44 ya washirika waliotathminiwa, na taratibu na sera za kuhakikisha uondoaji sahihi wa mali zilikosekana kati ya asilimia 38 ya washirika.</a:t>
            </a:r>
            <a:endParaRPr/>
          </a:p>
          <a:p>
            <a:pPr indent="-342900" lvl="0" marL="342900" rtl="0" algn="l">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Washirika wa eneo wanakosa wafanyakazi wenye ujuzi na ujuzi unaohitajika ili kudumisha rejista ya mali. </a:t>
            </a:r>
            <a:endParaRPr/>
          </a:p>
          <a:p>
            <a:pPr indent="-342900" lvl="0" marL="342900" rtl="0" algn="l">
              <a:spcBef>
                <a:spcPts val="0"/>
              </a:spcBef>
              <a:spcAft>
                <a:spcPts val="0"/>
              </a:spcAft>
              <a:buClr>
                <a:schemeClr val="dk1"/>
              </a:buClr>
              <a:buSzPts val="1800"/>
              <a:buFont typeface="Calibri"/>
              <a:buAutoNum type="arabicPeriod"/>
            </a:pPr>
            <a:r>
              <a:rPr lang="en-US" sz="1800">
                <a:latin typeface="Quattrocento Sans"/>
                <a:ea typeface="Quattrocento Sans"/>
                <a:cs typeface="Quattrocento Sans"/>
                <a:sym typeface="Quattrocento Sans"/>
              </a:rPr>
              <a:t>Baadhi ya washirika wa eneo husika wanawasilisha rejista za mali zisizohamishika na taarifa fulani zinazokosekana, kama vile thamani ya mali. Washirika wa eneo husika na wadogo wana uelewa mdogo sana wa kudumisha mali kulingana na viwango vya mali vinavyohitajika.</a:t>
            </a:r>
            <a:endParaRPr/>
          </a:p>
          <a:p>
            <a:pPr indent="-228600" lvl="0" marL="342900" marR="0" rtl="0" algn="l">
              <a:lnSpc>
                <a:spcPct val="100000"/>
              </a:lnSpc>
              <a:spcBef>
                <a:spcPts val="0"/>
              </a:spcBef>
              <a:spcAft>
                <a:spcPts val="0"/>
              </a:spcAft>
              <a:buClr>
                <a:schemeClr val="dk1"/>
              </a:buClr>
              <a:buSzPts val="1800"/>
              <a:buFont typeface="Calibri"/>
              <a:buNone/>
            </a:pPr>
            <a:r>
              <a:t/>
            </a:r>
            <a:endParaRPr sz="1800">
              <a:latin typeface="Quattrocento Sans"/>
              <a:ea typeface="Quattrocento Sans"/>
              <a:cs typeface="Quattrocento Sans"/>
              <a:sym typeface="Quattrocento Sans"/>
            </a:endParaRPr>
          </a:p>
        </p:txBody>
      </p:sp>
      <p:sp>
        <p:nvSpPr>
          <p:cNvPr id="1139" name="Google Shape;1139;p95:notes"/>
          <p:cNvSpPr txBox="1"/>
          <p:nvPr>
            <p:ph idx="12" type="sldNum"/>
          </p:nvPr>
        </p:nvSpPr>
        <p:spPr>
          <a:xfrm>
            <a:off x="6905625" y="6513513"/>
            <a:ext cx="5283200" cy="3444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4" name="Shape 1144"/>
        <p:cNvGrpSpPr/>
        <p:nvPr/>
      </p:nvGrpSpPr>
      <p:grpSpPr>
        <a:xfrm>
          <a:off x="0" y="0"/>
          <a:ext cx="0" cy="0"/>
          <a:chOff x="0" y="0"/>
          <a:chExt cx="0" cy="0"/>
        </a:xfrm>
      </p:grpSpPr>
      <p:sp>
        <p:nvSpPr>
          <p:cNvPr id="1145" name="Google Shape;1145;p96: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6" name="Google Shape;1146;p96: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p97: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3" name="Google Shape;1153;p97: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p98: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63" name="Google Shape;1163;p98: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9" name="Shape 1169"/>
        <p:cNvGrpSpPr/>
        <p:nvPr/>
      </p:nvGrpSpPr>
      <p:grpSpPr>
        <a:xfrm>
          <a:off x="0" y="0"/>
          <a:ext cx="0" cy="0"/>
          <a:chOff x="0" y="0"/>
          <a:chExt cx="0" cy="0"/>
        </a:xfrm>
      </p:grpSpPr>
      <p:sp>
        <p:nvSpPr>
          <p:cNvPr id="1170" name="Google Shape;1170;p99:notes"/>
          <p:cNvSpPr txBox="1"/>
          <p:nvPr>
            <p:ph idx="1" type="body"/>
          </p:nvPr>
        </p:nvSpPr>
        <p:spPr>
          <a:xfrm>
            <a:off x="1219200" y="3300413"/>
            <a:ext cx="9753600" cy="2700337"/>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1" name="Google Shape;1171;p99:notes"/>
          <p:cNvSpPr/>
          <p:nvPr>
            <p:ph idx="2" type="sldImg"/>
          </p:nvPr>
        </p:nvSpPr>
        <p:spPr>
          <a:xfrm>
            <a:off x="4038600" y="857250"/>
            <a:ext cx="4114800" cy="2314575"/>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9.jpg"/><Relationship Id="rId4" Type="http://schemas.openxmlformats.org/officeDocument/2006/relationships/image" Target="../media/image4.png"/><Relationship Id="rId5"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obj">
  <p:cSld name="OBJECT">
    <p:bg>
      <p:bgPr>
        <a:solidFill>
          <a:schemeClr val="lt1"/>
        </a:solidFill>
      </p:bgPr>
    </p:bg>
    <p:spTree>
      <p:nvGrpSpPr>
        <p:cNvPr id="16" name="Shape 16"/>
        <p:cNvGrpSpPr/>
        <p:nvPr/>
      </p:nvGrpSpPr>
      <p:grpSpPr>
        <a:xfrm>
          <a:off x="0" y="0"/>
          <a:ext cx="0" cy="0"/>
          <a:chOff x="0" y="0"/>
          <a:chExt cx="0" cy="0"/>
        </a:xfrm>
      </p:grpSpPr>
      <p:sp>
        <p:nvSpPr>
          <p:cNvPr id="17" name="Google Shape;17;p259"/>
          <p:cNvSpPr txBox="1"/>
          <p:nvPr>
            <p:ph type="ctrTitle"/>
          </p:nvPr>
        </p:nvSpPr>
        <p:spPr>
          <a:xfrm>
            <a:off x="1179572" y="712287"/>
            <a:ext cx="9832855" cy="492443"/>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3200">
                <a:solidFill>
                  <a:srgbClr val="404040"/>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 name="Google Shape;18;p259"/>
          <p:cNvSpPr txBox="1"/>
          <p:nvPr>
            <p:ph idx="1" type="subTitle"/>
          </p:nvPr>
        </p:nvSpPr>
        <p:spPr>
          <a:xfrm>
            <a:off x="1828800" y="3840480"/>
            <a:ext cx="8534400" cy="1107996"/>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59"/>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59"/>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59"/>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
        <p:nvSpPr>
          <p:cNvPr id="22" name="Google Shape;22;p259"/>
          <p:cNvSpPr/>
          <p:nvPr/>
        </p:nvSpPr>
        <p:spPr>
          <a:xfrm>
            <a:off x="3047" y="6400800"/>
            <a:ext cx="12189460" cy="457200"/>
          </a:xfrm>
          <a:custGeom>
            <a:rect b="b" l="l" r="r" t="t"/>
            <a:pathLst>
              <a:path extrusionOk="0" h="457200" w="12189460">
                <a:moveTo>
                  <a:pt x="0" y="457200"/>
                </a:moveTo>
                <a:lnTo>
                  <a:pt x="12188952" y="457200"/>
                </a:lnTo>
                <a:lnTo>
                  <a:pt x="12188952" y="0"/>
                </a:lnTo>
                <a:lnTo>
                  <a:pt x="0" y="0"/>
                </a:lnTo>
                <a:lnTo>
                  <a:pt x="0" y="457200"/>
                </a:lnTo>
                <a:close/>
              </a:path>
            </a:pathLst>
          </a:custGeom>
          <a:solidFill>
            <a:srgbClr val="002E6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5" name="Shape 75"/>
        <p:cNvGrpSpPr/>
        <p:nvPr/>
      </p:nvGrpSpPr>
      <p:grpSpPr>
        <a:xfrm>
          <a:off x="0" y="0"/>
          <a:ext cx="0" cy="0"/>
          <a:chOff x="0" y="0"/>
          <a:chExt cx="0" cy="0"/>
        </a:xfrm>
      </p:grpSpPr>
      <p:sp>
        <p:nvSpPr>
          <p:cNvPr id="76" name="Google Shape;76;p264"/>
          <p:cNvSpPr txBox="1"/>
          <p:nvPr>
            <p:ph type="title"/>
          </p:nvPr>
        </p:nvSpPr>
        <p:spPr>
          <a:xfrm>
            <a:off x="1097280" y="286605"/>
            <a:ext cx="10058400" cy="145075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7" name="Google Shape;77;p264"/>
          <p:cNvSpPr txBox="1"/>
          <p:nvPr>
            <p:ph idx="1" type="body"/>
          </p:nvPr>
        </p:nvSpPr>
        <p:spPr>
          <a:xfrm>
            <a:off x="1097280" y="2108203"/>
            <a:ext cx="10058400" cy="3760891"/>
          </a:xfrm>
          <a:prstGeom prst="rect">
            <a:avLst/>
          </a:prstGeom>
          <a:noFill/>
          <a:ln>
            <a:noFill/>
          </a:ln>
        </p:spPr>
        <p:txBody>
          <a:bodyPr anchorCtr="0" anchor="t" bIns="45700" lIns="0" spcFirstLastPara="1" rIns="0" wrap="square" tIns="45700">
            <a:normAutofit/>
          </a:bodyPr>
          <a:lstStyle>
            <a:lvl1pPr indent="-355600" lvl="0" marL="457200" algn="l">
              <a:lnSpc>
                <a:spcPct val="110000"/>
              </a:lnSpc>
              <a:spcBef>
                <a:spcPts val="1200"/>
              </a:spcBef>
              <a:spcAft>
                <a:spcPts val="0"/>
              </a:spcAft>
              <a:buSzPts val="2000"/>
              <a:buChar char=" "/>
              <a:defRPr sz="2000"/>
            </a:lvl1pPr>
            <a:lvl2pPr indent="-355600" lvl="1" marL="914400" algn="l">
              <a:lnSpc>
                <a:spcPct val="110000"/>
              </a:lnSpc>
              <a:spcBef>
                <a:spcPts val="200"/>
              </a:spcBef>
              <a:spcAft>
                <a:spcPts val="0"/>
              </a:spcAft>
              <a:buClr>
                <a:srgbClr val="3F3F3F"/>
              </a:buClr>
              <a:buSzPts val="2000"/>
              <a:buChar char="◦"/>
              <a:defRPr sz="2000"/>
            </a:lvl2pPr>
            <a:lvl3pPr indent="-355600" lvl="2" marL="1371600" algn="l">
              <a:lnSpc>
                <a:spcPct val="110000"/>
              </a:lnSpc>
              <a:spcBef>
                <a:spcPts val="400"/>
              </a:spcBef>
              <a:spcAft>
                <a:spcPts val="0"/>
              </a:spcAft>
              <a:buClr>
                <a:srgbClr val="3F3F3F"/>
              </a:buClr>
              <a:buSzPts val="2000"/>
              <a:buChar char="◦"/>
              <a:defRPr sz="2000"/>
            </a:lvl3pPr>
            <a:lvl4pPr indent="-355600" lvl="3" marL="1828800" algn="l">
              <a:lnSpc>
                <a:spcPct val="110000"/>
              </a:lnSpc>
              <a:spcBef>
                <a:spcPts val="400"/>
              </a:spcBef>
              <a:spcAft>
                <a:spcPts val="0"/>
              </a:spcAft>
              <a:buClr>
                <a:srgbClr val="3F3F3F"/>
              </a:buClr>
              <a:buSzPts val="2000"/>
              <a:buChar char="◦"/>
              <a:defRPr sz="2000"/>
            </a:lvl4pPr>
            <a:lvl5pPr indent="-355600" lvl="4" marL="2286000" algn="l">
              <a:lnSpc>
                <a:spcPct val="110000"/>
              </a:lnSpc>
              <a:spcBef>
                <a:spcPts val="400"/>
              </a:spcBef>
              <a:spcAft>
                <a:spcPts val="0"/>
              </a:spcAft>
              <a:buClr>
                <a:srgbClr val="3F3F3F"/>
              </a:buClr>
              <a:buSzPts val="2000"/>
              <a:buChar char="◦"/>
              <a:defRPr sz="2000"/>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78" name="Google Shape;78;p264"/>
          <p:cNvSpPr txBox="1"/>
          <p:nvPr>
            <p:ph idx="10" type="dt"/>
          </p:nvPr>
        </p:nvSpPr>
        <p:spPr>
          <a:xfrm>
            <a:off x="8218425" y="6446840"/>
            <a:ext cx="258485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264"/>
          <p:cNvSpPr txBox="1"/>
          <p:nvPr>
            <p:ph idx="11" type="ftr"/>
          </p:nvPr>
        </p:nvSpPr>
        <p:spPr>
          <a:xfrm>
            <a:off x="1097279" y="6446840"/>
            <a:ext cx="6818263"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264"/>
          <p:cNvSpPr txBox="1"/>
          <p:nvPr>
            <p:ph idx="12" type="sldNum"/>
          </p:nvPr>
        </p:nvSpPr>
        <p:spPr>
          <a:xfrm>
            <a:off x="10993581" y="6446840"/>
            <a:ext cx="780011" cy="365125"/>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
        <p:nvSpPr>
          <p:cNvPr id="81" name="Google Shape;81;p264"/>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venir"/>
              <a:buNone/>
            </a:pPr>
            <a:r>
              <a:t/>
            </a:r>
            <a:endParaRPr b="1" i="0" sz="32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2 Content">
  <p:cSld name="1_Red/Gray 2 Content">
    <p:bg>
      <p:bgPr>
        <a:solidFill>
          <a:schemeClr val="lt1"/>
        </a:solidFill>
      </p:bgPr>
    </p:bg>
    <p:spTree>
      <p:nvGrpSpPr>
        <p:cNvPr id="82" name="Shape 82"/>
        <p:cNvGrpSpPr/>
        <p:nvPr/>
      </p:nvGrpSpPr>
      <p:grpSpPr>
        <a:xfrm>
          <a:off x="0" y="0"/>
          <a:ext cx="0" cy="0"/>
          <a:chOff x="0" y="0"/>
          <a:chExt cx="0" cy="0"/>
        </a:xfrm>
      </p:grpSpPr>
      <p:sp>
        <p:nvSpPr>
          <p:cNvPr id="83" name="Google Shape;83;p267"/>
          <p:cNvSpPr txBox="1"/>
          <p:nvPr>
            <p:ph idx="1" type="body"/>
          </p:nvPr>
        </p:nvSpPr>
        <p:spPr>
          <a:xfrm>
            <a:off x="914805" y="1715549"/>
            <a:ext cx="10363200" cy="4233200"/>
          </a:xfrm>
          <a:prstGeom prst="rect">
            <a:avLst/>
          </a:prstGeom>
          <a:noFill/>
          <a:ln>
            <a:noFill/>
          </a:ln>
        </p:spPr>
        <p:txBody>
          <a:bodyPr anchorCtr="0" anchor="t" bIns="91175" lIns="91175" spcFirstLastPara="1" rIns="91175" wrap="square" tIns="91175">
            <a:noAutofit/>
          </a:bodyPr>
          <a:lstStyle>
            <a:lvl1pPr indent="-330200" lvl="0" marL="457200" marR="0" algn="l">
              <a:lnSpc>
                <a:spcPct val="110000"/>
              </a:lnSpc>
              <a:spcBef>
                <a:spcPts val="0"/>
              </a:spcBef>
              <a:spcAft>
                <a:spcPts val="0"/>
              </a:spcAft>
              <a:buClr>
                <a:srgbClr val="6C6463"/>
              </a:buClr>
              <a:buSzPts val="1600"/>
              <a:buChar char="•"/>
              <a:defRPr i="0" sz="2000" u="none" cap="none" strike="noStrike">
                <a:solidFill>
                  <a:srgbClr val="6C6463"/>
                </a:solidFill>
              </a:defRPr>
            </a:lvl1pPr>
            <a:lvl2pPr indent="-330200" lvl="1" marL="914400" marR="0" algn="l">
              <a:lnSpc>
                <a:spcPct val="110000"/>
              </a:lnSpc>
              <a:spcBef>
                <a:spcPts val="1067"/>
              </a:spcBef>
              <a:spcAft>
                <a:spcPts val="0"/>
              </a:spcAft>
              <a:buClr>
                <a:srgbClr val="6C6463"/>
              </a:buClr>
              <a:buSzPts val="1600"/>
              <a:buChar char="–"/>
              <a:defRPr i="0" sz="2133" u="none" cap="none" strike="noStrike">
                <a:solidFill>
                  <a:srgbClr val="6C6463"/>
                </a:solidFill>
              </a:defRPr>
            </a:lvl2pPr>
            <a:lvl3pPr indent="-330200" lvl="2" marL="1371600" marR="0" algn="l">
              <a:lnSpc>
                <a:spcPct val="110000"/>
              </a:lnSpc>
              <a:spcBef>
                <a:spcPts val="1067"/>
              </a:spcBef>
              <a:spcAft>
                <a:spcPts val="0"/>
              </a:spcAft>
              <a:buClr>
                <a:srgbClr val="6C6463"/>
              </a:buClr>
              <a:buSzPts val="1600"/>
              <a:buChar char="•"/>
              <a:defRPr i="0" sz="2133" u="none" cap="none" strike="noStrike">
                <a:solidFill>
                  <a:srgbClr val="6C6463"/>
                </a:solidFill>
              </a:defRPr>
            </a:lvl3pPr>
            <a:lvl4pPr indent="-317500" lvl="3" marL="1828800" marR="0" algn="l">
              <a:lnSpc>
                <a:spcPct val="110000"/>
              </a:lnSpc>
              <a:spcBef>
                <a:spcPts val="400"/>
              </a:spcBef>
              <a:spcAft>
                <a:spcPts val="0"/>
              </a:spcAft>
              <a:buClr>
                <a:srgbClr val="6C6463"/>
              </a:buClr>
              <a:buSzPts val="1400"/>
              <a:buChar char="–"/>
              <a:defRPr i="0" sz="1867" u="none" cap="none" strike="noStrike">
                <a:solidFill>
                  <a:srgbClr val="6C6463"/>
                </a:solidFill>
              </a:defRPr>
            </a:lvl4pPr>
            <a:lvl5pPr indent="-330200" lvl="4" marL="2286000" marR="0" algn="l">
              <a:lnSpc>
                <a:spcPct val="110000"/>
              </a:lnSpc>
              <a:spcBef>
                <a:spcPts val="400"/>
              </a:spcBef>
              <a:spcAft>
                <a:spcPts val="0"/>
              </a:spcAft>
              <a:buClr>
                <a:srgbClr val="6C6463"/>
              </a:buClr>
              <a:buSzPts val="1600"/>
              <a:buChar char="»"/>
              <a:defRPr i="0" sz="2133" u="none" cap="none" strike="noStrike">
                <a:solidFill>
                  <a:srgbClr val="6C6463"/>
                </a:solidFill>
              </a:defRPr>
            </a:lvl5pPr>
            <a:lvl6pPr indent="-342900" lvl="5" marL="2743200" marR="0" algn="l">
              <a:lnSpc>
                <a:spcPct val="90000"/>
              </a:lnSpc>
              <a:spcBef>
                <a:spcPts val="533"/>
              </a:spcBef>
              <a:spcAft>
                <a:spcPts val="0"/>
              </a:spcAft>
              <a:buClr>
                <a:schemeClr val="dk1"/>
              </a:buClr>
              <a:buSzPts val="1800"/>
              <a:buChar char="•"/>
              <a:defRPr i="0" sz="2400" u="none" cap="none" strike="noStrike">
                <a:solidFill>
                  <a:schemeClr val="dk1"/>
                </a:solidFill>
              </a:defRPr>
            </a:lvl6pPr>
            <a:lvl7pPr indent="-342900" lvl="6" marL="3200400" marR="0" algn="l">
              <a:lnSpc>
                <a:spcPct val="90000"/>
              </a:lnSpc>
              <a:spcBef>
                <a:spcPts val="533"/>
              </a:spcBef>
              <a:spcAft>
                <a:spcPts val="0"/>
              </a:spcAft>
              <a:buClr>
                <a:schemeClr val="dk1"/>
              </a:buClr>
              <a:buSzPts val="1800"/>
              <a:buChar char="•"/>
              <a:defRPr i="0" sz="2400" u="none" cap="none" strike="noStrike">
                <a:solidFill>
                  <a:schemeClr val="dk1"/>
                </a:solidFill>
              </a:defRPr>
            </a:lvl7pPr>
            <a:lvl8pPr indent="-342900" lvl="7" marL="3657600" marR="0" algn="l">
              <a:lnSpc>
                <a:spcPct val="90000"/>
              </a:lnSpc>
              <a:spcBef>
                <a:spcPts val="533"/>
              </a:spcBef>
              <a:spcAft>
                <a:spcPts val="0"/>
              </a:spcAft>
              <a:buClr>
                <a:schemeClr val="dk1"/>
              </a:buClr>
              <a:buSzPts val="1800"/>
              <a:buChar char="•"/>
              <a:defRPr i="0" sz="2400" u="none" cap="none" strike="noStrike">
                <a:solidFill>
                  <a:schemeClr val="dk1"/>
                </a:solidFill>
              </a:defRPr>
            </a:lvl8pPr>
            <a:lvl9pPr indent="-342900" lvl="8" marL="4114800" marR="0" algn="l">
              <a:lnSpc>
                <a:spcPct val="90000"/>
              </a:lnSpc>
              <a:spcBef>
                <a:spcPts val="533"/>
              </a:spcBef>
              <a:spcAft>
                <a:spcPts val="0"/>
              </a:spcAft>
              <a:buClr>
                <a:schemeClr val="dk1"/>
              </a:buClr>
              <a:buSzPts val="1800"/>
              <a:buChar char="•"/>
              <a:defRPr i="0" sz="2400" u="none" cap="none" strike="noStrike">
                <a:solidFill>
                  <a:schemeClr val="dk1"/>
                </a:solidFill>
              </a:defRPr>
            </a:lvl9pPr>
          </a:lstStyle>
          <a:p/>
        </p:txBody>
      </p:sp>
      <p:sp>
        <p:nvSpPr>
          <p:cNvPr id="84" name="Google Shape;84;p267"/>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venir"/>
              <a:buNone/>
            </a:pPr>
            <a:r>
              <a:t/>
            </a:r>
            <a:endParaRPr b="1" i="0" sz="32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5" name="Shape 85"/>
        <p:cNvGrpSpPr/>
        <p:nvPr/>
      </p:nvGrpSpPr>
      <p:grpSpPr>
        <a:xfrm>
          <a:off x="0" y="0"/>
          <a:ext cx="0" cy="0"/>
          <a:chOff x="0" y="0"/>
          <a:chExt cx="0" cy="0"/>
        </a:xfrm>
      </p:grpSpPr>
      <p:sp>
        <p:nvSpPr>
          <p:cNvPr id="86" name="Google Shape;86;p271"/>
          <p:cNvSpPr/>
          <p:nvPr/>
        </p:nvSpPr>
        <p:spPr>
          <a:xfrm>
            <a:off x="3175" y="6400800"/>
            <a:ext cx="12188825" cy="457200"/>
          </a:xfrm>
          <a:prstGeom prst="rect">
            <a:avLst/>
          </a:prstGeom>
          <a:solidFill>
            <a:srgbClr val="002F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271"/>
          <p:cNvSpPr txBox="1"/>
          <p:nvPr>
            <p:ph type="ctr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62626"/>
              </a:buClr>
              <a:buSzPts val="8000"/>
              <a:buFont typeface="Arial"/>
              <a:buNone/>
              <a:defRPr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8" name="Google Shape;88;p271"/>
          <p:cNvSpPr txBox="1"/>
          <p:nvPr>
            <p:ph idx="1" type="subTitle"/>
          </p:nvPr>
        </p:nvSpPr>
        <p:spPr>
          <a:xfrm>
            <a:off x="1100051" y="4645152"/>
            <a:ext cx="10058400" cy="1143000"/>
          </a:xfrm>
          <a:prstGeom prst="rect">
            <a:avLst/>
          </a:prstGeom>
          <a:noFill/>
          <a:ln>
            <a:noFill/>
          </a:ln>
        </p:spPr>
        <p:txBody>
          <a:bodyPr anchorCtr="0" anchor="t" bIns="45700" lIns="91425" spcFirstLastPara="1" rIns="91425" wrap="square" tIns="45700">
            <a:normAutofit/>
          </a:bodyPr>
          <a:lstStyle>
            <a:lvl1pPr lvl="0" algn="l">
              <a:lnSpc>
                <a:spcPct val="110000"/>
              </a:lnSpc>
              <a:spcBef>
                <a:spcPts val="1200"/>
              </a:spcBef>
              <a:spcAft>
                <a:spcPts val="0"/>
              </a:spcAft>
              <a:buSzPts val="2400"/>
              <a:buNone/>
              <a:defRPr sz="2400" cap="none">
                <a:solidFill>
                  <a:schemeClr val="dk1"/>
                </a:solidFill>
                <a:latin typeface="Avenir"/>
                <a:ea typeface="Avenir"/>
                <a:cs typeface="Avenir"/>
                <a:sym typeface="Avenir"/>
              </a:defRPr>
            </a:lvl1pPr>
            <a:lvl2pPr lvl="1" algn="ctr">
              <a:lnSpc>
                <a:spcPct val="110000"/>
              </a:lnSpc>
              <a:spcBef>
                <a:spcPts val="200"/>
              </a:spcBef>
              <a:spcAft>
                <a:spcPts val="0"/>
              </a:spcAft>
              <a:buClr>
                <a:srgbClr val="3F3F3F"/>
              </a:buClr>
              <a:buSzPts val="2400"/>
              <a:buNone/>
              <a:defRPr sz="2400"/>
            </a:lvl2pPr>
            <a:lvl3pPr lvl="2" algn="ctr">
              <a:lnSpc>
                <a:spcPct val="110000"/>
              </a:lnSpc>
              <a:spcBef>
                <a:spcPts val="400"/>
              </a:spcBef>
              <a:spcAft>
                <a:spcPts val="0"/>
              </a:spcAft>
              <a:buClr>
                <a:srgbClr val="3F3F3F"/>
              </a:buClr>
              <a:buSzPts val="2400"/>
              <a:buNone/>
              <a:defRPr sz="2400"/>
            </a:lvl3pPr>
            <a:lvl4pPr lvl="3" algn="ctr">
              <a:lnSpc>
                <a:spcPct val="110000"/>
              </a:lnSpc>
              <a:spcBef>
                <a:spcPts val="400"/>
              </a:spcBef>
              <a:spcAft>
                <a:spcPts val="0"/>
              </a:spcAft>
              <a:buClr>
                <a:srgbClr val="3F3F3F"/>
              </a:buClr>
              <a:buSzPts val="2000"/>
              <a:buNone/>
              <a:defRPr sz="2000"/>
            </a:lvl4pPr>
            <a:lvl5pPr lvl="4" algn="ctr">
              <a:lnSpc>
                <a:spcPct val="110000"/>
              </a:lnSpc>
              <a:spcBef>
                <a:spcPts val="400"/>
              </a:spcBef>
              <a:spcAft>
                <a:spcPts val="0"/>
              </a:spcAft>
              <a:buClr>
                <a:srgbClr val="3F3F3F"/>
              </a:buClr>
              <a:buSzPts val="2000"/>
              <a:buNone/>
              <a:defRPr sz="2000"/>
            </a:lvl5pPr>
            <a:lvl6pPr lvl="5" algn="ctr">
              <a:lnSpc>
                <a:spcPct val="90000"/>
              </a:lnSpc>
              <a:spcBef>
                <a:spcPts val="400"/>
              </a:spcBef>
              <a:spcAft>
                <a:spcPts val="0"/>
              </a:spcAft>
              <a:buSzPts val="2000"/>
              <a:buNone/>
              <a:defRPr sz="2000"/>
            </a:lvl6pPr>
            <a:lvl7pPr lvl="6" algn="ctr">
              <a:lnSpc>
                <a:spcPct val="90000"/>
              </a:lnSpc>
              <a:spcBef>
                <a:spcPts val="400"/>
              </a:spcBef>
              <a:spcAft>
                <a:spcPts val="0"/>
              </a:spcAft>
              <a:buSzPts val="2000"/>
              <a:buNone/>
              <a:defRPr sz="2000"/>
            </a:lvl7pPr>
            <a:lvl8pPr lvl="7" algn="ctr">
              <a:lnSpc>
                <a:spcPct val="90000"/>
              </a:lnSpc>
              <a:spcBef>
                <a:spcPts val="400"/>
              </a:spcBef>
              <a:spcAft>
                <a:spcPts val="0"/>
              </a:spcAft>
              <a:buSzPts val="2000"/>
              <a:buNone/>
              <a:defRPr sz="2000"/>
            </a:lvl8pPr>
            <a:lvl9pPr lvl="8" algn="ctr">
              <a:lnSpc>
                <a:spcPct val="90000"/>
              </a:lnSpc>
              <a:spcBef>
                <a:spcPts val="400"/>
              </a:spcBef>
              <a:spcAft>
                <a:spcPts val="400"/>
              </a:spcAft>
              <a:buSzPts val="2000"/>
              <a:buNone/>
              <a:defRPr sz="2000"/>
            </a:lvl9pPr>
          </a:lstStyle>
          <a:p/>
        </p:txBody>
      </p:sp>
      <p:cxnSp>
        <p:nvCxnSpPr>
          <p:cNvPr id="89" name="Google Shape;89;p271"/>
          <p:cNvCxnSpPr/>
          <p:nvPr/>
        </p:nvCxnSpPr>
        <p:spPr>
          <a:xfrm>
            <a:off x="1207659" y="4474741"/>
            <a:ext cx="9875520" cy="0"/>
          </a:xfrm>
          <a:prstGeom prst="straightConnector1">
            <a:avLst/>
          </a:prstGeom>
          <a:noFill/>
          <a:ln cap="flat" cmpd="sng" w="12700">
            <a:solidFill>
              <a:srgbClr val="3F3F3F"/>
            </a:solidFill>
            <a:prstDash val="solid"/>
            <a:round/>
            <a:headEnd len="sm" w="sm" type="none"/>
            <a:tailEnd len="sm" w="sm" type="none"/>
          </a:ln>
        </p:spPr>
      </p:cxnSp>
      <p:sp>
        <p:nvSpPr>
          <p:cNvPr id="90" name="Google Shape;90;p271"/>
          <p:cNvSpPr txBox="1"/>
          <p:nvPr>
            <p:ph idx="10" type="dt"/>
          </p:nvPr>
        </p:nvSpPr>
        <p:spPr>
          <a:xfrm>
            <a:off x="8218425" y="6446840"/>
            <a:ext cx="258485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1" name="Google Shape;91;p271"/>
          <p:cNvSpPr txBox="1"/>
          <p:nvPr>
            <p:ph idx="11" type="ftr"/>
          </p:nvPr>
        </p:nvSpPr>
        <p:spPr>
          <a:xfrm>
            <a:off x="1097279" y="6446840"/>
            <a:ext cx="6818263"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271"/>
          <p:cNvSpPr txBox="1"/>
          <p:nvPr>
            <p:ph idx="12" type="sldNum"/>
          </p:nvPr>
        </p:nvSpPr>
        <p:spPr>
          <a:xfrm>
            <a:off x="10993581" y="6446840"/>
            <a:ext cx="780011" cy="365125"/>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93" name="Shape 93"/>
        <p:cNvGrpSpPr/>
        <p:nvPr/>
      </p:nvGrpSpPr>
      <p:grpSpPr>
        <a:xfrm>
          <a:off x="0" y="0"/>
          <a:ext cx="0" cy="0"/>
          <a:chOff x="0" y="0"/>
          <a:chExt cx="0" cy="0"/>
        </a:xfrm>
      </p:grpSpPr>
      <p:sp>
        <p:nvSpPr>
          <p:cNvPr id="94" name="Google Shape;94;p272"/>
          <p:cNvSpPr/>
          <p:nvPr/>
        </p:nvSpPr>
        <p:spPr>
          <a:xfrm>
            <a:off x="16" y="-1"/>
            <a:ext cx="12191984" cy="2108203"/>
          </a:xfrm>
          <a:prstGeom prst="rect">
            <a:avLst/>
          </a:prstGeom>
          <a:solidFill>
            <a:srgbClr val="002F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72"/>
          <p:cNvSpPr txBox="1"/>
          <p:nvPr>
            <p:ph type="title"/>
          </p:nvPr>
        </p:nvSpPr>
        <p:spPr>
          <a:xfrm>
            <a:off x="1097280" y="286605"/>
            <a:ext cx="10058400" cy="145075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200"/>
              <a:buFont typeface="Arial"/>
              <a:buNone/>
              <a:defRPr>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272"/>
          <p:cNvSpPr txBox="1"/>
          <p:nvPr>
            <p:ph idx="1" type="body"/>
          </p:nvPr>
        </p:nvSpPr>
        <p:spPr>
          <a:xfrm>
            <a:off x="1097280" y="2334860"/>
            <a:ext cx="10058400" cy="3760891"/>
          </a:xfrm>
          <a:prstGeom prst="rect">
            <a:avLst/>
          </a:prstGeom>
          <a:noFill/>
          <a:ln>
            <a:noFill/>
          </a:ln>
        </p:spPr>
        <p:txBody>
          <a:bodyPr anchorCtr="0" anchor="t" bIns="45700" lIns="0" spcFirstLastPara="1" rIns="0" wrap="square" tIns="4570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10000"/>
              </a:lnSpc>
              <a:spcBef>
                <a:spcPts val="200"/>
              </a:spcBef>
              <a:spcAft>
                <a:spcPts val="0"/>
              </a:spcAft>
              <a:buClr>
                <a:srgbClr val="3F3F3F"/>
              </a:buClr>
              <a:buSzPts val="1800"/>
              <a:buChar char="◦"/>
              <a:defRPr/>
            </a:lvl2pPr>
            <a:lvl3pPr indent="-342900" lvl="2" marL="1371600" algn="l">
              <a:lnSpc>
                <a:spcPct val="110000"/>
              </a:lnSpc>
              <a:spcBef>
                <a:spcPts val="400"/>
              </a:spcBef>
              <a:spcAft>
                <a:spcPts val="0"/>
              </a:spcAft>
              <a:buClr>
                <a:srgbClr val="3F3F3F"/>
              </a:buClr>
              <a:buSzPts val="1800"/>
              <a:buChar char="◦"/>
              <a:defRPr/>
            </a:lvl3pPr>
            <a:lvl4pPr indent="-342900" lvl="3" marL="1828800" algn="l">
              <a:lnSpc>
                <a:spcPct val="110000"/>
              </a:lnSpc>
              <a:spcBef>
                <a:spcPts val="400"/>
              </a:spcBef>
              <a:spcAft>
                <a:spcPts val="0"/>
              </a:spcAft>
              <a:buClr>
                <a:srgbClr val="3F3F3F"/>
              </a:buClr>
              <a:buSzPts val="1800"/>
              <a:buChar char="◦"/>
              <a:defRPr/>
            </a:lvl4pPr>
            <a:lvl5pPr indent="-342900" lvl="4" marL="2286000" algn="l">
              <a:lnSpc>
                <a:spcPct val="11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97" name="Google Shape;97;p272"/>
          <p:cNvSpPr txBox="1"/>
          <p:nvPr>
            <p:ph idx="10" type="dt"/>
          </p:nvPr>
        </p:nvSpPr>
        <p:spPr>
          <a:xfrm>
            <a:off x="8218425" y="6446840"/>
            <a:ext cx="258485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272"/>
          <p:cNvSpPr txBox="1"/>
          <p:nvPr>
            <p:ph idx="11" type="ftr"/>
          </p:nvPr>
        </p:nvSpPr>
        <p:spPr>
          <a:xfrm>
            <a:off x="1097279" y="6446840"/>
            <a:ext cx="6818263"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272"/>
          <p:cNvSpPr txBox="1"/>
          <p:nvPr>
            <p:ph idx="12" type="sldNum"/>
          </p:nvPr>
        </p:nvSpPr>
        <p:spPr>
          <a:xfrm>
            <a:off x="10993581" y="6446840"/>
            <a:ext cx="780011" cy="365125"/>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0" name="Shape 100"/>
        <p:cNvGrpSpPr/>
        <p:nvPr/>
      </p:nvGrpSpPr>
      <p:grpSpPr>
        <a:xfrm>
          <a:off x="0" y="0"/>
          <a:ext cx="0" cy="0"/>
          <a:chOff x="0" y="0"/>
          <a:chExt cx="0" cy="0"/>
        </a:xfrm>
      </p:grpSpPr>
      <p:sp>
        <p:nvSpPr>
          <p:cNvPr id="101" name="Google Shape;101;p273"/>
          <p:cNvSpPr/>
          <p:nvPr/>
        </p:nvSpPr>
        <p:spPr>
          <a:xfrm>
            <a:off x="3177" y="6400800"/>
            <a:ext cx="12188825" cy="457200"/>
          </a:xfrm>
          <a:prstGeom prst="rect">
            <a:avLst/>
          </a:prstGeom>
          <a:solidFill>
            <a:srgbClr val="002F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73"/>
          <p:cNvSpPr txBox="1"/>
          <p:nvPr>
            <p:ph type="title"/>
          </p:nvPr>
        </p:nvSpPr>
        <p:spPr>
          <a:xfrm>
            <a:off x="1097280" y="758952"/>
            <a:ext cx="10058400" cy="356616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262626"/>
              </a:buClr>
              <a:buSzPts val="8000"/>
              <a:buFont typeface="Arial"/>
              <a:buNone/>
              <a:defRPr b="0" sz="8000">
                <a:solidFill>
                  <a:srgbClr val="26262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3" name="Google Shape;103;p273"/>
          <p:cNvSpPr txBox="1"/>
          <p:nvPr>
            <p:ph idx="1" type="body"/>
          </p:nvPr>
        </p:nvSpPr>
        <p:spPr>
          <a:xfrm>
            <a:off x="1097280" y="4663440"/>
            <a:ext cx="10058400" cy="11430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200"/>
              </a:spcBef>
              <a:spcAft>
                <a:spcPts val="0"/>
              </a:spcAft>
              <a:buSzPts val="2400"/>
              <a:buNone/>
              <a:defRPr sz="2400" cap="none">
                <a:solidFill>
                  <a:schemeClr val="dk1"/>
                </a:solidFill>
                <a:latin typeface="Avenir"/>
                <a:ea typeface="Avenir"/>
                <a:cs typeface="Avenir"/>
                <a:sym typeface="Avenir"/>
              </a:defRPr>
            </a:lvl1pPr>
            <a:lvl2pPr indent="-228600" lvl="1" marL="914400" algn="l">
              <a:lnSpc>
                <a:spcPct val="110000"/>
              </a:lnSpc>
              <a:spcBef>
                <a:spcPts val="200"/>
              </a:spcBef>
              <a:spcAft>
                <a:spcPts val="0"/>
              </a:spcAft>
              <a:buClr>
                <a:srgbClr val="888888"/>
              </a:buClr>
              <a:buSzPts val="1800"/>
              <a:buNone/>
              <a:defRPr sz="1800">
                <a:solidFill>
                  <a:srgbClr val="888888"/>
                </a:solidFill>
              </a:defRPr>
            </a:lvl2pPr>
            <a:lvl3pPr indent="-228600" lvl="2" marL="1371600" algn="l">
              <a:lnSpc>
                <a:spcPct val="110000"/>
              </a:lnSpc>
              <a:spcBef>
                <a:spcPts val="400"/>
              </a:spcBef>
              <a:spcAft>
                <a:spcPts val="0"/>
              </a:spcAft>
              <a:buClr>
                <a:srgbClr val="888888"/>
              </a:buClr>
              <a:buSzPts val="1600"/>
              <a:buNone/>
              <a:defRPr sz="1600">
                <a:solidFill>
                  <a:srgbClr val="888888"/>
                </a:solidFill>
              </a:defRPr>
            </a:lvl3pPr>
            <a:lvl4pPr indent="-228600" lvl="3" marL="1828800" algn="l">
              <a:lnSpc>
                <a:spcPct val="110000"/>
              </a:lnSpc>
              <a:spcBef>
                <a:spcPts val="400"/>
              </a:spcBef>
              <a:spcAft>
                <a:spcPts val="0"/>
              </a:spcAft>
              <a:buClr>
                <a:srgbClr val="888888"/>
              </a:buClr>
              <a:buSzPts val="1400"/>
              <a:buNone/>
              <a:defRPr sz="1400">
                <a:solidFill>
                  <a:srgbClr val="888888"/>
                </a:solidFill>
              </a:defRPr>
            </a:lvl4pPr>
            <a:lvl5pPr indent="-228600" lvl="4" marL="2286000" algn="l">
              <a:lnSpc>
                <a:spcPct val="110000"/>
              </a:lnSpc>
              <a:spcBef>
                <a:spcPts val="400"/>
              </a:spcBef>
              <a:spcAft>
                <a:spcPts val="0"/>
              </a:spcAft>
              <a:buClr>
                <a:srgbClr val="888888"/>
              </a:buClr>
              <a:buSzPts val="1400"/>
              <a:buNone/>
              <a:defRPr sz="1400">
                <a:solidFill>
                  <a:srgbClr val="888888"/>
                </a:solidFill>
              </a:defRPr>
            </a:lvl5pPr>
            <a:lvl6pPr indent="-228600" lvl="5" marL="2743200" algn="l">
              <a:lnSpc>
                <a:spcPct val="90000"/>
              </a:lnSpc>
              <a:spcBef>
                <a:spcPts val="400"/>
              </a:spcBef>
              <a:spcAft>
                <a:spcPts val="0"/>
              </a:spcAft>
              <a:buSzPts val="1400"/>
              <a:buNone/>
              <a:defRPr sz="1400">
                <a:solidFill>
                  <a:srgbClr val="888888"/>
                </a:solidFill>
              </a:defRPr>
            </a:lvl6pPr>
            <a:lvl7pPr indent="-228600" lvl="6" marL="3200400" algn="l">
              <a:lnSpc>
                <a:spcPct val="90000"/>
              </a:lnSpc>
              <a:spcBef>
                <a:spcPts val="400"/>
              </a:spcBef>
              <a:spcAft>
                <a:spcPts val="0"/>
              </a:spcAft>
              <a:buSzPts val="1400"/>
              <a:buNone/>
              <a:defRPr sz="1400">
                <a:solidFill>
                  <a:srgbClr val="888888"/>
                </a:solidFill>
              </a:defRPr>
            </a:lvl7pPr>
            <a:lvl8pPr indent="-228600" lvl="7" marL="3657600" algn="l">
              <a:lnSpc>
                <a:spcPct val="90000"/>
              </a:lnSpc>
              <a:spcBef>
                <a:spcPts val="400"/>
              </a:spcBef>
              <a:spcAft>
                <a:spcPts val="0"/>
              </a:spcAft>
              <a:buSzPts val="1400"/>
              <a:buNone/>
              <a:defRPr sz="1400">
                <a:solidFill>
                  <a:srgbClr val="888888"/>
                </a:solidFill>
              </a:defRPr>
            </a:lvl8pPr>
            <a:lvl9pPr indent="-228600" lvl="8" marL="4114800" algn="l">
              <a:lnSpc>
                <a:spcPct val="90000"/>
              </a:lnSpc>
              <a:spcBef>
                <a:spcPts val="400"/>
              </a:spcBef>
              <a:spcAft>
                <a:spcPts val="400"/>
              </a:spcAft>
              <a:buSzPts val="1400"/>
              <a:buNone/>
              <a:defRPr sz="1400">
                <a:solidFill>
                  <a:srgbClr val="888888"/>
                </a:solidFill>
              </a:defRPr>
            </a:lvl9pPr>
          </a:lstStyle>
          <a:p/>
        </p:txBody>
      </p:sp>
      <p:cxnSp>
        <p:nvCxnSpPr>
          <p:cNvPr id="104" name="Google Shape;104;p273"/>
          <p:cNvCxnSpPr/>
          <p:nvPr/>
        </p:nvCxnSpPr>
        <p:spPr>
          <a:xfrm>
            <a:off x="1207659" y="4485132"/>
            <a:ext cx="9875520" cy="0"/>
          </a:xfrm>
          <a:prstGeom prst="straightConnector1">
            <a:avLst/>
          </a:prstGeom>
          <a:noFill/>
          <a:ln cap="flat" cmpd="sng" w="12700">
            <a:solidFill>
              <a:srgbClr val="3F3F3F"/>
            </a:solidFill>
            <a:prstDash val="solid"/>
            <a:round/>
            <a:headEnd len="sm" w="sm" type="none"/>
            <a:tailEnd len="sm" w="sm" type="none"/>
          </a:ln>
        </p:spPr>
      </p:cxnSp>
      <p:sp>
        <p:nvSpPr>
          <p:cNvPr id="105" name="Google Shape;105;p273"/>
          <p:cNvSpPr txBox="1"/>
          <p:nvPr>
            <p:ph idx="10" type="dt"/>
          </p:nvPr>
        </p:nvSpPr>
        <p:spPr>
          <a:xfrm>
            <a:off x="8218425" y="6446840"/>
            <a:ext cx="258485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273"/>
          <p:cNvSpPr txBox="1"/>
          <p:nvPr>
            <p:ph idx="11" type="ftr"/>
          </p:nvPr>
        </p:nvSpPr>
        <p:spPr>
          <a:xfrm>
            <a:off x="1097279" y="6446840"/>
            <a:ext cx="6818263"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p273"/>
          <p:cNvSpPr txBox="1"/>
          <p:nvPr>
            <p:ph idx="12" type="sldNum"/>
          </p:nvPr>
        </p:nvSpPr>
        <p:spPr>
          <a:xfrm>
            <a:off x="10993581" y="6446840"/>
            <a:ext cx="780011" cy="365125"/>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8" name="Shape 108"/>
        <p:cNvGrpSpPr/>
        <p:nvPr/>
      </p:nvGrpSpPr>
      <p:grpSpPr>
        <a:xfrm>
          <a:off x="0" y="0"/>
          <a:ext cx="0" cy="0"/>
          <a:chOff x="0" y="0"/>
          <a:chExt cx="0" cy="0"/>
        </a:xfrm>
      </p:grpSpPr>
      <p:sp>
        <p:nvSpPr>
          <p:cNvPr id="109" name="Google Shape;109;p274"/>
          <p:cNvSpPr txBox="1"/>
          <p:nvPr>
            <p:ph type="title"/>
          </p:nvPr>
        </p:nvSpPr>
        <p:spPr>
          <a:xfrm>
            <a:off x="1097280" y="286605"/>
            <a:ext cx="10058400" cy="145075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0" name="Google Shape;110;p274"/>
          <p:cNvSpPr txBox="1"/>
          <p:nvPr>
            <p:ph idx="1" type="body"/>
          </p:nvPr>
        </p:nvSpPr>
        <p:spPr>
          <a:xfrm>
            <a:off x="1097280" y="2120900"/>
            <a:ext cx="4639736" cy="3748193"/>
          </a:xfrm>
          <a:prstGeom prst="rect">
            <a:avLst/>
          </a:prstGeom>
          <a:noFill/>
          <a:ln>
            <a:noFill/>
          </a:ln>
        </p:spPr>
        <p:txBody>
          <a:bodyPr anchorCtr="0" anchor="t" bIns="45700" lIns="0" spcFirstLastPara="1" rIns="0" wrap="square" tIns="4570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10000"/>
              </a:lnSpc>
              <a:spcBef>
                <a:spcPts val="200"/>
              </a:spcBef>
              <a:spcAft>
                <a:spcPts val="0"/>
              </a:spcAft>
              <a:buClr>
                <a:srgbClr val="3F3F3F"/>
              </a:buClr>
              <a:buSzPts val="1800"/>
              <a:buChar char="◦"/>
              <a:defRPr/>
            </a:lvl2pPr>
            <a:lvl3pPr indent="-342900" lvl="2" marL="1371600" algn="l">
              <a:lnSpc>
                <a:spcPct val="110000"/>
              </a:lnSpc>
              <a:spcBef>
                <a:spcPts val="400"/>
              </a:spcBef>
              <a:spcAft>
                <a:spcPts val="0"/>
              </a:spcAft>
              <a:buClr>
                <a:srgbClr val="3F3F3F"/>
              </a:buClr>
              <a:buSzPts val="1800"/>
              <a:buChar char="◦"/>
              <a:defRPr/>
            </a:lvl3pPr>
            <a:lvl4pPr indent="-342900" lvl="3" marL="1828800" algn="l">
              <a:lnSpc>
                <a:spcPct val="110000"/>
              </a:lnSpc>
              <a:spcBef>
                <a:spcPts val="400"/>
              </a:spcBef>
              <a:spcAft>
                <a:spcPts val="0"/>
              </a:spcAft>
              <a:buClr>
                <a:srgbClr val="3F3F3F"/>
              </a:buClr>
              <a:buSzPts val="1800"/>
              <a:buChar char="◦"/>
              <a:defRPr/>
            </a:lvl4pPr>
            <a:lvl5pPr indent="-342900" lvl="4" marL="2286000" algn="l">
              <a:lnSpc>
                <a:spcPct val="11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11" name="Google Shape;111;p274"/>
          <p:cNvSpPr txBox="1"/>
          <p:nvPr>
            <p:ph idx="2" type="body"/>
          </p:nvPr>
        </p:nvSpPr>
        <p:spPr>
          <a:xfrm>
            <a:off x="6515944" y="2120900"/>
            <a:ext cx="4639736" cy="3748194"/>
          </a:xfrm>
          <a:prstGeom prst="rect">
            <a:avLst/>
          </a:prstGeom>
          <a:noFill/>
          <a:ln>
            <a:noFill/>
          </a:ln>
        </p:spPr>
        <p:txBody>
          <a:bodyPr anchorCtr="0" anchor="t" bIns="45700" lIns="0" spcFirstLastPara="1" rIns="0" wrap="square" tIns="4570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10000"/>
              </a:lnSpc>
              <a:spcBef>
                <a:spcPts val="200"/>
              </a:spcBef>
              <a:spcAft>
                <a:spcPts val="0"/>
              </a:spcAft>
              <a:buClr>
                <a:srgbClr val="3F3F3F"/>
              </a:buClr>
              <a:buSzPts val="1800"/>
              <a:buChar char="◦"/>
              <a:defRPr/>
            </a:lvl2pPr>
            <a:lvl3pPr indent="-342900" lvl="2" marL="1371600" algn="l">
              <a:lnSpc>
                <a:spcPct val="110000"/>
              </a:lnSpc>
              <a:spcBef>
                <a:spcPts val="400"/>
              </a:spcBef>
              <a:spcAft>
                <a:spcPts val="0"/>
              </a:spcAft>
              <a:buClr>
                <a:srgbClr val="3F3F3F"/>
              </a:buClr>
              <a:buSzPts val="1800"/>
              <a:buChar char="◦"/>
              <a:defRPr/>
            </a:lvl3pPr>
            <a:lvl4pPr indent="-342900" lvl="3" marL="1828800" algn="l">
              <a:lnSpc>
                <a:spcPct val="110000"/>
              </a:lnSpc>
              <a:spcBef>
                <a:spcPts val="400"/>
              </a:spcBef>
              <a:spcAft>
                <a:spcPts val="0"/>
              </a:spcAft>
              <a:buClr>
                <a:srgbClr val="3F3F3F"/>
              </a:buClr>
              <a:buSzPts val="1800"/>
              <a:buChar char="◦"/>
              <a:defRPr/>
            </a:lvl4pPr>
            <a:lvl5pPr indent="-342900" lvl="4" marL="2286000" algn="l">
              <a:lnSpc>
                <a:spcPct val="11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12" name="Google Shape;112;p274"/>
          <p:cNvSpPr txBox="1"/>
          <p:nvPr>
            <p:ph idx="10" type="dt"/>
          </p:nvPr>
        </p:nvSpPr>
        <p:spPr>
          <a:xfrm>
            <a:off x="8218425" y="6446840"/>
            <a:ext cx="258485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3" name="Google Shape;113;p274"/>
          <p:cNvSpPr txBox="1"/>
          <p:nvPr>
            <p:ph idx="11" type="ftr"/>
          </p:nvPr>
        </p:nvSpPr>
        <p:spPr>
          <a:xfrm>
            <a:off x="1097279" y="6446840"/>
            <a:ext cx="6818263"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274"/>
          <p:cNvSpPr txBox="1"/>
          <p:nvPr>
            <p:ph idx="12" type="sldNum"/>
          </p:nvPr>
        </p:nvSpPr>
        <p:spPr>
          <a:xfrm>
            <a:off x="10993581" y="6446840"/>
            <a:ext cx="780011" cy="365125"/>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cxnSp>
        <p:nvCxnSpPr>
          <p:cNvPr id="115" name="Google Shape;115;p274"/>
          <p:cNvCxnSpPr/>
          <p:nvPr/>
        </p:nvCxnSpPr>
        <p:spPr>
          <a:xfrm>
            <a:off x="1158240" y="1926989"/>
            <a:ext cx="9875520" cy="0"/>
          </a:xfrm>
          <a:prstGeom prst="straightConnector1">
            <a:avLst/>
          </a:prstGeom>
          <a:noFill/>
          <a:ln cap="flat" cmpd="sng" w="12700">
            <a:solidFill>
              <a:srgbClr val="3F3F3F"/>
            </a:solidFill>
            <a:prstDash val="solid"/>
            <a:round/>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16" name="Shape 116"/>
        <p:cNvGrpSpPr/>
        <p:nvPr/>
      </p:nvGrpSpPr>
      <p:grpSpPr>
        <a:xfrm>
          <a:off x="0" y="0"/>
          <a:ext cx="0" cy="0"/>
          <a:chOff x="0" y="0"/>
          <a:chExt cx="0" cy="0"/>
        </a:xfrm>
      </p:grpSpPr>
      <p:sp>
        <p:nvSpPr>
          <p:cNvPr id="117" name="Google Shape;117;p275"/>
          <p:cNvSpPr txBox="1"/>
          <p:nvPr>
            <p:ph type="title"/>
          </p:nvPr>
        </p:nvSpPr>
        <p:spPr>
          <a:xfrm>
            <a:off x="1097280" y="286605"/>
            <a:ext cx="10058400" cy="145075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8" name="Google Shape;118;p275"/>
          <p:cNvSpPr txBox="1"/>
          <p:nvPr>
            <p:ph idx="1" type="body"/>
          </p:nvPr>
        </p:nvSpPr>
        <p:spPr>
          <a:xfrm>
            <a:off x="1097280" y="2057400"/>
            <a:ext cx="4639736"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1200"/>
              </a:spcBef>
              <a:spcAft>
                <a:spcPts val="0"/>
              </a:spcAft>
              <a:buSzPts val="2000"/>
              <a:buNone/>
              <a:defRPr b="0" sz="2000" cap="none">
                <a:solidFill>
                  <a:schemeClr val="dk1"/>
                </a:solidFill>
              </a:defRPr>
            </a:lvl1pPr>
            <a:lvl2pPr indent="-228600" lvl="1" marL="914400" algn="l">
              <a:lnSpc>
                <a:spcPct val="110000"/>
              </a:lnSpc>
              <a:spcBef>
                <a:spcPts val="200"/>
              </a:spcBef>
              <a:spcAft>
                <a:spcPts val="0"/>
              </a:spcAft>
              <a:buClr>
                <a:srgbClr val="3F3F3F"/>
              </a:buClr>
              <a:buSzPts val="2000"/>
              <a:buNone/>
              <a:defRPr b="1" sz="2000"/>
            </a:lvl2pPr>
            <a:lvl3pPr indent="-228600" lvl="2" marL="1371600" algn="l">
              <a:lnSpc>
                <a:spcPct val="110000"/>
              </a:lnSpc>
              <a:spcBef>
                <a:spcPts val="400"/>
              </a:spcBef>
              <a:spcAft>
                <a:spcPts val="0"/>
              </a:spcAft>
              <a:buClr>
                <a:srgbClr val="3F3F3F"/>
              </a:buClr>
              <a:buSzPts val="1800"/>
              <a:buNone/>
              <a:defRPr b="1" sz="1800"/>
            </a:lvl3pPr>
            <a:lvl4pPr indent="-228600" lvl="3" marL="1828800" algn="l">
              <a:lnSpc>
                <a:spcPct val="110000"/>
              </a:lnSpc>
              <a:spcBef>
                <a:spcPts val="400"/>
              </a:spcBef>
              <a:spcAft>
                <a:spcPts val="0"/>
              </a:spcAft>
              <a:buClr>
                <a:srgbClr val="3F3F3F"/>
              </a:buClr>
              <a:buSzPts val="1600"/>
              <a:buNone/>
              <a:defRPr b="1" sz="1600"/>
            </a:lvl4pPr>
            <a:lvl5pPr indent="-228600" lvl="4" marL="2286000" algn="l">
              <a:lnSpc>
                <a:spcPct val="110000"/>
              </a:lnSpc>
              <a:spcBef>
                <a:spcPts val="400"/>
              </a:spcBef>
              <a:spcAft>
                <a:spcPts val="0"/>
              </a:spcAft>
              <a:buClr>
                <a:srgbClr val="3F3F3F"/>
              </a:buClr>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119" name="Google Shape;119;p275"/>
          <p:cNvSpPr txBox="1"/>
          <p:nvPr>
            <p:ph idx="2" type="body"/>
          </p:nvPr>
        </p:nvSpPr>
        <p:spPr>
          <a:xfrm>
            <a:off x="1097280" y="2958276"/>
            <a:ext cx="4639736" cy="2910821"/>
          </a:xfrm>
          <a:prstGeom prst="rect">
            <a:avLst/>
          </a:prstGeom>
          <a:noFill/>
          <a:ln>
            <a:noFill/>
          </a:ln>
        </p:spPr>
        <p:txBody>
          <a:bodyPr anchorCtr="0" anchor="t" bIns="45700" lIns="0" spcFirstLastPara="1" rIns="0" wrap="square" tIns="4570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10000"/>
              </a:lnSpc>
              <a:spcBef>
                <a:spcPts val="200"/>
              </a:spcBef>
              <a:spcAft>
                <a:spcPts val="0"/>
              </a:spcAft>
              <a:buClr>
                <a:srgbClr val="3F3F3F"/>
              </a:buClr>
              <a:buSzPts val="1800"/>
              <a:buChar char="◦"/>
              <a:defRPr/>
            </a:lvl2pPr>
            <a:lvl3pPr indent="-342900" lvl="2" marL="1371600" algn="l">
              <a:lnSpc>
                <a:spcPct val="110000"/>
              </a:lnSpc>
              <a:spcBef>
                <a:spcPts val="400"/>
              </a:spcBef>
              <a:spcAft>
                <a:spcPts val="0"/>
              </a:spcAft>
              <a:buClr>
                <a:srgbClr val="3F3F3F"/>
              </a:buClr>
              <a:buSzPts val="1800"/>
              <a:buChar char="◦"/>
              <a:defRPr/>
            </a:lvl3pPr>
            <a:lvl4pPr indent="-342900" lvl="3" marL="1828800" algn="l">
              <a:lnSpc>
                <a:spcPct val="110000"/>
              </a:lnSpc>
              <a:spcBef>
                <a:spcPts val="400"/>
              </a:spcBef>
              <a:spcAft>
                <a:spcPts val="0"/>
              </a:spcAft>
              <a:buClr>
                <a:srgbClr val="3F3F3F"/>
              </a:buClr>
              <a:buSzPts val="1800"/>
              <a:buChar char="◦"/>
              <a:defRPr/>
            </a:lvl4pPr>
            <a:lvl5pPr indent="-342900" lvl="4" marL="2286000" algn="l">
              <a:lnSpc>
                <a:spcPct val="11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0" name="Google Shape;120;p275"/>
          <p:cNvSpPr txBox="1"/>
          <p:nvPr>
            <p:ph idx="3" type="body"/>
          </p:nvPr>
        </p:nvSpPr>
        <p:spPr>
          <a:xfrm>
            <a:off x="6515944" y="2057400"/>
            <a:ext cx="4639736" cy="736282"/>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1200"/>
              </a:spcBef>
              <a:spcAft>
                <a:spcPts val="0"/>
              </a:spcAft>
              <a:buSzPts val="2000"/>
              <a:buNone/>
              <a:defRPr b="0" sz="2000" cap="none">
                <a:solidFill>
                  <a:schemeClr val="dk1"/>
                </a:solidFill>
              </a:defRPr>
            </a:lvl1pPr>
            <a:lvl2pPr indent="-228600" lvl="1" marL="914400" algn="l">
              <a:lnSpc>
                <a:spcPct val="110000"/>
              </a:lnSpc>
              <a:spcBef>
                <a:spcPts val="200"/>
              </a:spcBef>
              <a:spcAft>
                <a:spcPts val="0"/>
              </a:spcAft>
              <a:buClr>
                <a:srgbClr val="3F3F3F"/>
              </a:buClr>
              <a:buSzPts val="2000"/>
              <a:buNone/>
              <a:defRPr b="1" sz="2000"/>
            </a:lvl2pPr>
            <a:lvl3pPr indent="-228600" lvl="2" marL="1371600" algn="l">
              <a:lnSpc>
                <a:spcPct val="110000"/>
              </a:lnSpc>
              <a:spcBef>
                <a:spcPts val="400"/>
              </a:spcBef>
              <a:spcAft>
                <a:spcPts val="0"/>
              </a:spcAft>
              <a:buClr>
                <a:srgbClr val="3F3F3F"/>
              </a:buClr>
              <a:buSzPts val="1800"/>
              <a:buNone/>
              <a:defRPr b="1" sz="1800"/>
            </a:lvl3pPr>
            <a:lvl4pPr indent="-228600" lvl="3" marL="1828800" algn="l">
              <a:lnSpc>
                <a:spcPct val="110000"/>
              </a:lnSpc>
              <a:spcBef>
                <a:spcPts val="400"/>
              </a:spcBef>
              <a:spcAft>
                <a:spcPts val="0"/>
              </a:spcAft>
              <a:buClr>
                <a:srgbClr val="3F3F3F"/>
              </a:buClr>
              <a:buSzPts val="1600"/>
              <a:buNone/>
              <a:defRPr b="1" sz="1600"/>
            </a:lvl4pPr>
            <a:lvl5pPr indent="-228600" lvl="4" marL="2286000" algn="l">
              <a:lnSpc>
                <a:spcPct val="110000"/>
              </a:lnSpc>
              <a:spcBef>
                <a:spcPts val="400"/>
              </a:spcBef>
              <a:spcAft>
                <a:spcPts val="0"/>
              </a:spcAft>
              <a:buClr>
                <a:srgbClr val="3F3F3F"/>
              </a:buClr>
              <a:buSzPts val="1600"/>
              <a:buNone/>
              <a:defRPr b="1" sz="1600"/>
            </a:lvl5pPr>
            <a:lvl6pPr indent="-228600" lvl="5" marL="2743200" algn="l">
              <a:lnSpc>
                <a:spcPct val="90000"/>
              </a:lnSpc>
              <a:spcBef>
                <a:spcPts val="400"/>
              </a:spcBef>
              <a:spcAft>
                <a:spcPts val="0"/>
              </a:spcAft>
              <a:buSzPts val="1600"/>
              <a:buNone/>
              <a:defRPr b="1" sz="1600"/>
            </a:lvl6pPr>
            <a:lvl7pPr indent="-228600" lvl="6" marL="3200400" algn="l">
              <a:lnSpc>
                <a:spcPct val="90000"/>
              </a:lnSpc>
              <a:spcBef>
                <a:spcPts val="400"/>
              </a:spcBef>
              <a:spcAft>
                <a:spcPts val="0"/>
              </a:spcAft>
              <a:buSzPts val="1600"/>
              <a:buNone/>
              <a:defRPr b="1" sz="1600"/>
            </a:lvl7pPr>
            <a:lvl8pPr indent="-228600" lvl="7" marL="3657600" algn="l">
              <a:lnSpc>
                <a:spcPct val="90000"/>
              </a:lnSpc>
              <a:spcBef>
                <a:spcPts val="400"/>
              </a:spcBef>
              <a:spcAft>
                <a:spcPts val="0"/>
              </a:spcAft>
              <a:buSzPts val="1600"/>
              <a:buNone/>
              <a:defRPr b="1" sz="1600"/>
            </a:lvl8pPr>
            <a:lvl9pPr indent="-228600" lvl="8" marL="4114800" algn="l">
              <a:lnSpc>
                <a:spcPct val="90000"/>
              </a:lnSpc>
              <a:spcBef>
                <a:spcPts val="400"/>
              </a:spcBef>
              <a:spcAft>
                <a:spcPts val="400"/>
              </a:spcAft>
              <a:buSzPts val="1600"/>
              <a:buNone/>
              <a:defRPr b="1" sz="1600"/>
            </a:lvl9pPr>
          </a:lstStyle>
          <a:p/>
        </p:txBody>
      </p:sp>
      <p:sp>
        <p:nvSpPr>
          <p:cNvPr id="121" name="Google Shape;121;p275"/>
          <p:cNvSpPr txBox="1"/>
          <p:nvPr>
            <p:ph idx="4" type="body"/>
          </p:nvPr>
        </p:nvSpPr>
        <p:spPr>
          <a:xfrm>
            <a:off x="6515944" y="2958275"/>
            <a:ext cx="4639736" cy="2910821"/>
          </a:xfrm>
          <a:prstGeom prst="rect">
            <a:avLst/>
          </a:prstGeom>
          <a:noFill/>
          <a:ln>
            <a:noFill/>
          </a:ln>
        </p:spPr>
        <p:txBody>
          <a:bodyPr anchorCtr="0" anchor="t" bIns="45700" lIns="0" spcFirstLastPara="1" rIns="0" wrap="square" tIns="4570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10000"/>
              </a:lnSpc>
              <a:spcBef>
                <a:spcPts val="200"/>
              </a:spcBef>
              <a:spcAft>
                <a:spcPts val="0"/>
              </a:spcAft>
              <a:buClr>
                <a:srgbClr val="3F3F3F"/>
              </a:buClr>
              <a:buSzPts val="1800"/>
              <a:buChar char="◦"/>
              <a:defRPr/>
            </a:lvl2pPr>
            <a:lvl3pPr indent="-342900" lvl="2" marL="1371600" algn="l">
              <a:lnSpc>
                <a:spcPct val="110000"/>
              </a:lnSpc>
              <a:spcBef>
                <a:spcPts val="400"/>
              </a:spcBef>
              <a:spcAft>
                <a:spcPts val="0"/>
              </a:spcAft>
              <a:buClr>
                <a:srgbClr val="3F3F3F"/>
              </a:buClr>
              <a:buSzPts val="1800"/>
              <a:buChar char="◦"/>
              <a:defRPr/>
            </a:lvl3pPr>
            <a:lvl4pPr indent="-342900" lvl="3" marL="1828800" algn="l">
              <a:lnSpc>
                <a:spcPct val="110000"/>
              </a:lnSpc>
              <a:spcBef>
                <a:spcPts val="400"/>
              </a:spcBef>
              <a:spcAft>
                <a:spcPts val="0"/>
              </a:spcAft>
              <a:buClr>
                <a:srgbClr val="3F3F3F"/>
              </a:buClr>
              <a:buSzPts val="1800"/>
              <a:buChar char="◦"/>
              <a:defRPr/>
            </a:lvl4pPr>
            <a:lvl5pPr indent="-342900" lvl="4" marL="2286000" algn="l">
              <a:lnSpc>
                <a:spcPct val="11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22" name="Google Shape;122;p275"/>
          <p:cNvSpPr txBox="1"/>
          <p:nvPr>
            <p:ph idx="10" type="dt"/>
          </p:nvPr>
        </p:nvSpPr>
        <p:spPr>
          <a:xfrm>
            <a:off x="8218425" y="6446840"/>
            <a:ext cx="258485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p275"/>
          <p:cNvSpPr txBox="1"/>
          <p:nvPr>
            <p:ph idx="11" type="ftr"/>
          </p:nvPr>
        </p:nvSpPr>
        <p:spPr>
          <a:xfrm>
            <a:off x="1097279" y="6446840"/>
            <a:ext cx="6818263"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275"/>
          <p:cNvSpPr txBox="1"/>
          <p:nvPr>
            <p:ph idx="12" type="sldNum"/>
          </p:nvPr>
        </p:nvSpPr>
        <p:spPr>
          <a:xfrm>
            <a:off x="10993581" y="6446840"/>
            <a:ext cx="780011" cy="365125"/>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cxnSp>
        <p:nvCxnSpPr>
          <p:cNvPr id="125" name="Google Shape;125;p275"/>
          <p:cNvCxnSpPr/>
          <p:nvPr/>
        </p:nvCxnSpPr>
        <p:spPr>
          <a:xfrm>
            <a:off x="1158240" y="1905217"/>
            <a:ext cx="9875520" cy="0"/>
          </a:xfrm>
          <a:prstGeom prst="straightConnector1">
            <a:avLst/>
          </a:prstGeom>
          <a:noFill/>
          <a:ln cap="flat" cmpd="sng" w="12700">
            <a:solidFill>
              <a:srgbClr val="3F3F3F"/>
            </a:solidFill>
            <a:prstDash val="solid"/>
            <a:round/>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26" name="Shape 126"/>
        <p:cNvGrpSpPr/>
        <p:nvPr/>
      </p:nvGrpSpPr>
      <p:grpSpPr>
        <a:xfrm>
          <a:off x="0" y="0"/>
          <a:ext cx="0" cy="0"/>
          <a:chOff x="0" y="0"/>
          <a:chExt cx="0" cy="0"/>
        </a:xfrm>
      </p:grpSpPr>
      <p:sp>
        <p:nvSpPr>
          <p:cNvPr id="127" name="Google Shape;127;p276"/>
          <p:cNvSpPr txBox="1"/>
          <p:nvPr>
            <p:ph type="title"/>
          </p:nvPr>
        </p:nvSpPr>
        <p:spPr>
          <a:xfrm>
            <a:off x="1097280" y="286605"/>
            <a:ext cx="10058400" cy="145075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8" name="Google Shape;128;p276"/>
          <p:cNvSpPr txBox="1"/>
          <p:nvPr>
            <p:ph idx="10" type="dt"/>
          </p:nvPr>
        </p:nvSpPr>
        <p:spPr>
          <a:xfrm>
            <a:off x="8218425" y="6446840"/>
            <a:ext cx="258485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p276"/>
          <p:cNvSpPr txBox="1"/>
          <p:nvPr>
            <p:ph idx="11" type="ftr"/>
          </p:nvPr>
        </p:nvSpPr>
        <p:spPr>
          <a:xfrm>
            <a:off x="1097279" y="6446840"/>
            <a:ext cx="6818263"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276"/>
          <p:cNvSpPr txBox="1"/>
          <p:nvPr>
            <p:ph idx="12" type="sldNum"/>
          </p:nvPr>
        </p:nvSpPr>
        <p:spPr>
          <a:xfrm>
            <a:off x="10993581" y="6446840"/>
            <a:ext cx="780011" cy="365125"/>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1" name="Shape 131"/>
        <p:cNvGrpSpPr/>
        <p:nvPr/>
      </p:nvGrpSpPr>
      <p:grpSpPr>
        <a:xfrm>
          <a:off x="0" y="0"/>
          <a:ext cx="0" cy="0"/>
          <a:chOff x="0" y="0"/>
          <a:chExt cx="0" cy="0"/>
        </a:xfrm>
      </p:grpSpPr>
      <p:sp>
        <p:nvSpPr>
          <p:cNvPr id="132" name="Google Shape;132;p277"/>
          <p:cNvSpPr/>
          <p:nvPr/>
        </p:nvSpPr>
        <p:spPr>
          <a:xfrm>
            <a:off x="3177" y="6400800"/>
            <a:ext cx="12188825" cy="457200"/>
          </a:xfrm>
          <a:prstGeom prst="rect">
            <a:avLst/>
          </a:prstGeom>
          <a:solidFill>
            <a:srgbClr val="002F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77"/>
          <p:cNvSpPr txBox="1"/>
          <p:nvPr>
            <p:ph idx="10" type="dt"/>
          </p:nvPr>
        </p:nvSpPr>
        <p:spPr>
          <a:xfrm>
            <a:off x="8218425" y="6446840"/>
            <a:ext cx="258485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277"/>
          <p:cNvSpPr txBox="1"/>
          <p:nvPr>
            <p:ph idx="11" type="ftr"/>
          </p:nvPr>
        </p:nvSpPr>
        <p:spPr>
          <a:xfrm>
            <a:off x="1097279" y="6446840"/>
            <a:ext cx="6818263"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277"/>
          <p:cNvSpPr txBox="1"/>
          <p:nvPr>
            <p:ph idx="12" type="sldNum"/>
          </p:nvPr>
        </p:nvSpPr>
        <p:spPr>
          <a:xfrm>
            <a:off x="10993581" y="6446840"/>
            <a:ext cx="780011" cy="365125"/>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36" name="Shape 136"/>
        <p:cNvGrpSpPr/>
        <p:nvPr/>
      </p:nvGrpSpPr>
      <p:grpSpPr>
        <a:xfrm>
          <a:off x="0" y="0"/>
          <a:ext cx="0" cy="0"/>
          <a:chOff x="0" y="0"/>
          <a:chExt cx="0" cy="0"/>
        </a:xfrm>
      </p:grpSpPr>
      <p:sp>
        <p:nvSpPr>
          <p:cNvPr id="137" name="Google Shape;137;p278"/>
          <p:cNvSpPr/>
          <p:nvPr/>
        </p:nvSpPr>
        <p:spPr>
          <a:xfrm>
            <a:off x="16" y="2"/>
            <a:ext cx="4654296" cy="6858000"/>
          </a:xfrm>
          <a:prstGeom prst="rect">
            <a:avLst/>
          </a:prstGeom>
          <a:solidFill>
            <a:srgbClr val="002F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78"/>
          <p:cNvSpPr txBox="1"/>
          <p:nvPr>
            <p:ph type="title"/>
          </p:nvPr>
        </p:nvSpPr>
        <p:spPr>
          <a:xfrm>
            <a:off x="643467" y="786384"/>
            <a:ext cx="3517567" cy="209397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FFFFFF"/>
              </a:buClr>
              <a:buSzPts val="3600"/>
              <a:buFont typeface="Arial"/>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9" name="Google Shape;139;p278"/>
          <p:cNvSpPr txBox="1"/>
          <p:nvPr>
            <p:ph idx="1" type="body"/>
          </p:nvPr>
        </p:nvSpPr>
        <p:spPr>
          <a:xfrm>
            <a:off x="5458984" y="812801"/>
            <a:ext cx="5928344" cy="5294757"/>
          </a:xfrm>
          <a:prstGeom prst="rect">
            <a:avLst/>
          </a:prstGeom>
          <a:noFill/>
          <a:ln>
            <a:noFill/>
          </a:ln>
        </p:spPr>
        <p:txBody>
          <a:bodyPr anchorCtr="0" anchor="t" bIns="45700" lIns="0" spcFirstLastPara="1" rIns="0" wrap="square" tIns="4570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10000"/>
              </a:lnSpc>
              <a:spcBef>
                <a:spcPts val="200"/>
              </a:spcBef>
              <a:spcAft>
                <a:spcPts val="0"/>
              </a:spcAft>
              <a:buClr>
                <a:srgbClr val="3F3F3F"/>
              </a:buClr>
              <a:buSzPts val="1800"/>
              <a:buChar char="◦"/>
              <a:defRPr/>
            </a:lvl2pPr>
            <a:lvl3pPr indent="-342900" lvl="2" marL="1371600" algn="l">
              <a:lnSpc>
                <a:spcPct val="110000"/>
              </a:lnSpc>
              <a:spcBef>
                <a:spcPts val="400"/>
              </a:spcBef>
              <a:spcAft>
                <a:spcPts val="0"/>
              </a:spcAft>
              <a:buClr>
                <a:srgbClr val="3F3F3F"/>
              </a:buClr>
              <a:buSzPts val="1800"/>
              <a:buChar char="◦"/>
              <a:defRPr/>
            </a:lvl3pPr>
            <a:lvl4pPr indent="-342900" lvl="3" marL="1828800" algn="l">
              <a:lnSpc>
                <a:spcPct val="110000"/>
              </a:lnSpc>
              <a:spcBef>
                <a:spcPts val="400"/>
              </a:spcBef>
              <a:spcAft>
                <a:spcPts val="0"/>
              </a:spcAft>
              <a:buClr>
                <a:srgbClr val="3F3F3F"/>
              </a:buClr>
              <a:buSzPts val="1800"/>
              <a:buChar char="◦"/>
              <a:defRPr/>
            </a:lvl4pPr>
            <a:lvl5pPr indent="-342900" lvl="4" marL="2286000" algn="l">
              <a:lnSpc>
                <a:spcPct val="11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0" name="Google Shape;140;p278"/>
          <p:cNvSpPr txBox="1"/>
          <p:nvPr>
            <p:ph idx="2" type="body"/>
          </p:nvPr>
        </p:nvSpPr>
        <p:spPr>
          <a:xfrm>
            <a:off x="643466" y="3043052"/>
            <a:ext cx="3517567" cy="3064505"/>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200"/>
              </a:spcBef>
              <a:spcAft>
                <a:spcPts val="0"/>
              </a:spcAft>
              <a:buSzPts val="1800"/>
              <a:buNone/>
              <a:defRPr sz="1800">
                <a:solidFill>
                  <a:srgbClr val="FFFFFF"/>
                </a:solidFill>
              </a:defRPr>
            </a:lvl1pPr>
            <a:lvl2pPr indent="-228600" lvl="1" marL="914400" algn="l">
              <a:lnSpc>
                <a:spcPct val="110000"/>
              </a:lnSpc>
              <a:spcBef>
                <a:spcPts val="200"/>
              </a:spcBef>
              <a:spcAft>
                <a:spcPts val="0"/>
              </a:spcAft>
              <a:buClr>
                <a:srgbClr val="3F3F3F"/>
              </a:buClr>
              <a:buSzPts val="1200"/>
              <a:buNone/>
              <a:defRPr sz="1200"/>
            </a:lvl2pPr>
            <a:lvl3pPr indent="-228600" lvl="2" marL="1371600" algn="l">
              <a:lnSpc>
                <a:spcPct val="110000"/>
              </a:lnSpc>
              <a:spcBef>
                <a:spcPts val="400"/>
              </a:spcBef>
              <a:spcAft>
                <a:spcPts val="0"/>
              </a:spcAft>
              <a:buClr>
                <a:srgbClr val="3F3F3F"/>
              </a:buClr>
              <a:buSzPts val="1000"/>
              <a:buNone/>
              <a:defRPr sz="1000"/>
            </a:lvl3pPr>
            <a:lvl4pPr indent="-228600" lvl="3" marL="1828800" algn="l">
              <a:lnSpc>
                <a:spcPct val="110000"/>
              </a:lnSpc>
              <a:spcBef>
                <a:spcPts val="400"/>
              </a:spcBef>
              <a:spcAft>
                <a:spcPts val="0"/>
              </a:spcAft>
              <a:buClr>
                <a:srgbClr val="3F3F3F"/>
              </a:buClr>
              <a:buSzPts val="900"/>
              <a:buNone/>
              <a:defRPr sz="900"/>
            </a:lvl4pPr>
            <a:lvl5pPr indent="-228600" lvl="4" marL="2286000" algn="l">
              <a:lnSpc>
                <a:spcPct val="110000"/>
              </a:lnSpc>
              <a:spcBef>
                <a:spcPts val="400"/>
              </a:spcBef>
              <a:spcAft>
                <a:spcPts val="0"/>
              </a:spcAft>
              <a:buClr>
                <a:srgbClr val="3F3F3F"/>
              </a:buClr>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141" name="Google Shape;141;p278"/>
          <p:cNvSpPr txBox="1"/>
          <p:nvPr>
            <p:ph idx="10" type="dt"/>
          </p:nvPr>
        </p:nvSpPr>
        <p:spPr>
          <a:xfrm>
            <a:off x="643464" y="6446522"/>
            <a:ext cx="3517568"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2" name="Google Shape;142;p278"/>
          <p:cNvSpPr txBox="1"/>
          <p:nvPr>
            <p:ph idx="11" type="ftr"/>
          </p:nvPr>
        </p:nvSpPr>
        <p:spPr>
          <a:xfrm>
            <a:off x="5458984" y="6446522"/>
            <a:ext cx="5334019"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278"/>
          <p:cNvSpPr txBox="1"/>
          <p:nvPr>
            <p:ph idx="12" type="sldNum"/>
          </p:nvPr>
        </p:nvSpPr>
        <p:spPr>
          <a:xfrm>
            <a:off x="10993581" y="6446840"/>
            <a:ext cx="780011" cy="365125"/>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sz="1800">
                <a:solidFill>
                  <a:schemeClr val="dk2"/>
                </a:solidFill>
                <a:latin typeface="Avenir"/>
                <a:ea typeface="Avenir"/>
                <a:cs typeface="Avenir"/>
                <a:sym typeface="Avenir"/>
              </a:defRPr>
            </a:lvl1pPr>
            <a:lvl2pPr indent="0" lvl="1" marL="0" algn="l">
              <a:spcBef>
                <a:spcPts val="0"/>
              </a:spcBef>
              <a:buNone/>
              <a:defRPr sz="1800">
                <a:solidFill>
                  <a:schemeClr val="dk2"/>
                </a:solidFill>
                <a:latin typeface="Avenir"/>
                <a:ea typeface="Avenir"/>
                <a:cs typeface="Avenir"/>
                <a:sym typeface="Avenir"/>
              </a:defRPr>
            </a:lvl2pPr>
            <a:lvl3pPr indent="0" lvl="2" marL="0" algn="l">
              <a:spcBef>
                <a:spcPts val="0"/>
              </a:spcBef>
              <a:buNone/>
              <a:defRPr sz="1800">
                <a:solidFill>
                  <a:schemeClr val="dk2"/>
                </a:solidFill>
                <a:latin typeface="Avenir"/>
                <a:ea typeface="Avenir"/>
                <a:cs typeface="Avenir"/>
                <a:sym typeface="Avenir"/>
              </a:defRPr>
            </a:lvl3pPr>
            <a:lvl4pPr indent="0" lvl="3" marL="0" algn="l">
              <a:spcBef>
                <a:spcPts val="0"/>
              </a:spcBef>
              <a:buNone/>
              <a:defRPr sz="1800">
                <a:solidFill>
                  <a:schemeClr val="dk2"/>
                </a:solidFill>
                <a:latin typeface="Avenir"/>
                <a:ea typeface="Avenir"/>
                <a:cs typeface="Avenir"/>
                <a:sym typeface="Avenir"/>
              </a:defRPr>
            </a:lvl4pPr>
            <a:lvl5pPr indent="0" lvl="4" marL="0" algn="l">
              <a:spcBef>
                <a:spcPts val="0"/>
              </a:spcBef>
              <a:buNone/>
              <a:defRPr sz="1800">
                <a:solidFill>
                  <a:schemeClr val="dk2"/>
                </a:solidFill>
                <a:latin typeface="Avenir"/>
                <a:ea typeface="Avenir"/>
                <a:cs typeface="Avenir"/>
                <a:sym typeface="Avenir"/>
              </a:defRPr>
            </a:lvl5pPr>
            <a:lvl6pPr indent="0" lvl="5" marL="0" algn="l">
              <a:spcBef>
                <a:spcPts val="0"/>
              </a:spcBef>
              <a:buNone/>
              <a:defRPr sz="1800">
                <a:solidFill>
                  <a:schemeClr val="dk2"/>
                </a:solidFill>
                <a:latin typeface="Avenir"/>
                <a:ea typeface="Avenir"/>
                <a:cs typeface="Avenir"/>
                <a:sym typeface="Avenir"/>
              </a:defRPr>
            </a:lvl6pPr>
            <a:lvl7pPr indent="0" lvl="6" marL="0" algn="l">
              <a:spcBef>
                <a:spcPts val="0"/>
              </a:spcBef>
              <a:buNone/>
              <a:defRPr sz="1800">
                <a:solidFill>
                  <a:schemeClr val="dk2"/>
                </a:solidFill>
                <a:latin typeface="Avenir"/>
                <a:ea typeface="Avenir"/>
                <a:cs typeface="Avenir"/>
                <a:sym typeface="Avenir"/>
              </a:defRPr>
            </a:lvl7pPr>
            <a:lvl8pPr indent="0" lvl="7" marL="0" algn="l">
              <a:spcBef>
                <a:spcPts val="0"/>
              </a:spcBef>
              <a:buNone/>
              <a:defRPr sz="1800">
                <a:solidFill>
                  <a:schemeClr val="dk2"/>
                </a:solidFill>
                <a:latin typeface="Avenir"/>
                <a:ea typeface="Avenir"/>
                <a:cs typeface="Avenir"/>
                <a:sym typeface="Avenir"/>
              </a:defRPr>
            </a:lvl8pPr>
            <a:lvl9pPr indent="0" lvl="8" marL="0" algn="l">
              <a:spcBef>
                <a:spcPts val="0"/>
              </a:spcBef>
              <a:buNone/>
              <a:defRPr sz="1800">
                <a:solidFill>
                  <a:schemeClr val="dk2"/>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Full Blue">
  <p:cSld name="Cover - Full Blue">
    <p:bg>
      <p:bgPr>
        <a:solidFill>
          <a:srgbClr val="002F6C"/>
        </a:solidFill>
      </p:bgPr>
    </p:bg>
    <p:spTree>
      <p:nvGrpSpPr>
        <p:cNvPr id="23" name="Shape 23"/>
        <p:cNvGrpSpPr/>
        <p:nvPr/>
      </p:nvGrpSpPr>
      <p:grpSpPr>
        <a:xfrm>
          <a:off x="0" y="0"/>
          <a:ext cx="0" cy="0"/>
          <a:chOff x="0" y="0"/>
          <a:chExt cx="0" cy="0"/>
        </a:xfrm>
      </p:grpSpPr>
      <p:sp>
        <p:nvSpPr>
          <p:cNvPr id="24" name="Google Shape;24;p260"/>
          <p:cNvSpPr txBox="1"/>
          <p:nvPr>
            <p:ph idx="10" type="dt"/>
          </p:nvPr>
        </p:nvSpPr>
        <p:spPr>
          <a:xfrm>
            <a:off x="203200" y="6527397"/>
            <a:ext cx="2844800" cy="171876"/>
          </a:xfrm>
          <a:prstGeom prst="rect">
            <a:avLst/>
          </a:prstGeom>
          <a:noFill/>
          <a:ln>
            <a:noFill/>
          </a:ln>
        </p:spPr>
        <p:txBody>
          <a:bodyPr anchorCtr="0" anchor="ctr" bIns="34275" lIns="68575" spcFirstLastPara="1" rIns="68575" wrap="square" tIns="34275">
            <a:spAutoFit/>
          </a:bodyPr>
          <a:lstStyle>
            <a:lvl1pPr lvl="0" algn="l">
              <a:spcBef>
                <a:spcPts val="0"/>
              </a:spcBef>
              <a:spcAft>
                <a:spcPts val="0"/>
              </a:spcAft>
              <a:buClr>
                <a:srgbClr val="FFFFFF"/>
              </a:buClr>
              <a:buSzPts val="1400"/>
              <a:buFont typeface="Gill Sans"/>
              <a:buNone/>
              <a:defRPr b="0" i="0" sz="667">
                <a:solidFill>
                  <a:srgbClr val="FFFFFF"/>
                </a:solidFill>
                <a:latin typeface="Gill Sans"/>
                <a:ea typeface="Gill Sans"/>
                <a:cs typeface="Gill Sans"/>
                <a:sym typeface="Gill Sans"/>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25" name="Google Shape;25;p260"/>
          <p:cNvSpPr txBox="1"/>
          <p:nvPr>
            <p:ph idx="11" type="ftr"/>
          </p:nvPr>
        </p:nvSpPr>
        <p:spPr>
          <a:xfrm>
            <a:off x="4165600" y="6527397"/>
            <a:ext cx="3860800" cy="171876"/>
          </a:xfrm>
          <a:prstGeom prst="rect">
            <a:avLst/>
          </a:prstGeom>
          <a:noFill/>
          <a:ln>
            <a:noFill/>
          </a:ln>
        </p:spPr>
        <p:txBody>
          <a:bodyPr anchorCtr="0" anchor="ctr" bIns="34275" lIns="68575" spcFirstLastPara="1" rIns="68575" wrap="square" tIns="34275">
            <a:spAutoFit/>
          </a:bodyPr>
          <a:lstStyle>
            <a:lvl1pPr lvl="0" algn="ctr">
              <a:spcBef>
                <a:spcPts val="0"/>
              </a:spcBef>
              <a:spcAft>
                <a:spcPts val="0"/>
              </a:spcAft>
              <a:buClr>
                <a:srgbClr val="FFFFFF"/>
              </a:buClr>
              <a:buSzPts val="1400"/>
              <a:buFont typeface="Gill Sans"/>
              <a:buNone/>
              <a:defRPr b="0" i="0" sz="667">
                <a:solidFill>
                  <a:srgbClr val="FFFFFF"/>
                </a:solidFill>
                <a:latin typeface="Gill Sans"/>
                <a:ea typeface="Gill Sans"/>
                <a:cs typeface="Gill Sans"/>
                <a:sym typeface="Gill Sans"/>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p:txBody>
      </p:sp>
      <p:sp>
        <p:nvSpPr>
          <p:cNvPr id="26" name="Google Shape;26;p260"/>
          <p:cNvSpPr txBox="1"/>
          <p:nvPr>
            <p:ph idx="12" type="sldNum"/>
          </p:nvPr>
        </p:nvSpPr>
        <p:spPr>
          <a:xfrm>
            <a:off x="9144000" y="6532397"/>
            <a:ext cx="2844800" cy="171876"/>
          </a:xfrm>
          <a:prstGeom prst="rect">
            <a:avLst/>
          </a:prstGeom>
          <a:noFill/>
          <a:ln>
            <a:noFill/>
          </a:ln>
        </p:spPr>
        <p:txBody>
          <a:bodyPr anchorCtr="0" anchor="ctr" bIns="34275" lIns="68575" spcFirstLastPara="1" rIns="68575" wrap="square" tIns="34275">
            <a:spAutoFit/>
          </a:bodyPr>
          <a:lstStyle>
            <a:lvl1pPr indent="0" lvl="0" marL="0" algn="r">
              <a:spcBef>
                <a:spcPts val="0"/>
              </a:spcBef>
              <a:buClr>
                <a:srgbClr val="FFFFFF"/>
              </a:buClr>
              <a:buSzPts val="667"/>
              <a:buFont typeface="Gill Sans"/>
              <a:buNone/>
              <a:defRPr b="0" i="0" sz="667" u="none" cap="none" strike="noStrike">
                <a:solidFill>
                  <a:srgbClr val="FFFFFF"/>
                </a:solidFill>
                <a:latin typeface="Gill Sans"/>
                <a:ea typeface="Gill Sans"/>
                <a:cs typeface="Gill Sans"/>
                <a:sym typeface="Gill Sans"/>
              </a:defRPr>
            </a:lvl1pPr>
            <a:lvl2pPr indent="0" lvl="1" marL="0" algn="r">
              <a:spcBef>
                <a:spcPts val="0"/>
              </a:spcBef>
              <a:buClr>
                <a:srgbClr val="FFFFFF"/>
              </a:buClr>
              <a:buSzPts val="667"/>
              <a:buFont typeface="Gill Sans"/>
              <a:buNone/>
              <a:defRPr b="0" i="0" sz="667" u="none" cap="none" strike="noStrike">
                <a:solidFill>
                  <a:srgbClr val="FFFFFF"/>
                </a:solidFill>
                <a:latin typeface="Gill Sans"/>
                <a:ea typeface="Gill Sans"/>
                <a:cs typeface="Gill Sans"/>
                <a:sym typeface="Gill Sans"/>
              </a:defRPr>
            </a:lvl2pPr>
            <a:lvl3pPr indent="0" lvl="2" marL="0" algn="r">
              <a:spcBef>
                <a:spcPts val="0"/>
              </a:spcBef>
              <a:buClr>
                <a:srgbClr val="FFFFFF"/>
              </a:buClr>
              <a:buSzPts val="667"/>
              <a:buFont typeface="Gill Sans"/>
              <a:buNone/>
              <a:defRPr b="0" i="0" sz="667" u="none" cap="none" strike="noStrike">
                <a:solidFill>
                  <a:srgbClr val="FFFFFF"/>
                </a:solidFill>
                <a:latin typeface="Gill Sans"/>
                <a:ea typeface="Gill Sans"/>
                <a:cs typeface="Gill Sans"/>
                <a:sym typeface="Gill Sans"/>
              </a:defRPr>
            </a:lvl3pPr>
            <a:lvl4pPr indent="0" lvl="3" marL="0" algn="r">
              <a:spcBef>
                <a:spcPts val="0"/>
              </a:spcBef>
              <a:buClr>
                <a:srgbClr val="FFFFFF"/>
              </a:buClr>
              <a:buSzPts val="667"/>
              <a:buFont typeface="Gill Sans"/>
              <a:buNone/>
              <a:defRPr b="0" i="0" sz="667" u="none" cap="none" strike="noStrike">
                <a:solidFill>
                  <a:srgbClr val="FFFFFF"/>
                </a:solidFill>
                <a:latin typeface="Gill Sans"/>
                <a:ea typeface="Gill Sans"/>
                <a:cs typeface="Gill Sans"/>
                <a:sym typeface="Gill Sans"/>
              </a:defRPr>
            </a:lvl4pPr>
            <a:lvl5pPr indent="0" lvl="4" marL="0" algn="r">
              <a:spcBef>
                <a:spcPts val="0"/>
              </a:spcBef>
              <a:buClr>
                <a:srgbClr val="FFFFFF"/>
              </a:buClr>
              <a:buSzPts val="667"/>
              <a:buFont typeface="Gill Sans"/>
              <a:buNone/>
              <a:defRPr b="0" i="0" sz="667" u="none" cap="none" strike="noStrike">
                <a:solidFill>
                  <a:srgbClr val="FFFFFF"/>
                </a:solidFill>
                <a:latin typeface="Gill Sans"/>
                <a:ea typeface="Gill Sans"/>
                <a:cs typeface="Gill Sans"/>
                <a:sym typeface="Gill Sans"/>
              </a:defRPr>
            </a:lvl5pPr>
            <a:lvl6pPr indent="0" lvl="5" marL="0" algn="r">
              <a:spcBef>
                <a:spcPts val="0"/>
              </a:spcBef>
              <a:buClr>
                <a:srgbClr val="FFFFFF"/>
              </a:buClr>
              <a:buSzPts val="667"/>
              <a:buFont typeface="Gill Sans"/>
              <a:buNone/>
              <a:defRPr b="0" i="0" sz="667" u="none" cap="none" strike="noStrike">
                <a:solidFill>
                  <a:srgbClr val="FFFFFF"/>
                </a:solidFill>
                <a:latin typeface="Gill Sans"/>
                <a:ea typeface="Gill Sans"/>
                <a:cs typeface="Gill Sans"/>
                <a:sym typeface="Gill Sans"/>
              </a:defRPr>
            </a:lvl6pPr>
            <a:lvl7pPr indent="0" lvl="6" marL="0" algn="r">
              <a:spcBef>
                <a:spcPts val="0"/>
              </a:spcBef>
              <a:buClr>
                <a:srgbClr val="FFFFFF"/>
              </a:buClr>
              <a:buSzPts val="667"/>
              <a:buFont typeface="Gill Sans"/>
              <a:buNone/>
              <a:defRPr b="0" i="0" sz="667" u="none" cap="none" strike="noStrike">
                <a:solidFill>
                  <a:srgbClr val="FFFFFF"/>
                </a:solidFill>
                <a:latin typeface="Gill Sans"/>
                <a:ea typeface="Gill Sans"/>
                <a:cs typeface="Gill Sans"/>
                <a:sym typeface="Gill Sans"/>
              </a:defRPr>
            </a:lvl7pPr>
            <a:lvl8pPr indent="0" lvl="7" marL="0" algn="r">
              <a:spcBef>
                <a:spcPts val="0"/>
              </a:spcBef>
              <a:buClr>
                <a:srgbClr val="FFFFFF"/>
              </a:buClr>
              <a:buSzPts val="667"/>
              <a:buFont typeface="Gill Sans"/>
              <a:buNone/>
              <a:defRPr b="0" i="0" sz="667" u="none" cap="none" strike="noStrike">
                <a:solidFill>
                  <a:srgbClr val="FFFFFF"/>
                </a:solidFill>
                <a:latin typeface="Gill Sans"/>
                <a:ea typeface="Gill Sans"/>
                <a:cs typeface="Gill Sans"/>
                <a:sym typeface="Gill Sans"/>
              </a:defRPr>
            </a:lvl8pPr>
            <a:lvl9pPr indent="0" lvl="8" marL="0" algn="r">
              <a:spcBef>
                <a:spcPts val="0"/>
              </a:spcBef>
              <a:buClr>
                <a:srgbClr val="FFFFFF"/>
              </a:buClr>
              <a:buSzPts val="667"/>
              <a:buFont typeface="Gill Sans"/>
              <a:buNone/>
              <a:defRPr b="0" i="0" sz="667" u="none" cap="none" strike="noStrike">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
        <p:nvSpPr>
          <p:cNvPr id="27" name="Google Shape;27;p260"/>
          <p:cNvSpPr txBox="1"/>
          <p:nvPr>
            <p:ph type="ctrTitle"/>
          </p:nvPr>
        </p:nvSpPr>
        <p:spPr>
          <a:xfrm>
            <a:off x="914400" y="2133600"/>
            <a:ext cx="7315200" cy="1600400"/>
          </a:xfrm>
          <a:prstGeom prst="rect">
            <a:avLst/>
          </a:prstGeom>
          <a:noFill/>
          <a:ln>
            <a:noFill/>
          </a:ln>
        </p:spPr>
        <p:txBody>
          <a:bodyPr anchorCtr="0" anchor="b" bIns="34275" lIns="68575" spcFirstLastPara="1" rIns="68575" wrap="square" tIns="34275">
            <a:normAutofit/>
          </a:bodyPr>
          <a:lstStyle>
            <a:lvl1pPr lvl="0" algn="l">
              <a:spcBef>
                <a:spcPts val="0"/>
              </a:spcBef>
              <a:spcAft>
                <a:spcPts val="0"/>
              </a:spcAft>
              <a:buClr>
                <a:srgbClr val="FFFFFF"/>
              </a:buClr>
              <a:buSzPts val="2400"/>
              <a:buFont typeface="Gill Sans"/>
              <a:buNone/>
              <a:defRPr sz="3200">
                <a:solidFill>
                  <a:srgbClr val="FFFFF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8" name="Google Shape;28;p260"/>
          <p:cNvSpPr txBox="1"/>
          <p:nvPr>
            <p:ph idx="1" type="subTitle"/>
          </p:nvPr>
        </p:nvSpPr>
        <p:spPr>
          <a:xfrm>
            <a:off x="914400" y="4114800"/>
            <a:ext cx="4572000" cy="1600400"/>
          </a:xfrm>
          <a:prstGeom prst="rect">
            <a:avLst/>
          </a:prstGeom>
          <a:noFill/>
          <a:ln>
            <a:noFill/>
          </a:ln>
        </p:spPr>
        <p:txBody>
          <a:bodyPr anchorCtr="0" anchor="t" bIns="34275" lIns="68575" spcFirstLastPara="1" rIns="68575" wrap="square" tIns="34275">
            <a:normAutofit/>
          </a:bodyPr>
          <a:lstStyle>
            <a:lvl1pPr lvl="0" algn="l">
              <a:spcBef>
                <a:spcPts val="0"/>
              </a:spcBef>
              <a:spcAft>
                <a:spcPts val="0"/>
              </a:spcAft>
              <a:buClr>
                <a:srgbClr val="FFFFFF"/>
              </a:buClr>
              <a:buSzPts val="1400"/>
              <a:buFont typeface="Arial"/>
              <a:buNone/>
              <a:defRPr sz="1867">
                <a:solidFill>
                  <a:srgbClr val="FFFFFF"/>
                </a:solidFill>
              </a:defRPr>
            </a:lvl1pPr>
            <a:lvl2pPr lvl="1" algn="ctr">
              <a:spcBef>
                <a:spcPts val="1200"/>
              </a:spcBef>
              <a:spcAft>
                <a:spcPts val="0"/>
              </a:spcAft>
              <a:buClr>
                <a:srgbClr val="888888"/>
              </a:buClr>
              <a:buSzPts val="1500"/>
              <a:buFont typeface="Calibri"/>
              <a:buNone/>
              <a:defRPr>
                <a:solidFill>
                  <a:srgbClr val="888888"/>
                </a:solidFill>
              </a:defRPr>
            </a:lvl2pPr>
            <a:lvl3pPr lvl="2" algn="ctr">
              <a:spcBef>
                <a:spcPts val="1200"/>
              </a:spcBef>
              <a:spcAft>
                <a:spcPts val="0"/>
              </a:spcAft>
              <a:buClr>
                <a:srgbClr val="888888"/>
              </a:buClr>
              <a:buSzPts val="1400"/>
              <a:buFont typeface="Calibri"/>
              <a:buNone/>
              <a:defRPr>
                <a:solidFill>
                  <a:srgbClr val="888888"/>
                </a:solidFill>
              </a:defRPr>
            </a:lvl3pPr>
            <a:lvl4pPr lvl="3" algn="ctr">
              <a:spcBef>
                <a:spcPts val="1600"/>
              </a:spcBef>
              <a:spcAft>
                <a:spcPts val="0"/>
              </a:spcAft>
              <a:buClr>
                <a:srgbClr val="888888"/>
              </a:buClr>
              <a:buSzPts val="1200"/>
              <a:buFont typeface="Calibri"/>
              <a:buNone/>
              <a:defRPr>
                <a:solidFill>
                  <a:srgbClr val="888888"/>
                </a:solidFill>
              </a:defRPr>
            </a:lvl4pPr>
            <a:lvl5pPr lvl="4" algn="ctr">
              <a:spcBef>
                <a:spcPts val="1600"/>
              </a:spcBef>
              <a:spcAft>
                <a:spcPts val="0"/>
              </a:spcAft>
              <a:buClr>
                <a:srgbClr val="888888"/>
              </a:buClr>
              <a:buSzPts val="1100"/>
              <a:buFont typeface="Calibri"/>
              <a:buNone/>
              <a:defRPr>
                <a:solidFill>
                  <a:srgbClr val="888888"/>
                </a:solidFill>
              </a:defRPr>
            </a:lvl5pPr>
            <a:lvl6pPr lvl="5" algn="ctr">
              <a:spcBef>
                <a:spcPts val="1600"/>
              </a:spcBef>
              <a:spcAft>
                <a:spcPts val="0"/>
              </a:spcAft>
              <a:buClr>
                <a:srgbClr val="888888"/>
              </a:buClr>
              <a:buSzPts val="1500"/>
              <a:buFont typeface="Calibri"/>
              <a:buNone/>
              <a:defRPr>
                <a:solidFill>
                  <a:srgbClr val="888888"/>
                </a:solidFill>
              </a:defRPr>
            </a:lvl6pPr>
            <a:lvl7pPr lvl="6" algn="ctr">
              <a:spcBef>
                <a:spcPts val="1600"/>
              </a:spcBef>
              <a:spcAft>
                <a:spcPts val="0"/>
              </a:spcAft>
              <a:buClr>
                <a:srgbClr val="888888"/>
              </a:buClr>
              <a:buSzPts val="1500"/>
              <a:buFont typeface="Calibri"/>
              <a:buNone/>
              <a:defRPr>
                <a:solidFill>
                  <a:srgbClr val="888888"/>
                </a:solidFill>
              </a:defRPr>
            </a:lvl7pPr>
            <a:lvl8pPr lvl="7" algn="ctr">
              <a:spcBef>
                <a:spcPts val="1600"/>
              </a:spcBef>
              <a:spcAft>
                <a:spcPts val="0"/>
              </a:spcAft>
              <a:buClr>
                <a:srgbClr val="888888"/>
              </a:buClr>
              <a:buSzPts val="1500"/>
              <a:buFont typeface="Calibri"/>
              <a:buNone/>
              <a:defRPr>
                <a:solidFill>
                  <a:srgbClr val="888888"/>
                </a:solidFill>
              </a:defRPr>
            </a:lvl8pPr>
            <a:lvl9pPr lvl="8" algn="ctr">
              <a:spcBef>
                <a:spcPts val="1600"/>
              </a:spcBef>
              <a:spcAft>
                <a:spcPts val="1600"/>
              </a:spcAft>
              <a:buClr>
                <a:srgbClr val="888888"/>
              </a:buClr>
              <a:buSzPts val="1500"/>
              <a:buFont typeface="Calibri"/>
              <a:buNone/>
              <a:defRPr>
                <a:solidFill>
                  <a:srgbClr val="888888"/>
                </a:solidFill>
              </a:defRPr>
            </a:lvl9pPr>
          </a:lstStyle>
          <a:p/>
        </p:txBody>
      </p:sp>
      <p:cxnSp>
        <p:nvCxnSpPr>
          <p:cNvPr id="29" name="Google Shape;29;p260"/>
          <p:cNvCxnSpPr/>
          <p:nvPr/>
        </p:nvCxnSpPr>
        <p:spPr>
          <a:xfrm>
            <a:off x="1016000" y="3886200"/>
            <a:ext cx="426800" cy="0"/>
          </a:xfrm>
          <a:prstGeom prst="straightConnector1">
            <a:avLst/>
          </a:prstGeom>
          <a:noFill/>
          <a:ln cap="flat" cmpd="sng" w="19050">
            <a:solidFill>
              <a:schemeClr val="lt1"/>
            </a:solidFill>
            <a:prstDash val="solid"/>
            <a:round/>
            <a:headEnd len="sm" w="sm" type="none"/>
            <a:tailEnd len="sm" w="sm" type="none"/>
          </a:ln>
        </p:spPr>
      </p:cxnSp>
      <p:sp>
        <p:nvSpPr>
          <p:cNvPr id="30" name="Google Shape;30;p260"/>
          <p:cNvSpPr/>
          <p:nvPr/>
        </p:nvSpPr>
        <p:spPr>
          <a:xfrm>
            <a:off x="0" y="0"/>
            <a:ext cx="12192000" cy="16764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1867"/>
              <a:buFont typeface="Calibri"/>
              <a:buNone/>
            </a:pPr>
            <a:r>
              <a:t/>
            </a:r>
            <a:endParaRPr b="0" i="0" sz="1867" u="none" cap="none" strike="noStrike">
              <a:solidFill>
                <a:schemeClr val="lt1"/>
              </a:solidFill>
              <a:latin typeface="Gill Sans"/>
              <a:ea typeface="Gill Sans"/>
              <a:cs typeface="Gill Sans"/>
              <a:sym typeface="Gill Sans"/>
            </a:endParaRPr>
          </a:p>
        </p:txBody>
      </p:sp>
      <p:pic>
        <p:nvPicPr>
          <p:cNvPr descr="Logo&#10;&#10;Description automatically generated" id="31" name="Google Shape;31;p260"/>
          <p:cNvPicPr preferRelativeResize="0"/>
          <p:nvPr/>
        </p:nvPicPr>
        <p:blipFill rotWithShape="1">
          <a:blip r:embed="rId2">
            <a:alphaModFix/>
          </a:blip>
          <a:srcRect b="0" l="0" r="0" t="0"/>
          <a:stretch/>
        </p:blipFill>
        <p:spPr>
          <a:xfrm>
            <a:off x="8373321" y="374568"/>
            <a:ext cx="2879697" cy="1115149"/>
          </a:xfrm>
          <a:prstGeom prst="rect">
            <a:avLst/>
          </a:prstGeom>
          <a:noFill/>
          <a:ln>
            <a:noFill/>
          </a:ln>
        </p:spPr>
      </p:pic>
      <p:pic>
        <p:nvPicPr>
          <p:cNvPr descr="A picture containing logo&#10;&#10;Description automatically generated" id="32" name="Google Shape;32;p260"/>
          <p:cNvPicPr preferRelativeResize="0"/>
          <p:nvPr/>
        </p:nvPicPr>
        <p:blipFill rotWithShape="1">
          <a:blip r:embed="rId3">
            <a:alphaModFix/>
          </a:blip>
          <a:srcRect b="0" l="0" r="0" t="0"/>
          <a:stretch/>
        </p:blipFill>
        <p:spPr>
          <a:xfrm>
            <a:off x="1356851" y="272928"/>
            <a:ext cx="1863428" cy="1095561"/>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with Caption">
  <p:cSld name="2_Content with Caption">
    <p:spTree>
      <p:nvGrpSpPr>
        <p:cNvPr id="144" name="Shape 144"/>
        <p:cNvGrpSpPr/>
        <p:nvPr/>
      </p:nvGrpSpPr>
      <p:grpSpPr>
        <a:xfrm>
          <a:off x="0" y="0"/>
          <a:ext cx="0" cy="0"/>
          <a:chOff x="0" y="0"/>
          <a:chExt cx="0" cy="0"/>
        </a:xfrm>
      </p:grpSpPr>
      <p:sp>
        <p:nvSpPr>
          <p:cNvPr id="145" name="Google Shape;145;p279"/>
          <p:cNvSpPr/>
          <p:nvPr/>
        </p:nvSpPr>
        <p:spPr>
          <a:xfrm>
            <a:off x="16" y="2"/>
            <a:ext cx="4654296" cy="6858000"/>
          </a:xfrm>
          <a:prstGeom prst="rect">
            <a:avLst/>
          </a:prstGeom>
          <a:solidFill>
            <a:srgbClr val="002F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79"/>
          <p:cNvSpPr txBox="1"/>
          <p:nvPr>
            <p:ph type="title"/>
          </p:nvPr>
        </p:nvSpPr>
        <p:spPr>
          <a:xfrm>
            <a:off x="643467" y="786384"/>
            <a:ext cx="3517567" cy="209397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FFFFFF"/>
              </a:buClr>
              <a:buSzPts val="3600"/>
              <a:buFont typeface="Arial"/>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7" name="Google Shape;147;p279"/>
          <p:cNvSpPr txBox="1"/>
          <p:nvPr>
            <p:ph idx="1" type="body"/>
          </p:nvPr>
        </p:nvSpPr>
        <p:spPr>
          <a:xfrm>
            <a:off x="5458984" y="812801"/>
            <a:ext cx="5928344" cy="5294757"/>
          </a:xfrm>
          <a:prstGeom prst="rect">
            <a:avLst/>
          </a:prstGeom>
          <a:noFill/>
          <a:ln>
            <a:noFill/>
          </a:ln>
        </p:spPr>
        <p:txBody>
          <a:bodyPr anchorCtr="0" anchor="t" bIns="45700" lIns="0" spcFirstLastPara="1" rIns="0" wrap="square" tIns="4570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10000"/>
              </a:lnSpc>
              <a:spcBef>
                <a:spcPts val="200"/>
              </a:spcBef>
              <a:spcAft>
                <a:spcPts val="0"/>
              </a:spcAft>
              <a:buClr>
                <a:srgbClr val="3F3F3F"/>
              </a:buClr>
              <a:buSzPts val="1800"/>
              <a:buChar char="◦"/>
              <a:defRPr/>
            </a:lvl2pPr>
            <a:lvl3pPr indent="-342900" lvl="2" marL="1371600" algn="l">
              <a:lnSpc>
                <a:spcPct val="110000"/>
              </a:lnSpc>
              <a:spcBef>
                <a:spcPts val="400"/>
              </a:spcBef>
              <a:spcAft>
                <a:spcPts val="0"/>
              </a:spcAft>
              <a:buClr>
                <a:srgbClr val="3F3F3F"/>
              </a:buClr>
              <a:buSzPts val="1800"/>
              <a:buChar char="◦"/>
              <a:defRPr/>
            </a:lvl3pPr>
            <a:lvl4pPr indent="-342900" lvl="3" marL="1828800" algn="l">
              <a:lnSpc>
                <a:spcPct val="110000"/>
              </a:lnSpc>
              <a:spcBef>
                <a:spcPts val="400"/>
              </a:spcBef>
              <a:spcAft>
                <a:spcPts val="0"/>
              </a:spcAft>
              <a:buClr>
                <a:srgbClr val="3F3F3F"/>
              </a:buClr>
              <a:buSzPts val="1800"/>
              <a:buChar char="◦"/>
              <a:defRPr/>
            </a:lvl4pPr>
            <a:lvl5pPr indent="-342900" lvl="4" marL="2286000" algn="l">
              <a:lnSpc>
                <a:spcPct val="11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48" name="Google Shape;148;p279"/>
          <p:cNvSpPr txBox="1"/>
          <p:nvPr>
            <p:ph idx="2" type="body"/>
          </p:nvPr>
        </p:nvSpPr>
        <p:spPr>
          <a:xfrm>
            <a:off x="643466" y="3043052"/>
            <a:ext cx="3517567" cy="3064505"/>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200"/>
              </a:spcBef>
              <a:spcAft>
                <a:spcPts val="0"/>
              </a:spcAft>
              <a:buSzPts val="1800"/>
              <a:buNone/>
              <a:defRPr sz="1800">
                <a:solidFill>
                  <a:srgbClr val="FFFFFF"/>
                </a:solidFill>
              </a:defRPr>
            </a:lvl1pPr>
            <a:lvl2pPr indent="-228600" lvl="1" marL="914400" algn="l">
              <a:lnSpc>
                <a:spcPct val="110000"/>
              </a:lnSpc>
              <a:spcBef>
                <a:spcPts val="200"/>
              </a:spcBef>
              <a:spcAft>
                <a:spcPts val="0"/>
              </a:spcAft>
              <a:buClr>
                <a:srgbClr val="3F3F3F"/>
              </a:buClr>
              <a:buSzPts val="1200"/>
              <a:buNone/>
              <a:defRPr sz="1200"/>
            </a:lvl2pPr>
            <a:lvl3pPr indent="-228600" lvl="2" marL="1371600" algn="l">
              <a:lnSpc>
                <a:spcPct val="110000"/>
              </a:lnSpc>
              <a:spcBef>
                <a:spcPts val="400"/>
              </a:spcBef>
              <a:spcAft>
                <a:spcPts val="0"/>
              </a:spcAft>
              <a:buClr>
                <a:srgbClr val="3F3F3F"/>
              </a:buClr>
              <a:buSzPts val="1000"/>
              <a:buNone/>
              <a:defRPr sz="1000"/>
            </a:lvl3pPr>
            <a:lvl4pPr indent="-228600" lvl="3" marL="1828800" algn="l">
              <a:lnSpc>
                <a:spcPct val="110000"/>
              </a:lnSpc>
              <a:spcBef>
                <a:spcPts val="400"/>
              </a:spcBef>
              <a:spcAft>
                <a:spcPts val="0"/>
              </a:spcAft>
              <a:buClr>
                <a:srgbClr val="3F3F3F"/>
              </a:buClr>
              <a:buSzPts val="900"/>
              <a:buNone/>
              <a:defRPr sz="900"/>
            </a:lvl4pPr>
            <a:lvl5pPr indent="-228600" lvl="4" marL="2286000" algn="l">
              <a:lnSpc>
                <a:spcPct val="110000"/>
              </a:lnSpc>
              <a:spcBef>
                <a:spcPts val="400"/>
              </a:spcBef>
              <a:spcAft>
                <a:spcPts val="0"/>
              </a:spcAft>
              <a:buClr>
                <a:srgbClr val="3F3F3F"/>
              </a:buClr>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149" name="Google Shape;149;p279"/>
          <p:cNvSpPr txBox="1"/>
          <p:nvPr>
            <p:ph idx="10" type="dt"/>
          </p:nvPr>
        </p:nvSpPr>
        <p:spPr>
          <a:xfrm>
            <a:off x="643464" y="6446522"/>
            <a:ext cx="3517568"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0" name="Google Shape;150;p279"/>
          <p:cNvSpPr txBox="1"/>
          <p:nvPr>
            <p:ph idx="11" type="ftr"/>
          </p:nvPr>
        </p:nvSpPr>
        <p:spPr>
          <a:xfrm>
            <a:off x="5458984" y="6446522"/>
            <a:ext cx="5334019"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1" name="Google Shape;151;p279"/>
          <p:cNvSpPr txBox="1"/>
          <p:nvPr>
            <p:ph idx="12" type="sldNum"/>
          </p:nvPr>
        </p:nvSpPr>
        <p:spPr>
          <a:xfrm>
            <a:off x="10993581" y="6446840"/>
            <a:ext cx="780011" cy="365125"/>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sz="1800">
                <a:solidFill>
                  <a:schemeClr val="dk2"/>
                </a:solidFill>
                <a:latin typeface="Avenir"/>
                <a:ea typeface="Avenir"/>
                <a:cs typeface="Avenir"/>
                <a:sym typeface="Avenir"/>
              </a:defRPr>
            </a:lvl1pPr>
            <a:lvl2pPr indent="0" lvl="1" marL="0" algn="l">
              <a:spcBef>
                <a:spcPts val="0"/>
              </a:spcBef>
              <a:buNone/>
              <a:defRPr sz="1800">
                <a:solidFill>
                  <a:schemeClr val="dk2"/>
                </a:solidFill>
                <a:latin typeface="Avenir"/>
                <a:ea typeface="Avenir"/>
                <a:cs typeface="Avenir"/>
                <a:sym typeface="Avenir"/>
              </a:defRPr>
            </a:lvl2pPr>
            <a:lvl3pPr indent="0" lvl="2" marL="0" algn="l">
              <a:spcBef>
                <a:spcPts val="0"/>
              </a:spcBef>
              <a:buNone/>
              <a:defRPr sz="1800">
                <a:solidFill>
                  <a:schemeClr val="dk2"/>
                </a:solidFill>
                <a:latin typeface="Avenir"/>
                <a:ea typeface="Avenir"/>
                <a:cs typeface="Avenir"/>
                <a:sym typeface="Avenir"/>
              </a:defRPr>
            </a:lvl3pPr>
            <a:lvl4pPr indent="0" lvl="3" marL="0" algn="l">
              <a:spcBef>
                <a:spcPts val="0"/>
              </a:spcBef>
              <a:buNone/>
              <a:defRPr sz="1800">
                <a:solidFill>
                  <a:schemeClr val="dk2"/>
                </a:solidFill>
                <a:latin typeface="Avenir"/>
                <a:ea typeface="Avenir"/>
                <a:cs typeface="Avenir"/>
                <a:sym typeface="Avenir"/>
              </a:defRPr>
            </a:lvl4pPr>
            <a:lvl5pPr indent="0" lvl="4" marL="0" algn="l">
              <a:spcBef>
                <a:spcPts val="0"/>
              </a:spcBef>
              <a:buNone/>
              <a:defRPr sz="1800">
                <a:solidFill>
                  <a:schemeClr val="dk2"/>
                </a:solidFill>
                <a:latin typeface="Avenir"/>
                <a:ea typeface="Avenir"/>
                <a:cs typeface="Avenir"/>
                <a:sym typeface="Avenir"/>
              </a:defRPr>
            </a:lvl5pPr>
            <a:lvl6pPr indent="0" lvl="5" marL="0" algn="l">
              <a:spcBef>
                <a:spcPts val="0"/>
              </a:spcBef>
              <a:buNone/>
              <a:defRPr sz="1800">
                <a:solidFill>
                  <a:schemeClr val="dk2"/>
                </a:solidFill>
                <a:latin typeface="Avenir"/>
                <a:ea typeface="Avenir"/>
                <a:cs typeface="Avenir"/>
                <a:sym typeface="Avenir"/>
              </a:defRPr>
            </a:lvl6pPr>
            <a:lvl7pPr indent="0" lvl="6" marL="0" algn="l">
              <a:spcBef>
                <a:spcPts val="0"/>
              </a:spcBef>
              <a:buNone/>
              <a:defRPr sz="1800">
                <a:solidFill>
                  <a:schemeClr val="dk2"/>
                </a:solidFill>
                <a:latin typeface="Avenir"/>
                <a:ea typeface="Avenir"/>
                <a:cs typeface="Avenir"/>
                <a:sym typeface="Avenir"/>
              </a:defRPr>
            </a:lvl7pPr>
            <a:lvl8pPr indent="0" lvl="7" marL="0" algn="l">
              <a:spcBef>
                <a:spcPts val="0"/>
              </a:spcBef>
              <a:buNone/>
              <a:defRPr sz="1800">
                <a:solidFill>
                  <a:schemeClr val="dk2"/>
                </a:solidFill>
                <a:latin typeface="Avenir"/>
                <a:ea typeface="Avenir"/>
                <a:cs typeface="Avenir"/>
                <a:sym typeface="Avenir"/>
              </a:defRPr>
            </a:lvl8pPr>
            <a:lvl9pPr indent="0" lvl="8" marL="0" algn="l">
              <a:spcBef>
                <a:spcPts val="0"/>
              </a:spcBef>
              <a:buNone/>
              <a:defRPr sz="1800">
                <a:solidFill>
                  <a:schemeClr val="dk2"/>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en-US"/>
              <a:t>‹#›</a:t>
            </a:fld>
            <a:endParaRPr/>
          </a:p>
        </p:txBody>
      </p:sp>
      <p:sp>
        <p:nvSpPr>
          <p:cNvPr id="152" name="Google Shape;152;p279"/>
          <p:cNvSpPr/>
          <p:nvPr/>
        </p:nvSpPr>
        <p:spPr>
          <a:xfrm>
            <a:off x="4654312" y="6335486"/>
            <a:ext cx="7537672" cy="522514"/>
          </a:xfrm>
          <a:prstGeom prst="rect">
            <a:avLst/>
          </a:prstGeom>
          <a:solidFill>
            <a:schemeClr val="lt1"/>
          </a:solidFill>
          <a:ln cap="flat" cmpd="sng" w="15875">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Avenir"/>
              <a:ea typeface="Avenir"/>
              <a:cs typeface="Avenir"/>
              <a:sym typeface="Aveni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153" name="Shape 153"/>
        <p:cNvGrpSpPr/>
        <p:nvPr/>
      </p:nvGrpSpPr>
      <p:grpSpPr>
        <a:xfrm>
          <a:off x="0" y="0"/>
          <a:ext cx="0" cy="0"/>
          <a:chOff x="0" y="0"/>
          <a:chExt cx="0" cy="0"/>
        </a:xfrm>
      </p:grpSpPr>
      <p:sp>
        <p:nvSpPr>
          <p:cNvPr id="154" name="Google Shape;154;p280"/>
          <p:cNvSpPr txBox="1"/>
          <p:nvPr>
            <p:ph idx="1" type="body"/>
          </p:nvPr>
        </p:nvSpPr>
        <p:spPr>
          <a:xfrm>
            <a:off x="5182960" y="2040767"/>
            <a:ext cx="6215253" cy="4178550"/>
          </a:xfrm>
          <a:prstGeom prst="rect">
            <a:avLst/>
          </a:prstGeom>
          <a:noFill/>
          <a:ln>
            <a:noFill/>
          </a:ln>
        </p:spPr>
        <p:txBody>
          <a:bodyPr anchorCtr="0" anchor="t" bIns="45700" lIns="0" spcFirstLastPara="1" rIns="0" wrap="square" tIns="4570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10000"/>
              </a:lnSpc>
              <a:spcBef>
                <a:spcPts val="200"/>
              </a:spcBef>
              <a:spcAft>
                <a:spcPts val="0"/>
              </a:spcAft>
              <a:buClr>
                <a:srgbClr val="3F3F3F"/>
              </a:buClr>
              <a:buSzPts val="1800"/>
              <a:buChar char="◦"/>
              <a:defRPr/>
            </a:lvl2pPr>
            <a:lvl3pPr indent="-342900" lvl="2" marL="1371600" algn="l">
              <a:lnSpc>
                <a:spcPct val="110000"/>
              </a:lnSpc>
              <a:spcBef>
                <a:spcPts val="400"/>
              </a:spcBef>
              <a:spcAft>
                <a:spcPts val="0"/>
              </a:spcAft>
              <a:buClr>
                <a:srgbClr val="3F3F3F"/>
              </a:buClr>
              <a:buSzPts val="1800"/>
              <a:buChar char="◦"/>
              <a:defRPr/>
            </a:lvl3pPr>
            <a:lvl4pPr indent="-342900" lvl="3" marL="1828800" algn="l">
              <a:lnSpc>
                <a:spcPct val="110000"/>
              </a:lnSpc>
              <a:spcBef>
                <a:spcPts val="400"/>
              </a:spcBef>
              <a:spcAft>
                <a:spcPts val="0"/>
              </a:spcAft>
              <a:buClr>
                <a:srgbClr val="3F3F3F"/>
              </a:buClr>
              <a:buSzPts val="1800"/>
              <a:buChar char="◦"/>
              <a:defRPr/>
            </a:lvl4pPr>
            <a:lvl5pPr indent="-342900" lvl="4" marL="2286000" algn="l">
              <a:lnSpc>
                <a:spcPct val="11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55" name="Google Shape;155;p280"/>
          <p:cNvSpPr txBox="1"/>
          <p:nvPr>
            <p:ph idx="10" type="dt"/>
          </p:nvPr>
        </p:nvSpPr>
        <p:spPr>
          <a:xfrm>
            <a:off x="643464" y="6446522"/>
            <a:ext cx="3517568"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280"/>
          <p:cNvSpPr txBox="1"/>
          <p:nvPr>
            <p:ph idx="11" type="ftr"/>
          </p:nvPr>
        </p:nvSpPr>
        <p:spPr>
          <a:xfrm>
            <a:off x="5458984" y="6446522"/>
            <a:ext cx="5334019"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280"/>
          <p:cNvSpPr txBox="1"/>
          <p:nvPr>
            <p:ph idx="12" type="sldNum"/>
          </p:nvPr>
        </p:nvSpPr>
        <p:spPr>
          <a:xfrm>
            <a:off x="10993581" y="6446840"/>
            <a:ext cx="780011" cy="365125"/>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sz="1800">
                <a:solidFill>
                  <a:schemeClr val="dk2"/>
                </a:solidFill>
                <a:latin typeface="Avenir"/>
                <a:ea typeface="Avenir"/>
                <a:cs typeface="Avenir"/>
                <a:sym typeface="Avenir"/>
              </a:defRPr>
            </a:lvl1pPr>
            <a:lvl2pPr indent="0" lvl="1" marL="0" algn="l">
              <a:spcBef>
                <a:spcPts val="0"/>
              </a:spcBef>
              <a:buNone/>
              <a:defRPr sz="1800">
                <a:solidFill>
                  <a:schemeClr val="dk2"/>
                </a:solidFill>
                <a:latin typeface="Avenir"/>
                <a:ea typeface="Avenir"/>
                <a:cs typeface="Avenir"/>
                <a:sym typeface="Avenir"/>
              </a:defRPr>
            </a:lvl2pPr>
            <a:lvl3pPr indent="0" lvl="2" marL="0" algn="l">
              <a:spcBef>
                <a:spcPts val="0"/>
              </a:spcBef>
              <a:buNone/>
              <a:defRPr sz="1800">
                <a:solidFill>
                  <a:schemeClr val="dk2"/>
                </a:solidFill>
                <a:latin typeface="Avenir"/>
                <a:ea typeface="Avenir"/>
                <a:cs typeface="Avenir"/>
                <a:sym typeface="Avenir"/>
              </a:defRPr>
            </a:lvl3pPr>
            <a:lvl4pPr indent="0" lvl="3" marL="0" algn="l">
              <a:spcBef>
                <a:spcPts val="0"/>
              </a:spcBef>
              <a:buNone/>
              <a:defRPr sz="1800">
                <a:solidFill>
                  <a:schemeClr val="dk2"/>
                </a:solidFill>
                <a:latin typeface="Avenir"/>
                <a:ea typeface="Avenir"/>
                <a:cs typeface="Avenir"/>
                <a:sym typeface="Avenir"/>
              </a:defRPr>
            </a:lvl4pPr>
            <a:lvl5pPr indent="0" lvl="4" marL="0" algn="l">
              <a:spcBef>
                <a:spcPts val="0"/>
              </a:spcBef>
              <a:buNone/>
              <a:defRPr sz="1800">
                <a:solidFill>
                  <a:schemeClr val="dk2"/>
                </a:solidFill>
                <a:latin typeface="Avenir"/>
                <a:ea typeface="Avenir"/>
                <a:cs typeface="Avenir"/>
                <a:sym typeface="Avenir"/>
              </a:defRPr>
            </a:lvl5pPr>
            <a:lvl6pPr indent="0" lvl="5" marL="0" algn="l">
              <a:spcBef>
                <a:spcPts val="0"/>
              </a:spcBef>
              <a:buNone/>
              <a:defRPr sz="1800">
                <a:solidFill>
                  <a:schemeClr val="dk2"/>
                </a:solidFill>
                <a:latin typeface="Avenir"/>
                <a:ea typeface="Avenir"/>
                <a:cs typeface="Avenir"/>
                <a:sym typeface="Avenir"/>
              </a:defRPr>
            </a:lvl6pPr>
            <a:lvl7pPr indent="0" lvl="6" marL="0" algn="l">
              <a:spcBef>
                <a:spcPts val="0"/>
              </a:spcBef>
              <a:buNone/>
              <a:defRPr sz="1800">
                <a:solidFill>
                  <a:schemeClr val="dk2"/>
                </a:solidFill>
                <a:latin typeface="Avenir"/>
                <a:ea typeface="Avenir"/>
                <a:cs typeface="Avenir"/>
                <a:sym typeface="Avenir"/>
              </a:defRPr>
            </a:lvl7pPr>
            <a:lvl8pPr indent="0" lvl="7" marL="0" algn="l">
              <a:spcBef>
                <a:spcPts val="0"/>
              </a:spcBef>
              <a:buNone/>
              <a:defRPr sz="1800">
                <a:solidFill>
                  <a:schemeClr val="dk2"/>
                </a:solidFill>
                <a:latin typeface="Avenir"/>
                <a:ea typeface="Avenir"/>
                <a:cs typeface="Avenir"/>
                <a:sym typeface="Avenir"/>
              </a:defRPr>
            </a:lvl8pPr>
            <a:lvl9pPr indent="0" lvl="8" marL="0" algn="l">
              <a:spcBef>
                <a:spcPts val="0"/>
              </a:spcBef>
              <a:buNone/>
              <a:defRPr sz="1800">
                <a:solidFill>
                  <a:schemeClr val="dk2"/>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en-US"/>
              <a:t>‹#›</a:t>
            </a:fld>
            <a:endParaRPr/>
          </a:p>
        </p:txBody>
      </p:sp>
      <p:sp>
        <p:nvSpPr>
          <p:cNvPr id="158" name="Google Shape;158;p280"/>
          <p:cNvSpPr txBox="1"/>
          <p:nvPr>
            <p:ph type="ctrTitle"/>
          </p:nvPr>
        </p:nvSpPr>
        <p:spPr>
          <a:xfrm>
            <a:off x="5150004" y="122139"/>
            <a:ext cx="6005677" cy="145075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59" name="Google Shape;159;p280"/>
          <p:cNvCxnSpPr/>
          <p:nvPr/>
        </p:nvCxnSpPr>
        <p:spPr>
          <a:xfrm>
            <a:off x="5182961" y="1666194"/>
            <a:ext cx="5972720" cy="0"/>
          </a:xfrm>
          <a:prstGeom prst="straightConnector1">
            <a:avLst/>
          </a:prstGeom>
          <a:noFill/>
          <a:ln cap="flat" cmpd="sng" w="12700">
            <a:solidFill>
              <a:schemeClr val="dk1"/>
            </a:solidFill>
            <a:prstDash val="solid"/>
            <a:round/>
            <a:headEnd len="sm" w="sm" type="none"/>
            <a:tailEnd len="sm" w="sm" type="none"/>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with Caption">
  <p:cSld name="3_Content with Caption">
    <p:spTree>
      <p:nvGrpSpPr>
        <p:cNvPr id="160" name="Shape 160"/>
        <p:cNvGrpSpPr/>
        <p:nvPr/>
      </p:nvGrpSpPr>
      <p:grpSpPr>
        <a:xfrm>
          <a:off x="0" y="0"/>
          <a:ext cx="0" cy="0"/>
          <a:chOff x="0" y="0"/>
          <a:chExt cx="0" cy="0"/>
        </a:xfrm>
      </p:grpSpPr>
      <p:sp>
        <p:nvSpPr>
          <p:cNvPr id="161" name="Google Shape;161;p281"/>
          <p:cNvSpPr txBox="1"/>
          <p:nvPr>
            <p:ph idx="1" type="body"/>
          </p:nvPr>
        </p:nvSpPr>
        <p:spPr>
          <a:xfrm>
            <a:off x="4231230" y="1363008"/>
            <a:ext cx="6645018" cy="4816289"/>
          </a:xfrm>
          <a:prstGeom prst="rect">
            <a:avLst/>
          </a:prstGeom>
          <a:noFill/>
          <a:ln>
            <a:noFill/>
          </a:ln>
        </p:spPr>
        <p:txBody>
          <a:bodyPr anchorCtr="0" anchor="t" bIns="45700" lIns="0" spcFirstLastPara="1" rIns="0" wrap="square" tIns="4570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10000"/>
              </a:lnSpc>
              <a:spcBef>
                <a:spcPts val="200"/>
              </a:spcBef>
              <a:spcAft>
                <a:spcPts val="0"/>
              </a:spcAft>
              <a:buClr>
                <a:srgbClr val="3F3F3F"/>
              </a:buClr>
              <a:buSzPts val="1800"/>
              <a:buChar char="◦"/>
              <a:defRPr/>
            </a:lvl2pPr>
            <a:lvl3pPr indent="-342900" lvl="2" marL="1371600" algn="l">
              <a:lnSpc>
                <a:spcPct val="110000"/>
              </a:lnSpc>
              <a:spcBef>
                <a:spcPts val="400"/>
              </a:spcBef>
              <a:spcAft>
                <a:spcPts val="0"/>
              </a:spcAft>
              <a:buClr>
                <a:srgbClr val="3F3F3F"/>
              </a:buClr>
              <a:buSzPts val="1800"/>
              <a:buChar char="◦"/>
              <a:defRPr/>
            </a:lvl3pPr>
            <a:lvl4pPr indent="-342900" lvl="3" marL="1828800" algn="l">
              <a:lnSpc>
                <a:spcPct val="110000"/>
              </a:lnSpc>
              <a:spcBef>
                <a:spcPts val="400"/>
              </a:spcBef>
              <a:spcAft>
                <a:spcPts val="0"/>
              </a:spcAft>
              <a:buClr>
                <a:srgbClr val="3F3F3F"/>
              </a:buClr>
              <a:buSzPts val="1800"/>
              <a:buChar char="◦"/>
              <a:defRPr/>
            </a:lvl4pPr>
            <a:lvl5pPr indent="-342900" lvl="4" marL="2286000" algn="l">
              <a:lnSpc>
                <a:spcPct val="11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62" name="Google Shape;162;p281"/>
          <p:cNvSpPr txBox="1"/>
          <p:nvPr>
            <p:ph idx="10" type="dt"/>
          </p:nvPr>
        </p:nvSpPr>
        <p:spPr>
          <a:xfrm>
            <a:off x="643464" y="6446522"/>
            <a:ext cx="3517568"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3" name="Google Shape;163;p281"/>
          <p:cNvSpPr txBox="1"/>
          <p:nvPr>
            <p:ph idx="11" type="ftr"/>
          </p:nvPr>
        </p:nvSpPr>
        <p:spPr>
          <a:xfrm>
            <a:off x="5458984" y="6446522"/>
            <a:ext cx="5334019"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281"/>
          <p:cNvSpPr txBox="1"/>
          <p:nvPr>
            <p:ph idx="12" type="sldNum"/>
          </p:nvPr>
        </p:nvSpPr>
        <p:spPr>
          <a:xfrm>
            <a:off x="10993581" y="6446840"/>
            <a:ext cx="780011" cy="365125"/>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sz="1800">
                <a:solidFill>
                  <a:schemeClr val="dk2"/>
                </a:solidFill>
                <a:latin typeface="Avenir"/>
                <a:ea typeface="Avenir"/>
                <a:cs typeface="Avenir"/>
                <a:sym typeface="Avenir"/>
              </a:defRPr>
            </a:lvl1pPr>
            <a:lvl2pPr indent="0" lvl="1" marL="0" algn="l">
              <a:spcBef>
                <a:spcPts val="0"/>
              </a:spcBef>
              <a:buNone/>
              <a:defRPr sz="1800">
                <a:solidFill>
                  <a:schemeClr val="dk2"/>
                </a:solidFill>
                <a:latin typeface="Avenir"/>
                <a:ea typeface="Avenir"/>
                <a:cs typeface="Avenir"/>
                <a:sym typeface="Avenir"/>
              </a:defRPr>
            </a:lvl2pPr>
            <a:lvl3pPr indent="0" lvl="2" marL="0" algn="l">
              <a:spcBef>
                <a:spcPts val="0"/>
              </a:spcBef>
              <a:buNone/>
              <a:defRPr sz="1800">
                <a:solidFill>
                  <a:schemeClr val="dk2"/>
                </a:solidFill>
                <a:latin typeface="Avenir"/>
                <a:ea typeface="Avenir"/>
                <a:cs typeface="Avenir"/>
                <a:sym typeface="Avenir"/>
              </a:defRPr>
            </a:lvl3pPr>
            <a:lvl4pPr indent="0" lvl="3" marL="0" algn="l">
              <a:spcBef>
                <a:spcPts val="0"/>
              </a:spcBef>
              <a:buNone/>
              <a:defRPr sz="1800">
                <a:solidFill>
                  <a:schemeClr val="dk2"/>
                </a:solidFill>
                <a:latin typeface="Avenir"/>
                <a:ea typeface="Avenir"/>
                <a:cs typeface="Avenir"/>
                <a:sym typeface="Avenir"/>
              </a:defRPr>
            </a:lvl4pPr>
            <a:lvl5pPr indent="0" lvl="4" marL="0" algn="l">
              <a:spcBef>
                <a:spcPts val="0"/>
              </a:spcBef>
              <a:buNone/>
              <a:defRPr sz="1800">
                <a:solidFill>
                  <a:schemeClr val="dk2"/>
                </a:solidFill>
                <a:latin typeface="Avenir"/>
                <a:ea typeface="Avenir"/>
                <a:cs typeface="Avenir"/>
                <a:sym typeface="Avenir"/>
              </a:defRPr>
            </a:lvl5pPr>
            <a:lvl6pPr indent="0" lvl="5" marL="0" algn="l">
              <a:spcBef>
                <a:spcPts val="0"/>
              </a:spcBef>
              <a:buNone/>
              <a:defRPr sz="1800">
                <a:solidFill>
                  <a:schemeClr val="dk2"/>
                </a:solidFill>
                <a:latin typeface="Avenir"/>
                <a:ea typeface="Avenir"/>
                <a:cs typeface="Avenir"/>
                <a:sym typeface="Avenir"/>
              </a:defRPr>
            </a:lvl6pPr>
            <a:lvl7pPr indent="0" lvl="6" marL="0" algn="l">
              <a:spcBef>
                <a:spcPts val="0"/>
              </a:spcBef>
              <a:buNone/>
              <a:defRPr sz="1800">
                <a:solidFill>
                  <a:schemeClr val="dk2"/>
                </a:solidFill>
                <a:latin typeface="Avenir"/>
                <a:ea typeface="Avenir"/>
                <a:cs typeface="Avenir"/>
                <a:sym typeface="Avenir"/>
              </a:defRPr>
            </a:lvl7pPr>
            <a:lvl8pPr indent="0" lvl="7" marL="0" algn="l">
              <a:spcBef>
                <a:spcPts val="0"/>
              </a:spcBef>
              <a:buNone/>
              <a:defRPr sz="1800">
                <a:solidFill>
                  <a:schemeClr val="dk2"/>
                </a:solidFill>
                <a:latin typeface="Avenir"/>
                <a:ea typeface="Avenir"/>
                <a:cs typeface="Avenir"/>
                <a:sym typeface="Avenir"/>
              </a:defRPr>
            </a:lvl8pPr>
            <a:lvl9pPr indent="0" lvl="8" marL="0" algn="l">
              <a:spcBef>
                <a:spcPts val="0"/>
              </a:spcBef>
              <a:buNone/>
              <a:defRPr sz="1800">
                <a:solidFill>
                  <a:schemeClr val="dk2"/>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en-US"/>
              <a:t>‹#›</a:t>
            </a:fld>
            <a:endParaRPr/>
          </a:p>
        </p:txBody>
      </p:sp>
      <p:sp>
        <p:nvSpPr>
          <p:cNvPr id="165" name="Google Shape;165;p281"/>
          <p:cNvSpPr txBox="1"/>
          <p:nvPr>
            <p:ph type="ctrTitle"/>
          </p:nvPr>
        </p:nvSpPr>
        <p:spPr>
          <a:xfrm>
            <a:off x="4104975" y="101835"/>
            <a:ext cx="6005677" cy="1189788"/>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66" name="Google Shape;166;p281"/>
          <p:cNvCxnSpPr/>
          <p:nvPr/>
        </p:nvCxnSpPr>
        <p:spPr>
          <a:xfrm>
            <a:off x="4231230" y="1316441"/>
            <a:ext cx="7077798" cy="0"/>
          </a:xfrm>
          <a:prstGeom prst="straightConnector1">
            <a:avLst/>
          </a:prstGeom>
          <a:noFill/>
          <a:ln cap="flat" cmpd="sng" w="12700">
            <a:solidFill>
              <a:schemeClr val="dk1"/>
            </a:solidFill>
            <a:prstDash val="solid"/>
            <a:round/>
            <a:headEnd len="sm" w="sm" type="none"/>
            <a:tailEnd len="sm" w="sm"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67" name="Shape 167"/>
        <p:cNvGrpSpPr/>
        <p:nvPr/>
      </p:nvGrpSpPr>
      <p:grpSpPr>
        <a:xfrm>
          <a:off x="0" y="0"/>
          <a:ext cx="0" cy="0"/>
          <a:chOff x="0" y="0"/>
          <a:chExt cx="0" cy="0"/>
        </a:xfrm>
      </p:grpSpPr>
      <p:sp>
        <p:nvSpPr>
          <p:cNvPr id="168" name="Google Shape;168;p282"/>
          <p:cNvSpPr txBox="1"/>
          <p:nvPr>
            <p:ph type="title"/>
          </p:nvPr>
        </p:nvSpPr>
        <p:spPr>
          <a:xfrm>
            <a:off x="879566" y="1978243"/>
            <a:ext cx="10058400" cy="2528438"/>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cxnSp>
        <p:nvCxnSpPr>
          <p:cNvPr id="169" name="Google Shape;169;p282"/>
          <p:cNvCxnSpPr/>
          <p:nvPr/>
        </p:nvCxnSpPr>
        <p:spPr>
          <a:xfrm>
            <a:off x="971006" y="4681075"/>
            <a:ext cx="9875520" cy="0"/>
          </a:xfrm>
          <a:prstGeom prst="straightConnector1">
            <a:avLst/>
          </a:prstGeom>
          <a:noFill/>
          <a:ln cap="flat" cmpd="sng" w="12700">
            <a:solidFill>
              <a:srgbClr val="3F3F3F"/>
            </a:solidFill>
            <a:prstDash val="solid"/>
            <a:round/>
            <a:headEnd len="sm" w="sm" type="none"/>
            <a:tailEnd len="sm" w="sm" type="none"/>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70" name="Shape 170"/>
        <p:cNvGrpSpPr/>
        <p:nvPr/>
      </p:nvGrpSpPr>
      <p:grpSpPr>
        <a:xfrm>
          <a:off x="0" y="0"/>
          <a:ext cx="0" cy="0"/>
          <a:chOff x="0" y="0"/>
          <a:chExt cx="0" cy="0"/>
        </a:xfrm>
      </p:grpSpPr>
      <p:sp>
        <p:nvSpPr>
          <p:cNvPr id="171" name="Google Shape;171;p283"/>
          <p:cNvSpPr/>
          <p:nvPr/>
        </p:nvSpPr>
        <p:spPr>
          <a:xfrm>
            <a:off x="1" y="4578350"/>
            <a:ext cx="12188825" cy="2279650"/>
          </a:xfrm>
          <a:prstGeom prst="rect">
            <a:avLst/>
          </a:prstGeom>
          <a:solidFill>
            <a:srgbClr val="002F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83"/>
          <p:cNvSpPr/>
          <p:nvPr>
            <p:ph idx="2" type="pic"/>
          </p:nvPr>
        </p:nvSpPr>
        <p:spPr>
          <a:xfrm>
            <a:off x="17" y="0"/>
            <a:ext cx="12191985" cy="4578350"/>
          </a:xfrm>
          <a:prstGeom prst="rect">
            <a:avLst/>
          </a:prstGeom>
          <a:solidFill>
            <a:srgbClr val="D8D8D8"/>
          </a:solidFill>
          <a:ln>
            <a:noFill/>
          </a:ln>
        </p:spPr>
      </p:sp>
      <p:sp>
        <p:nvSpPr>
          <p:cNvPr id="173" name="Google Shape;173;p283"/>
          <p:cNvSpPr txBox="1"/>
          <p:nvPr>
            <p:ph type="title"/>
          </p:nvPr>
        </p:nvSpPr>
        <p:spPr>
          <a:xfrm>
            <a:off x="1097280" y="4799362"/>
            <a:ext cx="10113645" cy="743682"/>
          </a:xfrm>
          <a:prstGeom prst="rect">
            <a:avLst/>
          </a:prstGeom>
          <a:noFill/>
          <a:ln>
            <a:noFill/>
          </a:ln>
        </p:spPr>
        <p:txBody>
          <a:bodyPr anchorCtr="0" anchor="b" bIns="0" lIns="91425" spcFirstLastPara="1" rIns="91425" wrap="square" tIns="0">
            <a:noAutofit/>
          </a:bodyPr>
          <a:lstStyle>
            <a:lvl1pPr lvl="0" algn="l">
              <a:lnSpc>
                <a:spcPct val="90000"/>
              </a:lnSpc>
              <a:spcBef>
                <a:spcPts val="0"/>
              </a:spcBef>
              <a:spcAft>
                <a:spcPts val="0"/>
              </a:spcAft>
              <a:buClr>
                <a:srgbClr val="FFFFFF"/>
              </a:buClr>
              <a:buSzPts val="3600"/>
              <a:buFont typeface="Arial"/>
              <a:buNone/>
              <a:defRPr b="0" sz="3600">
                <a:solidFill>
                  <a:srgbClr val="FFFFF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4" name="Google Shape;174;p283"/>
          <p:cNvSpPr txBox="1"/>
          <p:nvPr>
            <p:ph idx="1" type="body"/>
          </p:nvPr>
        </p:nvSpPr>
        <p:spPr>
          <a:xfrm>
            <a:off x="1097279" y="5715000"/>
            <a:ext cx="10113264" cy="609600"/>
          </a:xfrm>
          <a:prstGeom prst="rect">
            <a:avLst/>
          </a:prstGeom>
          <a:noFill/>
          <a:ln>
            <a:noFill/>
          </a:ln>
        </p:spPr>
        <p:txBody>
          <a:bodyPr anchorCtr="0" anchor="t" bIns="0" lIns="91425" spcFirstLastPara="1" rIns="91425" wrap="square" tIns="0">
            <a:normAutofit/>
          </a:bodyPr>
          <a:lstStyle>
            <a:lvl1pPr indent="-228600" lvl="0" marL="457200" algn="l">
              <a:lnSpc>
                <a:spcPct val="110000"/>
              </a:lnSpc>
              <a:spcBef>
                <a:spcPts val="0"/>
              </a:spcBef>
              <a:spcAft>
                <a:spcPts val="0"/>
              </a:spcAft>
              <a:buSzPts val="1800"/>
              <a:buNone/>
              <a:defRPr sz="1800">
                <a:solidFill>
                  <a:srgbClr val="FFFFFF"/>
                </a:solidFill>
              </a:defRPr>
            </a:lvl1pPr>
            <a:lvl2pPr indent="-228600" lvl="1" marL="914400" algn="l">
              <a:lnSpc>
                <a:spcPct val="110000"/>
              </a:lnSpc>
              <a:spcBef>
                <a:spcPts val="600"/>
              </a:spcBef>
              <a:spcAft>
                <a:spcPts val="0"/>
              </a:spcAft>
              <a:buClr>
                <a:srgbClr val="3F3F3F"/>
              </a:buClr>
              <a:buSzPts val="1200"/>
              <a:buNone/>
              <a:defRPr sz="1200"/>
            </a:lvl2pPr>
            <a:lvl3pPr indent="-228600" lvl="2" marL="1371600" algn="l">
              <a:lnSpc>
                <a:spcPct val="110000"/>
              </a:lnSpc>
              <a:spcBef>
                <a:spcPts val="400"/>
              </a:spcBef>
              <a:spcAft>
                <a:spcPts val="0"/>
              </a:spcAft>
              <a:buClr>
                <a:srgbClr val="3F3F3F"/>
              </a:buClr>
              <a:buSzPts val="1000"/>
              <a:buNone/>
              <a:defRPr sz="1000"/>
            </a:lvl3pPr>
            <a:lvl4pPr indent="-228600" lvl="3" marL="1828800" algn="l">
              <a:lnSpc>
                <a:spcPct val="110000"/>
              </a:lnSpc>
              <a:spcBef>
                <a:spcPts val="400"/>
              </a:spcBef>
              <a:spcAft>
                <a:spcPts val="0"/>
              </a:spcAft>
              <a:buClr>
                <a:srgbClr val="3F3F3F"/>
              </a:buClr>
              <a:buSzPts val="900"/>
              <a:buNone/>
              <a:defRPr sz="900"/>
            </a:lvl4pPr>
            <a:lvl5pPr indent="-228600" lvl="4" marL="2286000" algn="l">
              <a:lnSpc>
                <a:spcPct val="110000"/>
              </a:lnSpc>
              <a:spcBef>
                <a:spcPts val="400"/>
              </a:spcBef>
              <a:spcAft>
                <a:spcPts val="0"/>
              </a:spcAft>
              <a:buClr>
                <a:srgbClr val="3F3F3F"/>
              </a:buClr>
              <a:buSzPts val="900"/>
              <a:buNone/>
              <a:defRPr sz="900"/>
            </a:lvl5pPr>
            <a:lvl6pPr indent="-228600" lvl="5" marL="2743200" algn="l">
              <a:lnSpc>
                <a:spcPct val="90000"/>
              </a:lnSpc>
              <a:spcBef>
                <a:spcPts val="400"/>
              </a:spcBef>
              <a:spcAft>
                <a:spcPts val="0"/>
              </a:spcAft>
              <a:buSzPts val="900"/>
              <a:buNone/>
              <a:defRPr sz="900"/>
            </a:lvl6pPr>
            <a:lvl7pPr indent="-228600" lvl="6" marL="3200400" algn="l">
              <a:lnSpc>
                <a:spcPct val="90000"/>
              </a:lnSpc>
              <a:spcBef>
                <a:spcPts val="400"/>
              </a:spcBef>
              <a:spcAft>
                <a:spcPts val="0"/>
              </a:spcAft>
              <a:buSzPts val="900"/>
              <a:buNone/>
              <a:defRPr sz="900"/>
            </a:lvl7pPr>
            <a:lvl8pPr indent="-228600" lvl="7" marL="3657600" algn="l">
              <a:lnSpc>
                <a:spcPct val="90000"/>
              </a:lnSpc>
              <a:spcBef>
                <a:spcPts val="400"/>
              </a:spcBef>
              <a:spcAft>
                <a:spcPts val="0"/>
              </a:spcAft>
              <a:buSzPts val="900"/>
              <a:buNone/>
              <a:defRPr sz="900"/>
            </a:lvl8pPr>
            <a:lvl9pPr indent="-228600" lvl="8" marL="4114800" algn="l">
              <a:lnSpc>
                <a:spcPct val="90000"/>
              </a:lnSpc>
              <a:spcBef>
                <a:spcPts val="400"/>
              </a:spcBef>
              <a:spcAft>
                <a:spcPts val="400"/>
              </a:spcAft>
              <a:buSzPts val="900"/>
              <a:buNone/>
              <a:defRPr sz="900"/>
            </a:lvl9pPr>
          </a:lstStyle>
          <a:p/>
        </p:txBody>
      </p:sp>
      <p:sp>
        <p:nvSpPr>
          <p:cNvPr id="175" name="Google Shape;175;p283"/>
          <p:cNvSpPr txBox="1"/>
          <p:nvPr>
            <p:ph idx="10" type="dt"/>
          </p:nvPr>
        </p:nvSpPr>
        <p:spPr>
          <a:xfrm>
            <a:off x="8218425" y="6446840"/>
            <a:ext cx="258485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6" name="Google Shape;176;p283"/>
          <p:cNvSpPr txBox="1"/>
          <p:nvPr>
            <p:ph idx="11" type="ftr"/>
          </p:nvPr>
        </p:nvSpPr>
        <p:spPr>
          <a:xfrm>
            <a:off x="1097279" y="6446840"/>
            <a:ext cx="6818263"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p283"/>
          <p:cNvSpPr txBox="1"/>
          <p:nvPr>
            <p:ph idx="12" type="sldNum"/>
          </p:nvPr>
        </p:nvSpPr>
        <p:spPr>
          <a:xfrm>
            <a:off x="10993581" y="6446840"/>
            <a:ext cx="780011" cy="365125"/>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78" name="Shape 178"/>
        <p:cNvGrpSpPr/>
        <p:nvPr/>
      </p:nvGrpSpPr>
      <p:grpSpPr>
        <a:xfrm>
          <a:off x="0" y="0"/>
          <a:ext cx="0" cy="0"/>
          <a:chOff x="0" y="0"/>
          <a:chExt cx="0" cy="0"/>
        </a:xfrm>
      </p:grpSpPr>
      <p:sp>
        <p:nvSpPr>
          <p:cNvPr id="179" name="Google Shape;179;p284"/>
          <p:cNvSpPr txBox="1"/>
          <p:nvPr>
            <p:ph type="title"/>
          </p:nvPr>
        </p:nvSpPr>
        <p:spPr>
          <a:xfrm>
            <a:off x="1097280" y="286605"/>
            <a:ext cx="10058400" cy="145075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0" name="Google Shape;180;p284"/>
          <p:cNvSpPr txBox="1"/>
          <p:nvPr>
            <p:ph idx="1" type="body"/>
          </p:nvPr>
        </p:nvSpPr>
        <p:spPr>
          <a:xfrm rot="5400000">
            <a:off x="4246035" y="-1040551"/>
            <a:ext cx="3760891" cy="10058400"/>
          </a:xfrm>
          <a:prstGeom prst="rect">
            <a:avLst/>
          </a:prstGeom>
          <a:noFill/>
          <a:ln>
            <a:noFill/>
          </a:ln>
        </p:spPr>
        <p:txBody>
          <a:bodyPr anchorCtr="0" anchor="t" bIns="0" lIns="45700" spcFirstLastPara="1" rIns="45700" wrap="square" tIns="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10000"/>
              </a:lnSpc>
              <a:spcBef>
                <a:spcPts val="200"/>
              </a:spcBef>
              <a:spcAft>
                <a:spcPts val="0"/>
              </a:spcAft>
              <a:buClr>
                <a:srgbClr val="3F3F3F"/>
              </a:buClr>
              <a:buSzPts val="1800"/>
              <a:buChar char="◦"/>
              <a:defRPr/>
            </a:lvl2pPr>
            <a:lvl3pPr indent="-342900" lvl="2" marL="1371600" algn="l">
              <a:lnSpc>
                <a:spcPct val="110000"/>
              </a:lnSpc>
              <a:spcBef>
                <a:spcPts val="400"/>
              </a:spcBef>
              <a:spcAft>
                <a:spcPts val="0"/>
              </a:spcAft>
              <a:buClr>
                <a:srgbClr val="3F3F3F"/>
              </a:buClr>
              <a:buSzPts val="1800"/>
              <a:buChar char="◦"/>
              <a:defRPr/>
            </a:lvl3pPr>
            <a:lvl4pPr indent="-342900" lvl="3" marL="1828800" algn="l">
              <a:lnSpc>
                <a:spcPct val="110000"/>
              </a:lnSpc>
              <a:spcBef>
                <a:spcPts val="400"/>
              </a:spcBef>
              <a:spcAft>
                <a:spcPts val="0"/>
              </a:spcAft>
              <a:buClr>
                <a:srgbClr val="3F3F3F"/>
              </a:buClr>
              <a:buSzPts val="1800"/>
              <a:buChar char="◦"/>
              <a:defRPr/>
            </a:lvl4pPr>
            <a:lvl5pPr indent="-342900" lvl="4" marL="2286000" algn="l">
              <a:lnSpc>
                <a:spcPct val="11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1" name="Google Shape;181;p284"/>
          <p:cNvSpPr txBox="1"/>
          <p:nvPr>
            <p:ph idx="10" type="dt"/>
          </p:nvPr>
        </p:nvSpPr>
        <p:spPr>
          <a:xfrm>
            <a:off x="8218425" y="6446840"/>
            <a:ext cx="258485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 name="Google Shape;182;p284"/>
          <p:cNvSpPr txBox="1"/>
          <p:nvPr>
            <p:ph idx="11" type="ftr"/>
          </p:nvPr>
        </p:nvSpPr>
        <p:spPr>
          <a:xfrm>
            <a:off x="1097279" y="6446840"/>
            <a:ext cx="6818263"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3" name="Google Shape;183;p284"/>
          <p:cNvSpPr txBox="1"/>
          <p:nvPr>
            <p:ph idx="12" type="sldNum"/>
          </p:nvPr>
        </p:nvSpPr>
        <p:spPr>
          <a:xfrm>
            <a:off x="10993581" y="6446840"/>
            <a:ext cx="780011" cy="365125"/>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84" name="Shape 184"/>
        <p:cNvGrpSpPr/>
        <p:nvPr/>
      </p:nvGrpSpPr>
      <p:grpSpPr>
        <a:xfrm>
          <a:off x="0" y="0"/>
          <a:ext cx="0" cy="0"/>
          <a:chOff x="0" y="0"/>
          <a:chExt cx="0" cy="0"/>
        </a:xfrm>
      </p:grpSpPr>
      <p:sp>
        <p:nvSpPr>
          <p:cNvPr id="185" name="Google Shape;185;p285"/>
          <p:cNvSpPr/>
          <p:nvPr/>
        </p:nvSpPr>
        <p:spPr>
          <a:xfrm>
            <a:off x="3177" y="6400800"/>
            <a:ext cx="12188825" cy="457200"/>
          </a:xfrm>
          <a:prstGeom prst="rect">
            <a:avLst/>
          </a:prstGeom>
          <a:solidFill>
            <a:srgbClr val="002F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85"/>
          <p:cNvSpPr txBox="1"/>
          <p:nvPr>
            <p:ph type="title"/>
          </p:nvPr>
        </p:nvSpPr>
        <p:spPr>
          <a:xfrm rot="5400000">
            <a:off x="7159402" y="1977801"/>
            <a:ext cx="5759898" cy="26289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3F3F"/>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7" name="Google Shape;187;p285"/>
          <p:cNvSpPr txBox="1"/>
          <p:nvPr>
            <p:ph idx="1" type="body"/>
          </p:nvPr>
        </p:nvSpPr>
        <p:spPr>
          <a:xfrm rot="5400000">
            <a:off x="1825402" y="-574899"/>
            <a:ext cx="5759898" cy="7734300"/>
          </a:xfrm>
          <a:prstGeom prst="rect">
            <a:avLst/>
          </a:prstGeom>
          <a:noFill/>
          <a:ln>
            <a:noFill/>
          </a:ln>
        </p:spPr>
        <p:txBody>
          <a:bodyPr anchorCtr="0" anchor="t" bIns="0" lIns="45700" spcFirstLastPara="1" rIns="45700" wrap="square" tIns="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10000"/>
              </a:lnSpc>
              <a:spcBef>
                <a:spcPts val="200"/>
              </a:spcBef>
              <a:spcAft>
                <a:spcPts val="0"/>
              </a:spcAft>
              <a:buClr>
                <a:srgbClr val="3F3F3F"/>
              </a:buClr>
              <a:buSzPts val="1800"/>
              <a:buChar char="◦"/>
              <a:defRPr/>
            </a:lvl2pPr>
            <a:lvl3pPr indent="-342900" lvl="2" marL="1371600" algn="l">
              <a:lnSpc>
                <a:spcPct val="110000"/>
              </a:lnSpc>
              <a:spcBef>
                <a:spcPts val="400"/>
              </a:spcBef>
              <a:spcAft>
                <a:spcPts val="0"/>
              </a:spcAft>
              <a:buClr>
                <a:srgbClr val="3F3F3F"/>
              </a:buClr>
              <a:buSzPts val="1800"/>
              <a:buChar char="◦"/>
              <a:defRPr/>
            </a:lvl3pPr>
            <a:lvl4pPr indent="-342900" lvl="3" marL="1828800" algn="l">
              <a:lnSpc>
                <a:spcPct val="110000"/>
              </a:lnSpc>
              <a:spcBef>
                <a:spcPts val="400"/>
              </a:spcBef>
              <a:spcAft>
                <a:spcPts val="0"/>
              </a:spcAft>
              <a:buClr>
                <a:srgbClr val="3F3F3F"/>
              </a:buClr>
              <a:buSzPts val="1800"/>
              <a:buChar char="◦"/>
              <a:defRPr/>
            </a:lvl4pPr>
            <a:lvl5pPr indent="-342900" lvl="4" marL="2286000" algn="l">
              <a:lnSpc>
                <a:spcPct val="11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88" name="Google Shape;188;p285"/>
          <p:cNvSpPr txBox="1"/>
          <p:nvPr>
            <p:ph idx="10" type="dt"/>
          </p:nvPr>
        </p:nvSpPr>
        <p:spPr>
          <a:xfrm>
            <a:off x="8218425" y="6446840"/>
            <a:ext cx="258485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9" name="Google Shape;189;p285"/>
          <p:cNvSpPr txBox="1"/>
          <p:nvPr>
            <p:ph idx="11" type="ftr"/>
          </p:nvPr>
        </p:nvSpPr>
        <p:spPr>
          <a:xfrm>
            <a:off x="1097279" y="6446840"/>
            <a:ext cx="6818263"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0" name="Google Shape;190;p285"/>
          <p:cNvSpPr txBox="1"/>
          <p:nvPr>
            <p:ph idx="12" type="sldNum"/>
          </p:nvPr>
        </p:nvSpPr>
        <p:spPr>
          <a:xfrm>
            <a:off x="10993581" y="6446840"/>
            <a:ext cx="780011" cy="365125"/>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a:lvl1pPr>
            <a:lvl2pPr indent="0" lvl="1" marL="0" algn="l">
              <a:spcBef>
                <a:spcPts val="0"/>
              </a:spcBef>
              <a:buNone/>
              <a:defRPr/>
            </a:lvl2pPr>
            <a:lvl3pPr indent="0" lvl="2" marL="0" algn="l">
              <a:spcBef>
                <a:spcPts val="0"/>
              </a:spcBef>
              <a:buNone/>
              <a:defRPr/>
            </a:lvl3pPr>
            <a:lvl4pPr indent="0" lvl="3" marL="0" algn="l">
              <a:spcBef>
                <a:spcPts val="0"/>
              </a:spcBef>
              <a:buNone/>
              <a:defRPr/>
            </a:lvl4pPr>
            <a:lvl5pPr indent="0" lvl="4" marL="0" algn="l">
              <a:spcBef>
                <a:spcPts val="0"/>
              </a:spcBef>
              <a:buNone/>
              <a:defRPr/>
            </a:lvl5pPr>
            <a:lvl6pPr indent="0" lvl="5" marL="0" algn="l">
              <a:spcBef>
                <a:spcPts val="0"/>
              </a:spcBef>
              <a:buNone/>
              <a:defRPr/>
            </a:lvl6pPr>
            <a:lvl7pPr indent="0" lvl="6" marL="0" algn="l">
              <a:spcBef>
                <a:spcPts val="0"/>
              </a:spcBef>
              <a:buNone/>
              <a:defRPr/>
            </a:lvl7pPr>
            <a:lvl8pPr indent="0" lvl="7" marL="0" algn="l">
              <a:spcBef>
                <a:spcPts val="0"/>
              </a:spcBef>
              <a:buNone/>
              <a:defRPr/>
            </a:lvl8pPr>
            <a:lvl9pPr indent="0" lvl="8" marL="0" algn="l">
              <a:spcBef>
                <a:spcPts val="0"/>
              </a:spcBef>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1 Content + Bottom Photo">
  <p:cSld name="Red/Gray 1 Content + Bottom Photo">
    <p:bg>
      <p:bgPr>
        <a:solidFill>
          <a:srgbClr val="E7E7E5"/>
        </a:solidFill>
      </p:bgPr>
    </p:bg>
    <p:spTree>
      <p:nvGrpSpPr>
        <p:cNvPr id="191" name="Shape 191"/>
        <p:cNvGrpSpPr/>
        <p:nvPr/>
      </p:nvGrpSpPr>
      <p:grpSpPr>
        <a:xfrm>
          <a:off x="0" y="0"/>
          <a:ext cx="0" cy="0"/>
          <a:chOff x="0" y="0"/>
          <a:chExt cx="0" cy="0"/>
        </a:xfrm>
      </p:grpSpPr>
      <p:sp>
        <p:nvSpPr>
          <p:cNvPr id="192" name="Google Shape;192;p286"/>
          <p:cNvSpPr/>
          <p:nvPr>
            <p:ph idx="2" type="pic"/>
          </p:nvPr>
        </p:nvSpPr>
        <p:spPr>
          <a:xfrm>
            <a:off x="203200" y="3429000"/>
            <a:ext cx="11785600" cy="3276600"/>
          </a:xfrm>
          <a:prstGeom prst="rect">
            <a:avLst/>
          </a:prstGeom>
          <a:solidFill>
            <a:schemeClr val="lt1"/>
          </a:solidFill>
          <a:ln>
            <a:noFill/>
          </a:ln>
        </p:spPr>
      </p:sp>
      <p:sp>
        <p:nvSpPr>
          <p:cNvPr id="193" name="Google Shape;193;p286"/>
          <p:cNvSpPr txBox="1"/>
          <p:nvPr>
            <p:ph idx="1" type="body"/>
          </p:nvPr>
        </p:nvSpPr>
        <p:spPr>
          <a:xfrm>
            <a:off x="914400" y="1600200"/>
            <a:ext cx="10363200" cy="1600200"/>
          </a:xfrm>
          <a:prstGeom prst="rect">
            <a:avLst/>
          </a:prstGeom>
          <a:noFill/>
          <a:ln>
            <a:noFill/>
          </a:ln>
        </p:spPr>
        <p:txBody>
          <a:bodyPr anchorCtr="0" anchor="t" bIns="45700" lIns="0" spcFirstLastPara="1" rIns="0" wrap="square" tIns="45700">
            <a:normAutofit/>
          </a:bodyPr>
          <a:lstStyle>
            <a:lvl1pPr indent="-355600" lvl="0" marL="457200" algn="l">
              <a:lnSpc>
                <a:spcPct val="110000"/>
              </a:lnSpc>
              <a:spcBef>
                <a:spcPts val="1200"/>
              </a:spcBef>
              <a:spcAft>
                <a:spcPts val="0"/>
              </a:spcAft>
              <a:buSzPts val="2000"/>
              <a:buChar char=" "/>
              <a:defRPr>
                <a:solidFill>
                  <a:srgbClr val="6C6463"/>
                </a:solidFill>
              </a:defRPr>
            </a:lvl1pPr>
            <a:lvl2pPr indent="-342900" lvl="1" marL="914400" algn="l">
              <a:lnSpc>
                <a:spcPct val="110000"/>
              </a:lnSpc>
              <a:spcBef>
                <a:spcPts val="200"/>
              </a:spcBef>
              <a:spcAft>
                <a:spcPts val="0"/>
              </a:spcAft>
              <a:buClr>
                <a:srgbClr val="6C6463"/>
              </a:buClr>
              <a:buSzPts val="1800"/>
              <a:buChar char="◦"/>
              <a:defRPr>
                <a:solidFill>
                  <a:srgbClr val="6C6463"/>
                </a:solidFill>
              </a:defRPr>
            </a:lvl2pPr>
            <a:lvl3pPr indent="-317500" lvl="2" marL="1371600" algn="l">
              <a:lnSpc>
                <a:spcPct val="110000"/>
              </a:lnSpc>
              <a:spcBef>
                <a:spcPts val="400"/>
              </a:spcBef>
              <a:spcAft>
                <a:spcPts val="0"/>
              </a:spcAft>
              <a:buClr>
                <a:srgbClr val="6C6463"/>
              </a:buClr>
              <a:buSzPts val="1400"/>
              <a:buChar char="◦"/>
              <a:defRPr>
                <a:solidFill>
                  <a:srgbClr val="6C6463"/>
                </a:solidFill>
              </a:defRPr>
            </a:lvl3pPr>
            <a:lvl4pPr indent="-317500" lvl="3" marL="1828800" algn="l">
              <a:lnSpc>
                <a:spcPct val="110000"/>
              </a:lnSpc>
              <a:spcBef>
                <a:spcPts val="400"/>
              </a:spcBef>
              <a:spcAft>
                <a:spcPts val="0"/>
              </a:spcAft>
              <a:buClr>
                <a:srgbClr val="6C6463"/>
              </a:buClr>
              <a:buSzPts val="1400"/>
              <a:buChar char="◦"/>
              <a:defRPr>
                <a:solidFill>
                  <a:srgbClr val="6C6463"/>
                </a:solidFill>
              </a:defRPr>
            </a:lvl4pPr>
            <a:lvl5pPr indent="-317500" lvl="4" marL="2286000" algn="l">
              <a:lnSpc>
                <a:spcPct val="110000"/>
              </a:lnSpc>
              <a:spcBef>
                <a:spcPts val="400"/>
              </a:spcBef>
              <a:spcAft>
                <a:spcPts val="0"/>
              </a:spcAft>
              <a:buClr>
                <a:srgbClr val="FFFFFF"/>
              </a:buClr>
              <a:buSzPts val="1400"/>
              <a:buChar char="◦"/>
              <a:defRPr>
                <a:solidFill>
                  <a:srgbClr val="FFFFFF"/>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194" name="Google Shape;194;p286"/>
          <p:cNvSpPr txBox="1"/>
          <p:nvPr>
            <p:ph idx="10" type="dt"/>
          </p:nvPr>
        </p:nvSpPr>
        <p:spPr>
          <a:xfrm>
            <a:off x="203200" y="6520934"/>
            <a:ext cx="2844800" cy="184666"/>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b="0" i="0" sz="600">
                <a:solidFill>
                  <a:srgbClr val="FFFFFF"/>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5" name="Google Shape;195;p286"/>
          <p:cNvSpPr txBox="1"/>
          <p:nvPr>
            <p:ph idx="11" type="ftr"/>
          </p:nvPr>
        </p:nvSpPr>
        <p:spPr>
          <a:xfrm>
            <a:off x="4165600" y="6520934"/>
            <a:ext cx="3860800" cy="184666"/>
          </a:xfrm>
          <a:prstGeom prst="rect">
            <a:avLst/>
          </a:prstGeom>
          <a:noFill/>
          <a:ln>
            <a:noFill/>
          </a:ln>
        </p:spPr>
        <p:txBody>
          <a:bodyPr anchorCtr="0" anchor="ctr" bIns="45700" lIns="91425" spcFirstLastPara="1" rIns="91425" wrap="square" tIns="45700">
            <a:spAutoFit/>
          </a:bodyPr>
          <a:lstStyle>
            <a:lvl1pPr lvl="0" algn="ctr">
              <a:spcBef>
                <a:spcPts val="0"/>
              </a:spcBef>
              <a:spcAft>
                <a:spcPts val="0"/>
              </a:spcAft>
              <a:buSzPts val="1400"/>
              <a:buNone/>
              <a:defRPr b="0" i="0" sz="600">
                <a:solidFill>
                  <a:srgbClr val="FFFFFF"/>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6" name="Google Shape;196;p286"/>
          <p:cNvSpPr txBox="1"/>
          <p:nvPr>
            <p:ph idx="12" type="sldNum"/>
          </p:nvPr>
        </p:nvSpPr>
        <p:spPr>
          <a:xfrm>
            <a:off x="9144000" y="6520934"/>
            <a:ext cx="2844800" cy="184666"/>
          </a:xfrm>
          <a:prstGeom prst="rect">
            <a:avLst/>
          </a:prstGeom>
          <a:noFill/>
          <a:ln>
            <a:noFill/>
          </a:ln>
        </p:spPr>
        <p:txBody>
          <a:bodyPr anchorCtr="0" anchor="ctr" bIns="45700" lIns="91425" spcFirstLastPara="1" rIns="91425" wrap="square" tIns="45700">
            <a:spAutoFit/>
          </a:bodyPr>
          <a:lstStyle>
            <a:lvl1pPr indent="0" lvl="0" marL="0" algn="r">
              <a:spcBef>
                <a:spcPts val="0"/>
              </a:spcBef>
              <a:buNone/>
              <a:defRPr b="0" i="0" sz="600">
                <a:solidFill>
                  <a:srgbClr val="FFFFFF"/>
                </a:solidFill>
                <a:latin typeface="Gill Sans"/>
                <a:ea typeface="Gill Sans"/>
                <a:cs typeface="Gill Sans"/>
                <a:sym typeface="Gill Sans"/>
              </a:defRPr>
            </a:lvl1pPr>
            <a:lvl2pPr indent="0" lvl="1" marL="0" algn="r">
              <a:spcBef>
                <a:spcPts val="0"/>
              </a:spcBef>
              <a:buNone/>
              <a:defRPr b="0" i="0" sz="600">
                <a:solidFill>
                  <a:srgbClr val="FFFFFF"/>
                </a:solidFill>
                <a:latin typeface="Gill Sans"/>
                <a:ea typeface="Gill Sans"/>
                <a:cs typeface="Gill Sans"/>
                <a:sym typeface="Gill Sans"/>
              </a:defRPr>
            </a:lvl2pPr>
            <a:lvl3pPr indent="0" lvl="2" marL="0" algn="r">
              <a:spcBef>
                <a:spcPts val="0"/>
              </a:spcBef>
              <a:buNone/>
              <a:defRPr b="0" i="0" sz="600">
                <a:solidFill>
                  <a:srgbClr val="FFFFFF"/>
                </a:solidFill>
                <a:latin typeface="Gill Sans"/>
                <a:ea typeface="Gill Sans"/>
                <a:cs typeface="Gill Sans"/>
                <a:sym typeface="Gill Sans"/>
              </a:defRPr>
            </a:lvl3pPr>
            <a:lvl4pPr indent="0" lvl="3" marL="0" algn="r">
              <a:spcBef>
                <a:spcPts val="0"/>
              </a:spcBef>
              <a:buNone/>
              <a:defRPr b="0" i="0" sz="600">
                <a:solidFill>
                  <a:srgbClr val="FFFFFF"/>
                </a:solidFill>
                <a:latin typeface="Gill Sans"/>
                <a:ea typeface="Gill Sans"/>
                <a:cs typeface="Gill Sans"/>
                <a:sym typeface="Gill Sans"/>
              </a:defRPr>
            </a:lvl4pPr>
            <a:lvl5pPr indent="0" lvl="4" marL="0" algn="r">
              <a:spcBef>
                <a:spcPts val="0"/>
              </a:spcBef>
              <a:buNone/>
              <a:defRPr b="0" i="0" sz="600">
                <a:solidFill>
                  <a:srgbClr val="FFFFFF"/>
                </a:solidFill>
                <a:latin typeface="Gill Sans"/>
                <a:ea typeface="Gill Sans"/>
                <a:cs typeface="Gill Sans"/>
                <a:sym typeface="Gill Sans"/>
              </a:defRPr>
            </a:lvl5pPr>
            <a:lvl6pPr indent="0" lvl="5" marL="0" algn="r">
              <a:spcBef>
                <a:spcPts val="0"/>
              </a:spcBef>
              <a:buNone/>
              <a:defRPr b="0" i="0" sz="600">
                <a:solidFill>
                  <a:srgbClr val="FFFFFF"/>
                </a:solidFill>
                <a:latin typeface="Gill Sans"/>
                <a:ea typeface="Gill Sans"/>
                <a:cs typeface="Gill Sans"/>
                <a:sym typeface="Gill Sans"/>
              </a:defRPr>
            </a:lvl6pPr>
            <a:lvl7pPr indent="0" lvl="6" marL="0" algn="r">
              <a:spcBef>
                <a:spcPts val="0"/>
              </a:spcBef>
              <a:buNone/>
              <a:defRPr b="0" i="0" sz="600">
                <a:solidFill>
                  <a:srgbClr val="FFFFFF"/>
                </a:solidFill>
                <a:latin typeface="Gill Sans"/>
                <a:ea typeface="Gill Sans"/>
                <a:cs typeface="Gill Sans"/>
                <a:sym typeface="Gill Sans"/>
              </a:defRPr>
            </a:lvl7pPr>
            <a:lvl8pPr indent="0" lvl="7" marL="0" algn="r">
              <a:spcBef>
                <a:spcPts val="0"/>
              </a:spcBef>
              <a:buNone/>
              <a:defRPr b="0" i="0" sz="600">
                <a:solidFill>
                  <a:srgbClr val="FFFFFF"/>
                </a:solidFill>
                <a:latin typeface="Gill Sans"/>
                <a:ea typeface="Gill Sans"/>
                <a:cs typeface="Gill Sans"/>
                <a:sym typeface="Gill Sans"/>
              </a:defRPr>
            </a:lvl8pPr>
            <a:lvl9pPr indent="0" lvl="8" marL="0" algn="r">
              <a:spcBef>
                <a:spcPts val="0"/>
              </a:spcBef>
              <a:buNone/>
              <a:defRPr b="0" i="0" sz="600">
                <a:solidFill>
                  <a:srgbClr val="FFFFFF"/>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
        <p:nvSpPr>
          <p:cNvPr id="197" name="Google Shape;197;p286"/>
          <p:cNvSpPr txBox="1"/>
          <p:nvPr>
            <p:ph type="title"/>
          </p:nvPr>
        </p:nvSpPr>
        <p:spPr>
          <a:xfrm>
            <a:off x="914805" y="628320"/>
            <a:ext cx="10363200" cy="743280"/>
          </a:xfrm>
          <a:prstGeom prst="rect">
            <a:avLst/>
          </a:prstGeom>
          <a:noFill/>
          <a:ln>
            <a:noFill/>
          </a:ln>
        </p:spPr>
        <p:txBody>
          <a:bodyPr anchorCtr="0" anchor="b" bIns="45700" lIns="91425" spcFirstLastPara="1" rIns="91425" wrap="square" tIns="45700">
            <a:spAutoFit/>
          </a:bodyPr>
          <a:lstStyle>
            <a:lvl1pPr lvl="0" algn="l">
              <a:lnSpc>
                <a:spcPct val="90000"/>
              </a:lnSpc>
              <a:spcBef>
                <a:spcPts val="0"/>
              </a:spcBef>
              <a:spcAft>
                <a:spcPts val="0"/>
              </a:spcAft>
              <a:buClr>
                <a:srgbClr val="BA0C2F"/>
              </a:buClr>
              <a:buSzPts val="3200"/>
              <a:buFont typeface="Arial"/>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8" name="Google Shape;198;p286"/>
          <p:cNvSpPr txBox="1"/>
          <p:nvPr>
            <p:ph idx="3" type="body"/>
          </p:nvPr>
        </p:nvSpPr>
        <p:spPr>
          <a:xfrm rot="-5400000">
            <a:off x="10494089" y="4706823"/>
            <a:ext cx="2743200" cy="187552"/>
          </a:xfrm>
          <a:prstGeom prst="rect">
            <a:avLst/>
          </a:prstGeom>
          <a:noFill/>
          <a:ln>
            <a:noFill/>
          </a:ln>
        </p:spPr>
        <p:txBody>
          <a:bodyPr anchorCtr="0" anchor="t" bIns="45700" lIns="0" spcFirstLastPara="1" rIns="0" wrap="square" tIns="45700">
            <a:spAutoFit/>
          </a:bodyPr>
          <a:lstStyle>
            <a:lvl1pPr indent="-228600" lvl="0" marL="457200" algn="r">
              <a:lnSpc>
                <a:spcPct val="110000"/>
              </a:lnSpc>
              <a:spcBef>
                <a:spcPts val="1200"/>
              </a:spcBef>
              <a:spcAft>
                <a:spcPts val="0"/>
              </a:spcAft>
              <a:buSzPts val="600"/>
              <a:buNone/>
              <a:defRPr sz="600">
                <a:solidFill>
                  <a:srgbClr val="FFFFFF"/>
                </a:solidFill>
              </a:defRPr>
            </a:lvl1pPr>
            <a:lvl2pPr indent="-228600" lvl="1" marL="914400" algn="l">
              <a:lnSpc>
                <a:spcPct val="110000"/>
              </a:lnSpc>
              <a:spcBef>
                <a:spcPts val="200"/>
              </a:spcBef>
              <a:spcAft>
                <a:spcPts val="0"/>
              </a:spcAft>
              <a:buClr>
                <a:schemeClr val="lt1"/>
              </a:buClr>
              <a:buSzPts val="1800"/>
              <a:buNone/>
              <a:defRPr sz="1800">
                <a:solidFill>
                  <a:schemeClr val="lt1"/>
                </a:solidFill>
              </a:defRPr>
            </a:lvl2pPr>
            <a:lvl3pPr indent="-228600" lvl="2" marL="1371600" algn="l">
              <a:lnSpc>
                <a:spcPct val="110000"/>
              </a:lnSpc>
              <a:spcBef>
                <a:spcPts val="400"/>
              </a:spcBef>
              <a:spcAft>
                <a:spcPts val="0"/>
              </a:spcAft>
              <a:buClr>
                <a:schemeClr val="lt1"/>
              </a:buClr>
              <a:buSzPts val="1600"/>
              <a:buNone/>
              <a:defRPr sz="1600">
                <a:solidFill>
                  <a:schemeClr val="lt1"/>
                </a:solidFill>
              </a:defRPr>
            </a:lvl3pPr>
            <a:lvl4pPr indent="-228600" lvl="3" marL="1828800" algn="l">
              <a:lnSpc>
                <a:spcPct val="110000"/>
              </a:lnSpc>
              <a:spcBef>
                <a:spcPts val="400"/>
              </a:spcBef>
              <a:spcAft>
                <a:spcPts val="0"/>
              </a:spcAft>
              <a:buClr>
                <a:schemeClr val="lt1"/>
              </a:buClr>
              <a:buSzPts val="1400"/>
              <a:buNone/>
              <a:defRPr sz="1400">
                <a:solidFill>
                  <a:schemeClr val="lt1"/>
                </a:solidFill>
              </a:defRPr>
            </a:lvl4pPr>
            <a:lvl5pPr indent="-228600" lvl="4" marL="2286000" algn="l">
              <a:lnSpc>
                <a:spcPct val="110000"/>
              </a:lnSpc>
              <a:spcBef>
                <a:spcPts val="400"/>
              </a:spcBef>
              <a:spcAft>
                <a:spcPts val="0"/>
              </a:spcAft>
              <a:buClr>
                <a:schemeClr val="lt1"/>
              </a:buClr>
              <a:buSzPts val="1200"/>
              <a:buNone/>
              <a:defRPr sz="1200">
                <a:solidFill>
                  <a:schemeClr val="lt1"/>
                </a:solidFill>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1 Content">
  <p:cSld name="Red/Gray 1 Content">
    <p:bg>
      <p:bgPr>
        <a:solidFill>
          <a:srgbClr val="E7E7E5"/>
        </a:solidFill>
      </p:bgPr>
    </p:bg>
    <p:spTree>
      <p:nvGrpSpPr>
        <p:cNvPr id="199" name="Shape 199"/>
        <p:cNvGrpSpPr/>
        <p:nvPr/>
      </p:nvGrpSpPr>
      <p:grpSpPr>
        <a:xfrm>
          <a:off x="0" y="0"/>
          <a:ext cx="0" cy="0"/>
          <a:chOff x="0" y="0"/>
          <a:chExt cx="0" cy="0"/>
        </a:xfrm>
      </p:grpSpPr>
      <p:sp>
        <p:nvSpPr>
          <p:cNvPr id="200" name="Google Shape;200;p287"/>
          <p:cNvSpPr txBox="1"/>
          <p:nvPr>
            <p:ph idx="1" type="body"/>
          </p:nvPr>
        </p:nvSpPr>
        <p:spPr>
          <a:xfrm>
            <a:off x="914400" y="1600200"/>
            <a:ext cx="10363200" cy="4572000"/>
          </a:xfrm>
          <a:prstGeom prst="rect">
            <a:avLst/>
          </a:prstGeom>
          <a:noFill/>
          <a:ln>
            <a:noFill/>
          </a:ln>
        </p:spPr>
        <p:txBody>
          <a:bodyPr anchorCtr="0" anchor="t" bIns="45700" lIns="0" spcFirstLastPara="1" rIns="0" wrap="square" tIns="4570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10000"/>
              </a:lnSpc>
              <a:spcBef>
                <a:spcPts val="200"/>
              </a:spcBef>
              <a:spcAft>
                <a:spcPts val="0"/>
              </a:spcAft>
              <a:buClr>
                <a:srgbClr val="3F3F3F"/>
              </a:buClr>
              <a:buSzPts val="1800"/>
              <a:buChar char="◦"/>
              <a:defRPr/>
            </a:lvl2pPr>
            <a:lvl3pPr indent="-342900" lvl="2" marL="1371600" algn="l">
              <a:lnSpc>
                <a:spcPct val="110000"/>
              </a:lnSpc>
              <a:spcBef>
                <a:spcPts val="400"/>
              </a:spcBef>
              <a:spcAft>
                <a:spcPts val="0"/>
              </a:spcAft>
              <a:buClr>
                <a:srgbClr val="3F3F3F"/>
              </a:buClr>
              <a:buSzPts val="1800"/>
              <a:buChar char="◦"/>
              <a:defRPr/>
            </a:lvl3pPr>
            <a:lvl4pPr indent="-342900" lvl="3" marL="1828800" algn="l">
              <a:lnSpc>
                <a:spcPct val="110000"/>
              </a:lnSpc>
              <a:spcBef>
                <a:spcPts val="400"/>
              </a:spcBef>
              <a:spcAft>
                <a:spcPts val="0"/>
              </a:spcAft>
              <a:buClr>
                <a:srgbClr val="3F3F3F"/>
              </a:buClr>
              <a:buSzPts val="1800"/>
              <a:buChar char="◦"/>
              <a:defRPr/>
            </a:lvl4pPr>
            <a:lvl5pPr indent="-342900" lvl="4" marL="2286000" algn="l">
              <a:lnSpc>
                <a:spcPct val="11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01" name="Google Shape;201;p287"/>
          <p:cNvSpPr txBox="1"/>
          <p:nvPr>
            <p:ph idx="10" type="dt"/>
          </p:nvPr>
        </p:nvSpPr>
        <p:spPr>
          <a:xfrm>
            <a:off x="203200" y="6520934"/>
            <a:ext cx="2844800" cy="184666"/>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b="0" i="0" sz="600">
                <a:solidFill>
                  <a:srgbClr val="6C6463"/>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287"/>
          <p:cNvSpPr txBox="1"/>
          <p:nvPr>
            <p:ph idx="11" type="ftr"/>
          </p:nvPr>
        </p:nvSpPr>
        <p:spPr>
          <a:xfrm>
            <a:off x="4165600" y="6520934"/>
            <a:ext cx="3860800" cy="184666"/>
          </a:xfrm>
          <a:prstGeom prst="rect">
            <a:avLst/>
          </a:prstGeom>
          <a:noFill/>
          <a:ln>
            <a:noFill/>
          </a:ln>
        </p:spPr>
        <p:txBody>
          <a:bodyPr anchorCtr="0" anchor="ctr" bIns="45700" lIns="91425" spcFirstLastPara="1" rIns="91425" wrap="square" tIns="45700">
            <a:spAutoFit/>
          </a:bodyPr>
          <a:lstStyle>
            <a:lvl1pPr lvl="0" algn="ctr">
              <a:spcBef>
                <a:spcPts val="0"/>
              </a:spcBef>
              <a:spcAft>
                <a:spcPts val="0"/>
              </a:spcAft>
              <a:buSzPts val="1400"/>
              <a:buNone/>
              <a:defRPr b="0" i="0" sz="600">
                <a:solidFill>
                  <a:srgbClr val="6C6463"/>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3" name="Google Shape;203;p287"/>
          <p:cNvSpPr txBox="1"/>
          <p:nvPr>
            <p:ph idx="12" type="sldNum"/>
          </p:nvPr>
        </p:nvSpPr>
        <p:spPr>
          <a:xfrm>
            <a:off x="9144000" y="6520934"/>
            <a:ext cx="2844800" cy="184666"/>
          </a:xfrm>
          <a:prstGeom prst="rect">
            <a:avLst/>
          </a:prstGeom>
          <a:noFill/>
          <a:ln>
            <a:noFill/>
          </a:ln>
        </p:spPr>
        <p:txBody>
          <a:bodyPr anchorCtr="0" anchor="ctr" bIns="45700" lIns="91425" spcFirstLastPara="1" rIns="91425" wrap="square" tIns="45700">
            <a:spAutoFit/>
          </a:bodyPr>
          <a:lstStyle>
            <a:lvl1pPr indent="0" lvl="0" marL="0" algn="r">
              <a:spcBef>
                <a:spcPts val="0"/>
              </a:spcBef>
              <a:buNone/>
              <a:defRPr b="0" i="0" sz="600">
                <a:solidFill>
                  <a:srgbClr val="6C6463"/>
                </a:solidFill>
                <a:latin typeface="Gill Sans"/>
                <a:ea typeface="Gill Sans"/>
                <a:cs typeface="Gill Sans"/>
                <a:sym typeface="Gill Sans"/>
              </a:defRPr>
            </a:lvl1pPr>
            <a:lvl2pPr indent="0" lvl="1" marL="0" algn="r">
              <a:spcBef>
                <a:spcPts val="0"/>
              </a:spcBef>
              <a:buNone/>
              <a:defRPr b="0" i="0" sz="600">
                <a:solidFill>
                  <a:srgbClr val="6C6463"/>
                </a:solidFill>
                <a:latin typeface="Gill Sans"/>
                <a:ea typeface="Gill Sans"/>
                <a:cs typeface="Gill Sans"/>
                <a:sym typeface="Gill Sans"/>
              </a:defRPr>
            </a:lvl2pPr>
            <a:lvl3pPr indent="0" lvl="2" marL="0" algn="r">
              <a:spcBef>
                <a:spcPts val="0"/>
              </a:spcBef>
              <a:buNone/>
              <a:defRPr b="0" i="0" sz="600">
                <a:solidFill>
                  <a:srgbClr val="6C6463"/>
                </a:solidFill>
                <a:latin typeface="Gill Sans"/>
                <a:ea typeface="Gill Sans"/>
                <a:cs typeface="Gill Sans"/>
                <a:sym typeface="Gill Sans"/>
              </a:defRPr>
            </a:lvl3pPr>
            <a:lvl4pPr indent="0" lvl="3" marL="0" algn="r">
              <a:spcBef>
                <a:spcPts val="0"/>
              </a:spcBef>
              <a:buNone/>
              <a:defRPr b="0" i="0" sz="600">
                <a:solidFill>
                  <a:srgbClr val="6C6463"/>
                </a:solidFill>
                <a:latin typeface="Gill Sans"/>
                <a:ea typeface="Gill Sans"/>
                <a:cs typeface="Gill Sans"/>
                <a:sym typeface="Gill Sans"/>
              </a:defRPr>
            </a:lvl4pPr>
            <a:lvl5pPr indent="0" lvl="4" marL="0" algn="r">
              <a:spcBef>
                <a:spcPts val="0"/>
              </a:spcBef>
              <a:buNone/>
              <a:defRPr b="0" i="0" sz="600">
                <a:solidFill>
                  <a:srgbClr val="6C6463"/>
                </a:solidFill>
                <a:latin typeface="Gill Sans"/>
                <a:ea typeface="Gill Sans"/>
                <a:cs typeface="Gill Sans"/>
                <a:sym typeface="Gill Sans"/>
              </a:defRPr>
            </a:lvl5pPr>
            <a:lvl6pPr indent="0" lvl="5" marL="0" algn="r">
              <a:spcBef>
                <a:spcPts val="0"/>
              </a:spcBef>
              <a:buNone/>
              <a:defRPr b="0" i="0" sz="600">
                <a:solidFill>
                  <a:srgbClr val="6C6463"/>
                </a:solidFill>
                <a:latin typeface="Gill Sans"/>
                <a:ea typeface="Gill Sans"/>
                <a:cs typeface="Gill Sans"/>
                <a:sym typeface="Gill Sans"/>
              </a:defRPr>
            </a:lvl6pPr>
            <a:lvl7pPr indent="0" lvl="6" marL="0" algn="r">
              <a:spcBef>
                <a:spcPts val="0"/>
              </a:spcBef>
              <a:buNone/>
              <a:defRPr b="0" i="0" sz="600">
                <a:solidFill>
                  <a:srgbClr val="6C6463"/>
                </a:solidFill>
                <a:latin typeface="Gill Sans"/>
                <a:ea typeface="Gill Sans"/>
                <a:cs typeface="Gill Sans"/>
                <a:sym typeface="Gill Sans"/>
              </a:defRPr>
            </a:lvl7pPr>
            <a:lvl8pPr indent="0" lvl="7" marL="0" algn="r">
              <a:spcBef>
                <a:spcPts val="0"/>
              </a:spcBef>
              <a:buNone/>
              <a:defRPr b="0" i="0" sz="600">
                <a:solidFill>
                  <a:srgbClr val="6C6463"/>
                </a:solidFill>
                <a:latin typeface="Gill Sans"/>
                <a:ea typeface="Gill Sans"/>
                <a:cs typeface="Gill Sans"/>
                <a:sym typeface="Gill Sans"/>
              </a:defRPr>
            </a:lvl8pPr>
            <a:lvl9pPr indent="0" lvl="8" marL="0" algn="r">
              <a:spcBef>
                <a:spcPts val="0"/>
              </a:spcBef>
              <a:buNone/>
              <a:defRPr b="0" i="0" sz="600">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
        <p:nvSpPr>
          <p:cNvPr id="204" name="Google Shape;204;p287"/>
          <p:cNvSpPr txBox="1"/>
          <p:nvPr>
            <p:ph type="title"/>
          </p:nvPr>
        </p:nvSpPr>
        <p:spPr>
          <a:xfrm>
            <a:off x="914805" y="628320"/>
            <a:ext cx="10363200" cy="743280"/>
          </a:xfrm>
          <a:prstGeom prst="rect">
            <a:avLst/>
          </a:prstGeom>
          <a:noFill/>
          <a:ln>
            <a:noFill/>
          </a:ln>
        </p:spPr>
        <p:txBody>
          <a:bodyPr anchorCtr="0" anchor="b" bIns="45700" lIns="91425" spcFirstLastPara="1" rIns="91425" wrap="square" tIns="45700">
            <a:spAutoFit/>
          </a:bodyPr>
          <a:lstStyle>
            <a:lvl1pPr lvl="0" algn="l">
              <a:lnSpc>
                <a:spcPct val="90000"/>
              </a:lnSpc>
              <a:spcBef>
                <a:spcPts val="0"/>
              </a:spcBef>
              <a:spcAft>
                <a:spcPts val="0"/>
              </a:spcAft>
              <a:buClr>
                <a:srgbClr val="BA0C2F"/>
              </a:buClr>
              <a:buSzPts val="3200"/>
              <a:buFont typeface="Arial"/>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2 Content">
  <p:cSld name="Red/Gray 2 Content">
    <p:bg>
      <p:bgPr>
        <a:solidFill>
          <a:srgbClr val="E7E7E5"/>
        </a:solidFill>
      </p:bgPr>
    </p:bg>
    <p:spTree>
      <p:nvGrpSpPr>
        <p:cNvPr id="205" name="Shape 205"/>
        <p:cNvGrpSpPr/>
        <p:nvPr/>
      </p:nvGrpSpPr>
      <p:grpSpPr>
        <a:xfrm>
          <a:off x="0" y="0"/>
          <a:ext cx="0" cy="0"/>
          <a:chOff x="0" y="0"/>
          <a:chExt cx="0" cy="0"/>
        </a:xfrm>
      </p:grpSpPr>
      <p:sp>
        <p:nvSpPr>
          <p:cNvPr id="206" name="Google Shape;206;p288"/>
          <p:cNvSpPr txBox="1"/>
          <p:nvPr>
            <p:ph idx="1" type="body"/>
          </p:nvPr>
        </p:nvSpPr>
        <p:spPr>
          <a:xfrm>
            <a:off x="914805" y="1600200"/>
            <a:ext cx="5079595" cy="4572000"/>
          </a:xfrm>
          <a:prstGeom prst="rect">
            <a:avLst/>
          </a:prstGeom>
          <a:noFill/>
          <a:ln>
            <a:noFill/>
          </a:ln>
        </p:spPr>
        <p:txBody>
          <a:bodyPr anchorCtr="0" anchor="t" bIns="45700" lIns="0" spcFirstLastPara="1" rIns="0" wrap="square" tIns="45700">
            <a:normAutofit/>
          </a:bodyPr>
          <a:lstStyle>
            <a:lvl1pPr indent="-355600" lvl="0" marL="457200" algn="l">
              <a:lnSpc>
                <a:spcPct val="110000"/>
              </a:lnSpc>
              <a:spcBef>
                <a:spcPts val="1200"/>
              </a:spcBef>
              <a:spcAft>
                <a:spcPts val="0"/>
              </a:spcAft>
              <a:buSzPts val="2000"/>
              <a:buChar char=" "/>
              <a:defRPr sz="2000">
                <a:solidFill>
                  <a:srgbClr val="6C6463"/>
                </a:solidFill>
              </a:defRPr>
            </a:lvl1pPr>
            <a:lvl2pPr indent="-342900" lvl="1" marL="914400" algn="l">
              <a:lnSpc>
                <a:spcPct val="110000"/>
              </a:lnSpc>
              <a:spcBef>
                <a:spcPts val="200"/>
              </a:spcBef>
              <a:spcAft>
                <a:spcPts val="0"/>
              </a:spcAft>
              <a:buClr>
                <a:srgbClr val="6C6463"/>
              </a:buClr>
              <a:buSzPts val="1800"/>
              <a:buChar char="◦"/>
              <a:defRPr sz="1800">
                <a:solidFill>
                  <a:srgbClr val="6C6463"/>
                </a:solidFill>
              </a:defRPr>
            </a:lvl2pPr>
            <a:lvl3pPr indent="-330200" lvl="2" marL="1371600" algn="l">
              <a:lnSpc>
                <a:spcPct val="110000"/>
              </a:lnSpc>
              <a:spcBef>
                <a:spcPts val="400"/>
              </a:spcBef>
              <a:spcAft>
                <a:spcPts val="0"/>
              </a:spcAft>
              <a:buClr>
                <a:srgbClr val="6C6463"/>
              </a:buClr>
              <a:buSzPts val="1600"/>
              <a:buChar char="◦"/>
              <a:defRPr sz="1600">
                <a:solidFill>
                  <a:srgbClr val="6C6463"/>
                </a:solidFill>
              </a:defRPr>
            </a:lvl3pPr>
            <a:lvl4pPr indent="-317500" lvl="3" marL="1828800" algn="l">
              <a:lnSpc>
                <a:spcPct val="110000"/>
              </a:lnSpc>
              <a:spcBef>
                <a:spcPts val="400"/>
              </a:spcBef>
              <a:spcAft>
                <a:spcPts val="0"/>
              </a:spcAft>
              <a:buClr>
                <a:srgbClr val="6C6463"/>
              </a:buClr>
              <a:buSzPts val="1400"/>
              <a:buChar char="◦"/>
              <a:defRPr sz="1400">
                <a:solidFill>
                  <a:srgbClr val="6C6463"/>
                </a:solidFill>
              </a:defRPr>
            </a:lvl4pPr>
            <a:lvl5pPr indent="-330200" lvl="4" marL="2286000" algn="l">
              <a:lnSpc>
                <a:spcPct val="110000"/>
              </a:lnSpc>
              <a:spcBef>
                <a:spcPts val="400"/>
              </a:spcBef>
              <a:spcAft>
                <a:spcPts val="0"/>
              </a:spcAft>
              <a:buClr>
                <a:srgbClr val="6C6463"/>
              </a:buClr>
              <a:buSzPts val="1600"/>
              <a:buChar char="◦"/>
              <a:defRPr sz="1600">
                <a:solidFill>
                  <a:srgbClr val="6C6463"/>
                </a:solidFill>
              </a:defRPr>
            </a:lvl5pPr>
            <a:lvl6pPr indent="-342900" lvl="5" marL="2743200" algn="l">
              <a:lnSpc>
                <a:spcPct val="90000"/>
              </a:lnSpc>
              <a:spcBef>
                <a:spcPts val="400"/>
              </a:spcBef>
              <a:spcAft>
                <a:spcPts val="0"/>
              </a:spcAft>
              <a:buSzPts val="1800"/>
              <a:buChar char="◦"/>
              <a:defRPr sz="1800"/>
            </a:lvl6pPr>
            <a:lvl7pPr indent="-342900" lvl="6" marL="3200400" algn="l">
              <a:lnSpc>
                <a:spcPct val="90000"/>
              </a:lnSpc>
              <a:spcBef>
                <a:spcPts val="400"/>
              </a:spcBef>
              <a:spcAft>
                <a:spcPts val="0"/>
              </a:spcAft>
              <a:buSzPts val="1800"/>
              <a:buChar char="◦"/>
              <a:defRPr sz="1800"/>
            </a:lvl7pPr>
            <a:lvl8pPr indent="-342900" lvl="7" marL="3657600" algn="l">
              <a:lnSpc>
                <a:spcPct val="90000"/>
              </a:lnSpc>
              <a:spcBef>
                <a:spcPts val="400"/>
              </a:spcBef>
              <a:spcAft>
                <a:spcPts val="0"/>
              </a:spcAft>
              <a:buSzPts val="1800"/>
              <a:buChar char="◦"/>
              <a:defRPr sz="1800"/>
            </a:lvl8pPr>
            <a:lvl9pPr indent="-342900" lvl="8" marL="4114800" algn="l">
              <a:lnSpc>
                <a:spcPct val="90000"/>
              </a:lnSpc>
              <a:spcBef>
                <a:spcPts val="400"/>
              </a:spcBef>
              <a:spcAft>
                <a:spcPts val="400"/>
              </a:spcAft>
              <a:buSzPts val="1800"/>
              <a:buChar char="◦"/>
              <a:defRPr sz="1800"/>
            </a:lvl9pPr>
          </a:lstStyle>
          <a:p/>
        </p:txBody>
      </p:sp>
      <p:sp>
        <p:nvSpPr>
          <p:cNvPr id="207" name="Google Shape;207;p288"/>
          <p:cNvSpPr txBox="1"/>
          <p:nvPr>
            <p:ph idx="2" type="body"/>
          </p:nvPr>
        </p:nvSpPr>
        <p:spPr>
          <a:xfrm>
            <a:off x="6197600" y="1600200"/>
            <a:ext cx="5080405" cy="4572000"/>
          </a:xfrm>
          <a:prstGeom prst="rect">
            <a:avLst/>
          </a:prstGeom>
          <a:noFill/>
          <a:ln>
            <a:noFill/>
          </a:ln>
        </p:spPr>
        <p:txBody>
          <a:bodyPr anchorCtr="0" anchor="t" bIns="45700" lIns="0" spcFirstLastPara="1" rIns="0" wrap="square" tIns="45700">
            <a:normAutofit/>
          </a:bodyPr>
          <a:lstStyle>
            <a:lvl1pPr indent="-355600" lvl="0" marL="457200" algn="l">
              <a:lnSpc>
                <a:spcPct val="110000"/>
              </a:lnSpc>
              <a:spcBef>
                <a:spcPts val="1200"/>
              </a:spcBef>
              <a:spcAft>
                <a:spcPts val="0"/>
              </a:spcAft>
              <a:buSzPts val="2000"/>
              <a:buChar char=" "/>
              <a:defRPr sz="2000">
                <a:solidFill>
                  <a:srgbClr val="6C6463"/>
                </a:solidFill>
              </a:defRPr>
            </a:lvl1pPr>
            <a:lvl2pPr indent="-342900" lvl="1" marL="914400" algn="l">
              <a:lnSpc>
                <a:spcPct val="110000"/>
              </a:lnSpc>
              <a:spcBef>
                <a:spcPts val="200"/>
              </a:spcBef>
              <a:spcAft>
                <a:spcPts val="0"/>
              </a:spcAft>
              <a:buClr>
                <a:srgbClr val="6C6463"/>
              </a:buClr>
              <a:buSzPts val="1800"/>
              <a:buChar char="◦"/>
              <a:defRPr sz="1800">
                <a:solidFill>
                  <a:srgbClr val="6C6463"/>
                </a:solidFill>
              </a:defRPr>
            </a:lvl2pPr>
            <a:lvl3pPr indent="-330200" lvl="2" marL="1371600" algn="l">
              <a:lnSpc>
                <a:spcPct val="110000"/>
              </a:lnSpc>
              <a:spcBef>
                <a:spcPts val="400"/>
              </a:spcBef>
              <a:spcAft>
                <a:spcPts val="0"/>
              </a:spcAft>
              <a:buClr>
                <a:srgbClr val="6C6463"/>
              </a:buClr>
              <a:buSzPts val="1600"/>
              <a:buChar char="◦"/>
              <a:defRPr sz="1600">
                <a:solidFill>
                  <a:srgbClr val="6C6463"/>
                </a:solidFill>
              </a:defRPr>
            </a:lvl3pPr>
            <a:lvl4pPr indent="-317500" lvl="3" marL="1828800" algn="l">
              <a:lnSpc>
                <a:spcPct val="110000"/>
              </a:lnSpc>
              <a:spcBef>
                <a:spcPts val="400"/>
              </a:spcBef>
              <a:spcAft>
                <a:spcPts val="0"/>
              </a:spcAft>
              <a:buClr>
                <a:srgbClr val="6C6463"/>
              </a:buClr>
              <a:buSzPts val="1400"/>
              <a:buChar char="◦"/>
              <a:defRPr sz="1400">
                <a:solidFill>
                  <a:srgbClr val="6C6463"/>
                </a:solidFill>
              </a:defRPr>
            </a:lvl4pPr>
            <a:lvl5pPr indent="-330200" lvl="4" marL="2286000" algn="l">
              <a:lnSpc>
                <a:spcPct val="110000"/>
              </a:lnSpc>
              <a:spcBef>
                <a:spcPts val="400"/>
              </a:spcBef>
              <a:spcAft>
                <a:spcPts val="0"/>
              </a:spcAft>
              <a:buClr>
                <a:srgbClr val="6C6463"/>
              </a:buClr>
              <a:buSzPts val="1600"/>
              <a:buChar char="◦"/>
              <a:defRPr sz="1600">
                <a:solidFill>
                  <a:srgbClr val="6C6463"/>
                </a:solidFill>
              </a:defRPr>
            </a:lvl5pPr>
            <a:lvl6pPr indent="-342900" lvl="5" marL="2743200" algn="l">
              <a:lnSpc>
                <a:spcPct val="90000"/>
              </a:lnSpc>
              <a:spcBef>
                <a:spcPts val="400"/>
              </a:spcBef>
              <a:spcAft>
                <a:spcPts val="0"/>
              </a:spcAft>
              <a:buSzPts val="1800"/>
              <a:buChar char="◦"/>
              <a:defRPr sz="1800"/>
            </a:lvl6pPr>
            <a:lvl7pPr indent="-342900" lvl="6" marL="3200400" algn="l">
              <a:lnSpc>
                <a:spcPct val="90000"/>
              </a:lnSpc>
              <a:spcBef>
                <a:spcPts val="400"/>
              </a:spcBef>
              <a:spcAft>
                <a:spcPts val="0"/>
              </a:spcAft>
              <a:buSzPts val="1800"/>
              <a:buChar char="◦"/>
              <a:defRPr sz="1800"/>
            </a:lvl7pPr>
            <a:lvl8pPr indent="-342900" lvl="7" marL="3657600" algn="l">
              <a:lnSpc>
                <a:spcPct val="90000"/>
              </a:lnSpc>
              <a:spcBef>
                <a:spcPts val="400"/>
              </a:spcBef>
              <a:spcAft>
                <a:spcPts val="0"/>
              </a:spcAft>
              <a:buSzPts val="1800"/>
              <a:buChar char="◦"/>
              <a:defRPr sz="1800"/>
            </a:lvl8pPr>
            <a:lvl9pPr indent="-342900" lvl="8" marL="4114800" algn="l">
              <a:lnSpc>
                <a:spcPct val="90000"/>
              </a:lnSpc>
              <a:spcBef>
                <a:spcPts val="400"/>
              </a:spcBef>
              <a:spcAft>
                <a:spcPts val="400"/>
              </a:spcAft>
              <a:buSzPts val="1800"/>
              <a:buChar char="◦"/>
              <a:defRPr sz="1800"/>
            </a:lvl9pPr>
          </a:lstStyle>
          <a:p/>
        </p:txBody>
      </p:sp>
      <p:sp>
        <p:nvSpPr>
          <p:cNvPr id="208" name="Google Shape;208;p288"/>
          <p:cNvSpPr txBox="1"/>
          <p:nvPr>
            <p:ph idx="10" type="dt"/>
          </p:nvPr>
        </p:nvSpPr>
        <p:spPr>
          <a:xfrm>
            <a:off x="7772948" y="6435972"/>
            <a:ext cx="2584851"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solidFill>
                  <a:srgbClr val="6C646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9" name="Google Shape;209;p288"/>
          <p:cNvSpPr txBox="1"/>
          <p:nvPr>
            <p:ph idx="11" type="ftr"/>
          </p:nvPr>
        </p:nvSpPr>
        <p:spPr>
          <a:xfrm>
            <a:off x="651802" y="6435972"/>
            <a:ext cx="6818263" cy="36512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a:solidFill>
                  <a:srgbClr val="6C646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0" name="Google Shape;210;p288"/>
          <p:cNvSpPr txBox="1"/>
          <p:nvPr>
            <p:ph idx="12" type="sldNum"/>
          </p:nvPr>
        </p:nvSpPr>
        <p:spPr>
          <a:xfrm>
            <a:off x="10548104" y="6435972"/>
            <a:ext cx="780011" cy="365125"/>
          </a:xfrm>
          <a:prstGeom prst="rect">
            <a:avLst/>
          </a:prstGeom>
          <a:noFill/>
          <a:ln>
            <a:noFill/>
          </a:ln>
        </p:spPr>
        <p:txBody>
          <a:bodyPr anchorCtr="0" anchor="t" bIns="45700" lIns="91425" spcFirstLastPara="1" rIns="91425" wrap="square" tIns="45700">
            <a:noAutofit/>
          </a:bodyPr>
          <a:lstStyle>
            <a:lvl1pPr indent="0" lvl="0" marL="0" algn="l">
              <a:spcBef>
                <a:spcPts val="0"/>
              </a:spcBef>
              <a:buNone/>
              <a:defRPr sz="1800">
                <a:solidFill>
                  <a:srgbClr val="6C6463"/>
                </a:solidFill>
                <a:latin typeface="Avenir"/>
                <a:ea typeface="Avenir"/>
                <a:cs typeface="Avenir"/>
                <a:sym typeface="Avenir"/>
              </a:defRPr>
            </a:lvl1pPr>
            <a:lvl2pPr indent="0" lvl="1" marL="0" algn="l">
              <a:spcBef>
                <a:spcPts val="0"/>
              </a:spcBef>
              <a:buNone/>
              <a:defRPr sz="1800">
                <a:solidFill>
                  <a:srgbClr val="6C6463"/>
                </a:solidFill>
                <a:latin typeface="Avenir"/>
                <a:ea typeface="Avenir"/>
                <a:cs typeface="Avenir"/>
                <a:sym typeface="Avenir"/>
              </a:defRPr>
            </a:lvl2pPr>
            <a:lvl3pPr indent="0" lvl="2" marL="0" algn="l">
              <a:spcBef>
                <a:spcPts val="0"/>
              </a:spcBef>
              <a:buNone/>
              <a:defRPr sz="1800">
                <a:solidFill>
                  <a:srgbClr val="6C6463"/>
                </a:solidFill>
                <a:latin typeface="Avenir"/>
                <a:ea typeface="Avenir"/>
                <a:cs typeface="Avenir"/>
                <a:sym typeface="Avenir"/>
              </a:defRPr>
            </a:lvl3pPr>
            <a:lvl4pPr indent="0" lvl="3" marL="0" algn="l">
              <a:spcBef>
                <a:spcPts val="0"/>
              </a:spcBef>
              <a:buNone/>
              <a:defRPr sz="1800">
                <a:solidFill>
                  <a:srgbClr val="6C6463"/>
                </a:solidFill>
                <a:latin typeface="Avenir"/>
                <a:ea typeface="Avenir"/>
                <a:cs typeface="Avenir"/>
                <a:sym typeface="Avenir"/>
              </a:defRPr>
            </a:lvl4pPr>
            <a:lvl5pPr indent="0" lvl="4" marL="0" algn="l">
              <a:spcBef>
                <a:spcPts val="0"/>
              </a:spcBef>
              <a:buNone/>
              <a:defRPr sz="1800">
                <a:solidFill>
                  <a:srgbClr val="6C6463"/>
                </a:solidFill>
                <a:latin typeface="Avenir"/>
                <a:ea typeface="Avenir"/>
                <a:cs typeface="Avenir"/>
                <a:sym typeface="Avenir"/>
              </a:defRPr>
            </a:lvl5pPr>
            <a:lvl6pPr indent="0" lvl="5" marL="0" algn="l">
              <a:spcBef>
                <a:spcPts val="0"/>
              </a:spcBef>
              <a:buNone/>
              <a:defRPr sz="1800">
                <a:solidFill>
                  <a:srgbClr val="6C6463"/>
                </a:solidFill>
                <a:latin typeface="Avenir"/>
                <a:ea typeface="Avenir"/>
                <a:cs typeface="Avenir"/>
                <a:sym typeface="Avenir"/>
              </a:defRPr>
            </a:lvl6pPr>
            <a:lvl7pPr indent="0" lvl="6" marL="0" algn="l">
              <a:spcBef>
                <a:spcPts val="0"/>
              </a:spcBef>
              <a:buNone/>
              <a:defRPr sz="1800">
                <a:solidFill>
                  <a:srgbClr val="6C6463"/>
                </a:solidFill>
                <a:latin typeface="Avenir"/>
                <a:ea typeface="Avenir"/>
                <a:cs typeface="Avenir"/>
                <a:sym typeface="Avenir"/>
              </a:defRPr>
            </a:lvl7pPr>
            <a:lvl8pPr indent="0" lvl="7" marL="0" algn="l">
              <a:spcBef>
                <a:spcPts val="0"/>
              </a:spcBef>
              <a:buNone/>
              <a:defRPr sz="1800">
                <a:solidFill>
                  <a:srgbClr val="6C6463"/>
                </a:solidFill>
                <a:latin typeface="Avenir"/>
                <a:ea typeface="Avenir"/>
                <a:cs typeface="Avenir"/>
                <a:sym typeface="Avenir"/>
              </a:defRPr>
            </a:lvl8pPr>
            <a:lvl9pPr indent="0" lvl="8" marL="0" algn="l">
              <a:spcBef>
                <a:spcPts val="0"/>
              </a:spcBef>
              <a:buNone/>
              <a:defRPr sz="1800">
                <a:solidFill>
                  <a:srgbClr val="6C6463"/>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en-US"/>
              <a:t>‹#›</a:t>
            </a:fld>
            <a:endParaRPr/>
          </a:p>
        </p:txBody>
      </p:sp>
      <p:sp>
        <p:nvSpPr>
          <p:cNvPr id="211" name="Google Shape;211;p288"/>
          <p:cNvSpPr txBox="1"/>
          <p:nvPr>
            <p:ph type="title"/>
          </p:nvPr>
        </p:nvSpPr>
        <p:spPr>
          <a:xfrm>
            <a:off x="914805" y="628320"/>
            <a:ext cx="10363200" cy="743280"/>
          </a:xfrm>
          <a:prstGeom prst="rect">
            <a:avLst/>
          </a:prstGeom>
          <a:noFill/>
          <a:ln>
            <a:noFill/>
          </a:ln>
        </p:spPr>
        <p:txBody>
          <a:bodyPr anchorCtr="0" anchor="b" bIns="45700" lIns="91425" spcFirstLastPara="1" rIns="91425" wrap="square" tIns="45700">
            <a:spAutoFit/>
          </a:bodyPr>
          <a:lstStyle>
            <a:lvl1pPr lvl="0" algn="l">
              <a:lnSpc>
                <a:spcPct val="90000"/>
              </a:lnSpc>
              <a:spcBef>
                <a:spcPts val="0"/>
              </a:spcBef>
              <a:spcAft>
                <a:spcPts val="0"/>
              </a:spcAft>
              <a:buClr>
                <a:srgbClr val="BA0C2F"/>
              </a:buClr>
              <a:buSzPts val="3200"/>
              <a:buFont typeface="Arial"/>
              <a:buNone/>
              <a:defRPr>
                <a:solidFill>
                  <a:srgbClr val="BA0C2F"/>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3" name="Shape 33"/>
        <p:cNvGrpSpPr/>
        <p:nvPr/>
      </p:nvGrpSpPr>
      <p:grpSpPr>
        <a:xfrm>
          <a:off x="0" y="0"/>
          <a:ext cx="0" cy="0"/>
          <a:chOff x="0" y="0"/>
          <a:chExt cx="0" cy="0"/>
        </a:xfrm>
      </p:grpSpPr>
      <p:sp>
        <p:nvSpPr>
          <p:cNvPr id="34" name="Google Shape;34;p261"/>
          <p:cNvSpPr txBox="1"/>
          <p:nvPr>
            <p:ph type="title"/>
          </p:nvPr>
        </p:nvSpPr>
        <p:spPr>
          <a:xfrm>
            <a:off x="1162457" y="302262"/>
            <a:ext cx="9867084" cy="2769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8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261"/>
          <p:cNvSpPr txBox="1"/>
          <p:nvPr>
            <p:ph idx="1" type="body"/>
          </p:nvPr>
        </p:nvSpPr>
        <p:spPr>
          <a:xfrm>
            <a:off x="944774" y="1712912"/>
            <a:ext cx="10302450" cy="1107996"/>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0" i="0" sz="7200">
                <a:solidFill>
                  <a:srgbClr val="404040"/>
                </a:solidFill>
                <a:latin typeface="Arial"/>
                <a:ea typeface="Arial"/>
                <a:cs typeface="Arial"/>
                <a:sym typeface="Aria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36" name="Google Shape;36;p261"/>
          <p:cNvSpPr/>
          <p:nvPr/>
        </p:nvSpPr>
        <p:spPr>
          <a:xfrm>
            <a:off x="3047" y="6400800"/>
            <a:ext cx="12189460" cy="457200"/>
          </a:xfrm>
          <a:custGeom>
            <a:rect b="b" l="l" r="r" t="t"/>
            <a:pathLst>
              <a:path extrusionOk="0" h="457200" w="12189460">
                <a:moveTo>
                  <a:pt x="0" y="457200"/>
                </a:moveTo>
                <a:lnTo>
                  <a:pt x="12188952" y="457200"/>
                </a:lnTo>
                <a:lnTo>
                  <a:pt x="12188952" y="0"/>
                </a:lnTo>
                <a:lnTo>
                  <a:pt x="0" y="0"/>
                </a:lnTo>
                <a:lnTo>
                  <a:pt x="0" y="457200"/>
                </a:lnTo>
                <a:close/>
              </a:path>
            </a:pathLst>
          </a:custGeom>
          <a:solidFill>
            <a:srgbClr val="002E6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ue/Gray 1 Content">
  <p:cSld name="Blue/Gray 1 Content">
    <p:bg>
      <p:bgPr>
        <a:solidFill>
          <a:srgbClr val="E7E7E5"/>
        </a:solidFill>
      </p:bgPr>
    </p:bg>
    <p:spTree>
      <p:nvGrpSpPr>
        <p:cNvPr id="212" name="Shape 212"/>
        <p:cNvGrpSpPr/>
        <p:nvPr/>
      </p:nvGrpSpPr>
      <p:grpSpPr>
        <a:xfrm>
          <a:off x="0" y="0"/>
          <a:ext cx="0" cy="0"/>
          <a:chOff x="0" y="0"/>
          <a:chExt cx="0" cy="0"/>
        </a:xfrm>
      </p:grpSpPr>
      <p:sp>
        <p:nvSpPr>
          <p:cNvPr id="213" name="Google Shape;213;p289"/>
          <p:cNvSpPr txBox="1"/>
          <p:nvPr>
            <p:ph idx="1" type="body"/>
          </p:nvPr>
        </p:nvSpPr>
        <p:spPr>
          <a:xfrm>
            <a:off x="914400" y="1600200"/>
            <a:ext cx="10363200" cy="4572000"/>
          </a:xfrm>
          <a:prstGeom prst="rect">
            <a:avLst/>
          </a:prstGeom>
          <a:noFill/>
          <a:ln>
            <a:noFill/>
          </a:ln>
        </p:spPr>
        <p:txBody>
          <a:bodyPr anchorCtr="0" anchor="t" bIns="45700" lIns="0" spcFirstLastPara="1" rIns="0" wrap="square" tIns="45700">
            <a:normAutofit/>
          </a:bodyPr>
          <a:lstStyle>
            <a:lvl1pPr indent="-342900" lvl="0" marL="457200" algn="l">
              <a:lnSpc>
                <a:spcPct val="110000"/>
              </a:lnSpc>
              <a:spcBef>
                <a:spcPts val="1200"/>
              </a:spcBef>
              <a:spcAft>
                <a:spcPts val="0"/>
              </a:spcAft>
              <a:buSzPts val="1800"/>
              <a:buChar char=" "/>
              <a:defRPr/>
            </a:lvl1pPr>
            <a:lvl2pPr indent="-342900" lvl="1" marL="914400" algn="l">
              <a:lnSpc>
                <a:spcPct val="110000"/>
              </a:lnSpc>
              <a:spcBef>
                <a:spcPts val="200"/>
              </a:spcBef>
              <a:spcAft>
                <a:spcPts val="0"/>
              </a:spcAft>
              <a:buClr>
                <a:srgbClr val="3F3F3F"/>
              </a:buClr>
              <a:buSzPts val="1800"/>
              <a:buChar char="◦"/>
              <a:defRPr/>
            </a:lvl2pPr>
            <a:lvl3pPr indent="-342900" lvl="2" marL="1371600" algn="l">
              <a:lnSpc>
                <a:spcPct val="110000"/>
              </a:lnSpc>
              <a:spcBef>
                <a:spcPts val="400"/>
              </a:spcBef>
              <a:spcAft>
                <a:spcPts val="0"/>
              </a:spcAft>
              <a:buClr>
                <a:srgbClr val="3F3F3F"/>
              </a:buClr>
              <a:buSzPts val="1800"/>
              <a:buChar char="◦"/>
              <a:defRPr/>
            </a:lvl3pPr>
            <a:lvl4pPr indent="-342900" lvl="3" marL="1828800" algn="l">
              <a:lnSpc>
                <a:spcPct val="110000"/>
              </a:lnSpc>
              <a:spcBef>
                <a:spcPts val="400"/>
              </a:spcBef>
              <a:spcAft>
                <a:spcPts val="0"/>
              </a:spcAft>
              <a:buClr>
                <a:srgbClr val="3F3F3F"/>
              </a:buClr>
              <a:buSzPts val="1800"/>
              <a:buChar char="◦"/>
              <a:defRPr/>
            </a:lvl4pPr>
            <a:lvl5pPr indent="-342900" lvl="4" marL="2286000" algn="l">
              <a:lnSpc>
                <a:spcPct val="110000"/>
              </a:lnSpc>
              <a:spcBef>
                <a:spcPts val="400"/>
              </a:spcBef>
              <a:spcAft>
                <a:spcPts val="0"/>
              </a:spcAft>
              <a:buClr>
                <a:srgbClr val="3F3F3F"/>
              </a:buClr>
              <a:buSzPts val="1800"/>
              <a:buChar char="◦"/>
              <a:defRPr/>
            </a:lvl5pPr>
            <a:lvl6pPr indent="-342900" lvl="5" marL="2743200" algn="l">
              <a:lnSpc>
                <a:spcPct val="90000"/>
              </a:lnSpc>
              <a:spcBef>
                <a:spcPts val="400"/>
              </a:spcBef>
              <a:spcAft>
                <a:spcPts val="0"/>
              </a:spcAft>
              <a:buSzPts val="1800"/>
              <a:buChar char="◦"/>
              <a:defRPr/>
            </a:lvl6pPr>
            <a:lvl7pPr indent="-342900" lvl="6" marL="3200400" algn="l">
              <a:lnSpc>
                <a:spcPct val="90000"/>
              </a:lnSpc>
              <a:spcBef>
                <a:spcPts val="400"/>
              </a:spcBef>
              <a:spcAft>
                <a:spcPts val="0"/>
              </a:spcAft>
              <a:buSzPts val="1800"/>
              <a:buChar char="◦"/>
              <a:defRPr/>
            </a:lvl7pPr>
            <a:lvl8pPr indent="-342900" lvl="7" marL="3657600" algn="l">
              <a:lnSpc>
                <a:spcPct val="90000"/>
              </a:lnSpc>
              <a:spcBef>
                <a:spcPts val="400"/>
              </a:spcBef>
              <a:spcAft>
                <a:spcPts val="0"/>
              </a:spcAft>
              <a:buSzPts val="1800"/>
              <a:buChar char="◦"/>
              <a:defRPr/>
            </a:lvl8pPr>
            <a:lvl9pPr indent="-342900" lvl="8" marL="4114800" algn="l">
              <a:lnSpc>
                <a:spcPct val="90000"/>
              </a:lnSpc>
              <a:spcBef>
                <a:spcPts val="400"/>
              </a:spcBef>
              <a:spcAft>
                <a:spcPts val="400"/>
              </a:spcAft>
              <a:buSzPts val="1800"/>
              <a:buChar char="◦"/>
              <a:defRPr/>
            </a:lvl9pPr>
          </a:lstStyle>
          <a:p/>
        </p:txBody>
      </p:sp>
      <p:sp>
        <p:nvSpPr>
          <p:cNvPr id="214" name="Google Shape;214;p289"/>
          <p:cNvSpPr txBox="1"/>
          <p:nvPr>
            <p:ph idx="10" type="dt"/>
          </p:nvPr>
        </p:nvSpPr>
        <p:spPr>
          <a:xfrm>
            <a:off x="203200" y="6520934"/>
            <a:ext cx="2844800" cy="184666"/>
          </a:xfrm>
          <a:prstGeom prst="rect">
            <a:avLst/>
          </a:prstGeom>
          <a:noFill/>
          <a:ln>
            <a:noFill/>
          </a:ln>
        </p:spPr>
        <p:txBody>
          <a:bodyPr anchorCtr="0" anchor="ctr" bIns="45700" lIns="91425" spcFirstLastPara="1" rIns="91425" wrap="square" tIns="45700">
            <a:spAutoFit/>
          </a:bodyPr>
          <a:lstStyle>
            <a:lvl1pPr lvl="0" algn="l">
              <a:spcBef>
                <a:spcPts val="0"/>
              </a:spcBef>
              <a:spcAft>
                <a:spcPts val="0"/>
              </a:spcAft>
              <a:buSzPts val="1400"/>
              <a:buNone/>
              <a:defRPr b="0" i="0" sz="600">
                <a:solidFill>
                  <a:srgbClr val="6C6463"/>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5" name="Google Shape;215;p289"/>
          <p:cNvSpPr txBox="1"/>
          <p:nvPr>
            <p:ph idx="11" type="ftr"/>
          </p:nvPr>
        </p:nvSpPr>
        <p:spPr>
          <a:xfrm>
            <a:off x="4165600" y="6520934"/>
            <a:ext cx="3860800" cy="184666"/>
          </a:xfrm>
          <a:prstGeom prst="rect">
            <a:avLst/>
          </a:prstGeom>
          <a:noFill/>
          <a:ln>
            <a:noFill/>
          </a:ln>
        </p:spPr>
        <p:txBody>
          <a:bodyPr anchorCtr="0" anchor="ctr" bIns="45700" lIns="91425" spcFirstLastPara="1" rIns="91425" wrap="square" tIns="45700">
            <a:spAutoFit/>
          </a:bodyPr>
          <a:lstStyle>
            <a:lvl1pPr lvl="0" algn="ctr">
              <a:spcBef>
                <a:spcPts val="0"/>
              </a:spcBef>
              <a:spcAft>
                <a:spcPts val="0"/>
              </a:spcAft>
              <a:buSzPts val="1400"/>
              <a:buNone/>
              <a:defRPr b="0" i="0" sz="600">
                <a:solidFill>
                  <a:srgbClr val="6C6463"/>
                </a:solidFill>
                <a:latin typeface="Gill Sans"/>
                <a:ea typeface="Gill Sans"/>
                <a:cs typeface="Gill Sans"/>
                <a:sym typeface="Gill San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6" name="Google Shape;216;p289"/>
          <p:cNvSpPr txBox="1"/>
          <p:nvPr>
            <p:ph idx="12" type="sldNum"/>
          </p:nvPr>
        </p:nvSpPr>
        <p:spPr>
          <a:xfrm>
            <a:off x="9144000" y="6520934"/>
            <a:ext cx="2844800" cy="184666"/>
          </a:xfrm>
          <a:prstGeom prst="rect">
            <a:avLst/>
          </a:prstGeom>
          <a:noFill/>
          <a:ln>
            <a:noFill/>
          </a:ln>
        </p:spPr>
        <p:txBody>
          <a:bodyPr anchorCtr="0" anchor="ctr" bIns="45700" lIns="91425" spcFirstLastPara="1" rIns="91425" wrap="square" tIns="45700">
            <a:spAutoFit/>
          </a:bodyPr>
          <a:lstStyle>
            <a:lvl1pPr indent="0" lvl="0" marL="0" algn="r">
              <a:spcBef>
                <a:spcPts val="0"/>
              </a:spcBef>
              <a:buNone/>
              <a:defRPr b="0" i="0" sz="600">
                <a:solidFill>
                  <a:srgbClr val="6C6463"/>
                </a:solidFill>
                <a:latin typeface="Gill Sans"/>
                <a:ea typeface="Gill Sans"/>
                <a:cs typeface="Gill Sans"/>
                <a:sym typeface="Gill Sans"/>
              </a:defRPr>
            </a:lvl1pPr>
            <a:lvl2pPr indent="0" lvl="1" marL="0" algn="r">
              <a:spcBef>
                <a:spcPts val="0"/>
              </a:spcBef>
              <a:buNone/>
              <a:defRPr b="0" i="0" sz="600">
                <a:solidFill>
                  <a:srgbClr val="6C6463"/>
                </a:solidFill>
                <a:latin typeface="Gill Sans"/>
                <a:ea typeface="Gill Sans"/>
                <a:cs typeface="Gill Sans"/>
                <a:sym typeface="Gill Sans"/>
              </a:defRPr>
            </a:lvl2pPr>
            <a:lvl3pPr indent="0" lvl="2" marL="0" algn="r">
              <a:spcBef>
                <a:spcPts val="0"/>
              </a:spcBef>
              <a:buNone/>
              <a:defRPr b="0" i="0" sz="600">
                <a:solidFill>
                  <a:srgbClr val="6C6463"/>
                </a:solidFill>
                <a:latin typeface="Gill Sans"/>
                <a:ea typeface="Gill Sans"/>
                <a:cs typeface="Gill Sans"/>
                <a:sym typeface="Gill Sans"/>
              </a:defRPr>
            </a:lvl3pPr>
            <a:lvl4pPr indent="0" lvl="3" marL="0" algn="r">
              <a:spcBef>
                <a:spcPts val="0"/>
              </a:spcBef>
              <a:buNone/>
              <a:defRPr b="0" i="0" sz="600">
                <a:solidFill>
                  <a:srgbClr val="6C6463"/>
                </a:solidFill>
                <a:latin typeface="Gill Sans"/>
                <a:ea typeface="Gill Sans"/>
                <a:cs typeface="Gill Sans"/>
                <a:sym typeface="Gill Sans"/>
              </a:defRPr>
            </a:lvl4pPr>
            <a:lvl5pPr indent="0" lvl="4" marL="0" algn="r">
              <a:spcBef>
                <a:spcPts val="0"/>
              </a:spcBef>
              <a:buNone/>
              <a:defRPr b="0" i="0" sz="600">
                <a:solidFill>
                  <a:srgbClr val="6C6463"/>
                </a:solidFill>
                <a:latin typeface="Gill Sans"/>
                <a:ea typeface="Gill Sans"/>
                <a:cs typeface="Gill Sans"/>
                <a:sym typeface="Gill Sans"/>
              </a:defRPr>
            </a:lvl5pPr>
            <a:lvl6pPr indent="0" lvl="5" marL="0" algn="r">
              <a:spcBef>
                <a:spcPts val="0"/>
              </a:spcBef>
              <a:buNone/>
              <a:defRPr b="0" i="0" sz="600">
                <a:solidFill>
                  <a:srgbClr val="6C6463"/>
                </a:solidFill>
                <a:latin typeface="Gill Sans"/>
                <a:ea typeface="Gill Sans"/>
                <a:cs typeface="Gill Sans"/>
                <a:sym typeface="Gill Sans"/>
              </a:defRPr>
            </a:lvl6pPr>
            <a:lvl7pPr indent="0" lvl="6" marL="0" algn="r">
              <a:spcBef>
                <a:spcPts val="0"/>
              </a:spcBef>
              <a:buNone/>
              <a:defRPr b="0" i="0" sz="600">
                <a:solidFill>
                  <a:srgbClr val="6C6463"/>
                </a:solidFill>
                <a:latin typeface="Gill Sans"/>
                <a:ea typeface="Gill Sans"/>
                <a:cs typeface="Gill Sans"/>
                <a:sym typeface="Gill Sans"/>
              </a:defRPr>
            </a:lvl7pPr>
            <a:lvl8pPr indent="0" lvl="7" marL="0" algn="r">
              <a:spcBef>
                <a:spcPts val="0"/>
              </a:spcBef>
              <a:buNone/>
              <a:defRPr b="0" i="0" sz="600">
                <a:solidFill>
                  <a:srgbClr val="6C6463"/>
                </a:solidFill>
                <a:latin typeface="Gill Sans"/>
                <a:ea typeface="Gill Sans"/>
                <a:cs typeface="Gill Sans"/>
                <a:sym typeface="Gill Sans"/>
              </a:defRPr>
            </a:lvl8pPr>
            <a:lvl9pPr indent="0" lvl="8" marL="0" algn="r">
              <a:spcBef>
                <a:spcPts val="0"/>
              </a:spcBef>
              <a:buNone/>
              <a:defRPr b="0" i="0" sz="600">
                <a:solidFill>
                  <a:srgbClr val="6C6463"/>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
        <p:nvSpPr>
          <p:cNvPr id="217" name="Google Shape;217;p289"/>
          <p:cNvSpPr txBox="1"/>
          <p:nvPr>
            <p:ph type="title"/>
          </p:nvPr>
        </p:nvSpPr>
        <p:spPr>
          <a:xfrm>
            <a:off x="914805" y="628320"/>
            <a:ext cx="10363200" cy="743280"/>
          </a:xfrm>
          <a:prstGeom prst="rect">
            <a:avLst/>
          </a:prstGeom>
          <a:noFill/>
          <a:ln>
            <a:noFill/>
          </a:ln>
        </p:spPr>
        <p:txBody>
          <a:bodyPr anchorCtr="0" anchor="b" bIns="45700" lIns="91425" spcFirstLastPara="1" rIns="91425" wrap="square" tIns="45700">
            <a:spAutoFit/>
          </a:bodyPr>
          <a:lstStyle>
            <a:lvl1pPr lvl="0" algn="l">
              <a:lnSpc>
                <a:spcPct val="90000"/>
              </a:lnSpc>
              <a:spcBef>
                <a:spcPts val="0"/>
              </a:spcBef>
              <a:spcAft>
                <a:spcPts val="0"/>
              </a:spcAft>
              <a:buClr>
                <a:srgbClr val="0067B9"/>
              </a:buClr>
              <a:buSzPts val="3200"/>
              <a:buFont typeface="Arial"/>
              <a:buNone/>
              <a:defRPr>
                <a:solidFill>
                  <a:srgbClr val="0067B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 Full Red">
  <p:cSld name="1_Divider - Full Red">
    <p:bg>
      <p:bgPr>
        <a:solidFill>
          <a:srgbClr val="002F6C"/>
        </a:solidFill>
      </p:bgPr>
    </p:bg>
    <p:spTree>
      <p:nvGrpSpPr>
        <p:cNvPr id="218" name="Shape 218"/>
        <p:cNvGrpSpPr/>
        <p:nvPr/>
      </p:nvGrpSpPr>
      <p:grpSpPr>
        <a:xfrm>
          <a:off x="0" y="0"/>
          <a:ext cx="0" cy="0"/>
          <a:chOff x="0" y="0"/>
          <a:chExt cx="0" cy="0"/>
        </a:xfrm>
      </p:grpSpPr>
      <p:sp>
        <p:nvSpPr>
          <p:cNvPr id="219" name="Google Shape;219;p290"/>
          <p:cNvSpPr/>
          <p:nvPr/>
        </p:nvSpPr>
        <p:spPr>
          <a:xfrm>
            <a:off x="-10337" y="5307727"/>
            <a:ext cx="12192000" cy="16642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Avenir"/>
              <a:ea typeface="Avenir"/>
              <a:cs typeface="Avenir"/>
              <a:sym typeface="Avenir"/>
            </a:endParaRPr>
          </a:p>
        </p:txBody>
      </p:sp>
      <p:pic>
        <p:nvPicPr>
          <p:cNvPr descr="Logo&#10;&#10;Description automatically generated" id="220" name="Google Shape;220;p290"/>
          <p:cNvPicPr preferRelativeResize="0"/>
          <p:nvPr/>
        </p:nvPicPr>
        <p:blipFill rotWithShape="1">
          <a:blip r:embed="rId2">
            <a:alphaModFix/>
          </a:blip>
          <a:srcRect b="0" l="0" r="0" t="0"/>
          <a:stretch/>
        </p:blipFill>
        <p:spPr>
          <a:xfrm>
            <a:off x="8809726" y="5291354"/>
            <a:ext cx="3280261" cy="1269261"/>
          </a:xfrm>
          <a:prstGeom prst="rect">
            <a:avLst/>
          </a:prstGeom>
          <a:noFill/>
          <a:ln>
            <a:noFill/>
          </a:ln>
        </p:spPr>
      </p:pic>
      <p:sp>
        <p:nvSpPr>
          <p:cNvPr id="221" name="Google Shape;221;p290"/>
          <p:cNvSpPr txBox="1"/>
          <p:nvPr>
            <p:ph type="title"/>
          </p:nvPr>
        </p:nvSpPr>
        <p:spPr>
          <a:xfrm>
            <a:off x="1524000" y="707637"/>
            <a:ext cx="7315200" cy="610800"/>
          </a:xfrm>
          <a:prstGeom prst="rect">
            <a:avLst/>
          </a:prstGeom>
          <a:noFill/>
          <a:ln>
            <a:noFill/>
          </a:ln>
        </p:spPr>
        <p:txBody>
          <a:bodyPr anchorCtr="0" anchor="t" bIns="91175" lIns="91175" spcFirstLastPara="1" rIns="91175" wrap="square" tIns="91175">
            <a:noAutofit/>
          </a:bodyPr>
          <a:lstStyle>
            <a:lvl1pPr lvl="0" marR="0" algn="l">
              <a:lnSpc>
                <a:spcPct val="90000"/>
              </a:lnSpc>
              <a:spcBef>
                <a:spcPts val="0"/>
              </a:spcBef>
              <a:spcAft>
                <a:spcPts val="0"/>
              </a:spcAft>
              <a:buClr>
                <a:srgbClr val="FFFFFF"/>
              </a:buClr>
              <a:buSzPts val="1400"/>
              <a:buFont typeface="Arial"/>
              <a:buNone/>
              <a:defRPr i="0" sz="3200" u="none" cap="none" strike="noStrike">
                <a:solidFill>
                  <a:srgbClr val="FFFFFF"/>
                </a:solidFill>
              </a:defRPr>
            </a:lvl1pPr>
            <a:lvl2pPr lvl="1">
              <a:spcBef>
                <a:spcPts val="0"/>
              </a:spcBef>
              <a:spcAft>
                <a:spcPts val="0"/>
              </a:spcAft>
              <a:buSzPts val="1400"/>
              <a:buNone/>
              <a:defRPr sz="2400"/>
            </a:lvl2pPr>
            <a:lvl3pPr lvl="2">
              <a:spcBef>
                <a:spcPts val="0"/>
              </a:spcBef>
              <a:spcAft>
                <a:spcPts val="0"/>
              </a:spcAft>
              <a:buSzPts val="1400"/>
              <a:buNone/>
              <a:defRPr sz="2400"/>
            </a:lvl3pPr>
            <a:lvl4pPr lvl="3">
              <a:spcBef>
                <a:spcPts val="0"/>
              </a:spcBef>
              <a:spcAft>
                <a:spcPts val="0"/>
              </a:spcAft>
              <a:buSzPts val="1400"/>
              <a:buNone/>
              <a:defRPr sz="2400"/>
            </a:lvl4pPr>
            <a:lvl5pPr lvl="4">
              <a:spcBef>
                <a:spcPts val="0"/>
              </a:spcBef>
              <a:spcAft>
                <a:spcPts val="0"/>
              </a:spcAft>
              <a:buSzPts val="1400"/>
              <a:buNone/>
              <a:defRPr sz="2400"/>
            </a:lvl5pPr>
            <a:lvl6pPr lvl="5">
              <a:spcBef>
                <a:spcPts val="0"/>
              </a:spcBef>
              <a:spcAft>
                <a:spcPts val="0"/>
              </a:spcAft>
              <a:buSzPts val="1400"/>
              <a:buNone/>
              <a:defRPr sz="2400"/>
            </a:lvl6pPr>
            <a:lvl7pPr lvl="6">
              <a:spcBef>
                <a:spcPts val="0"/>
              </a:spcBef>
              <a:spcAft>
                <a:spcPts val="0"/>
              </a:spcAft>
              <a:buSzPts val="1400"/>
              <a:buNone/>
              <a:defRPr sz="2400"/>
            </a:lvl7pPr>
            <a:lvl8pPr lvl="7">
              <a:spcBef>
                <a:spcPts val="0"/>
              </a:spcBef>
              <a:spcAft>
                <a:spcPts val="0"/>
              </a:spcAft>
              <a:buSzPts val="1400"/>
              <a:buNone/>
              <a:defRPr sz="2400"/>
            </a:lvl8pPr>
            <a:lvl9pPr lvl="8">
              <a:spcBef>
                <a:spcPts val="0"/>
              </a:spcBef>
              <a:spcAft>
                <a:spcPts val="0"/>
              </a:spcAft>
              <a:buSzPts val="1400"/>
              <a:buNone/>
              <a:defRPr sz="2400"/>
            </a:lvl9pPr>
          </a:lstStyle>
          <a:p/>
        </p:txBody>
      </p:sp>
      <p:pic>
        <p:nvPicPr>
          <p:cNvPr descr="A picture containing logo&#10;&#10;Description automatically generated" id="222" name="Google Shape;222;p290"/>
          <p:cNvPicPr preferRelativeResize="0"/>
          <p:nvPr/>
        </p:nvPicPr>
        <p:blipFill rotWithShape="1">
          <a:blip r:embed="rId3">
            <a:alphaModFix/>
          </a:blip>
          <a:srcRect b="0" l="0" r="0" t="0"/>
          <a:stretch/>
        </p:blipFill>
        <p:spPr>
          <a:xfrm>
            <a:off x="526569" y="5334318"/>
            <a:ext cx="1932855" cy="1135705"/>
          </a:xfrm>
          <a:prstGeom prst="rect">
            <a:avLst/>
          </a:prstGeom>
          <a:noFill/>
          <a:ln>
            <a:noFill/>
          </a:ln>
        </p:spPr>
      </p:pic>
      <p:pic>
        <p:nvPicPr>
          <p:cNvPr id="223" name="Google Shape;223;p290"/>
          <p:cNvPicPr preferRelativeResize="0"/>
          <p:nvPr/>
        </p:nvPicPr>
        <p:blipFill rotWithShape="1">
          <a:blip r:embed="rId4">
            <a:alphaModFix/>
          </a:blip>
          <a:srcRect b="0" l="0" r="0" t="50198"/>
          <a:stretch/>
        </p:blipFill>
        <p:spPr>
          <a:xfrm>
            <a:off x="6524829" y="4845080"/>
            <a:ext cx="5667171" cy="797027"/>
          </a:xfrm>
          <a:prstGeom prst="rect">
            <a:avLst/>
          </a:prstGeom>
          <a:noFill/>
          <a:ln>
            <a:noFill/>
          </a:ln>
        </p:spPr>
      </p:pic>
      <p:pic>
        <p:nvPicPr>
          <p:cNvPr id="224" name="Google Shape;224;p290"/>
          <p:cNvPicPr preferRelativeResize="0"/>
          <p:nvPr/>
        </p:nvPicPr>
        <p:blipFill rotWithShape="1">
          <a:blip r:embed="rId5">
            <a:alphaModFix/>
          </a:blip>
          <a:srcRect b="0" l="0" r="0" t="0"/>
          <a:stretch/>
        </p:blipFill>
        <p:spPr>
          <a:xfrm>
            <a:off x="9875293" y="4424279"/>
            <a:ext cx="1907819" cy="596603"/>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2 Content">
  <p:cSld name="1_Red/Gray 2 Content 2">
    <p:bg>
      <p:bgPr>
        <a:solidFill>
          <a:schemeClr val="lt1"/>
        </a:solidFill>
      </p:bgPr>
    </p:bg>
    <p:spTree>
      <p:nvGrpSpPr>
        <p:cNvPr id="225" name="Shape 225"/>
        <p:cNvGrpSpPr/>
        <p:nvPr/>
      </p:nvGrpSpPr>
      <p:grpSpPr>
        <a:xfrm>
          <a:off x="0" y="0"/>
          <a:ext cx="0" cy="0"/>
          <a:chOff x="0" y="0"/>
          <a:chExt cx="0" cy="0"/>
        </a:xfrm>
      </p:grpSpPr>
      <p:sp>
        <p:nvSpPr>
          <p:cNvPr id="226" name="Google Shape;226;p291"/>
          <p:cNvSpPr txBox="1"/>
          <p:nvPr>
            <p:ph idx="1" type="body"/>
          </p:nvPr>
        </p:nvSpPr>
        <p:spPr>
          <a:xfrm>
            <a:off x="914805" y="1715549"/>
            <a:ext cx="10363200" cy="4233200"/>
          </a:xfrm>
          <a:prstGeom prst="rect">
            <a:avLst/>
          </a:prstGeom>
          <a:noFill/>
          <a:ln>
            <a:noFill/>
          </a:ln>
        </p:spPr>
        <p:txBody>
          <a:bodyPr anchorCtr="0" anchor="t" bIns="91175" lIns="91175" spcFirstLastPara="1" rIns="91175" wrap="square" tIns="91175">
            <a:noAutofit/>
          </a:bodyPr>
          <a:lstStyle>
            <a:lvl1pPr indent="-330200" lvl="0" marL="457200" marR="0" algn="l">
              <a:lnSpc>
                <a:spcPct val="110000"/>
              </a:lnSpc>
              <a:spcBef>
                <a:spcPts val="0"/>
              </a:spcBef>
              <a:spcAft>
                <a:spcPts val="0"/>
              </a:spcAft>
              <a:buClr>
                <a:srgbClr val="6C6463"/>
              </a:buClr>
              <a:buSzPts val="1600"/>
              <a:buChar char="•"/>
              <a:defRPr i="0" sz="2133" u="none" cap="none" strike="noStrike">
                <a:solidFill>
                  <a:srgbClr val="6C6463"/>
                </a:solidFill>
              </a:defRPr>
            </a:lvl1pPr>
            <a:lvl2pPr indent="-330200" lvl="1" marL="914400" marR="0" algn="l">
              <a:lnSpc>
                <a:spcPct val="110000"/>
              </a:lnSpc>
              <a:spcBef>
                <a:spcPts val="1067"/>
              </a:spcBef>
              <a:spcAft>
                <a:spcPts val="0"/>
              </a:spcAft>
              <a:buClr>
                <a:srgbClr val="6C6463"/>
              </a:buClr>
              <a:buSzPts val="1600"/>
              <a:buChar char="–"/>
              <a:defRPr i="0" sz="2133" u="none" cap="none" strike="noStrike">
                <a:solidFill>
                  <a:srgbClr val="6C6463"/>
                </a:solidFill>
              </a:defRPr>
            </a:lvl2pPr>
            <a:lvl3pPr indent="-330200" lvl="2" marL="1371600" marR="0" algn="l">
              <a:lnSpc>
                <a:spcPct val="110000"/>
              </a:lnSpc>
              <a:spcBef>
                <a:spcPts val="1067"/>
              </a:spcBef>
              <a:spcAft>
                <a:spcPts val="0"/>
              </a:spcAft>
              <a:buClr>
                <a:srgbClr val="6C6463"/>
              </a:buClr>
              <a:buSzPts val="1600"/>
              <a:buChar char="•"/>
              <a:defRPr i="0" sz="2133" u="none" cap="none" strike="noStrike">
                <a:solidFill>
                  <a:srgbClr val="6C6463"/>
                </a:solidFill>
              </a:defRPr>
            </a:lvl3pPr>
            <a:lvl4pPr indent="-317500" lvl="3" marL="1828800" marR="0" algn="l">
              <a:lnSpc>
                <a:spcPct val="110000"/>
              </a:lnSpc>
              <a:spcBef>
                <a:spcPts val="400"/>
              </a:spcBef>
              <a:spcAft>
                <a:spcPts val="0"/>
              </a:spcAft>
              <a:buClr>
                <a:srgbClr val="6C6463"/>
              </a:buClr>
              <a:buSzPts val="1400"/>
              <a:buChar char="–"/>
              <a:defRPr i="0" sz="1867" u="none" cap="none" strike="noStrike">
                <a:solidFill>
                  <a:srgbClr val="6C6463"/>
                </a:solidFill>
              </a:defRPr>
            </a:lvl4pPr>
            <a:lvl5pPr indent="-330200" lvl="4" marL="2286000" marR="0" algn="l">
              <a:lnSpc>
                <a:spcPct val="110000"/>
              </a:lnSpc>
              <a:spcBef>
                <a:spcPts val="400"/>
              </a:spcBef>
              <a:spcAft>
                <a:spcPts val="0"/>
              </a:spcAft>
              <a:buClr>
                <a:srgbClr val="6C6463"/>
              </a:buClr>
              <a:buSzPts val="1600"/>
              <a:buChar char="»"/>
              <a:defRPr i="0" sz="2133" u="none" cap="none" strike="noStrike">
                <a:solidFill>
                  <a:srgbClr val="6C6463"/>
                </a:solidFill>
              </a:defRPr>
            </a:lvl5pPr>
            <a:lvl6pPr indent="-342900" lvl="5" marL="2743200" marR="0" algn="l">
              <a:lnSpc>
                <a:spcPct val="90000"/>
              </a:lnSpc>
              <a:spcBef>
                <a:spcPts val="533"/>
              </a:spcBef>
              <a:spcAft>
                <a:spcPts val="0"/>
              </a:spcAft>
              <a:buClr>
                <a:schemeClr val="dk1"/>
              </a:buClr>
              <a:buSzPts val="1800"/>
              <a:buChar char="•"/>
              <a:defRPr i="0" sz="2400" u="none" cap="none" strike="noStrike">
                <a:solidFill>
                  <a:schemeClr val="dk1"/>
                </a:solidFill>
              </a:defRPr>
            </a:lvl6pPr>
            <a:lvl7pPr indent="-342900" lvl="6" marL="3200400" marR="0" algn="l">
              <a:lnSpc>
                <a:spcPct val="90000"/>
              </a:lnSpc>
              <a:spcBef>
                <a:spcPts val="533"/>
              </a:spcBef>
              <a:spcAft>
                <a:spcPts val="0"/>
              </a:spcAft>
              <a:buClr>
                <a:schemeClr val="dk1"/>
              </a:buClr>
              <a:buSzPts val="1800"/>
              <a:buChar char="•"/>
              <a:defRPr i="0" sz="2400" u="none" cap="none" strike="noStrike">
                <a:solidFill>
                  <a:schemeClr val="dk1"/>
                </a:solidFill>
              </a:defRPr>
            </a:lvl7pPr>
            <a:lvl8pPr indent="-342900" lvl="7" marL="3657600" marR="0" algn="l">
              <a:lnSpc>
                <a:spcPct val="90000"/>
              </a:lnSpc>
              <a:spcBef>
                <a:spcPts val="533"/>
              </a:spcBef>
              <a:spcAft>
                <a:spcPts val="0"/>
              </a:spcAft>
              <a:buClr>
                <a:schemeClr val="dk1"/>
              </a:buClr>
              <a:buSzPts val="1800"/>
              <a:buChar char="•"/>
              <a:defRPr i="0" sz="2400" u="none" cap="none" strike="noStrike">
                <a:solidFill>
                  <a:schemeClr val="dk1"/>
                </a:solidFill>
              </a:defRPr>
            </a:lvl8pPr>
            <a:lvl9pPr indent="-342900" lvl="8" marL="4114800" marR="0" algn="l">
              <a:lnSpc>
                <a:spcPct val="90000"/>
              </a:lnSpc>
              <a:spcBef>
                <a:spcPts val="533"/>
              </a:spcBef>
              <a:spcAft>
                <a:spcPts val="0"/>
              </a:spcAft>
              <a:buClr>
                <a:schemeClr val="dk1"/>
              </a:buClr>
              <a:buSzPts val="1800"/>
              <a:buChar char="•"/>
              <a:defRPr i="0" sz="2400" u="none" cap="none" strike="noStrike">
                <a:solidFill>
                  <a:schemeClr val="dk1"/>
                </a:solidFill>
              </a:defRPr>
            </a:lvl9pPr>
          </a:lstStyle>
          <a:p/>
        </p:txBody>
      </p:sp>
      <p:sp>
        <p:nvSpPr>
          <p:cNvPr id="227" name="Google Shape;227;p291"/>
          <p:cNvSpPr txBox="1"/>
          <p:nvPr>
            <p:ph type="title"/>
          </p:nvPr>
        </p:nvSpPr>
        <p:spPr>
          <a:xfrm>
            <a:off x="914805" y="898413"/>
            <a:ext cx="10363200" cy="615600"/>
          </a:xfrm>
          <a:prstGeom prst="rect">
            <a:avLst/>
          </a:prstGeom>
          <a:noFill/>
          <a:ln>
            <a:noFill/>
          </a:ln>
        </p:spPr>
        <p:txBody>
          <a:bodyPr anchorCtr="0" anchor="b" bIns="91175" lIns="91175" spcFirstLastPara="1" rIns="91175" wrap="square" tIns="91175">
            <a:noAutofit/>
          </a:bodyPr>
          <a:lstStyle>
            <a:lvl1pPr lvl="0" marR="0" algn="l">
              <a:lnSpc>
                <a:spcPct val="90000"/>
              </a:lnSpc>
              <a:spcBef>
                <a:spcPts val="0"/>
              </a:spcBef>
              <a:spcAft>
                <a:spcPts val="0"/>
              </a:spcAft>
              <a:buClr>
                <a:srgbClr val="3F3F3F"/>
              </a:buClr>
              <a:buSzPts val="1400"/>
              <a:buFont typeface="Arial"/>
              <a:buNone/>
              <a:defRPr i="0" sz="3200" u="none" cap="none" strike="noStrike"/>
            </a:lvl1pPr>
            <a:lvl2pPr lvl="1">
              <a:spcBef>
                <a:spcPts val="0"/>
              </a:spcBef>
              <a:spcAft>
                <a:spcPts val="0"/>
              </a:spcAft>
              <a:buSzPts val="1400"/>
              <a:buNone/>
              <a:defRPr sz="2400"/>
            </a:lvl2pPr>
            <a:lvl3pPr lvl="2">
              <a:spcBef>
                <a:spcPts val="0"/>
              </a:spcBef>
              <a:spcAft>
                <a:spcPts val="0"/>
              </a:spcAft>
              <a:buSzPts val="1400"/>
              <a:buNone/>
              <a:defRPr sz="2400"/>
            </a:lvl3pPr>
            <a:lvl4pPr lvl="3">
              <a:spcBef>
                <a:spcPts val="0"/>
              </a:spcBef>
              <a:spcAft>
                <a:spcPts val="0"/>
              </a:spcAft>
              <a:buSzPts val="1400"/>
              <a:buNone/>
              <a:defRPr sz="2400"/>
            </a:lvl4pPr>
            <a:lvl5pPr lvl="4">
              <a:spcBef>
                <a:spcPts val="0"/>
              </a:spcBef>
              <a:spcAft>
                <a:spcPts val="0"/>
              </a:spcAft>
              <a:buSzPts val="1400"/>
              <a:buNone/>
              <a:defRPr sz="2400"/>
            </a:lvl5pPr>
            <a:lvl6pPr lvl="5">
              <a:spcBef>
                <a:spcPts val="0"/>
              </a:spcBef>
              <a:spcAft>
                <a:spcPts val="0"/>
              </a:spcAft>
              <a:buSzPts val="1400"/>
              <a:buNone/>
              <a:defRPr sz="2400"/>
            </a:lvl6pPr>
            <a:lvl7pPr lvl="6">
              <a:spcBef>
                <a:spcPts val="0"/>
              </a:spcBef>
              <a:spcAft>
                <a:spcPts val="0"/>
              </a:spcAft>
              <a:buSzPts val="1400"/>
              <a:buNone/>
              <a:defRPr sz="2400"/>
            </a:lvl7pPr>
            <a:lvl8pPr lvl="7">
              <a:spcBef>
                <a:spcPts val="0"/>
              </a:spcBef>
              <a:spcAft>
                <a:spcPts val="0"/>
              </a:spcAft>
              <a:buSzPts val="1400"/>
              <a:buNone/>
              <a:defRPr sz="2400"/>
            </a:lvl8pPr>
            <a:lvl9pPr lvl="8">
              <a:spcBef>
                <a:spcPts val="0"/>
              </a:spcBef>
              <a:spcAft>
                <a:spcPts val="0"/>
              </a:spcAft>
              <a:buSzPts val="1400"/>
              <a:buNone/>
              <a:defRPr sz="24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7" name="Shape 37"/>
        <p:cNvGrpSpPr/>
        <p:nvPr/>
      </p:nvGrpSpPr>
      <p:grpSpPr>
        <a:xfrm>
          <a:off x="0" y="0"/>
          <a:ext cx="0" cy="0"/>
          <a:chOff x="0" y="0"/>
          <a:chExt cx="0" cy="0"/>
        </a:xfrm>
      </p:grpSpPr>
      <p:sp>
        <p:nvSpPr>
          <p:cNvPr id="38" name="Google Shape;38;p262"/>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262"/>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262"/>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
        <p:nvSpPr>
          <p:cNvPr id="41" name="Google Shape;41;p262"/>
          <p:cNvSpPr/>
          <p:nvPr/>
        </p:nvSpPr>
        <p:spPr>
          <a:xfrm>
            <a:off x="3047" y="6400800"/>
            <a:ext cx="12189460" cy="457200"/>
          </a:xfrm>
          <a:custGeom>
            <a:rect b="b" l="l" r="r" t="t"/>
            <a:pathLst>
              <a:path extrusionOk="0" h="457200" w="12189460">
                <a:moveTo>
                  <a:pt x="0" y="457200"/>
                </a:moveTo>
                <a:lnTo>
                  <a:pt x="12188952" y="457200"/>
                </a:lnTo>
                <a:lnTo>
                  <a:pt x="12188952" y="0"/>
                </a:lnTo>
                <a:lnTo>
                  <a:pt x="0" y="0"/>
                </a:lnTo>
                <a:lnTo>
                  <a:pt x="0" y="457200"/>
                </a:lnTo>
                <a:close/>
              </a:path>
            </a:pathLst>
          </a:custGeom>
          <a:solidFill>
            <a:srgbClr val="002E6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2 Content">
  <p:cSld name="Red/Gray 2 Content">
    <p:bg>
      <p:bgPr>
        <a:solidFill>
          <a:schemeClr val="lt1"/>
        </a:solidFill>
      </p:bgPr>
    </p:bg>
    <p:spTree>
      <p:nvGrpSpPr>
        <p:cNvPr id="42" name="Shape 42"/>
        <p:cNvGrpSpPr/>
        <p:nvPr/>
      </p:nvGrpSpPr>
      <p:grpSpPr>
        <a:xfrm>
          <a:off x="0" y="0"/>
          <a:ext cx="0" cy="0"/>
          <a:chOff x="0" y="0"/>
          <a:chExt cx="0" cy="0"/>
        </a:xfrm>
      </p:grpSpPr>
      <p:sp>
        <p:nvSpPr>
          <p:cNvPr id="43" name="Google Shape;43;p265"/>
          <p:cNvSpPr txBox="1"/>
          <p:nvPr>
            <p:ph idx="1" type="body"/>
          </p:nvPr>
        </p:nvSpPr>
        <p:spPr>
          <a:xfrm>
            <a:off x="914805" y="1715549"/>
            <a:ext cx="10363200" cy="4233200"/>
          </a:xfrm>
          <a:prstGeom prst="rect">
            <a:avLst/>
          </a:prstGeom>
          <a:noFill/>
          <a:ln>
            <a:noFill/>
          </a:ln>
        </p:spPr>
        <p:txBody>
          <a:bodyPr anchorCtr="0" anchor="t" bIns="91175" lIns="91175" spcFirstLastPara="1" rIns="91175" wrap="square" tIns="91175">
            <a:noAutofit/>
          </a:bodyPr>
          <a:lstStyle>
            <a:lvl1pPr indent="-330200" lvl="0" marL="457200" marR="0" algn="l">
              <a:spcBef>
                <a:spcPts val="0"/>
              </a:spcBef>
              <a:spcAft>
                <a:spcPts val="0"/>
              </a:spcAft>
              <a:buClr>
                <a:srgbClr val="6C6463"/>
              </a:buClr>
              <a:buSzPts val="1600"/>
              <a:buFont typeface="Arial"/>
              <a:buChar char="•"/>
              <a:defRPr i="0" sz="2133" u="none" cap="none" strike="noStrike">
                <a:solidFill>
                  <a:srgbClr val="6C6463"/>
                </a:solidFill>
              </a:defRPr>
            </a:lvl1pPr>
            <a:lvl2pPr indent="-330200" lvl="1" marL="914400" marR="0" algn="l">
              <a:spcBef>
                <a:spcPts val="1067"/>
              </a:spcBef>
              <a:spcAft>
                <a:spcPts val="0"/>
              </a:spcAft>
              <a:buClr>
                <a:srgbClr val="6C6463"/>
              </a:buClr>
              <a:buSzPts val="1600"/>
              <a:buFont typeface="Calibri"/>
              <a:buChar char="–"/>
              <a:defRPr i="0" sz="2133" u="none" cap="none" strike="noStrike">
                <a:solidFill>
                  <a:srgbClr val="6C6463"/>
                </a:solidFill>
              </a:defRPr>
            </a:lvl2pPr>
            <a:lvl3pPr indent="-330200" lvl="2" marL="1371600" marR="0" algn="l">
              <a:spcBef>
                <a:spcPts val="1067"/>
              </a:spcBef>
              <a:spcAft>
                <a:spcPts val="0"/>
              </a:spcAft>
              <a:buClr>
                <a:srgbClr val="6C6463"/>
              </a:buClr>
              <a:buSzPts val="1600"/>
              <a:buFont typeface="Calibri"/>
              <a:buChar char="•"/>
              <a:defRPr i="0" sz="2133" u="none" cap="none" strike="noStrike">
                <a:solidFill>
                  <a:srgbClr val="6C6463"/>
                </a:solidFill>
              </a:defRPr>
            </a:lvl3pPr>
            <a:lvl4pPr indent="-317500" lvl="3" marL="1828800" marR="0" algn="l">
              <a:spcBef>
                <a:spcPts val="400"/>
              </a:spcBef>
              <a:spcAft>
                <a:spcPts val="0"/>
              </a:spcAft>
              <a:buClr>
                <a:srgbClr val="6C6463"/>
              </a:buClr>
              <a:buSzPts val="1400"/>
              <a:buFont typeface="Calibri"/>
              <a:buChar char="–"/>
              <a:defRPr i="0" sz="1867" u="none" cap="none" strike="noStrike">
                <a:solidFill>
                  <a:srgbClr val="6C6463"/>
                </a:solidFill>
              </a:defRPr>
            </a:lvl4pPr>
            <a:lvl5pPr indent="-330200" lvl="4" marL="2286000" marR="0" algn="l">
              <a:spcBef>
                <a:spcPts val="400"/>
              </a:spcBef>
              <a:spcAft>
                <a:spcPts val="0"/>
              </a:spcAft>
              <a:buClr>
                <a:srgbClr val="6C6463"/>
              </a:buClr>
              <a:buSzPts val="1600"/>
              <a:buFont typeface="Calibri"/>
              <a:buChar char="»"/>
              <a:defRPr i="0" sz="2133" u="none" cap="none" strike="noStrike">
                <a:solidFill>
                  <a:srgbClr val="6C6463"/>
                </a:solidFill>
              </a:defRPr>
            </a:lvl5pPr>
            <a:lvl6pPr indent="-342900" lvl="5" marL="2743200" marR="0" algn="l">
              <a:spcBef>
                <a:spcPts val="533"/>
              </a:spcBef>
              <a:spcAft>
                <a:spcPts val="0"/>
              </a:spcAft>
              <a:buClr>
                <a:schemeClr val="dk1"/>
              </a:buClr>
              <a:buSzPts val="1800"/>
              <a:buFont typeface="Calibri"/>
              <a:buChar char="•"/>
              <a:defRPr i="0" sz="2400" u="none" cap="none" strike="noStrike">
                <a:solidFill>
                  <a:schemeClr val="dk1"/>
                </a:solidFill>
              </a:defRPr>
            </a:lvl6pPr>
            <a:lvl7pPr indent="-342900" lvl="6" marL="3200400" marR="0" algn="l">
              <a:spcBef>
                <a:spcPts val="533"/>
              </a:spcBef>
              <a:spcAft>
                <a:spcPts val="0"/>
              </a:spcAft>
              <a:buClr>
                <a:schemeClr val="dk1"/>
              </a:buClr>
              <a:buSzPts val="1800"/>
              <a:buFont typeface="Calibri"/>
              <a:buChar char="•"/>
              <a:defRPr i="0" sz="2400" u="none" cap="none" strike="noStrike">
                <a:solidFill>
                  <a:schemeClr val="dk1"/>
                </a:solidFill>
              </a:defRPr>
            </a:lvl7pPr>
            <a:lvl8pPr indent="-342900" lvl="7" marL="3657600" marR="0" algn="l">
              <a:spcBef>
                <a:spcPts val="533"/>
              </a:spcBef>
              <a:spcAft>
                <a:spcPts val="0"/>
              </a:spcAft>
              <a:buClr>
                <a:schemeClr val="dk1"/>
              </a:buClr>
              <a:buSzPts val="1800"/>
              <a:buFont typeface="Calibri"/>
              <a:buChar char="•"/>
              <a:defRPr i="0" sz="2400" u="none" cap="none" strike="noStrike">
                <a:solidFill>
                  <a:schemeClr val="dk1"/>
                </a:solidFill>
              </a:defRPr>
            </a:lvl8pPr>
            <a:lvl9pPr indent="-342900" lvl="8" marL="4114800" marR="0" algn="l">
              <a:spcBef>
                <a:spcPts val="533"/>
              </a:spcBef>
              <a:spcAft>
                <a:spcPts val="0"/>
              </a:spcAft>
              <a:buClr>
                <a:schemeClr val="dk1"/>
              </a:buClr>
              <a:buSzPts val="1800"/>
              <a:buFont typeface="Calibri"/>
              <a:buChar char="•"/>
              <a:defRPr i="0" sz="2400" u="none" cap="none" strike="noStrike">
                <a:solidFill>
                  <a:schemeClr val="dk1"/>
                </a:solidFill>
              </a:defRPr>
            </a:lvl9pPr>
          </a:lstStyle>
          <a:p/>
        </p:txBody>
      </p:sp>
      <p:sp>
        <p:nvSpPr>
          <p:cNvPr id="44" name="Google Shape;44;p265"/>
          <p:cNvSpPr txBox="1"/>
          <p:nvPr>
            <p:ph type="title"/>
          </p:nvPr>
        </p:nvSpPr>
        <p:spPr>
          <a:xfrm>
            <a:off x="914805" y="898413"/>
            <a:ext cx="10363200" cy="615600"/>
          </a:xfrm>
          <a:prstGeom prst="rect">
            <a:avLst/>
          </a:prstGeom>
          <a:noFill/>
          <a:ln>
            <a:noFill/>
          </a:ln>
        </p:spPr>
        <p:txBody>
          <a:bodyPr anchorCtr="0" anchor="b" bIns="91175" lIns="91175" spcFirstLastPara="1" rIns="91175" wrap="square" tIns="91175">
            <a:noAutofit/>
          </a:bodyPr>
          <a:lstStyle>
            <a:lvl1pPr lvl="0" marR="0" algn="l">
              <a:spcBef>
                <a:spcPts val="0"/>
              </a:spcBef>
              <a:spcAft>
                <a:spcPts val="0"/>
              </a:spcAft>
              <a:buClr>
                <a:schemeClr val="dk1"/>
              </a:buClr>
              <a:buSzPts val="1400"/>
              <a:buFont typeface="Arial"/>
              <a:buNone/>
              <a:defRPr i="0" sz="3200" u="none" cap="none" strike="noStrike"/>
            </a:lvl1pPr>
            <a:lvl2pPr lvl="1">
              <a:spcBef>
                <a:spcPts val="0"/>
              </a:spcBef>
              <a:spcAft>
                <a:spcPts val="0"/>
              </a:spcAft>
              <a:buSzPts val="1400"/>
              <a:buNone/>
              <a:defRPr sz="2400"/>
            </a:lvl2pPr>
            <a:lvl3pPr lvl="2">
              <a:spcBef>
                <a:spcPts val="0"/>
              </a:spcBef>
              <a:spcAft>
                <a:spcPts val="0"/>
              </a:spcAft>
              <a:buSzPts val="1400"/>
              <a:buNone/>
              <a:defRPr sz="2400"/>
            </a:lvl3pPr>
            <a:lvl4pPr lvl="3">
              <a:spcBef>
                <a:spcPts val="0"/>
              </a:spcBef>
              <a:spcAft>
                <a:spcPts val="0"/>
              </a:spcAft>
              <a:buSzPts val="1400"/>
              <a:buNone/>
              <a:defRPr sz="2400"/>
            </a:lvl4pPr>
            <a:lvl5pPr lvl="4">
              <a:spcBef>
                <a:spcPts val="0"/>
              </a:spcBef>
              <a:spcAft>
                <a:spcPts val="0"/>
              </a:spcAft>
              <a:buSzPts val="1400"/>
              <a:buNone/>
              <a:defRPr sz="2400"/>
            </a:lvl5pPr>
            <a:lvl6pPr lvl="5">
              <a:spcBef>
                <a:spcPts val="0"/>
              </a:spcBef>
              <a:spcAft>
                <a:spcPts val="0"/>
              </a:spcAft>
              <a:buSzPts val="1400"/>
              <a:buNone/>
              <a:defRPr sz="2400"/>
            </a:lvl6pPr>
            <a:lvl7pPr lvl="6">
              <a:spcBef>
                <a:spcPts val="0"/>
              </a:spcBef>
              <a:spcAft>
                <a:spcPts val="0"/>
              </a:spcAft>
              <a:buSzPts val="1400"/>
              <a:buNone/>
              <a:defRPr sz="2400"/>
            </a:lvl7pPr>
            <a:lvl8pPr lvl="7">
              <a:spcBef>
                <a:spcPts val="0"/>
              </a:spcBef>
              <a:spcAft>
                <a:spcPts val="0"/>
              </a:spcAft>
              <a:buSzPts val="1400"/>
              <a:buNone/>
              <a:defRPr sz="2400"/>
            </a:lvl8pPr>
            <a:lvl9pPr lvl="8">
              <a:spcBef>
                <a:spcPts val="0"/>
              </a:spcBef>
              <a:spcAft>
                <a:spcPts val="0"/>
              </a:spcAft>
              <a:buSzPts val="1400"/>
              <a:buNone/>
              <a:defRPr sz="24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45" name="Shape 45"/>
        <p:cNvGrpSpPr/>
        <p:nvPr/>
      </p:nvGrpSpPr>
      <p:grpSpPr>
        <a:xfrm>
          <a:off x="0" y="0"/>
          <a:ext cx="0" cy="0"/>
          <a:chOff x="0" y="0"/>
          <a:chExt cx="0" cy="0"/>
        </a:xfrm>
      </p:grpSpPr>
      <p:sp>
        <p:nvSpPr>
          <p:cNvPr id="46" name="Google Shape;46;p266"/>
          <p:cNvSpPr txBox="1"/>
          <p:nvPr>
            <p:ph type="title"/>
          </p:nvPr>
        </p:nvSpPr>
        <p:spPr>
          <a:xfrm>
            <a:off x="1162457" y="302262"/>
            <a:ext cx="9867084" cy="2769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8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266"/>
          <p:cNvSpPr txBox="1"/>
          <p:nvPr>
            <p:ph idx="1" type="body"/>
          </p:nvPr>
        </p:nvSpPr>
        <p:spPr>
          <a:xfrm>
            <a:off x="1208913" y="2121026"/>
            <a:ext cx="4467860" cy="1107996"/>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0" i="0">
                <a:solidFill>
                  <a:schemeClr val="dk1"/>
                </a:solidFill>
                <a:latin typeface="Arial"/>
                <a:ea typeface="Arial"/>
                <a:cs typeface="Arial"/>
                <a:sym typeface="Aria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8" name="Google Shape;48;p266"/>
          <p:cNvSpPr txBox="1"/>
          <p:nvPr>
            <p:ph idx="2" type="body"/>
          </p:nvPr>
        </p:nvSpPr>
        <p:spPr>
          <a:xfrm>
            <a:off x="6516243" y="2121026"/>
            <a:ext cx="4467859" cy="1107996"/>
          </a:xfrm>
          <a:prstGeom prst="rect">
            <a:avLst/>
          </a:prstGeom>
          <a:noFill/>
          <a:ln>
            <a:noFill/>
          </a:ln>
        </p:spPr>
        <p:txBody>
          <a:bodyPr anchorCtr="0" anchor="t" bIns="0" lIns="0" spcFirstLastPara="1" rIns="0" wrap="square" tIns="0">
            <a:spAutoFit/>
          </a:bodyPr>
          <a:lstStyle>
            <a:lvl1pPr indent="-228600" lvl="0" marL="457200" algn="l">
              <a:spcBef>
                <a:spcPts val="0"/>
              </a:spcBef>
              <a:spcAft>
                <a:spcPts val="0"/>
              </a:spcAft>
              <a:buSzPts val="1400"/>
              <a:buNone/>
              <a:defRPr b="0" i="0">
                <a:solidFill>
                  <a:schemeClr val="dk1"/>
                </a:solidFill>
                <a:latin typeface="Arial"/>
                <a:ea typeface="Arial"/>
                <a:cs typeface="Arial"/>
                <a:sym typeface="Arial"/>
              </a:defRPr>
            </a:lvl1pPr>
            <a:lvl2pPr indent="-228600" lvl="1" marL="914400" algn="l">
              <a:spcBef>
                <a:spcPts val="0"/>
              </a:spcBef>
              <a:spcAft>
                <a:spcPts val="0"/>
              </a:spcAft>
              <a:buSzPts val="1400"/>
              <a:buNone/>
              <a:defRPr/>
            </a:lvl2pPr>
            <a:lvl3pPr indent="-228600" lvl="2" marL="1371600" algn="l">
              <a:spcBef>
                <a:spcPts val="0"/>
              </a:spcBef>
              <a:spcAft>
                <a:spcPts val="0"/>
              </a:spcAft>
              <a:buSzPts val="1400"/>
              <a:buNone/>
              <a:defRPr/>
            </a:lvl3pPr>
            <a:lvl4pPr indent="-228600" lvl="3" marL="1828800" algn="l">
              <a:spcBef>
                <a:spcPts val="0"/>
              </a:spcBef>
              <a:spcAft>
                <a:spcPts val="0"/>
              </a:spcAft>
              <a:buSzPts val="1400"/>
              <a:buNone/>
              <a:defRPr/>
            </a:lvl4pPr>
            <a:lvl5pPr indent="-228600" lvl="4" marL="2286000" algn="l">
              <a:spcBef>
                <a:spcPts val="0"/>
              </a:spcBef>
              <a:spcAft>
                <a:spcPts val="0"/>
              </a:spcAft>
              <a:buSzPts val="1400"/>
              <a:buNone/>
              <a:defRPr/>
            </a:lvl5pPr>
            <a:lvl6pPr indent="-228600" lvl="5" marL="2743200" algn="l">
              <a:spcBef>
                <a:spcPts val="0"/>
              </a:spcBef>
              <a:spcAft>
                <a:spcPts val="0"/>
              </a:spcAft>
              <a:buSzPts val="1400"/>
              <a:buNone/>
              <a:defRPr/>
            </a:lvl6pPr>
            <a:lvl7pPr indent="-228600" lvl="6" marL="3200400" algn="l">
              <a:spcBef>
                <a:spcPts val="0"/>
              </a:spcBef>
              <a:spcAft>
                <a:spcPts val="0"/>
              </a:spcAft>
              <a:buSzPts val="1400"/>
              <a:buNone/>
              <a:defRPr/>
            </a:lvl7pPr>
            <a:lvl8pPr indent="-228600" lvl="7" marL="3657600" algn="l">
              <a:spcBef>
                <a:spcPts val="0"/>
              </a:spcBef>
              <a:spcAft>
                <a:spcPts val="0"/>
              </a:spcAft>
              <a:buSzPts val="1400"/>
              <a:buNone/>
              <a:defRPr/>
            </a:lvl8pPr>
            <a:lvl9pPr indent="-228600" lvl="8" marL="4114800" algn="l">
              <a:spcBef>
                <a:spcPts val="0"/>
              </a:spcBef>
              <a:spcAft>
                <a:spcPts val="0"/>
              </a:spcAft>
              <a:buSzPts val="1400"/>
              <a:buNone/>
              <a:defRPr/>
            </a:lvl9pPr>
          </a:lstStyle>
          <a:p/>
        </p:txBody>
      </p:sp>
      <p:sp>
        <p:nvSpPr>
          <p:cNvPr id="49" name="Google Shape;49;p266"/>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266"/>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266"/>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d/Gray 2 Content">
  <p:cSld name="1_Red/Gray 2 Content">
    <p:bg>
      <p:bgPr>
        <a:solidFill>
          <a:schemeClr val="lt1"/>
        </a:solidFill>
      </p:bgPr>
    </p:bg>
    <p:spTree>
      <p:nvGrpSpPr>
        <p:cNvPr id="52" name="Shape 52"/>
        <p:cNvGrpSpPr/>
        <p:nvPr/>
      </p:nvGrpSpPr>
      <p:grpSpPr>
        <a:xfrm>
          <a:off x="0" y="0"/>
          <a:ext cx="0" cy="0"/>
          <a:chOff x="0" y="0"/>
          <a:chExt cx="0" cy="0"/>
        </a:xfrm>
      </p:grpSpPr>
      <p:sp>
        <p:nvSpPr>
          <p:cNvPr id="53" name="Google Shape;53;p268"/>
          <p:cNvSpPr txBox="1"/>
          <p:nvPr>
            <p:ph idx="1" type="body"/>
          </p:nvPr>
        </p:nvSpPr>
        <p:spPr>
          <a:xfrm>
            <a:off x="914805" y="1715549"/>
            <a:ext cx="10363200" cy="4233200"/>
          </a:xfrm>
          <a:prstGeom prst="rect">
            <a:avLst/>
          </a:prstGeom>
          <a:noFill/>
          <a:ln>
            <a:noFill/>
          </a:ln>
        </p:spPr>
        <p:txBody>
          <a:bodyPr anchorCtr="0" anchor="t" bIns="91175" lIns="91175" spcFirstLastPara="1" rIns="91175" wrap="square" tIns="91175">
            <a:noAutofit/>
          </a:bodyPr>
          <a:lstStyle>
            <a:lvl1pPr indent="-330200" lvl="0" marL="457200" marR="0" algn="l">
              <a:lnSpc>
                <a:spcPct val="110000"/>
              </a:lnSpc>
              <a:spcBef>
                <a:spcPts val="0"/>
              </a:spcBef>
              <a:spcAft>
                <a:spcPts val="0"/>
              </a:spcAft>
              <a:buClr>
                <a:srgbClr val="6C6463"/>
              </a:buClr>
              <a:buSzPts val="1600"/>
              <a:buFont typeface="Arial"/>
              <a:buChar char="•"/>
              <a:defRPr i="0" sz="2000" u="none" cap="none" strike="noStrike">
                <a:solidFill>
                  <a:srgbClr val="6C6463"/>
                </a:solidFill>
              </a:defRPr>
            </a:lvl1pPr>
            <a:lvl2pPr indent="-330200" lvl="1" marL="914400" marR="0" algn="l">
              <a:lnSpc>
                <a:spcPct val="110000"/>
              </a:lnSpc>
              <a:spcBef>
                <a:spcPts val="1067"/>
              </a:spcBef>
              <a:spcAft>
                <a:spcPts val="0"/>
              </a:spcAft>
              <a:buClr>
                <a:srgbClr val="6C6463"/>
              </a:buClr>
              <a:buSzPts val="1600"/>
              <a:buFont typeface="Calibri"/>
              <a:buChar char="–"/>
              <a:defRPr i="0" sz="2133" u="none" cap="none" strike="noStrike">
                <a:solidFill>
                  <a:srgbClr val="6C6463"/>
                </a:solidFill>
              </a:defRPr>
            </a:lvl2pPr>
            <a:lvl3pPr indent="-330200" lvl="2" marL="1371600" marR="0" algn="l">
              <a:lnSpc>
                <a:spcPct val="110000"/>
              </a:lnSpc>
              <a:spcBef>
                <a:spcPts val="1067"/>
              </a:spcBef>
              <a:spcAft>
                <a:spcPts val="0"/>
              </a:spcAft>
              <a:buClr>
                <a:srgbClr val="6C6463"/>
              </a:buClr>
              <a:buSzPts val="1600"/>
              <a:buFont typeface="Calibri"/>
              <a:buChar char="•"/>
              <a:defRPr i="0" sz="2133" u="none" cap="none" strike="noStrike">
                <a:solidFill>
                  <a:srgbClr val="6C6463"/>
                </a:solidFill>
              </a:defRPr>
            </a:lvl3pPr>
            <a:lvl4pPr indent="-317500" lvl="3" marL="1828800" marR="0" algn="l">
              <a:lnSpc>
                <a:spcPct val="110000"/>
              </a:lnSpc>
              <a:spcBef>
                <a:spcPts val="400"/>
              </a:spcBef>
              <a:spcAft>
                <a:spcPts val="0"/>
              </a:spcAft>
              <a:buClr>
                <a:srgbClr val="6C6463"/>
              </a:buClr>
              <a:buSzPts val="1400"/>
              <a:buFont typeface="Calibri"/>
              <a:buChar char="–"/>
              <a:defRPr i="0" sz="1867" u="none" cap="none" strike="noStrike">
                <a:solidFill>
                  <a:srgbClr val="6C6463"/>
                </a:solidFill>
              </a:defRPr>
            </a:lvl4pPr>
            <a:lvl5pPr indent="-330200" lvl="4" marL="2286000" marR="0" algn="l">
              <a:lnSpc>
                <a:spcPct val="110000"/>
              </a:lnSpc>
              <a:spcBef>
                <a:spcPts val="400"/>
              </a:spcBef>
              <a:spcAft>
                <a:spcPts val="0"/>
              </a:spcAft>
              <a:buClr>
                <a:srgbClr val="6C6463"/>
              </a:buClr>
              <a:buSzPts val="1600"/>
              <a:buFont typeface="Calibri"/>
              <a:buChar char="»"/>
              <a:defRPr i="0" sz="2133" u="none" cap="none" strike="noStrike">
                <a:solidFill>
                  <a:srgbClr val="6C6463"/>
                </a:solidFill>
              </a:defRPr>
            </a:lvl5pPr>
            <a:lvl6pPr indent="-342900" lvl="5" marL="2743200" marR="0" algn="l">
              <a:lnSpc>
                <a:spcPct val="90000"/>
              </a:lnSpc>
              <a:spcBef>
                <a:spcPts val="533"/>
              </a:spcBef>
              <a:spcAft>
                <a:spcPts val="0"/>
              </a:spcAft>
              <a:buClr>
                <a:schemeClr val="dk1"/>
              </a:buClr>
              <a:buSzPts val="1800"/>
              <a:buFont typeface="Calibri"/>
              <a:buChar char="•"/>
              <a:defRPr i="0" sz="2400" u="none" cap="none" strike="noStrike">
                <a:solidFill>
                  <a:schemeClr val="dk1"/>
                </a:solidFill>
              </a:defRPr>
            </a:lvl6pPr>
            <a:lvl7pPr indent="-342900" lvl="6" marL="3200400" marR="0" algn="l">
              <a:lnSpc>
                <a:spcPct val="90000"/>
              </a:lnSpc>
              <a:spcBef>
                <a:spcPts val="533"/>
              </a:spcBef>
              <a:spcAft>
                <a:spcPts val="0"/>
              </a:spcAft>
              <a:buClr>
                <a:schemeClr val="dk1"/>
              </a:buClr>
              <a:buSzPts val="1800"/>
              <a:buFont typeface="Calibri"/>
              <a:buChar char="•"/>
              <a:defRPr i="0" sz="2400" u="none" cap="none" strike="noStrike">
                <a:solidFill>
                  <a:schemeClr val="dk1"/>
                </a:solidFill>
              </a:defRPr>
            </a:lvl7pPr>
            <a:lvl8pPr indent="-342900" lvl="7" marL="3657600" marR="0" algn="l">
              <a:lnSpc>
                <a:spcPct val="90000"/>
              </a:lnSpc>
              <a:spcBef>
                <a:spcPts val="533"/>
              </a:spcBef>
              <a:spcAft>
                <a:spcPts val="0"/>
              </a:spcAft>
              <a:buClr>
                <a:schemeClr val="dk1"/>
              </a:buClr>
              <a:buSzPts val="1800"/>
              <a:buFont typeface="Calibri"/>
              <a:buChar char="•"/>
              <a:defRPr i="0" sz="2400" u="none" cap="none" strike="noStrike">
                <a:solidFill>
                  <a:schemeClr val="dk1"/>
                </a:solidFill>
              </a:defRPr>
            </a:lvl8pPr>
            <a:lvl9pPr indent="-342900" lvl="8" marL="4114800" marR="0" algn="l">
              <a:lnSpc>
                <a:spcPct val="90000"/>
              </a:lnSpc>
              <a:spcBef>
                <a:spcPts val="533"/>
              </a:spcBef>
              <a:spcAft>
                <a:spcPts val="0"/>
              </a:spcAft>
              <a:buClr>
                <a:schemeClr val="dk1"/>
              </a:buClr>
              <a:buSzPts val="1800"/>
              <a:buFont typeface="Calibri"/>
              <a:buChar char="•"/>
              <a:defRPr i="0" sz="2400" u="none" cap="none" strike="noStrike">
                <a:solidFill>
                  <a:schemeClr val="dk1"/>
                </a:solidFill>
              </a:defRPr>
            </a:lvl9pPr>
          </a:lstStyle>
          <a:p/>
        </p:txBody>
      </p:sp>
      <p:sp>
        <p:nvSpPr>
          <p:cNvPr id="54" name="Google Shape;54;p268"/>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venir"/>
              <a:buNone/>
            </a:pPr>
            <a:r>
              <a:t/>
            </a:r>
            <a:endParaRPr b="1" i="0" sz="3200" u="none" cap="none" strike="noStrike">
              <a:solidFill>
                <a:srgbClr val="FFFFFF"/>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p:cSld name="Title Only">
    <p:bg>
      <p:bgPr>
        <a:solidFill>
          <a:schemeClr val="lt1"/>
        </a:solidFill>
      </p:bgPr>
    </p:bg>
    <p:spTree>
      <p:nvGrpSpPr>
        <p:cNvPr id="55" name="Shape 55"/>
        <p:cNvGrpSpPr/>
        <p:nvPr/>
      </p:nvGrpSpPr>
      <p:grpSpPr>
        <a:xfrm>
          <a:off x="0" y="0"/>
          <a:ext cx="0" cy="0"/>
          <a:chOff x="0" y="0"/>
          <a:chExt cx="0" cy="0"/>
        </a:xfrm>
      </p:grpSpPr>
      <p:sp>
        <p:nvSpPr>
          <p:cNvPr id="56" name="Google Shape;56;p269"/>
          <p:cNvSpPr txBox="1"/>
          <p:nvPr>
            <p:ph type="title"/>
          </p:nvPr>
        </p:nvSpPr>
        <p:spPr>
          <a:xfrm>
            <a:off x="1162457" y="302262"/>
            <a:ext cx="9867084" cy="276999"/>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b="0" i="0" sz="180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269"/>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269"/>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269"/>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algn="r">
              <a:spcBef>
                <a:spcPts val="0"/>
              </a:spcBef>
              <a:buNone/>
              <a:defRPr>
                <a:solidFill>
                  <a:srgbClr val="888888"/>
                </a:solidFill>
              </a:defRPr>
            </a:lvl1pPr>
            <a:lvl2pPr indent="0" lvl="1" marL="0" algn="r">
              <a:spcBef>
                <a:spcPts val="0"/>
              </a:spcBef>
              <a:buNone/>
              <a:defRPr>
                <a:solidFill>
                  <a:srgbClr val="888888"/>
                </a:solidFill>
              </a:defRPr>
            </a:lvl2pPr>
            <a:lvl3pPr indent="0" lvl="2" marL="0" algn="r">
              <a:spcBef>
                <a:spcPts val="0"/>
              </a:spcBef>
              <a:buNone/>
              <a:defRPr>
                <a:solidFill>
                  <a:srgbClr val="888888"/>
                </a:solidFill>
              </a:defRPr>
            </a:lvl3pPr>
            <a:lvl4pPr indent="0" lvl="3" marL="0" algn="r">
              <a:spcBef>
                <a:spcPts val="0"/>
              </a:spcBef>
              <a:buNone/>
              <a:defRPr>
                <a:solidFill>
                  <a:srgbClr val="888888"/>
                </a:solidFill>
              </a:defRPr>
            </a:lvl4pPr>
            <a:lvl5pPr indent="0" lvl="4" marL="0" algn="r">
              <a:spcBef>
                <a:spcPts val="0"/>
              </a:spcBef>
              <a:buNone/>
              <a:defRPr>
                <a:solidFill>
                  <a:srgbClr val="888888"/>
                </a:solidFill>
              </a:defRPr>
            </a:lvl5pPr>
            <a:lvl6pPr indent="0" lvl="5" marL="0" algn="r">
              <a:spcBef>
                <a:spcPts val="0"/>
              </a:spcBef>
              <a:buNone/>
              <a:defRPr>
                <a:solidFill>
                  <a:srgbClr val="888888"/>
                </a:solidFill>
              </a:defRPr>
            </a:lvl6pPr>
            <a:lvl7pPr indent="0" lvl="6" marL="0" algn="r">
              <a:spcBef>
                <a:spcPts val="0"/>
              </a:spcBef>
              <a:buNone/>
              <a:defRPr>
                <a:solidFill>
                  <a:srgbClr val="888888"/>
                </a:solidFill>
              </a:defRPr>
            </a:lvl7pPr>
            <a:lvl8pPr indent="0" lvl="7" marL="0" algn="r">
              <a:spcBef>
                <a:spcPts val="0"/>
              </a:spcBef>
              <a:buNone/>
              <a:defRPr>
                <a:solidFill>
                  <a:srgbClr val="888888"/>
                </a:solidFill>
              </a:defRPr>
            </a:lvl8pPr>
            <a:lvl9pPr indent="0" lvl="8" mar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
        <p:nvSpPr>
          <p:cNvPr id="60" name="Google Shape;60;p269"/>
          <p:cNvSpPr/>
          <p:nvPr/>
        </p:nvSpPr>
        <p:spPr>
          <a:xfrm>
            <a:off x="3047" y="6400800"/>
            <a:ext cx="12189460" cy="457200"/>
          </a:xfrm>
          <a:custGeom>
            <a:rect b="b" l="l" r="r" t="t"/>
            <a:pathLst>
              <a:path extrusionOk="0" h="457200" w="12189460">
                <a:moveTo>
                  <a:pt x="0" y="457200"/>
                </a:moveTo>
                <a:lnTo>
                  <a:pt x="12188952" y="457200"/>
                </a:lnTo>
                <a:lnTo>
                  <a:pt x="12188952" y="0"/>
                </a:lnTo>
                <a:lnTo>
                  <a:pt x="0" y="0"/>
                </a:lnTo>
                <a:lnTo>
                  <a:pt x="0" y="457200"/>
                </a:lnTo>
                <a:close/>
              </a:path>
            </a:pathLst>
          </a:custGeom>
          <a:solidFill>
            <a:srgbClr val="002E6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vider - Full Red">
  <p:cSld name="1_Divider - Full Red">
    <p:bg>
      <p:bgPr>
        <a:solidFill>
          <a:srgbClr val="002F6C"/>
        </a:solidFill>
      </p:bgPr>
    </p:bg>
    <p:spTree>
      <p:nvGrpSpPr>
        <p:cNvPr id="61" name="Shape 61"/>
        <p:cNvGrpSpPr/>
        <p:nvPr/>
      </p:nvGrpSpPr>
      <p:grpSpPr>
        <a:xfrm>
          <a:off x="0" y="0"/>
          <a:ext cx="0" cy="0"/>
          <a:chOff x="0" y="0"/>
          <a:chExt cx="0" cy="0"/>
        </a:xfrm>
      </p:grpSpPr>
      <p:sp>
        <p:nvSpPr>
          <p:cNvPr id="62" name="Google Shape;62;p270"/>
          <p:cNvSpPr/>
          <p:nvPr/>
        </p:nvSpPr>
        <p:spPr>
          <a:xfrm>
            <a:off x="-10337" y="5307727"/>
            <a:ext cx="12192000" cy="1664227"/>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2400">
              <a:solidFill>
                <a:schemeClr val="lt1"/>
              </a:solidFill>
              <a:latin typeface="Calibri"/>
              <a:ea typeface="Calibri"/>
              <a:cs typeface="Calibri"/>
              <a:sym typeface="Calibri"/>
            </a:endParaRPr>
          </a:p>
        </p:txBody>
      </p:sp>
      <p:pic>
        <p:nvPicPr>
          <p:cNvPr descr="Logo&#10;&#10;Description automatically generated" id="63" name="Google Shape;63;p270"/>
          <p:cNvPicPr preferRelativeResize="0"/>
          <p:nvPr/>
        </p:nvPicPr>
        <p:blipFill rotWithShape="1">
          <a:blip r:embed="rId2">
            <a:alphaModFix/>
          </a:blip>
          <a:srcRect b="0" l="0" r="0" t="0"/>
          <a:stretch/>
        </p:blipFill>
        <p:spPr>
          <a:xfrm>
            <a:off x="8809726" y="5291354"/>
            <a:ext cx="3280261" cy="1269261"/>
          </a:xfrm>
          <a:prstGeom prst="rect">
            <a:avLst/>
          </a:prstGeom>
          <a:noFill/>
          <a:ln>
            <a:noFill/>
          </a:ln>
        </p:spPr>
      </p:pic>
      <p:sp>
        <p:nvSpPr>
          <p:cNvPr id="64" name="Google Shape;64;p270"/>
          <p:cNvSpPr txBox="1"/>
          <p:nvPr>
            <p:ph type="title"/>
          </p:nvPr>
        </p:nvSpPr>
        <p:spPr>
          <a:xfrm>
            <a:off x="1524000" y="707637"/>
            <a:ext cx="7315200" cy="610800"/>
          </a:xfrm>
          <a:prstGeom prst="rect">
            <a:avLst/>
          </a:prstGeom>
          <a:noFill/>
          <a:ln>
            <a:noFill/>
          </a:ln>
        </p:spPr>
        <p:txBody>
          <a:bodyPr anchorCtr="0" anchor="t" bIns="91175" lIns="91175" spcFirstLastPara="1" rIns="91175" wrap="square" tIns="91175">
            <a:noAutofit/>
          </a:bodyPr>
          <a:lstStyle>
            <a:lvl1pPr lvl="0" marR="0" algn="l">
              <a:spcBef>
                <a:spcPts val="0"/>
              </a:spcBef>
              <a:spcAft>
                <a:spcPts val="0"/>
              </a:spcAft>
              <a:buClr>
                <a:srgbClr val="FFFFFF"/>
              </a:buClr>
              <a:buSzPts val="1400"/>
              <a:buFont typeface="Arial"/>
              <a:buNone/>
              <a:defRPr i="0" sz="3200" u="none" cap="none" strike="noStrike">
                <a:solidFill>
                  <a:srgbClr val="FFFFFF"/>
                </a:solidFill>
              </a:defRPr>
            </a:lvl1pPr>
            <a:lvl2pPr lvl="1">
              <a:spcBef>
                <a:spcPts val="0"/>
              </a:spcBef>
              <a:spcAft>
                <a:spcPts val="0"/>
              </a:spcAft>
              <a:buSzPts val="1400"/>
              <a:buNone/>
              <a:defRPr sz="2400"/>
            </a:lvl2pPr>
            <a:lvl3pPr lvl="2">
              <a:spcBef>
                <a:spcPts val="0"/>
              </a:spcBef>
              <a:spcAft>
                <a:spcPts val="0"/>
              </a:spcAft>
              <a:buSzPts val="1400"/>
              <a:buNone/>
              <a:defRPr sz="2400"/>
            </a:lvl3pPr>
            <a:lvl4pPr lvl="3">
              <a:spcBef>
                <a:spcPts val="0"/>
              </a:spcBef>
              <a:spcAft>
                <a:spcPts val="0"/>
              </a:spcAft>
              <a:buSzPts val="1400"/>
              <a:buNone/>
              <a:defRPr sz="2400"/>
            </a:lvl4pPr>
            <a:lvl5pPr lvl="4">
              <a:spcBef>
                <a:spcPts val="0"/>
              </a:spcBef>
              <a:spcAft>
                <a:spcPts val="0"/>
              </a:spcAft>
              <a:buSzPts val="1400"/>
              <a:buNone/>
              <a:defRPr sz="2400"/>
            </a:lvl5pPr>
            <a:lvl6pPr lvl="5">
              <a:spcBef>
                <a:spcPts val="0"/>
              </a:spcBef>
              <a:spcAft>
                <a:spcPts val="0"/>
              </a:spcAft>
              <a:buSzPts val="1400"/>
              <a:buNone/>
              <a:defRPr sz="2400"/>
            </a:lvl6pPr>
            <a:lvl7pPr lvl="6">
              <a:spcBef>
                <a:spcPts val="0"/>
              </a:spcBef>
              <a:spcAft>
                <a:spcPts val="0"/>
              </a:spcAft>
              <a:buSzPts val="1400"/>
              <a:buNone/>
              <a:defRPr sz="2400"/>
            </a:lvl7pPr>
            <a:lvl8pPr lvl="7">
              <a:spcBef>
                <a:spcPts val="0"/>
              </a:spcBef>
              <a:spcAft>
                <a:spcPts val="0"/>
              </a:spcAft>
              <a:buSzPts val="1400"/>
              <a:buNone/>
              <a:defRPr sz="2400"/>
            </a:lvl8pPr>
            <a:lvl9pPr lvl="8">
              <a:spcBef>
                <a:spcPts val="0"/>
              </a:spcBef>
              <a:spcAft>
                <a:spcPts val="0"/>
              </a:spcAft>
              <a:buSzPts val="1400"/>
              <a:buNone/>
              <a:defRPr sz="2400"/>
            </a:lvl9pPr>
          </a:lstStyle>
          <a:p/>
        </p:txBody>
      </p:sp>
      <p:pic>
        <p:nvPicPr>
          <p:cNvPr descr="A picture containing logo&#10;&#10;Description automatically generated" id="65" name="Google Shape;65;p270"/>
          <p:cNvPicPr preferRelativeResize="0"/>
          <p:nvPr/>
        </p:nvPicPr>
        <p:blipFill rotWithShape="1">
          <a:blip r:embed="rId3">
            <a:alphaModFix/>
          </a:blip>
          <a:srcRect b="0" l="0" r="0" t="0"/>
          <a:stretch/>
        </p:blipFill>
        <p:spPr>
          <a:xfrm>
            <a:off x="526569" y="5334318"/>
            <a:ext cx="1932855" cy="1135705"/>
          </a:xfrm>
          <a:prstGeom prst="rect">
            <a:avLst/>
          </a:prstGeom>
          <a:noFill/>
          <a:ln>
            <a:noFill/>
          </a:ln>
        </p:spPr>
      </p:pic>
      <p:pic>
        <p:nvPicPr>
          <p:cNvPr id="66" name="Google Shape;66;p270"/>
          <p:cNvPicPr preferRelativeResize="0"/>
          <p:nvPr/>
        </p:nvPicPr>
        <p:blipFill rotWithShape="1">
          <a:blip r:embed="rId4">
            <a:alphaModFix/>
          </a:blip>
          <a:srcRect b="0" l="0" r="0" t="50198"/>
          <a:stretch/>
        </p:blipFill>
        <p:spPr>
          <a:xfrm>
            <a:off x="6524829" y="4845080"/>
            <a:ext cx="5667171" cy="797027"/>
          </a:xfrm>
          <a:prstGeom prst="rect">
            <a:avLst/>
          </a:prstGeom>
          <a:noFill/>
          <a:ln>
            <a:noFill/>
          </a:ln>
        </p:spPr>
      </p:pic>
      <p:pic>
        <p:nvPicPr>
          <p:cNvPr id="67" name="Google Shape;67;p270"/>
          <p:cNvPicPr preferRelativeResize="0"/>
          <p:nvPr/>
        </p:nvPicPr>
        <p:blipFill rotWithShape="1">
          <a:blip r:embed="rId5">
            <a:alphaModFix/>
          </a:blip>
          <a:srcRect b="0" l="0" r="0" t="0"/>
          <a:stretch/>
        </p:blipFill>
        <p:spPr>
          <a:xfrm>
            <a:off x="9875293" y="4424279"/>
            <a:ext cx="1907819" cy="596603"/>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29.xml"/><Relationship Id="rId11" Type="http://schemas.openxmlformats.org/officeDocument/2006/relationships/slideLayout" Target="../slideLayouts/slideLayout20.xml"/><Relationship Id="rId22" Type="http://schemas.openxmlformats.org/officeDocument/2006/relationships/slideLayout" Target="../slideLayouts/slideLayout31.xml"/><Relationship Id="rId10" Type="http://schemas.openxmlformats.org/officeDocument/2006/relationships/slideLayout" Target="../slideLayouts/slideLayout19.xml"/><Relationship Id="rId21" Type="http://schemas.openxmlformats.org/officeDocument/2006/relationships/slideLayout" Target="../slideLayouts/slideLayout30.xml"/><Relationship Id="rId13" Type="http://schemas.openxmlformats.org/officeDocument/2006/relationships/slideLayout" Target="../slideLayouts/slideLayout22.xml"/><Relationship Id="rId24" Type="http://schemas.openxmlformats.org/officeDocument/2006/relationships/theme" Target="../theme/theme1.xml"/><Relationship Id="rId12" Type="http://schemas.openxmlformats.org/officeDocument/2006/relationships/slideLayout" Target="../slideLayouts/slideLayout21.xml"/><Relationship Id="rId23" Type="http://schemas.openxmlformats.org/officeDocument/2006/relationships/slideLayout" Target="../slideLayouts/slideLayout32.xml"/><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5" Type="http://schemas.openxmlformats.org/officeDocument/2006/relationships/slideLayout" Target="../slideLayouts/slideLayout24.xml"/><Relationship Id="rId14" Type="http://schemas.openxmlformats.org/officeDocument/2006/relationships/slideLayout" Target="../slideLayouts/slideLayout23.xml"/><Relationship Id="rId17" Type="http://schemas.openxmlformats.org/officeDocument/2006/relationships/slideLayout" Target="../slideLayouts/slideLayout26.xml"/><Relationship Id="rId16" Type="http://schemas.openxmlformats.org/officeDocument/2006/relationships/slideLayout" Target="../slideLayouts/slideLayout25.xml"/><Relationship Id="rId5" Type="http://schemas.openxmlformats.org/officeDocument/2006/relationships/slideLayout" Target="../slideLayouts/slideLayout14.xml"/><Relationship Id="rId19" Type="http://schemas.openxmlformats.org/officeDocument/2006/relationships/slideLayout" Target="../slideLayouts/slideLayout28.xml"/><Relationship Id="rId6" Type="http://schemas.openxmlformats.org/officeDocument/2006/relationships/slideLayout" Target="../slideLayouts/slideLayout15.xml"/><Relationship Id="rId18" Type="http://schemas.openxmlformats.org/officeDocument/2006/relationships/slideLayout" Target="../slideLayouts/slideLayout27.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58"/>
          <p:cNvSpPr/>
          <p:nvPr/>
        </p:nvSpPr>
        <p:spPr>
          <a:xfrm>
            <a:off x="3047" y="6400800"/>
            <a:ext cx="12189460" cy="457200"/>
          </a:xfrm>
          <a:custGeom>
            <a:rect b="b" l="l" r="r" t="t"/>
            <a:pathLst>
              <a:path extrusionOk="0" h="457200" w="12189460">
                <a:moveTo>
                  <a:pt x="0" y="457200"/>
                </a:moveTo>
                <a:lnTo>
                  <a:pt x="12188952" y="457200"/>
                </a:lnTo>
                <a:lnTo>
                  <a:pt x="12188952" y="0"/>
                </a:lnTo>
                <a:lnTo>
                  <a:pt x="0" y="0"/>
                </a:lnTo>
                <a:lnTo>
                  <a:pt x="0" y="457200"/>
                </a:lnTo>
                <a:close/>
              </a:path>
            </a:pathLst>
          </a:custGeom>
          <a:solidFill>
            <a:srgbClr val="002E6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 name="Google Shape;11;p258"/>
          <p:cNvSpPr txBox="1"/>
          <p:nvPr>
            <p:ph type="title"/>
          </p:nvPr>
        </p:nvSpPr>
        <p:spPr>
          <a:xfrm>
            <a:off x="1162457" y="302262"/>
            <a:ext cx="9867084" cy="276999"/>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258"/>
          <p:cNvSpPr txBox="1"/>
          <p:nvPr>
            <p:ph idx="1" type="body"/>
          </p:nvPr>
        </p:nvSpPr>
        <p:spPr>
          <a:xfrm>
            <a:off x="944774" y="1712912"/>
            <a:ext cx="10302450" cy="1107996"/>
          </a:xfrm>
          <a:prstGeom prst="rect">
            <a:avLst/>
          </a:prstGeom>
          <a:noFill/>
          <a:ln>
            <a:noFill/>
          </a:ln>
        </p:spPr>
        <p:txBody>
          <a:bodyPr anchorCtr="0" anchor="t" bIns="0" lIns="0" spcFirstLastPara="1" rIns="0" wrap="square" tIns="0">
            <a:spAutoFit/>
          </a:bodyPr>
          <a:lstStyle>
            <a:lvl1pPr indent="-228600" lvl="0" marL="457200" marR="0" rtl="0" algn="l">
              <a:spcBef>
                <a:spcPts val="0"/>
              </a:spcBef>
              <a:spcAft>
                <a:spcPts val="0"/>
              </a:spcAft>
              <a:buSzPts val="1400"/>
              <a:buNone/>
              <a:defRPr b="0" i="0" sz="7200" u="none" cap="none" strike="noStrike">
                <a:solidFill>
                  <a:srgbClr val="404040"/>
                </a:solidFill>
                <a:latin typeface="Arial"/>
                <a:ea typeface="Arial"/>
                <a:cs typeface="Arial"/>
                <a:sym typeface="Arial"/>
              </a:defRPr>
            </a:lvl1pPr>
            <a:lvl2pPr indent="-228600" lvl="1" marL="914400" marR="0" rtl="0" algn="l">
              <a:spcBef>
                <a:spcPts val="0"/>
              </a:spcBef>
              <a:spcAft>
                <a:spcPts val="0"/>
              </a:spcAft>
              <a:buSzPts val="1400"/>
              <a:buNone/>
              <a:defRPr b="0" i="0" sz="1800" u="none" cap="none" strike="noStrike">
                <a:latin typeface="Calibri"/>
                <a:ea typeface="Calibri"/>
                <a:cs typeface="Calibri"/>
                <a:sym typeface="Calibri"/>
              </a:defRPr>
            </a:lvl2pPr>
            <a:lvl3pPr indent="-228600" lvl="2" marL="1371600" marR="0" rtl="0" algn="l">
              <a:spcBef>
                <a:spcPts val="0"/>
              </a:spcBef>
              <a:spcAft>
                <a:spcPts val="0"/>
              </a:spcAft>
              <a:buSzPts val="1400"/>
              <a:buNone/>
              <a:defRPr b="0" i="0" sz="1800" u="none" cap="none" strike="noStrike">
                <a:latin typeface="Calibri"/>
                <a:ea typeface="Calibri"/>
                <a:cs typeface="Calibri"/>
                <a:sym typeface="Calibri"/>
              </a:defRPr>
            </a:lvl3pPr>
            <a:lvl4pPr indent="-228600" lvl="3" marL="1828800" marR="0" rtl="0" algn="l">
              <a:spcBef>
                <a:spcPts val="0"/>
              </a:spcBef>
              <a:spcAft>
                <a:spcPts val="0"/>
              </a:spcAft>
              <a:buSzPts val="1400"/>
              <a:buNone/>
              <a:defRPr b="0" i="0" sz="1800" u="none" cap="none" strike="noStrike">
                <a:latin typeface="Calibri"/>
                <a:ea typeface="Calibri"/>
                <a:cs typeface="Calibri"/>
                <a:sym typeface="Calibri"/>
              </a:defRPr>
            </a:lvl4pPr>
            <a:lvl5pPr indent="-228600" lvl="4" marL="2286000" marR="0" rtl="0" algn="l">
              <a:spcBef>
                <a:spcPts val="0"/>
              </a:spcBef>
              <a:spcAft>
                <a:spcPts val="0"/>
              </a:spcAft>
              <a:buSzPts val="1400"/>
              <a:buNone/>
              <a:defRPr b="0" i="0" sz="1800" u="none" cap="none" strike="noStrike">
                <a:latin typeface="Calibri"/>
                <a:ea typeface="Calibri"/>
                <a:cs typeface="Calibri"/>
                <a:sym typeface="Calibri"/>
              </a:defRPr>
            </a:lvl5pPr>
            <a:lvl6pPr indent="-228600" lvl="5" marL="2743200" marR="0" rtl="0" algn="l">
              <a:spcBef>
                <a:spcPts val="0"/>
              </a:spcBef>
              <a:spcAft>
                <a:spcPts val="0"/>
              </a:spcAft>
              <a:buSzPts val="1400"/>
              <a:buNone/>
              <a:defRPr b="0" i="0" sz="1800" u="none" cap="none" strike="noStrike">
                <a:latin typeface="Calibri"/>
                <a:ea typeface="Calibri"/>
                <a:cs typeface="Calibri"/>
                <a:sym typeface="Calibri"/>
              </a:defRPr>
            </a:lvl6pPr>
            <a:lvl7pPr indent="-228600" lvl="6" marL="3200400" marR="0" rtl="0" algn="l">
              <a:spcBef>
                <a:spcPts val="0"/>
              </a:spcBef>
              <a:spcAft>
                <a:spcPts val="0"/>
              </a:spcAft>
              <a:buSzPts val="1400"/>
              <a:buNone/>
              <a:defRPr b="0" i="0" sz="1800" u="none" cap="none" strike="noStrike">
                <a:latin typeface="Calibri"/>
                <a:ea typeface="Calibri"/>
                <a:cs typeface="Calibri"/>
                <a:sym typeface="Calibri"/>
              </a:defRPr>
            </a:lvl7pPr>
            <a:lvl8pPr indent="-228600" lvl="7" marL="3657600" marR="0" rtl="0" algn="l">
              <a:spcBef>
                <a:spcPts val="0"/>
              </a:spcBef>
              <a:spcAft>
                <a:spcPts val="0"/>
              </a:spcAft>
              <a:buSzPts val="1400"/>
              <a:buNone/>
              <a:defRPr b="0" i="0" sz="1800" u="none" cap="none" strike="noStrike">
                <a:latin typeface="Calibri"/>
                <a:ea typeface="Calibri"/>
                <a:cs typeface="Calibri"/>
                <a:sym typeface="Calibri"/>
              </a:defRPr>
            </a:lvl8pPr>
            <a:lvl9pPr indent="-228600" lvl="8" marL="4114800" marR="0" rtl="0" algn="l">
              <a:spcBef>
                <a:spcPts val="0"/>
              </a:spcBef>
              <a:spcAft>
                <a:spcPts val="0"/>
              </a:spcAft>
              <a:buSzPts val="1400"/>
              <a:buNone/>
              <a:defRPr b="0" i="0" sz="1800" u="none" cap="none" strike="noStrike">
                <a:latin typeface="Calibri"/>
                <a:ea typeface="Calibri"/>
                <a:cs typeface="Calibri"/>
                <a:sym typeface="Calibri"/>
              </a:defRPr>
            </a:lvl9pPr>
          </a:lstStyle>
          <a:p/>
        </p:txBody>
      </p:sp>
      <p:sp>
        <p:nvSpPr>
          <p:cNvPr id="13" name="Google Shape;13;p258"/>
          <p:cNvSpPr txBox="1"/>
          <p:nvPr>
            <p:ph idx="11" type="ftr"/>
          </p:nvPr>
        </p:nvSpPr>
        <p:spPr>
          <a:xfrm>
            <a:off x="4145280" y="6377940"/>
            <a:ext cx="3901440" cy="342900"/>
          </a:xfrm>
          <a:prstGeom prst="rect">
            <a:avLst/>
          </a:prstGeom>
          <a:noFill/>
          <a:ln>
            <a:noFill/>
          </a:ln>
        </p:spPr>
        <p:txBody>
          <a:bodyPr anchorCtr="0" anchor="t" bIns="0" lIns="0" spcFirstLastPara="1" rIns="0" wrap="square" tIns="0">
            <a:spAutoFit/>
          </a:bodyPr>
          <a:lstStyle>
            <a:lvl1pPr lvl="0" marR="0" rtl="0" algn="ctr">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58"/>
          <p:cNvSpPr txBox="1"/>
          <p:nvPr>
            <p:ph idx="10" type="dt"/>
          </p:nvPr>
        </p:nvSpPr>
        <p:spPr>
          <a:xfrm>
            <a:off x="609600" y="6377940"/>
            <a:ext cx="2804160" cy="342900"/>
          </a:xfrm>
          <a:prstGeom prst="rect">
            <a:avLst/>
          </a:prstGeom>
          <a:noFill/>
          <a:ln>
            <a:noFill/>
          </a:ln>
        </p:spPr>
        <p:txBody>
          <a:bodyPr anchorCtr="0" anchor="t" bIns="0" lIns="0" spcFirstLastPara="1" rIns="0" wrap="square" tIns="0">
            <a:spAutoFit/>
          </a:bodyPr>
          <a:lstStyle>
            <a:lvl1pPr lvl="0" marR="0" rtl="0" algn="l">
              <a:spcBef>
                <a:spcPts val="0"/>
              </a:spcBef>
              <a:spcAft>
                <a:spcPts val="0"/>
              </a:spcAft>
              <a:buSzPts val="1400"/>
              <a:buNone/>
              <a:defRPr sz="1800">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258"/>
          <p:cNvSpPr txBox="1"/>
          <p:nvPr>
            <p:ph idx="12" type="sldNum"/>
          </p:nvPr>
        </p:nvSpPr>
        <p:spPr>
          <a:xfrm>
            <a:off x="8778240" y="6377940"/>
            <a:ext cx="2804160" cy="342900"/>
          </a:xfrm>
          <a:prstGeom prst="rect">
            <a:avLst/>
          </a:prstGeom>
          <a:noFill/>
          <a:ln>
            <a:noFill/>
          </a:ln>
        </p:spPr>
        <p:txBody>
          <a:bodyPr anchorCtr="0" anchor="t" bIns="0" lIns="0" spcFirstLastPara="1" rIns="0" wrap="square" tIns="0">
            <a:spAutoFit/>
          </a:bodyPr>
          <a:lstStyle>
            <a:lvl1pPr indent="0" lvl="0" marL="0" marR="0" rtl="0" algn="r">
              <a:spcBef>
                <a:spcPts val="0"/>
              </a:spcBef>
              <a:buNone/>
              <a:defRPr sz="1800">
                <a:solidFill>
                  <a:srgbClr val="888888"/>
                </a:solidFill>
                <a:latin typeface="Calibri"/>
                <a:ea typeface="Calibri"/>
                <a:cs typeface="Calibri"/>
                <a:sym typeface="Calibri"/>
              </a:defRPr>
            </a:lvl1pPr>
            <a:lvl2pPr indent="0" lvl="1" marL="0" marR="0" rtl="0" algn="r">
              <a:spcBef>
                <a:spcPts val="0"/>
              </a:spcBef>
              <a:buNone/>
              <a:defRPr sz="1800">
                <a:solidFill>
                  <a:srgbClr val="888888"/>
                </a:solidFill>
                <a:latin typeface="Calibri"/>
                <a:ea typeface="Calibri"/>
                <a:cs typeface="Calibri"/>
                <a:sym typeface="Calibri"/>
              </a:defRPr>
            </a:lvl2pPr>
            <a:lvl3pPr indent="0" lvl="2" marL="0" marR="0" rtl="0" algn="r">
              <a:spcBef>
                <a:spcPts val="0"/>
              </a:spcBef>
              <a:buNone/>
              <a:defRPr sz="1800">
                <a:solidFill>
                  <a:srgbClr val="888888"/>
                </a:solidFill>
                <a:latin typeface="Calibri"/>
                <a:ea typeface="Calibri"/>
                <a:cs typeface="Calibri"/>
                <a:sym typeface="Calibri"/>
              </a:defRPr>
            </a:lvl3pPr>
            <a:lvl4pPr indent="0" lvl="3" marL="0" marR="0" rtl="0" algn="r">
              <a:spcBef>
                <a:spcPts val="0"/>
              </a:spcBef>
              <a:buNone/>
              <a:defRPr sz="1800">
                <a:solidFill>
                  <a:srgbClr val="888888"/>
                </a:solidFill>
                <a:latin typeface="Calibri"/>
                <a:ea typeface="Calibri"/>
                <a:cs typeface="Calibri"/>
                <a:sym typeface="Calibri"/>
              </a:defRPr>
            </a:lvl4pPr>
            <a:lvl5pPr indent="0" lvl="4" marL="0" marR="0" rtl="0" algn="r">
              <a:spcBef>
                <a:spcPts val="0"/>
              </a:spcBef>
              <a:buNone/>
              <a:defRPr sz="1800">
                <a:solidFill>
                  <a:srgbClr val="888888"/>
                </a:solidFill>
                <a:latin typeface="Calibri"/>
                <a:ea typeface="Calibri"/>
                <a:cs typeface="Calibri"/>
                <a:sym typeface="Calibri"/>
              </a:defRPr>
            </a:lvl5pPr>
            <a:lvl6pPr indent="0" lvl="5" marL="0" marR="0" rtl="0" algn="r">
              <a:spcBef>
                <a:spcPts val="0"/>
              </a:spcBef>
              <a:buNone/>
              <a:defRPr sz="1800">
                <a:solidFill>
                  <a:srgbClr val="888888"/>
                </a:solidFill>
                <a:latin typeface="Calibri"/>
                <a:ea typeface="Calibri"/>
                <a:cs typeface="Calibri"/>
                <a:sym typeface="Calibri"/>
              </a:defRPr>
            </a:lvl6pPr>
            <a:lvl7pPr indent="0" lvl="6" marL="0" marR="0" rtl="0" algn="r">
              <a:spcBef>
                <a:spcPts val="0"/>
              </a:spcBef>
              <a:buNone/>
              <a:defRPr sz="1800">
                <a:solidFill>
                  <a:srgbClr val="888888"/>
                </a:solidFill>
                <a:latin typeface="Calibri"/>
                <a:ea typeface="Calibri"/>
                <a:cs typeface="Calibri"/>
                <a:sym typeface="Calibri"/>
              </a:defRPr>
            </a:lvl7pPr>
            <a:lvl8pPr indent="0" lvl="7" marL="0" marR="0" rtl="0" algn="r">
              <a:spcBef>
                <a:spcPts val="0"/>
              </a:spcBef>
              <a:buNone/>
              <a:defRPr sz="1800">
                <a:solidFill>
                  <a:srgbClr val="888888"/>
                </a:solidFill>
                <a:latin typeface="Calibri"/>
                <a:ea typeface="Calibri"/>
                <a:cs typeface="Calibri"/>
                <a:sym typeface="Calibri"/>
              </a:defRPr>
            </a:lvl8pPr>
            <a:lvl9pPr indent="0" lvl="8" marL="0" marR="0" rtl="0" algn="r">
              <a:spcBef>
                <a:spcPts val="0"/>
              </a:spcBef>
              <a:buNone/>
              <a:defRPr sz="18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b="0" u="non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 name="Shape 68"/>
        <p:cNvGrpSpPr/>
        <p:nvPr/>
      </p:nvGrpSpPr>
      <p:grpSpPr>
        <a:xfrm>
          <a:off x="0" y="0"/>
          <a:ext cx="0" cy="0"/>
          <a:chOff x="0" y="0"/>
          <a:chExt cx="0" cy="0"/>
        </a:xfrm>
      </p:grpSpPr>
      <p:sp>
        <p:nvSpPr>
          <p:cNvPr id="69" name="Google Shape;69;p263"/>
          <p:cNvSpPr/>
          <p:nvPr/>
        </p:nvSpPr>
        <p:spPr>
          <a:xfrm>
            <a:off x="3177" y="6400800"/>
            <a:ext cx="12188825" cy="457200"/>
          </a:xfrm>
          <a:prstGeom prst="rect">
            <a:avLst/>
          </a:prstGeom>
          <a:solidFill>
            <a:srgbClr val="002F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263"/>
          <p:cNvSpPr txBox="1"/>
          <p:nvPr>
            <p:ph type="title"/>
          </p:nvPr>
        </p:nvSpPr>
        <p:spPr>
          <a:xfrm>
            <a:off x="1097280" y="286605"/>
            <a:ext cx="10058400" cy="1450757"/>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rgbClr val="3F3F3F"/>
              </a:buClr>
              <a:buSzPts val="3200"/>
              <a:buFont typeface="Arial"/>
              <a:buNone/>
              <a:defRPr b="0" i="0" sz="3200" u="none" cap="none" strike="noStrike">
                <a:solidFill>
                  <a:srgbClr val="3F3F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1" name="Google Shape;71;p263"/>
          <p:cNvSpPr txBox="1"/>
          <p:nvPr>
            <p:ph idx="1" type="body"/>
          </p:nvPr>
        </p:nvSpPr>
        <p:spPr>
          <a:xfrm>
            <a:off x="1097280" y="2108203"/>
            <a:ext cx="10058400" cy="3760891"/>
          </a:xfrm>
          <a:prstGeom prst="rect">
            <a:avLst/>
          </a:prstGeom>
          <a:noFill/>
          <a:ln>
            <a:noFill/>
          </a:ln>
        </p:spPr>
        <p:txBody>
          <a:bodyPr anchorCtr="0" anchor="t" bIns="45700" lIns="0" spcFirstLastPara="1" rIns="0" wrap="square" tIns="45700">
            <a:normAutofit/>
          </a:bodyPr>
          <a:lstStyle>
            <a:lvl1pPr indent="-355600" lvl="0" marL="457200" marR="0" rtl="0" algn="l">
              <a:lnSpc>
                <a:spcPct val="110000"/>
              </a:lnSpc>
              <a:spcBef>
                <a:spcPts val="1200"/>
              </a:spcBef>
              <a:spcAft>
                <a:spcPts val="0"/>
              </a:spcAft>
              <a:buClr>
                <a:schemeClr val="accent1"/>
              </a:buClr>
              <a:buSzPts val="2000"/>
              <a:buFont typeface="Calibri"/>
              <a:buChar char=" "/>
              <a:defRPr b="0" i="0" sz="2000" u="none" cap="none" strike="noStrike">
                <a:solidFill>
                  <a:srgbClr val="3F3F3F"/>
                </a:solidFill>
                <a:latin typeface="Arial"/>
                <a:ea typeface="Arial"/>
                <a:cs typeface="Arial"/>
                <a:sym typeface="Arial"/>
              </a:defRPr>
            </a:lvl1pPr>
            <a:lvl2pPr indent="-342900" lvl="1" marL="914400" marR="0" rtl="0" algn="l">
              <a:lnSpc>
                <a:spcPct val="110000"/>
              </a:lnSpc>
              <a:spcBef>
                <a:spcPts val="200"/>
              </a:spcBef>
              <a:spcAft>
                <a:spcPts val="0"/>
              </a:spcAft>
              <a:buClr>
                <a:srgbClr val="3F3F3F"/>
              </a:buClr>
              <a:buSzPts val="1800"/>
              <a:buFont typeface="Calibri"/>
              <a:buChar char="◦"/>
              <a:defRPr b="0" i="0" sz="1800" u="none" cap="none" strike="noStrike">
                <a:solidFill>
                  <a:srgbClr val="3F3F3F"/>
                </a:solidFill>
                <a:latin typeface="Arial"/>
                <a:ea typeface="Arial"/>
                <a:cs typeface="Arial"/>
                <a:sym typeface="Arial"/>
              </a:defRPr>
            </a:lvl2pPr>
            <a:lvl3pPr indent="-317500" lvl="2" marL="1371600" marR="0" rtl="0" algn="l">
              <a:lnSpc>
                <a:spcPct val="110000"/>
              </a:lnSpc>
              <a:spcBef>
                <a:spcPts val="400"/>
              </a:spcBef>
              <a:spcAft>
                <a:spcPts val="0"/>
              </a:spcAft>
              <a:buClr>
                <a:srgbClr val="3F3F3F"/>
              </a:buClr>
              <a:buSzPts val="1400"/>
              <a:buFont typeface="Calibri"/>
              <a:buChar char="◦"/>
              <a:defRPr b="0" i="0" sz="1400" u="none" cap="none" strike="noStrike">
                <a:solidFill>
                  <a:srgbClr val="3F3F3F"/>
                </a:solidFill>
                <a:latin typeface="Arial"/>
                <a:ea typeface="Arial"/>
                <a:cs typeface="Arial"/>
                <a:sym typeface="Arial"/>
              </a:defRPr>
            </a:lvl3pPr>
            <a:lvl4pPr indent="-317500" lvl="3" marL="1828800" marR="0" rtl="0" algn="l">
              <a:lnSpc>
                <a:spcPct val="110000"/>
              </a:lnSpc>
              <a:spcBef>
                <a:spcPts val="400"/>
              </a:spcBef>
              <a:spcAft>
                <a:spcPts val="0"/>
              </a:spcAft>
              <a:buClr>
                <a:srgbClr val="3F3F3F"/>
              </a:buClr>
              <a:buSzPts val="1400"/>
              <a:buFont typeface="Calibri"/>
              <a:buChar char="◦"/>
              <a:defRPr b="0" i="0" sz="1400" u="none" cap="none" strike="noStrike">
                <a:solidFill>
                  <a:srgbClr val="3F3F3F"/>
                </a:solidFill>
                <a:latin typeface="Arial"/>
                <a:ea typeface="Arial"/>
                <a:cs typeface="Arial"/>
                <a:sym typeface="Arial"/>
              </a:defRPr>
            </a:lvl4pPr>
            <a:lvl5pPr indent="-317500" lvl="4" marL="2286000" marR="0" rtl="0" algn="l">
              <a:lnSpc>
                <a:spcPct val="110000"/>
              </a:lnSpc>
              <a:spcBef>
                <a:spcPts val="400"/>
              </a:spcBef>
              <a:spcAft>
                <a:spcPts val="0"/>
              </a:spcAft>
              <a:buClr>
                <a:srgbClr val="3F3F3F"/>
              </a:buClr>
              <a:buSzPts val="1400"/>
              <a:buFont typeface="Calibri"/>
              <a:buChar char="◦"/>
              <a:defRPr b="0" i="0" sz="1400" u="none" cap="none" strike="noStrike">
                <a:solidFill>
                  <a:srgbClr val="3F3F3F"/>
                </a:solidFill>
                <a:latin typeface="Arial"/>
                <a:ea typeface="Arial"/>
                <a:cs typeface="Arial"/>
                <a:sym typeface="Arial"/>
              </a:defRPr>
            </a:lvl5pPr>
            <a:lvl6pPr indent="-317500" lvl="5" marL="27432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Avenir"/>
                <a:ea typeface="Avenir"/>
                <a:cs typeface="Avenir"/>
                <a:sym typeface="Avenir"/>
              </a:defRPr>
            </a:lvl6pPr>
            <a:lvl7pPr indent="-317500" lvl="6" marL="32004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Avenir"/>
                <a:ea typeface="Avenir"/>
                <a:cs typeface="Avenir"/>
                <a:sym typeface="Avenir"/>
              </a:defRPr>
            </a:lvl7pPr>
            <a:lvl8pPr indent="-317500" lvl="7" marL="3657600" marR="0" rtl="0" algn="l">
              <a:lnSpc>
                <a:spcPct val="90000"/>
              </a:lnSpc>
              <a:spcBef>
                <a:spcPts val="400"/>
              </a:spcBef>
              <a:spcAft>
                <a:spcPts val="0"/>
              </a:spcAft>
              <a:buClr>
                <a:schemeClr val="accent1"/>
              </a:buClr>
              <a:buSzPts val="1400"/>
              <a:buFont typeface="Calibri"/>
              <a:buChar char="◦"/>
              <a:defRPr b="0" i="0" sz="1400" u="none" cap="none" strike="noStrike">
                <a:solidFill>
                  <a:srgbClr val="3F3F3F"/>
                </a:solidFill>
                <a:latin typeface="Avenir"/>
                <a:ea typeface="Avenir"/>
                <a:cs typeface="Avenir"/>
                <a:sym typeface="Avenir"/>
              </a:defRPr>
            </a:lvl8pPr>
            <a:lvl9pPr indent="-317500" lvl="8" marL="4114800" marR="0" rtl="0" algn="l">
              <a:lnSpc>
                <a:spcPct val="90000"/>
              </a:lnSpc>
              <a:spcBef>
                <a:spcPts val="400"/>
              </a:spcBef>
              <a:spcAft>
                <a:spcPts val="400"/>
              </a:spcAft>
              <a:buClr>
                <a:schemeClr val="accent1"/>
              </a:buClr>
              <a:buSzPts val="1400"/>
              <a:buFont typeface="Calibri"/>
              <a:buChar char="◦"/>
              <a:defRPr b="0" i="0" sz="1400" u="none" cap="none" strike="noStrike">
                <a:solidFill>
                  <a:srgbClr val="3F3F3F"/>
                </a:solidFill>
                <a:latin typeface="Avenir"/>
                <a:ea typeface="Avenir"/>
                <a:cs typeface="Avenir"/>
                <a:sym typeface="Avenir"/>
              </a:defRPr>
            </a:lvl9pPr>
          </a:lstStyle>
          <a:p/>
        </p:txBody>
      </p:sp>
      <p:sp>
        <p:nvSpPr>
          <p:cNvPr id="72" name="Google Shape;72;p263"/>
          <p:cNvSpPr txBox="1"/>
          <p:nvPr>
            <p:ph idx="10" type="dt"/>
          </p:nvPr>
        </p:nvSpPr>
        <p:spPr>
          <a:xfrm>
            <a:off x="7772948" y="6435972"/>
            <a:ext cx="2584851"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Avenir"/>
                <a:ea typeface="Avenir"/>
                <a:cs typeface="Avenir"/>
                <a:sym typeface="Avenir"/>
              </a:defRPr>
            </a:lvl1pPr>
            <a:lvl2pPr lvl="1"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2pPr>
            <a:lvl3pPr lvl="2"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3pPr>
            <a:lvl4pPr lvl="3"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4pPr>
            <a:lvl5pPr lvl="4"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5pPr>
            <a:lvl6pPr lvl="5"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6pPr>
            <a:lvl7pPr lvl="6"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7pPr>
            <a:lvl8pPr lvl="7"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8pPr>
            <a:lvl9pPr lvl="8"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9pPr>
          </a:lstStyle>
          <a:p/>
        </p:txBody>
      </p:sp>
      <p:sp>
        <p:nvSpPr>
          <p:cNvPr id="73" name="Google Shape;73;p263"/>
          <p:cNvSpPr txBox="1"/>
          <p:nvPr>
            <p:ph idx="11" type="ftr"/>
          </p:nvPr>
        </p:nvSpPr>
        <p:spPr>
          <a:xfrm>
            <a:off x="651802" y="6435972"/>
            <a:ext cx="6818263"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lt1"/>
                </a:solidFill>
                <a:latin typeface="Avenir"/>
                <a:ea typeface="Avenir"/>
                <a:cs typeface="Avenir"/>
                <a:sym typeface="Avenir"/>
              </a:defRPr>
            </a:lvl1pPr>
            <a:lvl2pPr lvl="1"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2pPr>
            <a:lvl3pPr lvl="2"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3pPr>
            <a:lvl4pPr lvl="3"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4pPr>
            <a:lvl5pPr lvl="4"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5pPr>
            <a:lvl6pPr lvl="5"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6pPr>
            <a:lvl7pPr lvl="6"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7pPr>
            <a:lvl8pPr lvl="7"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8pPr>
            <a:lvl9pPr lvl="8" marR="0" rtl="0" algn="l">
              <a:spcBef>
                <a:spcPts val="0"/>
              </a:spcBef>
              <a:spcAft>
                <a:spcPts val="0"/>
              </a:spcAft>
              <a:buSzPts val="1400"/>
              <a:buNone/>
              <a:defRPr b="0" i="0" sz="1800" u="none" cap="none" strike="noStrike">
                <a:solidFill>
                  <a:schemeClr val="dk1"/>
                </a:solidFill>
                <a:latin typeface="Avenir"/>
                <a:ea typeface="Avenir"/>
                <a:cs typeface="Avenir"/>
                <a:sym typeface="Avenir"/>
              </a:defRPr>
            </a:lvl9pPr>
          </a:lstStyle>
          <a:p/>
        </p:txBody>
      </p:sp>
      <p:sp>
        <p:nvSpPr>
          <p:cNvPr id="74" name="Google Shape;74;p263"/>
          <p:cNvSpPr txBox="1"/>
          <p:nvPr>
            <p:ph idx="12" type="sldNum"/>
          </p:nvPr>
        </p:nvSpPr>
        <p:spPr>
          <a:xfrm>
            <a:off x="10548104" y="6435972"/>
            <a:ext cx="780011" cy="365125"/>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lt1"/>
                </a:solidFill>
                <a:latin typeface="Avenir"/>
                <a:ea typeface="Avenir"/>
                <a:cs typeface="Avenir"/>
                <a:sym typeface="Avenir"/>
              </a:defRPr>
            </a:lvl1pPr>
            <a:lvl2pPr indent="0" lvl="1" marL="0" marR="0" rtl="0" algn="l">
              <a:spcBef>
                <a:spcPts val="0"/>
              </a:spcBef>
              <a:buNone/>
              <a:defRPr sz="1800">
                <a:solidFill>
                  <a:schemeClr val="lt1"/>
                </a:solidFill>
                <a:latin typeface="Avenir"/>
                <a:ea typeface="Avenir"/>
                <a:cs typeface="Avenir"/>
                <a:sym typeface="Avenir"/>
              </a:defRPr>
            </a:lvl2pPr>
            <a:lvl3pPr indent="0" lvl="2" marL="0" marR="0" rtl="0" algn="l">
              <a:spcBef>
                <a:spcPts val="0"/>
              </a:spcBef>
              <a:buNone/>
              <a:defRPr sz="1800">
                <a:solidFill>
                  <a:schemeClr val="lt1"/>
                </a:solidFill>
                <a:latin typeface="Avenir"/>
                <a:ea typeface="Avenir"/>
                <a:cs typeface="Avenir"/>
                <a:sym typeface="Avenir"/>
              </a:defRPr>
            </a:lvl3pPr>
            <a:lvl4pPr indent="0" lvl="3" marL="0" marR="0" rtl="0" algn="l">
              <a:spcBef>
                <a:spcPts val="0"/>
              </a:spcBef>
              <a:buNone/>
              <a:defRPr sz="1800">
                <a:solidFill>
                  <a:schemeClr val="lt1"/>
                </a:solidFill>
                <a:latin typeface="Avenir"/>
                <a:ea typeface="Avenir"/>
                <a:cs typeface="Avenir"/>
                <a:sym typeface="Avenir"/>
              </a:defRPr>
            </a:lvl4pPr>
            <a:lvl5pPr indent="0" lvl="4" marL="0" marR="0" rtl="0" algn="l">
              <a:spcBef>
                <a:spcPts val="0"/>
              </a:spcBef>
              <a:buNone/>
              <a:defRPr sz="1800">
                <a:solidFill>
                  <a:schemeClr val="lt1"/>
                </a:solidFill>
                <a:latin typeface="Avenir"/>
                <a:ea typeface="Avenir"/>
                <a:cs typeface="Avenir"/>
                <a:sym typeface="Avenir"/>
              </a:defRPr>
            </a:lvl5pPr>
            <a:lvl6pPr indent="0" lvl="5" marL="0" marR="0" rtl="0" algn="l">
              <a:spcBef>
                <a:spcPts val="0"/>
              </a:spcBef>
              <a:buNone/>
              <a:defRPr sz="1800">
                <a:solidFill>
                  <a:schemeClr val="lt1"/>
                </a:solidFill>
                <a:latin typeface="Avenir"/>
                <a:ea typeface="Avenir"/>
                <a:cs typeface="Avenir"/>
                <a:sym typeface="Avenir"/>
              </a:defRPr>
            </a:lvl6pPr>
            <a:lvl7pPr indent="0" lvl="6" marL="0" marR="0" rtl="0" algn="l">
              <a:spcBef>
                <a:spcPts val="0"/>
              </a:spcBef>
              <a:buNone/>
              <a:defRPr sz="1800">
                <a:solidFill>
                  <a:schemeClr val="lt1"/>
                </a:solidFill>
                <a:latin typeface="Avenir"/>
                <a:ea typeface="Avenir"/>
                <a:cs typeface="Avenir"/>
                <a:sym typeface="Avenir"/>
              </a:defRPr>
            </a:lvl7pPr>
            <a:lvl8pPr indent="0" lvl="7" marL="0" marR="0" rtl="0" algn="l">
              <a:spcBef>
                <a:spcPts val="0"/>
              </a:spcBef>
              <a:buNone/>
              <a:defRPr sz="1800">
                <a:solidFill>
                  <a:schemeClr val="lt1"/>
                </a:solidFill>
                <a:latin typeface="Avenir"/>
                <a:ea typeface="Avenir"/>
                <a:cs typeface="Avenir"/>
                <a:sym typeface="Avenir"/>
              </a:defRPr>
            </a:lvl8pPr>
            <a:lvl9pPr indent="0" lvl="8" marL="0" marR="0" rtl="0" algn="l">
              <a:spcBef>
                <a:spcPts val="0"/>
              </a:spcBef>
              <a:buNone/>
              <a:defRPr sz="1800">
                <a:solidFill>
                  <a:schemeClr val="lt1"/>
                </a:solidFill>
                <a:latin typeface="Avenir"/>
                <a:ea typeface="Avenir"/>
                <a:cs typeface="Avenir"/>
                <a:sym typeface="Avenir"/>
              </a:defRPr>
            </a:lvl9pPr>
          </a:lstStyle>
          <a:p>
            <a:pPr indent="0" lvl="0" marL="0" rtl="0" algn="l">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30.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1.xml"/><Relationship Id="rId3" Type="http://schemas.openxmlformats.org/officeDocument/2006/relationships/image" Target="../media/image6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 Id="rId3" Type="http://schemas.openxmlformats.org/officeDocument/2006/relationships/image" Target="../media/image33.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5.xml"/><Relationship Id="rId3" Type="http://schemas.openxmlformats.org/officeDocument/2006/relationships/image" Target="../media/image37.jp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6.xml"/><Relationship Id="rId3" Type="http://schemas.openxmlformats.org/officeDocument/2006/relationships/image" Target="../media/image36.jp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7.xml"/><Relationship Id="rId3" Type="http://schemas.openxmlformats.org/officeDocument/2006/relationships/image" Target="../media/image55.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hyperlink" Target="https://www.intrahealth.org/nupas-plus-training-manual-resources" TargetMode="External"/><Relationship Id="rId4" Type="http://schemas.openxmlformats.org/officeDocument/2006/relationships/hyperlink" Target="https://www.intrahealth.org/nupas-plus-training-manual-resources" TargetMode="External"/><Relationship Id="rId5" Type="http://schemas.openxmlformats.org/officeDocument/2006/relationships/image" Target="../media/image19.png"/><Relationship Id="rId6" Type="http://schemas.openxmlformats.org/officeDocument/2006/relationships/hyperlink" Target="https://www.intrahealth.org/nupas-plus-training-manual-resources" TargetMode="Externa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8.xml"/><Relationship Id="rId3" Type="http://schemas.openxmlformats.org/officeDocument/2006/relationships/image" Target="../media/image38.jp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9.xml"/><Relationship Id="rId3" Type="http://schemas.openxmlformats.org/officeDocument/2006/relationships/image" Target="../media/image6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7.xml"/><Relationship Id="rId3" Type="http://schemas.openxmlformats.org/officeDocument/2006/relationships/image" Target="../media/image57.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5.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5.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0.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6.xml"/><Relationship Id="rId3" Type="http://schemas.openxmlformats.org/officeDocument/2006/relationships/image" Target="../media/image63.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8.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0.xml"/><Relationship Id="rId3" Type="http://schemas.openxmlformats.org/officeDocument/2006/relationships/image" Target="../media/image61.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4.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8.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9.xml"/><Relationship Id="rId3" Type="http://schemas.openxmlformats.org/officeDocument/2006/relationships/image" Target="../media/image6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7.jpg"/><Relationship Id="rId5" Type="http://schemas.openxmlformats.org/officeDocument/2006/relationships/image" Target="../media/image16.png"/><Relationship Id="rId6" Type="http://schemas.openxmlformats.org/officeDocument/2006/relationships/image" Target="../media/image30.png"/><Relationship Id="rId7" Type="http://schemas.openxmlformats.org/officeDocument/2006/relationships/image" Target="../media/image1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5.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6.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7.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0.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1.xml"/><Relationship Id="rId3" Type="http://schemas.openxmlformats.org/officeDocument/2006/relationships/image" Target="../media/image65.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2.xml"/><Relationship Id="rId3" Type="http://schemas.openxmlformats.org/officeDocument/2006/relationships/hyperlink" Target="http://www.fsrs.gov/" TargetMode="Externa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3.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5.xml"/><Relationship Id="rId3" Type="http://schemas.openxmlformats.org/officeDocument/2006/relationships/hyperlink" Target="https://sam.gov/SAM/pages/public/samStatusTracker.jsf" TargetMode="External"/><Relationship Id="rId4" Type="http://schemas.openxmlformats.org/officeDocument/2006/relationships/hyperlink" Target="https://www.un.org/securitycouncil/content/un-sc-consolidated-list" TargetMode="External"/><Relationship Id="rId5" Type="http://schemas.openxmlformats.org/officeDocument/2006/relationships/hyperlink" Target="https://home.treasury.gov/policy-issues/office-of-foreign-assets-control-sanctions-programs-and-information" TargetMode="Externa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6.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7.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8.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0.xml"/><Relationship Id="rId3" Type="http://schemas.openxmlformats.org/officeDocument/2006/relationships/image" Target="../media/image64.pn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4.xml"/><Relationship Id="rId3" Type="http://schemas.openxmlformats.org/officeDocument/2006/relationships/image" Target="../media/image39.jp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5.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6.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8.xml"/><Relationship Id="rId3" Type="http://schemas.openxmlformats.org/officeDocument/2006/relationships/image" Target="../media/image40.jp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7.png"/><Relationship Id="rId4" Type="http://schemas.openxmlformats.org/officeDocument/2006/relationships/image" Target="../media/image18.jp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0.xml"/><Relationship Id="rId3" Type="http://schemas.openxmlformats.org/officeDocument/2006/relationships/image" Target="../media/image42.jpg"/><Relationship Id="rId4" Type="http://schemas.openxmlformats.org/officeDocument/2006/relationships/image" Target="../media/image41.jp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1.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4.xml"/><Relationship Id="rId3" Type="http://schemas.openxmlformats.org/officeDocument/2006/relationships/image" Target="../media/image43.jpg"/><Relationship Id="rId4" Type="http://schemas.openxmlformats.org/officeDocument/2006/relationships/image" Target="../media/image44.jp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5.xml"/><Relationship Id="rId3" Type="http://schemas.openxmlformats.org/officeDocument/2006/relationships/image" Target="../media/image46.jpg"/><Relationship Id="rId4" Type="http://schemas.openxmlformats.org/officeDocument/2006/relationships/image" Target="../media/image47.pn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6.xml"/><Relationship Id="rId3" Type="http://schemas.openxmlformats.org/officeDocument/2006/relationships/image" Target="../media/image45.jp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7.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8.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0.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1.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3.xml"/><Relationship Id="rId3" Type="http://schemas.openxmlformats.org/officeDocument/2006/relationships/hyperlink" Target="https://www.usaid.gov/work-usaid/style-guide#%3A%7E%3Atext%3DThis%20Style%20Guide%20sets%20forth%20the%20general%20rules%2Cand%20external%2C%20will%20adhere%20to%20this%20Style%20Guide" TargetMode="Externa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4.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5.xml"/><Relationship Id="rId3" Type="http://schemas.openxmlformats.org/officeDocument/2006/relationships/image" Target="../media/image49.jp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6.xml"/><Relationship Id="rId3" Type="http://schemas.openxmlformats.org/officeDocument/2006/relationships/image" Target="../media/image39.jp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7.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8.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5.pn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0.xml"/><Relationship Id="rId3" Type="http://schemas.openxmlformats.org/officeDocument/2006/relationships/image" Target="../media/image50.png"/></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1.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3.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4.xml"/><Relationship Id="rId3" Type="http://schemas.openxmlformats.org/officeDocument/2006/relationships/image" Target="../media/image52.pn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5.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6.xml"/><Relationship Id="rId3" Type="http://schemas.openxmlformats.org/officeDocument/2006/relationships/image" Target="../media/image51.png"/><Relationship Id="rId4" Type="http://schemas.openxmlformats.org/officeDocument/2006/relationships/image" Target="../media/image7.jpg"/><Relationship Id="rId5" Type="http://schemas.openxmlformats.org/officeDocument/2006/relationships/image" Target="../media/image1.png"/></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57.xml"/><Relationship Id="rId3" Type="http://schemas.openxmlformats.org/officeDocument/2006/relationships/image" Target="../media/image30.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 Id="rId3" Type="http://schemas.openxmlformats.org/officeDocument/2006/relationships/image" Target="../media/image2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1.png"/><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5.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4.xml"/><Relationship Id="rId3" Type="http://schemas.openxmlformats.org/officeDocument/2006/relationships/image" Target="../media/image5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3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6.xml"/><Relationship Id="rId3" Type="http://schemas.openxmlformats.org/officeDocument/2006/relationships/image" Target="../media/image5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33.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2.xml"/><Relationship Id="rId3" Type="http://schemas.openxmlformats.org/officeDocument/2006/relationships/image" Target="../media/image54.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33.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2.xml"/><Relationship Id="rId3" Type="http://schemas.openxmlformats.org/officeDocument/2006/relationships/image" Target="../media/image5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1.xml"/><Relationship Id="rId3" Type="http://schemas.openxmlformats.org/officeDocument/2006/relationships/image" Target="../media/image5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9.xml"/><Relationship Id="rId3"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 name="Shape 231"/>
        <p:cNvGrpSpPr/>
        <p:nvPr/>
      </p:nvGrpSpPr>
      <p:grpSpPr>
        <a:xfrm>
          <a:off x="0" y="0"/>
          <a:ext cx="0" cy="0"/>
          <a:chOff x="0" y="0"/>
          <a:chExt cx="0" cy="0"/>
        </a:xfrm>
      </p:grpSpPr>
      <p:sp>
        <p:nvSpPr>
          <p:cNvPr id="232" name="Google Shape;232;p1"/>
          <p:cNvSpPr/>
          <p:nvPr/>
        </p:nvSpPr>
        <p:spPr>
          <a:xfrm>
            <a:off x="1135118" y="4340773"/>
            <a:ext cx="10016359" cy="23122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33" name="Google Shape;233;p1"/>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
        <p:nvSpPr>
          <p:cNvPr id="234" name="Google Shape;234;p1"/>
          <p:cNvSpPr txBox="1"/>
          <p:nvPr/>
        </p:nvSpPr>
        <p:spPr>
          <a:xfrm>
            <a:off x="2722180" y="1870841"/>
            <a:ext cx="3121573" cy="3093152"/>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300">
                <a:solidFill>
                  <a:schemeClr val="dk1"/>
                </a:solidFill>
                <a:latin typeface="Arial"/>
                <a:ea typeface="Arial"/>
                <a:cs typeface="Arial"/>
                <a:sym typeface="Arial"/>
              </a:rPr>
              <a:t>This is a courtesy language translation of this document. The official text is the English language version. Any discrepancies or differences created in translations are not binding and have no legal effect for compliance or enforcement purposes. USAID accepts no responsibility and disclaims any and all liability for damages that may occur due to outdated or incorrect translations. No warranty ofany kind, either express or implied, is made as to the accuracy, correctness, or completeness of any translation.</a:t>
            </a:r>
            <a:endParaRPr/>
          </a:p>
          <a:p>
            <a:pPr indent="0" lvl="0" marL="0" marR="0" rtl="0" algn="l">
              <a:spcBef>
                <a:spcPts val="0"/>
              </a:spcBef>
              <a:spcAft>
                <a:spcPts val="0"/>
              </a:spcAft>
              <a:buNone/>
            </a:pPr>
            <a:r>
              <a:t/>
            </a:r>
            <a:endParaRPr i="1" sz="1300">
              <a:solidFill>
                <a:schemeClr val="dk1"/>
              </a:solidFill>
              <a:latin typeface="Arial"/>
              <a:ea typeface="Arial"/>
              <a:cs typeface="Arial"/>
              <a:sym typeface="Arial"/>
            </a:endParaRPr>
          </a:p>
        </p:txBody>
      </p:sp>
      <p:sp>
        <p:nvSpPr>
          <p:cNvPr id="235" name="Google Shape;235;p1"/>
          <p:cNvSpPr txBox="1"/>
          <p:nvPr/>
        </p:nvSpPr>
        <p:spPr>
          <a:xfrm>
            <a:off x="5843753" y="1870841"/>
            <a:ext cx="2995448" cy="3093152"/>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300">
                <a:solidFill>
                  <a:schemeClr val="dk1"/>
                </a:solidFill>
                <a:latin typeface="Arial"/>
                <a:ea typeface="Arial"/>
                <a:cs typeface="Arial"/>
                <a:sym typeface="Arial"/>
              </a:rPr>
              <a:t>Hii ni tafsiri ya lugha ya adabu ya hati hii. Nakala rasmi ni toleo la lugha ya Kiingereza. Tofauti zozote au tofauti zilizoundwa katika tafsiri hazilazimiki na hazina athari za kisheria kwa madhumuni ya kufuata au kutekeleza. USAID haikubali kuwajibika na inakanusha dhima yoyote na yote kwa uharibifu unaoweza kutokea kutokana na tafsiri zilizopitwa na wakati au zisizo sahihi. Hakuna udhamini wa aina yoyote, ama wa kueleza au kudokezwa, unaotolewa kuhusu usahihi, usahihi au ukamilifu wa tafsiri yoyote.</a:t>
            </a:r>
            <a:endParaRPr/>
          </a:p>
        </p:txBody>
      </p:sp>
      <p:pic>
        <p:nvPicPr>
          <p:cNvPr id="236" name="Google Shape;236;p1"/>
          <p:cNvPicPr preferRelativeResize="0"/>
          <p:nvPr/>
        </p:nvPicPr>
        <p:blipFill rotWithShape="1">
          <a:blip r:embed="rId3">
            <a:alphaModFix/>
          </a:blip>
          <a:srcRect b="0" l="0" r="0" t="0"/>
          <a:stretch/>
        </p:blipFill>
        <p:spPr>
          <a:xfrm>
            <a:off x="314581" y="219277"/>
            <a:ext cx="2951940" cy="109461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id="363" name="Google Shape;363;p10"/>
          <p:cNvSpPr txBox="1"/>
          <p:nvPr>
            <p:ph type="title"/>
          </p:nvPr>
        </p:nvSpPr>
        <p:spPr>
          <a:xfrm>
            <a:off x="0" y="286605"/>
            <a:ext cx="12192000" cy="530141"/>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lt1"/>
              </a:buClr>
              <a:buSzPts val="3200"/>
              <a:buFont typeface="Arial"/>
              <a:buNone/>
            </a:pPr>
            <a:r>
              <a:rPr b="1" lang="en-US">
                <a:solidFill>
                  <a:schemeClr val="lt1"/>
                </a:solidFill>
              </a:rPr>
              <a:t>HATUA ZA KUFANYA NUPAS PLUS 2.0 </a:t>
            </a:r>
            <a:endParaRPr/>
          </a:p>
        </p:txBody>
      </p:sp>
      <p:sp>
        <p:nvSpPr>
          <p:cNvPr id="364" name="Google Shape;364;p10"/>
          <p:cNvSpPr txBox="1"/>
          <p:nvPr>
            <p:ph idx="1" type="body"/>
          </p:nvPr>
        </p:nvSpPr>
        <p:spPr>
          <a:xfrm>
            <a:off x="189352" y="912011"/>
            <a:ext cx="5891779" cy="5473921"/>
          </a:xfrm>
          <a:prstGeom prst="rect">
            <a:avLst/>
          </a:prstGeom>
          <a:noFill/>
          <a:ln>
            <a:noFill/>
          </a:ln>
        </p:spPr>
        <p:txBody>
          <a:bodyPr anchorCtr="0" anchor="t" bIns="45700" lIns="0" spcFirstLastPara="1" rIns="0" wrap="square" tIns="45700">
            <a:noAutofit/>
          </a:bodyPr>
          <a:lstStyle/>
          <a:p>
            <a:pPr indent="0" lvl="0" marL="0" marR="0" rtl="0" algn="l">
              <a:lnSpc>
                <a:spcPct val="107000"/>
              </a:lnSpc>
              <a:spcBef>
                <a:spcPts val="0"/>
              </a:spcBef>
              <a:spcAft>
                <a:spcPts val="0"/>
              </a:spcAft>
              <a:buClr>
                <a:schemeClr val="dk1"/>
              </a:buClr>
              <a:buSzPts val="1800"/>
              <a:buNone/>
            </a:pPr>
            <a:r>
              <a:rPr lang="en-US" sz="1800"/>
              <a:t>1.  Maandalizi</a:t>
            </a:r>
            <a:endParaRPr sz="1800"/>
          </a:p>
          <a:p>
            <a:pPr indent="-342900" lvl="0" marL="708660" marR="0" rtl="0" algn="l">
              <a:lnSpc>
                <a:spcPct val="107000"/>
              </a:lnSpc>
              <a:spcBef>
                <a:spcPts val="0"/>
              </a:spcBef>
              <a:spcAft>
                <a:spcPts val="0"/>
              </a:spcAft>
              <a:buClr>
                <a:schemeClr val="dk1"/>
              </a:buClr>
              <a:buSzPts val="1800"/>
              <a:buFont typeface="Avenir"/>
              <a:buAutoNum type="arabicPeriod"/>
            </a:pPr>
            <a:r>
              <a:rPr lang="en-US" sz="1800"/>
              <a:t>Shiriki kikao cha awali na USAID bila shirika la eneo husika kuwepo</a:t>
            </a:r>
            <a:endParaRPr sz="1800"/>
          </a:p>
          <a:p>
            <a:pPr indent="-342900" lvl="0" marL="708660" marR="0" rtl="0" algn="l">
              <a:lnSpc>
                <a:spcPct val="107000"/>
              </a:lnSpc>
              <a:spcBef>
                <a:spcPts val="0"/>
              </a:spcBef>
              <a:spcAft>
                <a:spcPts val="0"/>
              </a:spcAft>
              <a:buClr>
                <a:schemeClr val="dk1"/>
              </a:buClr>
              <a:buSzPts val="1800"/>
              <a:buFont typeface="Avenir"/>
              <a:buAutoNum type="arabicPeriod"/>
            </a:pPr>
            <a:r>
              <a:rPr lang="en-US" sz="1800"/>
              <a:t>Fanya mkutano wa utangulizi na uongozi andamizi wa shirika, na USAID ikiwepo </a:t>
            </a:r>
            <a:endParaRPr/>
          </a:p>
          <a:p>
            <a:pPr indent="-342900" lvl="0" marL="708660" marR="0" rtl="0" algn="l">
              <a:lnSpc>
                <a:spcPct val="107000"/>
              </a:lnSpc>
              <a:spcBef>
                <a:spcPts val="0"/>
              </a:spcBef>
              <a:spcAft>
                <a:spcPts val="0"/>
              </a:spcAft>
              <a:buClr>
                <a:schemeClr val="dk1"/>
              </a:buClr>
              <a:buSzPts val="1800"/>
              <a:buFont typeface="Avenir"/>
              <a:buAutoNum type="arabicPeriod"/>
            </a:pPr>
            <a:r>
              <a:rPr lang="en-US" sz="1800"/>
              <a:t>Tathmini nyenzo </a:t>
            </a:r>
            <a:endParaRPr/>
          </a:p>
          <a:p>
            <a:pPr indent="-342900" lvl="0" marL="708660" rtl="0" algn="l">
              <a:lnSpc>
                <a:spcPct val="107000"/>
              </a:lnSpc>
              <a:spcBef>
                <a:spcPts val="0"/>
              </a:spcBef>
              <a:spcAft>
                <a:spcPts val="0"/>
              </a:spcAft>
              <a:buClr>
                <a:schemeClr val="dk1"/>
              </a:buClr>
              <a:buSzPts val="1800"/>
              <a:buFont typeface="Avenir"/>
              <a:buAutoNum type="arabicPeriod"/>
            </a:pPr>
            <a:r>
              <a:rPr lang="en-US" sz="1800"/>
              <a:t>Watathmini wote </a:t>
            </a:r>
            <a:r>
              <a:rPr b="1" lang="en-US" sz="1800"/>
              <a:t>wanasaini mikataba ya kutofichua </a:t>
            </a:r>
            <a:r>
              <a:rPr lang="en-US" sz="1800"/>
              <a:t>(NDA) na kuituma kwa misheni ya USAID na shirika la eneo husika </a:t>
            </a:r>
            <a:endParaRPr/>
          </a:p>
          <a:p>
            <a:pPr indent="-342900" lvl="0" marL="708660" rtl="0" algn="l">
              <a:lnSpc>
                <a:spcPct val="107000"/>
              </a:lnSpc>
              <a:spcBef>
                <a:spcPts val="0"/>
              </a:spcBef>
              <a:spcAft>
                <a:spcPts val="0"/>
              </a:spcAft>
              <a:buClr>
                <a:schemeClr val="dk1"/>
              </a:buClr>
              <a:buSzPts val="1800"/>
              <a:buFont typeface="Avenir"/>
              <a:buAutoNum type="arabicPeriod"/>
            </a:pPr>
            <a:r>
              <a:rPr lang="en-US" sz="1800"/>
              <a:t>Saini </a:t>
            </a:r>
            <a:r>
              <a:rPr b="1" lang="en-US" sz="1800"/>
              <a:t>Mkataba wa Makubaliano (MOU </a:t>
            </a:r>
            <a:r>
              <a:rPr lang="en-US" sz="1800"/>
              <a:t>) ili kutaja matarajio na majukumu ya kila mhusika </a:t>
            </a:r>
            <a:endParaRPr/>
          </a:p>
          <a:p>
            <a:pPr indent="-342900" lvl="0" marL="708660" marR="0" rtl="0" algn="l">
              <a:lnSpc>
                <a:spcPct val="107000"/>
              </a:lnSpc>
              <a:spcBef>
                <a:spcPts val="0"/>
              </a:spcBef>
              <a:spcAft>
                <a:spcPts val="0"/>
              </a:spcAft>
              <a:buClr>
                <a:schemeClr val="dk1"/>
              </a:buClr>
              <a:buSzPts val="1800"/>
              <a:buFont typeface="Avenir"/>
              <a:buAutoNum type="arabicPeriod"/>
            </a:pPr>
            <a:r>
              <a:rPr lang="en-US" sz="1800"/>
              <a:t>Tuma zana ya NUPAS Plus 2.0 kwa shirika </a:t>
            </a:r>
            <a:endParaRPr/>
          </a:p>
          <a:p>
            <a:pPr indent="-342900" lvl="0" marL="708660" marR="0" rtl="0" algn="l">
              <a:lnSpc>
                <a:spcPct val="107000"/>
              </a:lnSpc>
              <a:spcBef>
                <a:spcPts val="0"/>
              </a:spcBef>
              <a:spcAft>
                <a:spcPts val="0"/>
              </a:spcAft>
              <a:buClr>
                <a:schemeClr val="dk1"/>
              </a:buClr>
              <a:buSzPts val="1800"/>
              <a:buFont typeface="Avenir"/>
              <a:buAutoNum type="arabicPeriod"/>
            </a:pPr>
            <a:r>
              <a:rPr lang="en-US" sz="1800"/>
              <a:t>Tuma orodha ya nyaraka zinazohitajika </a:t>
            </a:r>
            <a:endParaRPr/>
          </a:p>
          <a:p>
            <a:pPr indent="-342900" lvl="0" marL="708660" marR="0" rtl="0" algn="l">
              <a:lnSpc>
                <a:spcPct val="107000"/>
              </a:lnSpc>
              <a:spcBef>
                <a:spcPts val="0"/>
              </a:spcBef>
              <a:spcAft>
                <a:spcPts val="0"/>
              </a:spcAft>
              <a:buClr>
                <a:schemeClr val="dk1"/>
              </a:buClr>
              <a:buSzPts val="1800"/>
              <a:buFont typeface="Avenir"/>
              <a:buAutoNum type="arabicPeriod"/>
            </a:pPr>
            <a:r>
              <a:rPr lang="en-US" sz="1800"/>
              <a:t>Unda Dropbox au faili nyingine kwa hati zinazohitajika </a:t>
            </a:r>
            <a:endParaRPr/>
          </a:p>
        </p:txBody>
      </p:sp>
      <p:sp>
        <p:nvSpPr>
          <p:cNvPr id="365" name="Google Shape;365;p10"/>
          <p:cNvSpPr txBox="1"/>
          <p:nvPr/>
        </p:nvSpPr>
        <p:spPr>
          <a:xfrm>
            <a:off x="6085146" y="909571"/>
            <a:ext cx="3562736" cy="5590549"/>
          </a:xfrm>
          <a:prstGeom prst="rect">
            <a:avLst/>
          </a:prstGeom>
          <a:noFill/>
          <a:ln>
            <a:noFill/>
          </a:ln>
        </p:spPr>
        <p:txBody>
          <a:bodyPr anchorCtr="0" anchor="t" bIns="45700" lIns="0" spcFirstLastPara="1" rIns="0" wrap="square" tIns="45700">
            <a:noAutofit/>
          </a:bodyPr>
          <a:lstStyle/>
          <a:p>
            <a:pPr indent="0" lvl="0" marL="171450" marR="0" rtl="0" algn="l">
              <a:lnSpc>
                <a:spcPct val="107000"/>
              </a:lnSpc>
              <a:spcBef>
                <a:spcPts val="0"/>
              </a:spcBef>
              <a:spcAft>
                <a:spcPts val="0"/>
              </a:spcAft>
              <a:buClr>
                <a:srgbClr val="000000"/>
              </a:buClr>
              <a:buSzPts val="1800"/>
              <a:buFont typeface="Calibri"/>
              <a:buNone/>
            </a:pPr>
            <a:r>
              <a:rPr b="1" lang="en-US" sz="1800">
                <a:solidFill>
                  <a:srgbClr val="3F3F3F"/>
                </a:solidFill>
                <a:latin typeface="Arial"/>
                <a:ea typeface="Arial"/>
                <a:cs typeface="Arial"/>
                <a:sym typeface="Arial"/>
              </a:rPr>
              <a:t>2.  Tathmini </a:t>
            </a:r>
            <a:endParaRPr b="1" i="0" sz="1800" u="none" cap="none" strike="noStrike">
              <a:solidFill>
                <a:schemeClr val="dk1"/>
              </a:solidFill>
              <a:latin typeface="Arial"/>
              <a:ea typeface="Arial"/>
              <a:cs typeface="Arial"/>
              <a:sym typeface="Arial"/>
            </a:endParaRPr>
          </a:p>
          <a:p>
            <a:pPr indent="-342900" lvl="0" marL="708660" marR="0" rtl="0" algn="l">
              <a:lnSpc>
                <a:spcPct val="107000"/>
              </a:lnSpc>
              <a:spcBef>
                <a:spcPts val="0"/>
              </a:spcBef>
              <a:spcAft>
                <a:spcPts val="0"/>
              </a:spcAft>
              <a:buClr>
                <a:srgbClr val="000000"/>
              </a:buClr>
              <a:buSzPts val="1800"/>
              <a:buFont typeface="Avenir"/>
              <a:buAutoNum type="arabicPeriod"/>
            </a:pPr>
            <a:r>
              <a:rPr lang="en-US" sz="1800">
                <a:solidFill>
                  <a:srgbClr val="3F3F3F"/>
                </a:solidFill>
                <a:latin typeface="Arial"/>
                <a:ea typeface="Arial"/>
                <a:cs typeface="Arial"/>
                <a:sym typeface="Arial"/>
              </a:rPr>
              <a:t>Fanya ukaguzi wa nyaraka na alama </a:t>
            </a:r>
            <a:endParaRPr b="0" i="0" sz="1800" u="none" cap="none" strike="noStrike">
              <a:solidFill>
                <a:schemeClr val="dk1"/>
              </a:solidFill>
              <a:latin typeface="Arial"/>
              <a:ea typeface="Arial"/>
              <a:cs typeface="Arial"/>
              <a:sym typeface="Arial"/>
            </a:endParaRPr>
          </a:p>
          <a:p>
            <a:pPr indent="-342900" lvl="0" marL="708660" marR="0" rtl="0" algn="l">
              <a:lnSpc>
                <a:spcPct val="107000"/>
              </a:lnSpc>
              <a:spcBef>
                <a:spcPts val="0"/>
              </a:spcBef>
              <a:spcAft>
                <a:spcPts val="0"/>
              </a:spcAft>
              <a:buClr>
                <a:srgbClr val="000000"/>
              </a:buClr>
              <a:buSzPts val="1800"/>
              <a:buFont typeface="Avenir"/>
              <a:buAutoNum type="arabicPeriod"/>
            </a:pPr>
            <a:r>
              <a:rPr lang="en-US" sz="1800">
                <a:solidFill>
                  <a:srgbClr val="3F3F3F"/>
                </a:solidFill>
                <a:latin typeface="Arial"/>
                <a:ea typeface="Arial"/>
                <a:cs typeface="Arial"/>
                <a:sym typeface="Arial"/>
              </a:rPr>
              <a:t>Ratibu ziara ya eneo </a:t>
            </a:r>
            <a:endParaRPr/>
          </a:p>
          <a:p>
            <a:pPr indent="-342900" lvl="0" marL="708660" marR="0" rtl="0" algn="l">
              <a:lnSpc>
                <a:spcPct val="107000"/>
              </a:lnSpc>
              <a:spcBef>
                <a:spcPts val="0"/>
              </a:spcBef>
              <a:spcAft>
                <a:spcPts val="0"/>
              </a:spcAft>
              <a:buClr>
                <a:srgbClr val="000000"/>
              </a:buClr>
              <a:buSzPts val="1800"/>
              <a:buFont typeface="Calibri"/>
              <a:buAutoNum type="arabicPeriod"/>
            </a:pPr>
            <a:r>
              <a:rPr lang="en-US" sz="1800">
                <a:solidFill>
                  <a:srgbClr val="3F3F3F"/>
                </a:solidFill>
                <a:latin typeface="Arial"/>
                <a:ea typeface="Arial"/>
                <a:cs typeface="Arial"/>
                <a:sym typeface="Arial"/>
              </a:rPr>
              <a:t>Ratibu mahojiano ya wafanyakazi </a:t>
            </a:r>
            <a:endParaRPr sz="1800">
              <a:solidFill>
                <a:schemeClr val="dk1"/>
              </a:solidFill>
              <a:latin typeface="Arial"/>
              <a:ea typeface="Arial"/>
              <a:cs typeface="Arial"/>
              <a:sym typeface="Arial"/>
            </a:endParaRPr>
          </a:p>
          <a:p>
            <a:pPr indent="-342900" lvl="0" marL="708660" marR="0" rtl="0" algn="l">
              <a:lnSpc>
                <a:spcPct val="107000"/>
              </a:lnSpc>
              <a:spcBef>
                <a:spcPts val="0"/>
              </a:spcBef>
              <a:spcAft>
                <a:spcPts val="0"/>
              </a:spcAft>
              <a:buClr>
                <a:srgbClr val="000000"/>
              </a:buClr>
              <a:buSzPts val="1800"/>
              <a:buFont typeface="Avenir"/>
              <a:buAutoNum type="arabicPeriod"/>
            </a:pPr>
            <a:r>
              <a:rPr lang="en-US" sz="1800">
                <a:solidFill>
                  <a:srgbClr val="3F3F3F"/>
                </a:solidFill>
                <a:latin typeface="Arial"/>
                <a:ea typeface="Arial"/>
                <a:cs typeface="Arial"/>
                <a:sym typeface="Arial"/>
              </a:rPr>
              <a:t>Rekodi alama zote katika zana ya NUPAS Plus 2.0 na uweke maoni </a:t>
            </a:r>
            <a:endParaRPr sz="1800">
              <a:solidFill>
                <a:schemeClr val="dk1"/>
              </a:solidFill>
              <a:latin typeface="Arial"/>
              <a:ea typeface="Arial"/>
              <a:cs typeface="Arial"/>
              <a:sym typeface="Arial"/>
            </a:endParaRPr>
          </a:p>
          <a:p>
            <a:pPr indent="-342900" lvl="0" marL="708660" marR="0" rtl="0" algn="l">
              <a:lnSpc>
                <a:spcPct val="107000"/>
              </a:lnSpc>
              <a:spcBef>
                <a:spcPts val="0"/>
              </a:spcBef>
              <a:spcAft>
                <a:spcPts val="0"/>
              </a:spcAft>
              <a:buClr>
                <a:srgbClr val="000000"/>
              </a:buClr>
              <a:buSzPts val="1800"/>
              <a:buFont typeface="Calibri"/>
              <a:buAutoNum type="arabicPeriod"/>
            </a:pPr>
            <a:r>
              <a:rPr lang="en-US" sz="1800">
                <a:solidFill>
                  <a:srgbClr val="3F3F3F"/>
                </a:solidFill>
                <a:latin typeface="Arial"/>
                <a:ea typeface="Arial"/>
                <a:cs typeface="Arial"/>
                <a:sym typeface="Arial"/>
              </a:rPr>
              <a:t>Jumuisha uhalali wa alama </a:t>
            </a:r>
            <a:endParaRPr sz="1800">
              <a:solidFill>
                <a:schemeClr val="dk1"/>
              </a:solidFill>
              <a:latin typeface="Arial"/>
              <a:ea typeface="Arial"/>
              <a:cs typeface="Arial"/>
              <a:sym typeface="Arial"/>
            </a:endParaRPr>
          </a:p>
          <a:p>
            <a:pPr indent="-342900" lvl="0" marL="708660" marR="0" rtl="0" algn="l">
              <a:lnSpc>
                <a:spcPct val="107000"/>
              </a:lnSpc>
              <a:spcBef>
                <a:spcPts val="0"/>
              </a:spcBef>
              <a:spcAft>
                <a:spcPts val="0"/>
              </a:spcAft>
              <a:buClr>
                <a:srgbClr val="000000"/>
              </a:buClr>
              <a:buSzPts val="1800"/>
              <a:buFont typeface="Calibri"/>
              <a:buAutoNum type="arabicPeriod"/>
            </a:pPr>
            <a:r>
              <a:rPr lang="en-US" sz="1800">
                <a:solidFill>
                  <a:srgbClr val="3F3F3F"/>
                </a:solidFill>
                <a:latin typeface="Arial"/>
                <a:ea typeface="Arial"/>
                <a:cs typeface="Arial"/>
                <a:sym typeface="Arial"/>
              </a:rPr>
              <a:t>Ikiwa haitumiki, rekebisha fomula ili kuondoa ukadiriaji kutoka kwa ukadiriaji wa wastani wa sehemu</a:t>
            </a:r>
            <a:endParaRPr sz="1800">
              <a:solidFill>
                <a:schemeClr val="dk1"/>
              </a:solidFill>
              <a:latin typeface="Arial"/>
              <a:ea typeface="Arial"/>
              <a:cs typeface="Arial"/>
              <a:sym typeface="Arial"/>
            </a:endParaRPr>
          </a:p>
          <a:p>
            <a:pPr indent="-342900" lvl="0" marL="708660" marR="0" rtl="0" algn="l">
              <a:lnSpc>
                <a:spcPct val="107000"/>
              </a:lnSpc>
              <a:spcBef>
                <a:spcPts val="0"/>
              </a:spcBef>
              <a:spcAft>
                <a:spcPts val="0"/>
              </a:spcAft>
              <a:buClr>
                <a:srgbClr val="000000"/>
              </a:buClr>
              <a:buSzPts val="1800"/>
              <a:buFont typeface="Calibri"/>
              <a:buAutoNum type="arabicPeriod"/>
            </a:pPr>
            <a:r>
              <a:rPr lang="en-US" sz="1800">
                <a:solidFill>
                  <a:srgbClr val="3F3F3F"/>
                </a:solidFill>
                <a:latin typeface="Arial"/>
                <a:ea typeface="Arial"/>
                <a:cs typeface="Arial"/>
                <a:sym typeface="Arial"/>
              </a:rPr>
              <a:t>Fanya mkutano wa msingi wa ukweli </a:t>
            </a:r>
            <a:endParaRPr sz="1800">
              <a:solidFill>
                <a:schemeClr val="dk1"/>
              </a:solidFill>
              <a:latin typeface="Arial"/>
              <a:ea typeface="Arial"/>
              <a:cs typeface="Arial"/>
              <a:sym typeface="Arial"/>
            </a:endParaRPr>
          </a:p>
          <a:p>
            <a:pPr indent="0" lvl="0" marL="91440" marR="0" rtl="0" algn="l">
              <a:lnSpc>
                <a:spcPct val="110000"/>
              </a:lnSpc>
              <a:spcBef>
                <a:spcPts val="1200"/>
              </a:spcBef>
              <a:spcAft>
                <a:spcPts val="0"/>
              </a:spcAft>
              <a:buClr>
                <a:srgbClr val="29A8E7"/>
              </a:buClr>
              <a:buSzPts val="1800"/>
              <a:buFont typeface="Calibri"/>
              <a:buNone/>
            </a:pPr>
            <a:r>
              <a:t/>
            </a:r>
            <a:endParaRPr b="0" i="0" sz="1800" u="none" cap="none" strike="noStrike">
              <a:solidFill>
                <a:schemeClr val="dk1"/>
              </a:solidFill>
              <a:latin typeface="Arial"/>
              <a:ea typeface="Arial"/>
              <a:cs typeface="Arial"/>
              <a:sym typeface="Arial"/>
            </a:endParaRPr>
          </a:p>
        </p:txBody>
      </p:sp>
      <p:sp>
        <p:nvSpPr>
          <p:cNvPr id="366" name="Google Shape;366;p10"/>
          <p:cNvSpPr txBox="1"/>
          <p:nvPr/>
        </p:nvSpPr>
        <p:spPr>
          <a:xfrm>
            <a:off x="9644318" y="912248"/>
            <a:ext cx="2546412" cy="4663896"/>
          </a:xfrm>
          <a:prstGeom prst="rect">
            <a:avLst/>
          </a:prstGeom>
          <a:noFill/>
          <a:ln>
            <a:noFill/>
          </a:ln>
        </p:spPr>
        <p:txBody>
          <a:bodyPr anchorCtr="0" anchor="t" bIns="45700" lIns="0" spcFirstLastPara="1" rIns="0" wrap="square" tIns="45700">
            <a:normAutofit/>
          </a:bodyPr>
          <a:lstStyle/>
          <a:p>
            <a:pPr indent="0" lvl="0" marL="0" marR="0" rtl="0" algn="l">
              <a:lnSpc>
                <a:spcPct val="107000"/>
              </a:lnSpc>
              <a:spcBef>
                <a:spcPts val="0"/>
              </a:spcBef>
              <a:spcAft>
                <a:spcPts val="0"/>
              </a:spcAft>
              <a:buClr>
                <a:srgbClr val="000000"/>
              </a:buClr>
              <a:buSzPts val="1800"/>
              <a:buFont typeface="Calibri"/>
              <a:buNone/>
            </a:pPr>
            <a:r>
              <a:rPr b="1" lang="en-US" sz="1800">
                <a:solidFill>
                  <a:srgbClr val="3F3F3F"/>
                </a:solidFill>
                <a:latin typeface="Arial"/>
                <a:ea typeface="Arial"/>
                <a:cs typeface="Arial"/>
                <a:sym typeface="Arial"/>
              </a:rPr>
              <a:t>3. Uandishi wa Ripoti </a:t>
            </a:r>
            <a:endParaRPr/>
          </a:p>
          <a:p>
            <a:pPr indent="-342900" lvl="0" marL="708660" marR="0" rtl="0" algn="l">
              <a:lnSpc>
                <a:spcPct val="107000"/>
              </a:lnSpc>
              <a:spcBef>
                <a:spcPts val="0"/>
              </a:spcBef>
              <a:spcAft>
                <a:spcPts val="0"/>
              </a:spcAft>
              <a:buClr>
                <a:srgbClr val="000000"/>
              </a:buClr>
              <a:buSzPts val="1800"/>
              <a:buFont typeface="Avenir"/>
              <a:buAutoNum type="arabicPeriod"/>
            </a:pPr>
            <a:r>
              <a:rPr lang="en-US" sz="1800">
                <a:solidFill>
                  <a:srgbClr val="3F3F3F"/>
                </a:solidFill>
                <a:latin typeface="Arial"/>
                <a:ea typeface="Arial"/>
                <a:cs typeface="Arial"/>
                <a:sym typeface="Arial"/>
              </a:rPr>
              <a:t>Andaa ripoti </a:t>
            </a:r>
            <a:endParaRPr/>
          </a:p>
          <a:p>
            <a:pPr indent="-342900" lvl="0" marL="708660" marR="0" rtl="0" algn="l">
              <a:lnSpc>
                <a:spcPct val="107000"/>
              </a:lnSpc>
              <a:spcBef>
                <a:spcPts val="0"/>
              </a:spcBef>
              <a:spcAft>
                <a:spcPts val="0"/>
              </a:spcAft>
              <a:buClr>
                <a:srgbClr val="000000"/>
              </a:buClr>
              <a:buSzPts val="1800"/>
              <a:buFont typeface="Avenir"/>
              <a:buAutoNum type="arabicPeriod"/>
            </a:pPr>
            <a:r>
              <a:rPr lang="en-US" sz="1800">
                <a:solidFill>
                  <a:srgbClr val="3F3F3F"/>
                </a:solidFill>
                <a:latin typeface="Arial"/>
                <a:ea typeface="Arial"/>
                <a:cs typeface="Arial"/>
                <a:sym typeface="Arial"/>
              </a:rPr>
              <a:t>Kuwasilisha ripoti ndani ya wiki mbili za tathmini </a:t>
            </a:r>
            <a:endParaRPr/>
          </a:p>
          <a:p>
            <a:pPr indent="-342900" lvl="0" marL="708660" marR="0" rtl="0" algn="l">
              <a:lnSpc>
                <a:spcPct val="107000"/>
              </a:lnSpc>
              <a:spcBef>
                <a:spcPts val="0"/>
              </a:spcBef>
              <a:spcAft>
                <a:spcPts val="0"/>
              </a:spcAft>
              <a:buClr>
                <a:srgbClr val="000000"/>
              </a:buClr>
              <a:buSzPts val="1800"/>
              <a:buFont typeface="Avenir"/>
              <a:buAutoNum type="arabicPeriod"/>
            </a:pPr>
            <a:r>
              <a:rPr lang="en-US" sz="1800">
                <a:solidFill>
                  <a:srgbClr val="3F3F3F"/>
                </a:solidFill>
                <a:latin typeface="Arial"/>
                <a:ea typeface="Arial"/>
                <a:cs typeface="Arial"/>
                <a:sym typeface="Arial"/>
              </a:rPr>
              <a:t>Ratibu wakati wa kutathmini upya shirika na kurudia NUPAS Plus 2.0</a:t>
            </a:r>
            <a:endParaRPr/>
          </a:p>
          <a:p>
            <a:pPr indent="0" lvl="0" marL="91440" marR="0" rtl="0" algn="l">
              <a:lnSpc>
                <a:spcPct val="110000"/>
              </a:lnSpc>
              <a:spcBef>
                <a:spcPts val="1200"/>
              </a:spcBef>
              <a:spcAft>
                <a:spcPts val="0"/>
              </a:spcAft>
              <a:buClr>
                <a:srgbClr val="29A8E7"/>
              </a:buClr>
              <a:buSzPts val="1800"/>
              <a:buFont typeface="Calibri"/>
              <a:buNone/>
            </a:pPr>
            <a:r>
              <a:t/>
            </a:r>
            <a:endParaRPr b="0" i="0" sz="1800" u="none" cap="none" strike="noStrike">
              <a:solidFill>
                <a:srgbClr val="000000"/>
              </a:solidFill>
              <a:latin typeface="Arial"/>
              <a:ea typeface="Arial"/>
              <a:cs typeface="Arial"/>
              <a:sym typeface="Arial"/>
            </a:endParaRPr>
          </a:p>
        </p:txBody>
      </p:sp>
      <p:sp>
        <p:nvSpPr>
          <p:cNvPr id="367" name="Google Shape;367;p10"/>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9" name="Shape 1179"/>
        <p:cNvGrpSpPr/>
        <p:nvPr/>
      </p:nvGrpSpPr>
      <p:grpSpPr>
        <a:xfrm>
          <a:off x="0" y="0"/>
          <a:ext cx="0" cy="0"/>
          <a:chOff x="0" y="0"/>
          <a:chExt cx="0" cy="0"/>
        </a:xfrm>
      </p:grpSpPr>
      <p:sp>
        <p:nvSpPr>
          <p:cNvPr id="1180" name="Google Shape;1180;p100"/>
          <p:cNvSpPr txBox="1"/>
          <p:nvPr/>
        </p:nvSpPr>
        <p:spPr>
          <a:xfrm>
            <a:off x="1107231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94</a:t>
            </a:r>
            <a:endParaRPr b="0" i="0" sz="1800" u="none" cap="none" strike="noStrike">
              <a:solidFill>
                <a:srgbClr val="000000"/>
              </a:solidFill>
              <a:latin typeface="Arial"/>
              <a:ea typeface="Arial"/>
              <a:cs typeface="Arial"/>
              <a:sym typeface="Arial"/>
            </a:endParaRPr>
          </a:p>
        </p:txBody>
      </p:sp>
      <p:graphicFrame>
        <p:nvGraphicFramePr>
          <p:cNvPr id="1181" name="Google Shape;1181;p100"/>
          <p:cNvGraphicFramePr/>
          <p:nvPr/>
        </p:nvGraphicFramePr>
        <p:xfrm>
          <a:off x="420067" y="954594"/>
          <a:ext cx="3000000" cy="3000000"/>
        </p:xfrm>
        <a:graphic>
          <a:graphicData uri="http://schemas.openxmlformats.org/drawingml/2006/table">
            <a:tbl>
              <a:tblPr>
                <a:noFill/>
                <a:tableStyleId>{B19A406E-EE2C-4DFD-9D6A-2B16BFBA1EC5}</a:tableStyleId>
              </a:tblPr>
              <a:tblGrid>
                <a:gridCol w="1790575"/>
                <a:gridCol w="6943400"/>
                <a:gridCol w="2801525"/>
              </a:tblGrid>
              <a:tr h="438600">
                <a:tc>
                  <a:txBody>
                    <a:bodyPr/>
                    <a:lstStyle/>
                    <a:p>
                      <a:pPr indent="-8890" lvl="0" marL="8890" marR="0" rtl="0" algn="ctr">
                        <a:spcBef>
                          <a:spcPts val="0"/>
                        </a:spcBef>
                        <a:spcAft>
                          <a:spcPts val="0"/>
                        </a:spcAft>
                        <a:buNone/>
                      </a:pPr>
                      <a:r>
                        <a:rPr lang="en-US" sz="1300" u="none" cap="none" strike="noStrike"/>
                        <a:t>KATEGORIA/</a:t>
                      </a:r>
                      <a:br>
                        <a:rPr b="1" lang="en-US" sz="1300" u="none" cap="none" strike="noStrike">
                          <a:solidFill>
                            <a:schemeClr val="lt1"/>
                          </a:solidFill>
                          <a:latin typeface="Arial"/>
                          <a:ea typeface="Arial"/>
                          <a:cs typeface="Arial"/>
                          <a:sym typeface="Arial"/>
                        </a:rPr>
                      </a:br>
                      <a:r>
                        <a:rPr lang="en-US" sz="1300" u="none" cap="none" strike="noStrike"/>
                        <a:t>KATEGORIA NDOGO</a:t>
                      </a:r>
                      <a:endParaRPr/>
                    </a:p>
                  </a:txBody>
                  <a:tcPr marT="0" marB="0" marR="13975" marL="139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8890" marR="0" rtl="0" algn="ctr">
                        <a:spcBef>
                          <a:spcPts val="0"/>
                        </a:spcBef>
                        <a:spcAft>
                          <a:spcPts val="0"/>
                        </a:spcAft>
                        <a:buNone/>
                      </a:pPr>
                      <a:r>
                        <a:rPr lang="en-US" sz="1300" u="none" cap="none" strike="noStrike"/>
                        <a:t>MALENGO</a:t>
                      </a:r>
                      <a:endParaRPr/>
                    </a:p>
                  </a:txBody>
                  <a:tcPr marT="0" marB="0" marR="13975" marL="139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8890" marR="0" rtl="0" algn="ctr">
                        <a:spcBef>
                          <a:spcPts val="0"/>
                        </a:spcBef>
                        <a:spcAft>
                          <a:spcPts val="0"/>
                        </a:spcAft>
                        <a:buNone/>
                      </a:pPr>
                      <a:r>
                        <a:rPr lang="en-US" sz="1300" u="none" cap="none" strike="noStrike"/>
                        <a:t>NYARAKA MUHIMU KWA AJILI YA TATHMINI</a:t>
                      </a:r>
                      <a:endParaRPr/>
                    </a:p>
                  </a:txBody>
                  <a:tcPr marT="0" marB="0" marR="13975" marL="139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r>
              <a:tr h="429925">
                <a:tc>
                  <a:txBody>
                    <a:bodyPr/>
                    <a:lstStyle/>
                    <a:p>
                      <a:pPr indent="0" lvl="0" marL="0" marR="0" rtl="0" algn="l">
                        <a:lnSpc>
                          <a:spcPct val="129230"/>
                        </a:lnSpc>
                        <a:spcBef>
                          <a:spcPts val="0"/>
                        </a:spcBef>
                        <a:spcAft>
                          <a:spcPts val="0"/>
                        </a:spcAft>
                        <a:buNone/>
                      </a:pPr>
                      <a:r>
                        <a:rPr lang="en-US" sz="1300" u="none" cap="none" strike="noStrike"/>
                        <a:t>Kamati ya IT</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29230"/>
                        </a:lnSpc>
                        <a:spcBef>
                          <a:spcPts val="0"/>
                        </a:spcBef>
                        <a:spcAft>
                          <a:spcPts val="0"/>
                        </a:spcAft>
                        <a:buNone/>
                      </a:pPr>
                      <a:r>
                        <a:rPr lang="en-US" sz="1300" u="none" cap="none" strike="noStrike"/>
                        <a:t>Thibitisha ikiwa kuna Kamati ya IT iliyopo ili kutoa uangalizi wa kazi ya IT</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29230"/>
                        </a:lnSpc>
                        <a:spcBef>
                          <a:spcPts val="0"/>
                        </a:spcBef>
                        <a:spcAft>
                          <a:spcPts val="0"/>
                        </a:spcAft>
                        <a:buNone/>
                      </a:pPr>
                      <a:r>
                        <a:rPr lang="en-US" sz="1300" u="none" cap="none" strike="noStrike"/>
                        <a:t>Masharti ya Marejeleo ya Kamati ya IT </a:t>
                      </a:r>
                      <a:endParaRPr/>
                    </a:p>
                    <a:p>
                      <a:pPr indent="0" lvl="0" marL="0" marR="0" rtl="0" algn="l">
                        <a:lnSpc>
                          <a:spcPct val="129230"/>
                        </a:lnSpc>
                        <a:spcBef>
                          <a:spcPts val="0"/>
                        </a:spcBef>
                        <a:spcAft>
                          <a:spcPts val="0"/>
                        </a:spcAft>
                        <a:buNone/>
                      </a:pPr>
                      <a:r>
                        <a:rPr lang="en-US" sz="1300" u="none" cap="none" strike="noStrike"/>
                        <a:t>Dokezo za Kamati ya IT</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121475">
                <a:tc>
                  <a:txBody>
                    <a:bodyPr/>
                    <a:lstStyle/>
                    <a:p>
                      <a:pPr indent="0" lvl="0" marL="0" marR="0" rtl="0" algn="l">
                        <a:lnSpc>
                          <a:spcPct val="129230"/>
                        </a:lnSpc>
                        <a:spcBef>
                          <a:spcPts val="0"/>
                        </a:spcBef>
                        <a:spcAft>
                          <a:spcPts val="0"/>
                        </a:spcAft>
                        <a:buNone/>
                      </a:pPr>
                      <a:r>
                        <a:rPr lang="en-US" sz="1300" u="none" cap="none" strike="noStrike"/>
                        <a:t>Mpango wa IT</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29230"/>
                        </a:lnSpc>
                        <a:spcBef>
                          <a:spcPts val="0"/>
                        </a:spcBef>
                        <a:spcAft>
                          <a:spcPts val="0"/>
                        </a:spcAft>
                        <a:buNone/>
                      </a:pPr>
                      <a:r>
                        <a:rPr lang="en-US" sz="1300" u="none" cap="none" strike="noStrike"/>
                        <a:t>Thibitisha ikiwa mpango wa IT upo na ikiwa unashughulikia yafuatayo:</a:t>
                      </a:r>
                      <a:endParaRPr/>
                    </a:p>
                    <a:p>
                      <a:pPr indent="0" lvl="0" marL="0" marR="0" rtl="0" algn="l">
                        <a:lnSpc>
                          <a:spcPct val="129230"/>
                        </a:lnSpc>
                        <a:spcBef>
                          <a:spcPts val="0"/>
                        </a:spcBef>
                        <a:spcAft>
                          <a:spcPts val="0"/>
                        </a:spcAft>
                        <a:buClr>
                          <a:schemeClr val="dk1"/>
                        </a:buClr>
                        <a:buSzPts val="1300"/>
                        <a:buFont typeface=" Arial "/>
                        <a:buChar char="-"/>
                      </a:pPr>
                      <a:r>
                        <a:rPr lang="en-US" sz="1300" u="none" cap="none" strike="noStrike"/>
                        <a:t>Vigezo vya vifaa</a:t>
                      </a:r>
                      <a:endParaRPr/>
                    </a:p>
                    <a:p>
                      <a:pPr indent="0" lvl="0" marL="0" marR="0" rtl="0" algn="l">
                        <a:lnSpc>
                          <a:spcPct val="129230"/>
                        </a:lnSpc>
                        <a:spcBef>
                          <a:spcPts val="0"/>
                        </a:spcBef>
                        <a:spcAft>
                          <a:spcPts val="0"/>
                        </a:spcAft>
                        <a:buClr>
                          <a:schemeClr val="dk1"/>
                        </a:buClr>
                        <a:buSzPts val="1300"/>
                        <a:buFont typeface=" Arial "/>
                        <a:buChar char="-"/>
                      </a:pPr>
                      <a:r>
                        <a:rPr lang="en-US" sz="1300" u="none" cap="none" strike="noStrike"/>
                        <a:t>Mahitaji ya programu (ikiwa ni pamoja na masasisho)</a:t>
                      </a:r>
                      <a:endParaRPr/>
                    </a:p>
                    <a:p>
                      <a:pPr indent="0" lvl="0" marL="0" marR="0" rtl="0" algn="l">
                        <a:lnSpc>
                          <a:spcPct val="129230"/>
                        </a:lnSpc>
                        <a:spcBef>
                          <a:spcPts val="0"/>
                        </a:spcBef>
                        <a:spcAft>
                          <a:spcPts val="0"/>
                        </a:spcAft>
                        <a:buClr>
                          <a:schemeClr val="dk1"/>
                        </a:buClr>
                        <a:buSzPts val="1300"/>
                        <a:buFont typeface=" Arial "/>
                        <a:buChar char="-"/>
                      </a:pPr>
                      <a:r>
                        <a:rPr lang="en-US" sz="1300" u="none" cap="none" strike="noStrike"/>
                        <a:t>Vigezo vya wafanyakazi</a:t>
                      </a:r>
                      <a:endParaRPr/>
                    </a:p>
                    <a:p>
                      <a:pPr indent="0" lvl="0" marL="0" marR="0" rtl="0" algn="l">
                        <a:lnSpc>
                          <a:spcPct val="129230"/>
                        </a:lnSpc>
                        <a:spcBef>
                          <a:spcPts val="0"/>
                        </a:spcBef>
                        <a:spcAft>
                          <a:spcPts val="0"/>
                        </a:spcAft>
                        <a:buNone/>
                      </a:pPr>
                      <a:r>
                        <a:rPr lang="en-US" sz="1300" u="none" cap="none" strike="noStrike"/>
                        <a:t>Mafunzo ya wafanyakazi wa IT na watumiaji</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29230"/>
                        </a:lnSpc>
                        <a:spcBef>
                          <a:spcPts val="0"/>
                        </a:spcBef>
                        <a:spcAft>
                          <a:spcPts val="0"/>
                        </a:spcAft>
                        <a:buNone/>
                      </a:pPr>
                      <a:r>
                        <a:rPr lang="en-US" sz="1300" u="none" cap="none" strike="noStrike"/>
                        <a:t>Mpango wa IT</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31225">
                <a:tc>
                  <a:txBody>
                    <a:bodyPr/>
                    <a:lstStyle/>
                    <a:p>
                      <a:pPr indent="0" lvl="0" marL="0" marR="0" rtl="0" algn="l">
                        <a:lnSpc>
                          <a:spcPct val="129230"/>
                        </a:lnSpc>
                        <a:spcBef>
                          <a:spcPts val="0"/>
                        </a:spcBef>
                        <a:spcAft>
                          <a:spcPts val="0"/>
                        </a:spcAft>
                        <a:buNone/>
                      </a:pPr>
                      <a:r>
                        <a:rPr lang="en-US" sz="1300" u="none" cap="none" strike="noStrike"/>
                        <a:t>Kupunguza Hatari za IT </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29230"/>
                        </a:lnSpc>
                        <a:spcBef>
                          <a:spcPts val="0"/>
                        </a:spcBef>
                        <a:spcAft>
                          <a:spcPts val="0"/>
                        </a:spcAft>
                        <a:buNone/>
                      </a:pPr>
                      <a:r>
                        <a:rPr lang="en-US" sz="1300" u="none" cap="none" strike="noStrike"/>
                        <a:t>Thibitisha ikiwa shirika hufanya tathmini ya hatari ya IT na ikiwa mchakato wao wa tathmini ya hatari ni thabiti na umeandikwa vya kutosha.</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29230"/>
                        </a:lnSpc>
                        <a:spcBef>
                          <a:spcPts val="0"/>
                        </a:spcBef>
                        <a:spcAft>
                          <a:spcPts val="0"/>
                        </a:spcAft>
                        <a:buNone/>
                      </a:pPr>
                      <a:r>
                        <a:rPr lang="en-US" sz="1300" u="none" cap="none" strike="noStrike"/>
                        <a:t>Ripoti ya hatari ya IT</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29050">
                <a:tc>
                  <a:txBody>
                    <a:bodyPr/>
                    <a:lstStyle/>
                    <a:p>
                      <a:pPr indent="0" lvl="0" marL="0" marR="0" rtl="0" algn="l">
                        <a:lnSpc>
                          <a:spcPct val="129230"/>
                        </a:lnSpc>
                        <a:spcBef>
                          <a:spcPts val="0"/>
                        </a:spcBef>
                        <a:spcAft>
                          <a:spcPts val="0"/>
                        </a:spcAft>
                        <a:buNone/>
                      </a:pPr>
                      <a:r>
                        <a:rPr lang="en-US" sz="1300" u="none" cap="none" strike="noStrike"/>
                        <a:t>Usalama wa Mtandaoni</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29230"/>
                        </a:lnSpc>
                        <a:spcBef>
                          <a:spcPts val="0"/>
                        </a:spcBef>
                        <a:spcAft>
                          <a:spcPts val="0"/>
                        </a:spcAft>
                        <a:buNone/>
                      </a:pPr>
                      <a:r>
                        <a:rPr lang="en-US" sz="1300" u="none" cap="none" strike="noStrike"/>
                        <a:t>Thibitisha kuwa shirika lina bima ya usalama wa kimtandao ili kupunguza hasara kutokana na matukio mabaya ya kimtandao, ikiwemo uvujaji wa data, usumbufu wa biashara na uharibifu wa mtandao. </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29230"/>
                        </a:lnSpc>
                        <a:spcBef>
                          <a:spcPts val="0"/>
                        </a:spcBef>
                        <a:spcAft>
                          <a:spcPts val="0"/>
                        </a:spcAft>
                        <a:buNone/>
                      </a:pPr>
                      <a:r>
                        <a:rPr lang="en-US" sz="1300" u="none" cap="none" strike="noStrike"/>
                        <a:t>Tathmini za hatari za usalama wa IT</a:t>
                      </a:r>
                      <a:endParaRPr/>
                    </a:p>
                    <a:p>
                      <a:pPr indent="0" lvl="0" marL="0" marR="0" rtl="0" algn="l">
                        <a:lnSpc>
                          <a:spcPct val="129230"/>
                        </a:lnSpc>
                        <a:spcBef>
                          <a:spcPts val="0"/>
                        </a:spcBef>
                        <a:spcAft>
                          <a:spcPts val="0"/>
                        </a:spcAft>
                        <a:buNone/>
                      </a:pPr>
                      <a:r>
                        <a:rPr lang="en-US" sz="1300" u="none" cap="none" strike="noStrike"/>
                        <a:t>Sera ya Bima ya Usalama wa Mtandaoni</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29925">
                <a:tc>
                  <a:txBody>
                    <a:bodyPr/>
                    <a:lstStyle/>
                    <a:p>
                      <a:pPr indent="0" lvl="0" marL="0" marR="0" rtl="0" algn="l">
                        <a:lnSpc>
                          <a:spcPct val="129230"/>
                        </a:lnSpc>
                        <a:spcBef>
                          <a:spcPts val="0"/>
                        </a:spcBef>
                        <a:spcAft>
                          <a:spcPts val="0"/>
                        </a:spcAft>
                        <a:buNone/>
                      </a:pPr>
                      <a:r>
                        <a:rPr lang="en-US" sz="1300" u="none" cap="none" strike="noStrike"/>
                        <a:t>Ufikiaji</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29230"/>
                        </a:lnSpc>
                        <a:spcBef>
                          <a:spcPts val="0"/>
                        </a:spcBef>
                        <a:spcAft>
                          <a:spcPts val="0"/>
                        </a:spcAft>
                        <a:buNone/>
                      </a:pPr>
                      <a:r>
                        <a:rPr lang="en-US" sz="1300" u="none" cap="none" strike="noStrike"/>
                        <a:t>Tathmini ikiwa shirika lina sera au taratibu za haki za ufikiaji wa data na mtandao</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29230"/>
                        </a:lnSpc>
                        <a:spcBef>
                          <a:spcPts val="0"/>
                        </a:spcBef>
                        <a:spcAft>
                          <a:spcPts val="0"/>
                        </a:spcAft>
                        <a:buNone/>
                      </a:pPr>
                      <a:r>
                        <a:rPr lang="en-US" sz="1300" u="none" cap="none" strike="noStrike"/>
                        <a:t>Sera ya IT au Sera ya Haki za Ufikiaji</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32125">
                <a:tc>
                  <a:txBody>
                    <a:bodyPr/>
                    <a:lstStyle/>
                    <a:p>
                      <a:pPr indent="0" lvl="0" marL="0" marR="0" rtl="0" algn="l">
                        <a:lnSpc>
                          <a:spcPct val="129230"/>
                        </a:lnSpc>
                        <a:spcBef>
                          <a:spcPts val="0"/>
                        </a:spcBef>
                        <a:spcAft>
                          <a:spcPts val="0"/>
                        </a:spcAft>
                        <a:buNone/>
                      </a:pPr>
                      <a:r>
                        <a:rPr lang="en-US" sz="1300" u="none" cap="none" strike="noStrike"/>
                        <a:t>Kuachishwa kazi kwa Wafanyakazi</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29230"/>
                        </a:lnSpc>
                        <a:spcBef>
                          <a:spcPts val="0"/>
                        </a:spcBef>
                        <a:spcAft>
                          <a:spcPts val="0"/>
                        </a:spcAft>
                        <a:buNone/>
                      </a:pPr>
                      <a:r>
                        <a:rPr lang="en-US" sz="1300" u="none" cap="none" strike="noStrike"/>
                        <a:t>Thibitisha ikiwa kuna utaratibu ulioandikwa wa kurudisha vifaa na kizuizi cha haki za ufikiaji kwa wafanyakazi walioachishwa.</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29230"/>
                        </a:lnSpc>
                        <a:spcBef>
                          <a:spcPts val="0"/>
                        </a:spcBef>
                        <a:spcAft>
                          <a:spcPts val="0"/>
                        </a:spcAft>
                        <a:buNone/>
                      </a:pPr>
                      <a:r>
                        <a:rPr lang="en-US" sz="1300" u="none" cap="none" strike="noStrike"/>
                        <a:t>Sera ya IT au Sera ya HR</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90700">
                <a:tc>
                  <a:txBody>
                    <a:bodyPr/>
                    <a:lstStyle/>
                    <a:p>
                      <a:pPr indent="-8890" lvl="0" marL="8890" marR="0" rtl="0" algn="l">
                        <a:spcBef>
                          <a:spcPts val="0"/>
                        </a:spcBef>
                        <a:spcAft>
                          <a:spcPts val="0"/>
                        </a:spcAft>
                        <a:buNone/>
                      </a:pPr>
                      <a:r>
                        <a:rPr lang="en-US" sz="1300" u="none" cap="none" strike="noStrike"/>
                        <a:t>Utunzaji wa data</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300" u="none" cap="none" strike="noStrike"/>
                        <a:t>Thibitisha ikiwa shirika lina sera ya kuhifadhi data ili kusaidia mashirika kufuatilia muda ambao taarifa lazima zihifadhiwe na jinsi ya kuondoa taarifa hiyo wakati haihitajiki tena.</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300" u="none" cap="none" strike="noStrike"/>
                        <a:t>Sera ya IT au Sera ya Uhifadhi wa Data</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42725">
                <a:tc>
                  <a:txBody>
                    <a:bodyPr/>
                    <a:lstStyle/>
                    <a:p>
                      <a:pPr indent="-8890" lvl="0" marL="8890" marR="0" rtl="0" algn="l">
                        <a:spcBef>
                          <a:spcPts val="0"/>
                        </a:spcBef>
                        <a:spcAft>
                          <a:spcPts val="0"/>
                        </a:spcAft>
                        <a:buNone/>
                      </a:pPr>
                      <a:r>
                        <a:rPr lang="en-US" sz="1300" u="none" cap="none" strike="noStrike"/>
                        <a:t>Mfumo wa kufuatilia hitilafu</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300" u="none" cap="none" strike="noStrike"/>
                        <a:t>Thibitisha ikiwa kuna taratibu za kuhakikisha kuwa matukio, matatizo, na makosa ya mifumo yanaripotiwa, kuchambuliwa, na kutatuliwa kwa wakati.</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300" u="none" cap="none" strike="noStrike"/>
                        <a:t>Sera ya IT</a:t>
                      </a:r>
                      <a:endParaRPr/>
                    </a:p>
                    <a:p>
                      <a:pPr indent="-8890" lvl="0" marL="8890" marR="0" rtl="0" algn="l">
                        <a:spcBef>
                          <a:spcPts val="0"/>
                        </a:spcBef>
                        <a:spcAft>
                          <a:spcPts val="0"/>
                        </a:spcAft>
                        <a:buNone/>
                      </a:pPr>
                      <a:r>
                        <a:rPr lang="en-US" sz="1300" u="none" cap="none" strike="noStrike"/>
                        <a:t>Taratibu za dawati la usaidizi</a:t>
                      </a:r>
                      <a:endParaRPr sz="1300" u="none" cap="none" strike="noStrike"/>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182" name="Google Shape;1182;p100"/>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IT</a:t>
            </a:r>
            <a:endParaRPr/>
          </a:p>
        </p:txBody>
      </p:sp>
      <p:sp>
        <p:nvSpPr>
          <p:cNvPr id="1183" name="Google Shape;1183;p100"/>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sp>
        <p:nvSpPr>
          <p:cNvPr id="1188" name="Google Shape;1188;p101"/>
          <p:cNvSpPr txBox="1"/>
          <p:nvPr/>
        </p:nvSpPr>
        <p:spPr>
          <a:xfrm>
            <a:off x="1107231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94</a:t>
            </a:r>
            <a:endParaRPr b="0" i="0" sz="1800" u="none" cap="none" strike="noStrike">
              <a:solidFill>
                <a:srgbClr val="000000"/>
              </a:solidFill>
              <a:latin typeface="Arial"/>
              <a:ea typeface="Arial"/>
              <a:cs typeface="Arial"/>
              <a:sym typeface="Arial"/>
            </a:endParaRPr>
          </a:p>
        </p:txBody>
      </p:sp>
      <p:graphicFrame>
        <p:nvGraphicFramePr>
          <p:cNvPr id="1189" name="Google Shape;1189;p101"/>
          <p:cNvGraphicFramePr/>
          <p:nvPr/>
        </p:nvGraphicFramePr>
        <p:xfrm>
          <a:off x="420067" y="1014884"/>
          <a:ext cx="3000000" cy="3000000"/>
        </p:xfrm>
        <a:graphic>
          <a:graphicData uri="http://schemas.openxmlformats.org/drawingml/2006/table">
            <a:tbl>
              <a:tblPr>
                <a:noFill/>
                <a:tableStyleId>{B19A406E-EE2C-4DFD-9D6A-2B16BFBA1EC5}</a:tableStyleId>
              </a:tblPr>
              <a:tblGrid>
                <a:gridCol w="1690075"/>
                <a:gridCol w="6792675"/>
                <a:gridCol w="3052725"/>
              </a:tblGrid>
              <a:tr h="461325">
                <a:tc>
                  <a:txBody>
                    <a:bodyPr/>
                    <a:lstStyle/>
                    <a:p>
                      <a:pPr indent="-8890" lvl="0" marL="8890" marR="0" rtl="0" algn="ctr">
                        <a:spcBef>
                          <a:spcPts val="0"/>
                        </a:spcBef>
                        <a:spcAft>
                          <a:spcPts val="0"/>
                        </a:spcAft>
                        <a:buNone/>
                      </a:pPr>
                      <a:r>
                        <a:rPr lang="en-US" sz="1300" u="none" cap="none" strike="noStrike"/>
                        <a:t>KATEGORIA/</a:t>
                      </a:r>
                      <a:br>
                        <a:rPr b="1" lang="en-US" sz="1300" u="none" cap="none" strike="noStrike">
                          <a:solidFill>
                            <a:schemeClr val="lt1"/>
                          </a:solidFill>
                          <a:latin typeface="Arial"/>
                          <a:ea typeface="Arial"/>
                          <a:cs typeface="Arial"/>
                          <a:sym typeface="Arial"/>
                        </a:rPr>
                      </a:br>
                      <a:r>
                        <a:rPr lang="en-US" sz="1300" u="none" cap="none" strike="noStrike"/>
                        <a:t>KATEGORIA NDOGO</a:t>
                      </a:r>
                      <a:endParaRPr/>
                    </a:p>
                  </a:txBody>
                  <a:tcPr marT="0" marB="0" marR="13975" marL="139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8890" marR="0" rtl="0" algn="ctr">
                        <a:spcBef>
                          <a:spcPts val="0"/>
                        </a:spcBef>
                        <a:spcAft>
                          <a:spcPts val="0"/>
                        </a:spcAft>
                        <a:buNone/>
                      </a:pPr>
                      <a:r>
                        <a:rPr lang="en-US" sz="1300" u="none" cap="none" strike="noStrike"/>
                        <a:t>MALENGO</a:t>
                      </a:r>
                      <a:endParaRPr/>
                    </a:p>
                  </a:txBody>
                  <a:tcPr marT="0" marB="0" marR="13975" marL="139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8890" marR="0" rtl="0" algn="ctr">
                        <a:spcBef>
                          <a:spcPts val="0"/>
                        </a:spcBef>
                        <a:spcAft>
                          <a:spcPts val="0"/>
                        </a:spcAft>
                        <a:buNone/>
                      </a:pPr>
                      <a:r>
                        <a:rPr lang="en-US" sz="1300" u="none" cap="none" strike="noStrike"/>
                        <a:t>NYARAKA MUHIMU KWA AJILI YA TATHMINI</a:t>
                      </a:r>
                      <a:endParaRPr/>
                    </a:p>
                  </a:txBody>
                  <a:tcPr marT="0" marB="0" marR="13975" marL="139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r>
              <a:tr h="1016050">
                <a:tc>
                  <a:txBody>
                    <a:bodyPr/>
                    <a:lstStyle/>
                    <a:p>
                      <a:pPr indent="-8890" lvl="0" marL="8890" marR="0" rtl="0" algn="l">
                        <a:spcBef>
                          <a:spcPts val="0"/>
                        </a:spcBef>
                        <a:spcAft>
                          <a:spcPts val="0"/>
                        </a:spcAft>
                        <a:buNone/>
                      </a:pPr>
                      <a:r>
                        <a:rPr lang="en-US" sz="1300" u="none" cap="none" strike="noStrike"/>
                        <a:t>Kupona baada ya maafa </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300" u="none" cap="none" strike="noStrike"/>
                        <a:t>Thibitisha kuwa shirika limeandika taratibu za kupona baada ya maafa ya IT na kubaini ikiwa vipimo vya kupona baada ya maafa vinafanywa kwenye data.</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300" u="none" cap="none" strike="noStrike"/>
                        <a:t>Sera ya IT</a:t>
                      </a:r>
                      <a:endParaRPr/>
                    </a:p>
                    <a:p>
                      <a:pPr indent="-8890" lvl="0" marL="8890" marR="0" rtl="0" algn="l">
                        <a:spcBef>
                          <a:spcPts val="0"/>
                        </a:spcBef>
                        <a:spcAft>
                          <a:spcPts val="0"/>
                        </a:spcAft>
                        <a:buNone/>
                      </a:pPr>
                      <a:r>
                        <a:rPr lang="en-US" sz="1300" u="none" cap="none" strike="noStrike"/>
                        <a:t>Sera au taratibu za Kupona baada ya Maafa</a:t>
                      </a:r>
                      <a:endParaRPr/>
                    </a:p>
                    <a:p>
                      <a:pPr indent="-8890" lvl="0" marL="8890" marR="0" rtl="0" algn="l">
                        <a:spcBef>
                          <a:spcPts val="0"/>
                        </a:spcBef>
                        <a:spcAft>
                          <a:spcPts val="0"/>
                        </a:spcAft>
                        <a:buNone/>
                      </a:pPr>
                      <a:r>
                        <a:rPr lang="en-US" sz="1300" u="none" cap="none" strike="noStrike"/>
                        <a:t>Matokeo ya kipimo cha kupona baada ya maafa</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042850">
                <a:tc>
                  <a:txBody>
                    <a:bodyPr/>
                    <a:lstStyle/>
                    <a:p>
                      <a:pPr indent="-8890" lvl="0" marL="8890" marR="0" rtl="0" algn="l">
                        <a:spcBef>
                          <a:spcPts val="0"/>
                        </a:spcBef>
                        <a:spcAft>
                          <a:spcPts val="0"/>
                        </a:spcAft>
                        <a:buNone/>
                      </a:pPr>
                      <a:r>
                        <a:rPr lang="en-US" sz="1300" u="none" cap="none" strike="noStrike"/>
                        <a:t>Mgawanyo wa Majukumu </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300" u="none" cap="none" strike="noStrike"/>
                        <a:t>Tathmini ikiwa kuna mgawanyo wa kutosha wa majukumu ndani ya kazi ya IT, na usimamizi wa kanzidata umegawanywa wazi na majukumu mengine</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300" u="none" cap="none" strike="noStrike"/>
                        <a:t>Sera ya IT</a:t>
                      </a:r>
                      <a:endParaRPr/>
                    </a:p>
                    <a:p>
                      <a:pPr indent="-8890" lvl="0" marL="8890" marR="0" rtl="0" algn="l">
                        <a:spcBef>
                          <a:spcPts val="0"/>
                        </a:spcBef>
                        <a:spcAft>
                          <a:spcPts val="0"/>
                        </a:spcAft>
                        <a:buNone/>
                      </a:pPr>
                      <a:r>
                        <a:rPr lang="en-US" sz="1300" u="none" cap="none" strike="noStrike"/>
                        <a:t>Chati ya shirika ya kazi ya IT</a:t>
                      </a:r>
                      <a:endParaRPr/>
                    </a:p>
                    <a:p>
                      <a:pPr indent="-8890" lvl="0" marL="8890" marR="0" rtl="0" algn="l">
                        <a:spcBef>
                          <a:spcPts val="0"/>
                        </a:spcBef>
                        <a:spcAft>
                          <a:spcPts val="0"/>
                        </a:spcAft>
                        <a:buNone/>
                      </a:pPr>
                      <a:r>
                        <a:rPr lang="en-US" sz="1300" u="none" cap="none" strike="noStrike"/>
                        <a:t>Maelezo ya kazi kwa wafanyakazi wa IT</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82125">
                <a:tc>
                  <a:txBody>
                    <a:bodyPr/>
                    <a:lstStyle/>
                    <a:p>
                      <a:pPr indent="-8890" lvl="0" marL="8890" marR="0" rtl="0" algn="l">
                        <a:spcBef>
                          <a:spcPts val="0"/>
                        </a:spcBef>
                        <a:spcAft>
                          <a:spcPts val="0"/>
                        </a:spcAft>
                        <a:buNone/>
                      </a:pPr>
                      <a:r>
                        <a:rPr lang="en-US" sz="1300" u="none" cap="none" strike="noStrike"/>
                        <a:t>Hifadhi ya Nakala</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300" u="none" cap="none" strike="noStrike"/>
                        <a:t>Thibitisha ikiwa hifadhi ya nakala za data imeanishwa katika sera na ikiwa hifadhi ya nakala za eneo husika na nje ya eneo zinafanywa kwa muda unaofaa.</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300" u="none" cap="none" strike="noStrike"/>
                        <a:t>Sera ya IT</a:t>
                      </a:r>
                      <a:endParaRPr/>
                    </a:p>
                    <a:p>
                      <a:pPr indent="-8890" lvl="0" marL="8890" marR="0" rtl="0" algn="l">
                        <a:spcBef>
                          <a:spcPts val="0"/>
                        </a:spcBef>
                        <a:spcAft>
                          <a:spcPts val="0"/>
                        </a:spcAft>
                        <a:buNone/>
                      </a:pPr>
                      <a:r>
                        <a:rPr lang="en-US" sz="1300" u="none" cap="none" strike="noStrike"/>
                        <a:t>Utaratibu wa kuhifadhi nakala</a:t>
                      </a:r>
                      <a:endParaRPr/>
                    </a:p>
                    <a:p>
                      <a:pPr indent="-8890" lvl="0" marL="8890" marR="0" rtl="0" algn="l">
                        <a:spcBef>
                          <a:spcPts val="0"/>
                        </a:spcBef>
                        <a:spcAft>
                          <a:spcPts val="0"/>
                        </a:spcAft>
                        <a:buNone/>
                      </a:pPr>
                      <a:r>
                        <a:rPr lang="en-US" sz="1300" u="none" cap="none" strike="noStrike"/>
                        <a:t>Ripoti za hifadhi ya nakala kwenye seva</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19200">
                <a:tc>
                  <a:txBody>
                    <a:bodyPr/>
                    <a:lstStyle/>
                    <a:p>
                      <a:pPr indent="-8890" lvl="0" marL="8890" marR="0" rtl="0" algn="l">
                        <a:spcBef>
                          <a:spcPts val="0"/>
                        </a:spcBef>
                        <a:spcAft>
                          <a:spcPts val="0"/>
                        </a:spcAft>
                        <a:buNone/>
                      </a:pPr>
                      <a:r>
                        <a:rPr lang="en-US" sz="1300" u="none" cap="none" strike="noStrike"/>
                        <a:t>Programu ya Kuzuia virusi</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300" u="none" cap="none" strike="noStrike"/>
                        <a:t>Thibitisha ikiwa shirika lina programu ya toleo la sasa la programu ya kuzuia virusi iliyowekwa kwenye kompyuta mpakato, kompyuta na seva zote.</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300" u="none" cap="none" strike="noStrike"/>
                        <a:t>Sera ya IT</a:t>
                      </a:r>
                      <a:endParaRPr/>
                    </a:p>
                    <a:p>
                      <a:pPr indent="-8890" lvl="0" marL="8890" marR="0" rtl="0" algn="l">
                        <a:spcBef>
                          <a:spcPts val="0"/>
                        </a:spcBef>
                        <a:spcAft>
                          <a:spcPts val="0"/>
                        </a:spcAft>
                        <a:buNone/>
                      </a:pPr>
                      <a:r>
                        <a:rPr lang="en-US" sz="1300" u="none" cap="none" strike="noStrike"/>
                        <a:t>Leseni ya Programu ya Kuzuia virusi</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836450">
                <a:tc>
                  <a:txBody>
                    <a:bodyPr/>
                    <a:lstStyle/>
                    <a:p>
                      <a:pPr indent="-8890" lvl="0" marL="8890" marR="0" rtl="0" algn="l">
                        <a:spcBef>
                          <a:spcPts val="0"/>
                        </a:spcBef>
                        <a:spcAft>
                          <a:spcPts val="0"/>
                        </a:spcAft>
                        <a:buNone/>
                      </a:pPr>
                      <a:r>
                        <a:rPr lang="en-US" sz="1300" u="none" cap="none" strike="noStrike"/>
                        <a:t>Kichujio cha Mtandao (Firewall)</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300" u="none" cap="none" strike="noStrike"/>
                        <a:t>Thibitisha ikiwa shirika lina kichuja mtandao kinayofanya kazi ili kuanzisha kizuizi kati ya mtandao wa ndani na data za mtandao zinazoingia kutoka vyanzo vya nje (kama vile mtandao) ili kuzuia data mbaya za mtandao kama vile virusi na wadukuzi.</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300" u="none" cap="none" strike="noStrike"/>
                        <a:t>Sera ya IT</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64875">
                <a:tc>
                  <a:txBody>
                    <a:bodyPr/>
                    <a:lstStyle/>
                    <a:p>
                      <a:pPr indent="-8890" lvl="0" marL="8890" marR="0" rtl="0" algn="l">
                        <a:spcBef>
                          <a:spcPts val="0"/>
                        </a:spcBef>
                        <a:spcAft>
                          <a:spcPts val="0"/>
                        </a:spcAft>
                        <a:buNone/>
                      </a:pPr>
                      <a:r>
                        <a:rPr lang="en-US" sz="1300" u="none" cap="none" strike="noStrike"/>
                        <a:t>Mtandao wa wageni</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300" u="none" cap="none" strike="noStrike"/>
                        <a:t>Thibitisha ikiwa shirika lina mtandao tofauti kwa ajili ya wageni, bila ufikiaji wa mtandao wa shirika. </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300" u="none" cap="none" strike="noStrike"/>
                        <a:t>Sera ya IT</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190" name="Google Shape;1190;p101"/>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IT (Inaendelea)</a:t>
            </a:r>
            <a:endParaRPr/>
          </a:p>
        </p:txBody>
      </p:sp>
      <p:sp>
        <p:nvSpPr>
          <p:cNvPr id="1191" name="Google Shape;1191;p101"/>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102"/>
          <p:cNvSpPr txBox="1"/>
          <p:nvPr/>
        </p:nvSpPr>
        <p:spPr>
          <a:xfrm>
            <a:off x="1107231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94</a:t>
            </a:r>
            <a:endParaRPr b="0" i="0" sz="1800" u="none" cap="none" strike="noStrike">
              <a:solidFill>
                <a:srgbClr val="000000"/>
              </a:solidFill>
              <a:latin typeface="Arial"/>
              <a:ea typeface="Arial"/>
              <a:cs typeface="Arial"/>
              <a:sym typeface="Arial"/>
            </a:endParaRPr>
          </a:p>
        </p:txBody>
      </p:sp>
      <p:graphicFrame>
        <p:nvGraphicFramePr>
          <p:cNvPr id="1197" name="Google Shape;1197;p102"/>
          <p:cNvGraphicFramePr/>
          <p:nvPr/>
        </p:nvGraphicFramePr>
        <p:xfrm>
          <a:off x="420067" y="954593"/>
          <a:ext cx="3000000" cy="3000000"/>
        </p:xfrm>
        <a:graphic>
          <a:graphicData uri="http://schemas.openxmlformats.org/drawingml/2006/table">
            <a:tbl>
              <a:tblPr>
                <a:noFill/>
                <a:tableStyleId>{B19A406E-EE2C-4DFD-9D6A-2B16BFBA1EC5}</a:tableStyleId>
              </a:tblPr>
              <a:tblGrid>
                <a:gridCol w="2303025"/>
                <a:gridCol w="6631900"/>
                <a:gridCol w="2600550"/>
              </a:tblGrid>
              <a:tr h="530550">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KATEGORIA/</a:t>
                      </a:r>
                      <a:br>
                        <a:rPr b="1" lang="en-US" sz="1400" u="none" cap="none" strike="noStrike">
                          <a:solidFill>
                            <a:schemeClr val="lt1"/>
                          </a:solidFill>
                          <a:latin typeface="Arial"/>
                          <a:ea typeface="Arial"/>
                          <a:cs typeface="Arial"/>
                          <a:sym typeface="Arial"/>
                        </a:rPr>
                      </a:br>
                      <a:r>
                        <a:rPr b="1" lang="en-US" sz="1400" u="none" cap="none" strike="noStrike">
                          <a:solidFill>
                            <a:schemeClr val="lt1"/>
                          </a:solidFill>
                          <a:latin typeface="Arial"/>
                          <a:ea typeface="Arial"/>
                          <a:cs typeface="Arial"/>
                          <a:sym typeface="Arial"/>
                        </a:rPr>
                        <a:t>KATEGORIA NDOGO</a:t>
                      </a:r>
                      <a:endParaRPr/>
                    </a:p>
                  </a:txBody>
                  <a:tcPr marT="0" marB="0" marR="13975" marL="139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MALENGO</a:t>
                      </a:r>
                      <a:endParaRPr/>
                    </a:p>
                  </a:txBody>
                  <a:tcPr marT="0" marB="0" marR="13975" marL="139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a:p>
                  </a:txBody>
                  <a:tcPr marT="0" marB="0" marR="13975" marL="139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r>
              <a:tr h="99402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Sasisho za mfumo wa uendeshaji</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seva za shirika na kompyuta za mteja zimesasishwa na mfumo wa uendeshaji wa hivi karibuni pamoja na programu za wahusika wengine, viendeshi programu na programu endeshi ya vifaa. </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ya IT</a:t>
                      </a:r>
                      <a:endParaRPr/>
                    </a:p>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Ripoti za kumbukumbu za sasisho la seva</a:t>
                      </a:r>
                      <a:endParaRPr/>
                    </a:p>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Ripoti za kumbukumbu za viraka na masasisho</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98922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Kusasisha vituo vya kazi – kompyuta mpakato na kompyuta</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vituo vya kazi vya shirika vimewekwa na kudumishwa kwa njia ile ile, na seti ya kawaida ya programu imewekwa (mazingira ya kawaida ya uendeshaji).</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ya IT</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5947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Usakinishaji na leseni ya programu</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usakinishaji wa programu umeainishwa katika sera ya IT, na ikiwa programu inaweza kusakinishwa tu na mfanyakazi wa IT aliyekabidhiwa.</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ya IT</a:t>
                      </a:r>
                      <a:endParaRPr/>
                    </a:p>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au taratibu za Ufikiaji</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60800">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Nywila</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kuna sera au utaratibu ulioandikwa juu ya nywila ili kufikia vituo vya kazi, pamoja na ufikiaji wa mfumo. </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ya IT</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60800">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Kuzima kiotomatiki</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shirika linaweza kuzima kiotomatiki, pamoja na vifungio vya mfumo ikiwa kompyuta hazifanyi kazi kwa muda fulani uliowekwa.</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ya IT </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0400">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Leseni </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shirika lina leseni halali kwa programu zote zilizotumika.</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Leseni za programu</a:t>
                      </a:r>
                      <a:endParaRPr/>
                    </a:p>
                  </a:txBody>
                  <a:tcPr marT="0" marB="0" marR="13975" marL="139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198" name="Google Shape;1198;p102"/>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IT (Inaendelea)</a:t>
            </a:r>
            <a:endParaRPr/>
          </a:p>
        </p:txBody>
      </p:sp>
      <p:sp>
        <p:nvSpPr>
          <p:cNvPr id="1199" name="Google Shape;1199;p102"/>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3" name="Shape 1203"/>
        <p:cNvGrpSpPr/>
        <p:nvPr/>
      </p:nvGrpSpPr>
      <p:grpSpPr>
        <a:xfrm>
          <a:off x="0" y="0"/>
          <a:ext cx="0" cy="0"/>
          <a:chOff x="0" y="0"/>
          <a:chExt cx="0" cy="0"/>
        </a:xfrm>
      </p:grpSpPr>
      <p:sp>
        <p:nvSpPr>
          <p:cNvPr id="1204" name="Google Shape;1204;p103"/>
          <p:cNvSpPr txBox="1"/>
          <p:nvPr/>
        </p:nvSpPr>
        <p:spPr>
          <a:xfrm>
            <a:off x="1072990" y="1194899"/>
            <a:ext cx="10069195" cy="2693045"/>
          </a:xfrm>
          <a:prstGeom prst="rect">
            <a:avLst/>
          </a:prstGeom>
          <a:noFill/>
          <a:ln>
            <a:noFill/>
          </a:ln>
        </p:spPr>
        <p:txBody>
          <a:bodyPr anchorCtr="0" anchor="t" bIns="0" lIns="0" spcFirstLastPara="1" rIns="0" wrap="square" tIns="0">
            <a:spAutoFit/>
          </a:bodyPr>
          <a:lstStyle/>
          <a:p>
            <a:pPr indent="-342900" lvl="0" marL="355600" marR="5080" rtl="0" algn="l">
              <a:lnSpc>
                <a:spcPct val="100000"/>
              </a:lnSpc>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Mashirika mara nyingi hayana Bima ya Usalama wa Mtandaoni. Mashirika mengi hayaelewi kwamba yako katika hatari ya kuvujishiwa data au kushambuliwa kwa njia ya mtandao kwa sababu ya kuwa na mtandao, uwepo wao mtandaoni, na kuwa na au uwezo wa kufikia data ya siri.</a:t>
            </a:r>
            <a:endParaRPr/>
          </a:p>
          <a:p>
            <a:pPr indent="-342900" lvl="0" marL="355600" marR="248284" rtl="0" algn="l">
              <a:lnSpc>
                <a:spcPct val="100000"/>
              </a:lnSpc>
              <a:spcBef>
                <a:spcPts val="139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Hifadhi nakala hufanywa kwenye diski ambazo huwekwa kwenye eneo, kwenye droo za ofisi, bila hifadhi nakala ya nje ya eneo au kwenye cloud.</a:t>
            </a:r>
            <a:endParaRPr/>
          </a:p>
          <a:p>
            <a:pPr indent="-342900" lvl="0" marL="355600" marR="0" rtl="0" algn="l">
              <a:lnSpc>
                <a:spcPct val="100000"/>
              </a:lnSpc>
              <a:spcBef>
                <a:spcPts val="14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Ukosefu wa sera za IT</a:t>
            </a:r>
            <a:endParaRPr/>
          </a:p>
          <a:p>
            <a:pPr indent="-342900" lvl="0" marL="355600" marR="0" rtl="0" algn="l">
              <a:lnSpc>
                <a:spcPct val="100000"/>
              </a:lnSpc>
              <a:spcBef>
                <a:spcPts val="139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Ukosefu wa mipango ya IT</a:t>
            </a:r>
            <a:endParaRPr/>
          </a:p>
        </p:txBody>
      </p:sp>
      <p:sp>
        <p:nvSpPr>
          <p:cNvPr id="1205" name="Google Shape;1205;p103"/>
          <p:cNvSpPr/>
          <p:nvPr/>
        </p:nvSpPr>
        <p:spPr>
          <a:xfrm>
            <a:off x="8106918" y="6459473"/>
            <a:ext cx="913130" cy="398145"/>
          </a:xfrm>
          <a:custGeom>
            <a:rect b="b" l="l" r="r" t="t"/>
            <a:pathLst>
              <a:path extrusionOk="0" h="398145" w="913129">
                <a:moveTo>
                  <a:pt x="0" y="397763"/>
                </a:moveTo>
                <a:lnTo>
                  <a:pt x="912863" y="397763"/>
                </a:lnTo>
                <a:lnTo>
                  <a:pt x="912863" y="0"/>
                </a:lnTo>
                <a:lnTo>
                  <a:pt x="0" y="0"/>
                </a:lnTo>
                <a:lnTo>
                  <a:pt x="0" y="397763"/>
                </a:lnTo>
                <a:close/>
              </a:path>
            </a:pathLst>
          </a:custGeom>
          <a:solidFill>
            <a:srgbClr val="002E6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1206" name="Google Shape;1206;p103"/>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MAENEO YA KAWAIDA YA UBORESHAJI</a:t>
            </a:r>
            <a:endParaRPr/>
          </a:p>
        </p:txBody>
      </p:sp>
      <p:sp>
        <p:nvSpPr>
          <p:cNvPr id="1207" name="Google Shape;1207;p103"/>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1" name="Shape 1211"/>
        <p:cNvGrpSpPr/>
        <p:nvPr/>
      </p:nvGrpSpPr>
      <p:grpSpPr>
        <a:xfrm>
          <a:off x="0" y="0"/>
          <a:ext cx="0" cy="0"/>
          <a:chOff x="0" y="0"/>
          <a:chExt cx="0" cy="0"/>
        </a:xfrm>
      </p:grpSpPr>
      <p:sp>
        <p:nvSpPr>
          <p:cNvPr id="1212" name="Google Shape;1212;p104"/>
          <p:cNvSpPr txBox="1"/>
          <p:nvPr/>
        </p:nvSpPr>
        <p:spPr>
          <a:xfrm>
            <a:off x="1431213" y="1332315"/>
            <a:ext cx="8767864" cy="3737049"/>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chemeClr val="dk1"/>
              </a:buClr>
              <a:buSzPts val="2200"/>
              <a:buFont typeface="Arial"/>
              <a:buNone/>
            </a:pPr>
            <a:r>
              <a:rPr b="1" lang="en-US" sz="2200">
                <a:solidFill>
                  <a:schemeClr val="dk1"/>
                </a:solidFill>
                <a:latin typeface="Arial"/>
                <a:ea typeface="Arial"/>
                <a:cs typeface="Arial"/>
                <a:sym typeface="Arial"/>
              </a:rPr>
              <a:t>Hatari muhimu za kuzingatiwa:</a:t>
            </a:r>
            <a:endParaRPr b="0" i="0" sz="1750" u="none" cap="none" strike="noStrike">
              <a:solidFill>
                <a:srgbClr val="000000"/>
              </a:solidFill>
              <a:latin typeface="Times New Roman"/>
              <a:ea typeface="Times New Roman"/>
              <a:cs typeface="Times New Roman"/>
              <a:sym typeface="Times New Roman"/>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Ukosefu wa sera za kutosha za IT</a:t>
            </a:r>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Kutozingatia sera na matakwa ya utaratibu wa IT</a:t>
            </a:r>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Ukosefu wa mipango ya IT</a:t>
            </a:r>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Hakuna tathmini za hatari za IT zilizofanywa</a:t>
            </a:r>
            <a:endParaRPr sz="2000">
              <a:solidFill>
                <a:schemeClr val="dk1"/>
              </a:solidFill>
              <a:latin typeface="Arial"/>
              <a:ea typeface="Arial"/>
              <a:cs typeface="Arial"/>
              <a:sym typeface="Arial"/>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Udhibiti wa ufikiaji usiojitosheleza</a:t>
            </a:r>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Kupoteza taarifa au data</a:t>
            </a:r>
            <a:endParaRPr/>
          </a:p>
        </p:txBody>
      </p:sp>
      <p:sp>
        <p:nvSpPr>
          <p:cNvPr id="1213" name="Google Shape;1213;p104"/>
          <p:cNvSpPr txBox="1"/>
          <p:nvPr/>
        </p:nvSpPr>
        <p:spPr>
          <a:xfrm>
            <a:off x="1107231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93</a:t>
            </a:r>
            <a:endParaRPr b="0" i="0" sz="1800" u="none" cap="none" strike="noStrike">
              <a:solidFill>
                <a:srgbClr val="000000"/>
              </a:solidFill>
              <a:latin typeface="Arial"/>
              <a:ea typeface="Arial"/>
              <a:cs typeface="Arial"/>
              <a:sym typeface="Arial"/>
            </a:endParaRPr>
          </a:p>
        </p:txBody>
      </p:sp>
      <p:sp>
        <p:nvSpPr>
          <p:cNvPr id="1214" name="Google Shape;1214;p104"/>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HATARI MUHIMU</a:t>
            </a:r>
            <a:endParaRPr/>
          </a:p>
        </p:txBody>
      </p:sp>
      <p:sp>
        <p:nvSpPr>
          <p:cNvPr id="1215" name="Google Shape;1215;p104"/>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0" name="Shape 1220"/>
        <p:cNvGrpSpPr/>
        <p:nvPr/>
      </p:nvGrpSpPr>
      <p:grpSpPr>
        <a:xfrm>
          <a:off x="0" y="0"/>
          <a:ext cx="0" cy="0"/>
          <a:chOff x="0" y="0"/>
          <a:chExt cx="0" cy="0"/>
        </a:xfrm>
      </p:grpSpPr>
      <p:sp>
        <p:nvSpPr>
          <p:cNvPr id="1221" name="Google Shape;1221;p105"/>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MAPENDEKEZO</a:t>
            </a:r>
            <a:endParaRPr b="1" sz="3200">
              <a:solidFill>
                <a:schemeClr val="lt1"/>
              </a:solidFill>
              <a:latin typeface="Arial"/>
              <a:ea typeface="Arial"/>
              <a:cs typeface="Arial"/>
              <a:sym typeface="Arial"/>
            </a:endParaRPr>
          </a:p>
        </p:txBody>
      </p:sp>
      <p:sp>
        <p:nvSpPr>
          <p:cNvPr id="1222" name="Google Shape;1222;p105"/>
          <p:cNvSpPr txBox="1"/>
          <p:nvPr>
            <p:ph idx="1" type="body"/>
          </p:nvPr>
        </p:nvSpPr>
        <p:spPr>
          <a:xfrm>
            <a:off x="312982" y="1030142"/>
            <a:ext cx="11549669" cy="4001095"/>
          </a:xfrm>
          <a:prstGeom prst="rect">
            <a:avLst/>
          </a:prstGeom>
          <a:noFill/>
          <a:ln>
            <a:noFill/>
          </a:ln>
        </p:spPr>
        <p:txBody>
          <a:bodyPr anchorCtr="0" anchor="t" bIns="45700" lIns="0" spcFirstLastPara="1" rIns="0" wrap="square" tIns="45700">
            <a:noAutofit/>
          </a:bodyPr>
          <a:lstStyle/>
          <a:p>
            <a:pPr indent="-342900" lvl="0" marL="512229" rtl="0" algn="l">
              <a:lnSpc>
                <a:spcPct val="110000"/>
              </a:lnSpc>
              <a:spcBef>
                <a:spcPts val="0"/>
              </a:spcBef>
              <a:spcAft>
                <a:spcPts val="0"/>
              </a:spcAft>
              <a:buClr>
                <a:schemeClr val="dk1"/>
              </a:buClr>
              <a:buSzPts val="2000"/>
              <a:buFont typeface="Noto Sans Symbols"/>
              <a:buChar char="▪"/>
            </a:pPr>
            <a:r>
              <a:rPr b="1" lang="en-US"/>
              <a:t>Fanya tathmini za IT na ushughulikie mapungufu yaliyopatikana: </a:t>
            </a:r>
            <a:r>
              <a:rPr lang="en-US">
                <a:solidFill>
                  <a:schemeClr val="dk1"/>
                </a:solidFill>
              </a:rPr>
              <a:t>Kabla ya kazi yoyote na LIP, kama teknolojia yao-au ukosefu wake-inaweza kuathiri nyanja zote za utekelezaji na uendelevu wa shirika.</a:t>
            </a:r>
            <a:endParaRPr/>
          </a:p>
          <a:p>
            <a:pPr indent="-342900" lvl="0" marL="512229" rtl="0" algn="l">
              <a:lnSpc>
                <a:spcPct val="110000"/>
              </a:lnSpc>
              <a:spcBef>
                <a:spcPts val="1200"/>
              </a:spcBef>
              <a:spcAft>
                <a:spcPts val="0"/>
              </a:spcAft>
              <a:buClr>
                <a:schemeClr val="dk1"/>
              </a:buClr>
              <a:buSzPts val="2000"/>
              <a:buFont typeface="Noto Sans Symbols"/>
              <a:buChar char="▪"/>
            </a:pPr>
            <a:r>
              <a:rPr b="1" lang="en-US"/>
              <a:t>Kuhimiza utamaduni wa usimamizi wa IT: </a:t>
            </a:r>
            <a:r>
              <a:rPr lang="en-US">
                <a:solidFill>
                  <a:schemeClr val="dk1"/>
                </a:solidFill>
              </a:rPr>
              <a:t>Kamati za IT zinasimamia na kuhakikisha kuwa teknolojia inasaidia malengo na mikakati ya shirika na hutoa mwongozo juu ya usalama wa habari. Sera au mipango ya IT, uhifadhi wa kiotomatiki wa faili za kielektroniki na kurekodi mikakati ya uhifadhi nakala iliyokomaa zaidi, na mafundi wenye ujuzi au bora ili kuhakikisha utawala na usimamizi sahihi wa IT ni sehemu muhimu za miundombinu ya IT.</a:t>
            </a:r>
            <a:endParaRPr/>
          </a:p>
          <a:p>
            <a:pPr indent="-342900" lvl="0" marL="512229" rtl="0" algn="l">
              <a:lnSpc>
                <a:spcPct val="110000"/>
              </a:lnSpc>
              <a:spcBef>
                <a:spcPts val="1200"/>
              </a:spcBef>
              <a:spcAft>
                <a:spcPts val="0"/>
              </a:spcAft>
              <a:buClr>
                <a:schemeClr val="dk1"/>
              </a:buClr>
              <a:buSzPts val="2000"/>
              <a:buFont typeface="Noto Sans Symbols"/>
              <a:buChar char="▪"/>
            </a:pPr>
            <a:r>
              <a:rPr b="1" lang="en-US"/>
              <a:t>Toa ufadhili na uhimize usasisho kwa mifumo ya IT: </a:t>
            </a:r>
            <a:r>
              <a:rPr lang="en-US">
                <a:solidFill>
                  <a:schemeClr val="dk1"/>
                </a:solidFill>
              </a:rPr>
              <a:t>Matumizi ya kompyuta za kisasa; programu yenye leseni; upana mzuri wa data; seva zilizo na mtandao, na mtandao wa ndani ili kurahisisha usimamizi, uhifadhi, uhifadhi nakala, na ushirikiano; usalama wa data ulioimarishwa na udhibiti zaidi wa kiutawala; matumizi ya anwani za barua pepe za kampuni; mifumo ya usimamizi wa HR/mishahara ya dijiti; kanzidata za kufuatilia mali za kampuni na taarifa nyingine; tovuti zinazofanya kazi, zilizobuniwa vizuri; na mafunzo ya IT katika vifurushi vya Microsoft Office.</a:t>
            </a:r>
            <a:endParaRPr/>
          </a:p>
        </p:txBody>
      </p:sp>
      <p:sp>
        <p:nvSpPr>
          <p:cNvPr id="1223" name="Google Shape;1223;p105"/>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sp>
        <p:nvSpPr>
          <p:cNvPr id="1229" name="Google Shape;1229;p106"/>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MAPENDEKEZO</a:t>
            </a:r>
            <a:endParaRPr b="1" sz="3200">
              <a:solidFill>
                <a:schemeClr val="lt1"/>
              </a:solidFill>
              <a:latin typeface="Arial"/>
              <a:ea typeface="Arial"/>
              <a:cs typeface="Arial"/>
              <a:sym typeface="Arial"/>
            </a:endParaRPr>
          </a:p>
        </p:txBody>
      </p:sp>
      <p:sp>
        <p:nvSpPr>
          <p:cNvPr id="1230" name="Google Shape;1230;p106"/>
          <p:cNvSpPr txBox="1"/>
          <p:nvPr>
            <p:ph idx="1" type="body"/>
          </p:nvPr>
        </p:nvSpPr>
        <p:spPr>
          <a:xfrm>
            <a:off x="920537" y="1030142"/>
            <a:ext cx="10334562" cy="2412666"/>
          </a:xfrm>
          <a:prstGeom prst="rect">
            <a:avLst/>
          </a:prstGeom>
          <a:noFill/>
          <a:ln>
            <a:noFill/>
          </a:ln>
        </p:spPr>
        <p:txBody>
          <a:bodyPr anchorCtr="0" anchor="t" bIns="45700" lIns="0" spcFirstLastPara="1" rIns="0" wrap="square" tIns="45700">
            <a:normAutofit lnSpcReduction="10000"/>
          </a:bodyPr>
          <a:lstStyle/>
          <a:p>
            <a:pPr indent="-342900" lvl="0" marL="512229" rtl="0" algn="l">
              <a:lnSpc>
                <a:spcPct val="110000"/>
              </a:lnSpc>
              <a:spcBef>
                <a:spcPts val="0"/>
              </a:spcBef>
              <a:spcAft>
                <a:spcPts val="0"/>
              </a:spcAft>
              <a:buClr>
                <a:schemeClr val="dk1"/>
              </a:buClr>
              <a:buSzPts val="2000"/>
              <a:buFont typeface="Noto Sans Symbols"/>
              <a:buChar char="▪"/>
            </a:pPr>
            <a:r>
              <a:rPr b="1" lang="en-US"/>
              <a:t>Mifumo ya barua pepe ya kampuni:</a:t>
            </a:r>
            <a:r>
              <a:rPr lang="en-US" sz="2000">
                <a:solidFill>
                  <a:schemeClr val="dk1"/>
                </a:solidFill>
              </a:rPr>
              <a:t> Matumizi ya barua pepe ya kampuni kwenye LIP ni muhimu kwa usalama kwani barua pepe binafsi haziruhusu kuhifadhi nakala za data, haziko salama sana, na zina hatari zaidi ya kudukuliwa kuliko anwani ya kampuni.</a:t>
            </a:r>
            <a:endParaRPr/>
          </a:p>
          <a:p>
            <a:pPr indent="-342900" lvl="0" marL="512229" rtl="0" algn="l">
              <a:lnSpc>
                <a:spcPct val="110000"/>
              </a:lnSpc>
              <a:spcBef>
                <a:spcPts val="1200"/>
              </a:spcBef>
              <a:spcAft>
                <a:spcPts val="0"/>
              </a:spcAft>
              <a:buClr>
                <a:schemeClr val="dk1"/>
              </a:buClr>
              <a:buSzPts val="2000"/>
              <a:buFont typeface="Noto Sans Symbols"/>
              <a:buChar char="▪"/>
            </a:pPr>
            <a:r>
              <a:rPr b="1" lang="en-US"/>
              <a:t>Utengenezaji wa Mipango kamili ya IT: </a:t>
            </a:r>
            <a:r>
              <a:rPr lang="en-US" sz="2000">
                <a:solidFill>
                  <a:schemeClr val="dk1"/>
                </a:solidFill>
              </a:rPr>
              <a:t>Kila LIP uiapaswa kupokea msaada wa kiufundi na ufadhili wanaohitaji ili kuendeleza na kutekeleza Mpango mkakati, wa kina, wa kipekee wa IT. Hii ndiyo njia bora zaidi na thabiti ya kutambua, kuelezea, na kushughulikia maeneo mahususi ya kuboresha. </a:t>
            </a:r>
            <a:endParaRPr/>
          </a:p>
        </p:txBody>
      </p:sp>
      <p:sp>
        <p:nvSpPr>
          <p:cNvPr id="1231" name="Google Shape;1231;p106"/>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sp>
        <p:nvSpPr>
          <p:cNvPr id="1236" name="Google Shape;1236;p107"/>
          <p:cNvSpPr txBox="1"/>
          <p:nvPr>
            <p:ph type="title"/>
          </p:nvPr>
        </p:nvSpPr>
        <p:spPr>
          <a:xfrm>
            <a:off x="249767" y="2599480"/>
            <a:ext cx="11692466" cy="1333698"/>
          </a:xfrm>
          <a:prstGeom prst="rect">
            <a:avLst/>
          </a:prstGeom>
          <a:noFill/>
          <a:ln>
            <a:noFill/>
          </a:ln>
        </p:spPr>
        <p:txBody>
          <a:bodyPr anchorCtr="0" anchor="t" bIns="0" lIns="0" spcFirstLastPara="1" rIns="0" wrap="square" tIns="0">
            <a:spAutoFit/>
          </a:bodyPr>
          <a:lstStyle/>
          <a:p>
            <a:pPr indent="0" lvl="0" marL="12700" rtl="0" algn="ctr">
              <a:lnSpc>
                <a:spcPct val="108750"/>
              </a:lnSpc>
              <a:spcBef>
                <a:spcPts val="0"/>
              </a:spcBef>
              <a:spcAft>
                <a:spcPts val="0"/>
              </a:spcAft>
              <a:buNone/>
            </a:pPr>
            <a:r>
              <a:rPr b="1" lang="en-US" sz="4800"/>
              <a:t>MODULI YA 7: </a:t>
            </a:r>
            <a:br>
              <a:rPr b="1" lang="en-US" sz="4800"/>
            </a:br>
            <a:r>
              <a:rPr b="1" lang="en-US" sz="4800"/>
              <a:t>RASILIMALI WATU </a:t>
            </a:r>
            <a:endParaRPr b="1" sz="4800"/>
          </a:p>
        </p:txBody>
      </p:sp>
      <p:sp>
        <p:nvSpPr>
          <p:cNvPr id="1237" name="Google Shape;1237;p107"/>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rgbClr val="FFFFFF"/>
                </a:solidFill>
                <a:latin typeface="Arial"/>
                <a:ea typeface="Arial"/>
                <a:cs typeface="Arial"/>
                <a:sym typeface="Arial"/>
              </a:rPr>
              <a:t> </a:t>
            </a:r>
            <a:endParaRPr/>
          </a:p>
        </p:txBody>
      </p:sp>
      <p:sp>
        <p:nvSpPr>
          <p:cNvPr id="1238" name="Google Shape;1238;p107"/>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2" name="Shape 1242"/>
        <p:cNvGrpSpPr/>
        <p:nvPr/>
      </p:nvGrpSpPr>
      <p:grpSpPr>
        <a:xfrm>
          <a:off x="0" y="0"/>
          <a:ext cx="0" cy="0"/>
          <a:chOff x="0" y="0"/>
          <a:chExt cx="0" cy="0"/>
        </a:xfrm>
      </p:grpSpPr>
      <p:sp>
        <p:nvSpPr>
          <p:cNvPr id="1243" name="Google Shape;1243;p108"/>
          <p:cNvSpPr txBox="1"/>
          <p:nvPr/>
        </p:nvSpPr>
        <p:spPr>
          <a:xfrm>
            <a:off x="650513" y="988906"/>
            <a:ext cx="11219568" cy="659283"/>
          </a:xfrm>
          <a:prstGeom prst="rect">
            <a:avLst/>
          </a:prstGeom>
          <a:noFill/>
          <a:ln>
            <a:noFill/>
          </a:ln>
        </p:spPr>
        <p:txBody>
          <a:bodyPr anchorCtr="0" anchor="t" bIns="0" lIns="0" spcFirstLastPara="1" rIns="0" wrap="square" tIns="0">
            <a:spAutoFit/>
          </a:bodyPr>
          <a:lstStyle/>
          <a:p>
            <a:pPr indent="-92075" lvl="0" marL="104139" marR="5080" rtl="0" algn="l">
              <a:lnSpc>
                <a:spcPct val="110000"/>
              </a:lnSpc>
              <a:spcBef>
                <a:spcPts val="0"/>
              </a:spcBef>
              <a:spcAft>
                <a:spcPts val="0"/>
              </a:spcAft>
              <a:buClr>
                <a:schemeClr val="dk1"/>
              </a:buClr>
              <a:buSzPts val="2000"/>
              <a:buFont typeface="Arial"/>
              <a:buNone/>
            </a:pPr>
            <a:r>
              <a:rPr b="1" lang="en-US" sz="2000">
                <a:solidFill>
                  <a:schemeClr val="dk1"/>
                </a:solidFill>
                <a:latin typeface="Arial"/>
                <a:ea typeface="Arial"/>
                <a:cs typeface="Arial"/>
                <a:sym typeface="Arial"/>
              </a:rPr>
              <a:t>Lengo kuu: </a:t>
            </a:r>
            <a:r>
              <a:rPr lang="en-US" sz="2000">
                <a:solidFill>
                  <a:schemeClr val="dk1"/>
                </a:solidFill>
                <a:latin typeface="Arial"/>
                <a:ea typeface="Arial"/>
                <a:cs typeface="Arial"/>
                <a:sym typeface="Arial"/>
              </a:rPr>
              <a:t>Kuthibitisha ikiwa shirika lina sera na taratibu za kutosha na zenye ufanisi zilizopo, na kuamua ikiwa hizi zinafuatwa kulingana na utendaji.</a:t>
            </a:r>
            <a:endParaRPr b="0" i="0" sz="2000" u="none" cap="none" strike="noStrike">
              <a:solidFill>
                <a:schemeClr val="dk1"/>
              </a:solidFill>
              <a:latin typeface="Arial"/>
              <a:ea typeface="Arial"/>
              <a:cs typeface="Arial"/>
              <a:sym typeface="Arial"/>
            </a:endParaRPr>
          </a:p>
        </p:txBody>
      </p:sp>
      <p:sp>
        <p:nvSpPr>
          <p:cNvPr id="1244" name="Google Shape;1244;p108"/>
          <p:cNvSpPr txBox="1"/>
          <p:nvPr/>
        </p:nvSpPr>
        <p:spPr>
          <a:xfrm>
            <a:off x="278454" y="1739492"/>
            <a:ext cx="6795586" cy="54681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1700">
                <a:solidFill>
                  <a:srgbClr val="000000"/>
                </a:solidFill>
                <a:latin typeface="Arial"/>
                <a:ea typeface="Arial"/>
                <a:cs typeface="Arial"/>
                <a:sym typeface="Arial"/>
              </a:rPr>
              <a:t>Vipengele vya Rasilimali Watu vya USAID NUPAS</a:t>
            </a:r>
            <a:r>
              <a:rPr lang="en-US" sz="1700">
                <a:solidFill>
                  <a:srgbClr val="000000"/>
                </a:solidFill>
                <a:latin typeface="Arial"/>
                <a:ea typeface="Arial"/>
                <a:cs typeface="Arial"/>
                <a:sym typeface="Arial"/>
              </a:rPr>
              <a:t>:</a:t>
            </a:r>
            <a:endParaRPr/>
          </a:p>
          <a:p>
            <a:pPr indent="-288925" lvl="0" marL="288925" marR="0" rtl="0" algn="l">
              <a:lnSpc>
                <a:spcPct val="100000"/>
              </a:lnSpc>
              <a:spcBef>
                <a:spcPts val="400"/>
              </a:spcBef>
              <a:spcAft>
                <a:spcPts val="0"/>
              </a:spcAft>
              <a:buClr>
                <a:srgbClr val="000000"/>
              </a:buClr>
              <a:buSzPts val="1700"/>
              <a:buFont typeface="Avenir"/>
              <a:buAutoNum type="arabicPeriod"/>
            </a:pPr>
            <a:r>
              <a:rPr lang="en-US" sz="1700">
                <a:solidFill>
                  <a:srgbClr val="000000"/>
                </a:solidFill>
                <a:latin typeface="Arial"/>
                <a:ea typeface="Arial"/>
                <a:cs typeface="Arial"/>
                <a:sym typeface="Arial"/>
              </a:rPr>
              <a:t>Sera na Taratibu za Rasilimali Watu kuhusu Rasilimali Watu</a:t>
            </a:r>
            <a:endParaRPr sz="1700">
              <a:solidFill>
                <a:schemeClr val="dk1"/>
              </a:solidFill>
              <a:latin typeface="Avenir"/>
              <a:ea typeface="Avenir"/>
              <a:cs typeface="Avenir"/>
              <a:sym typeface="Avenir"/>
            </a:endParaRPr>
          </a:p>
          <a:p>
            <a:pPr indent="-288925" lvl="0" marL="288925" marR="0" rtl="0" algn="l">
              <a:lnSpc>
                <a:spcPct val="100000"/>
              </a:lnSpc>
              <a:spcBef>
                <a:spcPts val="400"/>
              </a:spcBef>
              <a:spcAft>
                <a:spcPts val="0"/>
              </a:spcAft>
              <a:buClr>
                <a:srgbClr val="000000"/>
              </a:buClr>
              <a:buSzPts val="1700"/>
              <a:buFont typeface="Avenir"/>
              <a:buAutoNum type="arabicPeriod"/>
            </a:pPr>
            <a:r>
              <a:rPr lang="en-US" sz="1700">
                <a:solidFill>
                  <a:srgbClr val="000000"/>
                </a:solidFill>
                <a:latin typeface="Arial"/>
                <a:ea typeface="Arial"/>
                <a:cs typeface="Arial"/>
                <a:sym typeface="Arial"/>
              </a:rPr>
              <a:t>Sera ya kutunza muda</a:t>
            </a:r>
            <a:endParaRPr sz="1700">
              <a:solidFill>
                <a:schemeClr val="dk1"/>
              </a:solidFill>
              <a:latin typeface="Avenir"/>
              <a:ea typeface="Avenir"/>
              <a:cs typeface="Avenir"/>
              <a:sym typeface="Avenir"/>
            </a:endParaRPr>
          </a:p>
          <a:p>
            <a:pPr indent="-288925" lvl="0" marL="288925" marR="0" rtl="0" algn="l">
              <a:lnSpc>
                <a:spcPct val="100000"/>
              </a:lnSpc>
              <a:spcBef>
                <a:spcPts val="400"/>
              </a:spcBef>
              <a:spcAft>
                <a:spcPts val="0"/>
              </a:spcAft>
              <a:buClr>
                <a:srgbClr val="000000"/>
              </a:buClr>
              <a:buSzPts val="1700"/>
              <a:buFont typeface="Avenir"/>
              <a:buAutoNum type="arabicPeriod"/>
            </a:pPr>
            <a:r>
              <a:rPr lang="en-US" sz="1700">
                <a:solidFill>
                  <a:srgbClr val="000000"/>
                </a:solidFill>
                <a:latin typeface="Arial"/>
                <a:ea typeface="Arial"/>
                <a:cs typeface="Arial"/>
                <a:sym typeface="Arial"/>
              </a:rPr>
              <a:t>Mfumo wa Mishahara</a:t>
            </a:r>
            <a:endParaRPr sz="1700">
              <a:solidFill>
                <a:schemeClr val="dk1"/>
              </a:solidFill>
              <a:latin typeface="Avenir"/>
              <a:ea typeface="Avenir"/>
              <a:cs typeface="Avenir"/>
              <a:sym typeface="Avenir"/>
            </a:endParaRPr>
          </a:p>
          <a:p>
            <a:pPr indent="-288925" lvl="0" marL="288925" marR="0" rtl="0" algn="l">
              <a:lnSpc>
                <a:spcPct val="100000"/>
              </a:lnSpc>
              <a:spcBef>
                <a:spcPts val="400"/>
              </a:spcBef>
              <a:spcAft>
                <a:spcPts val="0"/>
              </a:spcAft>
              <a:buClr>
                <a:srgbClr val="000000"/>
              </a:buClr>
              <a:buSzPts val="1700"/>
              <a:buFont typeface="Avenir"/>
              <a:buAutoNum type="arabicPeriod"/>
            </a:pPr>
            <a:r>
              <a:rPr lang="en-US" sz="1700">
                <a:solidFill>
                  <a:srgbClr val="000000"/>
                </a:solidFill>
                <a:latin typeface="Arial"/>
                <a:ea typeface="Arial"/>
                <a:cs typeface="Arial"/>
                <a:sym typeface="Arial"/>
              </a:rPr>
              <a:t>Sera na Taratibu za Usafiri wa Wafanyakazi </a:t>
            </a:r>
            <a:endParaRPr/>
          </a:p>
          <a:p>
            <a:pPr indent="-288925" lvl="0" marL="288925" marR="0" rtl="0" algn="l">
              <a:lnSpc>
                <a:spcPct val="100000"/>
              </a:lnSpc>
              <a:spcBef>
                <a:spcPts val="400"/>
              </a:spcBef>
              <a:spcAft>
                <a:spcPts val="0"/>
              </a:spcAft>
              <a:buClr>
                <a:srgbClr val="000000"/>
              </a:buClr>
              <a:buSzPts val="1700"/>
              <a:buFont typeface="Avenir"/>
              <a:buAutoNum type="arabicPeriod"/>
            </a:pPr>
            <a:r>
              <a:rPr lang="en-US" sz="1700">
                <a:solidFill>
                  <a:srgbClr val="000000"/>
                </a:solidFill>
                <a:latin typeface="Arial"/>
                <a:ea typeface="Arial"/>
                <a:cs typeface="Arial"/>
                <a:sym typeface="Arial"/>
              </a:rPr>
              <a:t>Ujuzi na uzoefu kwa ajili ya Kazi za HR</a:t>
            </a:r>
            <a:endParaRPr/>
          </a:p>
          <a:p>
            <a:pPr indent="-288925" lvl="0" marL="288925" marR="0" rtl="0" algn="l">
              <a:lnSpc>
                <a:spcPct val="100000"/>
              </a:lnSpc>
              <a:spcBef>
                <a:spcPts val="400"/>
              </a:spcBef>
              <a:spcAft>
                <a:spcPts val="0"/>
              </a:spcAft>
              <a:buClr>
                <a:srgbClr val="000000"/>
              </a:buClr>
              <a:buSzPts val="1700"/>
              <a:buFont typeface="Avenir"/>
              <a:buAutoNum type="arabicPeriod"/>
            </a:pPr>
            <a:r>
              <a:rPr lang="en-US" sz="1700">
                <a:solidFill>
                  <a:srgbClr val="000000"/>
                </a:solidFill>
                <a:latin typeface="Arial"/>
                <a:ea typeface="Arial"/>
                <a:cs typeface="Arial"/>
                <a:sym typeface="Arial"/>
              </a:rPr>
              <a:t>Wafanyakazi na washauri walioajiriwa kwa mkataba</a:t>
            </a:r>
            <a:endParaRPr sz="1700">
              <a:solidFill>
                <a:schemeClr val="dk1"/>
              </a:solidFill>
              <a:latin typeface="Avenir"/>
              <a:ea typeface="Avenir"/>
              <a:cs typeface="Avenir"/>
              <a:sym typeface="Avenir"/>
            </a:endParaRPr>
          </a:p>
          <a:p>
            <a:pPr indent="-288925" lvl="0" marL="288925" marR="0" rtl="0" algn="l">
              <a:lnSpc>
                <a:spcPct val="100000"/>
              </a:lnSpc>
              <a:spcBef>
                <a:spcPts val="400"/>
              </a:spcBef>
              <a:spcAft>
                <a:spcPts val="0"/>
              </a:spcAft>
              <a:buClr>
                <a:srgbClr val="000000"/>
              </a:buClr>
              <a:buSzPts val="1700"/>
              <a:buFont typeface="Avenir"/>
              <a:buAutoNum type="arabicPeriod"/>
            </a:pPr>
            <a:r>
              <a:rPr lang="en-US" sz="1700">
                <a:solidFill>
                  <a:srgbClr val="000000"/>
                </a:solidFill>
                <a:latin typeface="Arial"/>
                <a:ea typeface="Arial"/>
                <a:cs typeface="Arial"/>
                <a:sym typeface="Arial"/>
              </a:rPr>
              <a:t>Uwepo wa Kanuni za Kiutendaji au Kanuni za Maadili</a:t>
            </a:r>
            <a:endParaRPr sz="1700">
              <a:solidFill>
                <a:schemeClr val="dk1"/>
              </a:solidFill>
              <a:latin typeface="Avenir"/>
              <a:ea typeface="Avenir"/>
              <a:cs typeface="Avenir"/>
              <a:sym typeface="Avenir"/>
            </a:endParaRPr>
          </a:p>
          <a:p>
            <a:pPr indent="-288925" lvl="0" marL="288925" marR="0" rtl="0" algn="l">
              <a:lnSpc>
                <a:spcPct val="100000"/>
              </a:lnSpc>
              <a:spcBef>
                <a:spcPts val="400"/>
              </a:spcBef>
              <a:spcAft>
                <a:spcPts val="0"/>
              </a:spcAft>
              <a:buClr>
                <a:srgbClr val="000000"/>
              </a:buClr>
              <a:buSzPts val="1700"/>
              <a:buFont typeface="Avenir"/>
              <a:buAutoNum type="arabicPeriod"/>
            </a:pPr>
            <a:r>
              <a:rPr lang="en-US" sz="1700">
                <a:solidFill>
                  <a:srgbClr val="000000"/>
                </a:solidFill>
                <a:latin typeface="Arial"/>
                <a:ea typeface="Arial"/>
                <a:cs typeface="Arial"/>
                <a:sym typeface="Arial"/>
              </a:rPr>
              <a:t>Sera zilizoandikwa juu ya ulinzi wa watoto, kupambana na ulaghai/kupambana na rushwa/kupambana na ufisadi, kufichua taarifa, migogoro ya maslahi, kuzuia udhalilishaji na unyanyasaji wa kingono, kupambana na usafirishaji haramu wa watu, kutobagua</a:t>
            </a:r>
            <a:endParaRPr sz="1700">
              <a:solidFill>
                <a:schemeClr val="dk1"/>
              </a:solidFill>
              <a:latin typeface="Avenir"/>
              <a:ea typeface="Avenir"/>
              <a:cs typeface="Avenir"/>
              <a:sym typeface="Avenir"/>
            </a:endParaRPr>
          </a:p>
          <a:p>
            <a:pPr indent="-288925" lvl="0" marL="288925" marR="0" rtl="0" algn="l">
              <a:lnSpc>
                <a:spcPct val="100000"/>
              </a:lnSpc>
              <a:spcBef>
                <a:spcPts val="400"/>
              </a:spcBef>
              <a:spcAft>
                <a:spcPts val="0"/>
              </a:spcAft>
              <a:buClr>
                <a:srgbClr val="000000"/>
              </a:buClr>
              <a:buSzPts val="1700"/>
              <a:buFont typeface="Avenir"/>
              <a:buAutoNum type="arabicPeriod"/>
            </a:pPr>
            <a:r>
              <a:rPr lang="en-US" sz="1700">
                <a:solidFill>
                  <a:srgbClr val="000000"/>
                </a:solidFill>
                <a:latin typeface="Arial"/>
                <a:ea typeface="Arial"/>
                <a:cs typeface="Arial"/>
                <a:sym typeface="Arial"/>
              </a:rPr>
              <a:t>rekodi za wafanyakazi zilizowekwa katika eneo lenye usalama </a:t>
            </a:r>
            <a:endParaRPr i="0" sz="1700" u="none" cap="none" strike="noStrike">
              <a:solidFill>
                <a:srgbClr val="000000"/>
              </a:solidFill>
              <a:latin typeface="Arial"/>
              <a:ea typeface="Arial"/>
              <a:cs typeface="Arial"/>
              <a:sym typeface="Arial"/>
            </a:endParaRPr>
          </a:p>
          <a:p>
            <a:pPr indent="-180975" lvl="0" marL="288925" marR="0" rtl="0" algn="l">
              <a:lnSpc>
                <a:spcPct val="100000"/>
              </a:lnSpc>
              <a:spcBef>
                <a:spcPts val="400"/>
              </a:spcBef>
              <a:spcAft>
                <a:spcPts val="0"/>
              </a:spcAft>
              <a:buClr>
                <a:schemeClr val="dk1"/>
              </a:buClr>
              <a:buSzPts val="1700"/>
              <a:buFont typeface="Avenir"/>
              <a:buNone/>
            </a:pPr>
            <a:r>
              <a:t/>
            </a:r>
            <a:endParaRPr i="0" sz="1700" u="none" cap="none" strike="noStrike">
              <a:solidFill>
                <a:srgbClr val="000000"/>
              </a:solidFill>
              <a:latin typeface="Arial"/>
              <a:ea typeface="Arial"/>
              <a:cs typeface="Arial"/>
              <a:sym typeface="Arial"/>
            </a:endParaRPr>
          </a:p>
          <a:p>
            <a:pPr indent="-180975" lvl="0" marL="288925" marR="0" rtl="0" algn="l">
              <a:lnSpc>
                <a:spcPct val="100000"/>
              </a:lnSpc>
              <a:spcBef>
                <a:spcPts val="400"/>
              </a:spcBef>
              <a:spcAft>
                <a:spcPts val="0"/>
              </a:spcAft>
              <a:buClr>
                <a:schemeClr val="dk1"/>
              </a:buClr>
              <a:buSzPts val="1700"/>
              <a:buFont typeface="Avenir"/>
              <a:buNone/>
            </a:pPr>
            <a:r>
              <a:t/>
            </a:r>
            <a:endParaRPr i="0" sz="17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None/>
            </a:pPr>
            <a:r>
              <a:t/>
            </a:r>
            <a:endParaRPr b="1" i="0" sz="1700" u="none" cap="none" strike="noStrike">
              <a:solidFill>
                <a:srgbClr val="000000"/>
              </a:solidFill>
              <a:latin typeface="Arial"/>
              <a:ea typeface="Arial"/>
              <a:cs typeface="Arial"/>
              <a:sym typeface="Arial"/>
            </a:endParaRPr>
          </a:p>
          <a:p>
            <a:pPr indent="0" lvl="0" marL="0" marR="0" rtl="0" algn="l">
              <a:lnSpc>
                <a:spcPct val="100000"/>
              </a:lnSpc>
              <a:spcBef>
                <a:spcPts val="400"/>
              </a:spcBef>
              <a:spcAft>
                <a:spcPts val="0"/>
              </a:spcAft>
              <a:buNone/>
            </a:pPr>
            <a:r>
              <a:t/>
            </a:r>
            <a:endParaRPr b="0" i="0" sz="1700" u="none" cap="none" strike="noStrike">
              <a:solidFill>
                <a:srgbClr val="000000"/>
              </a:solidFill>
              <a:latin typeface="Arial"/>
              <a:ea typeface="Arial"/>
              <a:cs typeface="Arial"/>
              <a:sym typeface="Arial"/>
            </a:endParaRPr>
          </a:p>
        </p:txBody>
      </p:sp>
      <p:sp>
        <p:nvSpPr>
          <p:cNvPr id="1245" name="Google Shape;1245;p108"/>
          <p:cNvSpPr txBox="1"/>
          <p:nvPr/>
        </p:nvSpPr>
        <p:spPr>
          <a:xfrm>
            <a:off x="7264958" y="1524280"/>
            <a:ext cx="4803112" cy="437042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1700">
                <a:solidFill>
                  <a:srgbClr val="000000"/>
                </a:solidFill>
                <a:latin typeface="Arial"/>
                <a:ea typeface="Arial"/>
                <a:cs typeface="Arial"/>
                <a:sym typeface="Arial"/>
              </a:rPr>
              <a:t>Vipengele vya Rasilimali Watu vya NUPAS Plus 2.0:</a:t>
            </a:r>
            <a:endParaRPr/>
          </a:p>
          <a:p>
            <a:pPr indent="0" lvl="0" marL="0" marR="0" rtl="0" algn="l">
              <a:spcBef>
                <a:spcPts val="400"/>
              </a:spcBef>
              <a:spcAft>
                <a:spcPts val="0"/>
              </a:spcAft>
              <a:buNone/>
            </a:pPr>
            <a:r>
              <a:rPr b="1" lang="en-US" sz="1700">
                <a:solidFill>
                  <a:srgbClr val="000000"/>
                </a:solidFill>
                <a:latin typeface="Arial"/>
                <a:ea typeface="Arial"/>
                <a:cs typeface="Arial"/>
                <a:sym typeface="Arial"/>
              </a:rPr>
              <a:t>5. Sera na Taratibu za Rasilimali Watu</a:t>
            </a:r>
            <a:endParaRPr sz="1700">
              <a:solidFill>
                <a:schemeClr val="dk1"/>
              </a:solidFill>
              <a:latin typeface="Avenir"/>
              <a:ea typeface="Avenir"/>
              <a:cs typeface="Avenir"/>
              <a:sym typeface="Avenir"/>
            </a:endParaRPr>
          </a:p>
          <a:p>
            <a:pPr indent="-457200" lvl="0" marL="798513" marR="0" rtl="0" algn="l">
              <a:spcBef>
                <a:spcPts val="400"/>
              </a:spcBef>
              <a:spcAft>
                <a:spcPts val="0"/>
              </a:spcAft>
              <a:buClr>
                <a:srgbClr val="000000"/>
              </a:buClr>
              <a:buSzPts val="1700"/>
              <a:buFont typeface="Avenir"/>
              <a:buAutoNum type="arabicPeriod"/>
            </a:pPr>
            <a:r>
              <a:rPr lang="en-US" sz="1700">
                <a:solidFill>
                  <a:srgbClr val="000000"/>
                </a:solidFill>
                <a:latin typeface="Arial"/>
                <a:ea typeface="Arial"/>
                <a:cs typeface="Arial"/>
                <a:sym typeface="Arial"/>
              </a:rPr>
              <a:t>Uajiri wa Haki</a:t>
            </a:r>
            <a:endParaRPr sz="1700">
              <a:solidFill>
                <a:schemeClr val="dk1"/>
              </a:solidFill>
              <a:latin typeface="Avenir"/>
              <a:ea typeface="Avenir"/>
              <a:cs typeface="Avenir"/>
              <a:sym typeface="Avenir"/>
            </a:endParaRPr>
          </a:p>
          <a:p>
            <a:pPr indent="-457200" lvl="0" marL="798513" marR="0" rtl="0" algn="l">
              <a:spcBef>
                <a:spcPts val="400"/>
              </a:spcBef>
              <a:spcAft>
                <a:spcPts val="0"/>
              </a:spcAft>
              <a:buClr>
                <a:srgbClr val="000000"/>
              </a:buClr>
              <a:buSzPts val="1700"/>
              <a:buFont typeface="Avenir"/>
              <a:buAutoNum type="arabicPeriod"/>
            </a:pPr>
            <a:r>
              <a:rPr lang="en-US" sz="1700">
                <a:solidFill>
                  <a:srgbClr val="000000"/>
                </a:solidFill>
                <a:latin typeface="Arial"/>
                <a:ea typeface="Arial"/>
                <a:cs typeface="Arial"/>
                <a:sym typeface="Arial"/>
              </a:rPr>
              <a:t>Mafaili ya Uajiri</a:t>
            </a:r>
            <a:endParaRPr sz="1700">
              <a:solidFill>
                <a:schemeClr val="dk1"/>
              </a:solidFill>
              <a:latin typeface="Avenir"/>
              <a:ea typeface="Avenir"/>
              <a:cs typeface="Avenir"/>
              <a:sym typeface="Avenir"/>
            </a:endParaRPr>
          </a:p>
          <a:p>
            <a:pPr indent="-457200" lvl="0" marL="798513" marR="0" rtl="0" algn="l">
              <a:spcBef>
                <a:spcPts val="400"/>
              </a:spcBef>
              <a:spcAft>
                <a:spcPts val="0"/>
              </a:spcAft>
              <a:buClr>
                <a:srgbClr val="000000"/>
              </a:buClr>
              <a:buSzPts val="1700"/>
              <a:buFont typeface="Avenir"/>
              <a:buAutoNum type="arabicPeriod"/>
            </a:pPr>
            <a:r>
              <a:rPr lang="en-US" sz="1700">
                <a:solidFill>
                  <a:srgbClr val="000000"/>
                </a:solidFill>
                <a:latin typeface="Arial"/>
                <a:ea typeface="Arial"/>
                <a:cs typeface="Arial"/>
                <a:sym typeface="Arial"/>
              </a:rPr>
              <a:t>Marejeleo na Ukaguzi wa Mshahara</a:t>
            </a:r>
            <a:endParaRPr sz="1700">
              <a:solidFill>
                <a:schemeClr val="dk1"/>
              </a:solidFill>
              <a:latin typeface="Avenir"/>
              <a:ea typeface="Avenir"/>
              <a:cs typeface="Avenir"/>
              <a:sym typeface="Avenir"/>
            </a:endParaRPr>
          </a:p>
          <a:p>
            <a:pPr indent="-457200" lvl="0" marL="798513" marR="0" rtl="0" algn="l">
              <a:spcBef>
                <a:spcPts val="400"/>
              </a:spcBef>
              <a:spcAft>
                <a:spcPts val="0"/>
              </a:spcAft>
              <a:buClr>
                <a:srgbClr val="000000"/>
              </a:buClr>
              <a:buSzPts val="1700"/>
              <a:buFont typeface="Avenir"/>
              <a:buAutoNum type="arabicPeriod"/>
            </a:pPr>
            <a:r>
              <a:rPr lang="en-US" sz="1700">
                <a:solidFill>
                  <a:srgbClr val="000000"/>
                </a:solidFill>
                <a:latin typeface="Arial"/>
                <a:ea typeface="Arial"/>
                <a:cs typeface="Arial"/>
                <a:sym typeface="Arial"/>
              </a:rPr>
              <a:t>Nafasi za Ajira</a:t>
            </a:r>
            <a:endParaRPr sz="1700">
              <a:solidFill>
                <a:schemeClr val="dk1"/>
              </a:solidFill>
              <a:latin typeface="Avenir"/>
              <a:ea typeface="Avenir"/>
              <a:cs typeface="Avenir"/>
              <a:sym typeface="Avenir"/>
            </a:endParaRPr>
          </a:p>
          <a:p>
            <a:pPr indent="-457200" lvl="0" marL="798513" marR="0" rtl="0" algn="l">
              <a:spcBef>
                <a:spcPts val="400"/>
              </a:spcBef>
              <a:spcAft>
                <a:spcPts val="0"/>
              </a:spcAft>
              <a:buClr>
                <a:srgbClr val="000000"/>
              </a:buClr>
              <a:buSzPts val="1700"/>
              <a:buFont typeface="Avenir"/>
              <a:buAutoNum type="arabicPeriod"/>
            </a:pPr>
            <a:r>
              <a:rPr lang="en-US" sz="1700">
                <a:solidFill>
                  <a:srgbClr val="000000"/>
                </a:solidFill>
                <a:latin typeface="Arial"/>
                <a:ea typeface="Arial"/>
                <a:cs typeface="Arial"/>
                <a:sym typeface="Arial"/>
              </a:rPr>
              <a:t>Faili za Wafanyakazi</a:t>
            </a:r>
            <a:endParaRPr sz="1700">
              <a:solidFill>
                <a:schemeClr val="dk1"/>
              </a:solidFill>
              <a:latin typeface="Avenir"/>
              <a:ea typeface="Avenir"/>
              <a:cs typeface="Avenir"/>
              <a:sym typeface="Avenir"/>
            </a:endParaRPr>
          </a:p>
          <a:p>
            <a:pPr indent="-457200" lvl="0" marL="798513" marR="0" rtl="0" algn="l">
              <a:spcBef>
                <a:spcPts val="400"/>
              </a:spcBef>
              <a:spcAft>
                <a:spcPts val="0"/>
              </a:spcAft>
              <a:buClr>
                <a:srgbClr val="000000"/>
              </a:buClr>
              <a:buSzPts val="1700"/>
              <a:buFont typeface="Avenir"/>
              <a:buAutoNum type="arabicPeriod"/>
            </a:pPr>
            <a:r>
              <a:rPr lang="en-US" sz="1700">
                <a:solidFill>
                  <a:srgbClr val="000000"/>
                </a:solidFill>
                <a:latin typeface="Arial"/>
                <a:ea typeface="Arial"/>
                <a:cs typeface="Arial"/>
                <a:sym typeface="Arial"/>
              </a:rPr>
              <a:t>Maelekezo </a:t>
            </a:r>
            <a:endParaRPr/>
          </a:p>
          <a:p>
            <a:pPr indent="-457200" lvl="0" marL="798513" marR="0" rtl="0" algn="l">
              <a:lnSpc>
                <a:spcPct val="100000"/>
              </a:lnSpc>
              <a:spcBef>
                <a:spcPts val="400"/>
              </a:spcBef>
              <a:spcAft>
                <a:spcPts val="0"/>
              </a:spcAft>
              <a:buClr>
                <a:srgbClr val="000000"/>
              </a:buClr>
              <a:buSzPts val="1700"/>
              <a:buFont typeface="Avenir"/>
              <a:buAutoNum type="arabicPeriod"/>
            </a:pPr>
            <a:r>
              <a:rPr lang="en-US" sz="1700">
                <a:solidFill>
                  <a:srgbClr val="000000"/>
                </a:solidFill>
                <a:latin typeface="Arial"/>
                <a:ea typeface="Arial"/>
                <a:cs typeface="Arial"/>
                <a:sym typeface="Arial"/>
              </a:rPr>
              <a:t>Maendeleo ya Kikazi</a:t>
            </a:r>
            <a:endParaRPr sz="1700">
              <a:solidFill>
                <a:schemeClr val="dk1"/>
              </a:solidFill>
              <a:latin typeface="Avenir"/>
              <a:ea typeface="Avenir"/>
              <a:cs typeface="Avenir"/>
              <a:sym typeface="Avenir"/>
            </a:endParaRPr>
          </a:p>
          <a:p>
            <a:pPr indent="-457200" lvl="0" marL="798513" marR="0" rtl="0" algn="l">
              <a:lnSpc>
                <a:spcPct val="100000"/>
              </a:lnSpc>
              <a:spcBef>
                <a:spcPts val="400"/>
              </a:spcBef>
              <a:spcAft>
                <a:spcPts val="0"/>
              </a:spcAft>
              <a:buClr>
                <a:srgbClr val="000000"/>
              </a:buClr>
              <a:buSzPts val="1700"/>
              <a:buFont typeface="Avenir"/>
              <a:buAutoNum type="arabicPeriod"/>
            </a:pPr>
            <a:r>
              <a:rPr lang="en-US" sz="1700">
                <a:solidFill>
                  <a:srgbClr val="000000"/>
                </a:solidFill>
                <a:latin typeface="Arial"/>
                <a:ea typeface="Arial"/>
                <a:cs typeface="Arial"/>
                <a:sym typeface="Arial"/>
              </a:rPr>
              <a:t>Fursa za Maendeleo ya Kitaaluma</a:t>
            </a:r>
            <a:endParaRPr sz="1700">
              <a:solidFill>
                <a:schemeClr val="dk1"/>
              </a:solidFill>
              <a:latin typeface="Avenir"/>
              <a:ea typeface="Avenir"/>
              <a:cs typeface="Avenir"/>
              <a:sym typeface="Avenir"/>
            </a:endParaRPr>
          </a:p>
          <a:p>
            <a:pPr indent="-457200" lvl="0" marL="798513" marR="0" rtl="0" algn="l">
              <a:lnSpc>
                <a:spcPct val="100000"/>
              </a:lnSpc>
              <a:spcBef>
                <a:spcPts val="400"/>
              </a:spcBef>
              <a:spcAft>
                <a:spcPts val="0"/>
              </a:spcAft>
              <a:buClr>
                <a:srgbClr val="000000"/>
              </a:buClr>
              <a:buSzPts val="1700"/>
              <a:buFont typeface="Avenir"/>
              <a:buAutoNum type="arabicPeriod"/>
            </a:pPr>
            <a:r>
              <a:rPr lang="en-US" sz="1700">
                <a:solidFill>
                  <a:srgbClr val="000000"/>
                </a:solidFill>
                <a:latin typeface="Arial"/>
                <a:ea typeface="Arial"/>
                <a:cs typeface="Arial"/>
                <a:sym typeface="Arial"/>
              </a:rPr>
              <a:t>Tathmini za Wafanyakazi</a:t>
            </a:r>
            <a:endParaRPr sz="1700">
              <a:solidFill>
                <a:schemeClr val="dk1"/>
              </a:solidFill>
              <a:latin typeface="Avenir"/>
              <a:ea typeface="Avenir"/>
              <a:cs typeface="Avenir"/>
              <a:sym typeface="Avenir"/>
            </a:endParaRPr>
          </a:p>
          <a:p>
            <a:pPr indent="-457200" lvl="0" marL="798513" marR="0" rtl="0" algn="l">
              <a:lnSpc>
                <a:spcPct val="100000"/>
              </a:lnSpc>
              <a:spcBef>
                <a:spcPts val="400"/>
              </a:spcBef>
              <a:spcAft>
                <a:spcPts val="0"/>
              </a:spcAft>
              <a:buClr>
                <a:srgbClr val="000000"/>
              </a:buClr>
              <a:buSzPts val="1700"/>
              <a:buFont typeface="Avenir"/>
              <a:buAutoNum type="arabicPeriod"/>
            </a:pPr>
            <a:r>
              <a:rPr lang="en-US" sz="1700">
                <a:solidFill>
                  <a:srgbClr val="000000"/>
                </a:solidFill>
                <a:latin typeface="Arial"/>
                <a:ea typeface="Arial"/>
                <a:cs typeface="Arial"/>
                <a:sym typeface="Arial"/>
              </a:rPr>
              <a:t>Mgogoro</a:t>
            </a:r>
            <a:endParaRPr sz="1700">
              <a:solidFill>
                <a:schemeClr val="dk1"/>
              </a:solidFill>
              <a:latin typeface="Avenir"/>
              <a:ea typeface="Avenir"/>
              <a:cs typeface="Avenir"/>
              <a:sym typeface="Avenir"/>
            </a:endParaRPr>
          </a:p>
          <a:p>
            <a:pPr indent="-457200" lvl="0" marL="798513" marR="0" rtl="0" algn="l">
              <a:lnSpc>
                <a:spcPct val="100000"/>
              </a:lnSpc>
              <a:spcBef>
                <a:spcPts val="400"/>
              </a:spcBef>
              <a:spcAft>
                <a:spcPts val="0"/>
              </a:spcAft>
              <a:buClr>
                <a:srgbClr val="000000"/>
              </a:buClr>
              <a:buSzPts val="1700"/>
              <a:buFont typeface="Avenir"/>
              <a:buAutoNum type="arabicPeriod"/>
            </a:pPr>
            <a:r>
              <a:rPr lang="en-US" sz="1700">
                <a:solidFill>
                  <a:srgbClr val="000000"/>
                </a:solidFill>
                <a:latin typeface="Arial"/>
                <a:ea typeface="Arial"/>
                <a:cs typeface="Arial"/>
                <a:sym typeface="Arial"/>
              </a:rPr>
              <a:t>Kujiuzulu</a:t>
            </a:r>
            <a:endParaRPr sz="1700">
              <a:solidFill>
                <a:schemeClr val="dk1"/>
              </a:solidFill>
              <a:latin typeface="Avenir"/>
              <a:ea typeface="Avenir"/>
              <a:cs typeface="Avenir"/>
              <a:sym typeface="Avenir"/>
            </a:endParaRPr>
          </a:p>
        </p:txBody>
      </p:sp>
      <p:sp>
        <p:nvSpPr>
          <p:cNvPr id="1246" name="Google Shape;1246;p108"/>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RASILIMALI WATU </a:t>
            </a:r>
            <a:endParaRPr/>
          </a:p>
        </p:txBody>
      </p:sp>
      <p:sp>
        <p:nvSpPr>
          <p:cNvPr id="1247" name="Google Shape;1247;p108"/>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1" name="Shape 1251"/>
        <p:cNvGrpSpPr/>
        <p:nvPr/>
      </p:nvGrpSpPr>
      <p:grpSpPr>
        <a:xfrm>
          <a:off x="0" y="0"/>
          <a:ext cx="0" cy="0"/>
          <a:chOff x="0" y="0"/>
          <a:chExt cx="0" cy="0"/>
        </a:xfrm>
      </p:grpSpPr>
      <p:sp>
        <p:nvSpPr>
          <p:cNvPr id="1252" name="Google Shape;1252;p109"/>
          <p:cNvSpPr txBox="1"/>
          <p:nvPr/>
        </p:nvSpPr>
        <p:spPr>
          <a:xfrm>
            <a:off x="589503" y="1051282"/>
            <a:ext cx="5506497" cy="585801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lang="en-US" sz="2000">
                <a:solidFill>
                  <a:schemeClr val="dk1"/>
                </a:solidFill>
                <a:latin typeface="Arial"/>
                <a:ea typeface="Arial"/>
                <a:cs typeface="Arial"/>
                <a:sym typeface="Arial"/>
              </a:rPr>
              <a:t>Vipengele vya NUPAS Plus:</a:t>
            </a:r>
            <a:endParaRPr/>
          </a:p>
          <a:p>
            <a:pPr indent="0" lvl="0" marL="0" marR="0" rtl="0" algn="l">
              <a:spcBef>
                <a:spcPts val="400"/>
              </a:spcBef>
              <a:spcAft>
                <a:spcPts val="0"/>
              </a:spcAft>
              <a:buNone/>
            </a:pPr>
            <a:r>
              <a:rPr b="1" lang="en-US" sz="2000">
                <a:solidFill>
                  <a:schemeClr val="dk1"/>
                </a:solidFill>
                <a:latin typeface="Arial"/>
                <a:ea typeface="Arial"/>
                <a:cs typeface="Arial"/>
                <a:sym typeface="Arial"/>
              </a:rPr>
              <a:t>6. Usimamizi wa Muda wa Wafanyakazi na Orodha ya Mishahara  </a:t>
            </a:r>
            <a:endParaRPr sz="1800">
              <a:solidFill>
                <a:schemeClr val="dk1"/>
              </a:solidFill>
              <a:latin typeface="Arial"/>
              <a:ea typeface="Arial"/>
              <a:cs typeface="Arial"/>
              <a:sym typeface="Arial"/>
            </a:endParaRPr>
          </a:p>
          <a:p>
            <a:pPr indent="-342900" lvl="0" marL="342900" marR="0" rtl="0" algn="l">
              <a:spcBef>
                <a:spcPts val="800"/>
              </a:spcBef>
              <a:spcAft>
                <a:spcPts val="0"/>
              </a:spcAft>
              <a:buClr>
                <a:srgbClr val="000000"/>
              </a:buClr>
              <a:buSzPts val="2000"/>
              <a:buFont typeface="Avenir"/>
              <a:buAutoNum type="arabicPeriod"/>
            </a:pPr>
            <a:r>
              <a:rPr lang="en-US" sz="2000">
                <a:solidFill>
                  <a:schemeClr val="dk1"/>
                </a:solidFill>
                <a:latin typeface="Arial"/>
                <a:ea typeface="Arial"/>
                <a:cs typeface="Arial"/>
                <a:sym typeface="Arial"/>
              </a:rPr>
              <a:t>Wafanyakazi kwenye Orodha ya Mishahara</a:t>
            </a:r>
            <a:endParaRPr sz="1800">
              <a:solidFill>
                <a:schemeClr val="dk1"/>
              </a:solidFill>
              <a:latin typeface="Avenir"/>
              <a:ea typeface="Avenir"/>
              <a:cs typeface="Avenir"/>
              <a:sym typeface="Avenir"/>
            </a:endParaRPr>
          </a:p>
          <a:p>
            <a:pPr indent="-342900" lvl="0" marL="342900" marR="0" rtl="0" algn="l">
              <a:spcBef>
                <a:spcPts val="800"/>
              </a:spcBef>
              <a:spcAft>
                <a:spcPts val="0"/>
              </a:spcAft>
              <a:buClr>
                <a:srgbClr val="000000"/>
              </a:buClr>
              <a:buSzPts val="2000"/>
              <a:buFont typeface="Avenir"/>
              <a:buAutoNum type="arabicPeriod"/>
            </a:pPr>
            <a:r>
              <a:rPr lang="en-US" sz="2000">
                <a:solidFill>
                  <a:schemeClr val="dk1"/>
                </a:solidFill>
                <a:latin typeface="Arial"/>
                <a:ea typeface="Arial"/>
                <a:cs typeface="Arial"/>
                <a:sym typeface="Arial"/>
              </a:rPr>
              <a:t>Mabadiliko ya Mishahara</a:t>
            </a:r>
            <a:endParaRPr sz="1800">
              <a:solidFill>
                <a:schemeClr val="dk1"/>
              </a:solidFill>
              <a:latin typeface="Avenir"/>
              <a:ea typeface="Avenir"/>
              <a:cs typeface="Avenir"/>
              <a:sym typeface="Avenir"/>
            </a:endParaRPr>
          </a:p>
          <a:p>
            <a:pPr indent="-342900" lvl="0" marL="342900" marR="0" rtl="0" algn="l">
              <a:spcBef>
                <a:spcPts val="800"/>
              </a:spcBef>
              <a:spcAft>
                <a:spcPts val="0"/>
              </a:spcAft>
              <a:buClr>
                <a:srgbClr val="000000"/>
              </a:buClr>
              <a:buSzPts val="2000"/>
              <a:buFont typeface="Avenir"/>
              <a:buAutoNum type="arabicPeriod"/>
            </a:pPr>
            <a:r>
              <a:rPr lang="en-US" sz="2000">
                <a:solidFill>
                  <a:schemeClr val="dk1"/>
                </a:solidFill>
                <a:latin typeface="Arial"/>
                <a:ea typeface="Arial"/>
                <a:cs typeface="Arial"/>
                <a:sym typeface="Arial"/>
              </a:rPr>
              <a:t>Idhini ya Mishahara</a:t>
            </a:r>
            <a:endParaRPr sz="1800">
              <a:solidFill>
                <a:schemeClr val="dk1"/>
              </a:solidFill>
              <a:latin typeface="Avenir"/>
              <a:ea typeface="Avenir"/>
              <a:cs typeface="Avenir"/>
              <a:sym typeface="Avenir"/>
            </a:endParaRPr>
          </a:p>
          <a:p>
            <a:pPr indent="-342900" lvl="0" marL="342900" marR="0" rtl="0" algn="l">
              <a:spcBef>
                <a:spcPts val="800"/>
              </a:spcBef>
              <a:spcAft>
                <a:spcPts val="0"/>
              </a:spcAft>
              <a:buClr>
                <a:srgbClr val="000000"/>
              </a:buClr>
              <a:buSzPts val="2000"/>
              <a:buFont typeface="Avenir"/>
              <a:buAutoNum type="arabicPeriod"/>
            </a:pPr>
            <a:r>
              <a:rPr lang="en-US" sz="2000">
                <a:solidFill>
                  <a:schemeClr val="dk1"/>
                </a:solidFill>
                <a:latin typeface="Arial"/>
                <a:ea typeface="Arial"/>
                <a:cs typeface="Arial"/>
                <a:sym typeface="Arial"/>
              </a:rPr>
              <a:t>Makato</a:t>
            </a:r>
            <a:endParaRPr sz="1800">
              <a:solidFill>
                <a:schemeClr val="dk1"/>
              </a:solidFill>
              <a:latin typeface="Avenir"/>
              <a:ea typeface="Avenir"/>
              <a:cs typeface="Avenir"/>
              <a:sym typeface="Avenir"/>
            </a:endParaRPr>
          </a:p>
          <a:p>
            <a:pPr indent="-342900" lvl="0" marL="342900" marR="0" rtl="0" algn="l">
              <a:spcBef>
                <a:spcPts val="800"/>
              </a:spcBef>
              <a:spcAft>
                <a:spcPts val="0"/>
              </a:spcAft>
              <a:buClr>
                <a:srgbClr val="000000"/>
              </a:buClr>
              <a:buSzPts val="2000"/>
              <a:buFont typeface="Avenir"/>
              <a:buAutoNum type="arabicPeriod"/>
            </a:pPr>
            <a:r>
              <a:rPr lang="en-US" sz="2000">
                <a:solidFill>
                  <a:schemeClr val="dk1"/>
                </a:solidFill>
                <a:latin typeface="Arial"/>
                <a:ea typeface="Arial"/>
                <a:cs typeface="Arial"/>
                <a:sym typeface="Arial"/>
              </a:rPr>
              <a:t>Viwango vya Jitihada</a:t>
            </a:r>
            <a:endParaRPr sz="1800">
              <a:solidFill>
                <a:schemeClr val="dk1"/>
              </a:solidFill>
              <a:latin typeface="Avenir"/>
              <a:ea typeface="Avenir"/>
              <a:cs typeface="Avenir"/>
              <a:sym typeface="Avenir"/>
            </a:endParaRPr>
          </a:p>
          <a:p>
            <a:pPr indent="-342900" lvl="0" marL="342900" marR="0" rtl="0" algn="l">
              <a:spcBef>
                <a:spcPts val="800"/>
              </a:spcBef>
              <a:spcAft>
                <a:spcPts val="0"/>
              </a:spcAft>
              <a:buClr>
                <a:srgbClr val="000000"/>
              </a:buClr>
              <a:buSzPts val="2000"/>
              <a:buFont typeface="Avenir"/>
              <a:buAutoNum type="arabicPeriod"/>
            </a:pPr>
            <a:r>
              <a:rPr lang="en-US" sz="2000">
                <a:solidFill>
                  <a:schemeClr val="dk1"/>
                </a:solidFill>
                <a:latin typeface="Arial"/>
                <a:ea typeface="Arial"/>
                <a:cs typeface="Arial"/>
                <a:sym typeface="Arial"/>
              </a:rPr>
              <a:t>Chati ya Shirika (Organigram) </a:t>
            </a:r>
            <a:endParaRPr/>
          </a:p>
          <a:p>
            <a:pPr indent="0" lvl="0" marL="0" marR="0" rtl="0" algn="l">
              <a:spcBef>
                <a:spcPts val="800"/>
              </a:spcBef>
              <a:spcAft>
                <a:spcPts val="0"/>
              </a:spcAft>
              <a:buNone/>
            </a:pPr>
            <a:r>
              <a:rPr b="1" lang="en-US" sz="2000">
                <a:solidFill>
                  <a:schemeClr val="dk1"/>
                </a:solidFill>
                <a:latin typeface="Arial"/>
                <a:ea typeface="Arial"/>
                <a:cs typeface="Arial"/>
                <a:sym typeface="Arial"/>
              </a:rPr>
              <a:t>7. Usimamizi wa Muda wa Wafanyakazi na Orodha ya Mishahara </a:t>
            </a:r>
            <a:endParaRPr/>
          </a:p>
          <a:p>
            <a:pPr indent="-342900" lvl="0" marL="342900" marR="0" rtl="0" algn="l">
              <a:spcBef>
                <a:spcPts val="800"/>
              </a:spcBef>
              <a:spcAft>
                <a:spcPts val="0"/>
              </a:spcAft>
              <a:buClr>
                <a:schemeClr val="dk1"/>
              </a:buClr>
              <a:buSzPts val="2000"/>
              <a:buFont typeface="Avenir"/>
              <a:buAutoNum type="arabicPeriod"/>
            </a:pPr>
            <a:r>
              <a:rPr lang="en-US" sz="2000">
                <a:solidFill>
                  <a:schemeClr val="dk1"/>
                </a:solidFill>
                <a:latin typeface="Arial"/>
                <a:ea typeface="Arial"/>
                <a:cs typeface="Arial"/>
                <a:sym typeface="Arial"/>
              </a:rPr>
              <a:t>Gharama</a:t>
            </a:r>
            <a:endParaRPr sz="1800">
              <a:solidFill>
                <a:schemeClr val="dk1"/>
              </a:solidFill>
              <a:latin typeface="Avenir"/>
              <a:ea typeface="Avenir"/>
              <a:cs typeface="Avenir"/>
              <a:sym typeface="Avenir"/>
            </a:endParaRPr>
          </a:p>
          <a:p>
            <a:pPr indent="-342900" lvl="0" marL="342900" marR="0" rtl="0" algn="l">
              <a:spcBef>
                <a:spcPts val="800"/>
              </a:spcBef>
              <a:spcAft>
                <a:spcPts val="0"/>
              </a:spcAft>
              <a:buClr>
                <a:srgbClr val="000000"/>
              </a:buClr>
              <a:buSzPts val="2000"/>
              <a:buFont typeface="Avenir"/>
              <a:buAutoNum type="arabicPeriod"/>
            </a:pPr>
            <a:r>
              <a:rPr lang="en-US" sz="2000">
                <a:solidFill>
                  <a:schemeClr val="dk1"/>
                </a:solidFill>
                <a:latin typeface="Arial"/>
                <a:ea typeface="Arial"/>
                <a:cs typeface="Arial"/>
                <a:sym typeface="Arial"/>
              </a:rPr>
              <a:t>Malipo ya Awali ya Wafanyakazi</a:t>
            </a:r>
            <a:endParaRPr sz="1800">
              <a:solidFill>
                <a:schemeClr val="dk1"/>
              </a:solidFill>
              <a:latin typeface="Avenir"/>
              <a:ea typeface="Avenir"/>
              <a:cs typeface="Avenir"/>
              <a:sym typeface="Avenir"/>
            </a:endParaRPr>
          </a:p>
          <a:p>
            <a:pPr indent="-342900" lvl="0" marL="342900" marR="0" rtl="0" algn="l">
              <a:spcBef>
                <a:spcPts val="800"/>
              </a:spcBef>
              <a:spcAft>
                <a:spcPts val="0"/>
              </a:spcAft>
              <a:buClr>
                <a:srgbClr val="000000"/>
              </a:buClr>
              <a:buSzPts val="2000"/>
              <a:buFont typeface="Avenir"/>
              <a:buAutoNum type="arabicPeriod"/>
            </a:pPr>
            <a:r>
              <a:rPr lang="en-US" sz="2000">
                <a:solidFill>
                  <a:schemeClr val="dk1"/>
                </a:solidFill>
                <a:latin typeface="Arial"/>
                <a:ea typeface="Arial"/>
                <a:cs typeface="Arial"/>
                <a:sym typeface="Arial"/>
              </a:rPr>
              <a:t>Malazi </a:t>
            </a:r>
            <a:endParaRPr/>
          </a:p>
          <a:p>
            <a:pPr indent="0" lvl="0" marL="0" marR="0" rtl="0" algn="l">
              <a:lnSpc>
                <a:spcPct val="100000"/>
              </a:lnSpc>
              <a:spcBef>
                <a:spcPts val="800"/>
              </a:spcBef>
              <a:spcAft>
                <a:spcPts val="0"/>
              </a:spcAft>
              <a:buNone/>
            </a:pPr>
            <a:r>
              <a:t/>
            </a:r>
            <a:endParaRPr b="0" i="0" sz="1800" u="none" cap="none" strike="noStrike">
              <a:solidFill>
                <a:schemeClr val="dk1"/>
              </a:solidFill>
              <a:latin typeface="Arial"/>
              <a:ea typeface="Arial"/>
              <a:cs typeface="Arial"/>
              <a:sym typeface="Arial"/>
            </a:endParaRPr>
          </a:p>
        </p:txBody>
      </p:sp>
      <p:sp>
        <p:nvSpPr>
          <p:cNvPr id="1253" name="Google Shape;1253;p109"/>
          <p:cNvSpPr txBox="1"/>
          <p:nvPr/>
        </p:nvSpPr>
        <p:spPr>
          <a:xfrm>
            <a:off x="6611815" y="1450229"/>
            <a:ext cx="5580185" cy="4914166"/>
          </a:xfrm>
          <a:prstGeom prst="rect">
            <a:avLst/>
          </a:prstGeom>
          <a:noFill/>
          <a:ln>
            <a:noFill/>
          </a:ln>
        </p:spPr>
        <p:txBody>
          <a:bodyPr anchorCtr="0" anchor="t" bIns="45700" lIns="91425" spcFirstLastPara="1" rIns="91425" wrap="square" tIns="45700">
            <a:spAutoFit/>
          </a:bodyPr>
          <a:lstStyle/>
          <a:p>
            <a:pPr indent="-8890" lvl="0" marL="8890" marR="0" rtl="0" algn="l">
              <a:lnSpc>
                <a:spcPct val="100000"/>
              </a:lnSpc>
              <a:spcBef>
                <a:spcPts val="0"/>
              </a:spcBef>
              <a:spcAft>
                <a:spcPts val="0"/>
              </a:spcAft>
              <a:buClr>
                <a:srgbClr val="000000"/>
              </a:buClr>
              <a:buSzPts val="2000"/>
              <a:buFont typeface="Arial"/>
              <a:buNone/>
            </a:pPr>
            <a:r>
              <a:rPr b="1" lang="en-US" sz="2000">
                <a:solidFill>
                  <a:srgbClr val="000000"/>
                </a:solidFill>
                <a:latin typeface="Arial"/>
                <a:ea typeface="Arial"/>
                <a:cs typeface="Arial"/>
                <a:sym typeface="Arial"/>
              </a:rPr>
              <a:t>8.	Ulinzi wa Data ya Wafanyakazi</a:t>
            </a:r>
            <a:endParaRPr sz="1800">
              <a:solidFill>
                <a:schemeClr val="dk1"/>
              </a:solidFill>
              <a:latin typeface="Avenir"/>
              <a:ea typeface="Avenir"/>
              <a:cs typeface="Avenir"/>
              <a:sym typeface="Avenir"/>
            </a:endParaRPr>
          </a:p>
          <a:p>
            <a:pPr indent="-8890" lvl="0" marL="8890" marR="0" rtl="0" algn="l">
              <a:lnSpc>
                <a:spcPct val="100000"/>
              </a:lnSpc>
              <a:spcBef>
                <a:spcPts val="1200"/>
              </a:spcBef>
              <a:spcAft>
                <a:spcPts val="0"/>
              </a:spcAft>
              <a:buClr>
                <a:srgbClr val="000000"/>
              </a:buClr>
              <a:buSzPts val="2000"/>
              <a:buFont typeface="Arial"/>
              <a:buNone/>
            </a:pPr>
            <a:r>
              <a:rPr b="1" lang="en-US" sz="2000">
                <a:solidFill>
                  <a:srgbClr val="000000"/>
                </a:solidFill>
                <a:latin typeface="Arial"/>
                <a:ea typeface="Arial"/>
                <a:cs typeface="Arial"/>
                <a:sym typeface="Arial"/>
              </a:rPr>
              <a:t>9.	Uanuwai, Usawa, na Ujumuishaji (DEI)</a:t>
            </a:r>
            <a:endParaRPr/>
          </a:p>
          <a:p>
            <a:pPr indent="-8890" lvl="0" marL="8890" marR="0" rtl="0" algn="l">
              <a:lnSpc>
                <a:spcPct val="100000"/>
              </a:lnSpc>
              <a:spcBef>
                <a:spcPts val="1200"/>
              </a:spcBef>
              <a:spcAft>
                <a:spcPts val="0"/>
              </a:spcAft>
              <a:buClr>
                <a:srgbClr val="000000"/>
              </a:buClr>
              <a:buSzPts val="2000"/>
              <a:buFont typeface="Arial"/>
              <a:buNone/>
            </a:pPr>
            <a:r>
              <a:rPr b="1" lang="en-US" sz="2000">
                <a:solidFill>
                  <a:srgbClr val="000000"/>
                </a:solidFill>
                <a:latin typeface="Arial"/>
                <a:ea typeface="Arial"/>
                <a:cs typeface="Arial"/>
                <a:sym typeface="Arial"/>
              </a:rPr>
              <a:t>10.	Ustawi wa Wafanyakazi</a:t>
            </a:r>
            <a:endParaRPr sz="1800">
              <a:solidFill>
                <a:schemeClr val="dk1"/>
              </a:solidFill>
              <a:latin typeface="Avenir"/>
              <a:ea typeface="Avenir"/>
              <a:cs typeface="Avenir"/>
              <a:sym typeface="Avenir"/>
            </a:endParaRPr>
          </a:p>
          <a:p>
            <a:pPr indent="-8890" lvl="0" marL="8890" marR="0" rtl="0" algn="l">
              <a:lnSpc>
                <a:spcPct val="100000"/>
              </a:lnSpc>
              <a:spcBef>
                <a:spcPts val="1200"/>
              </a:spcBef>
              <a:spcAft>
                <a:spcPts val="0"/>
              </a:spcAft>
              <a:buClr>
                <a:srgbClr val="000000"/>
              </a:buClr>
              <a:buSzPts val="2000"/>
              <a:buFont typeface="Arial"/>
              <a:buNone/>
            </a:pPr>
            <a:r>
              <a:rPr b="1" lang="en-US" sz="2000">
                <a:solidFill>
                  <a:srgbClr val="000000"/>
                </a:solidFill>
                <a:latin typeface="Arial"/>
                <a:ea typeface="Arial"/>
                <a:cs typeface="Arial"/>
                <a:sym typeface="Arial"/>
              </a:rPr>
              <a:t>11.	Ripoti za Rasilimali Watu</a:t>
            </a:r>
            <a:endParaRPr sz="1800">
              <a:solidFill>
                <a:schemeClr val="dk1"/>
              </a:solidFill>
              <a:latin typeface="Avenir"/>
              <a:ea typeface="Avenir"/>
              <a:cs typeface="Avenir"/>
              <a:sym typeface="Avenir"/>
            </a:endParaRPr>
          </a:p>
          <a:p>
            <a:pPr indent="-8890" lvl="0" marL="8890" marR="0" rtl="0" algn="l">
              <a:lnSpc>
                <a:spcPct val="100000"/>
              </a:lnSpc>
              <a:spcBef>
                <a:spcPts val="1200"/>
              </a:spcBef>
              <a:spcAft>
                <a:spcPts val="0"/>
              </a:spcAft>
              <a:buClr>
                <a:srgbClr val="000000"/>
              </a:buClr>
              <a:buSzPts val="2000"/>
              <a:buFont typeface="Arial"/>
              <a:buNone/>
            </a:pPr>
            <a:r>
              <a:rPr b="1" lang="en-US" sz="2000">
                <a:solidFill>
                  <a:srgbClr val="000000"/>
                </a:solidFill>
                <a:latin typeface="Arial"/>
                <a:ea typeface="Arial"/>
                <a:cs typeface="Arial"/>
                <a:sym typeface="Arial"/>
              </a:rPr>
              <a:t>12.	Mahojiano ya Kuacha Kazi</a:t>
            </a:r>
            <a:endParaRPr sz="1800">
              <a:solidFill>
                <a:schemeClr val="dk1"/>
              </a:solidFill>
              <a:latin typeface="Avenir"/>
              <a:ea typeface="Avenir"/>
              <a:cs typeface="Avenir"/>
              <a:sym typeface="Avenir"/>
            </a:endParaRPr>
          </a:p>
          <a:p>
            <a:pPr indent="-8890" lvl="0" marL="8890" marR="0" rtl="0" algn="l">
              <a:lnSpc>
                <a:spcPct val="100000"/>
              </a:lnSpc>
              <a:spcBef>
                <a:spcPts val="1200"/>
              </a:spcBef>
              <a:spcAft>
                <a:spcPts val="0"/>
              </a:spcAft>
              <a:buClr>
                <a:srgbClr val="000000"/>
              </a:buClr>
              <a:buSzPts val="2000"/>
              <a:buFont typeface="Arial"/>
              <a:buNone/>
            </a:pPr>
            <a:r>
              <a:rPr b="1" lang="en-US" sz="2000">
                <a:solidFill>
                  <a:srgbClr val="000000"/>
                </a:solidFill>
                <a:latin typeface="Arial"/>
                <a:ea typeface="Arial"/>
                <a:cs typeface="Arial"/>
                <a:sym typeface="Arial"/>
              </a:rPr>
              <a:t>13.	Ushiriki wa Wafanyakazi</a:t>
            </a:r>
            <a:endParaRPr sz="1800">
              <a:solidFill>
                <a:schemeClr val="dk1"/>
              </a:solidFill>
              <a:latin typeface="Avenir"/>
              <a:ea typeface="Avenir"/>
              <a:cs typeface="Avenir"/>
              <a:sym typeface="Avenir"/>
            </a:endParaRPr>
          </a:p>
          <a:p>
            <a:pPr indent="-8890" lvl="0" marL="8890" marR="0" rtl="0" algn="l">
              <a:lnSpc>
                <a:spcPct val="100000"/>
              </a:lnSpc>
              <a:spcBef>
                <a:spcPts val="1200"/>
              </a:spcBef>
              <a:spcAft>
                <a:spcPts val="0"/>
              </a:spcAft>
              <a:buClr>
                <a:srgbClr val="000000"/>
              </a:buClr>
              <a:buSzPts val="2000"/>
              <a:buFont typeface="Arial"/>
              <a:buNone/>
            </a:pPr>
            <a:r>
              <a:rPr b="1" lang="en-US" sz="2000">
                <a:solidFill>
                  <a:srgbClr val="000000"/>
                </a:solidFill>
                <a:latin typeface="Arial"/>
                <a:ea typeface="Arial"/>
                <a:cs typeface="Arial"/>
                <a:sym typeface="Arial"/>
              </a:rPr>
              <a:t>14.	Fidia</a:t>
            </a:r>
            <a:endParaRPr sz="1800">
              <a:solidFill>
                <a:schemeClr val="dk1"/>
              </a:solidFill>
              <a:latin typeface="Avenir"/>
              <a:ea typeface="Avenir"/>
              <a:cs typeface="Avenir"/>
              <a:sym typeface="Avenir"/>
            </a:endParaRPr>
          </a:p>
          <a:p>
            <a:pPr indent="-8890" lvl="0" marL="8890" marR="0" rtl="0" algn="l">
              <a:lnSpc>
                <a:spcPct val="100000"/>
              </a:lnSpc>
              <a:spcBef>
                <a:spcPts val="1200"/>
              </a:spcBef>
              <a:spcAft>
                <a:spcPts val="0"/>
              </a:spcAft>
              <a:buClr>
                <a:srgbClr val="000000"/>
              </a:buClr>
              <a:buSzPts val="2000"/>
              <a:buFont typeface="Arial"/>
              <a:buNone/>
            </a:pPr>
            <a:r>
              <a:rPr b="1" lang="en-US" sz="2000">
                <a:solidFill>
                  <a:srgbClr val="000000"/>
                </a:solidFill>
                <a:latin typeface="Arial"/>
                <a:ea typeface="Arial"/>
                <a:cs typeface="Arial"/>
                <a:sym typeface="Arial"/>
              </a:rPr>
              <a:t>15.	Ulinzi na Usalama</a:t>
            </a:r>
            <a:endParaRPr sz="1800">
              <a:solidFill>
                <a:schemeClr val="dk1"/>
              </a:solidFill>
              <a:latin typeface="Avenir"/>
              <a:ea typeface="Avenir"/>
              <a:cs typeface="Avenir"/>
              <a:sym typeface="Avenir"/>
            </a:endParaRPr>
          </a:p>
          <a:p>
            <a:pPr indent="-8890" lvl="0" marL="8890" marR="0" rtl="0" algn="l">
              <a:lnSpc>
                <a:spcPct val="100000"/>
              </a:lnSpc>
              <a:spcBef>
                <a:spcPts val="1200"/>
              </a:spcBef>
              <a:spcAft>
                <a:spcPts val="0"/>
              </a:spcAft>
              <a:buClr>
                <a:srgbClr val="000000"/>
              </a:buClr>
              <a:buSzPts val="2000"/>
              <a:buFont typeface="Arial"/>
              <a:buNone/>
            </a:pPr>
            <a:r>
              <a:rPr b="1" lang="en-US" sz="2000">
                <a:solidFill>
                  <a:srgbClr val="000000"/>
                </a:solidFill>
                <a:latin typeface="Arial"/>
                <a:ea typeface="Arial"/>
                <a:cs typeface="Arial"/>
                <a:sym typeface="Arial"/>
              </a:rPr>
              <a:t>16.	Uhusiano wa Wafanyakazi</a:t>
            </a:r>
            <a:endParaRPr sz="1800">
              <a:solidFill>
                <a:schemeClr val="dk1"/>
              </a:solidFill>
              <a:latin typeface="Avenir"/>
              <a:ea typeface="Avenir"/>
              <a:cs typeface="Avenir"/>
              <a:sym typeface="Avenir"/>
            </a:endParaRPr>
          </a:p>
          <a:p>
            <a:pPr indent="-8890" lvl="0" marL="8890" marR="0" rtl="0" algn="l">
              <a:lnSpc>
                <a:spcPct val="100000"/>
              </a:lnSpc>
              <a:spcBef>
                <a:spcPts val="1200"/>
              </a:spcBef>
              <a:spcAft>
                <a:spcPts val="0"/>
              </a:spcAft>
              <a:buClr>
                <a:srgbClr val="000000"/>
              </a:buClr>
              <a:buSzPts val="2000"/>
              <a:buFont typeface="Arial"/>
              <a:buNone/>
            </a:pPr>
            <a:r>
              <a:rPr b="1" lang="en-US" sz="2000">
                <a:solidFill>
                  <a:srgbClr val="000000"/>
                </a:solidFill>
                <a:latin typeface="Arial"/>
                <a:ea typeface="Arial"/>
                <a:cs typeface="Arial"/>
                <a:sym typeface="Arial"/>
              </a:rPr>
              <a:t>17.	Daftari la Mahudhurio</a:t>
            </a:r>
            <a:endParaRPr sz="1800">
              <a:solidFill>
                <a:schemeClr val="dk1"/>
              </a:solidFill>
              <a:latin typeface="Avenir"/>
              <a:ea typeface="Avenir"/>
              <a:cs typeface="Avenir"/>
              <a:sym typeface="Avenir"/>
            </a:endParaRPr>
          </a:p>
          <a:p>
            <a:pPr indent="0" lvl="0" marL="0" marR="0" rtl="0" algn="l">
              <a:lnSpc>
                <a:spcPct val="100000"/>
              </a:lnSpc>
              <a:spcBef>
                <a:spcPts val="400"/>
              </a:spcBef>
              <a:spcAft>
                <a:spcPts val="0"/>
              </a:spcAft>
              <a:buNone/>
            </a:pPr>
            <a:r>
              <a:t/>
            </a:r>
            <a:endParaRPr b="0" i="0" sz="2000" u="none" cap="none" strike="noStrike">
              <a:solidFill>
                <a:srgbClr val="000000"/>
              </a:solidFill>
              <a:latin typeface="Arial"/>
              <a:ea typeface="Arial"/>
              <a:cs typeface="Arial"/>
              <a:sym typeface="Arial"/>
            </a:endParaRPr>
          </a:p>
        </p:txBody>
      </p:sp>
      <p:sp>
        <p:nvSpPr>
          <p:cNvPr id="1254" name="Google Shape;1254;p109"/>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RASILIMALI WATU (INAENDELEA.) </a:t>
            </a:r>
            <a:endParaRPr/>
          </a:p>
        </p:txBody>
      </p:sp>
      <p:sp>
        <p:nvSpPr>
          <p:cNvPr id="1255" name="Google Shape;1255;p109"/>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sp>
        <p:nvSpPr>
          <p:cNvPr id="372" name="Google Shape;372;p11"/>
          <p:cNvSpPr txBox="1"/>
          <p:nvPr>
            <p:ph idx="1" type="body"/>
          </p:nvPr>
        </p:nvSpPr>
        <p:spPr>
          <a:xfrm>
            <a:off x="863885" y="884753"/>
            <a:ext cx="5870532" cy="5719035"/>
          </a:xfrm>
          <a:prstGeom prst="rect">
            <a:avLst/>
          </a:prstGeom>
          <a:noFill/>
          <a:ln>
            <a:noFill/>
          </a:ln>
        </p:spPr>
        <p:txBody>
          <a:bodyPr anchorCtr="0" anchor="t" bIns="91175" lIns="91175" spcFirstLastPara="1" rIns="91175" wrap="square" tIns="91175">
            <a:noAutofit/>
          </a:bodyPr>
          <a:lstStyle/>
          <a:p>
            <a:pPr indent="0" lvl="0" marL="169329" rtl="0" algn="l">
              <a:spcBef>
                <a:spcPts val="600"/>
              </a:spcBef>
              <a:spcAft>
                <a:spcPts val="0"/>
              </a:spcAft>
              <a:buSzPts val="1600"/>
              <a:buFont typeface="Arial"/>
              <a:buNone/>
            </a:pPr>
            <a:r>
              <a:rPr b="1" lang="en-US" sz="2000">
                <a:solidFill>
                  <a:schemeClr val="dk1"/>
                </a:solidFill>
                <a:latin typeface="Arial"/>
                <a:ea typeface="Arial"/>
                <a:cs typeface="Arial"/>
                <a:sym typeface="Arial"/>
              </a:rPr>
              <a:t>DHUMUNI </a:t>
            </a:r>
            <a:endParaRPr/>
          </a:p>
          <a:p>
            <a:pPr indent="-440255" lvl="0" marL="609585" rtl="0" algn="l">
              <a:spcBef>
                <a:spcPts val="12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Inatumika kama mwongozo wa kawaida wa kupunguza kiwango cha juhudi zinazohitajika kutekeleza Tathmini ya NUPAS Plus 2.0.</a:t>
            </a:r>
            <a:endParaRPr/>
          </a:p>
          <a:p>
            <a:pPr indent="-440255" lvl="0" marL="609585" rtl="0" algn="l">
              <a:spcBef>
                <a:spcPts val="12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Husaidia mashirika ya ndani sio tu kuelewa mchakato wa NUPAS kwani yanapimwa na watathmini wa nje lakini pia kujifunza jinsi ya kuitumia kutathmini tuzo zao ndogo.</a:t>
            </a:r>
            <a:endParaRPr/>
          </a:p>
          <a:p>
            <a:pPr indent="0" lvl="0" marL="169329" rtl="0" algn="l">
              <a:spcBef>
                <a:spcPts val="1200"/>
              </a:spcBef>
              <a:spcAft>
                <a:spcPts val="0"/>
              </a:spcAft>
              <a:buSzPts val="1600"/>
              <a:buFont typeface="Arial"/>
              <a:buNone/>
            </a:pPr>
            <a:r>
              <a:rPr b="1" lang="en-US" sz="2000">
                <a:solidFill>
                  <a:schemeClr val="dk1"/>
                </a:solidFill>
                <a:latin typeface="Arial"/>
                <a:ea typeface="Arial"/>
                <a:cs typeface="Arial"/>
                <a:sym typeface="Arial"/>
              </a:rPr>
              <a:t>HADHIRA </a:t>
            </a:r>
            <a:endParaRPr/>
          </a:p>
          <a:p>
            <a:pPr indent="-440255" lvl="0" marL="609585" rtl="0" algn="l">
              <a:spcBef>
                <a:spcPts val="12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Wale wanaohusika katika kutathmini mashirika kuwa PRIMES kupokea ufadhili kutoka USAID na wafadhili wengine wakuu</a:t>
            </a:r>
            <a:endParaRPr/>
          </a:p>
          <a:p>
            <a:pPr indent="-440255" lvl="0" marL="609585" rtl="0" algn="l">
              <a:spcBef>
                <a:spcPts val="1200"/>
              </a:spcBef>
              <a:spcAft>
                <a:spcPts val="600"/>
              </a:spcAft>
              <a:buClr>
                <a:schemeClr val="dk1"/>
              </a:buClr>
              <a:buSzPts val="2000"/>
              <a:buFont typeface="Noto Sans Symbols"/>
              <a:buChar char="▪"/>
            </a:pPr>
            <a:r>
              <a:rPr lang="en-US" sz="2000">
                <a:solidFill>
                  <a:schemeClr val="dk1"/>
                </a:solidFill>
                <a:latin typeface="Arial"/>
                <a:ea typeface="Arial"/>
                <a:cs typeface="Arial"/>
                <a:sym typeface="Arial"/>
              </a:rPr>
              <a:t>Mashirika ya eneo husika</a:t>
            </a:r>
            <a:endParaRPr/>
          </a:p>
        </p:txBody>
      </p:sp>
      <p:sp>
        <p:nvSpPr>
          <p:cNvPr id="373" name="Google Shape;373;p11"/>
          <p:cNvSpPr txBox="1"/>
          <p:nvPr>
            <p:ph idx="4294967295" type="sldNum"/>
          </p:nvPr>
        </p:nvSpPr>
        <p:spPr>
          <a:xfrm>
            <a:off x="10548104" y="6435972"/>
            <a:ext cx="780011" cy="365125"/>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Clr>
                <a:srgbClr val="000000"/>
              </a:buClr>
              <a:buSzPts val="1867"/>
              <a:buFont typeface="Avenir"/>
              <a:buNone/>
            </a:pPr>
            <a:fld id="{00000000-1234-1234-1234-123412341234}" type="slidenum">
              <a:rPr b="0" i="0" lang="en-US" sz="1867" u="none" cap="none" strike="noStrike">
                <a:solidFill>
                  <a:schemeClr val="lt1"/>
                </a:solidFill>
                <a:latin typeface="Avenir"/>
                <a:ea typeface="Avenir"/>
                <a:cs typeface="Avenir"/>
                <a:sym typeface="Avenir"/>
              </a:rPr>
              <a:t>‹#›</a:t>
            </a:fld>
            <a:endParaRPr b="0" i="0" sz="1867" u="none" cap="none" strike="noStrike">
              <a:solidFill>
                <a:srgbClr val="000000"/>
              </a:solidFill>
              <a:latin typeface="Arial"/>
              <a:ea typeface="Arial"/>
              <a:cs typeface="Arial"/>
              <a:sym typeface="Arial"/>
            </a:endParaRPr>
          </a:p>
        </p:txBody>
      </p:sp>
      <p:pic>
        <p:nvPicPr>
          <p:cNvPr id="374" name="Google Shape;374;p11"/>
          <p:cNvPicPr preferRelativeResize="0"/>
          <p:nvPr/>
        </p:nvPicPr>
        <p:blipFill rotWithShape="1">
          <a:blip r:embed="rId3">
            <a:alphaModFix/>
          </a:blip>
          <a:srcRect b="0" l="0" r="0" t="0"/>
          <a:stretch/>
        </p:blipFill>
        <p:spPr>
          <a:xfrm>
            <a:off x="7427618" y="1118272"/>
            <a:ext cx="3789142" cy="4975682"/>
          </a:xfrm>
          <a:prstGeom prst="rect">
            <a:avLst/>
          </a:prstGeom>
          <a:noFill/>
          <a:ln cap="flat" cmpd="sng" w="9525">
            <a:solidFill>
              <a:schemeClr val="dk1"/>
            </a:solidFill>
            <a:prstDash val="solid"/>
            <a:round/>
            <a:headEnd len="sm" w="sm" type="none"/>
            <a:tailEnd len="sm" w="sm" type="none"/>
          </a:ln>
        </p:spPr>
      </p:pic>
      <p:sp>
        <p:nvSpPr>
          <p:cNvPr id="375" name="Google Shape;375;p11"/>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MWONGOZO WA MAFUNZO WA NUPAS PLUS 2.0</a:t>
            </a:r>
            <a:endParaRPr/>
          </a:p>
        </p:txBody>
      </p:sp>
      <p:sp>
        <p:nvSpPr>
          <p:cNvPr id="376" name="Google Shape;376;p11"/>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9" name="Shape 1259"/>
        <p:cNvGrpSpPr/>
        <p:nvPr/>
      </p:nvGrpSpPr>
      <p:grpSpPr>
        <a:xfrm>
          <a:off x="0" y="0"/>
          <a:ext cx="0" cy="0"/>
          <a:chOff x="0" y="0"/>
          <a:chExt cx="0" cy="0"/>
        </a:xfrm>
      </p:grpSpPr>
      <p:sp>
        <p:nvSpPr>
          <p:cNvPr id="1260" name="Google Shape;1260;p110"/>
          <p:cNvSpPr/>
          <p:nvPr/>
        </p:nvSpPr>
        <p:spPr>
          <a:xfrm>
            <a:off x="8247126" y="6470903"/>
            <a:ext cx="912494" cy="332740"/>
          </a:xfrm>
          <a:custGeom>
            <a:rect b="b" l="l" r="r" t="t"/>
            <a:pathLst>
              <a:path extrusionOk="0" h="332740" w="912495">
                <a:moveTo>
                  <a:pt x="0" y="0"/>
                </a:moveTo>
                <a:lnTo>
                  <a:pt x="912114" y="0"/>
                </a:lnTo>
                <a:lnTo>
                  <a:pt x="912114" y="332232"/>
                </a:lnTo>
                <a:lnTo>
                  <a:pt x="0" y="332232"/>
                </a:lnTo>
                <a:lnTo>
                  <a:pt x="0" y="0"/>
                </a:lnTo>
                <a:close/>
              </a:path>
            </a:pathLst>
          </a:custGeom>
          <a:solidFill>
            <a:srgbClr val="002E6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1261" name="Google Shape;1261;p110"/>
          <p:cNvSpPr txBox="1"/>
          <p:nvPr/>
        </p:nvSpPr>
        <p:spPr>
          <a:xfrm>
            <a:off x="1996169" y="1327998"/>
            <a:ext cx="5562600" cy="3077766"/>
          </a:xfrm>
          <a:prstGeom prst="rect">
            <a:avLst/>
          </a:prstGeom>
          <a:noFill/>
          <a:ln>
            <a:noFill/>
          </a:ln>
        </p:spPr>
        <p:txBody>
          <a:bodyPr anchorCtr="0" anchor="t" bIns="0" lIns="0" spcFirstLastPara="1" rIns="0" wrap="square" tIns="0">
            <a:spAutoFit/>
          </a:bodyPr>
          <a:lstStyle/>
          <a:p>
            <a:pPr indent="0" lvl="0" marL="12700" marR="0" rtl="0" algn="l">
              <a:spcBef>
                <a:spcPts val="0"/>
              </a:spcBef>
              <a:spcAft>
                <a:spcPts val="0"/>
              </a:spcAft>
              <a:buNone/>
            </a:pPr>
            <a:r>
              <a:rPr b="1" lang="en-US" sz="2000">
                <a:solidFill>
                  <a:schemeClr val="dk1"/>
                </a:solidFill>
                <a:latin typeface="Arial"/>
                <a:ea typeface="Arial"/>
                <a:cs typeface="Arial"/>
                <a:sym typeface="Arial"/>
              </a:rPr>
              <a:t>Mbinu</a:t>
            </a:r>
            <a:endParaRPr sz="2000">
              <a:solidFill>
                <a:schemeClr val="dk1"/>
              </a:solidFill>
              <a:latin typeface="Arial"/>
              <a:ea typeface="Arial"/>
              <a:cs typeface="Arial"/>
              <a:sym typeface="Arial"/>
            </a:endParaRPr>
          </a:p>
          <a:p>
            <a:pPr indent="-342900" lvl="0" marL="629920" marR="0"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Ukaguzi wa Nyaraka</a:t>
            </a:r>
            <a:endParaRPr sz="2000">
              <a:solidFill>
                <a:schemeClr val="dk1"/>
              </a:solidFill>
              <a:latin typeface="Arial"/>
              <a:ea typeface="Arial"/>
              <a:cs typeface="Arial"/>
              <a:sym typeface="Arial"/>
            </a:endParaRPr>
          </a:p>
          <a:p>
            <a:pPr indent="-342900" lvl="0" marL="629920" marR="0"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Mahojiano</a:t>
            </a:r>
            <a:endParaRPr sz="2000">
              <a:solidFill>
                <a:schemeClr val="dk1"/>
              </a:solidFill>
              <a:latin typeface="Arial"/>
              <a:ea typeface="Arial"/>
              <a:cs typeface="Arial"/>
              <a:sym typeface="Arial"/>
            </a:endParaRPr>
          </a:p>
          <a:p>
            <a:pPr indent="-342900" lvl="0" marL="629920" marR="0"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Upimaji wa Kina</a:t>
            </a:r>
            <a:endParaRPr sz="2000">
              <a:solidFill>
                <a:schemeClr val="dk1"/>
              </a:solidFill>
              <a:latin typeface="Arial"/>
              <a:ea typeface="Arial"/>
              <a:cs typeface="Arial"/>
              <a:sym typeface="Arial"/>
            </a:endParaRPr>
          </a:p>
          <a:p>
            <a:pPr indent="0" lvl="0" marL="0" marR="0" rtl="0" algn="l">
              <a:spcBef>
                <a:spcPts val="0"/>
              </a:spcBef>
              <a:spcAft>
                <a:spcPts val="0"/>
              </a:spcAft>
              <a:buClr>
                <a:srgbClr val="625C5B"/>
              </a:buClr>
              <a:buSzPts val="2000"/>
              <a:buFont typeface="Arial"/>
              <a:buNone/>
            </a:pPr>
            <a:r>
              <a:t/>
            </a:r>
            <a:endParaRPr sz="2000">
              <a:solidFill>
                <a:schemeClr val="dk1"/>
              </a:solidFill>
              <a:latin typeface="Arial"/>
              <a:ea typeface="Arial"/>
              <a:cs typeface="Arial"/>
              <a:sym typeface="Arial"/>
            </a:endParaRPr>
          </a:p>
          <a:p>
            <a:pPr indent="0" lvl="0" marL="12700" marR="0" rtl="0" algn="l">
              <a:spcBef>
                <a:spcPts val="0"/>
              </a:spcBef>
              <a:spcAft>
                <a:spcPts val="0"/>
              </a:spcAft>
              <a:buNone/>
            </a:pPr>
            <a:r>
              <a:rPr b="1" lang="en-US" sz="2000">
                <a:solidFill>
                  <a:schemeClr val="dk1"/>
                </a:solidFill>
                <a:latin typeface="Arial"/>
                <a:ea typeface="Arial"/>
                <a:cs typeface="Arial"/>
                <a:sym typeface="Arial"/>
              </a:rPr>
              <a:t>Washiriki wa mahojiano waliopendekezwa</a:t>
            </a:r>
            <a:endParaRPr sz="2000">
              <a:solidFill>
                <a:schemeClr val="dk1"/>
              </a:solidFill>
              <a:latin typeface="Arial"/>
              <a:ea typeface="Arial"/>
              <a:cs typeface="Arial"/>
              <a:sym typeface="Arial"/>
            </a:endParaRPr>
          </a:p>
          <a:p>
            <a:pPr indent="-342900" lvl="0" marL="629920" marR="0"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Mkurugenzi wa Rasilimali ya Watu</a:t>
            </a:r>
            <a:endParaRPr/>
          </a:p>
          <a:p>
            <a:pPr indent="-342900" lvl="0" marL="629920" marR="0"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Meneja wa Rasilimali Watu</a:t>
            </a:r>
            <a:endParaRPr/>
          </a:p>
          <a:p>
            <a:pPr indent="-342900" lvl="0" marL="629920" marR="0"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Meneja wa Usafirishaji</a:t>
            </a:r>
            <a:endParaRPr/>
          </a:p>
          <a:p>
            <a:pPr indent="-342900" lvl="0" marL="629920" marR="0"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Meneja wa Mishahara</a:t>
            </a:r>
            <a:endParaRPr/>
          </a:p>
        </p:txBody>
      </p:sp>
      <p:sp>
        <p:nvSpPr>
          <p:cNvPr id="1262" name="Google Shape;1262;p110"/>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USULI NA MBINU</a:t>
            </a:r>
            <a:endParaRPr/>
          </a:p>
        </p:txBody>
      </p:sp>
      <p:sp>
        <p:nvSpPr>
          <p:cNvPr id="1263" name="Google Shape;1263;p110"/>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7" name="Shape 1267"/>
        <p:cNvGrpSpPr/>
        <p:nvPr/>
      </p:nvGrpSpPr>
      <p:grpSpPr>
        <a:xfrm>
          <a:off x="0" y="0"/>
          <a:ext cx="0" cy="0"/>
          <a:chOff x="0" y="0"/>
          <a:chExt cx="0" cy="0"/>
        </a:xfrm>
      </p:grpSpPr>
      <p:sp>
        <p:nvSpPr>
          <p:cNvPr id="1268" name="Google Shape;1268;p111"/>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CHATI YA NUPAS PLUS 2.0</a:t>
            </a:r>
            <a:endParaRPr b="1" sz="3200">
              <a:solidFill>
                <a:schemeClr val="lt1"/>
              </a:solidFill>
              <a:latin typeface="Arial"/>
              <a:ea typeface="Arial"/>
              <a:cs typeface="Arial"/>
              <a:sym typeface="Arial"/>
            </a:endParaRPr>
          </a:p>
        </p:txBody>
      </p:sp>
      <p:pic>
        <p:nvPicPr>
          <p:cNvPr descr="Chart  Description automatically generated" id="1269" name="Google Shape;1269;p111"/>
          <p:cNvPicPr preferRelativeResize="0"/>
          <p:nvPr/>
        </p:nvPicPr>
        <p:blipFill rotWithShape="1">
          <a:blip r:embed="rId3">
            <a:alphaModFix/>
          </a:blip>
          <a:srcRect b="2644" l="1603" r="3739" t="0"/>
          <a:stretch/>
        </p:blipFill>
        <p:spPr>
          <a:xfrm>
            <a:off x="1499616" y="923426"/>
            <a:ext cx="9180576" cy="5036124"/>
          </a:xfrm>
          <a:prstGeom prst="rect">
            <a:avLst/>
          </a:prstGeom>
          <a:noFill/>
          <a:ln>
            <a:noFill/>
          </a:ln>
        </p:spPr>
      </p:pic>
      <p:sp>
        <p:nvSpPr>
          <p:cNvPr id="1270" name="Google Shape;1270;p111"/>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4" name="Shape 1274"/>
        <p:cNvGrpSpPr/>
        <p:nvPr/>
      </p:nvGrpSpPr>
      <p:grpSpPr>
        <a:xfrm>
          <a:off x="0" y="0"/>
          <a:ext cx="0" cy="0"/>
          <a:chOff x="0" y="0"/>
          <a:chExt cx="0" cy="0"/>
        </a:xfrm>
      </p:grpSpPr>
      <p:sp>
        <p:nvSpPr>
          <p:cNvPr id="1275" name="Google Shape;1275;p112"/>
          <p:cNvSpPr/>
          <p:nvPr/>
        </p:nvSpPr>
        <p:spPr>
          <a:xfrm>
            <a:off x="10999393" y="1927479"/>
            <a:ext cx="34925" cy="0"/>
          </a:xfrm>
          <a:custGeom>
            <a:rect b="b" l="l" r="r" t="t"/>
            <a:pathLst>
              <a:path extrusionOk="0" h="120000" w="34925">
                <a:moveTo>
                  <a:pt x="0" y="0"/>
                </a:moveTo>
                <a:lnTo>
                  <a:pt x="34747" y="0"/>
                </a:lnTo>
              </a:path>
            </a:pathLst>
          </a:custGeom>
          <a:noFill/>
          <a:ln cap="flat" cmpd="sng" w="12700">
            <a:solidFill>
              <a:srgbClr val="40404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1276" name="Google Shape;1276;p112"/>
          <p:cNvSpPr/>
          <p:nvPr/>
        </p:nvSpPr>
        <p:spPr>
          <a:xfrm>
            <a:off x="1158620" y="1927479"/>
            <a:ext cx="44450" cy="0"/>
          </a:xfrm>
          <a:custGeom>
            <a:rect b="b" l="l" r="r" t="t"/>
            <a:pathLst>
              <a:path extrusionOk="0" h="120000" w="44450">
                <a:moveTo>
                  <a:pt x="0" y="0"/>
                </a:moveTo>
                <a:lnTo>
                  <a:pt x="43903" y="0"/>
                </a:lnTo>
              </a:path>
            </a:pathLst>
          </a:custGeom>
          <a:noFill/>
          <a:ln cap="flat" cmpd="sng" w="12700">
            <a:solidFill>
              <a:srgbClr val="40404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1277" name="Google Shape;1277;p112"/>
          <p:cNvSpPr txBox="1"/>
          <p:nvPr/>
        </p:nvSpPr>
        <p:spPr>
          <a:xfrm>
            <a:off x="1107231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1800">
                <a:solidFill>
                  <a:srgbClr val="FFFFFF"/>
                </a:solidFill>
                <a:latin typeface="Arial"/>
                <a:ea typeface="Arial"/>
                <a:cs typeface="Arial"/>
                <a:sym typeface="Arial"/>
              </a:rPr>
              <a:t>69</a:t>
            </a:r>
            <a:endParaRPr sz="1800">
              <a:solidFill>
                <a:schemeClr val="dk1"/>
              </a:solidFill>
              <a:latin typeface="Arial"/>
              <a:ea typeface="Arial"/>
              <a:cs typeface="Arial"/>
              <a:sym typeface="Arial"/>
            </a:endParaRPr>
          </a:p>
        </p:txBody>
      </p:sp>
      <p:graphicFrame>
        <p:nvGraphicFramePr>
          <p:cNvPr id="1278" name="Google Shape;1278;p112"/>
          <p:cNvGraphicFramePr/>
          <p:nvPr/>
        </p:nvGraphicFramePr>
        <p:xfrm>
          <a:off x="272981" y="1047387"/>
          <a:ext cx="3000000" cy="3000000"/>
        </p:xfrm>
        <a:graphic>
          <a:graphicData uri="http://schemas.openxmlformats.org/drawingml/2006/table">
            <a:tbl>
              <a:tblPr>
                <a:noFill/>
                <a:tableStyleId>{B19A406E-EE2C-4DFD-9D6A-2B16BFBA1EC5}</a:tableStyleId>
              </a:tblPr>
              <a:tblGrid>
                <a:gridCol w="762000"/>
                <a:gridCol w="8762175"/>
                <a:gridCol w="2121875"/>
              </a:tblGrid>
              <a:tr h="593900">
                <a:tc>
                  <a:txBody>
                    <a:bodyPr/>
                    <a:lstStyle/>
                    <a:p>
                      <a:pPr indent="-8890" lvl="0" marL="36000" marR="0" rtl="0" algn="l">
                        <a:lnSpc>
                          <a:spcPct val="100000"/>
                        </a:lnSpc>
                        <a:spcBef>
                          <a:spcPts val="0"/>
                        </a:spcBef>
                        <a:spcAft>
                          <a:spcPts val="0"/>
                        </a:spcAft>
                        <a:buNone/>
                      </a:pPr>
                      <a:r>
                        <a:rPr lang="en-US" sz="1100" u="none" cap="none" strike="noStrike"/>
                        <a:t>Msimbo</a:t>
                      </a:r>
                      <a:endParaRPr sz="1100" u="none" cap="none" strike="noStrike"/>
                    </a:p>
                  </a:txBody>
                  <a:tcPr marT="0" marB="0" marR="1225" marL="12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36000" marR="0" rtl="0" algn="l">
                        <a:lnSpc>
                          <a:spcPct val="100000"/>
                        </a:lnSpc>
                        <a:spcBef>
                          <a:spcPts val="0"/>
                        </a:spcBef>
                        <a:spcAft>
                          <a:spcPts val="0"/>
                        </a:spcAft>
                        <a:buNone/>
                      </a:pPr>
                      <a:r>
                        <a:rPr b="1" lang="en-US" sz="1100" u="none" cap="none" strike="noStrike"/>
                        <a:t>C. RasiliMali Watu: </a:t>
                      </a:r>
                      <a:r>
                        <a:rPr i="1" lang="en-US" sz="1100" u="none" cap="none" strike="noStrike"/>
                        <a:t>Sehemu hii inakagua rasilimali watu (HR), kwa mfano wafanyakazi, mifumo na udhibiti wa shirika, ikiwa ni pamoja na uwepo wa sera au taratibu za HR, kanuni za maadili, usafiri wa wafanyakazi na safari, mishahara, utunzaji muda, pamoja na ufichuzi wa lazima na taratibu za kuripoti ukiukaji.</a:t>
                      </a:r>
                      <a:endParaRPr b="0" i="1" sz="1100" u="none" cap="none" strike="noStrike">
                        <a:solidFill>
                          <a:schemeClr val="lt1"/>
                        </a:solidFill>
                        <a:latin typeface="Arial"/>
                        <a:ea typeface="Arial"/>
                        <a:cs typeface="Arial"/>
                        <a:sym typeface="Arial"/>
                      </a:endParaRPr>
                    </a:p>
                  </a:txBody>
                  <a:tcPr marT="0" marB="0" marR="1225" marL="12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36000" marR="0" rtl="0" algn="ctr">
                        <a:lnSpc>
                          <a:spcPct val="100000"/>
                        </a:lnSpc>
                        <a:spcBef>
                          <a:spcPts val="0"/>
                        </a:spcBef>
                        <a:spcAft>
                          <a:spcPts val="0"/>
                        </a:spcAft>
                        <a:buNone/>
                      </a:pPr>
                      <a:r>
                        <a:rPr lang="en-US" sz="1100" u="none" cap="none" strike="noStrike"/>
                        <a:t>NYARAKA MUHIMU KWA AJILI YA TATHMINI</a:t>
                      </a:r>
                      <a:endParaRPr/>
                    </a:p>
                  </a:txBody>
                  <a:tcPr marT="0" marB="0" marR="1225" marL="12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r>
              <a:tr h="521450">
                <a:tc>
                  <a:txBody>
                    <a:bodyPr/>
                    <a:lstStyle/>
                    <a:p>
                      <a:pPr indent="0" lvl="0" marL="0" marR="0" rtl="0" algn="l">
                        <a:spcBef>
                          <a:spcPts val="0"/>
                        </a:spcBef>
                        <a:spcAft>
                          <a:spcPts val="0"/>
                        </a:spcAft>
                        <a:buNone/>
                      </a:pPr>
                      <a:r>
                        <a:rPr lang="en-US" sz="1100" u="none" cap="none" strike="noStrike"/>
                        <a:t>C.1</a:t>
                      </a:r>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100" u="none" cap="none" strike="noStrike"/>
                        <a:t>Je, kuna sera, taratibu na/au utendaji wa Rasilimali Watu (HR)? Je, zinakidhi viwango vinavyotumika, vinavyopatikana katika Kanuni za Gharama 2 CFR 200 kiepngele kidogo cha E? </a:t>
                      </a:r>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89" lvl="0" marL="108000" marR="0" rtl="0" algn="l">
                        <a:lnSpc>
                          <a:spcPct val="100000"/>
                        </a:lnSpc>
                        <a:spcBef>
                          <a:spcPts val="0"/>
                        </a:spcBef>
                        <a:spcAft>
                          <a:spcPts val="0"/>
                        </a:spcAft>
                        <a:buNone/>
                      </a:pPr>
                      <a:r>
                        <a:rPr lang="en-US" sz="1100" u="none" cap="none" strike="noStrike"/>
                        <a:t>Karatasi za Kutunza Muda za wafanyakazi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88625">
                <a:tc>
                  <a:txBody>
                    <a:bodyPr/>
                    <a:lstStyle/>
                    <a:p>
                      <a:pPr indent="0" lvl="0" marL="0" marR="0" rtl="0" algn="l">
                        <a:spcBef>
                          <a:spcPts val="0"/>
                        </a:spcBef>
                        <a:spcAft>
                          <a:spcPts val="0"/>
                        </a:spcAft>
                        <a:buNone/>
                      </a:pPr>
                      <a:r>
                        <a:rPr lang="en-US" sz="1100" u="none" cap="none" strike="noStrike"/>
                        <a:t>C.2</a:t>
                      </a:r>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100" u="none" cap="none" strike="noStrike"/>
                        <a:t>Je, kuna sera au utendaji wa kutunza muda? Je, utaratibu wa kutunza muda unafuatwa na wafanyakazi wote?</a:t>
                      </a:r>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89" lvl="0" marL="108000" marR="0" rtl="0" algn="l">
                        <a:lnSpc>
                          <a:spcPct val="100000"/>
                        </a:lnSpc>
                        <a:spcBef>
                          <a:spcPts val="0"/>
                        </a:spcBef>
                        <a:spcAft>
                          <a:spcPts val="0"/>
                        </a:spcAft>
                        <a:buNone/>
                      </a:pPr>
                      <a:r>
                        <a:rPr lang="en-US" sz="1100" u="none" cap="none" strike="noStrike"/>
                        <a:t>Sera ya Mshahara</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88625">
                <a:tc>
                  <a:txBody>
                    <a:bodyPr/>
                    <a:lstStyle/>
                    <a:p>
                      <a:pPr indent="0" lvl="0" marL="0" marR="0" rtl="0" algn="l">
                        <a:spcBef>
                          <a:spcPts val="0"/>
                        </a:spcBef>
                        <a:spcAft>
                          <a:spcPts val="0"/>
                        </a:spcAft>
                        <a:buNone/>
                      </a:pPr>
                      <a:r>
                        <a:rPr lang="en-US" sz="1100" u="none" cap="none" strike="noStrike"/>
                        <a:t>C.3</a:t>
                      </a:r>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100" u="none" cap="none" strike="noStrike"/>
                        <a:t>Je, kuna mfumo wa malipo? Ikiwa ndivyo, je, inafuatilia ipasavyo malipo kwa wafanyakazi, zuio la kodi, na amana za hifadhi ya jamii (kwa mfano)? </a:t>
                      </a:r>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89" lvl="0" marL="108000" marR="0" rtl="0" algn="l">
                        <a:lnSpc>
                          <a:spcPct val="100000"/>
                        </a:lnSpc>
                        <a:spcBef>
                          <a:spcPts val="0"/>
                        </a:spcBef>
                        <a:spcAft>
                          <a:spcPts val="0"/>
                        </a:spcAft>
                        <a:buNone/>
                      </a:pPr>
                      <a:r>
                        <a:t/>
                      </a:r>
                      <a:endParaRPr sz="1100" u="none" cap="none" strike="noStrike">
                        <a:solidFill>
                          <a:schemeClr val="dk1"/>
                        </a:solidFill>
                        <a:latin typeface="Arial"/>
                        <a:ea typeface="Arial"/>
                        <a:cs typeface="Arial"/>
                        <a:sym typeface="Arial"/>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88625">
                <a:tc>
                  <a:txBody>
                    <a:bodyPr/>
                    <a:lstStyle/>
                    <a:p>
                      <a:pPr indent="0" lvl="0" marL="0" marR="0" rtl="0" algn="l">
                        <a:spcBef>
                          <a:spcPts val="0"/>
                        </a:spcBef>
                        <a:spcAft>
                          <a:spcPts val="0"/>
                        </a:spcAft>
                        <a:buNone/>
                      </a:pPr>
                      <a:r>
                        <a:rPr lang="en-US" sz="1100" u="none" cap="none" strike="noStrike"/>
                        <a:t>C.4</a:t>
                      </a:r>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100" u="none" cap="none" strike="noStrike"/>
                        <a:t>Je, kuna sera au taratibu zinazosimamia usafiri wa wafanyakazi? (kwa mfano, aina za usafiri unaoruhusiwa, vigezo na viwango vya malipo ya siku, malazi, usafiri, n.k.)</a:t>
                      </a:r>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89" lvl="0" marL="108000" marR="0" rtl="0" algn="l">
                        <a:lnSpc>
                          <a:spcPct val="100000"/>
                        </a:lnSpc>
                        <a:spcBef>
                          <a:spcPts val="0"/>
                        </a:spcBef>
                        <a:spcAft>
                          <a:spcPts val="0"/>
                        </a:spcAft>
                        <a:buNone/>
                      </a:pPr>
                      <a:r>
                        <a:rPr lang="en-US" sz="1100" u="none" cap="none" strike="noStrike"/>
                        <a:t>Sera/Mwongozo wa HR</a:t>
                      </a:r>
                      <a:endParaRPr/>
                    </a:p>
                    <a:p>
                      <a:pPr indent="-8889" lvl="0" marL="108000" marR="0" rtl="0" algn="l">
                        <a:lnSpc>
                          <a:spcPct val="100000"/>
                        </a:lnSpc>
                        <a:spcBef>
                          <a:spcPts val="0"/>
                        </a:spcBef>
                        <a:spcAft>
                          <a:spcPts val="0"/>
                        </a:spcAft>
                        <a:buNone/>
                      </a:pPr>
                      <a:r>
                        <a:rPr lang="en-US" sz="1100" u="none" cap="none" strike="noStrike"/>
                        <a:t>Kitabu cha Mwongozo cha Mfanyakazi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37625">
                <a:tc>
                  <a:txBody>
                    <a:bodyPr/>
                    <a:lstStyle/>
                    <a:p>
                      <a:pPr indent="0" lvl="0" marL="0" marR="0" rtl="0" algn="l">
                        <a:spcBef>
                          <a:spcPts val="0"/>
                        </a:spcBef>
                        <a:spcAft>
                          <a:spcPts val="0"/>
                        </a:spcAft>
                        <a:buNone/>
                      </a:pPr>
                      <a:r>
                        <a:rPr lang="en-US" sz="1100" u="none" cap="none" strike="noStrike"/>
                        <a:t>C.5</a:t>
                      </a:r>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100" u="none" cap="none" strike="noStrike"/>
                        <a:t>Je, mtu anayehusika na kazi za Rasilimali Watu ana sifa na uzoefu unaohitajika?</a:t>
                      </a:r>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89" lvl="0" marL="108000" marR="0" rtl="0" algn="l">
                        <a:lnSpc>
                          <a:spcPct val="100000"/>
                        </a:lnSpc>
                        <a:spcBef>
                          <a:spcPts val="0"/>
                        </a:spcBef>
                        <a:spcAft>
                          <a:spcPts val="0"/>
                        </a:spcAft>
                        <a:buNone/>
                      </a:pPr>
                      <a:r>
                        <a:rPr lang="en-US" sz="1100" u="none" cap="none" strike="noStrike"/>
                        <a:t>Dodoso za mahojiano/ripoti za mahojiano</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37625">
                <a:tc>
                  <a:txBody>
                    <a:bodyPr/>
                    <a:lstStyle/>
                    <a:p>
                      <a:pPr indent="0" lvl="0" marL="0" marR="0" rtl="0" algn="l">
                        <a:spcBef>
                          <a:spcPts val="0"/>
                        </a:spcBef>
                        <a:spcAft>
                          <a:spcPts val="0"/>
                        </a:spcAft>
                        <a:buNone/>
                      </a:pPr>
                      <a:r>
                        <a:rPr lang="en-US" sz="1100" u="none" cap="none" strike="noStrike"/>
                        <a:t>C.6</a:t>
                      </a:r>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100" u="none" cap="none" strike="noStrike"/>
                        <a:t>Je, wafanyakazi na washauri wameajiriwa kwa kusaini mikataba iliyoandikwa? Ikiwa ndivyo, je, wafanyakazi ambao watafanya kazi kipindi cha ufadhili huu wamepewa mkataba na je, mikataba hiyo ni halali (haijaisha)?</a:t>
                      </a:r>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89" lvl="0" marL="108000" marR="0" rtl="0" algn="l">
                        <a:lnSpc>
                          <a:spcPct val="100000"/>
                        </a:lnSpc>
                        <a:spcBef>
                          <a:spcPts val="0"/>
                        </a:spcBef>
                        <a:spcAft>
                          <a:spcPts val="0"/>
                        </a:spcAft>
                        <a:buNone/>
                      </a:pPr>
                      <a:r>
                        <a:rPr lang="en-US" sz="1100" u="none" cap="none" strike="noStrike"/>
                        <a:t>Ushahidi wa marejeleo na ukaguzi wa mishahara</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50875">
                <a:tc>
                  <a:txBody>
                    <a:bodyPr/>
                    <a:lstStyle/>
                    <a:p>
                      <a:pPr indent="0" lvl="0" marL="0" marR="0" rtl="0" algn="l">
                        <a:spcBef>
                          <a:spcPts val="0"/>
                        </a:spcBef>
                        <a:spcAft>
                          <a:spcPts val="0"/>
                        </a:spcAft>
                        <a:buNone/>
                      </a:pPr>
                      <a:r>
                        <a:rPr lang="en-US" sz="1100" u="none" cap="none" strike="noStrike"/>
                        <a:t>C.7</a:t>
                      </a:r>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100" u="none" cap="none" strike="noStrike"/>
                        <a:t>Je, kuna Kanuni za Maadili? Je, Wafanyakazi wanafundishwa na kuelekezwa vipi kuhusu kanuni za maadili?</a:t>
                      </a:r>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89" lvl="0" marL="108000" marR="0" rtl="0" algn="l">
                        <a:lnSpc>
                          <a:spcPct val="100000"/>
                        </a:lnSpc>
                        <a:spcBef>
                          <a:spcPts val="0"/>
                        </a:spcBef>
                        <a:spcAft>
                          <a:spcPts val="0"/>
                        </a:spcAft>
                        <a:buNone/>
                      </a:pPr>
                      <a:r>
                        <a:rPr lang="en-US" sz="1100" u="none" cap="none" strike="noStrike"/>
                        <a:t>Chati ya shirika na wasifu wa nafasi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27900">
                <a:tc>
                  <a:txBody>
                    <a:bodyPr/>
                    <a:lstStyle/>
                    <a:p>
                      <a:pPr indent="0" lvl="0" marL="0" marR="0" rtl="0" algn="l">
                        <a:spcBef>
                          <a:spcPts val="0"/>
                        </a:spcBef>
                        <a:spcAft>
                          <a:spcPts val="0"/>
                        </a:spcAft>
                        <a:buNone/>
                      </a:pPr>
                      <a:r>
                        <a:rPr lang="en-US" sz="1100" u="none" cap="none" strike="noStrike"/>
                        <a:t>C.8</a:t>
                      </a:r>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100" u="none" cap="none" strike="noStrike"/>
                        <a:t>Je, kuna sera zilizoandikwa za kushughulikia vyote au yote yafuatayo: ulinzi wa watoto, kupambana na ulaghai/kupambana na rushwa/kupambana na ugaidi, kutoa taarifa/ufichuzi, migongano ya kimaslahi, kuzuia udhalilishaji na unyanyasaji wa kingono, kupambana na usafirishaji haramu wa watu, kutobagua? Kwa sera hizi zote, wafanyakazi wanafundishwa na kuelekezwa vipi kuhusu sera hizi?</a:t>
                      </a:r>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89" lvl="0" marL="108000" marR="0" rtl="0" algn="l">
                        <a:lnSpc>
                          <a:spcPct val="100000"/>
                        </a:lnSpc>
                        <a:spcBef>
                          <a:spcPts val="0"/>
                        </a:spcBef>
                        <a:spcAft>
                          <a:spcPts val="0"/>
                        </a:spcAft>
                        <a:buNone/>
                      </a:pPr>
                      <a:r>
                        <a:rPr lang="en-US" sz="1100" u="none" cap="none" strike="noStrike"/>
                        <a:t>Karatasi za Kutunza Muda za wafanyakazi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36900">
                <a:tc>
                  <a:txBody>
                    <a:bodyPr/>
                    <a:lstStyle/>
                    <a:p>
                      <a:pPr indent="0" lvl="0" marL="0" marR="0" rtl="0" algn="l">
                        <a:spcBef>
                          <a:spcPts val="0"/>
                        </a:spcBef>
                        <a:spcAft>
                          <a:spcPts val="0"/>
                        </a:spcAft>
                        <a:buNone/>
                      </a:pPr>
                      <a:r>
                        <a:rPr lang="en-US" sz="1100" u="none" cap="none" strike="noStrike"/>
                        <a:t>C.9</a:t>
                      </a:r>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100" u="none" cap="none" strike="noStrike"/>
                        <a:t>Je, rekodi za wafanyakazi (mikataba, anwani/nambari ya simu, taarifa za matibabu, nakala za vitambulisho/pasipoti/n.k., taarifa nyingine zinazotambulisha mtu binafsi) zinahifadhiwa katika eneo salama na zinapatikana tu kwa wafanyakazi walioidhinishwa?</a:t>
                      </a:r>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t/>
                      </a:r>
                      <a:endParaRPr sz="1100" u="none" cap="none" strike="noStrike">
                        <a:solidFill>
                          <a:schemeClr val="dk1"/>
                        </a:solidFill>
                        <a:latin typeface="Arial"/>
                        <a:ea typeface="Arial"/>
                        <a:cs typeface="Arial"/>
                        <a:sym typeface="Arial"/>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279" name="Google Shape;1279;p112"/>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HR (INAENDELEA)</a:t>
            </a:r>
            <a:endParaRPr/>
          </a:p>
        </p:txBody>
      </p:sp>
      <p:sp>
        <p:nvSpPr>
          <p:cNvPr id="1280" name="Google Shape;1280;p112"/>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4" name="Shape 1284"/>
        <p:cNvGrpSpPr/>
        <p:nvPr/>
      </p:nvGrpSpPr>
      <p:grpSpPr>
        <a:xfrm>
          <a:off x="0" y="0"/>
          <a:ext cx="0" cy="0"/>
          <a:chOff x="0" y="0"/>
          <a:chExt cx="0" cy="0"/>
        </a:xfrm>
      </p:grpSpPr>
      <p:sp>
        <p:nvSpPr>
          <p:cNvPr id="1285" name="Google Shape;1285;p113"/>
          <p:cNvSpPr/>
          <p:nvPr/>
        </p:nvSpPr>
        <p:spPr>
          <a:xfrm>
            <a:off x="10999393" y="1927479"/>
            <a:ext cx="34925" cy="0"/>
          </a:xfrm>
          <a:custGeom>
            <a:rect b="b" l="l" r="r" t="t"/>
            <a:pathLst>
              <a:path extrusionOk="0" h="120000" w="34925">
                <a:moveTo>
                  <a:pt x="0" y="0"/>
                </a:moveTo>
                <a:lnTo>
                  <a:pt x="34747" y="0"/>
                </a:lnTo>
              </a:path>
            </a:pathLst>
          </a:custGeom>
          <a:noFill/>
          <a:ln cap="flat" cmpd="sng" w="12700">
            <a:solidFill>
              <a:srgbClr val="40404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1286" name="Google Shape;1286;p113"/>
          <p:cNvSpPr/>
          <p:nvPr/>
        </p:nvSpPr>
        <p:spPr>
          <a:xfrm>
            <a:off x="1158620" y="1927479"/>
            <a:ext cx="44450" cy="0"/>
          </a:xfrm>
          <a:custGeom>
            <a:rect b="b" l="l" r="r" t="t"/>
            <a:pathLst>
              <a:path extrusionOk="0" h="120000" w="44450">
                <a:moveTo>
                  <a:pt x="0" y="0"/>
                </a:moveTo>
                <a:lnTo>
                  <a:pt x="43903" y="0"/>
                </a:lnTo>
              </a:path>
            </a:pathLst>
          </a:custGeom>
          <a:noFill/>
          <a:ln cap="flat" cmpd="sng" w="12700">
            <a:solidFill>
              <a:srgbClr val="40404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1287" name="Google Shape;1287;p113"/>
          <p:cNvSpPr txBox="1"/>
          <p:nvPr/>
        </p:nvSpPr>
        <p:spPr>
          <a:xfrm>
            <a:off x="1107231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1800">
                <a:solidFill>
                  <a:srgbClr val="FFFFFF"/>
                </a:solidFill>
                <a:latin typeface="Arial"/>
                <a:ea typeface="Arial"/>
                <a:cs typeface="Arial"/>
                <a:sym typeface="Arial"/>
              </a:rPr>
              <a:t>69</a:t>
            </a:r>
            <a:endParaRPr sz="1800">
              <a:solidFill>
                <a:schemeClr val="dk1"/>
              </a:solidFill>
              <a:latin typeface="Arial"/>
              <a:ea typeface="Arial"/>
              <a:cs typeface="Arial"/>
              <a:sym typeface="Arial"/>
            </a:endParaRPr>
          </a:p>
        </p:txBody>
      </p:sp>
      <p:graphicFrame>
        <p:nvGraphicFramePr>
          <p:cNvPr id="1288" name="Google Shape;1288;p113"/>
          <p:cNvGraphicFramePr/>
          <p:nvPr/>
        </p:nvGraphicFramePr>
        <p:xfrm>
          <a:off x="351693" y="897603"/>
          <a:ext cx="3000000" cy="3000000"/>
        </p:xfrm>
        <a:graphic>
          <a:graphicData uri="http://schemas.openxmlformats.org/drawingml/2006/table">
            <a:tbl>
              <a:tblPr>
                <a:noFill/>
                <a:tableStyleId>{B19A406E-EE2C-4DFD-9D6A-2B16BFBA1EC5}</a:tableStyleId>
              </a:tblPr>
              <a:tblGrid>
                <a:gridCol w="807050"/>
                <a:gridCol w="2155550"/>
                <a:gridCol w="5920150"/>
                <a:gridCol w="2763300"/>
              </a:tblGrid>
              <a:tr h="550325">
                <a:tc gridSpan="2">
                  <a:txBody>
                    <a:bodyPr/>
                    <a:lstStyle/>
                    <a:p>
                      <a:pPr indent="-8889" lvl="0" marL="108000" marR="0" rtl="0" algn="ctr">
                        <a:lnSpc>
                          <a:spcPct val="100000"/>
                        </a:lnSpc>
                        <a:spcBef>
                          <a:spcPts val="0"/>
                        </a:spcBef>
                        <a:spcAft>
                          <a:spcPts val="0"/>
                        </a:spcAft>
                        <a:buNone/>
                      </a:pPr>
                      <a:r>
                        <a:rPr lang="en-US" sz="1200" u="none" cap="none" strike="noStrike"/>
                        <a:t>KATEGORIA/</a:t>
                      </a:r>
                      <a:br>
                        <a:rPr b="1" lang="en-US" sz="1200" u="none" cap="none" strike="noStrike">
                          <a:solidFill>
                            <a:schemeClr val="lt1"/>
                          </a:solidFill>
                          <a:latin typeface="Arial"/>
                          <a:ea typeface="Arial"/>
                          <a:cs typeface="Arial"/>
                          <a:sym typeface="Arial"/>
                        </a:rPr>
                      </a:br>
                      <a:r>
                        <a:rPr lang="en-US" sz="1200" u="none" cap="none" strike="noStrike"/>
                        <a:t>KATEGORIA NDOGO</a:t>
                      </a:r>
                      <a:endParaRPr/>
                    </a:p>
                  </a:txBody>
                  <a:tcPr marT="0" marB="0" marR="1225" marL="12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hMerge="1"/>
                <a:tc>
                  <a:txBody>
                    <a:bodyPr/>
                    <a:lstStyle/>
                    <a:p>
                      <a:pPr indent="-8889" lvl="0" marL="108000" marR="0" rtl="0" algn="ctr">
                        <a:lnSpc>
                          <a:spcPct val="100000"/>
                        </a:lnSpc>
                        <a:spcBef>
                          <a:spcPts val="0"/>
                        </a:spcBef>
                        <a:spcAft>
                          <a:spcPts val="0"/>
                        </a:spcAft>
                        <a:buNone/>
                      </a:pPr>
                      <a:r>
                        <a:rPr lang="en-US" sz="1200" u="none" cap="none" strike="noStrike"/>
                        <a:t>MALENGO</a:t>
                      </a:r>
                      <a:endParaRPr/>
                    </a:p>
                  </a:txBody>
                  <a:tcPr marT="0" marB="0" marR="1225" marL="12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89" lvl="0" marL="108000" marR="0" rtl="0" algn="ctr">
                        <a:lnSpc>
                          <a:spcPct val="100000"/>
                        </a:lnSpc>
                        <a:spcBef>
                          <a:spcPts val="0"/>
                        </a:spcBef>
                        <a:spcAft>
                          <a:spcPts val="0"/>
                        </a:spcAft>
                        <a:buNone/>
                      </a:pPr>
                      <a:r>
                        <a:rPr lang="en-US" sz="1200" u="none" cap="none" strike="noStrike"/>
                        <a:t>NYARAKA MUHIMU KWA AJILI YA TATHMINI</a:t>
                      </a:r>
                      <a:endParaRPr/>
                    </a:p>
                  </a:txBody>
                  <a:tcPr marT="0" marB="0" marR="1225" marL="12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r>
              <a:tr h="624150">
                <a:tc rowSpan="8">
                  <a:txBody>
                    <a:bodyPr/>
                    <a:lstStyle/>
                    <a:p>
                      <a:pPr indent="-8889" lvl="0" marL="108000" marR="71755" rtl="0" algn="ctr">
                        <a:lnSpc>
                          <a:spcPct val="100000"/>
                        </a:lnSpc>
                        <a:spcBef>
                          <a:spcPts val="0"/>
                        </a:spcBef>
                        <a:spcAft>
                          <a:spcPts val="0"/>
                        </a:spcAft>
                        <a:buClr>
                          <a:schemeClr val="dk1"/>
                        </a:buClr>
                        <a:buSzPts val="1200"/>
                        <a:buFont typeface="Arial"/>
                        <a:buNone/>
                      </a:pPr>
                      <a:r>
                        <a:rPr lang="en-US" sz="1200" u="none" cap="none" strike="noStrike"/>
                        <a:t>Sera na Taratibu za Rasilimali Watu</a:t>
                      </a:r>
                      <a:endParaRPr/>
                    </a:p>
                  </a:txBody>
                  <a:tcPr marT="0" marB="0" marR="1225" marL="12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Uajiri wa Haki</a:t>
                      </a:r>
                      <a:endParaRPr/>
                    </a:p>
                    <a:p>
                      <a:pPr indent="-8890" lvl="0" marL="8890" marR="0" rtl="0" algn="l">
                        <a:spcBef>
                          <a:spcPts val="1800"/>
                        </a:spcBef>
                        <a:spcAft>
                          <a:spcPts val="0"/>
                        </a:spcAft>
                        <a:buNone/>
                      </a:pPr>
                      <a:r>
                        <a:t/>
                      </a:r>
                      <a:endParaRPr sz="1200" u="none" cap="none" strike="noStrike">
                        <a:solidFill>
                          <a:schemeClr val="dk1"/>
                        </a:solidFill>
                        <a:latin typeface="Arial"/>
                        <a:ea typeface="Arial"/>
                        <a:cs typeface="Arial"/>
                        <a:sym typeface="Arial"/>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chemeClr val="dk1"/>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Thibitisha kuwa shirika lina mfumo mzuri wa kuajiri. Wafanyakazi wote wanaajiriwa kwa uhuru na kwa haki kwa misingi ya sifa tu. Nafasi zote zilizojazwa zinalingana na sifa na uzoefu ulioelezewa katika maelezo ya kazi yao.</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t/>
                      </a:r>
                      <a:endParaRPr sz="1200" u="none" cap="none" strike="noStrike">
                        <a:solidFill>
                          <a:schemeClr val="dk1"/>
                        </a:solidFill>
                        <a:latin typeface="Arial"/>
                        <a:ea typeface="Arial"/>
                        <a:cs typeface="Arial"/>
                        <a:sym typeface="Arial"/>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24150">
                <a:tc vMerge="1"/>
                <a:tc>
                  <a:txBody>
                    <a:bodyPr/>
                    <a:lstStyle/>
                    <a:p>
                      <a:pPr indent="-8890" lvl="0" marL="8890" marR="0" rtl="0" algn="l">
                        <a:spcBef>
                          <a:spcPts val="0"/>
                        </a:spcBef>
                        <a:spcAft>
                          <a:spcPts val="0"/>
                        </a:spcAft>
                        <a:buNone/>
                      </a:pPr>
                      <a:r>
                        <a:rPr lang="en-US" sz="1200" u="none" cap="none" strike="noStrike"/>
                        <a:t>Mafaili ya Uajiri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Thibitisha faili zote za wafanyakazi zinaonyesha rekodi ya mchakato wa kuajiri, ombi lililoidhinishwa la fomu za wafanyakazi, matangazo (uajiri wa ndani au nje), matokeo ya mahojiano na maamuzi yaliyochukuliwa baada ya hapo</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t/>
                      </a:r>
                      <a:endParaRPr sz="1200" u="none" cap="none" strike="noStrike">
                        <a:solidFill>
                          <a:schemeClr val="dk1"/>
                        </a:solidFill>
                        <a:latin typeface="Arial"/>
                        <a:ea typeface="Arial"/>
                        <a:cs typeface="Arial"/>
                        <a:sym typeface="Arial"/>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37775">
                <a:tc vMerge="1"/>
                <a:tc>
                  <a:txBody>
                    <a:bodyPr/>
                    <a:lstStyle/>
                    <a:p>
                      <a:pPr indent="-8890" lvl="0" marL="8890" marR="0" rtl="0" algn="l">
                        <a:spcBef>
                          <a:spcPts val="0"/>
                        </a:spcBef>
                        <a:spcAft>
                          <a:spcPts val="0"/>
                        </a:spcAft>
                        <a:buNone/>
                      </a:pPr>
                      <a:r>
                        <a:rPr lang="en-US" sz="1200" u="none" cap="none" strike="noStrike"/>
                        <a:t>Maelekezo </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Thibitisha ikiwa kuna utambulisho wa wafanyakazi wapya</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Taarifa iliyosainiwa na mfanyakazi. Rejista za mahudhurio ya vikao vya utambulisho (ikiwa zaidi ya mtu mmoja ameajiriwa kwa wakati mmoja)</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81550">
                <a:tc vMerge="1"/>
                <a:tc>
                  <a:txBody>
                    <a:bodyPr/>
                    <a:lstStyle/>
                    <a:p>
                      <a:pPr indent="-8890" lvl="0" marL="8890" marR="0" rtl="0" algn="l">
                        <a:spcBef>
                          <a:spcPts val="0"/>
                        </a:spcBef>
                        <a:spcAft>
                          <a:spcPts val="0"/>
                        </a:spcAft>
                        <a:buNone/>
                      </a:pPr>
                      <a:r>
                        <a:rPr lang="en-US" sz="1200" u="none" cap="none" strike="noStrike"/>
                        <a:t>Maendeleo ya Kikazi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Thibitisha ikiwa shirika lina matarajio ya maendeleo ya kazi,  ukuaji, na ongezeko la mshahara kwa wafanyakazi </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Barua za nyongeza ya mshahara, Barua za promosheni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42600">
                <a:tc vMerge="1"/>
                <a:tc>
                  <a:txBody>
                    <a:bodyPr/>
                    <a:lstStyle/>
                    <a:p>
                      <a:pPr indent="-8890" lvl="0" marL="8890" marR="0" rtl="0" algn="l">
                        <a:spcBef>
                          <a:spcPts val="0"/>
                        </a:spcBef>
                        <a:spcAft>
                          <a:spcPts val="0"/>
                        </a:spcAft>
                        <a:buNone/>
                      </a:pPr>
                      <a:r>
                        <a:rPr lang="en-US" sz="1200" u="none" cap="none" strike="noStrike"/>
                        <a:t>Fursa za Maendeleo ya Kitaaluma</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Thibitisha ikiwa shirika lina matarajio ya maendeleo ya kazi na ukuaji kwa wafanyakazi.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Barua ya idhini kwa ajili ya maendeleo (kwa mfano, kwa ajili ya kuanza kozi)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18425">
                <a:tc vMerge="1"/>
                <a:tc>
                  <a:txBody>
                    <a:bodyPr/>
                    <a:lstStyle/>
                    <a:p>
                      <a:pPr indent="-8890" lvl="0" marL="8890" marR="0" rtl="0" algn="l">
                        <a:spcBef>
                          <a:spcPts val="0"/>
                        </a:spcBef>
                        <a:spcAft>
                          <a:spcPts val="0"/>
                        </a:spcAft>
                        <a:buNone/>
                      </a:pPr>
                      <a:r>
                        <a:rPr lang="en-US" sz="1200" u="none" cap="none" strike="noStrike"/>
                        <a:t>Tathmini za Wafanyakazi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Thibitisha kuwa wafanyakazi wote wa shirika wamefanyiwa tathmini ya wafanyakazi kila baada ya miezi sita au 12 kwa miaka mitatu iliyopita.</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Uthibitisho wa tathmini za wafanyakazi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02050">
                <a:tc vMerge="1"/>
                <a:tc>
                  <a:txBody>
                    <a:bodyPr/>
                    <a:lstStyle/>
                    <a:p>
                      <a:pPr indent="-8890" lvl="0" marL="8890" marR="0" rtl="0" algn="l">
                        <a:spcBef>
                          <a:spcPts val="0"/>
                        </a:spcBef>
                        <a:spcAft>
                          <a:spcPts val="0"/>
                        </a:spcAft>
                        <a:buNone/>
                      </a:pPr>
                      <a:r>
                        <a:rPr lang="en-US" sz="1200" u="none" cap="none" strike="noStrike"/>
                        <a:t>Mgogoro</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Thibitisha ikiwa shirika lina taratibu za kusimamia nyongeza ya wafanyakazi wao (yaani, kuzuia upunguzaji mkubwa wa wafanyakazi).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Mkakati ulioandikwa wa kusimamia mgogoro wa wafanyakazi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07625">
                <a:tc vMerge="1"/>
                <a:tc>
                  <a:txBody>
                    <a:bodyPr/>
                    <a:lstStyle/>
                    <a:p>
                      <a:pPr indent="-8890" lvl="0" marL="8890" marR="0" rtl="0" algn="l">
                        <a:spcBef>
                          <a:spcPts val="0"/>
                        </a:spcBef>
                        <a:spcAft>
                          <a:spcPts val="0"/>
                        </a:spcAft>
                        <a:buNone/>
                      </a:pPr>
                      <a:r>
                        <a:rPr lang="en-US" sz="1200" u="none" cap="none" strike="noStrike"/>
                        <a:t>Kujiuzulu</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Thibitisha ikiwa shirika lina utaratibu wa kuongoza mchakato wa kujiuzulu.</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Kujiuzulu/| barua ya kusitisha</a:t>
                      </a:r>
                      <a:endParaRPr sz="1200" u="none" cap="none" strike="noStrike"/>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289" name="Google Shape;1289;p113"/>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HR (INAENDELEA)</a:t>
            </a:r>
            <a:endParaRPr/>
          </a:p>
        </p:txBody>
      </p:sp>
      <p:sp>
        <p:nvSpPr>
          <p:cNvPr id="1290" name="Google Shape;1290;p113"/>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4" name="Shape 1294"/>
        <p:cNvGrpSpPr/>
        <p:nvPr/>
      </p:nvGrpSpPr>
      <p:grpSpPr>
        <a:xfrm>
          <a:off x="0" y="0"/>
          <a:ext cx="0" cy="0"/>
          <a:chOff x="0" y="0"/>
          <a:chExt cx="0" cy="0"/>
        </a:xfrm>
      </p:grpSpPr>
      <p:sp>
        <p:nvSpPr>
          <p:cNvPr id="1295" name="Google Shape;1295;p114"/>
          <p:cNvSpPr/>
          <p:nvPr/>
        </p:nvSpPr>
        <p:spPr>
          <a:xfrm>
            <a:off x="10999393" y="1927479"/>
            <a:ext cx="34925" cy="0"/>
          </a:xfrm>
          <a:custGeom>
            <a:rect b="b" l="l" r="r" t="t"/>
            <a:pathLst>
              <a:path extrusionOk="0" h="120000" w="34925">
                <a:moveTo>
                  <a:pt x="0" y="0"/>
                </a:moveTo>
                <a:lnTo>
                  <a:pt x="34747" y="0"/>
                </a:lnTo>
              </a:path>
            </a:pathLst>
          </a:custGeom>
          <a:noFill/>
          <a:ln cap="flat" cmpd="sng" w="12700">
            <a:solidFill>
              <a:srgbClr val="40404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1296" name="Google Shape;1296;p114"/>
          <p:cNvSpPr/>
          <p:nvPr/>
        </p:nvSpPr>
        <p:spPr>
          <a:xfrm>
            <a:off x="1158620" y="1927479"/>
            <a:ext cx="44450" cy="0"/>
          </a:xfrm>
          <a:custGeom>
            <a:rect b="b" l="l" r="r" t="t"/>
            <a:pathLst>
              <a:path extrusionOk="0" h="120000" w="44450">
                <a:moveTo>
                  <a:pt x="0" y="0"/>
                </a:moveTo>
                <a:lnTo>
                  <a:pt x="43903" y="0"/>
                </a:lnTo>
              </a:path>
            </a:pathLst>
          </a:custGeom>
          <a:noFill/>
          <a:ln cap="flat" cmpd="sng" w="12700">
            <a:solidFill>
              <a:srgbClr val="40404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1297" name="Google Shape;1297;p114"/>
          <p:cNvSpPr txBox="1"/>
          <p:nvPr/>
        </p:nvSpPr>
        <p:spPr>
          <a:xfrm>
            <a:off x="1107231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1800">
                <a:solidFill>
                  <a:srgbClr val="FFFFFF"/>
                </a:solidFill>
                <a:latin typeface="Arial"/>
                <a:ea typeface="Arial"/>
                <a:cs typeface="Arial"/>
                <a:sym typeface="Arial"/>
              </a:rPr>
              <a:t>69</a:t>
            </a:r>
            <a:endParaRPr sz="1800">
              <a:solidFill>
                <a:schemeClr val="dk1"/>
              </a:solidFill>
              <a:latin typeface="Arial"/>
              <a:ea typeface="Arial"/>
              <a:cs typeface="Arial"/>
              <a:sym typeface="Arial"/>
            </a:endParaRPr>
          </a:p>
        </p:txBody>
      </p:sp>
      <p:graphicFrame>
        <p:nvGraphicFramePr>
          <p:cNvPr id="1298" name="Google Shape;1298;p114"/>
          <p:cNvGraphicFramePr/>
          <p:nvPr/>
        </p:nvGraphicFramePr>
        <p:xfrm>
          <a:off x="272981" y="1004833"/>
          <a:ext cx="3000000" cy="3000000"/>
        </p:xfrm>
        <a:graphic>
          <a:graphicData uri="http://schemas.openxmlformats.org/drawingml/2006/table">
            <a:tbl>
              <a:tblPr>
                <a:noFill/>
                <a:tableStyleId>{B19A406E-EE2C-4DFD-9D6A-2B16BFBA1EC5}</a:tableStyleId>
              </a:tblPr>
              <a:tblGrid>
                <a:gridCol w="807050"/>
                <a:gridCol w="1924425"/>
                <a:gridCol w="6248225"/>
                <a:gridCol w="2666325"/>
              </a:tblGrid>
              <a:tr h="548425">
                <a:tc gridSpan="2">
                  <a:txBody>
                    <a:bodyPr/>
                    <a:lstStyle/>
                    <a:p>
                      <a:pPr indent="-8889" lvl="0" marL="108000" marR="0" rtl="0" algn="ctr">
                        <a:lnSpc>
                          <a:spcPct val="100000"/>
                        </a:lnSpc>
                        <a:spcBef>
                          <a:spcPts val="0"/>
                        </a:spcBef>
                        <a:spcAft>
                          <a:spcPts val="0"/>
                        </a:spcAft>
                        <a:buNone/>
                      </a:pPr>
                      <a:r>
                        <a:rPr lang="en-US" sz="1400" u="none" cap="none" strike="noStrike"/>
                        <a:t>KATEGORIA/</a:t>
                      </a:r>
                      <a:br>
                        <a:rPr b="1" lang="en-US" sz="1400" u="none" cap="none" strike="noStrike">
                          <a:solidFill>
                            <a:schemeClr val="lt1"/>
                          </a:solidFill>
                          <a:latin typeface="Arial"/>
                          <a:ea typeface="Arial"/>
                          <a:cs typeface="Arial"/>
                          <a:sym typeface="Arial"/>
                        </a:rPr>
                      </a:br>
                      <a:r>
                        <a:rPr lang="en-US" sz="1400" u="none" cap="none" strike="noStrike"/>
                        <a:t>KATEGORIA NDOGO</a:t>
                      </a:r>
                      <a:endParaRPr/>
                    </a:p>
                  </a:txBody>
                  <a:tcPr marT="0" marB="0" marR="1225" marL="12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hMerge="1"/>
                <a:tc>
                  <a:txBody>
                    <a:bodyPr/>
                    <a:lstStyle/>
                    <a:p>
                      <a:pPr indent="-8889" lvl="0" marL="108000" marR="0" rtl="0" algn="ctr">
                        <a:lnSpc>
                          <a:spcPct val="100000"/>
                        </a:lnSpc>
                        <a:spcBef>
                          <a:spcPts val="0"/>
                        </a:spcBef>
                        <a:spcAft>
                          <a:spcPts val="0"/>
                        </a:spcAft>
                        <a:buNone/>
                      </a:pPr>
                      <a:r>
                        <a:rPr b="1" lang="en-US" sz="1400" u="none" cap="none" strike="noStrike">
                          <a:solidFill>
                            <a:schemeClr val="lt1"/>
                          </a:solidFill>
                          <a:latin typeface="Arial"/>
                          <a:ea typeface="Arial"/>
                          <a:cs typeface="Arial"/>
                          <a:sym typeface="Arial"/>
                        </a:rPr>
                        <a:t>MALENGO</a:t>
                      </a:r>
                      <a:endParaRPr/>
                    </a:p>
                  </a:txBody>
                  <a:tcPr marT="0" marB="0" marR="1225" marL="12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89" lvl="0" marL="108000" marR="0" rtl="0" algn="ctr">
                        <a:lnSpc>
                          <a:spcPct val="100000"/>
                        </a:lnSpc>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a:p>
                  </a:txBody>
                  <a:tcPr marT="0" marB="0" marR="1225" marL="12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r>
              <a:tr h="1360775">
                <a:tc rowSpan="6">
                  <a:txBody>
                    <a:bodyPr/>
                    <a:lstStyle/>
                    <a:p>
                      <a:pPr indent="-8889" lvl="0" marL="108000" marR="71755" rtl="0" algn="ctr">
                        <a:lnSpc>
                          <a:spcPct val="100000"/>
                        </a:lnSpc>
                        <a:spcBef>
                          <a:spcPts val="0"/>
                        </a:spcBef>
                        <a:spcAft>
                          <a:spcPts val="0"/>
                        </a:spcAft>
                        <a:buClr>
                          <a:schemeClr val="dk1"/>
                        </a:buClr>
                        <a:buSzPts val="1400"/>
                        <a:buFont typeface="Arial"/>
                        <a:buNone/>
                      </a:pPr>
                      <a:r>
                        <a:rPr lang="en-US" sz="1400" u="none" cap="none" strike="noStrike">
                          <a:solidFill>
                            <a:schemeClr val="dk1"/>
                          </a:solidFill>
                          <a:latin typeface="Arial"/>
                          <a:ea typeface="Arial"/>
                          <a:cs typeface="Arial"/>
                          <a:sym typeface="Arial"/>
                        </a:rPr>
                        <a:t>Sera na Taratibu za Rasilimali Watu</a:t>
                      </a:r>
                      <a:endParaRPr/>
                    </a:p>
                  </a:txBody>
                  <a:tcPr marT="0" marB="0" marR="1225" marL="12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Maelekezo </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chemeClr val="dk1"/>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kuna utambulisho wa wafanyakazi wapya</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Taarifa iliyosainiwa na mfanyakazi. </a:t>
                      </a:r>
                      <a:endParaRPr/>
                    </a:p>
                    <a:p>
                      <a:pPr indent="-8890" lvl="0" marL="8890" marR="0" rtl="0" algn="l">
                        <a:spcBef>
                          <a:spcPts val="1800"/>
                        </a:spcBef>
                        <a:spcAft>
                          <a:spcPts val="0"/>
                        </a:spcAft>
                        <a:buNone/>
                      </a:pPr>
                      <a:r>
                        <a:rPr lang="en-US" sz="1400" u="none" cap="none" strike="noStrike">
                          <a:solidFill>
                            <a:schemeClr val="dk1"/>
                          </a:solidFill>
                          <a:latin typeface="Arial"/>
                          <a:ea typeface="Arial"/>
                          <a:cs typeface="Arial"/>
                          <a:sym typeface="Arial"/>
                        </a:rPr>
                        <a:t>Rejista za mahudhurio ya vikao vya utambulisho (ikiwa zaidi ya mtu mmoja ameajiriwa kwa wakati mmoja)</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64175">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Maendeleo ya Kikazi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shirika lina matarajio ya maendeleo ya kazi,  ukuaji, na ongezeko la mshahara kwa wafanyakazi </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Barua za nyongeza ya mshahara</a:t>
                      </a:r>
                      <a:endParaRPr/>
                    </a:p>
                    <a:p>
                      <a:pPr indent="-8890" lvl="0" marL="8890" marR="0" rtl="0" algn="l">
                        <a:spcBef>
                          <a:spcPts val="1800"/>
                        </a:spcBef>
                        <a:spcAft>
                          <a:spcPts val="0"/>
                        </a:spcAft>
                        <a:buNone/>
                      </a:pPr>
                      <a:r>
                        <a:rPr lang="en-US" sz="1400" u="none" cap="none" strike="noStrike">
                          <a:solidFill>
                            <a:schemeClr val="dk1"/>
                          </a:solidFill>
                          <a:latin typeface="Arial"/>
                          <a:ea typeface="Arial"/>
                          <a:cs typeface="Arial"/>
                          <a:sym typeface="Arial"/>
                        </a:rPr>
                        <a:t>Barua za promosheni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31900">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Fursa za Maendeleo ya Kitaaluma</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t>Thibitisha ikiwa shirika lina matarajio ya maendeleo ya kazi na ukuaji kwa wafanyakazi.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Barua ya idhini kwa ajili ya maendeleo (kwa mfano, kwa ajili ya kuanza kozi)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16625">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Tathmini za Wafanyakazi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wafanyakazi wote wa shirika wamefanyiwa tathmini ya wafanyakazi kila baada ya miezi sita au 12 kwa miaka mitatu iliyopita.</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Uthibitisho wa tathmini za wafanyakazi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99600">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Mgogoro</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shirika lina taratibu za kusimamia nyongeza ya wafanyakazi wao (yaani, kuzuia upunguzaji mkubwa wa wafanyakazi).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Mkakati ulioandikwa wa kusimamia mgogoro wa wafanyakazi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05875">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Kujiuzulu</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shirika lina utaratibu wa kuongoza mchakato wa kujiuzulu.</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Kujiuzulu/| barua ya kusitisha</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299" name="Google Shape;1299;p114"/>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HR (INAENDELEA)</a:t>
            </a:r>
            <a:endParaRPr/>
          </a:p>
        </p:txBody>
      </p:sp>
      <p:sp>
        <p:nvSpPr>
          <p:cNvPr id="1300" name="Google Shape;1300;p114"/>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4" name="Shape 1304"/>
        <p:cNvGrpSpPr/>
        <p:nvPr/>
      </p:nvGrpSpPr>
      <p:grpSpPr>
        <a:xfrm>
          <a:off x="0" y="0"/>
          <a:ext cx="0" cy="0"/>
          <a:chOff x="0" y="0"/>
          <a:chExt cx="0" cy="0"/>
        </a:xfrm>
      </p:grpSpPr>
      <p:sp>
        <p:nvSpPr>
          <p:cNvPr id="1305" name="Google Shape;1305;p115"/>
          <p:cNvSpPr/>
          <p:nvPr/>
        </p:nvSpPr>
        <p:spPr>
          <a:xfrm>
            <a:off x="10999393" y="1927479"/>
            <a:ext cx="34925" cy="0"/>
          </a:xfrm>
          <a:custGeom>
            <a:rect b="b" l="l" r="r" t="t"/>
            <a:pathLst>
              <a:path extrusionOk="0" h="120000" w="34925">
                <a:moveTo>
                  <a:pt x="0" y="0"/>
                </a:moveTo>
                <a:lnTo>
                  <a:pt x="34747" y="0"/>
                </a:lnTo>
              </a:path>
            </a:pathLst>
          </a:custGeom>
          <a:noFill/>
          <a:ln cap="flat" cmpd="sng" w="12700">
            <a:solidFill>
              <a:srgbClr val="40404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1306" name="Google Shape;1306;p115"/>
          <p:cNvSpPr/>
          <p:nvPr/>
        </p:nvSpPr>
        <p:spPr>
          <a:xfrm>
            <a:off x="1158620" y="1927479"/>
            <a:ext cx="44450" cy="0"/>
          </a:xfrm>
          <a:custGeom>
            <a:rect b="b" l="l" r="r" t="t"/>
            <a:pathLst>
              <a:path extrusionOk="0" h="120000" w="44450">
                <a:moveTo>
                  <a:pt x="0" y="0"/>
                </a:moveTo>
                <a:lnTo>
                  <a:pt x="43903" y="0"/>
                </a:lnTo>
              </a:path>
            </a:pathLst>
          </a:custGeom>
          <a:noFill/>
          <a:ln cap="flat" cmpd="sng" w="12700">
            <a:solidFill>
              <a:srgbClr val="40404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1307" name="Google Shape;1307;p115"/>
          <p:cNvSpPr txBox="1"/>
          <p:nvPr/>
        </p:nvSpPr>
        <p:spPr>
          <a:xfrm>
            <a:off x="1107231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1800">
                <a:solidFill>
                  <a:srgbClr val="FFFFFF"/>
                </a:solidFill>
                <a:latin typeface="Arial"/>
                <a:ea typeface="Arial"/>
                <a:cs typeface="Arial"/>
                <a:sym typeface="Arial"/>
              </a:rPr>
              <a:t>69</a:t>
            </a:r>
            <a:endParaRPr sz="1800">
              <a:solidFill>
                <a:schemeClr val="dk1"/>
              </a:solidFill>
              <a:latin typeface="Arial"/>
              <a:ea typeface="Arial"/>
              <a:cs typeface="Arial"/>
              <a:sym typeface="Arial"/>
            </a:endParaRPr>
          </a:p>
        </p:txBody>
      </p:sp>
      <p:graphicFrame>
        <p:nvGraphicFramePr>
          <p:cNvPr id="1308" name="Google Shape;1308;p115"/>
          <p:cNvGraphicFramePr/>
          <p:nvPr/>
        </p:nvGraphicFramePr>
        <p:xfrm>
          <a:off x="272981" y="1004835"/>
          <a:ext cx="3000000" cy="3000000"/>
        </p:xfrm>
        <a:graphic>
          <a:graphicData uri="http://schemas.openxmlformats.org/drawingml/2006/table">
            <a:tbl>
              <a:tblPr>
                <a:noFill/>
                <a:tableStyleId>{B19A406E-EE2C-4DFD-9D6A-2B16BFBA1EC5}</a:tableStyleId>
              </a:tblPr>
              <a:tblGrid>
                <a:gridCol w="807050"/>
                <a:gridCol w="1924425"/>
                <a:gridCol w="6008925"/>
                <a:gridCol w="2905650"/>
              </a:tblGrid>
              <a:tr h="586725">
                <a:tc gridSpan="2">
                  <a:txBody>
                    <a:bodyPr/>
                    <a:lstStyle/>
                    <a:p>
                      <a:pPr indent="-8890" lvl="0" marL="36000" marR="0" rtl="0" algn="ctr">
                        <a:lnSpc>
                          <a:spcPct val="100000"/>
                        </a:lnSpc>
                        <a:spcBef>
                          <a:spcPts val="0"/>
                        </a:spcBef>
                        <a:spcAft>
                          <a:spcPts val="0"/>
                        </a:spcAft>
                        <a:buNone/>
                      </a:pPr>
                      <a:r>
                        <a:rPr b="1" lang="en-US" sz="1400" u="none" cap="none" strike="noStrike">
                          <a:solidFill>
                            <a:schemeClr val="lt1"/>
                          </a:solidFill>
                          <a:latin typeface="Arial"/>
                          <a:ea typeface="Arial"/>
                          <a:cs typeface="Arial"/>
                          <a:sym typeface="Arial"/>
                        </a:rPr>
                        <a:t>KATEGORIA/</a:t>
                      </a:r>
                      <a:br>
                        <a:rPr b="1" lang="en-US" sz="1400" u="none" cap="none" strike="noStrike">
                          <a:solidFill>
                            <a:schemeClr val="lt1"/>
                          </a:solidFill>
                          <a:latin typeface="Arial"/>
                          <a:ea typeface="Arial"/>
                          <a:cs typeface="Arial"/>
                          <a:sym typeface="Arial"/>
                        </a:rPr>
                      </a:br>
                      <a:r>
                        <a:rPr b="1" lang="en-US" sz="1400" u="none" cap="none" strike="noStrike">
                          <a:solidFill>
                            <a:schemeClr val="lt1"/>
                          </a:solidFill>
                          <a:latin typeface="Arial"/>
                          <a:ea typeface="Arial"/>
                          <a:cs typeface="Arial"/>
                          <a:sym typeface="Arial"/>
                        </a:rPr>
                        <a:t>KATEGORIA NDOGO</a:t>
                      </a:r>
                      <a:endParaRPr/>
                    </a:p>
                  </a:txBody>
                  <a:tcPr marT="0" marB="0" marR="1225" marL="12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hMerge="1"/>
                <a:tc>
                  <a:txBody>
                    <a:bodyPr/>
                    <a:lstStyle/>
                    <a:p>
                      <a:pPr indent="-8890" lvl="0" marL="36000" marR="0" rtl="0" algn="ctr">
                        <a:lnSpc>
                          <a:spcPct val="100000"/>
                        </a:lnSpc>
                        <a:spcBef>
                          <a:spcPts val="0"/>
                        </a:spcBef>
                        <a:spcAft>
                          <a:spcPts val="0"/>
                        </a:spcAft>
                        <a:buNone/>
                      </a:pPr>
                      <a:r>
                        <a:rPr b="1" lang="en-US" sz="1400" u="none" cap="none" strike="noStrike">
                          <a:solidFill>
                            <a:schemeClr val="lt1"/>
                          </a:solidFill>
                          <a:latin typeface="Arial"/>
                          <a:ea typeface="Arial"/>
                          <a:cs typeface="Arial"/>
                          <a:sym typeface="Arial"/>
                        </a:rPr>
                        <a:t>MALENGO</a:t>
                      </a:r>
                      <a:endParaRPr/>
                    </a:p>
                  </a:txBody>
                  <a:tcPr marT="0" marB="0" marR="1225" marL="12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36000" marR="0" rtl="0" algn="ctr">
                        <a:lnSpc>
                          <a:spcPct val="100000"/>
                        </a:lnSpc>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a:p>
                  </a:txBody>
                  <a:tcPr marT="0" marB="0" marR="1225" marL="12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r>
              <a:tr h="819975">
                <a:tc rowSpan="6">
                  <a:txBody>
                    <a:bodyPr/>
                    <a:lstStyle/>
                    <a:p>
                      <a:pPr indent="-8890" lvl="0" marL="36000" marR="71755" rtl="0" algn="ctr">
                        <a:spcBef>
                          <a:spcPts val="0"/>
                        </a:spcBef>
                        <a:spcAft>
                          <a:spcPts val="0"/>
                        </a:spcAft>
                        <a:buNone/>
                      </a:pPr>
                      <a:r>
                        <a:rPr lang="en-US" sz="1400" u="none" cap="none" strike="noStrike">
                          <a:solidFill>
                            <a:schemeClr val="dk1"/>
                          </a:solidFill>
                          <a:latin typeface="Arial"/>
                          <a:ea typeface="Arial"/>
                          <a:cs typeface="Arial"/>
                          <a:sym typeface="Arial"/>
                        </a:rPr>
                        <a:t>Usimamizi wa Muda wa Wafanyakazi na Orodha ya Mishahara </a:t>
                      </a:r>
                      <a:endParaRPr/>
                    </a:p>
                  </a:txBody>
                  <a:tcPr marT="0" marB="0" marR="1225" marL="12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Wafanyakazi kwenye Orodha ya Mishahara</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shirika limeandika hatua zilizopo ili kuhakikisha kuwa wafanyakazi walio kwenye orodha ya malipo ni halali.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Ripoti ya Mishahara</a:t>
                      </a:r>
                      <a:endParaRPr/>
                    </a:p>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Upatanisho wa Orodha ya Mishahara iliyoidhinishwa</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32625">
                <a:tc vMerge="1"/>
                <a:tc>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Mabadiliko ya Mishahara</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mabadiliko katika mshahara/ marupurupu yaliidhinishwa.</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Ripoti ya mabadiliko ya Mishahara</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88450">
                <a:tc vMerge="1"/>
                <a:tc>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Idhini ya Mishahara</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orodha ya malipo imeidhinishwa.</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Ripoti ya Mishahara</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88450">
                <a:tc vMerge="1"/>
                <a:tc>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Makato</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makato yote yamejumuishwa kwenye orodha ya malipo.</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Ripoti ya Mishahara</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849825">
                <a:tc vMerge="1"/>
                <a:tc>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Kiwango cha juhudi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wafanyakazi wote wanaofanya kazi kwenye mradi wana barua ya matarajio, uwezo, na uwezo unaohitajika, na wamefundishwa.</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Makubaliano ya wafadhili (barua za matarajio zitatajwa hapa)</a:t>
                      </a:r>
                      <a:endParaRPr/>
                    </a:p>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Karatasi za muda wa wafanyakazi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128450">
                <a:tc vMerge="1"/>
                <a:tc>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Chati ya shirika</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shirika lina chati ya shirika iliyosasishwa na iliyoidhinishwa</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Chati ya shirika</a:t>
                      </a:r>
                      <a:endParaRPr/>
                    </a:p>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Madokezo ambayo chati ya shirika iliidhinishwa</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309" name="Google Shape;1309;p115"/>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HR (INAENDELEA)</a:t>
            </a:r>
            <a:endParaRPr/>
          </a:p>
        </p:txBody>
      </p:sp>
      <p:sp>
        <p:nvSpPr>
          <p:cNvPr id="1310" name="Google Shape;1310;p115"/>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4" name="Shape 1314"/>
        <p:cNvGrpSpPr/>
        <p:nvPr/>
      </p:nvGrpSpPr>
      <p:grpSpPr>
        <a:xfrm>
          <a:off x="0" y="0"/>
          <a:ext cx="0" cy="0"/>
          <a:chOff x="0" y="0"/>
          <a:chExt cx="0" cy="0"/>
        </a:xfrm>
      </p:grpSpPr>
      <p:sp>
        <p:nvSpPr>
          <p:cNvPr id="1315" name="Google Shape;1315;p116"/>
          <p:cNvSpPr/>
          <p:nvPr/>
        </p:nvSpPr>
        <p:spPr>
          <a:xfrm>
            <a:off x="10999393" y="1927479"/>
            <a:ext cx="34925" cy="0"/>
          </a:xfrm>
          <a:custGeom>
            <a:rect b="b" l="l" r="r" t="t"/>
            <a:pathLst>
              <a:path extrusionOk="0" h="120000" w="34925">
                <a:moveTo>
                  <a:pt x="0" y="0"/>
                </a:moveTo>
                <a:lnTo>
                  <a:pt x="34747" y="0"/>
                </a:lnTo>
              </a:path>
            </a:pathLst>
          </a:custGeom>
          <a:noFill/>
          <a:ln cap="flat" cmpd="sng" w="12700">
            <a:solidFill>
              <a:srgbClr val="40404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1316" name="Google Shape;1316;p116"/>
          <p:cNvSpPr/>
          <p:nvPr/>
        </p:nvSpPr>
        <p:spPr>
          <a:xfrm>
            <a:off x="1158620" y="1927479"/>
            <a:ext cx="44450" cy="0"/>
          </a:xfrm>
          <a:custGeom>
            <a:rect b="b" l="l" r="r" t="t"/>
            <a:pathLst>
              <a:path extrusionOk="0" h="120000" w="44450">
                <a:moveTo>
                  <a:pt x="0" y="0"/>
                </a:moveTo>
                <a:lnTo>
                  <a:pt x="43903" y="0"/>
                </a:lnTo>
              </a:path>
            </a:pathLst>
          </a:custGeom>
          <a:noFill/>
          <a:ln cap="flat" cmpd="sng" w="12700">
            <a:solidFill>
              <a:srgbClr val="40404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1317" name="Google Shape;1317;p116"/>
          <p:cNvSpPr txBox="1"/>
          <p:nvPr/>
        </p:nvSpPr>
        <p:spPr>
          <a:xfrm>
            <a:off x="1107231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1800">
                <a:solidFill>
                  <a:srgbClr val="FFFFFF"/>
                </a:solidFill>
                <a:latin typeface="Arial"/>
                <a:ea typeface="Arial"/>
                <a:cs typeface="Arial"/>
                <a:sym typeface="Arial"/>
              </a:rPr>
              <a:t>69</a:t>
            </a:r>
            <a:endParaRPr sz="1800">
              <a:solidFill>
                <a:schemeClr val="dk1"/>
              </a:solidFill>
              <a:latin typeface="Arial"/>
              <a:ea typeface="Arial"/>
              <a:cs typeface="Arial"/>
              <a:sym typeface="Arial"/>
            </a:endParaRPr>
          </a:p>
        </p:txBody>
      </p:sp>
      <p:graphicFrame>
        <p:nvGraphicFramePr>
          <p:cNvPr id="1318" name="Google Shape;1318;p116"/>
          <p:cNvGraphicFramePr/>
          <p:nvPr/>
        </p:nvGraphicFramePr>
        <p:xfrm>
          <a:off x="272981" y="916086"/>
          <a:ext cx="3000000" cy="3000000"/>
        </p:xfrm>
        <a:graphic>
          <a:graphicData uri="http://schemas.openxmlformats.org/drawingml/2006/table">
            <a:tbl>
              <a:tblPr>
                <a:noFill/>
                <a:tableStyleId>{B19A406E-EE2C-4DFD-9D6A-2B16BFBA1EC5}</a:tableStyleId>
              </a:tblPr>
              <a:tblGrid>
                <a:gridCol w="581125"/>
                <a:gridCol w="1778550"/>
                <a:gridCol w="6832875"/>
                <a:gridCol w="2453475"/>
              </a:tblGrid>
              <a:tr h="527525">
                <a:tc gridSpan="2">
                  <a:txBody>
                    <a:bodyPr/>
                    <a:lstStyle/>
                    <a:p>
                      <a:pPr indent="-8890" lvl="0" marL="36000" marR="0" rtl="0" algn="ctr">
                        <a:lnSpc>
                          <a:spcPct val="100000"/>
                        </a:lnSpc>
                        <a:spcBef>
                          <a:spcPts val="0"/>
                        </a:spcBef>
                        <a:spcAft>
                          <a:spcPts val="0"/>
                        </a:spcAft>
                        <a:buNone/>
                      </a:pPr>
                      <a:r>
                        <a:rPr b="1" lang="en-US" sz="1400" u="none" cap="none" strike="noStrike">
                          <a:solidFill>
                            <a:schemeClr val="lt1"/>
                          </a:solidFill>
                          <a:latin typeface="Arial"/>
                          <a:ea typeface="Arial"/>
                          <a:cs typeface="Arial"/>
                          <a:sym typeface="Arial"/>
                        </a:rPr>
                        <a:t>KATEGORIA/</a:t>
                      </a:r>
                      <a:br>
                        <a:rPr b="1" lang="en-US" sz="1400" u="none" cap="none" strike="noStrike">
                          <a:solidFill>
                            <a:schemeClr val="lt1"/>
                          </a:solidFill>
                          <a:latin typeface="Arial"/>
                          <a:ea typeface="Arial"/>
                          <a:cs typeface="Arial"/>
                          <a:sym typeface="Arial"/>
                        </a:rPr>
                      </a:br>
                      <a:r>
                        <a:rPr b="1" lang="en-US" sz="1400" u="none" cap="none" strike="noStrike">
                          <a:solidFill>
                            <a:schemeClr val="lt1"/>
                          </a:solidFill>
                          <a:latin typeface="Arial"/>
                          <a:ea typeface="Arial"/>
                          <a:cs typeface="Arial"/>
                          <a:sym typeface="Arial"/>
                        </a:rPr>
                        <a:t>KATEGORIA NDOGO</a:t>
                      </a:r>
                      <a:endParaRPr/>
                    </a:p>
                  </a:txBody>
                  <a:tcPr marT="0" marB="0" marR="1225" marL="12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hMerge="1"/>
                <a:tc>
                  <a:txBody>
                    <a:bodyPr/>
                    <a:lstStyle/>
                    <a:p>
                      <a:pPr indent="-8890" lvl="0" marL="36000" marR="0" rtl="0" algn="ctr">
                        <a:lnSpc>
                          <a:spcPct val="100000"/>
                        </a:lnSpc>
                        <a:spcBef>
                          <a:spcPts val="0"/>
                        </a:spcBef>
                        <a:spcAft>
                          <a:spcPts val="0"/>
                        </a:spcAft>
                        <a:buNone/>
                      </a:pPr>
                      <a:r>
                        <a:rPr b="1" lang="en-US" sz="1400" u="none" cap="none" strike="noStrike">
                          <a:solidFill>
                            <a:schemeClr val="lt1"/>
                          </a:solidFill>
                          <a:latin typeface="Arial"/>
                          <a:ea typeface="Arial"/>
                          <a:cs typeface="Arial"/>
                          <a:sym typeface="Arial"/>
                        </a:rPr>
                        <a:t>MALENGO</a:t>
                      </a:r>
                      <a:endParaRPr/>
                    </a:p>
                  </a:txBody>
                  <a:tcPr marT="0" marB="0" marR="1225" marL="12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36000" marR="0" rtl="0" algn="ctr">
                        <a:lnSpc>
                          <a:spcPct val="100000"/>
                        </a:lnSpc>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a:p>
                  </a:txBody>
                  <a:tcPr marT="0" marB="0" marR="1225" marL="12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r>
              <a:tr h="1166075">
                <a:tc rowSpan="3">
                  <a:txBody>
                    <a:bodyPr/>
                    <a:lstStyle/>
                    <a:p>
                      <a:pPr indent="-8890" lvl="0" marL="36000" marR="71755" rtl="0" algn="ctr">
                        <a:spcBef>
                          <a:spcPts val="0"/>
                        </a:spcBef>
                        <a:spcAft>
                          <a:spcPts val="0"/>
                        </a:spcAft>
                        <a:buNone/>
                      </a:pPr>
                      <a:r>
                        <a:rPr lang="en-US" sz="1400" u="none" cap="none" strike="noStrike">
                          <a:solidFill>
                            <a:schemeClr val="dk1"/>
                          </a:solidFill>
                          <a:latin typeface="Arial"/>
                          <a:ea typeface="Arial"/>
                          <a:cs typeface="Arial"/>
                          <a:sym typeface="Arial"/>
                        </a:rPr>
                        <a:t>Safari ya Wafanyakazi</a:t>
                      </a:r>
                      <a:endParaRPr/>
                    </a:p>
                  </a:txBody>
                  <a:tcPr marT="0" marB="0" marR="1225" marL="12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Gharama</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gharama zote za marejesho zina nyaraka halali za chanzo na kwamba kuna taratibu za kutoa mwongozo</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Leja ya jumla (kuchagua sampuli inayohusiana na gharama za mfanyakazi, kama vile usafiri/viburudisho)</a:t>
                      </a:r>
                      <a:endParaRPr/>
                    </a:p>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Nyaraka za chanzo</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72750">
                <a:tc vMerge="1"/>
                <a:tc>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Malipo ya Awali ya Wafanyakazi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shirika linapatanisha madai ya matumizi ya fedha kwa malipo ya awali na kwamba kuna taratibu za kuongoza mchakato huu. </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Upatanisho wa madai ya matumizi, pamoja na hati za kuthibitisha</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94900">
                <a:tc vMerge="1"/>
                <a:tc>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Malazi </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shirika la eneo husika lina sera ya malazi na linaitumia kila wakati.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Sera ya Malazi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22025">
                <a:tc gridSpan="2">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Ulinzi wa data </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shirika lina Sera ya Ulinzi wa Data na kuitekeleza.</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Sera ya Ulinzi wa data</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974700">
                <a:tc gridSpan="2">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Uanuwai, Usawa, na Ujumuishaji (DEI)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kuna sera ya DEI iliyopo na inatumika kwa ufanisi, na kuna ushahidi kwamba shirika linazingatia maswala ya DEI wakati wa kuajiri, kukuza, na katika ukuzaji wa wafanyakazi, haswa kuna mipango ya kuhakikisha vikundi vidogo vinazingatiwa na kuwakilishwa katika shirika.</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Sera ya DEI </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93325">
                <a:tc gridSpan="2">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Ustawi wa Wafanyakazi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shirika lina sera ya ustawi wa wafanyakazi na linatekeleza mipango ya kukuza afya ya kimwili na kiakili ya wafanyakazi, ikiwa ni pamoja na kupitia huduma za ushauri nasaha.</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36000" marR="0" rtl="0" algn="l">
                        <a:spcBef>
                          <a:spcPts val="0"/>
                        </a:spcBef>
                        <a:spcAft>
                          <a:spcPts val="0"/>
                        </a:spcAft>
                        <a:buNone/>
                      </a:pPr>
                      <a:r>
                        <a:rPr lang="en-US" sz="1400" u="none" cap="none" strike="noStrike">
                          <a:solidFill>
                            <a:schemeClr val="dk1"/>
                          </a:solidFill>
                          <a:latin typeface="Arial"/>
                          <a:ea typeface="Arial"/>
                          <a:cs typeface="Arial"/>
                          <a:sym typeface="Arial"/>
                        </a:rPr>
                        <a:t>Sera ya Ustawi wa Wafanyakazi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48000">
                <a:tc gridSpan="2">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Ripoti za Rasilimali Watu</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ripoti za HR zimeandaliwa mara kwa mara kutoa usimamizi na data ya HR kufuatilia viwango vya uhifadhi na ushiriki wa wafanyakazi katika mzunguko mzima wa maisha ya wafanyakazi.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Ripoti za Rasilimali Watu</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319" name="Google Shape;1319;p116"/>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HR (INAENDELEA)</a:t>
            </a:r>
            <a:endParaRPr/>
          </a:p>
        </p:txBody>
      </p:sp>
      <p:sp>
        <p:nvSpPr>
          <p:cNvPr id="1320" name="Google Shape;1320;p116"/>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4" name="Shape 1324"/>
        <p:cNvGrpSpPr/>
        <p:nvPr/>
      </p:nvGrpSpPr>
      <p:grpSpPr>
        <a:xfrm>
          <a:off x="0" y="0"/>
          <a:ext cx="0" cy="0"/>
          <a:chOff x="0" y="0"/>
          <a:chExt cx="0" cy="0"/>
        </a:xfrm>
      </p:grpSpPr>
      <p:sp>
        <p:nvSpPr>
          <p:cNvPr id="1325" name="Google Shape;1325;p117"/>
          <p:cNvSpPr/>
          <p:nvPr/>
        </p:nvSpPr>
        <p:spPr>
          <a:xfrm>
            <a:off x="10999393" y="1927479"/>
            <a:ext cx="34925" cy="0"/>
          </a:xfrm>
          <a:custGeom>
            <a:rect b="b" l="l" r="r" t="t"/>
            <a:pathLst>
              <a:path extrusionOk="0" h="120000" w="34925">
                <a:moveTo>
                  <a:pt x="0" y="0"/>
                </a:moveTo>
                <a:lnTo>
                  <a:pt x="34747" y="0"/>
                </a:lnTo>
              </a:path>
            </a:pathLst>
          </a:custGeom>
          <a:noFill/>
          <a:ln cap="flat" cmpd="sng" w="12700">
            <a:solidFill>
              <a:srgbClr val="40404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1326" name="Google Shape;1326;p117"/>
          <p:cNvSpPr/>
          <p:nvPr/>
        </p:nvSpPr>
        <p:spPr>
          <a:xfrm>
            <a:off x="1158620" y="1927479"/>
            <a:ext cx="44450" cy="0"/>
          </a:xfrm>
          <a:custGeom>
            <a:rect b="b" l="l" r="r" t="t"/>
            <a:pathLst>
              <a:path extrusionOk="0" h="120000" w="44450">
                <a:moveTo>
                  <a:pt x="0" y="0"/>
                </a:moveTo>
                <a:lnTo>
                  <a:pt x="43903" y="0"/>
                </a:lnTo>
              </a:path>
            </a:pathLst>
          </a:custGeom>
          <a:noFill/>
          <a:ln cap="flat" cmpd="sng" w="12700">
            <a:solidFill>
              <a:srgbClr val="40404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1327" name="Google Shape;1327;p117"/>
          <p:cNvSpPr txBox="1"/>
          <p:nvPr/>
        </p:nvSpPr>
        <p:spPr>
          <a:xfrm>
            <a:off x="1107231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1800">
                <a:solidFill>
                  <a:srgbClr val="FFFFFF"/>
                </a:solidFill>
                <a:latin typeface="Arial"/>
                <a:ea typeface="Arial"/>
                <a:cs typeface="Arial"/>
                <a:sym typeface="Arial"/>
              </a:rPr>
              <a:t>69</a:t>
            </a:r>
            <a:endParaRPr sz="1800">
              <a:solidFill>
                <a:schemeClr val="dk1"/>
              </a:solidFill>
              <a:latin typeface="Arial"/>
              <a:ea typeface="Arial"/>
              <a:cs typeface="Arial"/>
              <a:sym typeface="Arial"/>
            </a:endParaRPr>
          </a:p>
        </p:txBody>
      </p:sp>
      <p:graphicFrame>
        <p:nvGraphicFramePr>
          <p:cNvPr id="1328" name="Google Shape;1328;p117"/>
          <p:cNvGraphicFramePr/>
          <p:nvPr/>
        </p:nvGraphicFramePr>
        <p:xfrm>
          <a:off x="272981" y="934498"/>
          <a:ext cx="3000000" cy="3000000"/>
        </p:xfrm>
        <a:graphic>
          <a:graphicData uri="http://schemas.openxmlformats.org/drawingml/2006/table">
            <a:tbl>
              <a:tblPr>
                <a:noFill/>
                <a:tableStyleId>{B19A406E-EE2C-4DFD-9D6A-2B16BFBA1EC5}</a:tableStyleId>
              </a:tblPr>
              <a:tblGrid>
                <a:gridCol w="1997950"/>
                <a:gridCol w="6983600"/>
                <a:gridCol w="2664475"/>
              </a:tblGrid>
              <a:tr h="523525">
                <a:tc>
                  <a:txBody>
                    <a:bodyPr/>
                    <a:lstStyle/>
                    <a:p>
                      <a:pPr indent="-8890" lvl="0" marL="36000" marR="0" rtl="0" algn="ctr">
                        <a:lnSpc>
                          <a:spcPct val="100000"/>
                        </a:lnSpc>
                        <a:spcBef>
                          <a:spcPts val="0"/>
                        </a:spcBef>
                        <a:spcAft>
                          <a:spcPts val="0"/>
                        </a:spcAft>
                        <a:buNone/>
                      </a:pPr>
                      <a:r>
                        <a:rPr b="1" lang="en-US" sz="1400" u="none" cap="none" strike="noStrike">
                          <a:solidFill>
                            <a:schemeClr val="lt1"/>
                          </a:solidFill>
                          <a:latin typeface="Arial"/>
                          <a:ea typeface="Arial"/>
                          <a:cs typeface="Arial"/>
                          <a:sym typeface="Arial"/>
                        </a:rPr>
                        <a:t>KATEGORIA/</a:t>
                      </a:r>
                      <a:br>
                        <a:rPr b="1" lang="en-US" sz="1400" u="none" cap="none" strike="noStrike">
                          <a:solidFill>
                            <a:schemeClr val="lt1"/>
                          </a:solidFill>
                          <a:latin typeface="Arial"/>
                          <a:ea typeface="Arial"/>
                          <a:cs typeface="Arial"/>
                          <a:sym typeface="Arial"/>
                        </a:rPr>
                      </a:br>
                      <a:r>
                        <a:rPr b="1" lang="en-US" sz="1400" u="none" cap="none" strike="noStrike">
                          <a:solidFill>
                            <a:schemeClr val="lt1"/>
                          </a:solidFill>
                          <a:latin typeface="Arial"/>
                          <a:ea typeface="Arial"/>
                          <a:cs typeface="Arial"/>
                          <a:sym typeface="Arial"/>
                        </a:rPr>
                        <a:t>KATEGORIA NDOGO</a:t>
                      </a:r>
                      <a:endParaRPr/>
                    </a:p>
                  </a:txBody>
                  <a:tcPr marT="0" marB="0" marR="1225" marL="12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36000" marR="0" rtl="0" algn="ctr">
                        <a:lnSpc>
                          <a:spcPct val="100000"/>
                        </a:lnSpc>
                        <a:spcBef>
                          <a:spcPts val="0"/>
                        </a:spcBef>
                        <a:spcAft>
                          <a:spcPts val="0"/>
                        </a:spcAft>
                        <a:buNone/>
                      </a:pPr>
                      <a:r>
                        <a:rPr b="1" lang="en-US" sz="1400" u="none" cap="none" strike="noStrike">
                          <a:solidFill>
                            <a:schemeClr val="lt1"/>
                          </a:solidFill>
                          <a:latin typeface="Arial"/>
                          <a:ea typeface="Arial"/>
                          <a:cs typeface="Arial"/>
                          <a:sym typeface="Arial"/>
                        </a:rPr>
                        <a:t>MALENGO</a:t>
                      </a:r>
                      <a:endParaRPr/>
                    </a:p>
                  </a:txBody>
                  <a:tcPr marT="0" marB="0" marR="1225" marL="12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36000" marR="0" rtl="0" algn="ctr">
                        <a:lnSpc>
                          <a:spcPct val="100000"/>
                        </a:lnSpc>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a:p>
                  </a:txBody>
                  <a:tcPr marT="0" marB="0" marR="1225" marL="12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r>
              <a:tr h="78527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Mahojiano ya Kuacha Kazi </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mahojiano ya kuacha kazi hufanywa na kila mfanyakazi anayeondoka, data kutoka kwenye mahojiano ya kuacha kazi inachambuliwa ili kubaini mwenendo wa jumla wa kuondoka kwa wafanyakazi, na jitihada zinafanywa kushughulikia sababu za kuondoka.</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Ushahidi wa mahojiano ya kuacha kazi kwa wafanyakazi na uchambuzi wa sababu za kuondoka kwa wafanyakazi </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429350">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Ushiriki wa Wafanyakazi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kuna mawasiliano yaliyopangwa na/au ya mara kwa mara kwa wafanyakazi kupitia mikutano ya wafanyakazi, mikutano ya ukumbi wa jiji, vipeperushi, na mawasiliano ya jumla kutoka kwa usimamizi, na usimamizi kila wakati hutafuta na kuzingatia maoni ya wafanyakazi juu ya mambo yanayoathiri wafanyakazi.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Ushahidi (dodoso za mkutano/muhtasari) wa mikutano ya wafanyakazi, na mikutano ya ukumbi wa jiji kama njia za mawasiliano kati ya wafanyakazi na usimamizi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8527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Fidia </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kwamba viwango vya mishahara vinapatikana na vimerekebishwa angalau kila miaka 3 kwa idhini ya Bodi na kwamba shirika hufanya tafiti za mishahara ya soko angalau kila baada ya mwaka ili kuhakikisha mishahara inaendana na soko.</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Kiwango cha mshahara kilichosasishwa</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2352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Ulinzi na Usalama </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kuna sera za ulinzi na usalama zilizopo na ikiwa matukio yote yanaripotiwa, kuchunguzwa na kuchukuliwa hatua ili kushughulikia hatari hiyo.</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na taratibu za ulinzi na usalama</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8527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Mahusiano ya Wafanyakazi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shirika lina taratibu za wazi za wafanyakazi kuwasilisha malalamiko yao, ikiwa kuna majibu ya haraka ya kuyashughulikia, na ikiwa hakuna migogoro ya kazi/ajira inayosubiri.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Utaratibu/sera ya usimamizi wa malalamiko</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2352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Karatasi ya nyakati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daftari la mahudhurio linajumuisha misimbo ya bajeti ya miradi yote tofauti na kwamba wafanyakazi WOTE wanawasilisha kwa wakati bila makosa</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Kiolezo cha karatasi ya nyakati</a:t>
                      </a:r>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329" name="Google Shape;1329;p117"/>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HR (INAENDELEA)</a:t>
            </a:r>
            <a:endParaRPr/>
          </a:p>
        </p:txBody>
      </p:sp>
      <p:sp>
        <p:nvSpPr>
          <p:cNvPr id="1330" name="Google Shape;1330;p117"/>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4" name="Shape 1334"/>
        <p:cNvGrpSpPr/>
        <p:nvPr/>
      </p:nvGrpSpPr>
      <p:grpSpPr>
        <a:xfrm>
          <a:off x="0" y="0"/>
          <a:ext cx="0" cy="0"/>
          <a:chOff x="0" y="0"/>
          <a:chExt cx="0" cy="0"/>
        </a:xfrm>
      </p:grpSpPr>
      <p:sp>
        <p:nvSpPr>
          <p:cNvPr id="1335" name="Google Shape;1335;p118"/>
          <p:cNvSpPr/>
          <p:nvPr/>
        </p:nvSpPr>
        <p:spPr>
          <a:xfrm>
            <a:off x="10999393" y="1927479"/>
            <a:ext cx="34925" cy="0"/>
          </a:xfrm>
          <a:custGeom>
            <a:rect b="b" l="l" r="r" t="t"/>
            <a:pathLst>
              <a:path extrusionOk="0" h="120000" w="34925">
                <a:moveTo>
                  <a:pt x="0" y="0"/>
                </a:moveTo>
                <a:lnTo>
                  <a:pt x="34747" y="0"/>
                </a:lnTo>
              </a:path>
            </a:pathLst>
          </a:custGeom>
          <a:noFill/>
          <a:ln cap="flat" cmpd="sng" w="12700">
            <a:solidFill>
              <a:srgbClr val="40404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1336" name="Google Shape;1336;p118"/>
          <p:cNvSpPr/>
          <p:nvPr/>
        </p:nvSpPr>
        <p:spPr>
          <a:xfrm>
            <a:off x="1158620" y="1927479"/>
            <a:ext cx="44450" cy="0"/>
          </a:xfrm>
          <a:custGeom>
            <a:rect b="b" l="l" r="r" t="t"/>
            <a:pathLst>
              <a:path extrusionOk="0" h="120000" w="44450">
                <a:moveTo>
                  <a:pt x="0" y="0"/>
                </a:moveTo>
                <a:lnTo>
                  <a:pt x="43903" y="0"/>
                </a:lnTo>
              </a:path>
            </a:pathLst>
          </a:custGeom>
          <a:noFill/>
          <a:ln cap="flat" cmpd="sng" w="12700">
            <a:solidFill>
              <a:srgbClr val="40404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1337" name="Google Shape;1337;p118"/>
          <p:cNvSpPr txBox="1"/>
          <p:nvPr/>
        </p:nvSpPr>
        <p:spPr>
          <a:xfrm>
            <a:off x="1107231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1800">
                <a:solidFill>
                  <a:srgbClr val="FFFFFF"/>
                </a:solidFill>
                <a:latin typeface="Arial"/>
                <a:ea typeface="Arial"/>
                <a:cs typeface="Arial"/>
                <a:sym typeface="Arial"/>
              </a:rPr>
              <a:t>69</a:t>
            </a:r>
            <a:endParaRPr sz="1800">
              <a:solidFill>
                <a:schemeClr val="dk1"/>
              </a:solidFill>
              <a:latin typeface="Arial"/>
              <a:ea typeface="Arial"/>
              <a:cs typeface="Arial"/>
              <a:sym typeface="Arial"/>
            </a:endParaRPr>
          </a:p>
        </p:txBody>
      </p:sp>
      <p:graphicFrame>
        <p:nvGraphicFramePr>
          <p:cNvPr id="1338" name="Google Shape;1338;p118"/>
          <p:cNvGraphicFramePr/>
          <p:nvPr/>
        </p:nvGraphicFramePr>
        <p:xfrm>
          <a:off x="200967" y="934498"/>
          <a:ext cx="3000000" cy="3000000"/>
        </p:xfrm>
        <a:graphic>
          <a:graphicData uri="http://schemas.openxmlformats.org/drawingml/2006/table">
            <a:tbl>
              <a:tblPr>
                <a:noFill/>
                <a:tableStyleId>{B19A406E-EE2C-4DFD-9D6A-2B16BFBA1EC5}</a:tableStyleId>
              </a:tblPr>
              <a:tblGrid>
                <a:gridCol w="2010300"/>
                <a:gridCol w="7026800"/>
                <a:gridCol w="2680975"/>
              </a:tblGrid>
              <a:tr h="581325">
                <a:tc>
                  <a:txBody>
                    <a:bodyPr/>
                    <a:lstStyle/>
                    <a:p>
                      <a:pPr indent="-8890" lvl="0" marL="36000" marR="0" rtl="0" algn="ctr">
                        <a:lnSpc>
                          <a:spcPct val="100000"/>
                        </a:lnSpc>
                        <a:spcBef>
                          <a:spcPts val="0"/>
                        </a:spcBef>
                        <a:spcAft>
                          <a:spcPts val="0"/>
                        </a:spcAft>
                        <a:buNone/>
                      </a:pPr>
                      <a:r>
                        <a:rPr b="1" lang="en-US" sz="1400" u="none" cap="none" strike="noStrike">
                          <a:solidFill>
                            <a:schemeClr val="lt1"/>
                          </a:solidFill>
                          <a:latin typeface="Arial"/>
                          <a:ea typeface="Arial"/>
                          <a:cs typeface="Arial"/>
                          <a:sym typeface="Arial"/>
                        </a:rPr>
                        <a:t>KATEGORIA/</a:t>
                      </a:r>
                      <a:br>
                        <a:rPr b="1" lang="en-US" sz="1400" u="none" cap="none" strike="noStrike">
                          <a:solidFill>
                            <a:schemeClr val="lt1"/>
                          </a:solidFill>
                          <a:latin typeface="Arial"/>
                          <a:ea typeface="Arial"/>
                          <a:cs typeface="Arial"/>
                          <a:sym typeface="Arial"/>
                        </a:rPr>
                      </a:br>
                      <a:r>
                        <a:rPr b="1" lang="en-US" sz="1400" u="none" cap="none" strike="noStrike">
                          <a:solidFill>
                            <a:schemeClr val="lt1"/>
                          </a:solidFill>
                          <a:latin typeface="Arial"/>
                          <a:ea typeface="Arial"/>
                          <a:cs typeface="Arial"/>
                          <a:sym typeface="Arial"/>
                        </a:rPr>
                        <a:t>KATEGORIA NDOGO</a:t>
                      </a:r>
                      <a:endParaRPr/>
                    </a:p>
                  </a:txBody>
                  <a:tcPr marT="0" marB="0" marR="1225" marL="12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36000" marR="0" rtl="0" algn="ctr">
                        <a:lnSpc>
                          <a:spcPct val="100000"/>
                        </a:lnSpc>
                        <a:spcBef>
                          <a:spcPts val="0"/>
                        </a:spcBef>
                        <a:spcAft>
                          <a:spcPts val="0"/>
                        </a:spcAft>
                        <a:buNone/>
                      </a:pPr>
                      <a:r>
                        <a:rPr b="1" lang="en-US" sz="1400" u="none" cap="none" strike="noStrike">
                          <a:solidFill>
                            <a:schemeClr val="lt1"/>
                          </a:solidFill>
                          <a:latin typeface="Arial"/>
                          <a:ea typeface="Arial"/>
                          <a:cs typeface="Arial"/>
                          <a:sym typeface="Arial"/>
                        </a:rPr>
                        <a:t>MALENGO</a:t>
                      </a:r>
                      <a:endParaRPr/>
                    </a:p>
                  </a:txBody>
                  <a:tcPr marT="0" marB="0" marR="1225" marL="12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36000" marR="0" rtl="0" algn="ctr">
                        <a:lnSpc>
                          <a:spcPct val="100000"/>
                        </a:lnSpc>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a:p>
                  </a:txBody>
                  <a:tcPr marT="0" marB="0" marR="1225" marL="122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r>
              <a:tr h="872000">
                <a:tc>
                  <a:txBody>
                    <a:bodyPr/>
                    <a:lstStyle/>
                    <a:p>
                      <a:pPr indent="0" lvl="0" marL="0" marR="0" rtl="0" algn="l">
                        <a:spcBef>
                          <a:spcPts val="0"/>
                        </a:spcBef>
                        <a:spcAft>
                          <a:spcPts val="0"/>
                        </a:spcAft>
                        <a:buNone/>
                      </a:pPr>
                      <a:r>
                        <a:rPr lang="en-US" sz="1400" u="none" cap="none" strike="noStrike">
                          <a:solidFill>
                            <a:schemeClr val="dk1"/>
                          </a:solidFill>
                          <a:latin typeface="Arial"/>
                          <a:ea typeface="Arial"/>
                          <a:cs typeface="Arial"/>
                          <a:sym typeface="Arial"/>
                        </a:rPr>
                        <a:t>Seti ya Ujuzi wa Wafanyakazi </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000"/>
                    </a:solidFill>
                  </a:tcPr>
                </a:tc>
                <a:tc>
                  <a:txBody>
                    <a:bodyPr/>
                    <a:lstStyle/>
                    <a:p>
                      <a:pPr indent="0" lvl="0" marL="0" marR="0" rtl="0" algn="l">
                        <a:spcBef>
                          <a:spcPts val="0"/>
                        </a:spcBef>
                        <a:spcAft>
                          <a:spcPts val="0"/>
                        </a:spcAft>
                        <a:buNone/>
                      </a:pPr>
                      <a:r>
                        <a:rPr lang="en-US" sz="1400" u="none" cap="none" strike="noStrike">
                          <a:solidFill>
                            <a:schemeClr val="dk1"/>
                          </a:solidFill>
                          <a:latin typeface="Arial"/>
                          <a:ea typeface="Arial"/>
                          <a:cs typeface="Arial"/>
                          <a:sym typeface="Arial"/>
                        </a:rPr>
                        <a:t>Thibitisha kwamba mtu yeyote anayehusika na kazi za Rasilimali Watu ana sifa na uzoefu unaohitajika</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000"/>
                    </a:solidFill>
                  </a:tcPr>
                </a:tc>
                <a:tc>
                  <a:txBody>
                    <a:bodyPr/>
                    <a:lstStyle/>
                    <a:p>
                      <a:pPr indent="-8890" lvl="0" marL="8890" marR="0" rtl="0" algn="l">
                        <a:spcBef>
                          <a:spcPts val="0"/>
                        </a:spcBef>
                        <a:spcAft>
                          <a:spcPts val="0"/>
                        </a:spcAft>
                        <a:buNone/>
                      </a:pPr>
                      <a:r>
                        <a:t/>
                      </a:r>
                      <a:endParaRPr sz="1400" u="none" cap="none" strike="noStrike">
                        <a:solidFill>
                          <a:schemeClr val="dk1"/>
                        </a:solidFill>
                        <a:latin typeface="Arial"/>
                        <a:ea typeface="Arial"/>
                        <a:cs typeface="Arial"/>
                        <a:sym typeface="Arial"/>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000"/>
                    </a:solidFill>
                  </a:tcPr>
                </a:tc>
              </a:tr>
              <a:tr h="1587175">
                <a:tc>
                  <a:txBody>
                    <a:bodyPr/>
                    <a:lstStyle/>
                    <a:p>
                      <a:pPr indent="0" lvl="0" marL="0" marR="0" rtl="0" algn="l">
                        <a:spcBef>
                          <a:spcPts val="0"/>
                        </a:spcBef>
                        <a:spcAft>
                          <a:spcPts val="0"/>
                        </a:spcAft>
                        <a:buNone/>
                      </a:pPr>
                      <a:r>
                        <a:rPr lang="en-US" sz="1400" u="none" cap="none" strike="noStrike">
                          <a:solidFill>
                            <a:schemeClr val="dk1"/>
                          </a:solidFill>
                          <a:latin typeface="Arial"/>
                          <a:ea typeface="Arial"/>
                          <a:cs typeface="Arial"/>
                          <a:sym typeface="Arial"/>
                        </a:rPr>
                        <a:t>Mikataba ya mfanyakazi na mshauri </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000"/>
                    </a:solidFill>
                  </a:tcPr>
                </a:tc>
                <a:tc>
                  <a:txBody>
                    <a:bodyPr/>
                    <a:lstStyle/>
                    <a:p>
                      <a:pPr indent="0" lvl="0" marL="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wafanyakazi wote na washauri wameajiriwa kwa kutia saini mikataba ya maandishi na wafanyakazi wote wa sasa wana mikataba iliyosasishwa </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000"/>
                    </a:solidFill>
                  </a:tcPr>
                </a:tc>
                <a:tc>
                  <a:txBody>
                    <a:bodyPr/>
                    <a:lstStyle/>
                    <a:p>
                      <a:pPr indent="-8890" lvl="0" marL="8890" marR="0" rtl="0" algn="l">
                        <a:spcBef>
                          <a:spcPts val="0"/>
                        </a:spcBef>
                        <a:spcAft>
                          <a:spcPts val="0"/>
                        </a:spcAft>
                        <a:buNone/>
                      </a:pPr>
                      <a:r>
                        <a:t/>
                      </a:r>
                      <a:endParaRPr sz="1400" u="none" cap="none" strike="noStrike">
                        <a:solidFill>
                          <a:schemeClr val="dk1"/>
                        </a:solidFill>
                        <a:latin typeface="Arial"/>
                        <a:ea typeface="Arial"/>
                        <a:cs typeface="Arial"/>
                        <a:sym typeface="Arial"/>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000"/>
                    </a:solidFill>
                  </a:tcPr>
                </a:tc>
              </a:tr>
              <a:tr h="872000">
                <a:tc>
                  <a:txBody>
                    <a:bodyPr/>
                    <a:lstStyle/>
                    <a:p>
                      <a:pPr indent="0" lvl="0" marL="0" marR="0" rtl="0" algn="l">
                        <a:spcBef>
                          <a:spcPts val="0"/>
                        </a:spcBef>
                        <a:spcAft>
                          <a:spcPts val="0"/>
                        </a:spcAft>
                        <a:buNone/>
                      </a:pPr>
                      <a:r>
                        <a:rPr lang="en-US" sz="1400" u="none" cap="none" strike="noStrike">
                          <a:solidFill>
                            <a:schemeClr val="dk1"/>
                          </a:solidFill>
                          <a:latin typeface="Arial"/>
                          <a:ea typeface="Arial"/>
                          <a:cs typeface="Arial"/>
                          <a:sym typeface="Arial"/>
                        </a:rPr>
                        <a:t>Kanuni za Maadili au Utendaji </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000"/>
                    </a:solidFill>
                  </a:tcPr>
                </a:tc>
                <a:tc>
                  <a:txBody>
                    <a:bodyPr/>
                    <a:lstStyle/>
                    <a:p>
                      <a:pPr indent="0" lvl="0" marL="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kuna Kanuni za Maadili au Kanuni za Utendaji na wafanyakazi wanafundishwa na kuelekezwa juu ya kanuni za maadili na kusaini</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000"/>
                    </a:solidFill>
                  </a:tcPr>
                </a:tc>
                <a:tc>
                  <a:txBody>
                    <a:bodyPr/>
                    <a:lstStyle/>
                    <a:p>
                      <a:pPr indent="-8890" lvl="0" marL="8890" marR="0" rtl="0" algn="l">
                        <a:spcBef>
                          <a:spcPts val="0"/>
                        </a:spcBef>
                        <a:spcAft>
                          <a:spcPts val="0"/>
                        </a:spcAft>
                        <a:buNone/>
                      </a:pPr>
                      <a:r>
                        <a:t/>
                      </a:r>
                      <a:endParaRPr sz="1400" u="none" cap="none" strike="noStrike">
                        <a:solidFill>
                          <a:schemeClr val="dk1"/>
                        </a:solidFill>
                        <a:latin typeface="Arial"/>
                        <a:ea typeface="Arial"/>
                        <a:cs typeface="Arial"/>
                        <a:sym typeface="Arial"/>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000"/>
                    </a:solidFill>
                  </a:tcPr>
                </a:tc>
              </a:tr>
              <a:tr h="581325">
                <a:tc>
                  <a:txBody>
                    <a:bodyPr/>
                    <a:lstStyle/>
                    <a:p>
                      <a:pPr indent="0" lvl="0" marL="0" marR="0" rtl="0" algn="l">
                        <a:spcBef>
                          <a:spcPts val="0"/>
                        </a:spcBef>
                        <a:spcAft>
                          <a:spcPts val="0"/>
                        </a:spcAft>
                        <a:buNone/>
                      </a:pPr>
                      <a:r>
                        <a:rPr lang="en-US" sz="1400" u="none" cap="none" strike="noStrike">
                          <a:solidFill>
                            <a:schemeClr val="dk1"/>
                          </a:solidFill>
                          <a:latin typeface="Arial"/>
                          <a:ea typeface="Arial"/>
                          <a:cs typeface="Arial"/>
                          <a:sym typeface="Arial"/>
                        </a:rPr>
                        <a:t>Mafunzo kuhusu Kanuni za Maadili </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000"/>
                    </a:solidFill>
                  </a:tcPr>
                </a:tc>
                <a:tc>
                  <a:txBody>
                    <a:bodyPr/>
                    <a:lstStyle/>
                    <a:p>
                      <a:pPr indent="0" lvl="0" marL="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kuna sera zilizoandikwa na wafanyakazi wote wamefundishwa au wameelekezwa kwenye sera hizi</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000"/>
                    </a:solidFill>
                  </a:tcPr>
                </a:tc>
                <a:tc>
                  <a:txBody>
                    <a:bodyPr/>
                    <a:lstStyle/>
                    <a:p>
                      <a:pPr indent="-8890" lvl="0" marL="8890" marR="0" rtl="0" algn="l">
                        <a:spcBef>
                          <a:spcPts val="0"/>
                        </a:spcBef>
                        <a:spcAft>
                          <a:spcPts val="0"/>
                        </a:spcAft>
                        <a:buNone/>
                      </a:pPr>
                      <a:r>
                        <a:t/>
                      </a:r>
                      <a:endParaRPr sz="1400" u="none" cap="none" strike="noStrike">
                        <a:solidFill>
                          <a:schemeClr val="dk1"/>
                        </a:solidFill>
                        <a:latin typeface="Arial"/>
                        <a:ea typeface="Arial"/>
                        <a:cs typeface="Arial"/>
                        <a:sym typeface="Arial"/>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000"/>
                    </a:solidFill>
                  </a:tcPr>
                </a:tc>
              </a:tr>
              <a:tr h="872000">
                <a:tc>
                  <a:txBody>
                    <a:bodyPr/>
                    <a:lstStyle/>
                    <a:p>
                      <a:pPr indent="0" lvl="0" marL="0" marR="0" rtl="0" algn="l">
                        <a:spcBef>
                          <a:spcPts val="0"/>
                        </a:spcBef>
                        <a:spcAft>
                          <a:spcPts val="0"/>
                        </a:spcAft>
                        <a:buNone/>
                      </a:pPr>
                      <a:r>
                        <a:rPr lang="en-US" sz="1400" u="none" cap="none" strike="noStrike">
                          <a:solidFill>
                            <a:schemeClr val="dk1"/>
                          </a:solidFill>
                          <a:latin typeface="Arial"/>
                          <a:ea typeface="Arial"/>
                          <a:cs typeface="Arial"/>
                          <a:sym typeface="Arial"/>
                        </a:rPr>
                        <a:t>Taarifa Binafsi Zinazotambulisha</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000"/>
                    </a:solidFill>
                  </a:tcPr>
                </a:tc>
                <a:tc>
                  <a:txBody>
                    <a:bodyPr/>
                    <a:lstStyle/>
                    <a:p>
                      <a:pPr indent="0" lvl="0" marL="0" marR="0" rtl="0" algn="l">
                        <a:spcBef>
                          <a:spcPts val="0"/>
                        </a:spcBef>
                        <a:spcAft>
                          <a:spcPts val="0"/>
                        </a:spcAft>
                        <a:buNone/>
                      </a:pPr>
                      <a:r>
                        <a:rPr lang="en-US" sz="1400" u="none" cap="none" strike="noStrike">
                          <a:solidFill>
                            <a:schemeClr val="dk1"/>
                          </a:solidFill>
                          <a:latin typeface="Arial"/>
                          <a:ea typeface="Arial"/>
                          <a:cs typeface="Arial"/>
                          <a:sym typeface="Arial"/>
                        </a:rPr>
                        <a:t>Thibitisha kwamba sera hiyo ina sera ambayo inatumika kila wakati kwa rekodi za wafanyakazi zilizowekwa katika eneo salama na zinapatikana tu kwa wafanyakazi walioidhinishwa</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000"/>
                    </a:solidFill>
                  </a:tcPr>
                </a:tc>
                <a:tc>
                  <a:txBody>
                    <a:bodyPr/>
                    <a:lstStyle/>
                    <a:p>
                      <a:pPr indent="-8890" lvl="0" marL="8890" marR="0" rtl="0" algn="l">
                        <a:spcBef>
                          <a:spcPts val="0"/>
                        </a:spcBef>
                        <a:spcAft>
                          <a:spcPts val="0"/>
                        </a:spcAft>
                        <a:buNone/>
                      </a:pPr>
                      <a:r>
                        <a:t/>
                      </a:r>
                      <a:endParaRPr sz="1400" u="none" cap="none" strike="noStrike">
                        <a:solidFill>
                          <a:schemeClr val="dk1"/>
                        </a:solidFill>
                        <a:latin typeface="Arial"/>
                        <a:ea typeface="Arial"/>
                        <a:cs typeface="Arial"/>
                        <a:sym typeface="Arial"/>
                      </a:endParaRPr>
                    </a:p>
                  </a:txBody>
                  <a:tcPr marT="0" marB="0" marR="1225" marL="122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000"/>
                    </a:solidFill>
                  </a:tcPr>
                </a:tc>
              </a:tr>
            </a:tbl>
          </a:graphicData>
        </a:graphic>
      </p:graphicFrame>
      <p:sp>
        <p:nvSpPr>
          <p:cNvPr id="1339" name="Google Shape;1339;p118"/>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HR (INAENDELEA)</a:t>
            </a:r>
            <a:endParaRPr/>
          </a:p>
        </p:txBody>
      </p:sp>
      <p:sp>
        <p:nvSpPr>
          <p:cNvPr id="1340" name="Google Shape;1340;p118"/>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4" name="Shape 1344"/>
        <p:cNvGrpSpPr/>
        <p:nvPr/>
      </p:nvGrpSpPr>
      <p:grpSpPr>
        <a:xfrm>
          <a:off x="0" y="0"/>
          <a:ext cx="0" cy="0"/>
          <a:chOff x="0" y="0"/>
          <a:chExt cx="0" cy="0"/>
        </a:xfrm>
      </p:grpSpPr>
      <p:sp>
        <p:nvSpPr>
          <p:cNvPr id="1345" name="Google Shape;1345;p119"/>
          <p:cNvSpPr/>
          <p:nvPr/>
        </p:nvSpPr>
        <p:spPr>
          <a:xfrm>
            <a:off x="2387358" y="1660398"/>
            <a:ext cx="7251941" cy="4342637"/>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46" name="Google Shape;1346;p119"/>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KUCHEZA NAFASI</a:t>
            </a:r>
            <a:endParaRPr/>
          </a:p>
        </p:txBody>
      </p:sp>
      <p:sp>
        <p:nvSpPr>
          <p:cNvPr id="1347" name="Google Shape;1347;p119"/>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12"/>
          <p:cNvSpPr txBox="1"/>
          <p:nvPr>
            <p:ph idx="1" type="body"/>
          </p:nvPr>
        </p:nvSpPr>
        <p:spPr>
          <a:xfrm>
            <a:off x="291390" y="902126"/>
            <a:ext cx="7711144" cy="5233214"/>
          </a:xfrm>
          <a:prstGeom prst="rect">
            <a:avLst/>
          </a:prstGeom>
          <a:noFill/>
          <a:ln>
            <a:noFill/>
          </a:ln>
        </p:spPr>
        <p:txBody>
          <a:bodyPr anchorCtr="0" anchor="t" bIns="91175" lIns="91175" spcFirstLastPara="1" rIns="91175" wrap="square" tIns="91175">
            <a:noAutofit/>
          </a:bodyPr>
          <a:lstStyle/>
          <a:p>
            <a:pPr indent="0" lvl="0" marL="169329" rtl="0" algn="l">
              <a:spcBef>
                <a:spcPts val="600"/>
              </a:spcBef>
              <a:spcAft>
                <a:spcPts val="0"/>
              </a:spcAft>
              <a:buSzPts val="1600"/>
              <a:buFont typeface="Arial"/>
              <a:buNone/>
            </a:pPr>
            <a:r>
              <a:rPr lang="en-US" sz="1900"/>
              <a:t>MUUNDO NA MAUDHUI</a:t>
            </a:r>
            <a:endParaRPr sz="1900">
              <a:solidFill>
                <a:schemeClr val="dk1"/>
              </a:solidFill>
              <a:latin typeface="Arial"/>
              <a:ea typeface="Arial"/>
              <a:cs typeface="Arial"/>
              <a:sym typeface="Arial"/>
            </a:endParaRPr>
          </a:p>
          <a:p>
            <a:pPr indent="-440255" lvl="0" marL="609585" rtl="0" algn="l">
              <a:spcBef>
                <a:spcPts val="1200"/>
              </a:spcBef>
              <a:spcAft>
                <a:spcPts val="0"/>
              </a:spcAft>
              <a:buClr>
                <a:schemeClr val="dk1"/>
              </a:buClr>
              <a:buSzPts val="1900"/>
              <a:buFont typeface="Noto Sans Symbols"/>
              <a:buChar char="▪"/>
            </a:pPr>
            <a:r>
              <a:rPr lang="en-US" sz="1900"/>
              <a:t>Imegawanywa katika Sehemu Kuu Sita</a:t>
            </a:r>
            <a:endParaRPr sz="1900"/>
          </a:p>
          <a:p>
            <a:pPr indent="-440255" lvl="0" marL="609585" rtl="0" algn="l">
              <a:spcBef>
                <a:spcPts val="1200"/>
              </a:spcBef>
              <a:spcAft>
                <a:spcPts val="0"/>
              </a:spcAft>
              <a:buClr>
                <a:schemeClr val="dk1"/>
              </a:buClr>
              <a:buSzPts val="1900"/>
              <a:buFont typeface="Noto Sans Symbols"/>
              <a:buChar char="▪"/>
            </a:pPr>
            <a:r>
              <a:rPr lang="en-US" sz="1900"/>
              <a:t>Ina Moduli 19, kila moja inashughulikia kwa undani kikoa na vigezo vyake vidogo. </a:t>
            </a:r>
            <a:endParaRPr/>
          </a:p>
          <a:p>
            <a:pPr indent="-440255" lvl="0" marL="609585" rtl="0" algn="l">
              <a:spcBef>
                <a:spcPts val="1200"/>
              </a:spcBef>
              <a:spcAft>
                <a:spcPts val="0"/>
              </a:spcAft>
              <a:buClr>
                <a:schemeClr val="dk1"/>
              </a:buClr>
              <a:buSzPts val="1900"/>
              <a:buFont typeface="Noto Sans Symbols"/>
              <a:buChar char="▪"/>
            </a:pPr>
            <a:r>
              <a:rPr lang="en-US" sz="1900"/>
              <a:t>Muhtasari wa NUPAS, NUPAS Plus na NUPAS Plus 2.0 (Malengo na Moduli) </a:t>
            </a:r>
            <a:endParaRPr/>
          </a:p>
          <a:p>
            <a:pPr indent="-440255" lvl="0" marL="609585" rtl="0" algn="l">
              <a:spcBef>
                <a:spcPts val="1200"/>
              </a:spcBef>
              <a:spcAft>
                <a:spcPts val="0"/>
              </a:spcAft>
              <a:buClr>
                <a:schemeClr val="dk1"/>
              </a:buClr>
              <a:buSzPts val="1900"/>
              <a:buFont typeface="Noto Sans Symbols"/>
              <a:buChar char="▪"/>
            </a:pPr>
            <a:r>
              <a:rPr lang="en-US" sz="1900"/>
              <a:t>Masharti Maalum ya Tuzo</a:t>
            </a:r>
            <a:endParaRPr sz="1900"/>
          </a:p>
          <a:p>
            <a:pPr indent="-440255" lvl="0" marL="609585" rtl="0" algn="l">
              <a:spcBef>
                <a:spcPts val="1200"/>
              </a:spcBef>
              <a:spcAft>
                <a:spcPts val="0"/>
              </a:spcAft>
              <a:buClr>
                <a:schemeClr val="dk1"/>
              </a:buClr>
              <a:buSzPts val="1900"/>
              <a:buFont typeface="Noto Sans Symbols"/>
              <a:buChar char="▪"/>
            </a:pPr>
            <a:r>
              <a:rPr lang="en-US" sz="1900"/>
              <a:t>Mwongozo wa Utekelezaji</a:t>
            </a:r>
            <a:endParaRPr sz="1900"/>
          </a:p>
          <a:p>
            <a:pPr indent="-440255" lvl="0" marL="609585" rtl="0" algn="l">
              <a:spcBef>
                <a:spcPts val="1200"/>
              </a:spcBef>
              <a:spcAft>
                <a:spcPts val="0"/>
              </a:spcAft>
              <a:buClr>
                <a:schemeClr val="dk1"/>
              </a:buClr>
              <a:buSzPts val="1900"/>
              <a:buFont typeface="Noto Sans Symbols"/>
              <a:buChar char="▪"/>
            </a:pPr>
            <a:r>
              <a:rPr lang="en-US" sz="1900"/>
              <a:t>Moduli na Zana ya NUPAS Plus 2.0 </a:t>
            </a:r>
            <a:endParaRPr/>
          </a:p>
          <a:p>
            <a:pPr indent="-209550" lvl="0" marL="914400" rtl="0" algn="l">
              <a:spcBef>
                <a:spcPts val="600"/>
              </a:spcBef>
              <a:spcAft>
                <a:spcPts val="0"/>
              </a:spcAft>
              <a:buClr>
                <a:schemeClr val="dk1"/>
              </a:buClr>
              <a:buSzPts val="1900"/>
              <a:buFont typeface="Courier New"/>
              <a:buChar char="o"/>
            </a:pPr>
            <a:r>
              <a:rPr lang="en-US" sz="1900"/>
              <a:t>Usuli</a:t>
            </a:r>
            <a:endParaRPr sz="1900"/>
          </a:p>
          <a:p>
            <a:pPr indent="-209550" lvl="0" marL="914400" rtl="0" algn="l">
              <a:spcBef>
                <a:spcPts val="0"/>
              </a:spcBef>
              <a:spcAft>
                <a:spcPts val="0"/>
              </a:spcAft>
              <a:buClr>
                <a:schemeClr val="dk1"/>
              </a:buClr>
              <a:buSzPts val="1900"/>
              <a:buFont typeface="Courier New"/>
              <a:buChar char="o"/>
            </a:pPr>
            <a:r>
              <a:rPr lang="en-US" sz="1900"/>
              <a:t>Malengo</a:t>
            </a:r>
            <a:endParaRPr sz="1900"/>
          </a:p>
          <a:p>
            <a:pPr indent="-209550" lvl="0" marL="914400" rtl="0" algn="l">
              <a:spcBef>
                <a:spcPts val="0"/>
              </a:spcBef>
              <a:spcAft>
                <a:spcPts val="0"/>
              </a:spcAft>
              <a:buClr>
                <a:schemeClr val="dk1"/>
              </a:buClr>
              <a:buSzPts val="1900"/>
              <a:buFont typeface="Courier New"/>
              <a:buChar char="o"/>
            </a:pPr>
            <a:r>
              <a:rPr lang="en-US" sz="1900"/>
              <a:t>Mbinu na Taratibu za Utekelezaji</a:t>
            </a:r>
            <a:endParaRPr sz="1900"/>
          </a:p>
          <a:p>
            <a:pPr indent="-209550" lvl="0" marL="914400" rtl="0" algn="l">
              <a:spcBef>
                <a:spcPts val="0"/>
              </a:spcBef>
              <a:spcAft>
                <a:spcPts val="0"/>
              </a:spcAft>
              <a:buClr>
                <a:schemeClr val="dk1"/>
              </a:buClr>
              <a:buSzPts val="1900"/>
              <a:buFont typeface="Courier New"/>
              <a:buChar char="o"/>
            </a:pPr>
            <a:r>
              <a:rPr lang="en-US" sz="1900"/>
              <a:t>Hati Zinazohitajika kwa ajili ya Uthibitishaji</a:t>
            </a:r>
            <a:endParaRPr sz="1900"/>
          </a:p>
          <a:p>
            <a:pPr indent="-209550" lvl="0" marL="914400" rtl="0" algn="l">
              <a:spcBef>
                <a:spcPts val="0"/>
              </a:spcBef>
              <a:spcAft>
                <a:spcPts val="0"/>
              </a:spcAft>
              <a:buClr>
                <a:schemeClr val="dk1"/>
              </a:buClr>
              <a:buSzPts val="1900"/>
              <a:buFont typeface="Courier New"/>
              <a:buChar char="o"/>
            </a:pPr>
            <a:r>
              <a:rPr lang="en-US" sz="1900"/>
              <a:t>Mifano ya Matumizi ya Vitendo, Majibu, na Masomo ya Kesi</a:t>
            </a:r>
            <a:endParaRPr sz="1900"/>
          </a:p>
          <a:p>
            <a:pPr indent="-338655" lvl="0" marL="609585" rtl="0" algn="l">
              <a:spcBef>
                <a:spcPts val="600"/>
              </a:spcBef>
              <a:spcAft>
                <a:spcPts val="600"/>
              </a:spcAft>
              <a:buSzPts val="1600"/>
              <a:buFont typeface="Noto Sans Symbols"/>
              <a:buNone/>
            </a:pPr>
            <a:r>
              <a:t/>
            </a:r>
            <a:endParaRPr sz="1900">
              <a:solidFill>
                <a:schemeClr val="dk1"/>
              </a:solidFill>
              <a:latin typeface="Arial"/>
              <a:ea typeface="Arial"/>
              <a:cs typeface="Arial"/>
              <a:sym typeface="Arial"/>
            </a:endParaRPr>
          </a:p>
        </p:txBody>
      </p:sp>
      <p:sp>
        <p:nvSpPr>
          <p:cNvPr id="383" name="Google Shape;383;p12"/>
          <p:cNvSpPr txBox="1"/>
          <p:nvPr>
            <p:ph idx="4294967295" type="sldNum"/>
          </p:nvPr>
        </p:nvSpPr>
        <p:spPr>
          <a:xfrm>
            <a:off x="10548104" y="6435972"/>
            <a:ext cx="780011" cy="365125"/>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Clr>
                <a:srgbClr val="000000"/>
              </a:buClr>
              <a:buSzPts val="1867"/>
              <a:buFont typeface="Avenir"/>
              <a:buNone/>
            </a:pPr>
            <a:fld id="{00000000-1234-1234-1234-123412341234}" type="slidenum">
              <a:rPr b="0" i="0" lang="en-US" sz="1867" u="none" cap="none" strike="noStrike">
                <a:solidFill>
                  <a:schemeClr val="lt1"/>
                </a:solidFill>
                <a:latin typeface="Avenir"/>
                <a:ea typeface="Avenir"/>
                <a:cs typeface="Avenir"/>
                <a:sym typeface="Avenir"/>
              </a:rPr>
              <a:t>‹#›</a:t>
            </a:fld>
            <a:endParaRPr b="0" i="0" sz="1867" u="none" cap="none" strike="noStrike">
              <a:solidFill>
                <a:srgbClr val="000000"/>
              </a:solidFill>
              <a:latin typeface="Arial"/>
              <a:ea typeface="Arial"/>
              <a:cs typeface="Arial"/>
              <a:sym typeface="Arial"/>
            </a:endParaRPr>
          </a:p>
        </p:txBody>
      </p:sp>
      <p:pic>
        <p:nvPicPr>
          <p:cNvPr id="384" name="Google Shape;384;p12"/>
          <p:cNvPicPr preferRelativeResize="0"/>
          <p:nvPr/>
        </p:nvPicPr>
        <p:blipFill rotWithShape="1">
          <a:blip r:embed="rId3">
            <a:alphaModFix/>
          </a:blip>
          <a:srcRect b="0" l="0" r="0" t="0"/>
          <a:stretch/>
        </p:blipFill>
        <p:spPr>
          <a:xfrm>
            <a:off x="8144201" y="826852"/>
            <a:ext cx="3945566" cy="5528950"/>
          </a:xfrm>
          <a:prstGeom prst="rect">
            <a:avLst/>
          </a:prstGeom>
          <a:noFill/>
          <a:ln>
            <a:noFill/>
          </a:ln>
        </p:spPr>
      </p:pic>
      <p:sp>
        <p:nvSpPr>
          <p:cNvPr id="385" name="Google Shape;385;p12"/>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MWONGOZO WA MAFUNZO WA NUPAS PLUS 2.0</a:t>
            </a:r>
            <a:endParaRPr/>
          </a:p>
        </p:txBody>
      </p:sp>
      <p:sp>
        <p:nvSpPr>
          <p:cNvPr id="386" name="Google Shape;386;p12"/>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1" name="Shape 1351"/>
        <p:cNvGrpSpPr/>
        <p:nvPr/>
      </p:nvGrpSpPr>
      <p:grpSpPr>
        <a:xfrm>
          <a:off x="0" y="0"/>
          <a:ext cx="0" cy="0"/>
          <a:chOff x="0" y="0"/>
          <a:chExt cx="0" cy="0"/>
        </a:xfrm>
      </p:grpSpPr>
      <p:sp>
        <p:nvSpPr>
          <p:cNvPr id="1352" name="Google Shape;1352;p120"/>
          <p:cNvSpPr txBox="1"/>
          <p:nvPr/>
        </p:nvSpPr>
        <p:spPr>
          <a:xfrm>
            <a:off x="1580988" y="1510792"/>
            <a:ext cx="8096250" cy="2000548"/>
          </a:xfrm>
          <a:prstGeom prst="rect">
            <a:avLst/>
          </a:prstGeom>
          <a:noFill/>
          <a:ln>
            <a:noFill/>
          </a:ln>
        </p:spPr>
        <p:txBody>
          <a:bodyPr anchorCtr="0" anchor="t" bIns="0" lIns="0" spcFirstLastPara="1" rIns="0" wrap="square" tIns="0">
            <a:spAutoFit/>
          </a:bodyPr>
          <a:lstStyle/>
          <a:p>
            <a:pPr indent="-342900" lvl="0" marL="355600" marR="0"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Ugawaji wa gharama za mishahara –  matumizi ya LOE za bajeti chini ya COAG</a:t>
            </a:r>
            <a:endParaRPr/>
          </a:p>
          <a:p>
            <a:pPr indent="-342900" lvl="0" marL="355600" marR="0" rtl="0" algn="l">
              <a:spcBef>
                <a:spcPts val="12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Mabadiliko ya Mishahara – Udhibiti duni wa kuidhinisha mabadiliko ya Mishahara</a:t>
            </a:r>
            <a:endParaRPr/>
          </a:p>
          <a:p>
            <a:pPr indent="-342900" lvl="0" marL="355600" marR="0" rtl="0" algn="l">
              <a:spcBef>
                <a:spcPts val="12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Usimamizi wa utendaji –  hakuna tathmini ya utendaji</a:t>
            </a:r>
            <a:endParaRPr/>
          </a:p>
          <a:p>
            <a:pPr indent="-342900" lvl="0" marL="355600" marR="438150" rtl="0" algn="l">
              <a:spcBef>
                <a:spcPts val="12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Upatanisho wa mishahara – muda (umefanywa tu baada ya malipo ya  mishahara)</a:t>
            </a:r>
            <a:endParaRPr/>
          </a:p>
        </p:txBody>
      </p:sp>
      <p:sp>
        <p:nvSpPr>
          <p:cNvPr id="1353" name="Google Shape;1353;p120"/>
          <p:cNvSpPr txBox="1"/>
          <p:nvPr/>
        </p:nvSpPr>
        <p:spPr>
          <a:xfrm>
            <a:off x="1107231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1800">
                <a:solidFill>
                  <a:srgbClr val="FFFFFF"/>
                </a:solidFill>
                <a:latin typeface="Arial"/>
                <a:ea typeface="Arial"/>
                <a:cs typeface="Arial"/>
                <a:sym typeface="Arial"/>
              </a:rPr>
              <a:t>74</a:t>
            </a:r>
            <a:endParaRPr sz="1800">
              <a:solidFill>
                <a:schemeClr val="dk1"/>
              </a:solidFill>
              <a:latin typeface="Arial"/>
              <a:ea typeface="Arial"/>
              <a:cs typeface="Arial"/>
              <a:sym typeface="Arial"/>
            </a:endParaRPr>
          </a:p>
        </p:txBody>
      </p:sp>
      <p:sp>
        <p:nvSpPr>
          <p:cNvPr id="1354" name="Google Shape;1354;p120"/>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MAENEO YA KAWAIDA YA UBORESHAJI</a:t>
            </a:r>
            <a:endParaRPr/>
          </a:p>
        </p:txBody>
      </p:sp>
      <p:sp>
        <p:nvSpPr>
          <p:cNvPr id="1355" name="Google Shape;1355;p120"/>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9" name="Shape 1359"/>
        <p:cNvGrpSpPr/>
        <p:nvPr/>
      </p:nvGrpSpPr>
      <p:grpSpPr>
        <a:xfrm>
          <a:off x="0" y="0"/>
          <a:ext cx="0" cy="0"/>
          <a:chOff x="0" y="0"/>
          <a:chExt cx="0" cy="0"/>
        </a:xfrm>
      </p:grpSpPr>
      <p:sp>
        <p:nvSpPr>
          <p:cNvPr id="1360" name="Google Shape;1360;p121"/>
          <p:cNvSpPr txBox="1"/>
          <p:nvPr/>
        </p:nvSpPr>
        <p:spPr>
          <a:xfrm>
            <a:off x="1356527" y="1436914"/>
            <a:ext cx="10339754" cy="2323713"/>
          </a:xfrm>
          <a:prstGeom prst="rect">
            <a:avLst/>
          </a:prstGeom>
          <a:noFill/>
          <a:ln>
            <a:noFill/>
          </a:ln>
        </p:spPr>
        <p:txBody>
          <a:bodyPr anchorCtr="0" anchor="t" bIns="45700" lIns="91425" spcFirstLastPara="1" rIns="91425" wrap="square" tIns="45700">
            <a:spAutoFit/>
          </a:bodyPr>
          <a:lstStyle/>
          <a:p>
            <a:pPr indent="-342900" lvl="0" marL="355600" marR="0"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Ukamilishaji wa karatasi ya wakati (kwa kutumia muda uliopangwa badala ya ukamilishaji halisi, usiokamilika)</a:t>
            </a:r>
            <a:endParaRPr/>
          </a:p>
          <a:p>
            <a:pPr indent="-342900" lvl="0" marL="355600" marR="0" rtl="0" algn="l">
              <a:spcBef>
                <a:spcPts val="56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Karatasi za nyakati hazijaidhinishwa</a:t>
            </a:r>
            <a:endParaRPr/>
          </a:p>
          <a:p>
            <a:pPr indent="-342900" lvl="0" marL="355600" marR="0" rtl="0" algn="l">
              <a:spcBef>
                <a:spcPts val="56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Nafasi muhimu zilizo wazi hazijajazwa</a:t>
            </a:r>
            <a:endParaRPr/>
          </a:p>
          <a:p>
            <a:pPr indent="-342900" lvl="0" marL="355600" marR="0" rtl="0" algn="l">
              <a:spcBef>
                <a:spcPts val="56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Upatanisho wa mishahara haujatekelezwa/kuidhinishwa</a:t>
            </a:r>
            <a:endParaRPr/>
          </a:p>
          <a:p>
            <a:pPr indent="-342900" lvl="0" marL="355600" marR="0" rtl="0" algn="l">
              <a:spcBef>
                <a:spcPts val="56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Kiwango cha mishahara hakipo/hakijaidhinishwa</a:t>
            </a:r>
            <a:endParaRPr/>
          </a:p>
          <a:p>
            <a:pPr indent="-342900" lvl="0" marL="355600" marR="0" rtl="0" algn="l">
              <a:spcBef>
                <a:spcPts val="56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Faili za Wafanyakazi hazijakamilika</a:t>
            </a:r>
            <a:endParaRPr/>
          </a:p>
        </p:txBody>
      </p:sp>
      <p:sp>
        <p:nvSpPr>
          <p:cNvPr id="1361" name="Google Shape;1361;p121"/>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rgbClr val="FFFFFF"/>
                </a:solidFill>
                <a:latin typeface="Arial"/>
                <a:ea typeface="Arial"/>
                <a:cs typeface="Arial"/>
                <a:sym typeface="Arial"/>
              </a:rPr>
              <a:t>HATARI MUHIMU</a:t>
            </a:r>
            <a:endParaRPr/>
          </a:p>
        </p:txBody>
      </p:sp>
      <p:sp>
        <p:nvSpPr>
          <p:cNvPr id="1362" name="Google Shape;1362;p121"/>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7" name="Shape 1367"/>
        <p:cNvGrpSpPr/>
        <p:nvPr/>
      </p:nvGrpSpPr>
      <p:grpSpPr>
        <a:xfrm>
          <a:off x="0" y="0"/>
          <a:ext cx="0" cy="0"/>
          <a:chOff x="0" y="0"/>
          <a:chExt cx="0" cy="0"/>
        </a:xfrm>
      </p:grpSpPr>
      <p:sp>
        <p:nvSpPr>
          <p:cNvPr id="1368" name="Google Shape;1368;p122"/>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MAPENDEKEZO</a:t>
            </a:r>
            <a:endParaRPr b="1" sz="3200">
              <a:solidFill>
                <a:schemeClr val="lt1"/>
              </a:solidFill>
              <a:latin typeface="Arial"/>
              <a:ea typeface="Arial"/>
              <a:cs typeface="Arial"/>
              <a:sym typeface="Arial"/>
            </a:endParaRPr>
          </a:p>
        </p:txBody>
      </p:sp>
      <p:sp>
        <p:nvSpPr>
          <p:cNvPr id="1369" name="Google Shape;1369;p122"/>
          <p:cNvSpPr txBox="1"/>
          <p:nvPr>
            <p:ph idx="1" type="body"/>
          </p:nvPr>
        </p:nvSpPr>
        <p:spPr>
          <a:xfrm>
            <a:off x="1092370" y="1030142"/>
            <a:ext cx="10248645" cy="3541858"/>
          </a:xfrm>
          <a:prstGeom prst="rect">
            <a:avLst/>
          </a:prstGeom>
          <a:noFill/>
          <a:ln>
            <a:noFill/>
          </a:ln>
        </p:spPr>
        <p:txBody>
          <a:bodyPr anchorCtr="0" anchor="t" bIns="45700" lIns="0" spcFirstLastPara="1" rIns="0" wrap="square" tIns="45700">
            <a:normAutofit fontScale="92500" lnSpcReduction="20000"/>
          </a:bodyPr>
          <a:lstStyle/>
          <a:p>
            <a:pPr indent="-342900" lvl="0" marL="512229" rtl="0" algn="l">
              <a:lnSpc>
                <a:spcPct val="110000"/>
              </a:lnSpc>
              <a:spcBef>
                <a:spcPts val="0"/>
              </a:spcBef>
              <a:spcAft>
                <a:spcPts val="0"/>
              </a:spcAft>
              <a:buClr>
                <a:schemeClr val="dk1"/>
              </a:buClr>
              <a:buSzPct val="100000"/>
              <a:buFont typeface="Noto Sans Symbols"/>
              <a:buChar char="▪"/>
            </a:pPr>
            <a:r>
              <a:rPr lang="en-US" sz="2000">
                <a:solidFill>
                  <a:schemeClr val="dk1"/>
                </a:solidFill>
              </a:rPr>
              <a:t>Ili kuepuka mabadiliko makubwa ya wafanyakazi, LIP zinapaswa </a:t>
            </a:r>
            <a:r>
              <a:rPr b="1" lang="en-US"/>
              <a:t>kutumia data ya mshahara wa soko la ushindani </a:t>
            </a:r>
            <a:r>
              <a:rPr lang="en-US" sz="2000">
                <a:solidFill>
                  <a:schemeClr val="dk1"/>
                </a:solidFill>
              </a:rPr>
              <a:t>katika mapendekezo yao kuandaa bajeti za wafanyakazi zinazofadhiliwa na USAID; (2) kushiriki </a:t>
            </a:r>
            <a:r>
              <a:rPr b="1" lang="en-US"/>
              <a:t>mizani yao ya kitaifa ya FSN </a:t>
            </a:r>
            <a:r>
              <a:rPr lang="en-US" sz="2000">
                <a:solidFill>
                  <a:schemeClr val="dk1"/>
                </a:solidFill>
              </a:rPr>
              <a:t>ili kuongoza LIPs kuhusu mishahara inayolipwa kwa wafanyakazi katika miradi ya USAID; na (3) ni pamoja na </a:t>
            </a:r>
            <a:r>
              <a:rPr b="1" lang="en-US"/>
              <a:t>kipengele cha maendeleo ya wafanyakazi </a:t>
            </a:r>
            <a:r>
              <a:rPr lang="en-US" sz="2000">
                <a:solidFill>
                  <a:schemeClr val="dk1"/>
                </a:solidFill>
              </a:rPr>
              <a:t>katika mapendekezo ya USAID. </a:t>
            </a:r>
            <a:endParaRPr/>
          </a:p>
          <a:p>
            <a:pPr indent="-342900" lvl="0" marL="512229" rtl="0" algn="l">
              <a:lnSpc>
                <a:spcPct val="110000"/>
              </a:lnSpc>
              <a:spcBef>
                <a:spcPts val="1200"/>
              </a:spcBef>
              <a:spcAft>
                <a:spcPts val="0"/>
              </a:spcAft>
              <a:buClr>
                <a:schemeClr val="dk1"/>
              </a:buClr>
              <a:buSzPct val="100000"/>
              <a:buFont typeface="Noto Sans Symbols"/>
              <a:buChar char="▪"/>
            </a:pPr>
            <a:r>
              <a:rPr lang="en-US"/>
              <a:t>Kutoa </a:t>
            </a:r>
            <a:r>
              <a:rPr b="1" lang="en-US"/>
              <a:t>chati ya kawaida ya shirika </a:t>
            </a:r>
            <a:r>
              <a:rPr lang="en-US"/>
              <a:t>kwa ajili ya mwongozo, pamoja na usaidizi wa kufanya chati iwe mahususi kwa muktadha wa eneo husika na hali ya kipekee ya shirika, kwa sababu chati za shirika zinakosa nafasi muhimu.</a:t>
            </a:r>
            <a:endParaRPr/>
          </a:p>
          <a:p>
            <a:pPr indent="-342900" lvl="0" marL="512229" rtl="0" algn="l">
              <a:lnSpc>
                <a:spcPct val="110000"/>
              </a:lnSpc>
              <a:spcBef>
                <a:spcPts val="1200"/>
              </a:spcBef>
              <a:spcAft>
                <a:spcPts val="0"/>
              </a:spcAft>
              <a:buClr>
                <a:schemeClr val="dk1"/>
              </a:buClr>
              <a:buSzPct val="100000"/>
              <a:buFont typeface="Noto Sans Symbols"/>
              <a:buChar char="▪"/>
            </a:pPr>
            <a:r>
              <a:rPr lang="en-US" sz="2000">
                <a:solidFill>
                  <a:schemeClr val="dk1"/>
                </a:solidFill>
              </a:rPr>
              <a:t>Toa </a:t>
            </a:r>
            <a:r>
              <a:rPr b="1" lang="en-US"/>
              <a:t>mwongozo na mafunzo ya ziada katika sheria za kazi za eneo husika</a:t>
            </a:r>
            <a:r>
              <a:rPr lang="en-US" sz="2000">
                <a:solidFill>
                  <a:schemeClr val="dk1"/>
                </a:solidFill>
              </a:rPr>
              <a:t>, haswa katika maeneo ya kiinua mgongo na malipo yanayohusiana kwani LIP walikuwa wakijitahidi kuelewa na kutii sheria. </a:t>
            </a:r>
            <a:endParaRPr/>
          </a:p>
        </p:txBody>
      </p:sp>
      <p:sp>
        <p:nvSpPr>
          <p:cNvPr id="1370" name="Google Shape;1370;p122"/>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4" name="Shape 1374"/>
        <p:cNvGrpSpPr/>
        <p:nvPr/>
      </p:nvGrpSpPr>
      <p:grpSpPr>
        <a:xfrm>
          <a:off x="0" y="0"/>
          <a:ext cx="0" cy="0"/>
          <a:chOff x="0" y="0"/>
          <a:chExt cx="0" cy="0"/>
        </a:xfrm>
      </p:grpSpPr>
      <p:sp>
        <p:nvSpPr>
          <p:cNvPr id="1375" name="Google Shape;1375;p123"/>
          <p:cNvSpPr txBox="1"/>
          <p:nvPr>
            <p:ph type="title"/>
          </p:nvPr>
        </p:nvSpPr>
        <p:spPr>
          <a:xfrm>
            <a:off x="767114" y="2257888"/>
            <a:ext cx="10978938" cy="1333698"/>
          </a:xfrm>
          <a:prstGeom prst="rect">
            <a:avLst/>
          </a:prstGeom>
          <a:noFill/>
          <a:ln>
            <a:noFill/>
          </a:ln>
        </p:spPr>
        <p:txBody>
          <a:bodyPr anchorCtr="0" anchor="b" bIns="0" lIns="0" spcFirstLastPara="1" rIns="0" wrap="square" tIns="0">
            <a:spAutoFit/>
          </a:bodyPr>
          <a:lstStyle/>
          <a:p>
            <a:pPr indent="0" lvl="0" marL="12700" rtl="0" algn="ctr">
              <a:lnSpc>
                <a:spcPct val="108750"/>
              </a:lnSpc>
              <a:spcBef>
                <a:spcPts val="0"/>
              </a:spcBef>
              <a:spcAft>
                <a:spcPts val="0"/>
              </a:spcAft>
              <a:buClr>
                <a:srgbClr val="3F3F3F"/>
              </a:buClr>
              <a:buSzPts val="4800"/>
              <a:buFont typeface="Arial"/>
              <a:buNone/>
            </a:pPr>
            <a:r>
              <a:rPr b="1" lang="en-US" sz="4800"/>
              <a:t>MODULI YA 8: </a:t>
            </a:r>
            <a:br>
              <a:rPr b="1" lang="en-US" sz="4800"/>
            </a:br>
            <a:r>
              <a:rPr b="1" lang="en-US" sz="4800"/>
              <a:t>UFUATILIAJI NA TATHMINI (M&amp;E)</a:t>
            </a:r>
            <a:endParaRPr b="1" sz="4800"/>
          </a:p>
        </p:txBody>
      </p:sp>
      <p:sp>
        <p:nvSpPr>
          <p:cNvPr id="1376" name="Google Shape;1376;p123"/>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rgbClr val="FFFFFF"/>
                </a:solidFill>
                <a:latin typeface="Arial"/>
                <a:ea typeface="Arial"/>
                <a:cs typeface="Arial"/>
                <a:sym typeface="Arial"/>
              </a:rPr>
              <a:t> </a:t>
            </a:r>
            <a:endParaRPr/>
          </a:p>
        </p:txBody>
      </p:sp>
      <p:sp>
        <p:nvSpPr>
          <p:cNvPr id="1377" name="Google Shape;1377;p123"/>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1" name="Shape 1381"/>
        <p:cNvGrpSpPr/>
        <p:nvPr/>
      </p:nvGrpSpPr>
      <p:grpSpPr>
        <a:xfrm>
          <a:off x="0" y="0"/>
          <a:ext cx="0" cy="0"/>
          <a:chOff x="0" y="0"/>
          <a:chExt cx="0" cy="0"/>
        </a:xfrm>
      </p:grpSpPr>
      <p:sp>
        <p:nvSpPr>
          <p:cNvPr id="1382" name="Google Shape;1382;p124"/>
          <p:cNvSpPr txBox="1"/>
          <p:nvPr/>
        </p:nvSpPr>
        <p:spPr>
          <a:xfrm>
            <a:off x="503227" y="988906"/>
            <a:ext cx="11015758" cy="659283"/>
          </a:xfrm>
          <a:prstGeom prst="rect">
            <a:avLst/>
          </a:prstGeom>
          <a:noFill/>
          <a:ln>
            <a:noFill/>
          </a:ln>
        </p:spPr>
        <p:txBody>
          <a:bodyPr anchorCtr="0" anchor="t" bIns="0" lIns="0" spcFirstLastPara="1" rIns="0" wrap="square" tIns="0">
            <a:spAutoFit/>
          </a:bodyPr>
          <a:lstStyle/>
          <a:p>
            <a:pPr indent="-92075" lvl="0" marL="104139" marR="5080" rtl="0" algn="l">
              <a:lnSpc>
                <a:spcPct val="110000"/>
              </a:lnSpc>
              <a:spcBef>
                <a:spcPts val="0"/>
              </a:spcBef>
              <a:spcAft>
                <a:spcPts val="0"/>
              </a:spcAft>
              <a:buClr>
                <a:schemeClr val="dk1"/>
              </a:buClr>
              <a:buSzPts val="2000"/>
              <a:buFont typeface="Arial"/>
              <a:buNone/>
            </a:pPr>
            <a:r>
              <a:rPr b="1" lang="en-US" sz="2000">
                <a:solidFill>
                  <a:schemeClr val="dk1"/>
                </a:solidFill>
                <a:latin typeface="Arial"/>
                <a:ea typeface="Arial"/>
                <a:cs typeface="Arial"/>
                <a:sym typeface="Arial"/>
              </a:rPr>
              <a:t>Lengo kuu: </a:t>
            </a:r>
            <a:r>
              <a:rPr lang="en-US" sz="2000">
                <a:solidFill>
                  <a:schemeClr val="dk1"/>
                </a:solidFill>
                <a:latin typeface="Arial"/>
                <a:ea typeface="Arial"/>
                <a:cs typeface="Arial"/>
                <a:sym typeface="Arial"/>
              </a:rPr>
              <a:t>Kutathmini ikiwa shirika lina mfumo wa kutosha wa M &amp; E ambao unazingatia vigezo vya kuripoti kwa miradi inayofadhiliwa na PEPFAR, na muundo fanisi wa M &amp; E.</a:t>
            </a:r>
            <a:endParaRPr b="0" i="0" sz="2000" u="none" cap="none" strike="noStrike">
              <a:solidFill>
                <a:schemeClr val="dk1"/>
              </a:solidFill>
              <a:latin typeface="Arial"/>
              <a:ea typeface="Arial"/>
              <a:cs typeface="Arial"/>
              <a:sym typeface="Arial"/>
            </a:endParaRPr>
          </a:p>
        </p:txBody>
      </p:sp>
      <p:sp>
        <p:nvSpPr>
          <p:cNvPr id="1383" name="Google Shape;1383;p124"/>
          <p:cNvSpPr txBox="1"/>
          <p:nvPr/>
        </p:nvSpPr>
        <p:spPr>
          <a:xfrm>
            <a:off x="422030" y="1639790"/>
            <a:ext cx="4346351" cy="4879926"/>
          </a:xfrm>
          <a:prstGeom prst="rect">
            <a:avLst/>
          </a:prstGeom>
          <a:noFill/>
          <a:ln>
            <a:noFill/>
          </a:ln>
        </p:spPr>
        <p:txBody>
          <a:bodyPr anchorCtr="0" anchor="t" bIns="45700" lIns="91425" spcFirstLastPara="1" rIns="91425" wrap="square" tIns="45700">
            <a:spAutoFit/>
          </a:bodyPr>
          <a:lstStyle/>
          <a:p>
            <a:pPr indent="0" lvl="0" marL="0" marR="0" rtl="0" algn="l">
              <a:lnSpc>
                <a:spcPct val="108000"/>
              </a:lnSpc>
              <a:spcBef>
                <a:spcPts val="0"/>
              </a:spcBef>
              <a:spcAft>
                <a:spcPts val="0"/>
              </a:spcAft>
              <a:buNone/>
            </a:pPr>
            <a:r>
              <a:rPr b="1" lang="en-US" sz="2000">
                <a:solidFill>
                  <a:srgbClr val="000000"/>
                </a:solidFill>
                <a:latin typeface="Arial"/>
                <a:ea typeface="Arial"/>
                <a:cs typeface="Arial"/>
                <a:sym typeface="Arial"/>
              </a:rPr>
              <a:t>Vipengele/Vipengele Vidogo:</a:t>
            </a:r>
            <a:endParaRPr sz="2000">
              <a:solidFill>
                <a:srgbClr val="000000"/>
              </a:solidFill>
              <a:latin typeface="Arial"/>
              <a:ea typeface="Arial"/>
              <a:cs typeface="Arial"/>
              <a:sym typeface="Arial"/>
            </a:endParaRPr>
          </a:p>
          <a:p>
            <a:pPr indent="0" lvl="0" marL="0" marR="0" rtl="0" algn="l">
              <a:lnSpc>
                <a:spcPct val="108000"/>
              </a:lnSpc>
              <a:spcBef>
                <a:spcPts val="0"/>
              </a:spcBef>
              <a:spcAft>
                <a:spcPts val="0"/>
              </a:spcAft>
              <a:buClr>
                <a:srgbClr val="000000"/>
              </a:buClr>
              <a:buSzPts val="2000"/>
              <a:buFont typeface="Avenir"/>
              <a:buAutoNum type="arabicPeriod"/>
            </a:pPr>
            <a:r>
              <a:rPr b="1" lang="en-US" sz="2000">
                <a:solidFill>
                  <a:srgbClr val="000000"/>
                </a:solidFill>
                <a:latin typeface="Arial"/>
                <a:ea typeface="Arial"/>
                <a:cs typeface="Arial"/>
                <a:sym typeface="Arial"/>
              </a:rPr>
              <a:t>Kitengo cha M&amp;E</a:t>
            </a:r>
            <a:endParaRPr sz="2000">
              <a:solidFill>
                <a:srgbClr val="000000"/>
              </a:solidFill>
              <a:latin typeface="Arial"/>
              <a:ea typeface="Arial"/>
              <a:cs typeface="Arial"/>
              <a:sym typeface="Arial"/>
            </a:endParaRPr>
          </a:p>
          <a:p>
            <a:pPr indent="-342900" lvl="1" marL="457200" marR="0" rtl="0" algn="l">
              <a:lnSpc>
                <a:spcPct val="108000"/>
              </a:lnSpc>
              <a:spcBef>
                <a:spcPts val="0"/>
              </a:spcBef>
              <a:spcAft>
                <a:spcPts val="0"/>
              </a:spcAft>
              <a:buClr>
                <a:srgbClr val="000000"/>
              </a:buClr>
              <a:buSzPts val="2000"/>
              <a:buFont typeface="Avenir"/>
              <a:buAutoNum type="arabicPeriod"/>
            </a:pPr>
            <a:r>
              <a:rPr b="0" i="0" lang="en-US" sz="2000" u="none" cap="none" strike="noStrike">
                <a:solidFill>
                  <a:srgbClr val="000000"/>
                </a:solidFill>
                <a:latin typeface="Arial"/>
                <a:ea typeface="Arial"/>
                <a:cs typeface="Arial"/>
                <a:sym typeface="Arial"/>
              </a:rPr>
              <a:t>Chati ya Shirika (Organigram) </a:t>
            </a:r>
            <a:endParaRPr/>
          </a:p>
          <a:p>
            <a:pPr indent="-342900" lvl="1" marL="457200" marR="0" rtl="0" algn="l">
              <a:lnSpc>
                <a:spcPct val="108000"/>
              </a:lnSpc>
              <a:spcBef>
                <a:spcPts val="0"/>
              </a:spcBef>
              <a:spcAft>
                <a:spcPts val="0"/>
              </a:spcAft>
              <a:buClr>
                <a:srgbClr val="000000"/>
              </a:buClr>
              <a:buSzPts val="2000"/>
              <a:buFont typeface="Avenir"/>
              <a:buAutoNum type="arabicPeriod"/>
            </a:pPr>
            <a:r>
              <a:rPr b="0" i="0" lang="en-US" sz="2000" u="none" cap="none" strike="noStrike">
                <a:solidFill>
                  <a:srgbClr val="000000"/>
                </a:solidFill>
                <a:latin typeface="Arial"/>
                <a:ea typeface="Arial"/>
                <a:cs typeface="Arial"/>
                <a:sym typeface="Arial"/>
              </a:rPr>
              <a:t>Ujuzi</a:t>
            </a:r>
            <a:endParaRPr/>
          </a:p>
          <a:p>
            <a:pPr indent="-342900" lvl="1" marL="457200" marR="0" rtl="0" algn="l">
              <a:lnSpc>
                <a:spcPct val="108000"/>
              </a:lnSpc>
              <a:spcBef>
                <a:spcPts val="0"/>
              </a:spcBef>
              <a:spcAft>
                <a:spcPts val="0"/>
              </a:spcAft>
              <a:buClr>
                <a:srgbClr val="000000"/>
              </a:buClr>
              <a:buSzPts val="2000"/>
              <a:buFont typeface="Avenir"/>
              <a:buAutoNum type="arabicPeriod"/>
            </a:pPr>
            <a:r>
              <a:rPr b="0" i="0" lang="en-US" sz="2000" u="none" cap="none" strike="noStrike">
                <a:solidFill>
                  <a:srgbClr val="000000"/>
                </a:solidFill>
                <a:latin typeface="Arial"/>
                <a:ea typeface="Arial"/>
                <a:cs typeface="Arial"/>
                <a:sym typeface="Arial"/>
              </a:rPr>
              <a:t>Tajiriba</a:t>
            </a:r>
            <a:endParaRPr/>
          </a:p>
          <a:p>
            <a:pPr indent="-342900" lvl="1" marL="457200" marR="0" rtl="0" algn="l">
              <a:lnSpc>
                <a:spcPct val="108000"/>
              </a:lnSpc>
              <a:spcBef>
                <a:spcPts val="0"/>
              </a:spcBef>
              <a:spcAft>
                <a:spcPts val="0"/>
              </a:spcAft>
              <a:buClr>
                <a:srgbClr val="000000"/>
              </a:buClr>
              <a:buSzPts val="2000"/>
              <a:buFont typeface="Avenir"/>
              <a:buAutoNum type="arabicPeriod"/>
            </a:pPr>
            <a:r>
              <a:rPr b="0" i="0" lang="en-US" sz="2000" u="none" cap="none" strike="noStrike">
                <a:solidFill>
                  <a:srgbClr val="000000"/>
                </a:solidFill>
                <a:latin typeface="Arial"/>
                <a:ea typeface="Arial"/>
                <a:cs typeface="Arial"/>
                <a:sym typeface="Arial"/>
              </a:rPr>
              <a:t>Kufanya Uamuzi</a:t>
            </a:r>
            <a:endParaRPr/>
          </a:p>
          <a:p>
            <a:pPr indent="0" lvl="0" marL="0" marR="0" rtl="0" algn="l">
              <a:lnSpc>
                <a:spcPct val="108000"/>
              </a:lnSpc>
              <a:spcBef>
                <a:spcPts val="0"/>
              </a:spcBef>
              <a:spcAft>
                <a:spcPts val="0"/>
              </a:spcAft>
              <a:buClr>
                <a:srgbClr val="000000"/>
              </a:buClr>
              <a:buSzPts val="2000"/>
              <a:buFont typeface="Avenir"/>
              <a:buAutoNum type="arabicPeriod"/>
            </a:pPr>
            <a:r>
              <a:rPr b="1" lang="en-US" sz="2000">
                <a:solidFill>
                  <a:srgbClr val="000000"/>
                </a:solidFill>
                <a:latin typeface="Arial"/>
                <a:ea typeface="Arial"/>
                <a:cs typeface="Arial"/>
                <a:sym typeface="Arial"/>
              </a:rPr>
              <a:t>Mpango wa M&amp;E</a:t>
            </a:r>
            <a:endParaRPr sz="2000">
              <a:solidFill>
                <a:srgbClr val="000000"/>
              </a:solidFill>
              <a:latin typeface="Arial"/>
              <a:ea typeface="Arial"/>
              <a:cs typeface="Arial"/>
              <a:sym typeface="Arial"/>
            </a:endParaRPr>
          </a:p>
          <a:p>
            <a:pPr indent="-342900" lvl="1" marL="457200" marR="0" rtl="0" algn="l">
              <a:lnSpc>
                <a:spcPct val="108000"/>
              </a:lnSpc>
              <a:spcBef>
                <a:spcPts val="0"/>
              </a:spcBef>
              <a:spcAft>
                <a:spcPts val="0"/>
              </a:spcAft>
              <a:buClr>
                <a:srgbClr val="000000"/>
              </a:buClr>
              <a:buSzPts val="2000"/>
              <a:buFont typeface="Avenir"/>
              <a:buAutoNum type="arabicPeriod"/>
            </a:pPr>
            <a:r>
              <a:rPr b="0" i="0" lang="en-US" sz="2000" u="none" cap="none" strike="noStrike">
                <a:solidFill>
                  <a:srgbClr val="000000"/>
                </a:solidFill>
                <a:latin typeface="Arial"/>
                <a:ea typeface="Arial"/>
                <a:cs typeface="Arial"/>
                <a:sym typeface="Arial"/>
              </a:rPr>
              <a:t>AMELP </a:t>
            </a:r>
            <a:endParaRPr/>
          </a:p>
          <a:p>
            <a:pPr indent="-342900" lvl="1" marL="457200" marR="0" rtl="0" algn="l">
              <a:lnSpc>
                <a:spcPct val="108000"/>
              </a:lnSpc>
              <a:spcBef>
                <a:spcPts val="0"/>
              </a:spcBef>
              <a:spcAft>
                <a:spcPts val="0"/>
              </a:spcAft>
              <a:buClr>
                <a:srgbClr val="000000"/>
              </a:buClr>
              <a:buSzPts val="2000"/>
              <a:buFont typeface="Avenir"/>
              <a:buAutoNum type="arabicPeriod"/>
            </a:pPr>
            <a:r>
              <a:rPr b="0" i="0" lang="en-US" sz="2000" u="none" cap="none" strike="noStrike">
                <a:solidFill>
                  <a:srgbClr val="000000"/>
                </a:solidFill>
                <a:latin typeface="Arial"/>
                <a:ea typeface="Arial"/>
                <a:cs typeface="Arial"/>
                <a:sym typeface="Arial"/>
              </a:rPr>
              <a:t>Bajeti </a:t>
            </a:r>
            <a:endParaRPr/>
          </a:p>
          <a:p>
            <a:pPr indent="-342900" lvl="1" marL="457200" marR="0" rtl="0" algn="l">
              <a:lnSpc>
                <a:spcPct val="108000"/>
              </a:lnSpc>
              <a:spcBef>
                <a:spcPts val="0"/>
              </a:spcBef>
              <a:spcAft>
                <a:spcPts val="0"/>
              </a:spcAft>
              <a:buClr>
                <a:srgbClr val="000000"/>
              </a:buClr>
              <a:buSzPts val="2000"/>
              <a:buFont typeface="Avenir"/>
              <a:buAutoNum type="arabicPeriod"/>
            </a:pPr>
            <a:r>
              <a:rPr b="0" i="0" lang="en-US" sz="2000" u="none" cap="none" strike="noStrike">
                <a:solidFill>
                  <a:srgbClr val="000000"/>
                </a:solidFill>
                <a:latin typeface="Arial"/>
                <a:ea typeface="Arial"/>
                <a:cs typeface="Arial"/>
                <a:sym typeface="Arial"/>
              </a:rPr>
              <a:t>Uchambuzi wa Mpango wa Kazi</a:t>
            </a:r>
            <a:endParaRPr/>
          </a:p>
          <a:p>
            <a:pPr indent="-342900" lvl="1" marL="457200" marR="0" rtl="0" algn="l">
              <a:lnSpc>
                <a:spcPct val="108000"/>
              </a:lnSpc>
              <a:spcBef>
                <a:spcPts val="0"/>
              </a:spcBef>
              <a:spcAft>
                <a:spcPts val="0"/>
              </a:spcAft>
              <a:buClr>
                <a:srgbClr val="000000"/>
              </a:buClr>
              <a:buSzPts val="2000"/>
              <a:buFont typeface="Avenir"/>
              <a:buAutoNum type="arabicPeriod"/>
            </a:pPr>
            <a:r>
              <a:rPr b="0" i="0" lang="en-US" sz="2000" u="none" cap="none" strike="noStrike">
                <a:solidFill>
                  <a:srgbClr val="000000"/>
                </a:solidFill>
                <a:latin typeface="Arial"/>
                <a:ea typeface="Arial"/>
                <a:cs typeface="Arial"/>
                <a:sym typeface="Arial"/>
              </a:rPr>
              <a:t>Viashiria vya Utendaji</a:t>
            </a:r>
            <a:endParaRPr/>
          </a:p>
          <a:p>
            <a:pPr indent="0" lvl="0" marL="0" marR="0" rtl="0" algn="l">
              <a:lnSpc>
                <a:spcPct val="108000"/>
              </a:lnSpc>
              <a:spcBef>
                <a:spcPts val="0"/>
              </a:spcBef>
              <a:spcAft>
                <a:spcPts val="0"/>
              </a:spcAft>
              <a:buClr>
                <a:srgbClr val="000000"/>
              </a:buClr>
              <a:buSzPts val="2000"/>
              <a:buFont typeface="Avenir"/>
              <a:buAutoNum type="arabicPeriod"/>
            </a:pPr>
            <a:r>
              <a:rPr b="1" lang="en-US" sz="2000">
                <a:solidFill>
                  <a:srgbClr val="000000"/>
                </a:solidFill>
                <a:latin typeface="Arial"/>
                <a:ea typeface="Arial"/>
                <a:cs typeface="Arial"/>
                <a:sym typeface="Arial"/>
              </a:rPr>
              <a:t>Ufuatiliaji wa Mara kwa Mara</a:t>
            </a:r>
            <a:endParaRPr sz="2000">
              <a:solidFill>
                <a:srgbClr val="000000"/>
              </a:solidFill>
              <a:latin typeface="Arial"/>
              <a:ea typeface="Arial"/>
              <a:cs typeface="Arial"/>
              <a:sym typeface="Arial"/>
            </a:endParaRPr>
          </a:p>
          <a:p>
            <a:pPr indent="-342900" lvl="1" marL="457200" marR="0" rtl="0" algn="l">
              <a:lnSpc>
                <a:spcPct val="108000"/>
              </a:lnSpc>
              <a:spcBef>
                <a:spcPts val="0"/>
              </a:spcBef>
              <a:spcAft>
                <a:spcPts val="0"/>
              </a:spcAft>
              <a:buClr>
                <a:srgbClr val="000000"/>
              </a:buClr>
              <a:buSzPts val="2000"/>
              <a:buFont typeface="Avenir"/>
              <a:buAutoNum type="arabicPeriod"/>
            </a:pPr>
            <a:r>
              <a:rPr b="0" i="0" lang="en-US" sz="2000" u="none" cap="none" strike="noStrike">
                <a:solidFill>
                  <a:srgbClr val="000000"/>
                </a:solidFill>
                <a:latin typeface="Arial"/>
                <a:ea typeface="Arial"/>
                <a:cs typeface="Arial"/>
                <a:sym typeface="Arial"/>
              </a:rPr>
              <a:t>Zana </a:t>
            </a:r>
            <a:endParaRPr/>
          </a:p>
          <a:p>
            <a:pPr indent="-342900" lvl="1" marL="457200" marR="0" rtl="0" algn="l">
              <a:lnSpc>
                <a:spcPct val="108000"/>
              </a:lnSpc>
              <a:spcBef>
                <a:spcPts val="0"/>
              </a:spcBef>
              <a:spcAft>
                <a:spcPts val="0"/>
              </a:spcAft>
              <a:buClr>
                <a:srgbClr val="000000"/>
              </a:buClr>
              <a:buSzPts val="2000"/>
              <a:buFont typeface="Avenir"/>
              <a:buAutoNum type="arabicPeriod"/>
            </a:pPr>
            <a:r>
              <a:rPr b="0" i="0" lang="en-US" sz="2000" u="none" cap="none" strike="noStrike">
                <a:solidFill>
                  <a:srgbClr val="000000"/>
                </a:solidFill>
                <a:latin typeface="Arial"/>
                <a:ea typeface="Arial"/>
                <a:cs typeface="Arial"/>
                <a:sym typeface="Arial"/>
              </a:rPr>
              <a:t>Fomu</a:t>
            </a:r>
            <a:endParaRPr/>
          </a:p>
          <a:p>
            <a:pPr indent="-342900" lvl="1" marL="457200" marR="0" rtl="0" algn="l">
              <a:lnSpc>
                <a:spcPct val="108000"/>
              </a:lnSpc>
              <a:spcBef>
                <a:spcPts val="0"/>
              </a:spcBef>
              <a:spcAft>
                <a:spcPts val="0"/>
              </a:spcAft>
              <a:buClr>
                <a:srgbClr val="000000"/>
              </a:buClr>
              <a:buSzPts val="2000"/>
              <a:buFont typeface="Avenir"/>
              <a:buAutoNum type="arabicPeriod"/>
            </a:pPr>
            <a:r>
              <a:rPr b="0" i="0" lang="en-US" sz="2000" u="none" cap="none" strike="noStrike">
                <a:solidFill>
                  <a:srgbClr val="000000"/>
                </a:solidFill>
                <a:latin typeface="Arial"/>
                <a:ea typeface="Arial"/>
                <a:cs typeface="Arial"/>
                <a:sym typeface="Arial"/>
              </a:rPr>
              <a:t>Zana</a:t>
            </a:r>
            <a:endParaRPr/>
          </a:p>
          <a:p>
            <a:pPr indent="-342900" lvl="1" marL="457200" marR="0" rtl="0" algn="l">
              <a:lnSpc>
                <a:spcPct val="108000"/>
              </a:lnSpc>
              <a:spcBef>
                <a:spcPts val="0"/>
              </a:spcBef>
              <a:spcAft>
                <a:spcPts val="0"/>
              </a:spcAft>
              <a:buClr>
                <a:srgbClr val="000000"/>
              </a:buClr>
              <a:buSzPts val="2000"/>
              <a:buFont typeface="Avenir"/>
              <a:buAutoNum type="arabicPeriod"/>
            </a:pPr>
            <a:r>
              <a:rPr b="0" i="0" lang="en-US" sz="2000" u="none" cap="none" strike="noStrike">
                <a:solidFill>
                  <a:srgbClr val="000000"/>
                </a:solidFill>
                <a:latin typeface="Arial"/>
                <a:ea typeface="Arial"/>
                <a:cs typeface="Arial"/>
                <a:sym typeface="Arial"/>
              </a:rPr>
              <a:t>Uchambuzi wa Zana</a:t>
            </a:r>
            <a:endParaRPr/>
          </a:p>
          <a:p>
            <a:pPr indent="-342900" lvl="1" marL="457200" marR="0" rtl="0" algn="l">
              <a:lnSpc>
                <a:spcPct val="108000"/>
              </a:lnSpc>
              <a:spcBef>
                <a:spcPts val="0"/>
              </a:spcBef>
              <a:spcAft>
                <a:spcPts val="0"/>
              </a:spcAft>
              <a:buClr>
                <a:srgbClr val="000000"/>
              </a:buClr>
              <a:buSzPts val="2000"/>
              <a:buFont typeface="Avenir"/>
              <a:buAutoNum type="arabicPeriod"/>
            </a:pPr>
            <a:r>
              <a:rPr b="0" i="0" lang="en-US" sz="2000" u="none" cap="none" strike="noStrike">
                <a:solidFill>
                  <a:srgbClr val="000000"/>
                </a:solidFill>
                <a:latin typeface="Arial"/>
                <a:ea typeface="Arial"/>
                <a:cs typeface="Arial"/>
                <a:sym typeface="Arial"/>
              </a:rPr>
              <a:t>SOP</a:t>
            </a:r>
            <a:endParaRPr/>
          </a:p>
        </p:txBody>
      </p:sp>
      <p:sp>
        <p:nvSpPr>
          <p:cNvPr id="1384" name="Google Shape;1384;p124"/>
          <p:cNvSpPr txBox="1"/>
          <p:nvPr/>
        </p:nvSpPr>
        <p:spPr>
          <a:xfrm>
            <a:off x="5144757" y="1826282"/>
            <a:ext cx="3931737" cy="4247317"/>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000"/>
              <a:buFont typeface="Avenir"/>
              <a:buAutoNum type="arabicPeriod" startAt="5"/>
            </a:pPr>
            <a:r>
              <a:rPr b="1" lang="en-US" sz="2000">
                <a:solidFill>
                  <a:schemeClr val="dk1"/>
                </a:solidFill>
                <a:latin typeface="Arial"/>
                <a:ea typeface="Arial"/>
                <a:cs typeface="Arial"/>
                <a:sym typeface="Arial"/>
              </a:rPr>
              <a:t>Kanzidata</a:t>
            </a:r>
            <a:endParaRPr sz="2000">
              <a:solidFill>
                <a:schemeClr val="dk1"/>
              </a:solidFill>
              <a:latin typeface="Arial"/>
              <a:ea typeface="Arial"/>
              <a:cs typeface="Arial"/>
              <a:sym typeface="Arial"/>
            </a:endParaRPr>
          </a:p>
          <a:p>
            <a:pPr indent="-342900" lvl="1" marL="800100" marR="0" rtl="0" algn="l">
              <a:spcBef>
                <a:spcPts val="600"/>
              </a:spcBef>
              <a:spcAft>
                <a:spcPts val="0"/>
              </a:spcAft>
              <a:buClr>
                <a:schemeClr val="dk1"/>
              </a:buClr>
              <a:buSzPts val="2000"/>
              <a:buFont typeface="Avenir"/>
              <a:buAutoNum type="arabicPeriod"/>
            </a:pPr>
            <a:r>
              <a:rPr b="0" i="0" lang="en-US" sz="2000" u="none" cap="none" strike="noStrike">
                <a:solidFill>
                  <a:schemeClr val="dk1"/>
                </a:solidFill>
                <a:latin typeface="Arial"/>
                <a:ea typeface="Arial"/>
                <a:cs typeface="Arial"/>
                <a:sym typeface="Arial"/>
              </a:rPr>
              <a:t>Kanzidata ya PEPFAR </a:t>
            </a:r>
            <a:endParaRPr/>
          </a:p>
          <a:p>
            <a:pPr indent="-342900" lvl="1" marL="800100" marR="0" rtl="0" algn="l">
              <a:spcBef>
                <a:spcPts val="600"/>
              </a:spcBef>
              <a:spcAft>
                <a:spcPts val="0"/>
              </a:spcAft>
              <a:buClr>
                <a:schemeClr val="dk1"/>
              </a:buClr>
              <a:buSzPts val="2000"/>
              <a:buFont typeface="Avenir"/>
              <a:buAutoNum type="arabicPeriod"/>
            </a:pPr>
            <a:r>
              <a:rPr b="0" i="0" lang="en-US" sz="2000" u="none" cap="none" strike="noStrike">
                <a:solidFill>
                  <a:schemeClr val="dk1"/>
                </a:solidFill>
                <a:latin typeface="Arial"/>
                <a:ea typeface="Arial"/>
                <a:cs typeface="Arial"/>
                <a:sym typeface="Arial"/>
              </a:rPr>
              <a:t>Kuripoti Kanzidata </a:t>
            </a:r>
            <a:endParaRPr b="0" i="0" sz="2000" u="none" cap="none" strike="noStrike">
              <a:solidFill>
                <a:schemeClr val="dk1"/>
              </a:solidFill>
              <a:latin typeface="Arial"/>
              <a:ea typeface="Arial"/>
              <a:cs typeface="Arial"/>
              <a:sym typeface="Arial"/>
            </a:endParaRPr>
          </a:p>
          <a:p>
            <a:pPr indent="-342900" lvl="1" marL="800100" marR="0" rtl="0" algn="l">
              <a:spcBef>
                <a:spcPts val="600"/>
              </a:spcBef>
              <a:spcAft>
                <a:spcPts val="0"/>
              </a:spcAft>
              <a:buClr>
                <a:schemeClr val="dk1"/>
              </a:buClr>
              <a:buSzPts val="2000"/>
              <a:buFont typeface="Avenir"/>
              <a:buAutoNum type="arabicPeriod"/>
            </a:pPr>
            <a:r>
              <a:rPr b="0" i="0" lang="en-US" sz="2000" u="none" cap="none" strike="noStrike">
                <a:solidFill>
                  <a:schemeClr val="dk1"/>
                </a:solidFill>
                <a:latin typeface="Arial"/>
                <a:ea typeface="Arial"/>
                <a:cs typeface="Arial"/>
                <a:sym typeface="Arial"/>
              </a:rPr>
              <a:t>Ripoti za Ufuatiliaji</a:t>
            </a:r>
            <a:endParaRPr/>
          </a:p>
          <a:p>
            <a:pPr indent="-342900" lvl="0" marL="342900" marR="0" rtl="0" algn="l">
              <a:spcBef>
                <a:spcPts val="600"/>
              </a:spcBef>
              <a:spcAft>
                <a:spcPts val="0"/>
              </a:spcAft>
              <a:buClr>
                <a:schemeClr val="dk1"/>
              </a:buClr>
              <a:buSzPts val="2000"/>
              <a:buFont typeface="Avenir"/>
              <a:buAutoNum type="arabicPeriod" startAt="5"/>
            </a:pPr>
            <a:r>
              <a:rPr b="1" lang="en-US" sz="2000">
                <a:solidFill>
                  <a:schemeClr val="dk1"/>
                </a:solidFill>
                <a:latin typeface="Arial"/>
                <a:ea typeface="Arial"/>
                <a:cs typeface="Arial"/>
                <a:sym typeface="Arial"/>
              </a:rPr>
              <a:t>Usimamizi na Ubora wa Data</a:t>
            </a:r>
            <a:endParaRPr sz="2000">
              <a:solidFill>
                <a:schemeClr val="dk1"/>
              </a:solidFill>
              <a:latin typeface="Arial"/>
              <a:ea typeface="Arial"/>
              <a:cs typeface="Arial"/>
              <a:sym typeface="Arial"/>
            </a:endParaRPr>
          </a:p>
          <a:p>
            <a:pPr indent="-342900" lvl="1" marL="800100" marR="0" rtl="0" algn="l">
              <a:spcBef>
                <a:spcPts val="600"/>
              </a:spcBef>
              <a:spcAft>
                <a:spcPts val="0"/>
              </a:spcAft>
              <a:buClr>
                <a:schemeClr val="dk1"/>
              </a:buClr>
              <a:buSzPts val="2000"/>
              <a:buFont typeface="Avenir"/>
              <a:buAutoNum type="arabicPeriod"/>
            </a:pPr>
            <a:r>
              <a:rPr b="0" i="0" lang="en-US" sz="2000" u="none" cap="none" strike="noStrike">
                <a:solidFill>
                  <a:schemeClr val="dk1"/>
                </a:solidFill>
                <a:latin typeface="Arial"/>
                <a:ea typeface="Arial"/>
                <a:cs typeface="Arial"/>
                <a:sym typeface="Arial"/>
              </a:rPr>
              <a:t>Zana</a:t>
            </a:r>
            <a:endParaRPr/>
          </a:p>
          <a:p>
            <a:pPr indent="-342900" lvl="1" marL="800100" marR="0" rtl="0" algn="l">
              <a:spcBef>
                <a:spcPts val="600"/>
              </a:spcBef>
              <a:spcAft>
                <a:spcPts val="0"/>
              </a:spcAft>
              <a:buClr>
                <a:schemeClr val="dk1"/>
              </a:buClr>
              <a:buSzPts val="2000"/>
              <a:buFont typeface="Avenir"/>
              <a:buAutoNum type="arabicPeriod"/>
            </a:pPr>
            <a:r>
              <a:rPr b="0" i="0" lang="en-US" sz="2000" u="none" cap="none" strike="noStrike">
                <a:solidFill>
                  <a:schemeClr val="dk1"/>
                </a:solidFill>
                <a:latin typeface="Arial"/>
                <a:ea typeface="Arial"/>
                <a:cs typeface="Arial"/>
                <a:sym typeface="Arial"/>
              </a:rPr>
              <a:t>Nyaraka</a:t>
            </a:r>
            <a:endParaRPr/>
          </a:p>
          <a:p>
            <a:pPr indent="-342900" lvl="1" marL="800100" marR="0" rtl="0" algn="l">
              <a:spcBef>
                <a:spcPts val="600"/>
              </a:spcBef>
              <a:spcAft>
                <a:spcPts val="0"/>
              </a:spcAft>
              <a:buClr>
                <a:schemeClr val="dk1"/>
              </a:buClr>
              <a:buSzPts val="2000"/>
              <a:buFont typeface="Avenir"/>
              <a:buAutoNum type="arabicPeriod"/>
            </a:pPr>
            <a:r>
              <a:rPr b="0" i="0" lang="en-US" sz="2000" u="none" cap="none" strike="noStrike">
                <a:solidFill>
                  <a:schemeClr val="dk1"/>
                </a:solidFill>
                <a:latin typeface="Arial"/>
                <a:ea typeface="Arial"/>
                <a:cs typeface="Arial"/>
                <a:sym typeface="Arial"/>
              </a:rPr>
              <a:t>Ukaguzi wa Data</a:t>
            </a:r>
            <a:endParaRPr/>
          </a:p>
          <a:p>
            <a:pPr indent="-342900" lvl="1" marL="800100" marR="0" rtl="0" algn="l">
              <a:spcBef>
                <a:spcPts val="600"/>
              </a:spcBef>
              <a:spcAft>
                <a:spcPts val="0"/>
              </a:spcAft>
              <a:buClr>
                <a:schemeClr val="dk1"/>
              </a:buClr>
              <a:buSzPts val="2000"/>
              <a:buFont typeface="Avenir"/>
              <a:buAutoNum type="arabicPeriod"/>
            </a:pPr>
            <a:r>
              <a:rPr b="0" i="0" lang="en-US" sz="2000" u="none" cap="none" strike="noStrike">
                <a:solidFill>
                  <a:schemeClr val="dk1"/>
                </a:solidFill>
                <a:latin typeface="Arial"/>
                <a:ea typeface="Arial"/>
                <a:cs typeface="Arial"/>
                <a:sym typeface="Arial"/>
              </a:rPr>
              <a:t>Ripoti za ukaguzi </a:t>
            </a:r>
            <a:endParaRPr/>
          </a:p>
          <a:p>
            <a:pPr indent="-342900" lvl="1" marL="800100" marR="0" rtl="0" algn="l">
              <a:spcBef>
                <a:spcPts val="600"/>
              </a:spcBef>
              <a:spcAft>
                <a:spcPts val="0"/>
              </a:spcAft>
              <a:buClr>
                <a:schemeClr val="dk1"/>
              </a:buClr>
              <a:buSzPts val="2000"/>
              <a:buFont typeface="Avenir"/>
              <a:buAutoNum type="arabicPeriod"/>
            </a:pPr>
            <a:r>
              <a:rPr b="0" i="0" lang="en-US" sz="2000" u="none" cap="none" strike="noStrike">
                <a:solidFill>
                  <a:schemeClr val="dk1"/>
                </a:solidFill>
                <a:latin typeface="Arial"/>
                <a:ea typeface="Arial"/>
                <a:cs typeface="Arial"/>
                <a:sym typeface="Arial"/>
              </a:rPr>
              <a:t>Matumizi ya ripoti za Ukaguzi </a:t>
            </a:r>
            <a:endParaRPr/>
          </a:p>
          <a:p>
            <a:pPr indent="-342900" lvl="1" marL="800100" marR="0" rtl="0" algn="l">
              <a:spcBef>
                <a:spcPts val="600"/>
              </a:spcBef>
              <a:spcAft>
                <a:spcPts val="0"/>
              </a:spcAft>
              <a:buClr>
                <a:schemeClr val="dk1"/>
              </a:buClr>
              <a:buSzPts val="2000"/>
              <a:buFont typeface="Avenir"/>
              <a:buAutoNum type="arabicPeriod"/>
            </a:pPr>
            <a:r>
              <a:rPr b="0" i="0" lang="en-US" sz="2000" u="none" cap="none" strike="noStrike">
                <a:solidFill>
                  <a:schemeClr val="dk1"/>
                </a:solidFill>
                <a:latin typeface="Arial"/>
                <a:ea typeface="Arial"/>
                <a:cs typeface="Arial"/>
                <a:sym typeface="Arial"/>
              </a:rPr>
              <a:t>Mafunzo</a:t>
            </a:r>
            <a:endParaRPr/>
          </a:p>
        </p:txBody>
      </p:sp>
      <p:sp>
        <p:nvSpPr>
          <p:cNvPr id="1385" name="Google Shape;1385;p124"/>
          <p:cNvSpPr txBox="1"/>
          <p:nvPr/>
        </p:nvSpPr>
        <p:spPr>
          <a:xfrm>
            <a:off x="9145686" y="1830034"/>
            <a:ext cx="2944166" cy="2439129"/>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000"/>
              <a:buFont typeface="Avenir"/>
              <a:buAutoNum type="arabicPeriod" startAt="7"/>
            </a:pPr>
            <a:r>
              <a:rPr b="1" lang="en-US" sz="2000">
                <a:solidFill>
                  <a:schemeClr val="dk1"/>
                </a:solidFill>
                <a:latin typeface="Arial"/>
                <a:ea typeface="Arial"/>
                <a:cs typeface="Arial"/>
                <a:sym typeface="Arial"/>
              </a:rPr>
              <a:t>Matumizi ya data </a:t>
            </a:r>
            <a:endParaRPr sz="2000">
              <a:solidFill>
                <a:schemeClr val="dk1"/>
              </a:solidFill>
              <a:latin typeface="Arial"/>
              <a:ea typeface="Arial"/>
              <a:cs typeface="Arial"/>
              <a:sym typeface="Arial"/>
            </a:endParaRPr>
          </a:p>
          <a:p>
            <a:pPr indent="-342900" lvl="1" marL="800100" marR="0" rtl="0" algn="l">
              <a:spcBef>
                <a:spcPts val="600"/>
              </a:spcBef>
              <a:spcAft>
                <a:spcPts val="0"/>
              </a:spcAft>
              <a:buClr>
                <a:schemeClr val="dk1"/>
              </a:buClr>
              <a:buSzPts val="2000"/>
              <a:buFont typeface="Avenir"/>
              <a:buAutoNum type="arabicPeriod"/>
            </a:pPr>
            <a:r>
              <a:rPr b="0" i="0" lang="en-US" sz="2000" u="none" cap="none" strike="noStrike">
                <a:solidFill>
                  <a:schemeClr val="dk1"/>
                </a:solidFill>
                <a:latin typeface="Arial"/>
                <a:ea typeface="Arial"/>
                <a:cs typeface="Arial"/>
                <a:sym typeface="Arial"/>
              </a:rPr>
              <a:t>Mpango </a:t>
            </a:r>
            <a:endParaRPr/>
          </a:p>
          <a:p>
            <a:pPr indent="-342900" lvl="1" marL="800100" marR="0" rtl="0" algn="l">
              <a:spcBef>
                <a:spcPts val="600"/>
              </a:spcBef>
              <a:spcAft>
                <a:spcPts val="0"/>
              </a:spcAft>
              <a:buClr>
                <a:schemeClr val="dk1"/>
              </a:buClr>
              <a:buSzPts val="2000"/>
              <a:buFont typeface="Avenir"/>
              <a:buAutoNum type="arabicPeriod"/>
            </a:pPr>
            <a:r>
              <a:rPr b="0" i="0" lang="en-US" sz="2000" u="none" cap="none" strike="noStrike">
                <a:solidFill>
                  <a:schemeClr val="dk1"/>
                </a:solidFill>
                <a:latin typeface="Arial"/>
                <a:ea typeface="Arial"/>
                <a:cs typeface="Arial"/>
                <a:sym typeface="Arial"/>
              </a:rPr>
              <a:t>Nyaraka </a:t>
            </a:r>
            <a:endParaRPr/>
          </a:p>
          <a:p>
            <a:pPr indent="-342900" lvl="1" marL="800100" marR="0" rtl="0" algn="l">
              <a:spcBef>
                <a:spcPts val="600"/>
              </a:spcBef>
              <a:spcAft>
                <a:spcPts val="0"/>
              </a:spcAft>
              <a:buClr>
                <a:schemeClr val="dk1"/>
              </a:buClr>
              <a:buSzPts val="2000"/>
              <a:buFont typeface="Avenir"/>
              <a:buAutoNum type="arabicPeriod"/>
            </a:pPr>
            <a:r>
              <a:rPr b="0" i="0" lang="en-US" sz="2000" u="none" cap="none" strike="noStrike">
                <a:solidFill>
                  <a:schemeClr val="dk1"/>
                </a:solidFill>
                <a:latin typeface="Arial"/>
                <a:ea typeface="Arial"/>
                <a:cs typeface="Arial"/>
                <a:sym typeface="Arial"/>
              </a:rPr>
              <a:t>Kozi Sahihi </a:t>
            </a:r>
            <a:endParaRPr/>
          </a:p>
          <a:p>
            <a:pPr indent="-342900" lvl="1" marL="800100" marR="0" rtl="0" algn="l">
              <a:spcBef>
                <a:spcPts val="600"/>
              </a:spcBef>
              <a:spcAft>
                <a:spcPts val="0"/>
              </a:spcAft>
              <a:buClr>
                <a:schemeClr val="dk1"/>
              </a:buClr>
              <a:buSzPts val="2000"/>
              <a:buFont typeface="Avenir"/>
              <a:buAutoNum type="arabicPeriod"/>
            </a:pPr>
            <a:r>
              <a:rPr b="0" i="0" lang="en-US" sz="2000" u="none" cap="none" strike="noStrike">
                <a:solidFill>
                  <a:schemeClr val="dk1"/>
                </a:solidFill>
                <a:latin typeface="Arial"/>
                <a:ea typeface="Arial"/>
                <a:cs typeface="Arial"/>
                <a:sym typeface="Arial"/>
              </a:rPr>
              <a:t>Tathmini za Data</a:t>
            </a:r>
            <a:endParaRPr/>
          </a:p>
          <a:p>
            <a:pPr indent="-8890" lvl="0" marL="8890" marR="0" rtl="0" algn="l">
              <a:lnSpc>
                <a:spcPct val="100000"/>
              </a:lnSpc>
              <a:spcBef>
                <a:spcPts val="1500"/>
              </a:spcBef>
              <a:spcAft>
                <a:spcPts val="0"/>
              </a:spcAft>
              <a:buClr>
                <a:schemeClr val="dk1"/>
              </a:buClr>
              <a:buSzPts val="2000"/>
              <a:buFont typeface="Avenir"/>
              <a:buNone/>
            </a:pPr>
            <a:r>
              <a:t/>
            </a:r>
            <a:endParaRPr b="0" i="0" sz="2000" u="none" cap="none" strike="noStrike">
              <a:solidFill>
                <a:schemeClr val="dk1"/>
              </a:solidFill>
              <a:latin typeface="Arial"/>
              <a:ea typeface="Arial"/>
              <a:cs typeface="Arial"/>
              <a:sym typeface="Arial"/>
            </a:endParaRPr>
          </a:p>
        </p:txBody>
      </p:sp>
      <p:sp>
        <p:nvSpPr>
          <p:cNvPr id="1386" name="Google Shape;1386;p124"/>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UFUATILIAJI NA UCHUNGUZI</a:t>
            </a:r>
            <a:endParaRPr/>
          </a:p>
        </p:txBody>
      </p:sp>
      <p:sp>
        <p:nvSpPr>
          <p:cNvPr id="1387" name="Google Shape;1387;p124"/>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1" name="Shape 1391"/>
        <p:cNvGrpSpPr/>
        <p:nvPr/>
      </p:nvGrpSpPr>
      <p:grpSpPr>
        <a:xfrm>
          <a:off x="0" y="0"/>
          <a:ext cx="0" cy="0"/>
          <a:chOff x="0" y="0"/>
          <a:chExt cx="0" cy="0"/>
        </a:xfrm>
      </p:grpSpPr>
      <p:sp>
        <p:nvSpPr>
          <p:cNvPr id="1392" name="Google Shape;1392;p125"/>
          <p:cNvSpPr txBox="1"/>
          <p:nvPr/>
        </p:nvSpPr>
        <p:spPr>
          <a:xfrm>
            <a:off x="1052867" y="987155"/>
            <a:ext cx="7508126" cy="4416594"/>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b="1" lang="en-US" sz="1700">
                <a:solidFill>
                  <a:schemeClr val="dk1"/>
                </a:solidFill>
                <a:latin typeface="Arial"/>
                <a:ea typeface="Arial"/>
                <a:cs typeface="Arial"/>
                <a:sym typeface="Arial"/>
              </a:rPr>
              <a:t>NUPAS 5: Usimamizi wa Utendaji wa Mradi</a:t>
            </a:r>
            <a:endParaRPr sz="1700">
              <a:solidFill>
                <a:schemeClr val="dk1"/>
              </a:solidFill>
              <a:latin typeface="Arial"/>
              <a:ea typeface="Arial"/>
              <a:cs typeface="Arial"/>
              <a:sym typeface="Arial"/>
            </a:endParaRPr>
          </a:p>
          <a:p>
            <a:pPr indent="-342900" lvl="0" marL="355600" marR="0" rtl="0" algn="l">
              <a:lnSpc>
                <a:spcPct val="100000"/>
              </a:lnSpc>
              <a:spcBef>
                <a:spcPts val="0"/>
              </a:spcBef>
              <a:spcAft>
                <a:spcPts val="0"/>
              </a:spcAft>
              <a:buClr>
                <a:schemeClr val="dk1"/>
              </a:buClr>
              <a:buSzPts val="1700"/>
              <a:buFont typeface="Noto Sans Symbols"/>
              <a:buChar char="▪"/>
            </a:pPr>
            <a:r>
              <a:rPr lang="en-US" sz="1700">
                <a:solidFill>
                  <a:schemeClr val="dk1"/>
                </a:solidFill>
                <a:latin typeface="Arial"/>
                <a:ea typeface="Arial"/>
                <a:cs typeface="Arial"/>
                <a:sym typeface="Arial"/>
              </a:rPr>
              <a:t>Mwongozo wa Utendaji wa Mradi/Mfumo wa Matokeo</a:t>
            </a:r>
            <a:endParaRPr sz="1700">
              <a:solidFill>
                <a:schemeClr val="dk1"/>
              </a:solidFill>
              <a:latin typeface="Arial"/>
              <a:ea typeface="Arial"/>
              <a:cs typeface="Arial"/>
              <a:sym typeface="Arial"/>
            </a:endParaRPr>
          </a:p>
          <a:p>
            <a:pPr indent="-342900" lvl="0" marL="355600" marR="0" rtl="0" algn="l">
              <a:lnSpc>
                <a:spcPct val="100000"/>
              </a:lnSpc>
              <a:spcBef>
                <a:spcPts val="165"/>
              </a:spcBef>
              <a:spcAft>
                <a:spcPts val="0"/>
              </a:spcAft>
              <a:buClr>
                <a:schemeClr val="dk1"/>
              </a:buClr>
              <a:buSzPts val="1700"/>
              <a:buFont typeface="Noto Sans Symbols"/>
              <a:buChar char="▪"/>
            </a:pPr>
            <a:r>
              <a:rPr lang="en-US" sz="1700">
                <a:solidFill>
                  <a:schemeClr val="dk1"/>
                </a:solidFill>
                <a:latin typeface="Arial"/>
                <a:ea typeface="Arial"/>
                <a:cs typeface="Arial"/>
                <a:sym typeface="Arial"/>
              </a:rPr>
              <a:t>Kalenda ya mafunzo ya shirika kwa kipindi cha sasa cha kuripoti</a:t>
            </a:r>
            <a:endParaRPr sz="1700">
              <a:solidFill>
                <a:schemeClr val="dk1"/>
              </a:solidFill>
              <a:latin typeface="Arial"/>
              <a:ea typeface="Arial"/>
              <a:cs typeface="Arial"/>
              <a:sym typeface="Arial"/>
            </a:endParaRPr>
          </a:p>
          <a:p>
            <a:pPr indent="-342900" lvl="0" marL="355600" marR="0" rtl="0" algn="l">
              <a:lnSpc>
                <a:spcPct val="100000"/>
              </a:lnSpc>
              <a:spcBef>
                <a:spcPts val="165"/>
              </a:spcBef>
              <a:spcAft>
                <a:spcPts val="0"/>
              </a:spcAft>
              <a:buClr>
                <a:schemeClr val="dk1"/>
              </a:buClr>
              <a:buSzPts val="1700"/>
              <a:buFont typeface="Noto Sans Symbols"/>
              <a:buChar char="▪"/>
            </a:pPr>
            <a:r>
              <a:rPr lang="en-US" sz="1700">
                <a:solidFill>
                  <a:schemeClr val="dk1"/>
                </a:solidFill>
                <a:latin typeface="Arial"/>
                <a:ea typeface="Arial"/>
                <a:cs typeface="Arial"/>
                <a:sym typeface="Arial"/>
              </a:rPr>
              <a:t>Ripoti za utendaji za miradi ya maendeleo</a:t>
            </a:r>
            <a:endParaRPr sz="1700">
              <a:solidFill>
                <a:schemeClr val="dk1"/>
              </a:solidFill>
              <a:latin typeface="Arial"/>
              <a:ea typeface="Arial"/>
              <a:cs typeface="Arial"/>
              <a:sym typeface="Arial"/>
            </a:endParaRPr>
          </a:p>
          <a:p>
            <a:pPr indent="-342900" lvl="0" marL="355600" marR="0" rtl="0" algn="l">
              <a:lnSpc>
                <a:spcPct val="100000"/>
              </a:lnSpc>
              <a:spcBef>
                <a:spcPts val="165"/>
              </a:spcBef>
              <a:spcAft>
                <a:spcPts val="0"/>
              </a:spcAft>
              <a:buClr>
                <a:schemeClr val="dk1"/>
              </a:buClr>
              <a:buSzPts val="1700"/>
              <a:buFont typeface="Noto Sans Symbols"/>
              <a:buChar char="▪"/>
            </a:pPr>
            <a:r>
              <a:rPr lang="en-US" sz="1700">
                <a:solidFill>
                  <a:schemeClr val="dk1"/>
                </a:solidFill>
                <a:latin typeface="Arial"/>
                <a:ea typeface="Arial"/>
                <a:cs typeface="Arial"/>
                <a:sym typeface="Arial"/>
              </a:rPr>
              <a:t>Tathmini za awali za utendaji kutoka kwa wafadhili</a:t>
            </a:r>
            <a:endParaRPr sz="1700">
              <a:solidFill>
                <a:schemeClr val="dk1"/>
              </a:solidFill>
              <a:latin typeface="Arial"/>
              <a:ea typeface="Arial"/>
              <a:cs typeface="Arial"/>
              <a:sym typeface="Arial"/>
            </a:endParaRPr>
          </a:p>
          <a:p>
            <a:pPr indent="-342900" lvl="0" marL="355600" marR="0" rtl="0" algn="l">
              <a:lnSpc>
                <a:spcPct val="100000"/>
              </a:lnSpc>
              <a:spcBef>
                <a:spcPts val="165"/>
              </a:spcBef>
              <a:spcAft>
                <a:spcPts val="0"/>
              </a:spcAft>
              <a:buClr>
                <a:schemeClr val="dk1"/>
              </a:buClr>
              <a:buSzPts val="1700"/>
              <a:buFont typeface="Noto Sans Symbols"/>
              <a:buChar char="▪"/>
            </a:pPr>
            <a:r>
              <a:rPr lang="en-US" sz="1700">
                <a:solidFill>
                  <a:schemeClr val="dk1"/>
                </a:solidFill>
                <a:latin typeface="Arial"/>
                <a:ea typeface="Arial"/>
                <a:cs typeface="Arial"/>
                <a:sym typeface="Arial"/>
              </a:rPr>
              <a:t>Utafiti wa kuridhisha kwa wanufaika</a:t>
            </a:r>
            <a:endParaRPr sz="17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t/>
            </a:r>
            <a:endParaRPr b="1" sz="17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b="1" lang="en-US" sz="1700">
                <a:solidFill>
                  <a:schemeClr val="dk1"/>
                </a:solidFill>
                <a:latin typeface="Arial"/>
                <a:ea typeface="Arial"/>
                <a:cs typeface="Arial"/>
                <a:sym typeface="Arial"/>
              </a:rPr>
              <a:t>NUPAS Plus 7: Ufuatiliaji na Tathmini</a:t>
            </a:r>
            <a:endParaRPr sz="1700">
              <a:solidFill>
                <a:schemeClr val="dk1"/>
              </a:solidFill>
              <a:latin typeface="Arial"/>
              <a:ea typeface="Arial"/>
              <a:cs typeface="Arial"/>
              <a:sym typeface="Arial"/>
            </a:endParaRPr>
          </a:p>
          <a:p>
            <a:pPr indent="-342900" lvl="0" marL="355600" marR="0" rtl="0" algn="l">
              <a:spcBef>
                <a:spcPts val="0"/>
              </a:spcBef>
              <a:spcAft>
                <a:spcPts val="0"/>
              </a:spcAft>
              <a:buClr>
                <a:schemeClr val="dk1"/>
              </a:buClr>
              <a:buSzPts val="1700"/>
              <a:buFont typeface="Noto Sans Symbols"/>
              <a:buChar char="▪"/>
            </a:pPr>
            <a:r>
              <a:rPr lang="en-US" sz="1700">
                <a:solidFill>
                  <a:schemeClr val="dk1"/>
                </a:solidFill>
                <a:latin typeface="Arial"/>
                <a:ea typeface="Arial"/>
                <a:cs typeface="Arial"/>
                <a:sym typeface="Arial"/>
              </a:rPr>
              <a:t>Sera na taratibu za M&amp;E</a:t>
            </a:r>
            <a:endParaRPr/>
          </a:p>
          <a:p>
            <a:pPr indent="-342900" lvl="0" marL="355600" marR="0" rtl="0" algn="l">
              <a:spcBef>
                <a:spcPts val="165"/>
              </a:spcBef>
              <a:spcAft>
                <a:spcPts val="0"/>
              </a:spcAft>
              <a:buClr>
                <a:schemeClr val="dk1"/>
              </a:buClr>
              <a:buSzPts val="1700"/>
              <a:buFont typeface="Noto Sans Symbols"/>
              <a:buChar char="▪"/>
            </a:pPr>
            <a:r>
              <a:rPr lang="en-US" sz="1700">
                <a:solidFill>
                  <a:schemeClr val="dk1"/>
                </a:solidFill>
                <a:latin typeface="Arial"/>
                <a:ea typeface="Arial"/>
                <a:cs typeface="Arial"/>
                <a:sym typeface="Arial"/>
              </a:rPr>
              <a:t>Mpango wa M&amp;E wa shirika au mradi kwa miradi ya wazi ya USAID</a:t>
            </a:r>
            <a:endParaRPr/>
          </a:p>
          <a:p>
            <a:pPr indent="-342900" lvl="0" marL="355600" marR="0" rtl="0" algn="l">
              <a:spcBef>
                <a:spcPts val="165"/>
              </a:spcBef>
              <a:spcAft>
                <a:spcPts val="0"/>
              </a:spcAft>
              <a:buClr>
                <a:schemeClr val="dk1"/>
              </a:buClr>
              <a:buSzPts val="1700"/>
              <a:buFont typeface="Noto Sans Symbols"/>
              <a:buChar char="▪"/>
            </a:pPr>
            <a:r>
              <a:rPr lang="en-US" sz="1700">
                <a:solidFill>
                  <a:schemeClr val="dk1"/>
                </a:solidFill>
                <a:latin typeface="Arial"/>
                <a:ea typeface="Arial"/>
                <a:cs typeface="Arial"/>
                <a:sym typeface="Arial"/>
              </a:rPr>
              <a:t>Mpango kazi wa kila mwaka kwa miradi ya wazi ya USAID</a:t>
            </a:r>
            <a:endParaRPr/>
          </a:p>
          <a:p>
            <a:pPr indent="-342900" lvl="0" marL="355600" marR="0" rtl="0" algn="l">
              <a:spcBef>
                <a:spcPts val="165"/>
              </a:spcBef>
              <a:spcAft>
                <a:spcPts val="0"/>
              </a:spcAft>
              <a:buClr>
                <a:schemeClr val="dk1"/>
              </a:buClr>
              <a:buSzPts val="1700"/>
              <a:buFont typeface="Noto Sans Symbols"/>
              <a:buChar char="▪"/>
            </a:pPr>
            <a:r>
              <a:rPr lang="en-US" sz="1700">
                <a:solidFill>
                  <a:schemeClr val="dk1"/>
                </a:solidFill>
                <a:latin typeface="Arial"/>
                <a:ea typeface="Arial"/>
                <a:cs typeface="Arial"/>
                <a:sym typeface="Arial"/>
              </a:rPr>
              <a:t>Ripoti za M&amp;E za USAID kwa miezi 12 iliyopita</a:t>
            </a:r>
            <a:endParaRPr sz="1700">
              <a:solidFill>
                <a:schemeClr val="dk1"/>
              </a:solidFill>
              <a:latin typeface="Avenir"/>
              <a:ea typeface="Avenir"/>
              <a:cs typeface="Avenir"/>
              <a:sym typeface="Avenir"/>
            </a:endParaRPr>
          </a:p>
          <a:p>
            <a:pPr indent="-342900" lvl="0" marL="355600" marR="0" rtl="0" algn="l">
              <a:spcBef>
                <a:spcPts val="165"/>
              </a:spcBef>
              <a:spcAft>
                <a:spcPts val="0"/>
              </a:spcAft>
              <a:buClr>
                <a:schemeClr val="dk1"/>
              </a:buClr>
              <a:buSzPts val="1700"/>
              <a:buFont typeface="Noto Sans Symbols"/>
              <a:buChar char="▪"/>
            </a:pPr>
            <a:r>
              <a:rPr lang="en-US" sz="1700">
                <a:solidFill>
                  <a:schemeClr val="dk1"/>
                </a:solidFill>
                <a:latin typeface="Arial"/>
                <a:ea typeface="Arial"/>
                <a:cs typeface="Arial"/>
                <a:sym typeface="Arial"/>
              </a:rPr>
              <a:t>Uchambuzi wa data na miongozo ya uwasilishaji</a:t>
            </a:r>
            <a:endParaRPr sz="1700">
              <a:solidFill>
                <a:schemeClr val="dk1"/>
              </a:solidFill>
              <a:latin typeface="Avenir"/>
              <a:ea typeface="Avenir"/>
              <a:cs typeface="Avenir"/>
              <a:sym typeface="Avenir"/>
            </a:endParaRPr>
          </a:p>
          <a:p>
            <a:pPr indent="-342900" lvl="0" marL="355600" marR="0" rtl="0" algn="l">
              <a:spcBef>
                <a:spcPts val="165"/>
              </a:spcBef>
              <a:spcAft>
                <a:spcPts val="0"/>
              </a:spcAft>
              <a:buClr>
                <a:schemeClr val="dk1"/>
              </a:buClr>
              <a:buSzPts val="1700"/>
              <a:buFont typeface="Noto Sans Symbols"/>
              <a:buChar char="▪"/>
            </a:pPr>
            <a:r>
              <a:rPr lang="en-US" sz="1700">
                <a:solidFill>
                  <a:schemeClr val="dk1"/>
                </a:solidFill>
                <a:latin typeface="Arial"/>
                <a:ea typeface="Arial"/>
                <a:cs typeface="Arial"/>
                <a:sym typeface="Arial"/>
              </a:rPr>
              <a:t>Ripoti za ukaguzi wa ubora wa data za M&amp;E (mwaka uliopita)</a:t>
            </a:r>
            <a:endParaRPr/>
          </a:p>
          <a:p>
            <a:pPr indent="-342900" lvl="0" marL="355600" marR="5080" rtl="0" algn="l">
              <a:spcBef>
                <a:spcPts val="0"/>
              </a:spcBef>
              <a:spcAft>
                <a:spcPts val="0"/>
              </a:spcAft>
              <a:buClr>
                <a:schemeClr val="dk1"/>
              </a:buClr>
              <a:buSzPts val="1700"/>
              <a:buFont typeface="Noto Sans Symbols"/>
              <a:buChar char="▪"/>
            </a:pPr>
            <a:r>
              <a:rPr lang="en-US" sz="1700">
                <a:solidFill>
                  <a:schemeClr val="dk1"/>
                </a:solidFill>
                <a:latin typeface="Arial"/>
                <a:ea typeface="Arial"/>
                <a:cs typeface="Arial"/>
                <a:sym typeface="Arial"/>
              </a:rPr>
              <a:t>Uthibitisho wa mafunzo ya hivi karibuni juu ya M &amp; E (rejista ya mahudhurio, dodoso za kikao cha mafunzo, vyeti, n.k.)</a:t>
            </a:r>
            <a:endParaRPr/>
          </a:p>
        </p:txBody>
      </p:sp>
      <p:sp>
        <p:nvSpPr>
          <p:cNvPr id="1393" name="Google Shape;1393;p125"/>
          <p:cNvSpPr/>
          <p:nvPr/>
        </p:nvSpPr>
        <p:spPr>
          <a:xfrm>
            <a:off x="8540137" y="1311197"/>
            <a:ext cx="3414522" cy="4370056"/>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1394" name="Google Shape;1394;p125"/>
          <p:cNvSpPr txBox="1"/>
          <p:nvPr/>
        </p:nvSpPr>
        <p:spPr>
          <a:xfrm>
            <a:off x="11072319" y="6467858"/>
            <a:ext cx="423545"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1800">
                <a:solidFill>
                  <a:srgbClr val="FFFFFF"/>
                </a:solidFill>
                <a:latin typeface="Arial"/>
                <a:ea typeface="Arial"/>
                <a:cs typeface="Arial"/>
                <a:sym typeface="Arial"/>
              </a:rPr>
              <a:t>107</a:t>
            </a:r>
            <a:endParaRPr sz="1800">
              <a:solidFill>
                <a:schemeClr val="dk1"/>
              </a:solidFill>
              <a:latin typeface="Arial"/>
              <a:ea typeface="Arial"/>
              <a:cs typeface="Arial"/>
              <a:sym typeface="Arial"/>
            </a:endParaRPr>
          </a:p>
        </p:txBody>
      </p:sp>
      <p:sp>
        <p:nvSpPr>
          <p:cNvPr id="1395" name="Google Shape;1395;p125"/>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NYARAKA ZA KUTATHMINIWA</a:t>
            </a:r>
            <a:endParaRPr/>
          </a:p>
        </p:txBody>
      </p:sp>
      <p:sp>
        <p:nvSpPr>
          <p:cNvPr id="1396" name="Google Shape;1396;p125"/>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0" name="Shape 1400"/>
        <p:cNvGrpSpPr/>
        <p:nvPr/>
      </p:nvGrpSpPr>
      <p:grpSpPr>
        <a:xfrm>
          <a:off x="0" y="0"/>
          <a:ext cx="0" cy="0"/>
          <a:chOff x="0" y="0"/>
          <a:chExt cx="0" cy="0"/>
        </a:xfrm>
      </p:grpSpPr>
      <p:sp>
        <p:nvSpPr>
          <p:cNvPr id="1401" name="Google Shape;1401;p126"/>
          <p:cNvSpPr txBox="1"/>
          <p:nvPr/>
        </p:nvSpPr>
        <p:spPr>
          <a:xfrm>
            <a:off x="1175715" y="2114298"/>
            <a:ext cx="3775075" cy="2254463"/>
          </a:xfrm>
          <a:prstGeom prst="rect">
            <a:avLst/>
          </a:prstGeom>
          <a:noFill/>
          <a:ln>
            <a:noFill/>
          </a:ln>
        </p:spPr>
        <p:txBody>
          <a:bodyPr anchorCtr="0" anchor="t" bIns="0" lIns="0" spcFirstLastPara="1" rIns="0" wrap="square" tIns="0">
            <a:spAutoFit/>
          </a:bodyPr>
          <a:lstStyle/>
          <a:p>
            <a:pPr indent="-342900" lvl="0" marL="629920" marR="5080" rtl="0" algn="l">
              <a:lnSpc>
                <a:spcPct val="110000"/>
              </a:lnSpc>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M&amp;E (Mkurugenzi, Meneja,  Maafisa)</a:t>
            </a:r>
            <a:endParaRPr/>
          </a:p>
          <a:p>
            <a:pPr indent="-342900" lvl="0" marL="629920" marR="0" rtl="0" algn="l">
              <a:lnSpc>
                <a:spcPct val="100000"/>
              </a:lnSpc>
              <a:spcBef>
                <a:spcPts val="168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Mkurugenzi Mtendaji </a:t>
            </a:r>
            <a:endParaRPr/>
          </a:p>
          <a:p>
            <a:pPr indent="-342900" lvl="0" marL="629920" marR="0" rtl="0" algn="l">
              <a:lnSpc>
                <a:spcPct val="100000"/>
              </a:lnSpc>
              <a:spcBef>
                <a:spcPts val="1689"/>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COP/Mkurugenzi wa Programu </a:t>
            </a:r>
            <a:endParaRPr/>
          </a:p>
          <a:p>
            <a:pPr indent="-342900" lvl="0" marL="629920" marR="0" rtl="0" algn="l">
              <a:lnSpc>
                <a:spcPct val="100000"/>
              </a:lnSpc>
              <a:spcBef>
                <a:spcPts val="168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Mkurugenzi wa Fedha (?)</a:t>
            </a:r>
            <a:endParaRPr/>
          </a:p>
        </p:txBody>
      </p:sp>
      <p:sp>
        <p:nvSpPr>
          <p:cNvPr id="1402" name="Google Shape;1402;p126"/>
          <p:cNvSpPr txBox="1"/>
          <p:nvPr/>
        </p:nvSpPr>
        <p:spPr>
          <a:xfrm>
            <a:off x="11072319" y="6481891"/>
            <a:ext cx="423545"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1800">
                <a:solidFill>
                  <a:srgbClr val="FFFFFF"/>
                </a:solidFill>
                <a:latin typeface="Arial"/>
                <a:ea typeface="Arial"/>
                <a:cs typeface="Arial"/>
                <a:sym typeface="Arial"/>
              </a:rPr>
              <a:t>108</a:t>
            </a:r>
            <a:endParaRPr sz="1800">
              <a:solidFill>
                <a:schemeClr val="dk1"/>
              </a:solidFill>
              <a:latin typeface="Arial"/>
              <a:ea typeface="Arial"/>
              <a:cs typeface="Arial"/>
              <a:sym typeface="Arial"/>
            </a:endParaRPr>
          </a:p>
        </p:txBody>
      </p:sp>
      <p:sp>
        <p:nvSpPr>
          <p:cNvPr id="1403" name="Google Shape;1403;p126"/>
          <p:cNvSpPr/>
          <p:nvPr/>
        </p:nvSpPr>
        <p:spPr>
          <a:xfrm>
            <a:off x="5103114" y="1923288"/>
            <a:ext cx="6249161" cy="3675887"/>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1404" name="Google Shape;1404;p126"/>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WASHIRIKI WA MAHOJIANO WALIOPENDEKEZWA</a:t>
            </a:r>
            <a:endParaRPr/>
          </a:p>
        </p:txBody>
      </p:sp>
      <p:sp>
        <p:nvSpPr>
          <p:cNvPr id="1405" name="Google Shape;1405;p126"/>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9" name="Shape 1409"/>
        <p:cNvGrpSpPr/>
        <p:nvPr/>
      </p:nvGrpSpPr>
      <p:grpSpPr>
        <a:xfrm>
          <a:off x="0" y="0"/>
          <a:ext cx="0" cy="0"/>
          <a:chOff x="0" y="0"/>
          <a:chExt cx="0" cy="0"/>
        </a:xfrm>
      </p:grpSpPr>
      <p:sp>
        <p:nvSpPr>
          <p:cNvPr id="1410" name="Google Shape;1410;p127"/>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CHATI YA NUPAS PLUS 2.0</a:t>
            </a:r>
            <a:endParaRPr b="1" sz="3200">
              <a:solidFill>
                <a:schemeClr val="lt1"/>
              </a:solidFill>
              <a:latin typeface="Arial"/>
              <a:ea typeface="Arial"/>
              <a:cs typeface="Arial"/>
              <a:sym typeface="Arial"/>
            </a:endParaRPr>
          </a:p>
        </p:txBody>
      </p:sp>
      <p:pic>
        <p:nvPicPr>
          <p:cNvPr descr="Chart  Description automatically generated" id="1411" name="Google Shape;1411;p127"/>
          <p:cNvPicPr preferRelativeResize="0"/>
          <p:nvPr/>
        </p:nvPicPr>
        <p:blipFill rotWithShape="1">
          <a:blip r:embed="rId3">
            <a:alphaModFix/>
          </a:blip>
          <a:srcRect b="0" l="1496" r="3737" t="0"/>
          <a:stretch/>
        </p:blipFill>
        <p:spPr>
          <a:xfrm>
            <a:off x="1527048" y="949546"/>
            <a:ext cx="9180576" cy="5166938"/>
          </a:xfrm>
          <a:prstGeom prst="rect">
            <a:avLst/>
          </a:prstGeom>
          <a:noFill/>
          <a:ln>
            <a:noFill/>
          </a:ln>
        </p:spPr>
      </p:pic>
      <p:sp>
        <p:nvSpPr>
          <p:cNvPr id="1412" name="Google Shape;1412;p127"/>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6" name="Shape 1416"/>
        <p:cNvGrpSpPr/>
        <p:nvPr/>
      </p:nvGrpSpPr>
      <p:grpSpPr>
        <a:xfrm>
          <a:off x="0" y="0"/>
          <a:ext cx="0" cy="0"/>
          <a:chOff x="0" y="0"/>
          <a:chExt cx="0" cy="0"/>
        </a:xfrm>
      </p:grpSpPr>
      <p:graphicFrame>
        <p:nvGraphicFramePr>
          <p:cNvPr id="1417" name="Google Shape;1417;p128"/>
          <p:cNvGraphicFramePr/>
          <p:nvPr/>
        </p:nvGraphicFramePr>
        <p:xfrm>
          <a:off x="331596" y="994788"/>
          <a:ext cx="3000000" cy="3000000"/>
        </p:xfrm>
        <a:graphic>
          <a:graphicData uri="http://schemas.openxmlformats.org/drawingml/2006/table">
            <a:tbl>
              <a:tblPr>
                <a:noFill/>
                <a:tableStyleId>{B19A406E-EE2C-4DFD-9D6A-2B16BFBA1EC5}</a:tableStyleId>
              </a:tblPr>
              <a:tblGrid>
                <a:gridCol w="693325"/>
                <a:gridCol w="2160400"/>
                <a:gridCol w="6705600"/>
                <a:gridCol w="2187200"/>
              </a:tblGrid>
              <a:tr h="459650">
                <a:tc gridSpan="2">
                  <a:txBody>
                    <a:bodyPr/>
                    <a:lstStyle/>
                    <a:p>
                      <a:pPr indent="-8890" lvl="0" marL="36000" marR="0" rtl="0" algn="ctr">
                        <a:lnSpc>
                          <a:spcPct val="100000"/>
                        </a:lnSpc>
                        <a:spcBef>
                          <a:spcPts val="0"/>
                        </a:spcBef>
                        <a:spcAft>
                          <a:spcPts val="0"/>
                        </a:spcAft>
                        <a:buNone/>
                      </a:pPr>
                      <a:r>
                        <a:rPr b="1" lang="en-US" sz="1400" u="none" cap="none" strike="noStrike">
                          <a:solidFill>
                            <a:schemeClr val="lt1"/>
                          </a:solidFill>
                          <a:latin typeface="Arial"/>
                          <a:ea typeface="Arial"/>
                          <a:cs typeface="Arial"/>
                          <a:sym typeface="Arial"/>
                        </a:rPr>
                        <a:t>KATEGORIA/</a:t>
                      </a:r>
                      <a:br>
                        <a:rPr b="1" lang="en-US" sz="1400" u="none" cap="none" strike="noStrike">
                          <a:solidFill>
                            <a:schemeClr val="lt1"/>
                          </a:solidFill>
                          <a:latin typeface="Arial"/>
                          <a:ea typeface="Arial"/>
                          <a:cs typeface="Arial"/>
                          <a:sym typeface="Arial"/>
                        </a:rPr>
                      </a:br>
                      <a:r>
                        <a:rPr b="1" lang="en-US" sz="1400" u="none" cap="none" strike="noStrike">
                          <a:solidFill>
                            <a:schemeClr val="lt1"/>
                          </a:solidFill>
                          <a:latin typeface="Arial"/>
                          <a:ea typeface="Arial"/>
                          <a:cs typeface="Arial"/>
                          <a:sym typeface="Arial"/>
                        </a:rPr>
                        <a:t>KATEGORIA NDOGO</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hMerge="1"/>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MALENGO</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r>
              <a:tr h="1338125">
                <a:tc rowSpan="4">
                  <a:txBody>
                    <a:bodyPr/>
                    <a:lstStyle/>
                    <a:p>
                      <a:pPr indent="-8889" lvl="0" marL="80645" marR="71755" rtl="0" algn="ctr">
                        <a:spcBef>
                          <a:spcPts val="0"/>
                        </a:spcBef>
                        <a:spcAft>
                          <a:spcPts val="0"/>
                        </a:spcAft>
                        <a:buNone/>
                      </a:pPr>
                      <a:r>
                        <a:rPr lang="en-US" sz="1400" u="none" cap="none" strike="noStrike">
                          <a:solidFill>
                            <a:schemeClr val="dk1"/>
                          </a:solidFill>
                          <a:latin typeface="Arial"/>
                          <a:ea typeface="Arial"/>
                          <a:cs typeface="Arial"/>
                          <a:sym typeface="Arial"/>
                        </a:rPr>
                        <a:t>Kitengo cha M&amp;E</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Chati ya Shirika (Organigram) </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shirika lina kitengo cha M&amp;E, majukumu yamefafanuliwa wazi katika maelezo ya kazi na idadi ya nafasi za kudumu inatosha.</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Chati ya shirika, Wasifu wa Mtu binafsi, na maelezo ya kazi</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969650">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Ujuzi</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wafanyakazi wote katika kitengo cha M&amp;E wana sifa na uzoefu ambao ni mahususi kwa M&amp;E.</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Wasifu wa Mtu binafsi na maelezo ya kazi</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884100">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Tajiriba</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wafanyakazi wanaweza kukusanya, kuchakata na kuchambua data kwa ustadi.</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Wasifu wa Mtu binafsi, na maelezo ya kazi</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126500">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Kufanya Uamuzi </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wafanyakazi wanaweza kupanga data kwa ustadi ili kusaidia kufanya maamuzi, ikiwa ni pamoja na kuandaa slaidi za PowerPoint.</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uwasilishaji wa data/ taswira</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418" name="Google Shape;1418;p128"/>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 /KATEGORIA NDOGO ZA M&amp;E</a:t>
            </a:r>
            <a:endParaRPr/>
          </a:p>
        </p:txBody>
      </p:sp>
      <p:sp>
        <p:nvSpPr>
          <p:cNvPr id="1419" name="Google Shape;1419;p128"/>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3" name="Shape 1423"/>
        <p:cNvGrpSpPr/>
        <p:nvPr/>
      </p:nvGrpSpPr>
      <p:grpSpPr>
        <a:xfrm>
          <a:off x="0" y="0"/>
          <a:ext cx="0" cy="0"/>
          <a:chOff x="0" y="0"/>
          <a:chExt cx="0" cy="0"/>
        </a:xfrm>
      </p:grpSpPr>
      <p:graphicFrame>
        <p:nvGraphicFramePr>
          <p:cNvPr id="1424" name="Google Shape;1424;p129"/>
          <p:cNvGraphicFramePr/>
          <p:nvPr/>
        </p:nvGraphicFramePr>
        <p:xfrm>
          <a:off x="331596" y="994786"/>
          <a:ext cx="3000000" cy="3000000"/>
        </p:xfrm>
        <a:graphic>
          <a:graphicData uri="http://schemas.openxmlformats.org/drawingml/2006/table">
            <a:tbl>
              <a:tblPr>
                <a:noFill/>
                <a:tableStyleId>{B19A406E-EE2C-4DFD-9D6A-2B16BFBA1EC5}</a:tableStyleId>
              </a:tblPr>
              <a:tblGrid>
                <a:gridCol w="693325"/>
                <a:gridCol w="2160400"/>
                <a:gridCol w="6179725"/>
                <a:gridCol w="2713050"/>
              </a:tblGrid>
              <a:tr h="496475">
                <a:tc gridSpan="2">
                  <a:txBody>
                    <a:bodyPr/>
                    <a:lstStyle/>
                    <a:p>
                      <a:pPr indent="-8890" lvl="0" marL="36000" marR="0" rtl="0" algn="ctr">
                        <a:lnSpc>
                          <a:spcPct val="100000"/>
                        </a:lnSpc>
                        <a:spcBef>
                          <a:spcPts val="0"/>
                        </a:spcBef>
                        <a:spcAft>
                          <a:spcPts val="0"/>
                        </a:spcAft>
                        <a:buNone/>
                      </a:pPr>
                      <a:r>
                        <a:rPr b="1" lang="en-US" sz="1400" u="none" cap="none" strike="noStrike">
                          <a:solidFill>
                            <a:schemeClr val="lt1"/>
                          </a:solidFill>
                          <a:latin typeface="Arial"/>
                          <a:ea typeface="Arial"/>
                          <a:cs typeface="Arial"/>
                          <a:sym typeface="Arial"/>
                        </a:rPr>
                        <a:t>KATEGORIA/</a:t>
                      </a:r>
                      <a:br>
                        <a:rPr b="1" lang="en-US" sz="1400" u="none" cap="none" strike="noStrike">
                          <a:solidFill>
                            <a:schemeClr val="lt1"/>
                          </a:solidFill>
                          <a:latin typeface="Arial"/>
                          <a:ea typeface="Arial"/>
                          <a:cs typeface="Arial"/>
                          <a:sym typeface="Arial"/>
                        </a:rPr>
                      </a:br>
                      <a:r>
                        <a:rPr b="1" lang="en-US" sz="1400" u="none" cap="none" strike="noStrike">
                          <a:solidFill>
                            <a:schemeClr val="lt1"/>
                          </a:solidFill>
                          <a:latin typeface="Arial"/>
                          <a:ea typeface="Arial"/>
                          <a:cs typeface="Arial"/>
                          <a:sym typeface="Arial"/>
                        </a:rPr>
                        <a:t>KATEGORIA NDOGO</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hMerge="1"/>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MALENGO</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r>
              <a:tr h="1257000">
                <a:tc rowSpan="4">
                  <a:txBody>
                    <a:bodyPr/>
                    <a:lstStyle/>
                    <a:p>
                      <a:pPr indent="-8889" lvl="0" marL="80645" marR="71755" rtl="0" algn="ctr">
                        <a:spcBef>
                          <a:spcPts val="0"/>
                        </a:spcBef>
                        <a:spcAft>
                          <a:spcPts val="0"/>
                        </a:spcAft>
                        <a:buNone/>
                      </a:pPr>
                      <a:r>
                        <a:rPr lang="en-US" sz="1400" u="none" cap="none" strike="noStrike">
                          <a:solidFill>
                            <a:schemeClr val="dk1"/>
                          </a:solidFill>
                          <a:latin typeface="Arial"/>
                          <a:ea typeface="Arial"/>
                          <a:cs typeface="Arial"/>
                          <a:sym typeface="Arial"/>
                        </a:rPr>
                        <a:t>Mpango wa Shirika wa M&amp;E</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AMELP </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shirika lina mpango wa M&amp;E wa mradi wake unaofadhiliwa na PEPFAF (au miradi mingine) na vipengele vyote vinavyohitajika ikiwa ni pamoja na Karatasi ya Marejeleo ya Viashiria vya Utendaji.</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Mpango wa M&amp;E kulingana na kiolezo cha AMELP cha USAID </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995650">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Bajeti </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rasilimali maalum (binadamu, kifedha, na kimwili) zimejitolea kutekeleza mpango wa M &amp; E bila mapungufu.</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Bajeti YA M&amp;E</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047375">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  Uchambuzi wa Mpango wa Kazi</a:t>
                      </a:r>
                      <a:endParaRPr/>
                    </a:p>
                    <a:p>
                      <a:pPr indent="-8890" lvl="0" marL="8890" marR="0" rtl="0" algn="l">
                        <a:spcBef>
                          <a:spcPts val="1500"/>
                        </a:spcBef>
                        <a:spcAft>
                          <a:spcPts val="0"/>
                        </a:spcAft>
                        <a:buNone/>
                      </a:pPr>
                      <a:r>
                        <a:rPr lang="en-US" sz="1400" u="none" cap="none" strike="noStrike">
                          <a:solidFill>
                            <a:schemeClr val="dk1"/>
                          </a:solidFill>
                          <a:latin typeface="Arial"/>
                          <a:ea typeface="Arial"/>
                          <a:cs typeface="Arial"/>
                          <a:sym typeface="Arial"/>
                        </a:rPr>
                        <a:t> </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shughuli katika mpango wa kazi zimetengwa na kuwa na muda maalum wa utekelezaji bila mapungufu.</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Mpango kazi wa kila mwaka</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936525">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Viashiria vya Utendaji</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mpango wa kazi una malengo, shughuli, muda, majukumu, au viashiria na malengo ya utendaji yaliyo wazi na maalum.</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Mpango kazi wa kila mwaka</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425" name="Google Shape;1425;p129"/>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 /KATEGORIA NDOGO ZA M&amp;E (INAENDELEA)</a:t>
            </a:r>
            <a:endParaRPr/>
          </a:p>
        </p:txBody>
      </p:sp>
      <p:sp>
        <p:nvSpPr>
          <p:cNvPr id="1426" name="Google Shape;1426;p129"/>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13"/>
          <p:cNvSpPr txBox="1"/>
          <p:nvPr>
            <p:ph idx="1" type="body"/>
          </p:nvPr>
        </p:nvSpPr>
        <p:spPr>
          <a:xfrm>
            <a:off x="863884" y="884754"/>
            <a:ext cx="4235889" cy="4877808"/>
          </a:xfrm>
          <a:prstGeom prst="rect">
            <a:avLst/>
          </a:prstGeom>
          <a:noFill/>
          <a:ln>
            <a:noFill/>
          </a:ln>
        </p:spPr>
        <p:txBody>
          <a:bodyPr anchorCtr="0" anchor="t" bIns="91175" lIns="91175" spcFirstLastPara="1" rIns="91175" wrap="square" tIns="91175">
            <a:noAutofit/>
          </a:bodyPr>
          <a:lstStyle/>
          <a:p>
            <a:pPr indent="0" lvl="0" marL="169329" rtl="0" algn="l">
              <a:spcBef>
                <a:spcPts val="600"/>
              </a:spcBef>
              <a:spcAft>
                <a:spcPts val="0"/>
              </a:spcAft>
              <a:buSzPts val="1600"/>
              <a:buFont typeface="Arial"/>
              <a:buNone/>
            </a:pPr>
            <a:r>
              <a:rPr b="1" lang="en-US" sz="2000">
                <a:solidFill>
                  <a:schemeClr val="dk1"/>
                </a:solidFill>
                <a:latin typeface="Arial"/>
                <a:ea typeface="Arial"/>
                <a:cs typeface="Arial"/>
                <a:sym typeface="Arial"/>
              </a:rPr>
              <a:t>MUUNDO NA MAUDHUI</a:t>
            </a:r>
            <a:endParaRPr/>
          </a:p>
          <a:p>
            <a:pPr indent="-440255" lvl="0" marL="609585" rtl="0" algn="l">
              <a:spcBef>
                <a:spcPts val="1200"/>
              </a:spcBef>
              <a:spcAft>
                <a:spcPts val="0"/>
              </a:spcAft>
              <a:buClr>
                <a:schemeClr val="dk1"/>
              </a:buClr>
              <a:buSzPts val="2000"/>
              <a:buFont typeface="Noto Sans Symbols"/>
              <a:buChar char="▪"/>
            </a:pPr>
            <a:r>
              <a:rPr b="1" lang="en-US" sz="2000">
                <a:solidFill>
                  <a:schemeClr val="dk1"/>
                </a:solidFill>
                <a:latin typeface="Arial"/>
                <a:ea typeface="Arial"/>
                <a:cs typeface="Arial"/>
                <a:sym typeface="Arial"/>
              </a:rPr>
              <a:t>Mwongozo wa Uwezeshaji wa Mafunzo </a:t>
            </a:r>
            <a:endParaRPr/>
          </a:p>
          <a:p>
            <a:pPr indent="-440255" lvl="0" marL="609585" rtl="0" algn="l">
              <a:spcBef>
                <a:spcPts val="1200"/>
              </a:spcBef>
              <a:spcAft>
                <a:spcPts val="0"/>
              </a:spcAft>
              <a:buClr>
                <a:schemeClr val="dk1"/>
              </a:buClr>
              <a:buSzPts val="2000"/>
              <a:buFont typeface="Noto Sans Symbols"/>
              <a:buChar char="▪"/>
            </a:pPr>
            <a:r>
              <a:rPr b="1" lang="en-US" sz="2000">
                <a:solidFill>
                  <a:schemeClr val="dk1"/>
                </a:solidFill>
                <a:latin typeface="Arial"/>
                <a:ea typeface="Arial"/>
                <a:cs typeface="Arial"/>
                <a:sym typeface="Arial"/>
              </a:rPr>
              <a:t>Viambatisho</a:t>
            </a:r>
            <a:endParaRPr/>
          </a:p>
          <a:p>
            <a:pPr indent="-439738" lvl="0" marL="858838" rtl="0" algn="l">
              <a:spcBef>
                <a:spcPts val="1200"/>
              </a:spcBef>
              <a:spcAft>
                <a:spcPts val="0"/>
              </a:spcAft>
              <a:buClr>
                <a:schemeClr val="dk1"/>
              </a:buClr>
              <a:buSzPts val="2000"/>
              <a:buFont typeface="Courier New"/>
              <a:buChar char="o"/>
            </a:pPr>
            <a:r>
              <a:rPr lang="en-US" sz="2000" u="sng">
                <a:solidFill>
                  <a:schemeClr val="dk1"/>
                </a:solidFill>
                <a:latin typeface="Arial"/>
                <a:ea typeface="Arial"/>
                <a:cs typeface="Arial"/>
                <a:sym typeface="Arial"/>
                <a:hlinkClick r:id="rId3">
                  <a:extLst>
                    <a:ext uri="{A12FA001-AC4F-418D-AE19-62706E023703}">
                      <ahyp:hlinkClr val="tx"/>
                    </a:ext>
                  </a:extLst>
                </a:hlinkClick>
              </a:rPr>
              <a:t>Zana ya NUPAS Plus 2.0 katika Muundo wa Excel </a:t>
            </a:r>
            <a:endParaRPr sz="2000">
              <a:solidFill>
                <a:schemeClr val="dk1"/>
              </a:solidFill>
              <a:latin typeface="Arial"/>
              <a:ea typeface="Arial"/>
              <a:cs typeface="Arial"/>
              <a:sym typeface="Arial"/>
            </a:endParaRPr>
          </a:p>
          <a:p>
            <a:pPr indent="-439738" lvl="0" marL="858838" rtl="0" algn="l">
              <a:spcBef>
                <a:spcPts val="1200"/>
              </a:spcBef>
              <a:spcAft>
                <a:spcPts val="0"/>
              </a:spcAft>
              <a:buClr>
                <a:schemeClr val="dk1"/>
              </a:buClr>
              <a:buSzPts val="2000"/>
              <a:buFont typeface="Courier New"/>
              <a:buChar char="o"/>
            </a:pPr>
            <a:r>
              <a:rPr lang="en-US" sz="2000" u="sng">
                <a:solidFill>
                  <a:schemeClr val="dk1"/>
                </a:solidFill>
                <a:latin typeface="Arial"/>
                <a:ea typeface="Arial"/>
                <a:cs typeface="Arial"/>
                <a:sym typeface="Arial"/>
                <a:hlinkClick r:id="rId4">
                  <a:extLst>
                    <a:ext uri="{A12FA001-AC4F-418D-AE19-62706E023703}">
                      <ahyp:hlinkClr val="tx"/>
                    </a:ext>
                  </a:extLst>
                </a:hlinkClick>
              </a:rPr>
              <a:t>Uwasilishaji wa Slaidi ya PowerPoint kwenye Kila Moduli</a:t>
            </a:r>
            <a:endParaRPr sz="2000">
              <a:solidFill>
                <a:schemeClr val="dk1"/>
              </a:solidFill>
              <a:latin typeface="Arial"/>
              <a:ea typeface="Arial"/>
              <a:cs typeface="Arial"/>
              <a:sym typeface="Arial"/>
            </a:endParaRPr>
          </a:p>
          <a:p>
            <a:pPr indent="-439738" lvl="0" marL="858838" rtl="0" algn="l">
              <a:spcBef>
                <a:spcPts val="1200"/>
              </a:spcBef>
              <a:spcAft>
                <a:spcPts val="0"/>
              </a:spcAft>
              <a:buClr>
                <a:schemeClr val="dk1"/>
              </a:buClr>
              <a:buSzPts val="2000"/>
              <a:buFont typeface="Courier New"/>
              <a:buChar char="o"/>
            </a:pPr>
            <a:r>
              <a:rPr lang="en-US" sz="2000">
                <a:solidFill>
                  <a:schemeClr val="dk1"/>
                </a:solidFill>
                <a:latin typeface="Arial"/>
                <a:ea typeface="Arial"/>
                <a:cs typeface="Arial"/>
                <a:sym typeface="Arial"/>
              </a:rPr>
              <a:t>Mfano wa Mpango wa Maendeleo ya Uwezo</a:t>
            </a:r>
            <a:endParaRPr/>
          </a:p>
          <a:p>
            <a:pPr indent="-440255" lvl="0" marL="609585" rtl="0" algn="l">
              <a:spcBef>
                <a:spcPts val="1200"/>
              </a:spcBef>
              <a:spcAft>
                <a:spcPts val="0"/>
              </a:spcAft>
              <a:buClr>
                <a:schemeClr val="dk1"/>
              </a:buClr>
              <a:buSzPts val="2000"/>
              <a:buFont typeface="Noto Sans Symbols"/>
              <a:buChar char="▪"/>
            </a:pPr>
            <a:r>
              <a:rPr b="1" lang="en-US" sz="2000">
                <a:solidFill>
                  <a:schemeClr val="dk1"/>
                </a:solidFill>
                <a:latin typeface="Arial"/>
                <a:ea typeface="Arial"/>
                <a:cs typeface="Arial"/>
                <a:sym typeface="Arial"/>
              </a:rPr>
              <a:t>Faharasa </a:t>
            </a:r>
            <a:endParaRPr/>
          </a:p>
          <a:p>
            <a:pPr indent="-338655" lvl="0" marL="609585" rtl="0" algn="l">
              <a:spcBef>
                <a:spcPts val="1200"/>
              </a:spcBef>
              <a:spcAft>
                <a:spcPts val="0"/>
              </a:spcAft>
              <a:buSzPts val="1600"/>
              <a:buFont typeface="Noto Sans Symbols"/>
              <a:buNone/>
            </a:pPr>
            <a:r>
              <a:t/>
            </a:r>
            <a:endParaRPr sz="2000">
              <a:solidFill>
                <a:schemeClr val="dk1"/>
              </a:solidFill>
              <a:latin typeface="Arial"/>
              <a:ea typeface="Arial"/>
              <a:cs typeface="Arial"/>
              <a:sym typeface="Arial"/>
            </a:endParaRPr>
          </a:p>
          <a:p>
            <a:pPr indent="-338655" lvl="0" marL="609585" rtl="0" algn="l">
              <a:spcBef>
                <a:spcPts val="1200"/>
              </a:spcBef>
              <a:spcAft>
                <a:spcPts val="600"/>
              </a:spcAft>
              <a:buSzPts val="1600"/>
              <a:buFont typeface="Noto Sans Symbols"/>
              <a:buNone/>
            </a:pPr>
            <a:r>
              <a:t/>
            </a:r>
            <a:endParaRPr sz="2000">
              <a:solidFill>
                <a:schemeClr val="dk1"/>
              </a:solidFill>
              <a:latin typeface="Arial"/>
              <a:ea typeface="Arial"/>
              <a:cs typeface="Arial"/>
              <a:sym typeface="Arial"/>
            </a:endParaRPr>
          </a:p>
        </p:txBody>
      </p:sp>
      <p:sp>
        <p:nvSpPr>
          <p:cNvPr id="392" name="Google Shape;392;p13"/>
          <p:cNvSpPr txBox="1"/>
          <p:nvPr>
            <p:ph idx="4294967295" type="sldNum"/>
          </p:nvPr>
        </p:nvSpPr>
        <p:spPr>
          <a:xfrm>
            <a:off x="10548104" y="6435972"/>
            <a:ext cx="780011" cy="365125"/>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Clr>
                <a:srgbClr val="000000"/>
              </a:buClr>
              <a:buSzPts val="1867"/>
              <a:buFont typeface="Avenir"/>
              <a:buNone/>
            </a:pPr>
            <a:fld id="{00000000-1234-1234-1234-123412341234}" type="slidenum">
              <a:rPr b="0" i="0" lang="en-US" sz="1867" u="none" cap="none" strike="noStrike">
                <a:solidFill>
                  <a:schemeClr val="lt1"/>
                </a:solidFill>
                <a:latin typeface="Avenir"/>
                <a:ea typeface="Avenir"/>
                <a:cs typeface="Avenir"/>
                <a:sym typeface="Avenir"/>
              </a:rPr>
              <a:t>‹#›</a:t>
            </a:fld>
            <a:endParaRPr b="0" i="0" sz="1867" u="none" cap="none" strike="noStrike">
              <a:solidFill>
                <a:srgbClr val="000000"/>
              </a:solidFill>
              <a:latin typeface="Arial"/>
              <a:ea typeface="Arial"/>
              <a:cs typeface="Arial"/>
              <a:sym typeface="Arial"/>
            </a:endParaRPr>
          </a:p>
        </p:txBody>
      </p:sp>
      <p:pic>
        <p:nvPicPr>
          <p:cNvPr id="393" name="Google Shape;393;p13"/>
          <p:cNvPicPr preferRelativeResize="0"/>
          <p:nvPr/>
        </p:nvPicPr>
        <p:blipFill rotWithShape="1">
          <a:blip r:embed="rId5">
            <a:alphaModFix/>
          </a:blip>
          <a:srcRect b="0" l="0" r="0" t="0"/>
          <a:stretch/>
        </p:blipFill>
        <p:spPr>
          <a:xfrm>
            <a:off x="5148868" y="895991"/>
            <a:ext cx="6878853" cy="4977036"/>
          </a:xfrm>
          <a:prstGeom prst="rect">
            <a:avLst/>
          </a:prstGeom>
          <a:noFill/>
          <a:ln>
            <a:noFill/>
          </a:ln>
        </p:spPr>
      </p:pic>
      <p:sp>
        <p:nvSpPr>
          <p:cNvPr id="394" name="Google Shape;394;p13"/>
          <p:cNvSpPr txBox="1"/>
          <p:nvPr/>
        </p:nvSpPr>
        <p:spPr>
          <a:xfrm>
            <a:off x="1011170" y="5623443"/>
            <a:ext cx="10605378" cy="743965"/>
          </a:xfrm>
          <a:prstGeom prst="rect">
            <a:avLst/>
          </a:prstGeom>
          <a:noFill/>
          <a:ln>
            <a:noFill/>
          </a:ln>
        </p:spPr>
        <p:txBody>
          <a:bodyPr anchorCtr="0" anchor="t" bIns="91175" lIns="91175" spcFirstLastPara="1" rIns="91175" wrap="square" tIns="91175">
            <a:noAutofit/>
          </a:bodyPr>
          <a:lstStyle/>
          <a:p>
            <a:pPr indent="0" lvl="0" marL="169329" marR="0" rtl="0" algn="ctr">
              <a:lnSpc>
                <a:spcPct val="100000"/>
              </a:lnSpc>
              <a:spcBef>
                <a:spcPts val="600"/>
              </a:spcBef>
              <a:spcAft>
                <a:spcPts val="600"/>
              </a:spcAft>
              <a:buClr>
                <a:srgbClr val="6C6463"/>
              </a:buClr>
              <a:buSzPts val="1600"/>
              <a:buFont typeface="Arial"/>
              <a:buNone/>
            </a:pPr>
            <a:r>
              <a:rPr b="0" i="0" lang="en-US" sz="2000" u="none" cap="none" strike="noStrike">
                <a:solidFill>
                  <a:schemeClr val="dk1"/>
                </a:solidFill>
                <a:latin typeface="Arial"/>
                <a:ea typeface="Arial"/>
                <a:cs typeface="Arial"/>
                <a:sym typeface="Arial"/>
              </a:rPr>
              <a:t>Unaweza kupata Mwongozo wa Mafunzo na nyenzo zote zinazoambatana mtandaoni</a:t>
            </a:r>
            <a:r>
              <a:rPr b="0" i="0" lang="en-US" sz="2000" u="sng" cap="none" strike="noStrike">
                <a:solidFill>
                  <a:srgbClr val="6C6463"/>
                </a:solidFill>
                <a:latin typeface="Arial"/>
                <a:ea typeface="Arial"/>
                <a:cs typeface="Arial"/>
                <a:sym typeface="Arial"/>
                <a:hlinkClick r:id="rId6">
                  <a:extLst>
                    <a:ext uri="{A12FA001-AC4F-418D-AE19-62706E023703}">
                      <ahyp:hlinkClr val="tx"/>
                    </a:ext>
                  </a:extLst>
                </a:hlinkClick>
              </a:rPr>
              <a:t> intrahealth.org/nupas-plus-training-manual-resources. </a:t>
            </a:r>
            <a:endParaRPr b="0" i="0" sz="2000" u="none" cap="none" strike="noStrike">
              <a:solidFill>
                <a:schemeClr val="dk1"/>
              </a:solidFill>
              <a:latin typeface="Arial"/>
              <a:ea typeface="Arial"/>
              <a:cs typeface="Arial"/>
              <a:sym typeface="Arial"/>
            </a:endParaRPr>
          </a:p>
        </p:txBody>
      </p:sp>
      <p:sp>
        <p:nvSpPr>
          <p:cNvPr id="395" name="Google Shape;395;p13"/>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MWONGOZO WA MAFUNZO WA NUPAS PLUS 2.0</a:t>
            </a:r>
            <a:endParaRPr/>
          </a:p>
        </p:txBody>
      </p:sp>
      <p:sp>
        <p:nvSpPr>
          <p:cNvPr id="396" name="Google Shape;396;p13"/>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0" name="Shape 1430"/>
        <p:cNvGrpSpPr/>
        <p:nvPr/>
      </p:nvGrpSpPr>
      <p:grpSpPr>
        <a:xfrm>
          <a:off x="0" y="0"/>
          <a:ext cx="0" cy="0"/>
          <a:chOff x="0" y="0"/>
          <a:chExt cx="0" cy="0"/>
        </a:xfrm>
      </p:grpSpPr>
      <p:graphicFrame>
        <p:nvGraphicFramePr>
          <p:cNvPr id="1431" name="Google Shape;1431;p130"/>
          <p:cNvGraphicFramePr/>
          <p:nvPr/>
        </p:nvGraphicFramePr>
        <p:xfrm>
          <a:off x="331596" y="994787"/>
          <a:ext cx="3000000" cy="3000000"/>
        </p:xfrm>
        <a:graphic>
          <a:graphicData uri="http://schemas.openxmlformats.org/drawingml/2006/table">
            <a:tbl>
              <a:tblPr>
                <a:noFill/>
                <a:tableStyleId>{B19A406E-EE2C-4DFD-9D6A-2B16BFBA1EC5}</a:tableStyleId>
              </a:tblPr>
              <a:tblGrid>
                <a:gridCol w="693325"/>
                <a:gridCol w="1949375"/>
                <a:gridCol w="6491225"/>
                <a:gridCol w="2612575"/>
              </a:tblGrid>
              <a:tr h="484200">
                <a:tc gridSpan="2">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KATEGORIA/</a:t>
                      </a:r>
                      <a:br>
                        <a:rPr b="1" lang="en-US" sz="1400" u="none" cap="none" strike="noStrike">
                          <a:solidFill>
                            <a:schemeClr val="lt1"/>
                          </a:solidFill>
                          <a:latin typeface="Arial"/>
                          <a:ea typeface="Arial"/>
                          <a:cs typeface="Arial"/>
                          <a:sym typeface="Arial"/>
                        </a:rPr>
                      </a:br>
                      <a:r>
                        <a:rPr b="1" lang="en-US" sz="1400" u="none" cap="none" strike="noStrike">
                          <a:solidFill>
                            <a:schemeClr val="lt1"/>
                          </a:solidFill>
                          <a:latin typeface="Arial"/>
                          <a:ea typeface="Arial"/>
                          <a:cs typeface="Arial"/>
                          <a:sym typeface="Arial"/>
                        </a:rPr>
                        <a:t>KATEGORIA NDOGO</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hMerge="1"/>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MALENGO</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r>
              <a:tr h="919025">
                <a:tc rowSpan="5">
                  <a:txBody>
                    <a:bodyPr/>
                    <a:lstStyle/>
                    <a:p>
                      <a:pPr indent="-8889" lvl="0" marL="80645" marR="71755" rtl="0" algn="ctr">
                        <a:spcBef>
                          <a:spcPts val="0"/>
                        </a:spcBef>
                        <a:spcAft>
                          <a:spcPts val="0"/>
                        </a:spcAft>
                        <a:buNone/>
                      </a:pPr>
                      <a:r>
                        <a:rPr lang="en-US" sz="1400" u="none" cap="none" strike="noStrike">
                          <a:solidFill>
                            <a:schemeClr val="dk1"/>
                          </a:solidFill>
                          <a:latin typeface="Arial"/>
                          <a:ea typeface="Arial"/>
                          <a:cs typeface="Arial"/>
                          <a:sym typeface="Arial"/>
                        </a:rPr>
                        <a:t>Ufuatiliaji wa Mara kwa Mara</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Zana </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zana na vifaa muhimu vya usimamizi wa data vinapatikana kila wakati.</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Zana na vifaa vya kukusanya na kuripoti data</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835475">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Fomu</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viwango vyote vya ukusanyaji na kuripoti vinatumia fomu za kawaida za ukusanyaji wa data bila mapungufu.</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Fomu ZA kawaida ZA kukusanya data</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074175">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Zana</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kuna zana zinazotumika kunasa viashiria muhimu vya ufuatiliaji wa utendaji wa kawaida.</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Zana na vifaa vya kukusanya na kuripoti data</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56450">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Uchambuzi wa Zana</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shirika limetambua mara kwa mara mapungufu katika zana zilizopo ambazo zinahitaji kusasishwa.</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Uwekaji nyaraka husika</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014500">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SOP</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kuna miongozo ya M&amp;E ya kuandika taratibu za kurekodi, kukusanya, kukusanya, na kuripoti data ya kawaida kutoka kwa mfumo wa taarifa za afya.</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SOP</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432" name="Google Shape;1432;p130"/>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 /KATEGORIA NDOGO ZA M&amp;E (INAENDELEA)</a:t>
            </a:r>
            <a:endParaRPr/>
          </a:p>
        </p:txBody>
      </p:sp>
      <p:sp>
        <p:nvSpPr>
          <p:cNvPr id="1433" name="Google Shape;1433;p130"/>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7" name="Shape 1437"/>
        <p:cNvGrpSpPr/>
        <p:nvPr/>
      </p:nvGrpSpPr>
      <p:grpSpPr>
        <a:xfrm>
          <a:off x="0" y="0"/>
          <a:ext cx="0" cy="0"/>
          <a:chOff x="0" y="0"/>
          <a:chExt cx="0" cy="0"/>
        </a:xfrm>
      </p:grpSpPr>
      <p:graphicFrame>
        <p:nvGraphicFramePr>
          <p:cNvPr id="1438" name="Google Shape;1438;p131"/>
          <p:cNvGraphicFramePr/>
          <p:nvPr/>
        </p:nvGraphicFramePr>
        <p:xfrm>
          <a:off x="331596" y="994788"/>
          <a:ext cx="3000000" cy="3000000"/>
        </p:xfrm>
        <a:graphic>
          <a:graphicData uri="http://schemas.openxmlformats.org/drawingml/2006/table">
            <a:tbl>
              <a:tblPr>
                <a:noFill/>
                <a:tableStyleId>{B19A406E-EE2C-4DFD-9D6A-2B16BFBA1EC5}</a:tableStyleId>
              </a:tblPr>
              <a:tblGrid>
                <a:gridCol w="693325"/>
                <a:gridCol w="2160400"/>
                <a:gridCol w="6705600"/>
                <a:gridCol w="2187200"/>
              </a:tblGrid>
              <a:tr h="508750">
                <a:tc gridSpan="2">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KATEGORIA/</a:t>
                      </a:r>
                      <a:br>
                        <a:rPr b="1" lang="en-US" sz="1400" u="none" cap="none" strike="noStrike">
                          <a:solidFill>
                            <a:schemeClr val="lt1"/>
                          </a:solidFill>
                          <a:latin typeface="Arial"/>
                          <a:ea typeface="Arial"/>
                          <a:cs typeface="Arial"/>
                          <a:sym typeface="Arial"/>
                        </a:rPr>
                      </a:br>
                      <a:r>
                        <a:rPr b="1" lang="en-US" sz="1400" u="none" cap="none" strike="noStrike">
                          <a:solidFill>
                            <a:schemeClr val="lt1"/>
                          </a:solidFill>
                          <a:latin typeface="Arial"/>
                          <a:ea typeface="Arial"/>
                          <a:cs typeface="Arial"/>
                          <a:sym typeface="Arial"/>
                        </a:rPr>
                        <a:t>KATEGORIA NDOGO</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hMerge="1"/>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MALENGO</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r>
              <a:tr h="823975">
                <a:tc rowSpan="3">
                  <a:txBody>
                    <a:bodyPr/>
                    <a:lstStyle/>
                    <a:p>
                      <a:pPr indent="-8889" lvl="0" marL="80645" marR="71755" rtl="0" algn="ctr">
                        <a:spcBef>
                          <a:spcPts val="0"/>
                        </a:spcBef>
                        <a:spcAft>
                          <a:spcPts val="0"/>
                        </a:spcAft>
                        <a:buNone/>
                      </a:pPr>
                      <a:r>
                        <a:rPr lang="en-US" sz="1400" u="none" cap="none" strike="noStrike">
                          <a:solidFill>
                            <a:schemeClr val="dk1"/>
                          </a:solidFill>
                          <a:latin typeface="Arial"/>
                          <a:ea typeface="Arial"/>
                          <a:cs typeface="Arial"/>
                          <a:sym typeface="Arial"/>
                        </a:rPr>
                        <a:t>Kanzidata</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Kanzidata ya PEPFAR </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kanzidata ya shirika ya kurekodi na kuhifadhi data ya PEPFAR imesasishwa.</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Uchunguzi wa Kanzidata ya PEPFAR</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464450">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Kuripoti Kanzidata </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kanzidata inarekodi mara zote vipengele vyote vya data vinavyohitajika na mfumo wa M&amp;E wa shirika.</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Ripoti za Mradi wa M&amp;E</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20375">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Ripoti za Ufuatiliaji </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shirika linaweza kutoa ripoti za ufuatiliaji wa kawaida kwa kutumia kanzidata zake</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Ripoti za Mradi wa M&amp;E</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439" name="Google Shape;1439;p131"/>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 /KATEGORIA NDOGO ZA M&amp;E (INAENDELEA)</a:t>
            </a:r>
            <a:endParaRPr/>
          </a:p>
        </p:txBody>
      </p:sp>
      <p:sp>
        <p:nvSpPr>
          <p:cNvPr id="1440" name="Google Shape;1440;p131"/>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4" name="Shape 1444"/>
        <p:cNvGrpSpPr/>
        <p:nvPr/>
      </p:nvGrpSpPr>
      <p:grpSpPr>
        <a:xfrm>
          <a:off x="0" y="0"/>
          <a:ext cx="0" cy="0"/>
          <a:chOff x="0" y="0"/>
          <a:chExt cx="0" cy="0"/>
        </a:xfrm>
      </p:grpSpPr>
      <p:graphicFrame>
        <p:nvGraphicFramePr>
          <p:cNvPr id="1445" name="Google Shape;1445;p132"/>
          <p:cNvGraphicFramePr/>
          <p:nvPr/>
        </p:nvGraphicFramePr>
        <p:xfrm>
          <a:off x="331596" y="994788"/>
          <a:ext cx="3000000" cy="3000000"/>
        </p:xfrm>
        <a:graphic>
          <a:graphicData uri="http://schemas.openxmlformats.org/drawingml/2006/table">
            <a:tbl>
              <a:tblPr>
                <a:noFill/>
                <a:tableStyleId>{B19A406E-EE2C-4DFD-9D6A-2B16BFBA1EC5}</a:tableStyleId>
              </a:tblPr>
              <a:tblGrid>
                <a:gridCol w="693325"/>
                <a:gridCol w="2160400"/>
                <a:gridCol w="6705600"/>
                <a:gridCol w="2187200"/>
              </a:tblGrid>
              <a:tr h="545575">
                <a:tc gridSpan="2">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KATEGORIA/</a:t>
                      </a:r>
                      <a:br>
                        <a:rPr b="1" lang="en-US" sz="1400" u="none" cap="none" strike="noStrike">
                          <a:solidFill>
                            <a:schemeClr val="lt1"/>
                          </a:solidFill>
                          <a:latin typeface="Arial"/>
                          <a:ea typeface="Arial"/>
                          <a:cs typeface="Arial"/>
                          <a:sym typeface="Arial"/>
                        </a:rPr>
                      </a:br>
                      <a:r>
                        <a:rPr b="1" lang="en-US" sz="1400" u="none" cap="none" strike="noStrike">
                          <a:solidFill>
                            <a:schemeClr val="lt1"/>
                          </a:solidFill>
                          <a:latin typeface="Arial"/>
                          <a:ea typeface="Arial"/>
                          <a:cs typeface="Arial"/>
                          <a:sym typeface="Arial"/>
                        </a:rPr>
                        <a:t>KATEGORIA NDOGO</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hMerge="1"/>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MALENGO</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r>
              <a:tr h="708650">
                <a:tc rowSpan="6">
                  <a:txBody>
                    <a:bodyPr/>
                    <a:lstStyle/>
                    <a:p>
                      <a:pPr indent="-8890" lvl="0" marL="8890" marR="0" rtl="0" algn="ctr">
                        <a:spcBef>
                          <a:spcPts val="0"/>
                        </a:spcBef>
                        <a:spcAft>
                          <a:spcPts val="0"/>
                        </a:spcAft>
                        <a:buNone/>
                      </a:pPr>
                      <a:r>
                        <a:rPr lang="en-US" sz="1400" u="none" cap="none" strike="noStrike">
                          <a:solidFill>
                            <a:schemeClr val="dk1"/>
                          </a:solidFill>
                          <a:latin typeface="Arial"/>
                          <a:ea typeface="Arial"/>
                          <a:cs typeface="Arial"/>
                          <a:sym typeface="Arial"/>
                        </a:rPr>
                        <a:t>Usimamizi na Ukaguzi wa Data</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Zana</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miongozo na zana za usimamizi wa usaidizi zinapatikana.</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Zana na Ripoti za Tathmini ya Ubora wa Data za Mara kwa Mara (RDQA)</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932800">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Nyaraka</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usimamizi wa mwisho wa msaada ulifanywa kulingana na miongozo ya sasa bila mapungufu.</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Nyaraka zote muhimu</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25975">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Ukaguzi wa Data</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sera, taratibu na zana za ukaguzi wa ubora wa data zinapatikana na zinatumika kila wakati.</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taratibu na zana husika</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97800">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Ripoti za ukaguzi </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ukaguzi wa ubora wa data unafanywa kulingana na taratibu zilizowekwa na hatua sahihi za ufuatiliaji baada ya RDQA zinatekelezwa.</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Zana na miongozo ya Tathmini ya Ubora wa Data ya Kawaida (RDQA) na ripoti za ukaguzi</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33500">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Matumizi ya ripoti za Ukaguzi </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matokeo na maoni kutoka kwa ukaguzi wa ubora wa data yanashirikishwa kwa wadau.</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Ripoti za ukaguzi wa ubora wa data za M&amp;E</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803925">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Mafunzo</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wafanyakazi wamefundishwa ipasavyo kutekeleza majukumu yanayohusiana na tathmini ya ubora wa data (ukamilifu, wakati, usahihi, uaminifu) bila mapungufu.</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Nyaraka zote muhimu</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446" name="Google Shape;1446;p132"/>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 /KATEGORIA NDOGO ZA M&amp;E (INAENDELEA)</a:t>
            </a:r>
            <a:endParaRPr/>
          </a:p>
        </p:txBody>
      </p:sp>
      <p:sp>
        <p:nvSpPr>
          <p:cNvPr id="1447" name="Google Shape;1447;p132"/>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1" name="Shape 1451"/>
        <p:cNvGrpSpPr/>
        <p:nvPr/>
      </p:nvGrpSpPr>
      <p:grpSpPr>
        <a:xfrm>
          <a:off x="0" y="0"/>
          <a:ext cx="0" cy="0"/>
          <a:chOff x="0" y="0"/>
          <a:chExt cx="0" cy="0"/>
        </a:xfrm>
      </p:grpSpPr>
      <p:graphicFrame>
        <p:nvGraphicFramePr>
          <p:cNvPr id="1452" name="Google Shape;1452;p133"/>
          <p:cNvGraphicFramePr/>
          <p:nvPr/>
        </p:nvGraphicFramePr>
        <p:xfrm>
          <a:off x="331596" y="994788"/>
          <a:ext cx="3000000" cy="3000000"/>
        </p:xfrm>
        <a:graphic>
          <a:graphicData uri="http://schemas.openxmlformats.org/drawingml/2006/table">
            <a:tbl>
              <a:tblPr>
                <a:noFill/>
                <a:tableStyleId>{B19A406E-EE2C-4DFD-9D6A-2B16BFBA1EC5}</a:tableStyleId>
              </a:tblPr>
              <a:tblGrid>
                <a:gridCol w="693325"/>
                <a:gridCol w="2160400"/>
                <a:gridCol w="6705600"/>
                <a:gridCol w="2187200"/>
              </a:tblGrid>
              <a:tr h="551725">
                <a:tc gridSpan="2">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KATEGORIA/</a:t>
                      </a:r>
                      <a:br>
                        <a:rPr b="1" lang="en-US" sz="1400" u="none" cap="none" strike="noStrike">
                          <a:solidFill>
                            <a:schemeClr val="lt1"/>
                          </a:solidFill>
                          <a:latin typeface="Arial"/>
                          <a:ea typeface="Arial"/>
                          <a:cs typeface="Arial"/>
                          <a:sym typeface="Arial"/>
                        </a:rPr>
                      </a:br>
                      <a:r>
                        <a:rPr b="1" lang="en-US" sz="1400" u="none" cap="none" strike="noStrike">
                          <a:solidFill>
                            <a:schemeClr val="lt1"/>
                          </a:solidFill>
                          <a:latin typeface="Arial"/>
                          <a:ea typeface="Arial"/>
                          <a:cs typeface="Arial"/>
                          <a:sym typeface="Arial"/>
                        </a:rPr>
                        <a:t>KATEGORIA NDOGO</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hMerge="1"/>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MALENGO</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r>
              <a:tr h="475450">
                <a:tc rowSpan="4">
                  <a:txBody>
                    <a:bodyPr/>
                    <a:lstStyle/>
                    <a:p>
                      <a:pPr indent="-8890" lvl="0" marL="8890" marR="0" rtl="0" algn="ctr">
                        <a:spcBef>
                          <a:spcPts val="0"/>
                        </a:spcBef>
                        <a:spcAft>
                          <a:spcPts val="0"/>
                        </a:spcAft>
                        <a:buNone/>
                      </a:pPr>
                      <a:r>
                        <a:rPr lang="en-US" sz="1400" u="none" cap="none" strike="noStrike">
                          <a:solidFill>
                            <a:schemeClr val="dk1"/>
                          </a:solidFill>
                          <a:latin typeface="Arial"/>
                          <a:ea typeface="Arial"/>
                          <a:cs typeface="Arial"/>
                          <a:sym typeface="Arial"/>
                        </a:rPr>
                        <a:t>Mahitaji na Matumizi ya Data</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Mpango </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shirika lina mpango wa matumizi ya data kwa mradi wake unaofadhiliwa na PEPFAR.</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Mipango ya matumizi ya data, Mpango wa AMELP/M&amp;E</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90950">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Nyaraka </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mpango wa matumizi ya data umetekelezwa kikamilifu.</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Nyaraka zote muhimu</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95275">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Kozi ya Kusahihisha</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data ya kawaida inatumika kubuni hatua madhubuti za kurekebisha.</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Dokezo/maelezo ya mkutano; mawasilisho au dashibodi</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440725">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Tathmini za Data </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shirika mara kwa mara linafanya ukaguzi wa kimfumo wa data inayohusisha wafanyakazi wa kiufundi na wa M&amp;E, linajifunza kutoka kwenye data, na hufanya maamuzi ya kuboresha utendaji.</a:t>
                      </a:r>
                      <a:endParaRPr/>
                    </a:p>
                  </a:txBody>
                  <a:tcPr marT="0" marB="0" marR="15150" marL="151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Dokezo/maelezo ya mkutano; mawasilisho, maamuzi</a:t>
                      </a:r>
                      <a:endParaRPr/>
                    </a:p>
                  </a:txBody>
                  <a:tcPr marT="0" marB="0" marR="15150" marL="151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453" name="Google Shape;1453;p133"/>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 /KATEGORIA NDOGO ZA M&amp;E (INAENDELEA)</a:t>
            </a:r>
            <a:endParaRPr/>
          </a:p>
        </p:txBody>
      </p:sp>
      <p:sp>
        <p:nvSpPr>
          <p:cNvPr id="1454" name="Google Shape;1454;p133"/>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8" name="Shape 1458"/>
        <p:cNvGrpSpPr/>
        <p:nvPr/>
      </p:nvGrpSpPr>
      <p:grpSpPr>
        <a:xfrm>
          <a:off x="0" y="0"/>
          <a:ext cx="0" cy="0"/>
          <a:chOff x="0" y="0"/>
          <a:chExt cx="0" cy="0"/>
        </a:xfrm>
      </p:grpSpPr>
      <p:sp>
        <p:nvSpPr>
          <p:cNvPr id="1459" name="Google Shape;1459;p134"/>
          <p:cNvSpPr txBox="1"/>
          <p:nvPr/>
        </p:nvSpPr>
        <p:spPr>
          <a:xfrm>
            <a:off x="331596" y="2121026"/>
            <a:ext cx="5345177" cy="3030316"/>
          </a:xfrm>
          <a:prstGeom prst="rect">
            <a:avLst/>
          </a:prstGeom>
          <a:noFill/>
          <a:ln cap="flat" cmpd="sng" w="9525">
            <a:solidFill>
              <a:srgbClr val="A6A6A6"/>
            </a:solidFill>
            <a:prstDash val="solid"/>
            <a:round/>
            <a:headEnd len="sm" w="sm" type="none"/>
            <a:tailEnd len="sm" w="sm" type="none"/>
          </a:ln>
        </p:spPr>
        <p:txBody>
          <a:bodyPr anchorCtr="0" anchor="t" bIns="0" lIns="0" spcFirstLastPara="1" rIns="0" wrap="square" tIns="29200">
            <a:spAutoFit/>
          </a:bodyPr>
          <a:lstStyle/>
          <a:p>
            <a:pPr indent="0" lvl="0" marL="164465" marR="0" rtl="0" algn="l">
              <a:lnSpc>
                <a:spcPct val="100000"/>
              </a:lnSpc>
              <a:spcBef>
                <a:spcPts val="0"/>
              </a:spcBef>
              <a:spcAft>
                <a:spcPts val="0"/>
              </a:spcAft>
              <a:buNone/>
            </a:pPr>
            <a:r>
              <a:rPr b="1" lang="en-US" sz="2000">
                <a:solidFill>
                  <a:schemeClr val="dk1"/>
                </a:solidFill>
                <a:latin typeface="Arial"/>
                <a:ea typeface="Arial"/>
                <a:cs typeface="Arial"/>
                <a:sym typeface="Arial"/>
              </a:rPr>
              <a:t>Usimamizi wa Utendaji wa kazi</a:t>
            </a:r>
            <a:endParaRPr sz="2000">
              <a:solidFill>
                <a:schemeClr val="dk1"/>
              </a:solidFill>
              <a:latin typeface="Arial"/>
              <a:ea typeface="Arial"/>
              <a:cs typeface="Arial"/>
              <a:sym typeface="Arial"/>
            </a:endParaRPr>
          </a:p>
          <a:p>
            <a:pPr indent="-228600" lvl="0" marL="571500" marR="796290" rtl="0" algn="l">
              <a:spcBef>
                <a:spcPts val="6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Hakuna Mwongozo wa Usimamizi wa Utendaji wa kazi</a:t>
            </a:r>
            <a:endParaRPr/>
          </a:p>
          <a:p>
            <a:pPr indent="-228600" lvl="0" marL="571500" marR="0" rtl="0" algn="l">
              <a:spcBef>
                <a:spcPts val="12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Hakuna Mpango wa MEL/AMELP/MEAL</a:t>
            </a:r>
            <a:endParaRPr/>
          </a:p>
          <a:p>
            <a:pPr indent="-228600" lvl="0" marL="571500" marR="814705" rtl="0" algn="l">
              <a:spcBef>
                <a:spcPts val="12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Wafanyakazi hawana ujuzi katika usimamizi wa utendaji</a:t>
            </a:r>
            <a:endParaRPr/>
          </a:p>
          <a:p>
            <a:pPr indent="-228600" lvl="0" marL="571500" marR="171450" rtl="0" algn="l">
              <a:spcBef>
                <a:spcPts val="12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Programu ya Usimamizi wa Utendaji na dashibodi</a:t>
            </a:r>
            <a:endParaRPr/>
          </a:p>
        </p:txBody>
      </p:sp>
      <p:sp>
        <p:nvSpPr>
          <p:cNvPr id="1460" name="Google Shape;1460;p134"/>
          <p:cNvSpPr txBox="1"/>
          <p:nvPr/>
        </p:nvSpPr>
        <p:spPr>
          <a:xfrm>
            <a:off x="6096000" y="2121026"/>
            <a:ext cx="5764404" cy="3338092"/>
          </a:xfrm>
          <a:prstGeom prst="rect">
            <a:avLst/>
          </a:prstGeom>
          <a:noFill/>
          <a:ln cap="flat" cmpd="sng" w="9525">
            <a:solidFill>
              <a:srgbClr val="A6A6A6"/>
            </a:solidFill>
            <a:prstDash val="solid"/>
            <a:round/>
            <a:headEnd len="sm" w="sm" type="none"/>
            <a:tailEnd len="sm" w="sm" type="none"/>
          </a:ln>
        </p:spPr>
        <p:txBody>
          <a:bodyPr anchorCtr="0" anchor="t" bIns="0" lIns="0" spcFirstLastPara="1" rIns="0" wrap="square" tIns="29200">
            <a:spAutoFit/>
          </a:bodyPr>
          <a:lstStyle/>
          <a:p>
            <a:pPr indent="0" lvl="0" marL="164465" marR="0" rtl="0" algn="l">
              <a:lnSpc>
                <a:spcPct val="100000"/>
              </a:lnSpc>
              <a:spcBef>
                <a:spcPts val="0"/>
              </a:spcBef>
              <a:spcAft>
                <a:spcPts val="0"/>
              </a:spcAft>
              <a:buNone/>
            </a:pPr>
            <a:r>
              <a:rPr b="1" lang="en-US" sz="2000">
                <a:solidFill>
                  <a:schemeClr val="dk1"/>
                </a:solidFill>
                <a:latin typeface="Arial"/>
                <a:ea typeface="Arial"/>
                <a:cs typeface="Arial"/>
                <a:sym typeface="Arial"/>
              </a:rPr>
              <a:t>Ufuatiliaji na Utathmini</a:t>
            </a:r>
            <a:endParaRPr sz="2000">
              <a:solidFill>
                <a:schemeClr val="dk1"/>
              </a:solidFill>
              <a:latin typeface="Arial"/>
              <a:ea typeface="Arial"/>
              <a:cs typeface="Arial"/>
              <a:sym typeface="Arial"/>
            </a:endParaRPr>
          </a:p>
          <a:p>
            <a:pPr indent="-228600" lvl="0" marL="571500" marR="0" rtl="0" algn="l">
              <a:spcBef>
                <a:spcPts val="6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Kutokuwa na wafanyakazi wa kutosha wa M&amp;E</a:t>
            </a:r>
            <a:endParaRPr/>
          </a:p>
          <a:p>
            <a:pPr indent="-228600" lvl="0" marL="571500" marR="5080" rtl="0" algn="l">
              <a:spcBef>
                <a:spcPts val="12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Mifumo duni ya usimamizi wa data na  ukosefu wa mgawanyo sahihi wa data  katika mashirika madogo yasiyo ya kiserikali</a:t>
            </a:r>
            <a:endParaRPr/>
          </a:p>
          <a:p>
            <a:pPr indent="-228600" lvl="0" marL="571500" marR="83820" rtl="0" algn="l">
              <a:spcBef>
                <a:spcPts val="12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RDQA duni, ukosefu wa ushahidi wa  kutekeleza hatua za ufuatiliaji</a:t>
            </a:r>
            <a:endParaRPr/>
          </a:p>
          <a:p>
            <a:pPr indent="-228600" lvl="0" marL="571500" marR="144780" rtl="0" algn="l">
              <a:spcBef>
                <a:spcPts val="12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Kiwango cha chini cha matumizi ya data kwa uboreshaji wa programu na ukosefu wa ujuzi wa uchambuzi wa data</a:t>
            </a:r>
            <a:endParaRPr/>
          </a:p>
        </p:txBody>
      </p:sp>
      <p:sp>
        <p:nvSpPr>
          <p:cNvPr id="1461" name="Google Shape;1461;p134"/>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MASUALA YA KAWAIDA</a:t>
            </a:r>
            <a:endParaRPr/>
          </a:p>
        </p:txBody>
      </p:sp>
      <p:sp>
        <p:nvSpPr>
          <p:cNvPr id="1462" name="Google Shape;1462;p134"/>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7" name="Shape 1467"/>
        <p:cNvGrpSpPr/>
        <p:nvPr/>
      </p:nvGrpSpPr>
      <p:grpSpPr>
        <a:xfrm>
          <a:off x="0" y="0"/>
          <a:ext cx="0" cy="0"/>
          <a:chOff x="0" y="0"/>
          <a:chExt cx="0" cy="0"/>
        </a:xfrm>
      </p:grpSpPr>
      <p:sp>
        <p:nvSpPr>
          <p:cNvPr id="1468" name="Google Shape;1468;p135"/>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MAPENDEKEZO</a:t>
            </a:r>
            <a:endParaRPr b="1" sz="3200">
              <a:solidFill>
                <a:schemeClr val="lt1"/>
              </a:solidFill>
              <a:latin typeface="Arial"/>
              <a:ea typeface="Arial"/>
              <a:cs typeface="Arial"/>
              <a:sym typeface="Arial"/>
            </a:endParaRPr>
          </a:p>
        </p:txBody>
      </p:sp>
      <p:sp>
        <p:nvSpPr>
          <p:cNvPr id="1469" name="Google Shape;1469;p135"/>
          <p:cNvSpPr txBox="1"/>
          <p:nvPr>
            <p:ph idx="1" type="body"/>
          </p:nvPr>
        </p:nvSpPr>
        <p:spPr>
          <a:xfrm>
            <a:off x="1208972" y="1030142"/>
            <a:ext cx="10064537" cy="2769989"/>
          </a:xfrm>
          <a:prstGeom prst="rect">
            <a:avLst/>
          </a:prstGeom>
          <a:noFill/>
          <a:ln>
            <a:noFill/>
          </a:ln>
        </p:spPr>
        <p:txBody>
          <a:bodyPr anchorCtr="0" anchor="t" bIns="45700" lIns="0" spcFirstLastPara="1" rIns="0" wrap="square" tIns="45700">
            <a:noAutofit/>
          </a:bodyPr>
          <a:lstStyle/>
          <a:p>
            <a:pPr indent="-342900" lvl="0" marL="512229" rtl="0" algn="l">
              <a:lnSpc>
                <a:spcPct val="110000"/>
              </a:lnSpc>
              <a:spcBef>
                <a:spcPts val="0"/>
              </a:spcBef>
              <a:spcAft>
                <a:spcPts val="0"/>
              </a:spcAft>
              <a:buClr>
                <a:schemeClr val="dk1"/>
              </a:buClr>
              <a:buSzPts val="2000"/>
              <a:buFont typeface="Noto Sans Symbols"/>
              <a:buChar char="▪"/>
            </a:pPr>
            <a:r>
              <a:rPr b="1" lang="en-US"/>
              <a:t>Fanya mafunzo endelevu ya wafanyakazi </a:t>
            </a:r>
            <a:r>
              <a:rPr lang="en-US" sz="2000"/>
              <a:t>katika ukusanyaji wa data, uhifadhi na uchambuzi, kwa wapokeaji wakuu mpya na za sasa na wapokeaji wadogo </a:t>
            </a:r>
            <a:r>
              <a:rPr b="1" lang="en-US"/>
              <a:t>kuwa kipaumbele</a:t>
            </a:r>
            <a:r>
              <a:rPr lang="en-US" sz="2000"/>
              <a:t>. </a:t>
            </a:r>
            <a:endParaRPr/>
          </a:p>
          <a:p>
            <a:pPr indent="-342900" lvl="0" marL="512229" rtl="0" algn="l">
              <a:lnSpc>
                <a:spcPct val="110000"/>
              </a:lnSpc>
              <a:spcBef>
                <a:spcPts val="1200"/>
              </a:spcBef>
              <a:spcAft>
                <a:spcPts val="0"/>
              </a:spcAft>
              <a:buClr>
                <a:schemeClr val="dk1"/>
              </a:buClr>
              <a:buSzPts val="2000"/>
              <a:buFont typeface="Noto Sans Symbols"/>
              <a:buChar char="▪"/>
            </a:pPr>
            <a:r>
              <a:rPr b="1" lang="en-US"/>
              <a:t>Mwongozo wa Usimamizi wa Mradi: </a:t>
            </a:r>
            <a:r>
              <a:rPr lang="en-US" sz="2000"/>
              <a:t>Mchakato na taratibu zinazohusu ukusanyaji, uhifadhi na uchambuzi wa data zinapaswa kuwekwa katika Mwongozo wa Usimamizi wa Mradi uliowekwa kitaasisi na data ya kawaida kwa ajili ya kufanya maamuzi na uongozi. </a:t>
            </a:r>
            <a:endParaRPr/>
          </a:p>
          <a:p>
            <a:pPr indent="-342900" lvl="0" marL="512229" rtl="0" algn="l">
              <a:lnSpc>
                <a:spcPct val="110000"/>
              </a:lnSpc>
              <a:spcBef>
                <a:spcPts val="1200"/>
              </a:spcBef>
              <a:spcAft>
                <a:spcPts val="0"/>
              </a:spcAft>
              <a:buClr>
                <a:schemeClr val="dk1"/>
              </a:buClr>
              <a:buSzPts val="2000"/>
              <a:buFont typeface="Noto Sans Symbols"/>
              <a:buChar char="▪"/>
            </a:pPr>
            <a:r>
              <a:rPr b="1" lang="en-US"/>
              <a:t>Kuzingatia utunzaji wa wafanyakazi wa M&amp;E:  </a:t>
            </a:r>
            <a:r>
              <a:rPr lang="en-US" sz="2000"/>
              <a:t>Kushughulikia kuondoka kwa wafanyakazi wa M&amp;E inapaswa kujumuisha njia ya pande mbili za kuoanisha kiwango cha malipo kati ya mashirika ya ndani na ya kimataifa ili kuleta usawa kwa LIP zote kupata na kuhifadhi wafanyakazi bora. </a:t>
            </a:r>
            <a:endParaRPr/>
          </a:p>
        </p:txBody>
      </p:sp>
      <p:sp>
        <p:nvSpPr>
          <p:cNvPr id="1470" name="Google Shape;1470;p135"/>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4" name="Shape 1474"/>
        <p:cNvGrpSpPr/>
        <p:nvPr/>
      </p:nvGrpSpPr>
      <p:grpSpPr>
        <a:xfrm>
          <a:off x="0" y="0"/>
          <a:ext cx="0" cy="0"/>
          <a:chOff x="0" y="0"/>
          <a:chExt cx="0" cy="0"/>
        </a:xfrm>
      </p:grpSpPr>
      <p:sp>
        <p:nvSpPr>
          <p:cNvPr id="1475" name="Google Shape;1475;p136"/>
          <p:cNvSpPr txBox="1"/>
          <p:nvPr>
            <p:ph type="title"/>
          </p:nvPr>
        </p:nvSpPr>
        <p:spPr>
          <a:xfrm>
            <a:off x="249767" y="2334565"/>
            <a:ext cx="11692466" cy="1333698"/>
          </a:xfrm>
          <a:prstGeom prst="rect">
            <a:avLst/>
          </a:prstGeom>
          <a:noFill/>
          <a:ln>
            <a:noFill/>
          </a:ln>
        </p:spPr>
        <p:txBody>
          <a:bodyPr anchorCtr="0" anchor="b" bIns="0" lIns="0" spcFirstLastPara="1" rIns="0" wrap="square" tIns="0">
            <a:spAutoFit/>
          </a:bodyPr>
          <a:lstStyle/>
          <a:p>
            <a:pPr indent="0" lvl="0" marL="12700" rtl="0" algn="ctr">
              <a:lnSpc>
                <a:spcPct val="108750"/>
              </a:lnSpc>
              <a:spcBef>
                <a:spcPts val="0"/>
              </a:spcBef>
              <a:spcAft>
                <a:spcPts val="0"/>
              </a:spcAft>
              <a:buClr>
                <a:srgbClr val="3F3F3F"/>
              </a:buClr>
              <a:buSzPts val="4800"/>
              <a:buFont typeface="Arial"/>
              <a:buNone/>
            </a:pPr>
            <a:r>
              <a:rPr b="1" lang="en-US" sz="4800"/>
              <a:t>MODULI YA 9: </a:t>
            </a:r>
            <a:br>
              <a:rPr b="1" lang="en-US" sz="4800"/>
            </a:br>
            <a:r>
              <a:rPr b="1" lang="en-US" sz="4800"/>
              <a:t>USHIRIKISHWAJI WA KIJINSIA NA KIJAMII (GESI)</a:t>
            </a:r>
            <a:endParaRPr b="1" sz="4800"/>
          </a:p>
        </p:txBody>
      </p:sp>
      <p:sp>
        <p:nvSpPr>
          <p:cNvPr id="1476" name="Google Shape;1476;p136"/>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rgbClr val="FFFFFF"/>
                </a:solidFill>
                <a:latin typeface="Arial"/>
                <a:ea typeface="Arial"/>
                <a:cs typeface="Arial"/>
                <a:sym typeface="Arial"/>
              </a:rPr>
              <a:t> </a:t>
            </a:r>
            <a:endParaRPr/>
          </a:p>
        </p:txBody>
      </p:sp>
      <p:sp>
        <p:nvSpPr>
          <p:cNvPr id="1477" name="Google Shape;1477;p136"/>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1" name="Shape 1481"/>
        <p:cNvGrpSpPr/>
        <p:nvPr/>
      </p:nvGrpSpPr>
      <p:grpSpPr>
        <a:xfrm>
          <a:off x="0" y="0"/>
          <a:ext cx="0" cy="0"/>
          <a:chOff x="0" y="0"/>
          <a:chExt cx="0" cy="0"/>
        </a:xfrm>
      </p:grpSpPr>
      <p:sp>
        <p:nvSpPr>
          <p:cNvPr id="1482" name="Google Shape;1482;p137"/>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USHIRIKISHWAJI WA KIJINSIA NA KIJAMII (GESI)</a:t>
            </a:r>
            <a:endParaRPr/>
          </a:p>
        </p:txBody>
      </p:sp>
      <p:sp>
        <p:nvSpPr>
          <p:cNvPr id="1483" name="Google Shape;1483;p137"/>
          <p:cNvSpPr txBox="1"/>
          <p:nvPr/>
        </p:nvSpPr>
        <p:spPr>
          <a:xfrm>
            <a:off x="865305" y="988906"/>
            <a:ext cx="11138496" cy="2616101"/>
          </a:xfrm>
          <a:prstGeom prst="rect">
            <a:avLst/>
          </a:prstGeom>
          <a:noFill/>
          <a:ln>
            <a:noFill/>
          </a:ln>
        </p:spPr>
        <p:txBody>
          <a:bodyPr anchorCtr="0" anchor="t" bIns="0" lIns="0" spcFirstLastPara="1" rIns="0" wrap="square" tIns="0">
            <a:spAutoFit/>
          </a:bodyPr>
          <a:lstStyle/>
          <a:p>
            <a:pPr indent="-92075" lvl="0" marL="104139" marR="5080" rtl="0" algn="l">
              <a:spcBef>
                <a:spcPts val="0"/>
              </a:spcBef>
              <a:spcAft>
                <a:spcPts val="0"/>
              </a:spcAft>
              <a:buClr>
                <a:schemeClr val="dk1"/>
              </a:buClr>
              <a:buSzPts val="2000"/>
              <a:buFont typeface="Arial"/>
              <a:buNone/>
            </a:pPr>
            <a:r>
              <a:rPr b="1" lang="en-US" sz="2000">
                <a:solidFill>
                  <a:schemeClr val="dk1"/>
                </a:solidFill>
                <a:latin typeface="Arial"/>
                <a:ea typeface="Arial"/>
                <a:cs typeface="Arial"/>
                <a:sym typeface="Arial"/>
              </a:rPr>
              <a:t>Lengo kuu: </a:t>
            </a:r>
            <a:r>
              <a:rPr lang="en-US" sz="2000">
                <a:solidFill>
                  <a:schemeClr val="dk1"/>
                </a:solidFill>
                <a:latin typeface="Arial"/>
                <a:ea typeface="Arial"/>
                <a:cs typeface="Arial"/>
                <a:sym typeface="Arial"/>
              </a:rPr>
              <a:t>Kuunda zana muhimu na rahisi kutumia ya kufanya ukaguzi wa kijinsia pamoja na hatua za ujumuishaji wa kijamii.</a:t>
            </a:r>
            <a:endParaRPr/>
          </a:p>
          <a:p>
            <a:pPr indent="0" lvl="0" marL="12064" marR="5080" rtl="0" algn="l">
              <a:spcBef>
                <a:spcPts val="1200"/>
              </a:spcBef>
              <a:spcAft>
                <a:spcPts val="0"/>
              </a:spcAft>
              <a:buNone/>
            </a:pPr>
            <a:r>
              <a:rPr b="1" lang="en-US" sz="2000">
                <a:solidFill>
                  <a:schemeClr val="dk1"/>
                </a:solidFill>
                <a:latin typeface="Arial"/>
                <a:ea typeface="Arial"/>
                <a:cs typeface="Arial"/>
                <a:sym typeface="Arial"/>
              </a:rPr>
              <a:t>Zana hii ina malengo mawili mahususi yafuatayo:</a:t>
            </a:r>
            <a:endParaRPr/>
          </a:p>
          <a:p>
            <a:pPr indent="-457200" lvl="1" marL="914400" marR="5080" rtl="0" algn="l">
              <a:spcBef>
                <a:spcPts val="1200"/>
              </a:spcBef>
              <a:spcAft>
                <a:spcPts val="0"/>
              </a:spcAft>
              <a:buClr>
                <a:schemeClr val="dk1"/>
              </a:buClr>
              <a:buSzPts val="2000"/>
              <a:buFont typeface="Calibri"/>
              <a:buAutoNum type="arabicPeriod"/>
            </a:pPr>
            <a:r>
              <a:rPr b="0" i="0" lang="en-US" sz="2000" u="none" cap="none" strike="noStrike">
                <a:solidFill>
                  <a:schemeClr val="dk1"/>
                </a:solidFill>
                <a:latin typeface="Arial"/>
                <a:ea typeface="Arial"/>
                <a:cs typeface="Arial"/>
                <a:sym typeface="Arial"/>
              </a:rPr>
              <a:t>Tathmini uwezo wa shirika wa kujumuisha kijinsia na ujumuishaji wa kijamii katika ngazi tatu: ngazi ya shirika, ngazi ya mradi/programu, na ngazi ya mtu binafsi.</a:t>
            </a:r>
            <a:endParaRPr/>
          </a:p>
          <a:p>
            <a:pPr indent="-457200" lvl="1" marL="914400" marR="5080" rtl="0" algn="l">
              <a:spcBef>
                <a:spcPts val="1200"/>
              </a:spcBef>
              <a:spcAft>
                <a:spcPts val="0"/>
              </a:spcAft>
              <a:buClr>
                <a:schemeClr val="dk1"/>
              </a:buClr>
              <a:buSzPts val="2000"/>
              <a:buFont typeface="Calibri"/>
              <a:buAutoNum type="arabicPeriod"/>
            </a:pPr>
            <a:r>
              <a:rPr b="0" i="0" lang="en-US" sz="2000" u="none" cap="none" strike="noStrike">
                <a:solidFill>
                  <a:schemeClr val="dk1"/>
                </a:solidFill>
                <a:latin typeface="Arial"/>
                <a:ea typeface="Arial"/>
                <a:cs typeface="Arial"/>
                <a:sym typeface="Arial"/>
              </a:rPr>
              <a:t>Tambua mapungufu yaliyopo ya ujumuishaji wa kijinsia na ujumuishaji wa kijamii muhimu kwa kubuni mkakati wa kijinsia/mpango wa kukuza uwezo wa kijinsia.</a:t>
            </a:r>
            <a:endParaRPr/>
          </a:p>
        </p:txBody>
      </p:sp>
      <p:sp>
        <p:nvSpPr>
          <p:cNvPr id="1484" name="Google Shape;1484;p137"/>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8" name="Shape 1488"/>
        <p:cNvGrpSpPr/>
        <p:nvPr/>
      </p:nvGrpSpPr>
      <p:grpSpPr>
        <a:xfrm>
          <a:off x="0" y="0"/>
          <a:ext cx="0" cy="0"/>
          <a:chOff x="0" y="0"/>
          <a:chExt cx="0" cy="0"/>
        </a:xfrm>
      </p:grpSpPr>
      <p:sp>
        <p:nvSpPr>
          <p:cNvPr id="1489" name="Google Shape;1489;p138"/>
          <p:cNvSpPr txBox="1"/>
          <p:nvPr/>
        </p:nvSpPr>
        <p:spPr>
          <a:xfrm>
            <a:off x="752979" y="1089898"/>
            <a:ext cx="5184140" cy="4308872"/>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b="1" lang="en-US" sz="2000">
                <a:solidFill>
                  <a:schemeClr val="dk1"/>
                </a:solidFill>
                <a:latin typeface="Arial"/>
                <a:ea typeface="Arial"/>
                <a:cs typeface="Arial"/>
                <a:sym typeface="Arial"/>
              </a:rPr>
              <a:t>Mbinu</a:t>
            </a:r>
            <a:endParaRPr sz="2000">
              <a:solidFill>
                <a:schemeClr val="dk1"/>
              </a:solidFill>
              <a:latin typeface="Arial"/>
              <a:ea typeface="Arial"/>
              <a:cs typeface="Arial"/>
              <a:sym typeface="Arial"/>
            </a:endParaRPr>
          </a:p>
          <a:p>
            <a:pPr indent="-342900" lvl="0" marL="555625" marR="0" rtl="0" algn="l">
              <a:lnSpc>
                <a:spcPct val="100000"/>
              </a:lnSpc>
              <a:spcBef>
                <a:spcPts val="6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Ukaguzi wa Nyaraka</a:t>
            </a:r>
            <a:endParaRPr sz="2000">
              <a:solidFill>
                <a:schemeClr val="dk1"/>
              </a:solidFill>
              <a:latin typeface="Arial"/>
              <a:ea typeface="Arial"/>
              <a:cs typeface="Arial"/>
              <a:sym typeface="Arial"/>
            </a:endParaRPr>
          </a:p>
          <a:p>
            <a:pPr indent="-342900" lvl="0" marL="555625" marR="0" rtl="0" algn="l">
              <a:lnSpc>
                <a:spcPct val="100000"/>
              </a:lnSpc>
              <a:spcBef>
                <a:spcPts val="6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Mahojiano au vikundi mahususi na wafanyakazi, ana kwa ana au wakiwa mbali</a:t>
            </a:r>
            <a:endParaRPr sz="2000">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sz="20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b="1" lang="en-US" sz="2000">
                <a:solidFill>
                  <a:schemeClr val="dk1"/>
                </a:solidFill>
                <a:latin typeface="Arial"/>
                <a:ea typeface="Arial"/>
                <a:cs typeface="Arial"/>
                <a:sym typeface="Arial"/>
              </a:rPr>
              <a:t>Washiriki wa mahojiano waliopendekezwa</a:t>
            </a:r>
            <a:endParaRPr sz="2000">
              <a:solidFill>
                <a:schemeClr val="dk1"/>
              </a:solidFill>
              <a:latin typeface="Arial"/>
              <a:ea typeface="Arial"/>
              <a:cs typeface="Arial"/>
              <a:sym typeface="Arial"/>
            </a:endParaRPr>
          </a:p>
          <a:p>
            <a:pPr indent="-342900" lvl="0" marL="555625" marR="423544" rtl="0" algn="l">
              <a:spcBef>
                <a:spcPts val="6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Mtu anayezingatia jinsia, meneja wa programu, mkurugenzi wa M&amp;E, meneja wa Rasilimali Watu, na wafanyakazi wa fedha</a:t>
            </a:r>
            <a:endParaRPr/>
          </a:p>
          <a:p>
            <a:pPr indent="0" lvl="0" marL="0" marR="0" rtl="0" algn="l">
              <a:lnSpc>
                <a:spcPct val="100000"/>
              </a:lnSpc>
              <a:spcBef>
                <a:spcPts val="0"/>
              </a:spcBef>
              <a:spcAft>
                <a:spcPts val="0"/>
              </a:spcAft>
              <a:buNone/>
            </a:pPr>
            <a:r>
              <a:t/>
            </a:r>
            <a:endParaRPr sz="20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rPr b="1" lang="en-US" sz="2000">
                <a:solidFill>
                  <a:schemeClr val="dk1"/>
                </a:solidFill>
                <a:latin typeface="Arial"/>
                <a:ea typeface="Arial"/>
                <a:cs typeface="Arial"/>
                <a:sym typeface="Arial"/>
              </a:rPr>
              <a:t>Istilahi ya jinsia</a:t>
            </a:r>
            <a:endParaRPr sz="2000">
              <a:solidFill>
                <a:schemeClr val="dk1"/>
              </a:solidFill>
              <a:latin typeface="Arial"/>
              <a:ea typeface="Arial"/>
              <a:cs typeface="Arial"/>
              <a:sym typeface="Arial"/>
            </a:endParaRPr>
          </a:p>
          <a:p>
            <a:pPr indent="-342900" lvl="0" marL="555625" marR="423544" rtl="0" algn="l">
              <a:lnSpc>
                <a:spcPct val="100000"/>
              </a:lnSpc>
              <a:spcBef>
                <a:spcPts val="6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Hakikisha kwamba washiriki wanaelewa istilahi</a:t>
            </a:r>
            <a:endParaRPr/>
          </a:p>
        </p:txBody>
      </p:sp>
      <p:sp>
        <p:nvSpPr>
          <p:cNvPr id="1490" name="Google Shape;1490;p138"/>
          <p:cNvSpPr txBox="1"/>
          <p:nvPr/>
        </p:nvSpPr>
        <p:spPr>
          <a:xfrm>
            <a:off x="11072319" y="6467858"/>
            <a:ext cx="423545"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1800">
                <a:solidFill>
                  <a:srgbClr val="FFFFFF"/>
                </a:solidFill>
                <a:latin typeface="Arial"/>
                <a:ea typeface="Arial"/>
                <a:cs typeface="Arial"/>
                <a:sym typeface="Arial"/>
              </a:rPr>
              <a:t>121</a:t>
            </a:r>
            <a:endParaRPr sz="1800">
              <a:solidFill>
                <a:schemeClr val="dk1"/>
              </a:solidFill>
              <a:latin typeface="Arial"/>
              <a:ea typeface="Arial"/>
              <a:cs typeface="Arial"/>
              <a:sym typeface="Arial"/>
            </a:endParaRPr>
          </a:p>
        </p:txBody>
      </p:sp>
      <p:sp>
        <p:nvSpPr>
          <p:cNvPr id="1491" name="Google Shape;1491;p138"/>
          <p:cNvSpPr/>
          <p:nvPr/>
        </p:nvSpPr>
        <p:spPr>
          <a:xfrm>
            <a:off x="6544910" y="2202261"/>
            <a:ext cx="4749437" cy="2293973"/>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Avenir"/>
              <a:ea typeface="Avenir"/>
              <a:cs typeface="Avenir"/>
              <a:sym typeface="Avenir"/>
            </a:endParaRPr>
          </a:p>
        </p:txBody>
      </p:sp>
      <p:sp>
        <p:nvSpPr>
          <p:cNvPr id="1492" name="Google Shape;1492;p138"/>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USULI NA MBINU</a:t>
            </a:r>
            <a:endParaRPr/>
          </a:p>
        </p:txBody>
      </p:sp>
      <p:sp>
        <p:nvSpPr>
          <p:cNvPr id="1493" name="Google Shape;1493;p138"/>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7" name="Shape 1497"/>
        <p:cNvGrpSpPr/>
        <p:nvPr/>
      </p:nvGrpSpPr>
      <p:grpSpPr>
        <a:xfrm>
          <a:off x="0" y="0"/>
          <a:ext cx="0" cy="0"/>
          <a:chOff x="0" y="0"/>
          <a:chExt cx="0" cy="0"/>
        </a:xfrm>
      </p:grpSpPr>
      <p:sp>
        <p:nvSpPr>
          <p:cNvPr id="1498" name="Google Shape;1498;p139"/>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CHATI YA NUPAS PLUS 2.0</a:t>
            </a:r>
            <a:endParaRPr b="1" sz="3200">
              <a:solidFill>
                <a:schemeClr val="lt1"/>
              </a:solidFill>
              <a:latin typeface="Arial"/>
              <a:ea typeface="Arial"/>
              <a:cs typeface="Arial"/>
              <a:sym typeface="Arial"/>
            </a:endParaRPr>
          </a:p>
        </p:txBody>
      </p:sp>
      <p:pic>
        <p:nvPicPr>
          <p:cNvPr descr="Chart, bar chart  Description automatically generated" id="1499" name="Google Shape;1499;p139"/>
          <p:cNvPicPr preferRelativeResize="0"/>
          <p:nvPr/>
        </p:nvPicPr>
        <p:blipFill rotWithShape="1">
          <a:blip r:embed="rId3">
            <a:alphaModFix/>
          </a:blip>
          <a:srcRect b="3485" l="1282" r="3099" t="0"/>
          <a:stretch/>
        </p:blipFill>
        <p:spPr>
          <a:xfrm>
            <a:off x="1481328" y="966154"/>
            <a:ext cx="9189720" cy="4947021"/>
          </a:xfrm>
          <a:prstGeom prst="rect">
            <a:avLst/>
          </a:prstGeom>
          <a:noFill/>
          <a:ln>
            <a:noFill/>
          </a:ln>
        </p:spPr>
      </p:pic>
      <p:sp>
        <p:nvSpPr>
          <p:cNvPr id="1500" name="Google Shape;1500;p139"/>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14"/>
          <p:cNvSpPr txBox="1"/>
          <p:nvPr>
            <p:ph idx="1" type="body"/>
          </p:nvPr>
        </p:nvSpPr>
        <p:spPr>
          <a:xfrm>
            <a:off x="1055549" y="884758"/>
            <a:ext cx="10132043" cy="5356482"/>
          </a:xfrm>
          <a:prstGeom prst="rect">
            <a:avLst/>
          </a:prstGeom>
          <a:noFill/>
          <a:ln>
            <a:noFill/>
          </a:ln>
        </p:spPr>
        <p:txBody>
          <a:bodyPr anchorCtr="0" anchor="t" bIns="91175" lIns="91175" spcFirstLastPara="1" rIns="91175" wrap="square" tIns="91175">
            <a:noAutofit/>
          </a:bodyPr>
          <a:lstStyle/>
          <a:p>
            <a:pPr indent="0" lvl="0" marL="0" marR="962025" rtl="0" algn="l">
              <a:lnSpc>
                <a:spcPct val="113888"/>
              </a:lnSpc>
              <a:spcBef>
                <a:spcPts val="0"/>
              </a:spcBef>
              <a:spcAft>
                <a:spcPts val="0"/>
              </a:spcAft>
              <a:buSzPts val="1600"/>
              <a:buFont typeface="Arial"/>
              <a:buNone/>
            </a:pPr>
            <a:r>
              <a:rPr b="1" lang="en-US" sz="1800"/>
              <a:t>Mei hadi Agosti: 2019: </a:t>
            </a:r>
            <a:r>
              <a:rPr lang="en-US" sz="1800"/>
              <a:t>Zana iliyoboreshwa ya NUPAS ilitumika ili kubaini sababu kuu ya udhaifu mkubwa.</a:t>
            </a:r>
            <a:endParaRPr sz="1800">
              <a:solidFill>
                <a:schemeClr val="dk1"/>
              </a:solidFill>
              <a:latin typeface="Arial"/>
              <a:ea typeface="Arial"/>
              <a:cs typeface="Arial"/>
              <a:sym typeface="Arial"/>
            </a:endParaRPr>
          </a:p>
          <a:p>
            <a:pPr indent="0" lvl="0" marL="0" marR="690245" rtl="0" algn="l">
              <a:lnSpc>
                <a:spcPct val="113888"/>
              </a:lnSpc>
              <a:spcBef>
                <a:spcPts val="1400"/>
              </a:spcBef>
              <a:spcAft>
                <a:spcPts val="0"/>
              </a:spcAft>
              <a:buSzPts val="1600"/>
              <a:buFont typeface="Arial"/>
              <a:buNone/>
            </a:pPr>
            <a:r>
              <a:rPr b="1" lang="en-US" sz="1800"/>
              <a:t>Septemba 2019 hadi Machi 2020: </a:t>
            </a:r>
            <a:r>
              <a:rPr lang="en-US" sz="1800"/>
              <a:t>Zilifanya NUPAS Plus kumi nchini Ethiopia na mbili nchini  Uganda.</a:t>
            </a:r>
            <a:endParaRPr sz="1800">
              <a:solidFill>
                <a:schemeClr val="dk1"/>
              </a:solidFill>
              <a:latin typeface="Arial"/>
              <a:ea typeface="Arial"/>
              <a:cs typeface="Arial"/>
              <a:sym typeface="Arial"/>
            </a:endParaRPr>
          </a:p>
          <a:p>
            <a:pPr indent="0" lvl="0" marL="0" rtl="0" algn="l">
              <a:lnSpc>
                <a:spcPct val="100000"/>
              </a:lnSpc>
              <a:spcBef>
                <a:spcPts val="1140"/>
              </a:spcBef>
              <a:spcAft>
                <a:spcPts val="0"/>
              </a:spcAft>
              <a:buSzPts val="1600"/>
              <a:buFont typeface="Arial"/>
              <a:buNone/>
            </a:pPr>
            <a:r>
              <a:rPr b="1" lang="en-US" sz="1800"/>
              <a:t>Februari 2020: </a:t>
            </a:r>
            <a:r>
              <a:rPr lang="en-US" sz="1800"/>
              <a:t>Kulifanyika mkutano wa Kikundi Kazi cha Ufundi na INGO 15 kukagua zana.</a:t>
            </a:r>
            <a:endParaRPr sz="1800">
              <a:solidFill>
                <a:schemeClr val="dk1"/>
              </a:solidFill>
              <a:latin typeface="Arial"/>
              <a:ea typeface="Arial"/>
              <a:cs typeface="Arial"/>
              <a:sym typeface="Arial"/>
            </a:endParaRPr>
          </a:p>
          <a:p>
            <a:pPr indent="0" lvl="0" marL="0" marR="5080" rtl="0" algn="l">
              <a:lnSpc>
                <a:spcPct val="113888"/>
              </a:lnSpc>
              <a:spcBef>
                <a:spcPts val="1435"/>
              </a:spcBef>
              <a:spcAft>
                <a:spcPts val="0"/>
              </a:spcAft>
              <a:buSzPts val="1600"/>
              <a:buFont typeface="Arial"/>
              <a:buNone/>
            </a:pPr>
            <a:r>
              <a:rPr b="1" lang="en-US" sz="1800"/>
              <a:t>Machi 2020: </a:t>
            </a:r>
            <a:r>
              <a:rPr lang="en-US" sz="1800"/>
              <a:t>Wanaojitolea walitathmini moduli walitoa maoni na kuzituma kwa watathmini watatu wa mwisho.</a:t>
            </a:r>
            <a:endParaRPr sz="1800">
              <a:solidFill>
                <a:schemeClr val="dk1"/>
              </a:solidFill>
              <a:latin typeface="Arial"/>
              <a:ea typeface="Arial"/>
              <a:cs typeface="Arial"/>
              <a:sym typeface="Arial"/>
            </a:endParaRPr>
          </a:p>
          <a:p>
            <a:pPr indent="0" lvl="0" marL="0" rtl="0" algn="l">
              <a:lnSpc>
                <a:spcPct val="100000"/>
              </a:lnSpc>
              <a:spcBef>
                <a:spcPts val="1140"/>
              </a:spcBef>
              <a:spcAft>
                <a:spcPts val="0"/>
              </a:spcAft>
              <a:buSzPts val="1600"/>
              <a:buFont typeface="Arial"/>
              <a:buNone/>
            </a:pPr>
            <a:r>
              <a:rPr b="1" lang="en-US" sz="1800"/>
              <a:t>Machi 31, 2020: </a:t>
            </a:r>
            <a:r>
              <a:rPr lang="en-US" sz="1800"/>
              <a:t>Zana iliyorekebishwa ilitumwa kwa kikundi cha kazi cha kiufundi (TWG) kwa ukaguzi wa mwisho.</a:t>
            </a:r>
            <a:endParaRPr sz="1800">
              <a:solidFill>
                <a:schemeClr val="dk1"/>
              </a:solidFill>
              <a:latin typeface="Arial"/>
              <a:ea typeface="Arial"/>
              <a:cs typeface="Arial"/>
              <a:sym typeface="Arial"/>
            </a:endParaRPr>
          </a:p>
          <a:p>
            <a:pPr indent="0" lvl="0" marL="0" rtl="0" algn="l">
              <a:lnSpc>
                <a:spcPct val="100000"/>
              </a:lnSpc>
              <a:spcBef>
                <a:spcPts val="1170"/>
              </a:spcBef>
              <a:spcAft>
                <a:spcPts val="0"/>
              </a:spcAft>
              <a:buSzPts val="1600"/>
              <a:buFont typeface="Arial"/>
              <a:buNone/>
            </a:pPr>
            <a:r>
              <a:rPr b="1" lang="en-US" sz="1800"/>
              <a:t>Aprili 7, 2020: </a:t>
            </a:r>
            <a:r>
              <a:rPr lang="en-US" sz="1800"/>
              <a:t>Mkutano wa TWG ili kukamilisha zana.</a:t>
            </a:r>
            <a:endParaRPr sz="1800">
              <a:solidFill>
                <a:schemeClr val="dk1"/>
              </a:solidFill>
              <a:latin typeface="Arial"/>
              <a:ea typeface="Arial"/>
              <a:cs typeface="Arial"/>
              <a:sym typeface="Arial"/>
            </a:endParaRPr>
          </a:p>
          <a:p>
            <a:pPr indent="0" lvl="0" marL="0" rtl="0" algn="l">
              <a:lnSpc>
                <a:spcPct val="100000"/>
              </a:lnSpc>
              <a:spcBef>
                <a:spcPts val="1175"/>
              </a:spcBef>
              <a:spcAft>
                <a:spcPts val="0"/>
              </a:spcAft>
              <a:buSzPts val="1600"/>
              <a:buFont typeface="Arial"/>
              <a:buNone/>
            </a:pPr>
            <a:r>
              <a:rPr b="1" lang="en-US" sz="1800"/>
              <a:t>Katikati ya 2020 hadi Agosti 2021</a:t>
            </a:r>
            <a:r>
              <a:rPr lang="en-US" sz="1800"/>
              <a:t>: Zana ya NUPAS Plus imetumika kwa LIP 33.</a:t>
            </a:r>
            <a:endParaRPr/>
          </a:p>
          <a:p>
            <a:pPr indent="0" lvl="0" marL="0" rtl="0" algn="l">
              <a:lnSpc>
                <a:spcPct val="100000"/>
              </a:lnSpc>
              <a:spcBef>
                <a:spcPts val="1175"/>
              </a:spcBef>
              <a:spcAft>
                <a:spcPts val="0"/>
              </a:spcAft>
              <a:buSzPts val="1600"/>
              <a:buFont typeface="Arial"/>
              <a:buNone/>
            </a:pPr>
            <a:r>
              <a:rPr b="1" lang="en-US" sz="1800"/>
              <a:t>Januari 2023: </a:t>
            </a:r>
            <a:r>
              <a:rPr lang="en-US" sz="1800"/>
              <a:t>Maombi ya suluhisho endelevu la kurekebisha NUPAS Plus kulingana na sera mpya na uzoefu wa mkaguzi.</a:t>
            </a:r>
            <a:endParaRPr/>
          </a:p>
          <a:p>
            <a:pPr indent="0" lvl="0" marL="0" rtl="0" algn="l">
              <a:lnSpc>
                <a:spcPct val="100000"/>
              </a:lnSpc>
              <a:spcBef>
                <a:spcPts val="1175"/>
              </a:spcBef>
              <a:spcAft>
                <a:spcPts val="0"/>
              </a:spcAft>
              <a:buSzPts val="1600"/>
              <a:buFont typeface="Arial"/>
              <a:buNone/>
            </a:pPr>
            <a:r>
              <a:rPr b="1" lang="en-US" sz="1800"/>
              <a:t>Februari 2023: </a:t>
            </a:r>
            <a:r>
              <a:rPr lang="en-US" sz="1800"/>
              <a:t>Sasisho zilizosambazwa za NUPAS Plus kwa Washauri wote wa Uwezo (50) na wanachama wa Muungano (2) na kazi zilizotengwa.</a:t>
            </a:r>
            <a:endParaRPr/>
          </a:p>
        </p:txBody>
      </p:sp>
      <p:sp>
        <p:nvSpPr>
          <p:cNvPr id="402" name="Google Shape;402;p14"/>
          <p:cNvSpPr txBox="1"/>
          <p:nvPr>
            <p:ph idx="4294967295" type="sldNum"/>
          </p:nvPr>
        </p:nvSpPr>
        <p:spPr>
          <a:xfrm>
            <a:off x="10548104" y="6435972"/>
            <a:ext cx="780011" cy="365125"/>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Clr>
                <a:srgbClr val="000000"/>
              </a:buClr>
              <a:buSzPts val="1867"/>
              <a:buFont typeface="Avenir"/>
              <a:buNone/>
            </a:pPr>
            <a:fld id="{00000000-1234-1234-1234-123412341234}" type="slidenum">
              <a:rPr b="0" i="0" lang="en-US" sz="1867" u="none" cap="none" strike="noStrike">
                <a:solidFill>
                  <a:schemeClr val="lt1"/>
                </a:solidFill>
                <a:latin typeface="Avenir"/>
                <a:ea typeface="Avenir"/>
                <a:cs typeface="Avenir"/>
                <a:sym typeface="Avenir"/>
              </a:rPr>
              <a:t>‹#›</a:t>
            </a:fld>
            <a:endParaRPr b="0" i="0" sz="1867" u="none" cap="none" strike="noStrike">
              <a:solidFill>
                <a:srgbClr val="000000"/>
              </a:solidFill>
              <a:latin typeface="Arial"/>
              <a:ea typeface="Arial"/>
              <a:cs typeface="Arial"/>
              <a:sym typeface="Arial"/>
            </a:endParaRPr>
          </a:p>
        </p:txBody>
      </p:sp>
      <p:sp>
        <p:nvSpPr>
          <p:cNvPr id="403" name="Google Shape;403;p14"/>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MCHAKATO WA MAENDELEO WA NUPAS PLUS 2.0</a:t>
            </a:r>
            <a:endParaRPr b="1" sz="3200">
              <a:solidFill>
                <a:schemeClr val="lt1"/>
              </a:solidFill>
              <a:latin typeface="Arial"/>
              <a:ea typeface="Arial"/>
              <a:cs typeface="Arial"/>
              <a:sym typeface="Arial"/>
            </a:endParaRPr>
          </a:p>
        </p:txBody>
      </p:sp>
      <p:sp>
        <p:nvSpPr>
          <p:cNvPr id="404" name="Google Shape;404;p14"/>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4" name="Shape 1504"/>
        <p:cNvGrpSpPr/>
        <p:nvPr/>
      </p:nvGrpSpPr>
      <p:grpSpPr>
        <a:xfrm>
          <a:off x="0" y="0"/>
          <a:ext cx="0" cy="0"/>
          <a:chOff x="0" y="0"/>
          <a:chExt cx="0" cy="0"/>
        </a:xfrm>
      </p:grpSpPr>
      <p:sp>
        <p:nvSpPr>
          <p:cNvPr id="1505" name="Google Shape;1505;p140"/>
          <p:cNvSpPr txBox="1"/>
          <p:nvPr/>
        </p:nvSpPr>
        <p:spPr>
          <a:xfrm>
            <a:off x="11072319" y="6467858"/>
            <a:ext cx="423545"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1800">
                <a:solidFill>
                  <a:srgbClr val="FFFFFF"/>
                </a:solidFill>
                <a:latin typeface="Arial"/>
                <a:ea typeface="Arial"/>
                <a:cs typeface="Arial"/>
                <a:sym typeface="Arial"/>
              </a:rPr>
              <a:t>121</a:t>
            </a:r>
            <a:endParaRPr sz="1800">
              <a:solidFill>
                <a:schemeClr val="dk1"/>
              </a:solidFill>
              <a:latin typeface="Arial"/>
              <a:ea typeface="Arial"/>
              <a:cs typeface="Arial"/>
              <a:sym typeface="Arial"/>
            </a:endParaRPr>
          </a:p>
        </p:txBody>
      </p:sp>
      <p:graphicFrame>
        <p:nvGraphicFramePr>
          <p:cNvPr id="1506" name="Google Shape;1506;p140"/>
          <p:cNvGraphicFramePr/>
          <p:nvPr/>
        </p:nvGraphicFramePr>
        <p:xfrm>
          <a:off x="293077" y="944546"/>
          <a:ext cx="3000000" cy="3000000"/>
        </p:xfrm>
        <a:graphic>
          <a:graphicData uri="http://schemas.openxmlformats.org/drawingml/2006/table">
            <a:tbl>
              <a:tblPr>
                <a:noFill/>
                <a:tableStyleId>{B19A406E-EE2C-4DFD-9D6A-2B16BFBA1EC5}</a:tableStyleId>
              </a:tblPr>
              <a:tblGrid>
                <a:gridCol w="2286475"/>
                <a:gridCol w="6440875"/>
                <a:gridCol w="2878500"/>
              </a:tblGrid>
              <a:tr h="538550">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KATEGORIA/</a:t>
                      </a:r>
                      <a:br>
                        <a:rPr b="1" i="0" lang="en-US" sz="1400" u="none" cap="none" strike="noStrike">
                          <a:solidFill>
                            <a:schemeClr val="lt1"/>
                          </a:solidFill>
                          <a:latin typeface="Arial"/>
                          <a:ea typeface="Arial"/>
                          <a:cs typeface="Arial"/>
                          <a:sym typeface="Arial"/>
                        </a:rPr>
                      </a:br>
                      <a:r>
                        <a:rPr b="1" lang="en-US" sz="1400" u="none" cap="none" strike="noStrike">
                          <a:solidFill>
                            <a:schemeClr val="lt1"/>
                          </a:solidFill>
                          <a:latin typeface="Arial"/>
                          <a:ea typeface="Arial"/>
                          <a:cs typeface="Arial"/>
                          <a:sym typeface="Arial"/>
                        </a:rPr>
                        <a:t>KATEGORIA NDOGO</a:t>
                      </a:r>
                      <a:endParaRPr/>
                    </a:p>
                  </a:txBody>
                  <a:tcPr marT="0" marB="0" marR="23800" marL="238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MALENGO</a:t>
                      </a:r>
                      <a:endParaRPr/>
                    </a:p>
                  </a:txBody>
                  <a:tcPr marT="0" marB="0" marR="23800" marL="238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a:p>
                  </a:txBody>
                  <a:tcPr marT="0" marB="0" marR="23800" marL="238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r>
              <a:tr h="57937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ya Usawa wa Kijinsia</a:t>
                      </a:r>
                      <a:endParaRPr/>
                    </a:p>
                    <a:p>
                      <a:pPr indent="-8890" lvl="0" marL="8890" marR="0" rtl="0" algn="l">
                        <a:spcBef>
                          <a:spcPts val="1800"/>
                        </a:spcBef>
                        <a:spcAft>
                          <a:spcPts val="0"/>
                        </a:spcAft>
                        <a:buNone/>
                      </a:pPr>
                      <a:r>
                        <a:rPr lang="en-US" sz="1400" u="none" cap="none" strike="noStrike">
                          <a:solidFill>
                            <a:schemeClr val="dk1"/>
                          </a:solidFill>
                          <a:latin typeface="Arial"/>
                          <a:ea typeface="Arial"/>
                          <a:cs typeface="Arial"/>
                          <a:sym typeface="Arial"/>
                        </a:rPr>
                        <a:t> </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Tathmini ikiwa shirika lina sera ya kijinsia na/au miongozo ya ujumuishaji wa kijinsia.</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Mwongozo wa sera ya jinsia na utekelezaji</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6250">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Mafunzo ya Ujumuishaji wa Jinsia kwa Wafanyakazi</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Tathmini ikiwa shirika lina mafunzo ya lazima ya ujumuishaji wa kijinsia kwa wafanyakazi wake.</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Dokezo za mafunzo ya ujumuishaji wa kijinsia; mafunzo kwa waliohudhuria</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72500">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Bajeti ya Jinsia</a:t>
                      </a:r>
                      <a:endParaRPr/>
                    </a:p>
                    <a:p>
                      <a:pPr indent="-8890" lvl="0" marL="8890" marR="0" rtl="0" algn="l">
                        <a:spcBef>
                          <a:spcPts val="1800"/>
                        </a:spcBef>
                        <a:spcAft>
                          <a:spcPts val="0"/>
                        </a:spcAft>
                        <a:buNone/>
                      </a:pPr>
                      <a:r>
                        <a:rPr lang="en-US" sz="1400" u="none" cap="none" strike="noStrike">
                          <a:solidFill>
                            <a:schemeClr val="dk1"/>
                          </a:solidFill>
                          <a:latin typeface="Arial"/>
                          <a:ea typeface="Arial"/>
                          <a:cs typeface="Arial"/>
                          <a:sym typeface="Arial"/>
                        </a:rPr>
                        <a:t> </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Tathmini ikiwa shirika linaweka bajeti ya kijinsia katika ngazi za kitaasisi na za mradi.</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Angalia bajeti na uulize ikiwa asilimia ya bajeti imetengwa kutekeleza sera ya jinsia</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7937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Usawa wa Jinsia na Uwezeshaji wa Wanawake katika Taarifa ya Misheni</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Tathmini ikiwa shirika lina taarifa ya misheni ambayo inakuza wazi usawa wa kijinsia na uwezeshaji wa wanawake, na mkakati ambao unawezesha mafanikio yake. </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Mpango mkakati (soma taarifa ya misheni)</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7937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Mtazamo wa Jinsia</a:t>
                      </a:r>
                      <a:endParaRPr/>
                    </a:p>
                    <a:p>
                      <a:pPr indent="-8890" lvl="0" marL="8890" marR="0" rtl="0" algn="l">
                        <a:spcBef>
                          <a:spcPts val="1800"/>
                        </a:spcBef>
                        <a:spcAft>
                          <a:spcPts val="0"/>
                        </a:spcAft>
                        <a:buNone/>
                      </a:pPr>
                      <a:r>
                        <a:rPr lang="en-US" sz="1400" u="none" cap="none" strike="noStrike">
                          <a:solidFill>
                            <a:schemeClr val="dk1"/>
                          </a:solidFill>
                          <a:latin typeface="Arial"/>
                          <a:ea typeface="Arial"/>
                          <a:cs typeface="Arial"/>
                          <a:sym typeface="Arial"/>
                        </a:rPr>
                        <a:t> </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Tathmini ikiwa shirika limempa mtu anayehusika na jinsia na majukumu na majukumu ya wazi ya ujumuishaji wa jinsia, katika ngazi ya kitaasisi na programu/mradi.</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Chati ya shirika; maelezo ya kazi ya mtu aliyepewa jukumu la kuzingatia jinsia (ikiwa ipo)</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14667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Masuala ya Jinsia na UWAKI Yamejumuishwa katika Mikakati ya Programu</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Tathmini ikiwa shirika linashughulikia unyanyasaji wa kijinsia na masuala ya kijinsia katika mipango inayolenga wanaume na wanawake, pamoja na wasichana na wavulana.</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Mpango kazi na nyaraka zingine za mradi</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507" name="Google Shape;1507;p140"/>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GESI</a:t>
            </a:r>
            <a:endParaRPr/>
          </a:p>
        </p:txBody>
      </p:sp>
      <p:sp>
        <p:nvSpPr>
          <p:cNvPr id="1508" name="Google Shape;1508;p140"/>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2" name="Shape 1512"/>
        <p:cNvGrpSpPr/>
        <p:nvPr/>
      </p:nvGrpSpPr>
      <p:grpSpPr>
        <a:xfrm>
          <a:off x="0" y="0"/>
          <a:ext cx="0" cy="0"/>
          <a:chOff x="0" y="0"/>
          <a:chExt cx="0" cy="0"/>
        </a:xfrm>
      </p:grpSpPr>
      <p:sp>
        <p:nvSpPr>
          <p:cNvPr id="1513" name="Google Shape;1513;p141"/>
          <p:cNvSpPr txBox="1"/>
          <p:nvPr/>
        </p:nvSpPr>
        <p:spPr>
          <a:xfrm>
            <a:off x="11072319" y="6467858"/>
            <a:ext cx="423545"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1800">
                <a:solidFill>
                  <a:srgbClr val="FFFFFF"/>
                </a:solidFill>
                <a:latin typeface="Arial"/>
                <a:ea typeface="Arial"/>
                <a:cs typeface="Arial"/>
                <a:sym typeface="Arial"/>
              </a:rPr>
              <a:t>121</a:t>
            </a:r>
            <a:endParaRPr sz="1800">
              <a:solidFill>
                <a:schemeClr val="dk1"/>
              </a:solidFill>
              <a:latin typeface="Arial"/>
              <a:ea typeface="Arial"/>
              <a:cs typeface="Arial"/>
              <a:sym typeface="Arial"/>
            </a:endParaRPr>
          </a:p>
        </p:txBody>
      </p:sp>
      <p:graphicFrame>
        <p:nvGraphicFramePr>
          <p:cNvPr id="1514" name="Google Shape;1514;p141"/>
          <p:cNvGraphicFramePr/>
          <p:nvPr/>
        </p:nvGraphicFramePr>
        <p:xfrm>
          <a:off x="411982" y="944546"/>
          <a:ext cx="3000000" cy="3000000"/>
        </p:xfrm>
        <a:graphic>
          <a:graphicData uri="http://schemas.openxmlformats.org/drawingml/2006/table">
            <a:tbl>
              <a:tblPr>
                <a:noFill/>
                <a:tableStyleId>{B19A406E-EE2C-4DFD-9D6A-2B16BFBA1EC5}</a:tableStyleId>
              </a:tblPr>
              <a:tblGrid>
                <a:gridCol w="2250825"/>
                <a:gridCol w="5898375"/>
                <a:gridCol w="3275750"/>
              </a:tblGrid>
              <a:tr h="509900">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KATEGORIA/</a:t>
                      </a:r>
                      <a:br>
                        <a:rPr b="1" i="0" lang="en-US" sz="1400" u="none" cap="none" strike="noStrike">
                          <a:solidFill>
                            <a:schemeClr val="lt1"/>
                          </a:solidFill>
                          <a:latin typeface="Arial"/>
                          <a:ea typeface="Arial"/>
                          <a:cs typeface="Arial"/>
                          <a:sym typeface="Arial"/>
                        </a:rPr>
                      </a:br>
                      <a:r>
                        <a:rPr b="1" lang="en-US" sz="1400" u="none" cap="none" strike="noStrike">
                          <a:solidFill>
                            <a:schemeClr val="lt1"/>
                          </a:solidFill>
                          <a:latin typeface="Arial"/>
                          <a:ea typeface="Arial"/>
                          <a:cs typeface="Arial"/>
                          <a:sym typeface="Arial"/>
                        </a:rPr>
                        <a:t>KATEGORIA NDOGO</a:t>
                      </a:r>
                      <a:endParaRPr/>
                    </a:p>
                  </a:txBody>
                  <a:tcPr marT="0" marB="0" marR="23800" marL="238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MALENGO</a:t>
                      </a:r>
                      <a:endParaRPr/>
                    </a:p>
                  </a:txBody>
                  <a:tcPr marT="0" marB="0" marR="23800" marL="238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a:p>
                  </a:txBody>
                  <a:tcPr marT="0" marB="0" marR="23800" marL="238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r>
              <a:tr h="69837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Kutenganisha Takwimu ya Jinsia juu ya Wanufaika wa Programu</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Tathmini ikiwa shirika lina sera au taratibu juu ya mgawanyiko wa kijinsia wa walengwa kwa malengo na matokeo</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ya jinsia; kanzidata/programu ya shirika au ripoti</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98082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Uchambuzi wa Jinsia</a:t>
                      </a:r>
                      <a:endParaRPr/>
                    </a:p>
                    <a:p>
                      <a:pPr indent="-8890" lvl="0" marL="8890" marR="0" rtl="0" algn="l">
                        <a:spcBef>
                          <a:spcPts val="1800"/>
                        </a:spcBef>
                        <a:spcAft>
                          <a:spcPts val="0"/>
                        </a:spcAft>
                        <a:buNone/>
                      </a:pPr>
                      <a:r>
                        <a:rPr lang="en-US" sz="1400" u="none" cap="none" strike="noStrike">
                          <a:solidFill>
                            <a:schemeClr val="dk1"/>
                          </a:solidFill>
                          <a:latin typeface="Arial"/>
                          <a:ea typeface="Arial"/>
                          <a:cs typeface="Arial"/>
                          <a:sym typeface="Arial"/>
                        </a:rPr>
                        <a:t> </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Tathmini ikiwa shirika linafanya uchambuzi wa kijinsia, pamoja na kategoria zote tano na inajumuisha kategoria tano: ufikiaji; maarifa, imani, na utendaji; ushiriki na utendaji; wakati/nafasi na pia kisheria).</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Ripoti ya uchambuzi wa jinsia</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9837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Mpangomkakati wa Usawa wa Kijinsia</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Tathmini ikiwa shirika lina mpango mkakati na usawa wa kijinsia au shughuli za uwezeshaji wa wanawake, linafuatilia mara kwa mara, na lipo kwenye njia sahihi.</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Mpango mkakati; ripoti ya ukaguzi wa kijinsia</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165050">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Majukumu na wajibu wa kijinsia</a:t>
                      </a:r>
                      <a:endParaRPr/>
                    </a:p>
                    <a:p>
                      <a:pPr indent="-8890" lvl="0" marL="8890" marR="0" rtl="0" algn="l">
                        <a:spcBef>
                          <a:spcPts val="1800"/>
                        </a:spcBef>
                        <a:spcAft>
                          <a:spcPts val="0"/>
                        </a:spcAft>
                        <a:buNone/>
                      </a:pPr>
                      <a:r>
                        <a:rPr lang="en-US" sz="1400" u="none" cap="none" strike="noStrike">
                          <a:solidFill>
                            <a:schemeClr val="dk1"/>
                          </a:solidFill>
                          <a:latin typeface="Arial"/>
                          <a:ea typeface="Arial"/>
                          <a:cs typeface="Arial"/>
                          <a:sym typeface="Arial"/>
                        </a:rPr>
                        <a:t> </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Tathmini ikiwa wajibu na majukumu ya kijinsia ya shirika yamejumuishwa katika maelezo yote ya kazi ya wafanyakazi (pamoja na yale ya uongozi wa ngazi ya juu) na tathmini ikiwa wafanyakazi wanafuatiliwa kwa mamlaka yao ya ujumuishaji wa kijinsia wakati wa tathmini ya utendaji.</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Mfano wa maelezo ya kazi ya wafanyakazi (mtu anayehusika jinsia, usimamizi andamizi, rasilimali watu, wafanyakazi wa mradi)</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916600">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ya Unyanyasaji na Ukatili wa Kingono</a:t>
                      </a:r>
                      <a:endParaRPr/>
                    </a:p>
                    <a:p>
                      <a:pPr indent="-8890" lvl="0" marL="8890" marR="0" rtl="0" algn="l">
                        <a:spcBef>
                          <a:spcPts val="1800"/>
                        </a:spcBef>
                        <a:spcAft>
                          <a:spcPts val="0"/>
                        </a:spcAft>
                        <a:buNone/>
                      </a:pPr>
                      <a:r>
                        <a:rPr lang="en-US" sz="1400" u="none" cap="none" strike="noStrike">
                          <a:solidFill>
                            <a:schemeClr val="dk1"/>
                          </a:solidFill>
                          <a:latin typeface="Arial"/>
                          <a:ea typeface="Arial"/>
                          <a:cs typeface="Arial"/>
                          <a:sym typeface="Arial"/>
                        </a:rPr>
                        <a:t> </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Tathmini ikiwa shirika lina sera isiyo na uvumilivu ya ukatili wa kingono na kanuni ya maadili ambayo imesainiwa na wafanyakazi wote na mfumo wa kuripoti.</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ya unyanyasaji na ukatili wa kingono; sera ya rasilimali watu </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515" name="Google Shape;1515;p141"/>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GESI (INAENDELEA)</a:t>
            </a:r>
            <a:endParaRPr/>
          </a:p>
        </p:txBody>
      </p:sp>
      <p:sp>
        <p:nvSpPr>
          <p:cNvPr id="1516" name="Google Shape;1516;p141"/>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0" name="Shape 1520"/>
        <p:cNvGrpSpPr/>
        <p:nvPr/>
      </p:nvGrpSpPr>
      <p:grpSpPr>
        <a:xfrm>
          <a:off x="0" y="0"/>
          <a:ext cx="0" cy="0"/>
          <a:chOff x="0" y="0"/>
          <a:chExt cx="0" cy="0"/>
        </a:xfrm>
      </p:grpSpPr>
      <p:sp>
        <p:nvSpPr>
          <p:cNvPr id="1521" name="Google Shape;1521;p142"/>
          <p:cNvSpPr txBox="1"/>
          <p:nvPr/>
        </p:nvSpPr>
        <p:spPr>
          <a:xfrm>
            <a:off x="11072319" y="6467858"/>
            <a:ext cx="423545"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1800">
                <a:solidFill>
                  <a:srgbClr val="FFFFFF"/>
                </a:solidFill>
                <a:latin typeface="Arial"/>
                <a:ea typeface="Arial"/>
                <a:cs typeface="Arial"/>
                <a:sym typeface="Arial"/>
              </a:rPr>
              <a:t>121</a:t>
            </a:r>
            <a:endParaRPr sz="1800">
              <a:solidFill>
                <a:schemeClr val="dk1"/>
              </a:solidFill>
              <a:latin typeface="Arial"/>
              <a:ea typeface="Arial"/>
              <a:cs typeface="Arial"/>
              <a:sym typeface="Arial"/>
            </a:endParaRPr>
          </a:p>
        </p:txBody>
      </p:sp>
      <p:graphicFrame>
        <p:nvGraphicFramePr>
          <p:cNvPr id="1522" name="Google Shape;1522;p142"/>
          <p:cNvGraphicFramePr/>
          <p:nvPr/>
        </p:nvGraphicFramePr>
        <p:xfrm>
          <a:off x="411982" y="944544"/>
          <a:ext cx="3000000" cy="3000000"/>
        </p:xfrm>
        <a:graphic>
          <a:graphicData uri="http://schemas.openxmlformats.org/drawingml/2006/table">
            <a:tbl>
              <a:tblPr>
                <a:noFill/>
                <a:tableStyleId>{B19A406E-EE2C-4DFD-9D6A-2B16BFBA1EC5}</a:tableStyleId>
              </a:tblPr>
              <a:tblGrid>
                <a:gridCol w="2250825"/>
                <a:gridCol w="6099350"/>
                <a:gridCol w="3074800"/>
              </a:tblGrid>
              <a:tr h="522175">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KATEGORIA/</a:t>
                      </a:r>
                      <a:br>
                        <a:rPr b="1" i="0" lang="en-US" sz="1400" u="none" cap="none" strike="noStrike">
                          <a:solidFill>
                            <a:schemeClr val="lt1"/>
                          </a:solidFill>
                          <a:latin typeface="Arial"/>
                          <a:ea typeface="Arial"/>
                          <a:cs typeface="Arial"/>
                          <a:sym typeface="Arial"/>
                        </a:rPr>
                      </a:br>
                      <a:r>
                        <a:rPr b="1" lang="en-US" sz="1400" u="none" cap="none" strike="noStrike">
                          <a:solidFill>
                            <a:schemeClr val="lt1"/>
                          </a:solidFill>
                          <a:latin typeface="Arial"/>
                          <a:ea typeface="Arial"/>
                          <a:cs typeface="Arial"/>
                          <a:sym typeface="Arial"/>
                        </a:rPr>
                        <a:t>KATEGORIA NDOGO</a:t>
                      </a:r>
                      <a:endParaRPr/>
                    </a:p>
                  </a:txBody>
                  <a:tcPr marT="0" marB="0" marR="23800" marL="238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MALENGO</a:t>
                      </a:r>
                      <a:endParaRPr/>
                    </a:p>
                  </a:txBody>
                  <a:tcPr marT="0" marB="0" marR="23800" marL="238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a:p>
                  </a:txBody>
                  <a:tcPr marT="0" marB="0" marR="23800" marL="238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r>
              <a:tr h="1037950">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Mawasiliano ya Kijinsia</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Tathmini ikiwa shirika limejumuisha usawa wa kijinsia katika mikakati yake ya mawasiliano na vyombo vya habari na linaonyesha mtazamo wa kijinsia katika vifaa vyake vya mawasiliano (kama vile vipeperushi, na majarida). </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ya jinsia; mkakati wa mawasiliano; vipeperushi, jarida </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4037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Usawa wa Kijinsia katika Nafasi za Juu za Ufundi na Uongozi </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Tathmini ikiwa shirika limepanga na kufikia usawa wa kijinsia katika uongozi wa ngazi ya juu (ikiwa ni pamoja na usimamizi wa bodi na ngazi ya juu) na kiwango cha mradi/ programu/wafanyakazi wa kiufundi.</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Sera/mkakati wa jinsia; data ya sasa ya wafanyakazi iliyogawanywa na jinsia </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6477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Mgawanyo LGBTG</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Hakiki ikiwa shirika limepanga na kufikia usawa wa kijinsia katika uongozi wa ngazi ya juu (ikiwa ni pamoja na usimamizi wa bodi na ngazi ya juu) na mradi/ programu/wafanyakazi wa kiufundi.</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Nyaraka zote muhimu</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93250">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za Fursa Sawa</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Tathmini ikiwa shirika lina sera ya rasilimali watu inayohimiza fursa sawa, na kutobagua, na hutumia hatua thabiti katika kuajiri na kukuza.</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za rasilimali watu; uajiri wa wafanyakazi/dodoso za kupandisha vyeo </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30550">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Zinazofaa Familia </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Tathmini ikiwa shirika lina sera ya rasilimali watu inayofaa familia kwa kuhakikisha usawa wa kijinsia mahali pa kazi.</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za rasilimali watu; sera ya jinsia </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55550">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ya LGBTQ</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Katika nchi ambazo ni halali, tathmini ikiwa shirika lina sera jumuishi ya LGBTQ </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za rasilimali watu; sera ya jinsia</a:t>
                      </a:r>
                      <a:endParaRPr/>
                    </a:p>
                  </a:txBody>
                  <a:tcPr marT="0" marB="0" marR="23800" marL="238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523" name="Google Shape;1523;p142"/>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GESI (INAENDELEA)</a:t>
            </a:r>
            <a:endParaRPr/>
          </a:p>
        </p:txBody>
      </p:sp>
      <p:sp>
        <p:nvSpPr>
          <p:cNvPr id="1524" name="Google Shape;1524;p142"/>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8" name="Shape 1528"/>
        <p:cNvGrpSpPr/>
        <p:nvPr/>
      </p:nvGrpSpPr>
      <p:grpSpPr>
        <a:xfrm>
          <a:off x="0" y="0"/>
          <a:ext cx="0" cy="0"/>
          <a:chOff x="0" y="0"/>
          <a:chExt cx="0" cy="0"/>
        </a:xfrm>
      </p:grpSpPr>
      <p:sp>
        <p:nvSpPr>
          <p:cNvPr id="1529" name="Google Shape;1529;p143"/>
          <p:cNvSpPr txBox="1"/>
          <p:nvPr/>
        </p:nvSpPr>
        <p:spPr>
          <a:xfrm>
            <a:off x="1440360" y="1327620"/>
            <a:ext cx="9544685" cy="2590453"/>
          </a:xfrm>
          <a:prstGeom prst="rect">
            <a:avLst/>
          </a:prstGeom>
          <a:noFill/>
          <a:ln>
            <a:noFill/>
          </a:ln>
        </p:spPr>
        <p:txBody>
          <a:bodyPr anchorCtr="0" anchor="t" bIns="0" lIns="0" spcFirstLastPara="1" rIns="0" wrap="square" tIns="0">
            <a:spAutoFit/>
          </a:bodyPr>
          <a:lstStyle/>
          <a:p>
            <a:pPr indent="-342900" lvl="0" marL="355600" marR="0"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Mafunzo ya Ujumuishaji wa Jinsia kwa Wafanyakazi</a:t>
            </a:r>
            <a:endParaRPr/>
          </a:p>
          <a:p>
            <a:pPr indent="-342900" lvl="0" marL="355600" marR="5080" rtl="0" algn="l">
              <a:spcBef>
                <a:spcPts val="16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Kufanya vikao vya kila mwezi/kila robo mwaka vya majadiliano ya kijinsia mahali pa kazi na  kutambua mpango wa utekelezaji wa kijinsia</a:t>
            </a:r>
            <a:endParaRPr sz="2000">
              <a:solidFill>
                <a:schemeClr val="dk1"/>
              </a:solidFill>
              <a:latin typeface="Arial"/>
              <a:ea typeface="Arial"/>
              <a:cs typeface="Arial"/>
              <a:sym typeface="Arial"/>
            </a:endParaRPr>
          </a:p>
          <a:p>
            <a:pPr indent="-342900" lvl="0" marL="355600" marR="0" rtl="0" algn="l">
              <a:spcBef>
                <a:spcPts val="16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Majukumu na wajibu wa kijinsia</a:t>
            </a:r>
            <a:endParaRPr/>
          </a:p>
          <a:p>
            <a:pPr indent="-342900" lvl="0" marL="355600" marR="0" rtl="0" algn="l">
              <a:spcBef>
                <a:spcPts val="16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Kuandaa mpango mkakati wa usawa wa kijinsia</a:t>
            </a:r>
            <a:endParaRPr/>
          </a:p>
          <a:p>
            <a:pPr indent="-342900" lvl="0" marL="355600" marR="471169" rtl="0" algn="l">
              <a:spcBef>
                <a:spcPts val="16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Toa zana ili LIP ziweze kufanya ukaguzi wa kijinsia mara kwa mara, bila msaada wa nje, na utoe bajeti ya kuajiri mshauri</a:t>
            </a:r>
            <a:endParaRPr/>
          </a:p>
          <a:p>
            <a:pPr indent="-342900" lvl="0" marL="355600" marR="0" rtl="0" algn="l">
              <a:spcBef>
                <a:spcPts val="16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Andaa miongozo na uweke mfumo wa kuripoti Unyanyasaji na Ukatili wa Kingono</a:t>
            </a:r>
            <a:endParaRPr/>
          </a:p>
        </p:txBody>
      </p:sp>
      <p:sp>
        <p:nvSpPr>
          <p:cNvPr id="1530" name="Google Shape;1530;p143"/>
          <p:cNvSpPr txBox="1"/>
          <p:nvPr/>
        </p:nvSpPr>
        <p:spPr>
          <a:xfrm>
            <a:off x="11072319" y="6481891"/>
            <a:ext cx="423545"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1800">
                <a:solidFill>
                  <a:srgbClr val="FFFFFF"/>
                </a:solidFill>
                <a:latin typeface="Arial"/>
                <a:ea typeface="Arial"/>
                <a:cs typeface="Arial"/>
                <a:sym typeface="Arial"/>
              </a:rPr>
              <a:t>126</a:t>
            </a:r>
            <a:endParaRPr sz="1800">
              <a:solidFill>
                <a:schemeClr val="dk1"/>
              </a:solidFill>
              <a:latin typeface="Arial"/>
              <a:ea typeface="Arial"/>
              <a:cs typeface="Arial"/>
              <a:sym typeface="Arial"/>
            </a:endParaRPr>
          </a:p>
        </p:txBody>
      </p:sp>
      <p:sp>
        <p:nvSpPr>
          <p:cNvPr id="1531" name="Google Shape;1531;p143"/>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MIFANO YA MPANGO WA KUJENGA UWEZO KWENYE GESI</a:t>
            </a:r>
            <a:endParaRPr/>
          </a:p>
        </p:txBody>
      </p:sp>
      <p:sp>
        <p:nvSpPr>
          <p:cNvPr id="1532" name="Google Shape;1532;p143"/>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7" name="Shape 1537"/>
        <p:cNvGrpSpPr/>
        <p:nvPr/>
      </p:nvGrpSpPr>
      <p:grpSpPr>
        <a:xfrm>
          <a:off x="0" y="0"/>
          <a:ext cx="0" cy="0"/>
          <a:chOff x="0" y="0"/>
          <a:chExt cx="0" cy="0"/>
        </a:xfrm>
      </p:grpSpPr>
      <p:sp>
        <p:nvSpPr>
          <p:cNvPr id="1538" name="Google Shape;1538;p144"/>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MAPENDEKEZO</a:t>
            </a:r>
            <a:endParaRPr b="1" sz="3200">
              <a:solidFill>
                <a:schemeClr val="lt1"/>
              </a:solidFill>
              <a:latin typeface="Arial"/>
              <a:ea typeface="Arial"/>
              <a:cs typeface="Arial"/>
              <a:sym typeface="Arial"/>
            </a:endParaRPr>
          </a:p>
        </p:txBody>
      </p:sp>
      <p:sp>
        <p:nvSpPr>
          <p:cNvPr id="1539" name="Google Shape;1539;p144"/>
          <p:cNvSpPr txBox="1"/>
          <p:nvPr>
            <p:ph idx="1" type="body"/>
          </p:nvPr>
        </p:nvSpPr>
        <p:spPr>
          <a:xfrm>
            <a:off x="501702" y="1030142"/>
            <a:ext cx="11604954" cy="4924425"/>
          </a:xfrm>
          <a:prstGeom prst="rect">
            <a:avLst/>
          </a:prstGeom>
          <a:noFill/>
          <a:ln>
            <a:noFill/>
          </a:ln>
        </p:spPr>
        <p:txBody>
          <a:bodyPr anchorCtr="0" anchor="t" bIns="45700" lIns="0" spcFirstLastPara="1" rIns="0" wrap="square" tIns="45700">
            <a:noAutofit/>
          </a:bodyPr>
          <a:lstStyle/>
          <a:p>
            <a:pPr indent="-342900" lvl="0" marL="512229" rtl="0" algn="l">
              <a:lnSpc>
                <a:spcPct val="100000"/>
              </a:lnSpc>
              <a:spcBef>
                <a:spcPts val="0"/>
              </a:spcBef>
              <a:spcAft>
                <a:spcPts val="0"/>
              </a:spcAft>
              <a:buClr>
                <a:schemeClr val="dk1"/>
              </a:buClr>
              <a:buSzPts val="2000"/>
              <a:buFont typeface="Noto Sans Symbols"/>
              <a:buChar char="▪"/>
            </a:pPr>
            <a:r>
              <a:rPr b="1" lang="en-US"/>
              <a:t>Angalia sera za kitaifa: </a:t>
            </a:r>
            <a:r>
              <a:rPr lang="en-US">
                <a:solidFill>
                  <a:schemeClr val="dk1"/>
                </a:solidFill>
              </a:rPr>
              <a:t>Tumia</a:t>
            </a:r>
            <a:r>
              <a:rPr b="1" lang="en-US"/>
              <a:t> </a:t>
            </a:r>
            <a:r>
              <a:rPr lang="en-US"/>
              <a:t>sera za kitaifa za kijinsia kama mwanzo wa kujenga michakato na utaratibu wa ndani.</a:t>
            </a:r>
            <a:endParaRPr b="1">
              <a:solidFill>
                <a:schemeClr val="dk1"/>
              </a:solidFill>
            </a:endParaRPr>
          </a:p>
          <a:p>
            <a:pPr indent="-342900" lvl="0" marL="512229" rtl="0" algn="l">
              <a:lnSpc>
                <a:spcPct val="100000"/>
              </a:lnSpc>
              <a:spcBef>
                <a:spcPts val="0"/>
              </a:spcBef>
              <a:spcAft>
                <a:spcPts val="0"/>
              </a:spcAft>
              <a:buClr>
                <a:schemeClr val="dk1"/>
              </a:buClr>
              <a:buSzPts val="2000"/>
              <a:buFont typeface="Noto Sans Symbols"/>
              <a:buChar char="▪"/>
            </a:pPr>
            <a:r>
              <a:rPr b="1" lang="en-US"/>
              <a:t>Fuatilia ili kuhakikisha kuwa sera zinatekelezwa: </a:t>
            </a:r>
            <a:r>
              <a:rPr lang="en-US">
                <a:solidFill>
                  <a:schemeClr val="dk1"/>
                </a:solidFill>
              </a:rPr>
              <a:t>Uwepo wa sera ni muhimu, lakini utekelezaji halisi ni muhimu.</a:t>
            </a:r>
            <a:endParaRPr/>
          </a:p>
          <a:p>
            <a:pPr indent="-342900" lvl="0" marL="512229" rtl="0" algn="l">
              <a:lnSpc>
                <a:spcPct val="100000"/>
              </a:lnSpc>
              <a:spcBef>
                <a:spcPts val="0"/>
              </a:spcBef>
              <a:spcAft>
                <a:spcPts val="0"/>
              </a:spcAft>
              <a:buClr>
                <a:schemeClr val="dk1"/>
              </a:buClr>
              <a:buSzPts val="2000"/>
              <a:buFont typeface="Noto Sans Symbols"/>
              <a:buChar char="▪"/>
            </a:pPr>
            <a:r>
              <a:rPr b="1" lang="en-US">
                <a:solidFill>
                  <a:schemeClr val="dk1"/>
                </a:solidFill>
              </a:rPr>
              <a:t>Endelea kukuza moduli ya kijinsia ya NUPAS Plus 2.0</a:t>
            </a:r>
            <a:endParaRPr/>
          </a:p>
          <a:p>
            <a:pPr indent="-342900" lvl="0" marL="512229" rtl="0" algn="l">
              <a:lnSpc>
                <a:spcPct val="100000"/>
              </a:lnSpc>
              <a:spcBef>
                <a:spcPts val="0"/>
              </a:spcBef>
              <a:spcAft>
                <a:spcPts val="0"/>
              </a:spcAft>
              <a:buClr>
                <a:schemeClr val="dk1"/>
              </a:buClr>
              <a:buSzPts val="2000"/>
              <a:buFont typeface="Noto Sans Symbols"/>
              <a:buChar char="▪"/>
            </a:pPr>
            <a:r>
              <a:rPr b="1" lang="en-US"/>
              <a:t>Angalia zaidi ya mradi: </a:t>
            </a:r>
            <a:r>
              <a:rPr lang="en-US">
                <a:solidFill>
                  <a:schemeClr val="dk1"/>
                </a:solidFill>
              </a:rPr>
              <a:t>Kuchochea kupitishwa kwa sera katika ngazi ya shirika kwa ujumuishaji wa sera za kijinsia. </a:t>
            </a:r>
            <a:endParaRPr/>
          </a:p>
          <a:p>
            <a:pPr indent="-342900" lvl="0" marL="512229" rtl="0" algn="l">
              <a:lnSpc>
                <a:spcPct val="100000"/>
              </a:lnSpc>
              <a:spcBef>
                <a:spcPts val="0"/>
              </a:spcBef>
              <a:spcAft>
                <a:spcPts val="0"/>
              </a:spcAft>
              <a:buClr>
                <a:schemeClr val="dk1"/>
              </a:buClr>
              <a:buSzPts val="2000"/>
              <a:buFont typeface="Noto Sans Symbols"/>
              <a:buChar char="▪"/>
            </a:pPr>
            <a:r>
              <a:rPr b="1" lang="en-US"/>
              <a:t>Anza na mambo ya msingi: </a:t>
            </a:r>
            <a:r>
              <a:rPr lang="en-US"/>
              <a:t>Mafunzo ni muhimu kwa dhana ya ujumuishaji wa kijinsia katika idara na majukumu yote.</a:t>
            </a:r>
            <a:endParaRPr b="1">
              <a:solidFill>
                <a:schemeClr val="dk1"/>
              </a:solidFill>
            </a:endParaRPr>
          </a:p>
          <a:p>
            <a:pPr indent="-342900" lvl="0" marL="512229" rtl="0" algn="l">
              <a:lnSpc>
                <a:spcPct val="100000"/>
              </a:lnSpc>
              <a:spcBef>
                <a:spcPts val="0"/>
              </a:spcBef>
              <a:spcAft>
                <a:spcPts val="0"/>
              </a:spcAft>
              <a:buClr>
                <a:schemeClr val="dk1"/>
              </a:buClr>
              <a:buSzPts val="2000"/>
              <a:buFont typeface="Noto Sans Symbols"/>
              <a:buChar char="▪"/>
            </a:pPr>
            <a:r>
              <a:rPr b="1" lang="en-US">
                <a:solidFill>
                  <a:schemeClr val="dk1"/>
                </a:solidFill>
              </a:rPr>
              <a:t>Hakikisha kuwa maeneo ya kuzingatia jinsia yapo: </a:t>
            </a:r>
            <a:endParaRPr/>
          </a:p>
          <a:p>
            <a:pPr indent="-342900" lvl="0" marL="512229" rtl="0" algn="l">
              <a:lnSpc>
                <a:spcPct val="100000"/>
              </a:lnSpc>
              <a:spcBef>
                <a:spcPts val="0"/>
              </a:spcBef>
              <a:spcAft>
                <a:spcPts val="0"/>
              </a:spcAft>
              <a:buClr>
                <a:schemeClr val="dk1"/>
              </a:buClr>
              <a:buSzPts val="2000"/>
              <a:buFont typeface="Noto Sans Symbols"/>
              <a:buChar char="▪"/>
            </a:pPr>
            <a:r>
              <a:rPr b="1" lang="en-US"/>
              <a:t>Uliza kuhusu hatua zinazofuata: </a:t>
            </a:r>
            <a:r>
              <a:rPr lang="en-US">
                <a:solidFill>
                  <a:schemeClr val="dk1"/>
                </a:solidFill>
              </a:rPr>
              <a:t>Usambazaji wa sera ni hatua muhimu inayofuata.  </a:t>
            </a:r>
            <a:endParaRPr/>
          </a:p>
          <a:p>
            <a:pPr indent="-342900" lvl="0" marL="512229" rtl="0" algn="l">
              <a:lnSpc>
                <a:spcPct val="100000"/>
              </a:lnSpc>
              <a:spcBef>
                <a:spcPts val="0"/>
              </a:spcBef>
              <a:spcAft>
                <a:spcPts val="0"/>
              </a:spcAft>
              <a:buClr>
                <a:schemeClr val="dk1"/>
              </a:buClr>
              <a:buSzPts val="2000"/>
              <a:buFont typeface="Noto Sans Symbols"/>
              <a:buChar char="▪"/>
            </a:pPr>
            <a:r>
              <a:rPr b="1" lang="en-US"/>
              <a:t>Hakikisha ununuzi kutoka kwa uongozi na wafanyakazi: </a:t>
            </a:r>
            <a:r>
              <a:rPr lang="en-US">
                <a:solidFill>
                  <a:schemeClr val="dk1"/>
                </a:solidFill>
              </a:rPr>
              <a:t>Ujumuishaji wa kijinsia unaofanikiwa unawezekana tu kupitia ushiriki katika majadiliano na mafunzo. </a:t>
            </a:r>
            <a:endParaRPr/>
          </a:p>
          <a:p>
            <a:pPr indent="-342900" lvl="0" marL="512229" rtl="0" algn="l">
              <a:lnSpc>
                <a:spcPct val="100000"/>
              </a:lnSpc>
              <a:spcBef>
                <a:spcPts val="0"/>
              </a:spcBef>
              <a:spcAft>
                <a:spcPts val="0"/>
              </a:spcAft>
              <a:buClr>
                <a:schemeClr val="dk1"/>
              </a:buClr>
              <a:buSzPts val="2000"/>
              <a:buFont typeface="Noto Sans Symbols"/>
              <a:buChar char="▪"/>
            </a:pPr>
            <a:r>
              <a:rPr b="1" lang="en-US">
                <a:solidFill>
                  <a:schemeClr val="dk1"/>
                </a:solidFill>
              </a:rPr>
              <a:t>Jumuisha mafunzo ya kijinsia wakati wa kufanya kazi na Bodi</a:t>
            </a:r>
            <a:endParaRPr/>
          </a:p>
          <a:p>
            <a:pPr indent="-342900" lvl="0" marL="512229" rtl="0" algn="l">
              <a:lnSpc>
                <a:spcPct val="100000"/>
              </a:lnSpc>
              <a:spcBef>
                <a:spcPts val="0"/>
              </a:spcBef>
              <a:spcAft>
                <a:spcPts val="0"/>
              </a:spcAft>
              <a:buClr>
                <a:schemeClr val="dk1"/>
              </a:buClr>
              <a:buSzPts val="2000"/>
              <a:buFont typeface="Noto Sans Symbols"/>
              <a:buChar char="▪"/>
            </a:pPr>
            <a:r>
              <a:rPr b="1" lang="en-US">
                <a:solidFill>
                  <a:schemeClr val="dk1"/>
                </a:solidFill>
              </a:rPr>
              <a:t>Fikiria nambari ya simu ya malalamiko ya unyanyasaji na ubaguzi</a:t>
            </a:r>
            <a:endParaRPr/>
          </a:p>
          <a:p>
            <a:pPr indent="-342900" lvl="0" marL="512229" rtl="0" algn="l">
              <a:lnSpc>
                <a:spcPct val="100000"/>
              </a:lnSpc>
              <a:spcBef>
                <a:spcPts val="0"/>
              </a:spcBef>
              <a:spcAft>
                <a:spcPts val="0"/>
              </a:spcAft>
              <a:buClr>
                <a:schemeClr val="dk1"/>
              </a:buClr>
              <a:buSzPts val="2000"/>
              <a:buFont typeface="Noto Sans Symbols"/>
              <a:buChar char="▪"/>
            </a:pPr>
            <a:r>
              <a:rPr b="1" lang="en-US">
                <a:solidFill>
                  <a:schemeClr val="dk1"/>
                </a:solidFill>
              </a:rPr>
              <a:t>Tengeneza mwongozo wa mafunzo sanifu ya Kuzuia Ukatili na Unyanyasaji wa Kingono (PSEA)</a:t>
            </a:r>
            <a:endParaRPr/>
          </a:p>
        </p:txBody>
      </p:sp>
      <p:sp>
        <p:nvSpPr>
          <p:cNvPr id="1540" name="Google Shape;1540;p144"/>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4" name="Shape 1544"/>
        <p:cNvGrpSpPr/>
        <p:nvPr/>
      </p:nvGrpSpPr>
      <p:grpSpPr>
        <a:xfrm>
          <a:off x="0" y="0"/>
          <a:ext cx="0" cy="0"/>
          <a:chOff x="0" y="0"/>
          <a:chExt cx="0" cy="0"/>
        </a:xfrm>
      </p:grpSpPr>
      <p:sp>
        <p:nvSpPr>
          <p:cNvPr id="1545" name="Google Shape;1545;p145"/>
          <p:cNvSpPr txBox="1"/>
          <p:nvPr>
            <p:ph type="title"/>
          </p:nvPr>
        </p:nvSpPr>
        <p:spPr>
          <a:xfrm>
            <a:off x="958306" y="2930983"/>
            <a:ext cx="9339434" cy="1333698"/>
          </a:xfrm>
          <a:prstGeom prst="rect">
            <a:avLst/>
          </a:prstGeom>
          <a:noFill/>
          <a:ln>
            <a:noFill/>
          </a:ln>
        </p:spPr>
        <p:txBody>
          <a:bodyPr anchorCtr="0" anchor="t" bIns="0" lIns="0" spcFirstLastPara="1" rIns="0" wrap="square" tIns="0">
            <a:spAutoFit/>
          </a:bodyPr>
          <a:lstStyle/>
          <a:p>
            <a:pPr indent="0" lvl="0" marL="12700" rtl="0" algn="ctr">
              <a:lnSpc>
                <a:spcPct val="108750"/>
              </a:lnSpc>
              <a:spcBef>
                <a:spcPts val="0"/>
              </a:spcBef>
              <a:spcAft>
                <a:spcPts val="0"/>
              </a:spcAft>
              <a:buNone/>
            </a:pPr>
            <a:r>
              <a:rPr b="1" lang="en-US" sz="4800"/>
              <a:t>MODULI YA 10: </a:t>
            </a:r>
            <a:br>
              <a:rPr b="1" lang="en-US" sz="4800"/>
            </a:br>
            <a:r>
              <a:rPr b="1" lang="en-US" sz="4800"/>
              <a:t>UTAWALA</a:t>
            </a:r>
            <a:endParaRPr b="1" sz="4800"/>
          </a:p>
        </p:txBody>
      </p:sp>
      <p:sp>
        <p:nvSpPr>
          <p:cNvPr id="1546" name="Google Shape;1546;p145"/>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rgbClr val="FFFFFF"/>
                </a:solidFill>
                <a:latin typeface="Arial"/>
                <a:ea typeface="Arial"/>
                <a:cs typeface="Arial"/>
                <a:sym typeface="Arial"/>
              </a:rPr>
              <a:t> </a:t>
            </a:r>
            <a:endParaRPr/>
          </a:p>
        </p:txBody>
      </p:sp>
      <p:sp>
        <p:nvSpPr>
          <p:cNvPr id="1547" name="Google Shape;1547;p145"/>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1" name="Shape 1551"/>
        <p:cNvGrpSpPr/>
        <p:nvPr/>
      </p:nvGrpSpPr>
      <p:grpSpPr>
        <a:xfrm>
          <a:off x="0" y="0"/>
          <a:ext cx="0" cy="0"/>
          <a:chOff x="0" y="0"/>
          <a:chExt cx="0" cy="0"/>
        </a:xfrm>
      </p:grpSpPr>
      <p:sp>
        <p:nvSpPr>
          <p:cNvPr id="1552" name="Google Shape;1552;p146"/>
          <p:cNvSpPr txBox="1"/>
          <p:nvPr>
            <p:ph type="title"/>
          </p:nvPr>
        </p:nvSpPr>
        <p:spPr>
          <a:xfrm>
            <a:off x="673240" y="1021595"/>
            <a:ext cx="9776305" cy="923330"/>
          </a:xfrm>
          <a:prstGeom prst="rect">
            <a:avLst/>
          </a:prstGeom>
          <a:noFill/>
          <a:ln>
            <a:noFill/>
          </a:ln>
        </p:spPr>
        <p:txBody>
          <a:bodyPr anchorCtr="0" anchor="t" bIns="0" lIns="0" spcFirstLastPara="1" rIns="0" wrap="square" tIns="0">
            <a:spAutoFit/>
          </a:bodyPr>
          <a:lstStyle/>
          <a:p>
            <a:pPr indent="0" lvl="0" marL="12700" rtl="0" algn="l">
              <a:spcBef>
                <a:spcPts val="0"/>
              </a:spcBef>
              <a:spcAft>
                <a:spcPts val="0"/>
              </a:spcAft>
              <a:buNone/>
            </a:pPr>
            <a:r>
              <a:rPr b="1" lang="en-US"/>
              <a:t>Lengo kuu </a:t>
            </a:r>
            <a:r>
              <a:rPr lang="en-US" sz="2000"/>
              <a:t>: Kutathmini ikiwa shirika linazingatia vigezo vya kisheria vya eneo husika na lina miundo ya kutosha na yenye ufanisi ya utawala na usimamizi.</a:t>
            </a:r>
            <a:endParaRPr sz="2000"/>
          </a:p>
        </p:txBody>
      </p:sp>
      <p:sp>
        <p:nvSpPr>
          <p:cNvPr id="1553" name="Google Shape;1553;p146"/>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rgbClr val="FFFFFF"/>
                </a:solidFill>
                <a:latin typeface="Arial"/>
                <a:ea typeface="Arial"/>
                <a:cs typeface="Arial"/>
                <a:sym typeface="Arial"/>
              </a:rPr>
              <a:t>UTAWALA</a:t>
            </a:r>
            <a:endParaRPr/>
          </a:p>
        </p:txBody>
      </p:sp>
      <p:sp>
        <p:nvSpPr>
          <p:cNvPr id="1554" name="Google Shape;1554;p146"/>
          <p:cNvSpPr txBox="1"/>
          <p:nvPr/>
        </p:nvSpPr>
        <p:spPr>
          <a:xfrm>
            <a:off x="579454" y="2068917"/>
            <a:ext cx="5690717" cy="416524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1800">
                <a:solidFill>
                  <a:schemeClr val="dk1"/>
                </a:solidFill>
                <a:latin typeface="Arial"/>
                <a:ea typeface="Arial"/>
                <a:cs typeface="Arial"/>
                <a:sym typeface="Arial"/>
              </a:rPr>
              <a:t>Kategoria</a:t>
            </a:r>
            <a:endParaRPr/>
          </a:p>
          <a:p>
            <a:pPr indent="-342900" lvl="0" marL="342900" marR="0" rtl="0" algn="l">
              <a:spcBef>
                <a:spcPts val="1200"/>
              </a:spcBef>
              <a:spcAft>
                <a:spcPts val="0"/>
              </a:spcAft>
              <a:buClr>
                <a:schemeClr val="dk1"/>
              </a:buClr>
              <a:buSzPts val="1800"/>
              <a:buFont typeface="Calibri"/>
              <a:buAutoNum type="arabicPeriod"/>
            </a:pPr>
            <a:r>
              <a:rPr lang="en-US" sz="1800">
                <a:solidFill>
                  <a:schemeClr val="dk1"/>
                </a:solidFill>
                <a:latin typeface="Arial"/>
                <a:ea typeface="Arial"/>
                <a:cs typeface="Arial"/>
                <a:sym typeface="Arial"/>
              </a:rPr>
              <a:t>Muundo wa Utawala na Uwajibikaji </a:t>
            </a:r>
            <a:endParaRPr/>
          </a:p>
          <a:p>
            <a:pPr indent="-342900" lvl="0" marL="342900" marR="0" rtl="0" algn="l">
              <a:spcBef>
                <a:spcPts val="400"/>
              </a:spcBef>
              <a:spcAft>
                <a:spcPts val="0"/>
              </a:spcAft>
              <a:buClr>
                <a:schemeClr val="dk1"/>
              </a:buClr>
              <a:buSzPts val="1800"/>
              <a:buFont typeface="Calibri"/>
              <a:buAutoNum type="arabicPeriod"/>
            </a:pPr>
            <a:r>
              <a:rPr lang="en-US" sz="1800">
                <a:solidFill>
                  <a:schemeClr val="dk1"/>
                </a:solidFill>
                <a:latin typeface="Arial"/>
                <a:ea typeface="Arial"/>
                <a:cs typeface="Arial"/>
                <a:sym typeface="Arial"/>
              </a:rPr>
              <a:t>Uanachama wa Bodi</a:t>
            </a:r>
            <a:endParaRPr/>
          </a:p>
          <a:p>
            <a:pPr indent="-342900" lvl="0" marL="342900" marR="0" rtl="0" algn="l">
              <a:spcBef>
                <a:spcPts val="800"/>
              </a:spcBef>
              <a:spcAft>
                <a:spcPts val="0"/>
              </a:spcAft>
              <a:buClr>
                <a:schemeClr val="dk1"/>
              </a:buClr>
              <a:buSzPts val="1800"/>
              <a:buFont typeface="Calibri"/>
              <a:buAutoNum type="arabicPeriod"/>
            </a:pPr>
            <a:r>
              <a:rPr lang="en-US" sz="1800">
                <a:solidFill>
                  <a:schemeClr val="dk1"/>
                </a:solidFill>
                <a:latin typeface="Arial"/>
                <a:ea typeface="Arial"/>
                <a:cs typeface="Arial"/>
                <a:sym typeface="Arial"/>
              </a:rPr>
              <a:t>Kanuni za Uanachama</a:t>
            </a:r>
            <a:endParaRPr/>
          </a:p>
          <a:p>
            <a:pPr indent="-342900" lvl="0" marL="342900" marR="0" rtl="0" algn="l">
              <a:spcBef>
                <a:spcPts val="800"/>
              </a:spcBef>
              <a:spcAft>
                <a:spcPts val="0"/>
              </a:spcAft>
              <a:buClr>
                <a:schemeClr val="dk1"/>
              </a:buClr>
              <a:buSzPts val="1800"/>
              <a:buFont typeface="Calibri"/>
              <a:buAutoNum type="arabicPeriod"/>
            </a:pPr>
            <a:r>
              <a:rPr lang="en-US" sz="1800">
                <a:solidFill>
                  <a:schemeClr val="dk1"/>
                </a:solidFill>
                <a:latin typeface="Arial"/>
                <a:ea typeface="Arial"/>
                <a:cs typeface="Arial"/>
                <a:sym typeface="Arial"/>
              </a:rPr>
              <a:t>Majukumu na wajibu</a:t>
            </a:r>
            <a:endParaRPr/>
          </a:p>
          <a:p>
            <a:pPr indent="-342900" lvl="0" marL="342900" marR="0" rtl="0" algn="l">
              <a:spcBef>
                <a:spcPts val="800"/>
              </a:spcBef>
              <a:spcAft>
                <a:spcPts val="0"/>
              </a:spcAft>
              <a:buClr>
                <a:schemeClr val="dk1"/>
              </a:buClr>
              <a:buSzPts val="1800"/>
              <a:buFont typeface="Calibri"/>
              <a:buAutoNum type="arabicPeriod"/>
            </a:pPr>
            <a:r>
              <a:rPr lang="en-US" sz="1800">
                <a:solidFill>
                  <a:schemeClr val="dk1"/>
                </a:solidFill>
                <a:latin typeface="Arial"/>
                <a:ea typeface="Arial"/>
                <a:cs typeface="Arial"/>
                <a:sym typeface="Arial"/>
              </a:rPr>
              <a:t>Mikutano ya Bodi</a:t>
            </a:r>
            <a:endParaRPr/>
          </a:p>
          <a:p>
            <a:pPr indent="-342900" lvl="0" marL="342900" marR="0" rtl="0" algn="l">
              <a:spcBef>
                <a:spcPts val="800"/>
              </a:spcBef>
              <a:spcAft>
                <a:spcPts val="0"/>
              </a:spcAft>
              <a:buClr>
                <a:schemeClr val="dk1"/>
              </a:buClr>
              <a:buSzPts val="1800"/>
              <a:buFont typeface="Calibri"/>
              <a:buAutoNum type="arabicPeriod"/>
            </a:pPr>
            <a:r>
              <a:rPr lang="en-US" sz="1800">
                <a:solidFill>
                  <a:schemeClr val="dk1"/>
                </a:solidFill>
                <a:latin typeface="Arial"/>
                <a:ea typeface="Arial"/>
                <a:cs typeface="Arial"/>
                <a:sym typeface="Arial"/>
              </a:rPr>
              <a:t>Nyaraka</a:t>
            </a:r>
            <a:endParaRPr/>
          </a:p>
          <a:p>
            <a:pPr indent="-342900" lvl="0" marL="342900" marR="0" rtl="0" algn="l">
              <a:spcBef>
                <a:spcPts val="800"/>
              </a:spcBef>
              <a:spcAft>
                <a:spcPts val="0"/>
              </a:spcAft>
              <a:buClr>
                <a:schemeClr val="dk1"/>
              </a:buClr>
              <a:buSzPts val="1800"/>
              <a:buFont typeface="Calibri"/>
              <a:buAutoNum type="arabicPeriod"/>
            </a:pPr>
            <a:r>
              <a:rPr lang="en-US" sz="1800">
                <a:solidFill>
                  <a:schemeClr val="dk1"/>
                </a:solidFill>
                <a:latin typeface="Arial"/>
                <a:ea typeface="Arial"/>
                <a:cs typeface="Arial"/>
                <a:sym typeface="Arial"/>
              </a:rPr>
              <a:t>Kufanya Uamuzi</a:t>
            </a:r>
            <a:endParaRPr/>
          </a:p>
          <a:p>
            <a:pPr indent="-342900" lvl="0" marL="342900" marR="0" rtl="0" algn="l">
              <a:spcBef>
                <a:spcPts val="800"/>
              </a:spcBef>
              <a:spcAft>
                <a:spcPts val="0"/>
              </a:spcAft>
              <a:buClr>
                <a:schemeClr val="dk1"/>
              </a:buClr>
              <a:buSzPts val="1800"/>
              <a:buFont typeface="Calibri"/>
              <a:buAutoNum type="arabicPeriod"/>
            </a:pPr>
            <a:r>
              <a:rPr lang="en-US" sz="1800">
                <a:solidFill>
                  <a:schemeClr val="dk1"/>
                </a:solidFill>
                <a:latin typeface="Arial"/>
                <a:ea typeface="Arial"/>
                <a:cs typeface="Arial"/>
                <a:sym typeface="Arial"/>
              </a:rPr>
              <a:t>Udhibiti wa Hatari ya Uaminifu</a:t>
            </a:r>
            <a:endParaRPr/>
          </a:p>
          <a:p>
            <a:pPr indent="-342900" lvl="0" marL="342900" marR="0" rtl="0" algn="l">
              <a:spcBef>
                <a:spcPts val="800"/>
              </a:spcBef>
              <a:spcAft>
                <a:spcPts val="0"/>
              </a:spcAft>
              <a:buClr>
                <a:schemeClr val="dk1"/>
              </a:buClr>
              <a:buSzPts val="1800"/>
              <a:buFont typeface="Calibri"/>
              <a:buAutoNum type="arabicPeriod"/>
            </a:pPr>
            <a:r>
              <a:rPr lang="en-US" sz="1800">
                <a:solidFill>
                  <a:schemeClr val="dk1"/>
                </a:solidFill>
                <a:latin typeface="Arial"/>
                <a:ea typeface="Arial"/>
                <a:cs typeface="Arial"/>
                <a:sym typeface="Arial"/>
              </a:rPr>
              <a:t>Tathmini ya bodi</a:t>
            </a:r>
            <a:endParaRPr/>
          </a:p>
          <a:p>
            <a:pPr indent="-342900" lvl="0" marL="342900" marR="0" rtl="0" algn="l">
              <a:spcBef>
                <a:spcPts val="800"/>
              </a:spcBef>
              <a:spcAft>
                <a:spcPts val="0"/>
              </a:spcAft>
              <a:buClr>
                <a:schemeClr val="dk1"/>
              </a:buClr>
              <a:buSzPts val="1800"/>
              <a:buFont typeface="Calibri"/>
              <a:buAutoNum type="arabicPeriod"/>
            </a:pPr>
            <a:r>
              <a:rPr lang="en-US" sz="1800">
                <a:solidFill>
                  <a:schemeClr val="dk1"/>
                </a:solidFill>
                <a:latin typeface="Arial"/>
                <a:ea typeface="Arial"/>
                <a:cs typeface="Arial"/>
                <a:sym typeface="Arial"/>
              </a:rPr>
              <a:t>Muundo wa Bodi na Kamati Kuu ya Utawala</a:t>
            </a:r>
            <a:endParaRPr/>
          </a:p>
        </p:txBody>
      </p:sp>
      <p:sp>
        <p:nvSpPr>
          <p:cNvPr id="1555" name="Google Shape;1555;p146"/>
          <p:cNvSpPr txBox="1"/>
          <p:nvPr/>
        </p:nvSpPr>
        <p:spPr>
          <a:xfrm>
            <a:off x="6159707" y="2541459"/>
            <a:ext cx="5690717" cy="2595582"/>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1800"/>
              <a:buFont typeface="Calibri"/>
              <a:buAutoNum type="arabicPeriod" startAt="11"/>
            </a:pPr>
            <a:r>
              <a:rPr lang="en-US" sz="1800">
                <a:solidFill>
                  <a:schemeClr val="dk1"/>
                </a:solidFill>
                <a:latin typeface="Arial"/>
                <a:ea typeface="Arial"/>
                <a:cs typeface="Arial"/>
                <a:sym typeface="Arial"/>
              </a:rPr>
              <a:t>Usimamizi wa Fedha</a:t>
            </a:r>
            <a:endParaRPr/>
          </a:p>
          <a:p>
            <a:pPr indent="-342900" lvl="0" marL="342900" marR="0" rtl="0" algn="l">
              <a:spcBef>
                <a:spcPts val="400"/>
              </a:spcBef>
              <a:spcAft>
                <a:spcPts val="0"/>
              </a:spcAft>
              <a:buClr>
                <a:schemeClr val="dk1"/>
              </a:buClr>
              <a:buSzPts val="1800"/>
              <a:buFont typeface="Calibri"/>
              <a:buAutoNum type="arabicPeriod" startAt="11"/>
            </a:pPr>
            <a:r>
              <a:rPr lang="en-US" sz="1800">
                <a:solidFill>
                  <a:schemeClr val="dk1"/>
                </a:solidFill>
                <a:latin typeface="Arial"/>
                <a:ea typeface="Arial"/>
                <a:cs typeface="Arial"/>
                <a:sym typeface="Arial"/>
              </a:rPr>
              <a:t>Mipango ya Kimkakati na Biashara</a:t>
            </a:r>
            <a:endParaRPr/>
          </a:p>
          <a:p>
            <a:pPr indent="-342900" lvl="0" marL="342900" marR="0" rtl="0" algn="l">
              <a:spcBef>
                <a:spcPts val="800"/>
              </a:spcBef>
              <a:spcAft>
                <a:spcPts val="0"/>
              </a:spcAft>
              <a:buClr>
                <a:schemeClr val="dk1"/>
              </a:buClr>
              <a:buSzPts val="1800"/>
              <a:buFont typeface="Calibri"/>
              <a:buAutoNum type="arabicPeriod" startAt="11"/>
            </a:pPr>
            <a:r>
              <a:rPr lang="en-US" sz="1800">
                <a:solidFill>
                  <a:schemeClr val="dk1"/>
                </a:solidFill>
                <a:latin typeface="Arial"/>
                <a:ea typeface="Arial"/>
                <a:cs typeface="Arial"/>
                <a:sym typeface="Arial"/>
              </a:rPr>
              <a:t>Usimamizi wa Utendaji wa kazi</a:t>
            </a:r>
            <a:endParaRPr/>
          </a:p>
          <a:p>
            <a:pPr indent="-342900" lvl="0" marL="342900" marR="0" rtl="0" algn="l">
              <a:spcBef>
                <a:spcPts val="800"/>
              </a:spcBef>
              <a:spcAft>
                <a:spcPts val="0"/>
              </a:spcAft>
              <a:buClr>
                <a:schemeClr val="dk1"/>
              </a:buClr>
              <a:buSzPts val="1800"/>
              <a:buFont typeface="Calibri"/>
              <a:buAutoNum type="arabicPeriod" startAt="11"/>
            </a:pPr>
            <a:r>
              <a:rPr lang="en-US" sz="1800">
                <a:solidFill>
                  <a:schemeClr val="dk1"/>
                </a:solidFill>
                <a:latin typeface="Arial"/>
                <a:ea typeface="Arial"/>
                <a:cs typeface="Arial"/>
                <a:sym typeface="Arial"/>
              </a:rPr>
              <a:t>Udhibiti wa Hatari </a:t>
            </a:r>
            <a:endParaRPr/>
          </a:p>
          <a:p>
            <a:pPr indent="-342900" lvl="0" marL="342900" marR="0" rtl="0" algn="l">
              <a:spcBef>
                <a:spcPts val="800"/>
              </a:spcBef>
              <a:spcAft>
                <a:spcPts val="0"/>
              </a:spcAft>
              <a:buClr>
                <a:schemeClr val="dk1"/>
              </a:buClr>
              <a:buSzPts val="1800"/>
              <a:buFont typeface="Calibri"/>
              <a:buAutoNum type="arabicPeriod" startAt="11"/>
            </a:pPr>
            <a:r>
              <a:rPr lang="en-US" sz="1800">
                <a:solidFill>
                  <a:schemeClr val="dk1"/>
                </a:solidFill>
                <a:latin typeface="Arial"/>
                <a:ea typeface="Arial"/>
                <a:cs typeface="Arial"/>
                <a:sym typeface="Arial"/>
              </a:rPr>
              <a:t>Uongozi tendaji</a:t>
            </a:r>
            <a:endParaRPr/>
          </a:p>
          <a:p>
            <a:pPr indent="-342900" lvl="0" marL="342900" marR="0" rtl="0" algn="l">
              <a:spcBef>
                <a:spcPts val="800"/>
              </a:spcBef>
              <a:spcAft>
                <a:spcPts val="0"/>
              </a:spcAft>
              <a:buClr>
                <a:schemeClr val="dk1"/>
              </a:buClr>
              <a:buSzPts val="1800"/>
              <a:buFont typeface="Calibri"/>
              <a:buAutoNum type="arabicPeriod" startAt="11"/>
            </a:pPr>
            <a:r>
              <a:rPr lang="en-US" sz="1800">
                <a:solidFill>
                  <a:schemeClr val="dk1"/>
                </a:solidFill>
                <a:latin typeface="Arial"/>
                <a:ea typeface="Arial"/>
                <a:cs typeface="Arial"/>
                <a:sym typeface="Arial"/>
              </a:rPr>
              <a:t>Mipango ya Urithi</a:t>
            </a:r>
            <a:endParaRPr/>
          </a:p>
          <a:p>
            <a:pPr indent="0" lvl="0" marL="0" marR="0" rtl="0" algn="l">
              <a:spcBef>
                <a:spcPts val="800"/>
              </a:spcBef>
              <a:spcAft>
                <a:spcPts val="0"/>
              </a:spcAft>
              <a:buNone/>
            </a:pPr>
            <a:r>
              <a:t/>
            </a:r>
            <a:endParaRPr sz="1800">
              <a:solidFill>
                <a:schemeClr val="dk1"/>
              </a:solidFill>
              <a:latin typeface="Arial"/>
              <a:ea typeface="Arial"/>
              <a:cs typeface="Arial"/>
              <a:sym typeface="Arial"/>
            </a:endParaRPr>
          </a:p>
        </p:txBody>
      </p:sp>
      <p:sp>
        <p:nvSpPr>
          <p:cNvPr id="1556" name="Google Shape;1556;p146"/>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0" name="Shape 1560"/>
        <p:cNvGrpSpPr/>
        <p:nvPr/>
      </p:nvGrpSpPr>
      <p:grpSpPr>
        <a:xfrm>
          <a:off x="0" y="0"/>
          <a:ext cx="0" cy="0"/>
          <a:chOff x="0" y="0"/>
          <a:chExt cx="0" cy="0"/>
        </a:xfrm>
      </p:grpSpPr>
      <p:sp>
        <p:nvSpPr>
          <p:cNvPr id="1561" name="Google Shape;1561;p147"/>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CHATI YA NUPAS PLUS 2.0</a:t>
            </a:r>
            <a:endParaRPr b="1" sz="3200">
              <a:solidFill>
                <a:schemeClr val="lt1"/>
              </a:solidFill>
              <a:latin typeface="Arial"/>
              <a:ea typeface="Arial"/>
              <a:cs typeface="Arial"/>
              <a:sym typeface="Arial"/>
            </a:endParaRPr>
          </a:p>
        </p:txBody>
      </p:sp>
      <p:pic>
        <p:nvPicPr>
          <p:cNvPr descr="Chart  Description automatically generated" id="1562" name="Google Shape;1562;p147"/>
          <p:cNvPicPr preferRelativeResize="0"/>
          <p:nvPr/>
        </p:nvPicPr>
        <p:blipFill rotWithShape="1">
          <a:blip r:embed="rId3">
            <a:alphaModFix/>
          </a:blip>
          <a:srcRect b="4047" l="1496" r="4060" t="0"/>
          <a:stretch/>
        </p:blipFill>
        <p:spPr>
          <a:xfrm>
            <a:off x="1490472" y="945024"/>
            <a:ext cx="9189720" cy="4979511"/>
          </a:xfrm>
          <a:prstGeom prst="rect">
            <a:avLst/>
          </a:prstGeom>
          <a:noFill/>
          <a:ln>
            <a:noFill/>
          </a:ln>
        </p:spPr>
      </p:pic>
      <p:sp>
        <p:nvSpPr>
          <p:cNvPr id="1563" name="Google Shape;1563;p147"/>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7" name="Shape 1567"/>
        <p:cNvGrpSpPr/>
        <p:nvPr/>
      </p:nvGrpSpPr>
      <p:grpSpPr>
        <a:xfrm>
          <a:off x="0" y="0"/>
          <a:ext cx="0" cy="0"/>
          <a:chOff x="0" y="0"/>
          <a:chExt cx="0" cy="0"/>
        </a:xfrm>
      </p:grpSpPr>
      <p:graphicFrame>
        <p:nvGraphicFramePr>
          <p:cNvPr id="1568" name="Google Shape;1568;p148"/>
          <p:cNvGraphicFramePr/>
          <p:nvPr/>
        </p:nvGraphicFramePr>
        <p:xfrm>
          <a:off x="401934" y="1028233"/>
          <a:ext cx="3000000" cy="3000000"/>
        </p:xfrm>
        <a:graphic>
          <a:graphicData uri="http://schemas.openxmlformats.org/drawingml/2006/table">
            <a:tbl>
              <a:tblPr>
                <a:noFill/>
                <a:tableStyleId>{B19A406E-EE2C-4DFD-9D6A-2B16BFBA1EC5}</a:tableStyleId>
              </a:tblPr>
              <a:tblGrid>
                <a:gridCol w="2283125"/>
                <a:gridCol w="6483525"/>
                <a:gridCol w="2628175"/>
              </a:tblGrid>
              <a:tr h="474550">
                <a:tc>
                  <a:txBody>
                    <a:bodyPr/>
                    <a:lstStyle/>
                    <a:p>
                      <a:pPr indent="-8890" lvl="0" marL="8890" marR="0" rtl="0" algn="ctr">
                        <a:lnSpc>
                          <a:spcPct val="147692"/>
                        </a:lnSpc>
                        <a:spcBef>
                          <a:spcPts val="0"/>
                        </a:spcBef>
                        <a:spcAft>
                          <a:spcPts val="0"/>
                        </a:spcAft>
                        <a:buNone/>
                      </a:pPr>
                      <a:r>
                        <a:rPr lang="en-US" sz="1300" u="none" cap="none" strike="noStrike"/>
                        <a:t>KATEGORIA/</a:t>
                      </a:r>
                      <a:br>
                        <a:rPr b="1" i="0" lang="en-US" sz="1300" u="none" cap="none" strike="noStrike">
                          <a:solidFill>
                            <a:schemeClr val="lt1"/>
                          </a:solidFill>
                          <a:latin typeface="Arial"/>
                          <a:ea typeface="Arial"/>
                          <a:cs typeface="Arial"/>
                          <a:sym typeface="Arial"/>
                        </a:rPr>
                      </a:br>
                      <a:r>
                        <a:rPr lang="en-US" sz="1300" u="none" cap="none" strike="noStrike"/>
                        <a:t>KATEGORIA NDOGO</a:t>
                      </a:r>
                      <a:endParaRPr/>
                    </a:p>
                  </a:txBody>
                  <a:tcPr marT="0" marB="0" marR="5200" marL="52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8890" marR="0" rtl="0" algn="ctr">
                        <a:lnSpc>
                          <a:spcPct val="147692"/>
                        </a:lnSpc>
                        <a:spcBef>
                          <a:spcPts val="0"/>
                        </a:spcBef>
                        <a:spcAft>
                          <a:spcPts val="0"/>
                        </a:spcAft>
                        <a:buNone/>
                      </a:pPr>
                      <a:r>
                        <a:rPr lang="en-US" sz="1300" u="none" cap="none" strike="noStrike"/>
                        <a:t>MALENGO</a:t>
                      </a:r>
                      <a:endParaRPr/>
                    </a:p>
                  </a:txBody>
                  <a:tcPr marT="0" marB="0" marR="5200" marL="52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8890" marR="0" rtl="0" algn="ctr">
                        <a:lnSpc>
                          <a:spcPct val="147692"/>
                        </a:lnSpc>
                        <a:spcBef>
                          <a:spcPts val="0"/>
                        </a:spcBef>
                        <a:spcAft>
                          <a:spcPts val="0"/>
                        </a:spcAft>
                        <a:buNone/>
                      </a:pPr>
                      <a:r>
                        <a:rPr lang="en-US" sz="1300" u="none" cap="none" strike="noStrike"/>
                        <a:t>NYARAKA MUHIMU KWA AJILI YA TATHMINI</a:t>
                      </a:r>
                      <a:endParaRPr/>
                    </a:p>
                  </a:txBody>
                  <a:tcPr marT="0" marB="0" marR="5200" marL="52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r>
              <a:tr h="474550">
                <a:tc>
                  <a:txBody>
                    <a:bodyPr/>
                    <a:lstStyle/>
                    <a:p>
                      <a:pPr indent="-8890" lvl="0" marL="8890" marR="0" rtl="0" algn="l">
                        <a:lnSpc>
                          <a:spcPct val="147692"/>
                        </a:lnSpc>
                        <a:spcBef>
                          <a:spcPts val="0"/>
                        </a:spcBef>
                        <a:spcAft>
                          <a:spcPts val="0"/>
                        </a:spcAft>
                        <a:buNone/>
                      </a:pPr>
                      <a:r>
                        <a:rPr lang="en-US" sz="1300" u="none" cap="none" strike="noStrike"/>
                        <a:t>Muundo wa Utawala</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lnSpc>
                          <a:spcPct val="147692"/>
                        </a:lnSpc>
                        <a:spcBef>
                          <a:spcPts val="0"/>
                        </a:spcBef>
                        <a:spcAft>
                          <a:spcPts val="0"/>
                        </a:spcAft>
                        <a:buNone/>
                      </a:pPr>
                      <a:r>
                        <a:rPr lang="en-US" sz="1300" u="none" cap="none" strike="noStrike"/>
                        <a:t>Thibitisha ikiwa muundo wa utawala unatii sheria za eneo na limefanya hivyo kwa miaka mitatu iliyopita.</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lnSpc>
                          <a:spcPct val="147692"/>
                        </a:lnSpc>
                        <a:spcBef>
                          <a:spcPts val="0"/>
                        </a:spcBef>
                        <a:spcAft>
                          <a:spcPts val="0"/>
                        </a:spcAft>
                        <a:buNone/>
                      </a:pPr>
                      <a:r>
                        <a:rPr lang="en-US" sz="1300" u="none" cap="none" strike="noStrike"/>
                        <a:t>Masharti ya Marejeleo/Sheria Ndogo ya Bodi </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032750">
                <a:tc>
                  <a:txBody>
                    <a:bodyPr/>
                    <a:lstStyle/>
                    <a:p>
                      <a:pPr indent="-8890" lvl="0" marL="8890" marR="0" rtl="0" algn="l">
                        <a:lnSpc>
                          <a:spcPct val="147692"/>
                        </a:lnSpc>
                        <a:spcBef>
                          <a:spcPts val="0"/>
                        </a:spcBef>
                        <a:spcAft>
                          <a:spcPts val="0"/>
                        </a:spcAft>
                        <a:buNone/>
                      </a:pPr>
                      <a:r>
                        <a:rPr lang="en-US" sz="1300" u="none" cap="none" strike="noStrike"/>
                        <a:t>Uanachama wa Bodi</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lnSpc>
                          <a:spcPct val="147692"/>
                        </a:lnSpc>
                        <a:spcBef>
                          <a:spcPts val="0"/>
                        </a:spcBef>
                        <a:spcAft>
                          <a:spcPts val="0"/>
                        </a:spcAft>
                        <a:buNone/>
                      </a:pPr>
                      <a:r>
                        <a:rPr lang="en-US" sz="1300" u="none" cap="none" strike="noStrike"/>
                        <a:t>Thibitisha ikiwa wajumbe wa bodi na maafisa wamechaguliwa/kuteuliwa/ kuondolewa kwa mujibu wa sheria zinazotumika na kwa taratibu zilizoandikwa na zilizoidhinishwa.</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lnSpc>
                          <a:spcPct val="147692"/>
                        </a:lnSpc>
                        <a:spcBef>
                          <a:spcPts val="0"/>
                        </a:spcBef>
                        <a:spcAft>
                          <a:spcPts val="0"/>
                        </a:spcAft>
                        <a:buNone/>
                      </a:pPr>
                      <a:r>
                        <a:rPr lang="en-US" sz="1300" u="none" cap="none" strike="noStrike"/>
                        <a:t>Masharti ya Marejeleo/Mwongozo wa Utawala/ Sheria ya Bodi</a:t>
                      </a:r>
                      <a:endParaRPr/>
                    </a:p>
                    <a:p>
                      <a:pPr indent="-8890" lvl="0" marL="8890" marR="0" rtl="0" algn="l">
                        <a:lnSpc>
                          <a:spcPct val="147692"/>
                        </a:lnSpc>
                        <a:spcBef>
                          <a:spcPts val="0"/>
                        </a:spcBef>
                        <a:spcAft>
                          <a:spcPts val="0"/>
                        </a:spcAft>
                        <a:buNone/>
                      </a:pPr>
                      <a:r>
                        <a:rPr lang="en-US" sz="1300" u="none" cap="none" strike="noStrike"/>
                        <a:t>Sheria ya Kampuni/Sheria husika</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24600">
                <a:tc>
                  <a:txBody>
                    <a:bodyPr/>
                    <a:lstStyle/>
                    <a:p>
                      <a:pPr indent="-8890" lvl="0" marL="8890" marR="0" rtl="0" algn="l">
                        <a:lnSpc>
                          <a:spcPct val="147692"/>
                        </a:lnSpc>
                        <a:spcBef>
                          <a:spcPts val="0"/>
                        </a:spcBef>
                        <a:spcAft>
                          <a:spcPts val="0"/>
                        </a:spcAft>
                        <a:buNone/>
                      </a:pPr>
                      <a:r>
                        <a:rPr lang="en-US" sz="1300" u="none" cap="none" strike="noStrike"/>
                        <a:t>Kanuni za Uanachama</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lnSpc>
                          <a:spcPct val="147692"/>
                        </a:lnSpc>
                        <a:spcBef>
                          <a:spcPts val="0"/>
                        </a:spcBef>
                        <a:spcAft>
                          <a:spcPts val="0"/>
                        </a:spcAft>
                        <a:buNone/>
                      </a:pPr>
                      <a:r>
                        <a:rPr lang="en-US" sz="1300" u="none" cap="none" strike="noStrike"/>
                        <a:t>Tambua ikiwa shirika lina/halina sheria za uanachama, ustahiki, kusimamishwa, na kufukuzwa. </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lnSpc>
                          <a:spcPct val="147692"/>
                        </a:lnSpc>
                        <a:spcBef>
                          <a:spcPts val="0"/>
                        </a:spcBef>
                        <a:spcAft>
                          <a:spcPts val="0"/>
                        </a:spcAft>
                        <a:buNone/>
                      </a:pPr>
                      <a:r>
                        <a:rPr lang="en-US" sz="1300" u="none" cap="none" strike="noStrike"/>
                        <a:t>Masharti ya Marejeleo/Mwongozo wa Utawala/ Sheria ya Bodi</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77200">
                <a:tc>
                  <a:txBody>
                    <a:bodyPr/>
                    <a:lstStyle/>
                    <a:p>
                      <a:pPr indent="-8890" lvl="0" marL="8890" marR="0" rtl="0" algn="l">
                        <a:lnSpc>
                          <a:spcPct val="147692"/>
                        </a:lnSpc>
                        <a:spcBef>
                          <a:spcPts val="0"/>
                        </a:spcBef>
                        <a:spcAft>
                          <a:spcPts val="0"/>
                        </a:spcAft>
                        <a:buNone/>
                      </a:pPr>
                      <a:r>
                        <a:rPr lang="en-US" sz="1300" u="none" cap="none" strike="noStrike"/>
                        <a:t>Wajibu na Majukumu </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lnSpc>
                          <a:spcPct val="147692"/>
                        </a:lnSpc>
                        <a:spcBef>
                          <a:spcPts val="0"/>
                        </a:spcBef>
                        <a:spcAft>
                          <a:spcPts val="0"/>
                        </a:spcAft>
                        <a:buNone/>
                      </a:pPr>
                      <a:r>
                        <a:rPr lang="en-US" sz="1300" u="none" cap="none" strike="noStrike"/>
                        <a:t>Thibitisha ikiwa wajumbe wote wa bodi wana wajibu na majukumu ya wazi ambayo yanaambatana na vipengele vyote vya Mpango Mkakati. </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lnSpc>
                          <a:spcPct val="147692"/>
                        </a:lnSpc>
                        <a:spcBef>
                          <a:spcPts val="0"/>
                        </a:spcBef>
                        <a:spcAft>
                          <a:spcPts val="0"/>
                        </a:spcAft>
                        <a:buNone/>
                      </a:pPr>
                      <a:r>
                        <a:rPr lang="en-US" sz="1300" u="none" cap="none" strike="noStrike"/>
                        <a:t>Masharti ya Marejeleo/Mwongozo wa Utawala/ Sheria ya Bodi </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43525">
                <a:tc>
                  <a:txBody>
                    <a:bodyPr/>
                    <a:lstStyle/>
                    <a:p>
                      <a:pPr indent="-8890" lvl="0" marL="8890" marR="0" rtl="0" algn="l">
                        <a:lnSpc>
                          <a:spcPct val="147692"/>
                        </a:lnSpc>
                        <a:spcBef>
                          <a:spcPts val="0"/>
                        </a:spcBef>
                        <a:spcAft>
                          <a:spcPts val="0"/>
                        </a:spcAft>
                        <a:buNone/>
                      </a:pPr>
                      <a:r>
                        <a:rPr lang="en-US" sz="1300" u="none" cap="none" strike="noStrike"/>
                        <a:t>Mikutano ya Bodi </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lnSpc>
                          <a:spcPct val="147692"/>
                        </a:lnSpc>
                        <a:spcBef>
                          <a:spcPts val="0"/>
                        </a:spcBef>
                        <a:spcAft>
                          <a:spcPts val="0"/>
                        </a:spcAft>
                        <a:buNone/>
                      </a:pPr>
                      <a:r>
                        <a:rPr lang="en-US" sz="1300" u="none" cap="none" strike="noStrike"/>
                        <a:t>Thibitisha ikiwa angalau idadi ya chini ya mikutano ya bodi ya utawala kwa mwaka inafanyika, kama inavyotakiwa na Sheria ya Kampuni na Mwongozo wa Utawala.</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lnSpc>
                          <a:spcPct val="147692"/>
                        </a:lnSpc>
                        <a:spcBef>
                          <a:spcPts val="0"/>
                        </a:spcBef>
                        <a:spcAft>
                          <a:spcPts val="0"/>
                        </a:spcAft>
                        <a:buNone/>
                      </a:pPr>
                      <a:r>
                        <a:rPr lang="en-US" sz="1300" u="none" cap="none" strike="noStrike"/>
                        <a:t>Masharti ya Marejeleo/Mwongozo wa Utawala/ Sheria ya Bodi</a:t>
                      </a:r>
                      <a:endParaRPr/>
                    </a:p>
                    <a:p>
                      <a:pPr indent="-8890" lvl="0" marL="8890" marR="0" rtl="0" algn="l">
                        <a:lnSpc>
                          <a:spcPct val="147692"/>
                        </a:lnSpc>
                        <a:spcBef>
                          <a:spcPts val="0"/>
                        </a:spcBef>
                        <a:spcAft>
                          <a:spcPts val="0"/>
                        </a:spcAft>
                        <a:buNone/>
                      </a:pPr>
                      <a:r>
                        <a:rPr lang="en-US" sz="1300" u="none" cap="none" strike="noStrike"/>
                        <a:t>Sheria ya Kampuni/Sheria husika</a:t>
                      </a:r>
                      <a:endParaRPr/>
                    </a:p>
                    <a:p>
                      <a:pPr indent="-8890" lvl="0" marL="8890" marR="0" rtl="0" algn="l">
                        <a:lnSpc>
                          <a:spcPct val="147692"/>
                        </a:lnSpc>
                        <a:spcBef>
                          <a:spcPts val="0"/>
                        </a:spcBef>
                        <a:spcAft>
                          <a:spcPts val="0"/>
                        </a:spcAft>
                        <a:buNone/>
                      </a:pPr>
                      <a:r>
                        <a:rPr lang="en-US" sz="1300" u="none" cap="none" strike="noStrike"/>
                        <a:t>Dokezo za mkutano wa bodi</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14775">
                <a:tc>
                  <a:txBody>
                    <a:bodyPr/>
                    <a:lstStyle/>
                    <a:p>
                      <a:pPr indent="-8890" lvl="0" marL="8890" marR="0" rtl="0" algn="l">
                        <a:lnSpc>
                          <a:spcPct val="147692"/>
                        </a:lnSpc>
                        <a:spcBef>
                          <a:spcPts val="0"/>
                        </a:spcBef>
                        <a:spcAft>
                          <a:spcPts val="0"/>
                        </a:spcAft>
                        <a:buNone/>
                      </a:pPr>
                      <a:r>
                        <a:rPr lang="en-US" sz="1300" u="none" cap="none" strike="noStrike"/>
                        <a:t>Nyaraka</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lnSpc>
                          <a:spcPct val="147692"/>
                        </a:lnSpc>
                        <a:spcBef>
                          <a:spcPts val="0"/>
                        </a:spcBef>
                        <a:spcAft>
                          <a:spcPts val="0"/>
                        </a:spcAft>
                        <a:buNone/>
                      </a:pPr>
                      <a:r>
                        <a:rPr lang="en-US" sz="1300" u="none" cap="none" strike="noStrike"/>
                        <a:t>Thibitisha ikiwa dokezo zote za mkutano wa bodi zimeandikwa katika kipindi kilichotajwa, yakijumuisha majadiliano, vipengele vya hatua, na zimeidhinishwa na wajumbe wote wa bodi.  </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lnSpc>
                          <a:spcPct val="147692"/>
                        </a:lnSpc>
                        <a:spcBef>
                          <a:spcPts val="0"/>
                        </a:spcBef>
                        <a:spcAft>
                          <a:spcPts val="0"/>
                        </a:spcAft>
                        <a:buNone/>
                      </a:pPr>
                      <a:r>
                        <a:rPr lang="en-US" sz="1300" u="none" cap="none" strike="noStrike"/>
                        <a:t>Dokezo za mikutano ya Bodi</a:t>
                      </a:r>
                      <a:endParaRPr sz="1300" u="none" cap="none" strike="noStrike"/>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569" name="Google Shape;1569;p148"/>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UTAWALA</a:t>
            </a:r>
            <a:endParaRPr/>
          </a:p>
        </p:txBody>
      </p:sp>
      <p:sp>
        <p:nvSpPr>
          <p:cNvPr id="1570" name="Google Shape;1570;p148"/>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4" name="Shape 1574"/>
        <p:cNvGrpSpPr/>
        <p:nvPr/>
      </p:nvGrpSpPr>
      <p:grpSpPr>
        <a:xfrm>
          <a:off x="0" y="0"/>
          <a:ext cx="0" cy="0"/>
          <a:chOff x="0" y="0"/>
          <a:chExt cx="0" cy="0"/>
        </a:xfrm>
      </p:grpSpPr>
      <p:graphicFrame>
        <p:nvGraphicFramePr>
          <p:cNvPr id="1575" name="Google Shape;1575;p149"/>
          <p:cNvGraphicFramePr/>
          <p:nvPr/>
        </p:nvGraphicFramePr>
        <p:xfrm>
          <a:off x="532563" y="1004835"/>
          <a:ext cx="3000000" cy="3000000"/>
        </p:xfrm>
        <a:graphic>
          <a:graphicData uri="http://schemas.openxmlformats.org/drawingml/2006/table">
            <a:tbl>
              <a:tblPr>
                <a:noFill/>
                <a:tableStyleId>{B19A406E-EE2C-4DFD-9D6A-2B16BFBA1EC5}</a:tableStyleId>
              </a:tblPr>
              <a:tblGrid>
                <a:gridCol w="2269050"/>
                <a:gridCol w="6443500"/>
                <a:gridCol w="2611950"/>
              </a:tblGrid>
              <a:tr h="490450">
                <a:tc>
                  <a:txBody>
                    <a:bodyPr/>
                    <a:lstStyle/>
                    <a:p>
                      <a:pPr indent="-8890" lvl="0" marL="8890" marR="0" rtl="0" algn="ctr">
                        <a:lnSpc>
                          <a:spcPct val="147692"/>
                        </a:lnSpc>
                        <a:spcBef>
                          <a:spcPts val="0"/>
                        </a:spcBef>
                        <a:spcAft>
                          <a:spcPts val="0"/>
                        </a:spcAft>
                        <a:buNone/>
                      </a:pPr>
                      <a:r>
                        <a:rPr lang="en-US" sz="1300" u="none" cap="none" strike="noStrike"/>
                        <a:t>KATEGORIA/</a:t>
                      </a:r>
                      <a:br>
                        <a:rPr b="1" i="0" lang="en-US" sz="1300" u="none" cap="none" strike="noStrike">
                          <a:solidFill>
                            <a:schemeClr val="lt1"/>
                          </a:solidFill>
                          <a:latin typeface="Arial"/>
                          <a:ea typeface="Arial"/>
                          <a:cs typeface="Arial"/>
                          <a:sym typeface="Arial"/>
                        </a:rPr>
                      </a:br>
                      <a:r>
                        <a:rPr lang="en-US" sz="1300" u="none" cap="none" strike="noStrike"/>
                        <a:t>KATEGORIA NDOGO</a:t>
                      </a:r>
                      <a:endParaRPr/>
                    </a:p>
                  </a:txBody>
                  <a:tcPr marT="0" marB="0" marR="5200" marL="52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8890" marR="0" rtl="0" algn="ctr">
                        <a:lnSpc>
                          <a:spcPct val="147692"/>
                        </a:lnSpc>
                        <a:spcBef>
                          <a:spcPts val="0"/>
                        </a:spcBef>
                        <a:spcAft>
                          <a:spcPts val="0"/>
                        </a:spcAft>
                        <a:buNone/>
                      </a:pPr>
                      <a:r>
                        <a:rPr lang="en-US" sz="1300" u="none" cap="none" strike="noStrike"/>
                        <a:t>MALENGO</a:t>
                      </a:r>
                      <a:endParaRPr/>
                    </a:p>
                  </a:txBody>
                  <a:tcPr marT="0" marB="0" marR="5200" marL="52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8890" marR="0" rtl="0" algn="ctr">
                        <a:lnSpc>
                          <a:spcPct val="147692"/>
                        </a:lnSpc>
                        <a:spcBef>
                          <a:spcPts val="0"/>
                        </a:spcBef>
                        <a:spcAft>
                          <a:spcPts val="0"/>
                        </a:spcAft>
                        <a:buNone/>
                      </a:pPr>
                      <a:r>
                        <a:rPr lang="en-US" sz="1300" u="none" cap="none" strike="noStrike"/>
                        <a:t>NYARAKA MUHIMU KWA AJILI YA TATHMINI</a:t>
                      </a:r>
                      <a:endParaRPr/>
                    </a:p>
                  </a:txBody>
                  <a:tcPr marT="0" marB="0" marR="5200" marL="52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r>
              <a:tr h="735675">
                <a:tc>
                  <a:txBody>
                    <a:bodyPr/>
                    <a:lstStyle/>
                    <a:p>
                      <a:pPr indent="-8890" lvl="0" marL="8890" marR="0" rtl="0" algn="l">
                        <a:lnSpc>
                          <a:spcPct val="147692"/>
                        </a:lnSpc>
                        <a:spcBef>
                          <a:spcPts val="0"/>
                        </a:spcBef>
                        <a:spcAft>
                          <a:spcPts val="0"/>
                        </a:spcAft>
                        <a:buNone/>
                      </a:pPr>
                      <a:r>
                        <a:rPr lang="en-US" sz="1300" u="none" cap="none" strike="noStrike"/>
                        <a:t>Kufanya Uamuzi </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lnSpc>
                          <a:spcPct val="147692"/>
                        </a:lnSpc>
                        <a:spcBef>
                          <a:spcPts val="0"/>
                        </a:spcBef>
                        <a:spcAft>
                          <a:spcPts val="0"/>
                        </a:spcAft>
                        <a:buNone/>
                      </a:pPr>
                      <a:r>
                        <a:rPr lang="en-US" sz="1300" u="none" cap="none" strike="noStrike"/>
                        <a:t>Thibitisha ikiwa Bodi ina taratibu za kufanya uamuzi, pamoja na akidi inayohitajika, jinsi ya kupiga kura, na kurekodi uamuzi.</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lnSpc>
                          <a:spcPct val="147692"/>
                        </a:lnSpc>
                        <a:spcBef>
                          <a:spcPts val="0"/>
                        </a:spcBef>
                        <a:spcAft>
                          <a:spcPts val="0"/>
                        </a:spcAft>
                        <a:buNone/>
                      </a:pPr>
                      <a:r>
                        <a:rPr lang="en-US" sz="1300" u="none" cap="none" strike="noStrike"/>
                        <a:t>Masharti ya Marejeleo/Sheria Ndogo ya Bodi </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446650">
                <a:tc>
                  <a:txBody>
                    <a:bodyPr/>
                    <a:lstStyle/>
                    <a:p>
                      <a:pPr indent="-8890" lvl="0" marL="8890" marR="0" rtl="0" algn="l">
                        <a:lnSpc>
                          <a:spcPct val="147692"/>
                        </a:lnSpc>
                        <a:spcBef>
                          <a:spcPts val="0"/>
                        </a:spcBef>
                        <a:spcAft>
                          <a:spcPts val="0"/>
                        </a:spcAft>
                        <a:buNone/>
                      </a:pPr>
                      <a:r>
                        <a:rPr lang="en-US" sz="1300" u="none" cap="none" strike="noStrike"/>
                        <a:t>Udhibiti wa Hatari ya Uaminifu </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lnSpc>
                          <a:spcPct val="147692"/>
                        </a:lnSpc>
                        <a:spcBef>
                          <a:spcPts val="0"/>
                        </a:spcBef>
                        <a:spcAft>
                          <a:spcPts val="0"/>
                        </a:spcAft>
                        <a:buNone/>
                      </a:pPr>
                      <a:r>
                        <a:rPr lang="en-US" sz="1300" u="none" cap="none" strike="noStrike"/>
                        <a:t>Thibitisha ikiwa bodi inasimamia udhibiti wa hatari ya uaminifu kwa wanachama wake, maafisa, na wafanyakazi; na ikiwa kuna njia madhubuti za utekelezaji wa sera hizo.</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lnSpc>
                          <a:spcPct val="147692"/>
                        </a:lnSpc>
                        <a:spcBef>
                          <a:spcPts val="0"/>
                        </a:spcBef>
                        <a:spcAft>
                          <a:spcPts val="0"/>
                        </a:spcAft>
                        <a:buNone/>
                      </a:pPr>
                      <a:r>
                        <a:rPr lang="en-US" sz="1300" u="none" cap="none" strike="noStrike"/>
                        <a:t>Masharti ya Marejeleo/Mwongozo wa Utawala/ Sheria ya Bodi</a:t>
                      </a:r>
                      <a:endParaRPr/>
                    </a:p>
                    <a:p>
                      <a:pPr indent="-8890" lvl="0" marL="8890" marR="0" rtl="0" algn="l">
                        <a:lnSpc>
                          <a:spcPct val="147692"/>
                        </a:lnSpc>
                        <a:spcBef>
                          <a:spcPts val="0"/>
                        </a:spcBef>
                        <a:spcAft>
                          <a:spcPts val="0"/>
                        </a:spcAft>
                        <a:buNone/>
                      </a:pPr>
                      <a:r>
                        <a:rPr lang="en-US" sz="1300" u="none" cap="none" strike="noStrike"/>
                        <a:t>Sheria ya Kampuni/Sheria husika</a:t>
                      </a:r>
                      <a:endParaRPr/>
                    </a:p>
                    <a:p>
                      <a:pPr indent="-8890" lvl="0" marL="8890" marR="0" rtl="0" algn="l">
                        <a:lnSpc>
                          <a:spcPct val="147692"/>
                        </a:lnSpc>
                        <a:spcBef>
                          <a:spcPts val="0"/>
                        </a:spcBef>
                        <a:spcAft>
                          <a:spcPts val="0"/>
                        </a:spcAft>
                        <a:buNone/>
                      </a:pPr>
                      <a:r>
                        <a:rPr lang="en-US" sz="1300" u="none" cap="none" strike="noStrike"/>
                        <a:t>Matamko ya mgongano wa kimasilahi</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90450">
                <a:tc>
                  <a:txBody>
                    <a:bodyPr/>
                    <a:lstStyle/>
                    <a:p>
                      <a:pPr indent="-8890" lvl="0" marL="8890" marR="0" rtl="0" algn="l">
                        <a:lnSpc>
                          <a:spcPct val="147692"/>
                        </a:lnSpc>
                        <a:spcBef>
                          <a:spcPts val="0"/>
                        </a:spcBef>
                        <a:spcAft>
                          <a:spcPts val="0"/>
                        </a:spcAft>
                        <a:buNone/>
                      </a:pPr>
                      <a:r>
                        <a:rPr lang="en-US" sz="1300" u="none" cap="none" strike="noStrike"/>
                        <a:t>Tathmini ya bodi </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lnSpc>
                          <a:spcPct val="147692"/>
                        </a:lnSpc>
                        <a:spcBef>
                          <a:spcPts val="0"/>
                        </a:spcBef>
                        <a:spcAft>
                          <a:spcPts val="0"/>
                        </a:spcAft>
                        <a:buNone/>
                      </a:pPr>
                      <a:r>
                        <a:rPr lang="en-US" sz="1300" u="none" cap="none" strike="noStrike"/>
                        <a:t>Thibitisha ikiwa bodi inafanya tathmini binafsi iliyopangwa, ya kila mwaka ili kutambua mapungufu ya utawala.</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lnSpc>
                          <a:spcPct val="147692"/>
                        </a:lnSpc>
                        <a:spcBef>
                          <a:spcPts val="0"/>
                        </a:spcBef>
                        <a:spcAft>
                          <a:spcPts val="0"/>
                        </a:spcAft>
                        <a:buNone/>
                      </a:pPr>
                      <a:r>
                        <a:rPr lang="en-US" sz="1300" u="none" cap="none" strike="noStrike"/>
                        <a:t>Masharti ya Marejeleo/Mwongozo wa Utawala/ Sheria ya Bodi </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23325">
                <a:tc>
                  <a:txBody>
                    <a:bodyPr/>
                    <a:lstStyle/>
                    <a:p>
                      <a:pPr indent="-8890" lvl="0" marL="8890" marR="0" rtl="0" algn="l">
                        <a:lnSpc>
                          <a:spcPct val="147692"/>
                        </a:lnSpc>
                        <a:spcBef>
                          <a:spcPts val="0"/>
                        </a:spcBef>
                        <a:spcAft>
                          <a:spcPts val="0"/>
                        </a:spcAft>
                        <a:buNone/>
                      </a:pPr>
                      <a:r>
                        <a:rPr lang="en-US" sz="1300" u="none" cap="none" strike="noStrike"/>
                        <a:t>Muundo wa Bodi na Kamati Kuu ya Utawala</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lnSpc>
                          <a:spcPct val="147692"/>
                        </a:lnSpc>
                        <a:spcBef>
                          <a:spcPts val="0"/>
                        </a:spcBef>
                        <a:spcAft>
                          <a:spcPts val="0"/>
                        </a:spcAft>
                        <a:buNone/>
                      </a:pPr>
                      <a:r>
                        <a:rPr lang="en-US" sz="1300" u="none" cap="none" strike="noStrike"/>
                        <a:t>Thibitisha ikiwa shirika lina Bodi na kamati inayofanya kazi.</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lnSpc>
                          <a:spcPct val="147692"/>
                        </a:lnSpc>
                        <a:spcBef>
                          <a:spcPts val="0"/>
                        </a:spcBef>
                        <a:spcAft>
                          <a:spcPts val="0"/>
                        </a:spcAft>
                        <a:buNone/>
                      </a:pPr>
                      <a:r>
                        <a:rPr lang="en-US" sz="1300" u="none" cap="none" strike="noStrike"/>
                        <a:t>Masharti ya Marejeleo ya Bodi na Kamati</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471350">
                <a:tc>
                  <a:txBody>
                    <a:bodyPr/>
                    <a:lstStyle/>
                    <a:p>
                      <a:pPr indent="-8890" lvl="0" marL="8890" marR="0" rtl="0" algn="l">
                        <a:lnSpc>
                          <a:spcPct val="147692"/>
                        </a:lnSpc>
                        <a:spcBef>
                          <a:spcPts val="0"/>
                        </a:spcBef>
                        <a:spcAft>
                          <a:spcPts val="0"/>
                        </a:spcAft>
                        <a:buNone/>
                      </a:pPr>
                      <a:r>
                        <a:rPr lang="en-US" sz="1300" u="none" cap="none" strike="noStrike"/>
                        <a:t>Usimamizi wa Fedha</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lnSpc>
                          <a:spcPct val="147692"/>
                        </a:lnSpc>
                        <a:spcBef>
                          <a:spcPts val="0"/>
                        </a:spcBef>
                        <a:spcAft>
                          <a:spcPts val="0"/>
                        </a:spcAft>
                        <a:buNone/>
                      </a:pPr>
                      <a:r>
                        <a:rPr lang="en-US" sz="1300" u="none" cap="none" strike="noStrike"/>
                        <a:t>Thibitisha ikiwa fedha ni kipengele cha ajenda ya kudumu katika kila mkutano wa bodi, na usimamizi andamizi wa shirika na Bodi hufanya maamuzi ya pamoja ya kifedha kwa pamoja, na ikiwa kuna mifumo ya udhibiti wa ndani yenye ufanisi na mifumo ya mawasiliano ya habari ya kifedha ya mara kwa mara.</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lnSpc>
                          <a:spcPct val="147692"/>
                        </a:lnSpc>
                        <a:spcBef>
                          <a:spcPts val="0"/>
                        </a:spcBef>
                        <a:spcAft>
                          <a:spcPts val="0"/>
                        </a:spcAft>
                        <a:buNone/>
                      </a:pPr>
                      <a:r>
                        <a:rPr lang="en-US" sz="1300" u="none" cap="none" strike="noStrike"/>
                        <a:t> </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576" name="Google Shape;1576;p149"/>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UTAWALA (INAENDELEA)</a:t>
            </a:r>
            <a:endParaRPr/>
          </a:p>
        </p:txBody>
      </p:sp>
      <p:sp>
        <p:nvSpPr>
          <p:cNvPr id="1577" name="Google Shape;1577;p149"/>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15"/>
          <p:cNvSpPr txBox="1"/>
          <p:nvPr>
            <p:ph idx="1" type="body"/>
          </p:nvPr>
        </p:nvSpPr>
        <p:spPr>
          <a:xfrm>
            <a:off x="1239656" y="921580"/>
            <a:ext cx="9677912" cy="4755064"/>
          </a:xfrm>
          <a:prstGeom prst="rect">
            <a:avLst/>
          </a:prstGeom>
          <a:noFill/>
          <a:ln>
            <a:noFill/>
          </a:ln>
        </p:spPr>
        <p:txBody>
          <a:bodyPr anchorCtr="0" anchor="t" bIns="91175" lIns="91175" spcFirstLastPara="1" rIns="91175" wrap="square" tIns="91175">
            <a:noAutofit/>
          </a:bodyPr>
          <a:lstStyle/>
          <a:p>
            <a:pPr indent="0" lvl="0" marL="0" rtl="0" algn="l">
              <a:lnSpc>
                <a:spcPct val="100000"/>
              </a:lnSpc>
              <a:spcBef>
                <a:spcPts val="1175"/>
              </a:spcBef>
              <a:spcAft>
                <a:spcPts val="0"/>
              </a:spcAft>
              <a:buSzPts val="1600"/>
              <a:buFont typeface="Arial"/>
              <a:buNone/>
            </a:pPr>
            <a:r>
              <a:rPr b="1" lang="en-US" sz="2000">
                <a:solidFill>
                  <a:schemeClr val="dk1"/>
                </a:solidFill>
                <a:latin typeface="Arial"/>
                <a:ea typeface="Arial"/>
                <a:cs typeface="Arial"/>
                <a:sym typeface="Arial"/>
              </a:rPr>
              <a:t>Machi 2023: </a:t>
            </a:r>
            <a:endParaRPr/>
          </a:p>
          <a:p>
            <a:pPr indent="-440255" lvl="0" marL="609585" rtl="0" algn="l">
              <a:lnSpc>
                <a:spcPct val="100000"/>
              </a:lnSpc>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Mabadiliko yaliyojumuishwa.</a:t>
            </a:r>
            <a:endParaRPr/>
          </a:p>
          <a:p>
            <a:pPr indent="-440255" lvl="0" marL="609585" rtl="0" algn="l">
              <a:lnSpc>
                <a:spcPct val="100000"/>
              </a:lnSpc>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Warsha ya 1 Iliyowezeshwa kwa vikundi vidogo vya wataalam wa mada ili kupitia mabadiliko yote yaliyopendekezwa na kutoa mapendekezo.</a:t>
            </a:r>
            <a:endParaRPr b="1" sz="2000">
              <a:solidFill>
                <a:schemeClr val="dk1"/>
              </a:solidFill>
              <a:latin typeface="Arial"/>
              <a:ea typeface="Arial"/>
              <a:cs typeface="Arial"/>
              <a:sym typeface="Arial"/>
            </a:endParaRPr>
          </a:p>
          <a:p>
            <a:pPr indent="0" lvl="0" marL="0" rtl="0" algn="l">
              <a:lnSpc>
                <a:spcPct val="100000"/>
              </a:lnSpc>
              <a:spcBef>
                <a:spcPts val="0"/>
              </a:spcBef>
              <a:spcAft>
                <a:spcPts val="0"/>
              </a:spcAft>
              <a:buClr>
                <a:schemeClr val="dk1"/>
              </a:buClr>
              <a:buSzPts val="2000"/>
              <a:buFont typeface="Arial"/>
              <a:buNone/>
            </a:pPr>
            <a:r>
              <a:rPr b="1" lang="en-US" sz="2000">
                <a:solidFill>
                  <a:schemeClr val="dk1"/>
                </a:solidFill>
                <a:latin typeface="Arial"/>
                <a:ea typeface="Arial"/>
                <a:cs typeface="Arial"/>
                <a:sym typeface="Arial"/>
              </a:rPr>
              <a:t>Mei 2023: </a:t>
            </a:r>
            <a:endParaRPr/>
          </a:p>
          <a:p>
            <a:pPr indent="-440255" lvl="0" marL="609585"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Jumuisha mabadiliko. </a:t>
            </a:r>
            <a:endParaRPr/>
          </a:p>
          <a:p>
            <a:pPr indent="-440255" lvl="0" marL="609585"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Warsha ya 2 iliyorahisishwa kupitia Zoom iliyowezeshwa ili kupitia mapendekezo </a:t>
            </a:r>
            <a:endParaRPr/>
          </a:p>
          <a:p>
            <a:pPr indent="-440255" lvl="0" marL="609585"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Kupata suluhisho endelevu na kunakamilisha mabadiliko </a:t>
            </a:r>
            <a:endParaRPr b="1" sz="2000">
              <a:solidFill>
                <a:schemeClr val="dk1"/>
              </a:solidFill>
              <a:latin typeface="Arial"/>
              <a:ea typeface="Arial"/>
              <a:cs typeface="Arial"/>
              <a:sym typeface="Arial"/>
            </a:endParaRPr>
          </a:p>
          <a:p>
            <a:pPr indent="0" lvl="0" marL="0" rtl="0" algn="l">
              <a:spcBef>
                <a:spcPts val="0"/>
              </a:spcBef>
              <a:spcAft>
                <a:spcPts val="0"/>
              </a:spcAft>
              <a:buClr>
                <a:schemeClr val="dk1"/>
              </a:buClr>
              <a:buSzPts val="2000"/>
              <a:buFont typeface="Arial"/>
              <a:buNone/>
            </a:pPr>
            <a:r>
              <a:rPr b="1" lang="en-US" sz="2000">
                <a:solidFill>
                  <a:schemeClr val="dk1"/>
                </a:solidFill>
                <a:latin typeface="Arial"/>
                <a:ea typeface="Arial"/>
                <a:cs typeface="Arial"/>
                <a:sym typeface="Arial"/>
              </a:rPr>
              <a:t>Juni – Agosti 2023</a:t>
            </a:r>
            <a:endParaRPr/>
          </a:p>
          <a:p>
            <a:pPr indent="-440255" lvl="0" marL="609585"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Uhariri wa mwisho.</a:t>
            </a:r>
            <a:endParaRPr/>
          </a:p>
          <a:p>
            <a:pPr indent="-440255" lvl="0" marL="609585"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Kufanya ukaguzi wa ubora. </a:t>
            </a:r>
            <a:endParaRPr/>
          </a:p>
          <a:p>
            <a:pPr indent="-440255" lvl="0" marL="609585"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Tathmini ya Haraka iliyojaribiwa mapema nchini Cote d 'Ivoire</a:t>
            </a:r>
            <a:endParaRPr/>
          </a:p>
          <a:p>
            <a:pPr indent="-440255" lvl="0" marL="609585"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Mwongozo wa Mafunzo Uliosasishwa. </a:t>
            </a:r>
            <a:endParaRPr/>
          </a:p>
          <a:p>
            <a:pPr indent="0" lvl="0" marL="0" rtl="0" algn="l">
              <a:spcBef>
                <a:spcPts val="0"/>
              </a:spcBef>
              <a:spcAft>
                <a:spcPts val="0"/>
              </a:spcAft>
              <a:buSzPts val="1600"/>
              <a:buFont typeface="Arial"/>
              <a:buNone/>
            </a:pPr>
            <a:r>
              <a:rPr b="1" lang="en-US"/>
              <a:t>Septemba 2023: </a:t>
            </a:r>
            <a:r>
              <a:rPr lang="en-US" sz="2000">
                <a:solidFill>
                  <a:schemeClr val="dk1"/>
                </a:solidFill>
                <a:latin typeface="Arial"/>
                <a:ea typeface="Arial"/>
                <a:cs typeface="Arial"/>
                <a:sym typeface="Arial"/>
              </a:rPr>
              <a:t>Imewasilishwa kwa USAID kwa ajili ya kutathminiwa na kuidhinishwa.</a:t>
            </a:r>
            <a:endParaRPr/>
          </a:p>
          <a:p>
            <a:pPr indent="0" lvl="0" marL="169329" rtl="0" algn="l">
              <a:spcBef>
                <a:spcPts val="0"/>
              </a:spcBef>
              <a:spcAft>
                <a:spcPts val="0"/>
              </a:spcAft>
              <a:buSzPts val="1600"/>
              <a:buFont typeface="Arial"/>
              <a:buNone/>
            </a:pPr>
            <a:r>
              <a:t/>
            </a:r>
            <a:endParaRPr sz="2000">
              <a:solidFill>
                <a:schemeClr val="dk1"/>
              </a:solidFill>
              <a:latin typeface="Arial"/>
              <a:ea typeface="Arial"/>
              <a:cs typeface="Arial"/>
              <a:sym typeface="Arial"/>
            </a:endParaRPr>
          </a:p>
        </p:txBody>
      </p:sp>
      <p:sp>
        <p:nvSpPr>
          <p:cNvPr id="410" name="Google Shape;410;p15"/>
          <p:cNvSpPr txBox="1"/>
          <p:nvPr>
            <p:ph idx="4294967295" type="sldNum"/>
          </p:nvPr>
        </p:nvSpPr>
        <p:spPr>
          <a:xfrm>
            <a:off x="10548104" y="6435972"/>
            <a:ext cx="780011" cy="365125"/>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Clr>
                <a:srgbClr val="000000"/>
              </a:buClr>
              <a:buSzPts val="1867"/>
              <a:buFont typeface="Avenir"/>
              <a:buNone/>
            </a:pPr>
            <a:fld id="{00000000-1234-1234-1234-123412341234}" type="slidenum">
              <a:rPr b="0" i="0" lang="en-US" sz="1867" u="none" cap="none" strike="noStrike">
                <a:solidFill>
                  <a:schemeClr val="lt1"/>
                </a:solidFill>
                <a:latin typeface="Avenir"/>
                <a:ea typeface="Avenir"/>
                <a:cs typeface="Avenir"/>
                <a:sym typeface="Avenir"/>
              </a:rPr>
              <a:t>‹#›</a:t>
            </a:fld>
            <a:endParaRPr b="0" i="0" sz="1867" u="none" cap="none" strike="noStrike">
              <a:solidFill>
                <a:srgbClr val="000000"/>
              </a:solidFill>
              <a:latin typeface="Arial"/>
              <a:ea typeface="Arial"/>
              <a:cs typeface="Arial"/>
              <a:sym typeface="Arial"/>
            </a:endParaRPr>
          </a:p>
        </p:txBody>
      </p:sp>
      <p:sp>
        <p:nvSpPr>
          <p:cNvPr id="411" name="Google Shape;411;p15"/>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MCHAKATO WA MAENDELEO WA NUPAS PLUS 2.0</a:t>
            </a:r>
            <a:endParaRPr b="1" sz="3200">
              <a:solidFill>
                <a:schemeClr val="lt1"/>
              </a:solidFill>
              <a:latin typeface="Arial"/>
              <a:ea typeface="Arial"/>
              <a:cs typeface="Arial"/>
              <a:sym typeface="Arial"/>
            </a:endParaRPr>
          </a:p>
        </p:txBody>
      </p:sp>
      <p:sp>
        <p:nvSpPr>
          <p:cNvPr id="412" name="Google Shape;412;p15"/>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1" name="Shape 1581"/>
        <p:cNvGrpSpPr/>
        <p:nvPr/>
      </p:nvGrpSpPr>
      <p:grpSpPr>
        <a:xfrm>
          <a:off x="0" y="0"/>
          <a:ext cx="0" cy="0"/>
          <a:chOff x="0" y="0"/>
          <a:chExt cx="0" cy="0"/>
        </a:xfrm>
      </p:grpSpPr>
      <p:graphicFrame>
        <p:nvGraphicFramePr>
          <p:cNvPr id="1582" name="Google Shape;1582;p150"/>
          <p:cNvGraphicFramePr/>
          <p:nvPr/>
        </p:nvGraphicFramePr>
        <p:xfrm>
          <a:off x="653143" y="1004835"/>
          <a:ext cx="3000000" cy="3000000"/>
        </p:xfrm>
        <a:graphic>
          <a:graphicData uri="http://schemas.openxmlformats.org/drawingml/2006/table">
            <a:tbl>
              <a:tblPr>
                <a:noFill/>
                <a:tableStyleId>{B19A406E-EE2C-4DFD-9D6A-2B16BFBA1EC5}</a:tableStyleId>
              </a:tblPr>
              <a:tblGrid>
                <a:gridCol w="1909175"/>
                <a:gridCol w="7114225"/>
                <a:gridCol w="2180500"/>
              </a:tblGrid>
              <a:tr h="475375">
                <a:tc>
                  <a:txBody>
                    <a:bodyPr/>
                    <a:lstStyle/>
                    <a:p>
                      <a:pPr indent="-8890" lvl="0" marL="8890" marR="0" rtl="0" algn="ctr">
                        <a:lnSpc>
                          <a:spcPct val="137142"/>
                        </a:lnSpc>
                        <a:spcBef>
                          <a:spcPts val="0"/>
                        </a:spcBef>
                        <a:spcAft>
                          <a:spcPts val="0"/>
                        </a:spcAft>
                        <a:buNone/>
                      </a:pPr>
                      <a:r>
                        <a:rPr b="1" lang="en-US" sz="1400" u="none" cap="none" strike="noStrike">
                          <a:solidFill>
                            <a:schemeClr val="lt1"/>
                          </a:solidFill>
                          <a:latin typeface="Arial"/>
                          <a:ea typeface="Arial"/>
                          <a:cs typeface="Arial"/>
                          <a:sym typeface="Arial"/>
                        </a:rPr>
                        <a:t>KATEGORIA/</a:t>
                      </a:r>
                      <a:br>
                        <a:rPr b="1" i="0" lang="en-US" sz="1400" u="none" cap="none" strike="noStrike">
                          <a:solidFill>
                            <a:schemeClr val="lt1"/>
                          </a:solidFill>
                          <a:latin typeface="Arial"/>
                          <a:ea typeface="Arial"/>
                          <a:cs typeface="Arial"/>
                          <a:sym typeface="Arial"/>
                        </a:rPr>
                      </a:br>
                      <a:r>
                        <a:rPr b="1" lang="en-US" sz="1400" u="none" cap="none" strike="noStrike">
                          <a:solidFill>
                            <a:schemeClr val="lt1"/>
                          </a:solidFill>
                          <a:latin typeface="Arial"/>
                          <a:ea typeface="Arial"/>
                          <a:cs typeface="Arial"/>
                          <a:sym typeface="Arial"/>
                        </a:rPr>
                        <a:t>KATEGORIA NDOGO</a:t>
                      </a:r>
                      <a:endParaRPr/>
                    </a:p>
                  </a:txBody>
                  <a:tcPr marT="0" marB="0" marR="5200" marL="52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8890" marR="0" rtl="0" algn="ctr">
                        <a:lnSpc>
                          <a:spcPct val="137142"/>
                        </a:lnSpc>
                        <a:spcBef>
                          <a:spcPts val="0"/>
                        </a:spcBef>
                        <a:spcAft>
                          <a:spcPts val="0"/>
                        </a:spcAft>
                        <a:buNone/>
                      </a:pPr>
                      <a:r>
                        <a:rPr b="1" lang="en-US" sz="1400" u="none" cap="none" strike="noStrike">
                          <a:solidFill>
                            <a:schemeClr val="lt1"/>
                          </a:solidFill>
                          <a:latin typeface="Arial"/>
                          <a:ea typeface="Arial"/>
                          <a:cs typeface="Arial"/>
                          <a:sym typeface="Arial"/>
                        </a:rPr>
                        <a:t>MALENGO</a:t>
                      </a:r>
                      <a:endParaRPr/>
                    </a:p>
                  </a:txBody>
                  <a:tcPr marT="0" marB="0" marR="5200" marL="52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8890" marR="0" rtl="0" algn="ctr">
                        <a:lnSpc>
                          <a:spcPct val="137142"/>
                        </a:lnSpc>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a:p>
                  </a:txBody>
                  <a:tcPr marT="0" marB="0" marR="5200" marL="52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r>
              <a:tr h="753625">
                <a:tc>
                  <a:txBody>
                    <a:bodyPr/>
                    <a:lstStyle/>
                    <a:p>
                      <a:pPr indent="-8890" lvl="0" marL="8890" marR="0" rtl="0" algn="l">
                        <a:lnSpc>
                          <a:spcPct val="137142"/>
                        </a:lnSpc>
                        <a:spcBef>
                          <a:spcPts val="0"/>
                        </a:spcBef>
                        <a:spcAft>
                          <a:spcPts val="0"/>
                        </a:spcAft>
                        <a:buNone/>
                      </a:pPr>
                      <a:r>
                        <a:rPr lang="en-US" sz="1400" u="none" cap="none" strike="noStrike">
                          <a:solidFill>
                            <a:schemeClr val="dk1"/>
                          </a:solidFill>
                          <a:latin typeface="Arial"/>
                          <a:ea typeface="Arial"/>
                          <a:cs typeface="Arial"/>
                          <a:sym typeface="Arial"/>
                        </a:rPr>
                        <a:t>Mipango ya Kimkakati na Biashara</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lnSpc>
                          <a:spcPct val="137142"/>
                        </a:lnSpc>
                        <a:spcBef>
                          <a:spcPts val="0"/>
                        </a:spcBef>
                        <a:spcAft>
                          <a:spcPts val="0"/>
                        </a:spcAft>
                        <a:buNone/>
                      </a:pPr>
                      <a:r>
                        <a:rPr lang="en-US" sz="1400" u="none" cap="none" strike="noStrike">
                          <a:solidFill>
                            <a:schemeClr val="dk1"/>
                          </a:solidFill>
                          <a:latin typeface="Arial"/>
                          <a:ea typeface="Arial"/>
                          <a:cs typeface="Arial"/>
                          <a:sym typeface="Arial"/>
                        </a:rPr>
                        <a:t>Thibitisha ikiwa shirika lina mpango mkakati na taarifa ya dhamira bayana, dira, na malengo muhimu, pamoja na mpango wa utendaji/utekelezaji uliopo. </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lnSpc>
                          <a:spcPct val="137142"/>
                        </a:lnSpc>
                        <a:spcBef>
                          <a:spcPts val="0"/>
                        </a:spcBef>
                        <a:spcAft>
                          <a:spcPts val="0"/>
                        </a:spcAft>
                        <a:buNone/>
                      </a:pPr>
                      <a:r>
                        <a:rPr lang="en-US" sz="1400" u="none" cap="none" strike="noStrike">
                          <a:solidFill>
                            <a:schemeClr val="dk1"/>
                          </a:solidFill>
                          <a:latin typeface="Arial"/>
                          <a:ea typeface="Arial"/>
                          <a:cs typeface="Arial"/>
                          <a:sym typeface="Arial"/>
                        </a:rPr>
                        <a:t>Mpangomkakati</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14375">
                <a:tc>
                  <a:txBody>
                    <a:bodyPr/>
                    <a:lstStyle/>
                    <a:p>
                      <a:pPr indent="-8890" lvl="0" marL="8890" marR="0" rtl="0" algn="l">
                        <a:lnSpc>
                          <a:spcPct val="137142"/>
                        </a:lnSpc>
                        <a:spcBef>
                          <a:spcPts val="0"/>
                        </a:spcBef>
                        <a:spcAft>
                          <a:spcPts val="0"/>
                        </a:spcAft>
                        <a:buNone/>
                      </a:pPr>
                      <a:r>
                        <a:rPr lang="en-US" sz="1400" u="none" cap="none" strike="noStrike">
                          <a:solidFill>
                            <a:schemeClr val="dk1"/>
                          </a:solidFill>
                          <a:latin typeface="Arial"/>
                          <a:ea typeface="Arial"/>
                          <a:cs typeface="Arial"/>
                          <a:sym typeface="Arial"/>
                        </a:rPr>
                        <a:t>Usimamizi wa Utendaji wa kazi</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lnSpc>
                          <a:spcPct val="137142"/>
                        </a:lnSpc>
                        <a:spcBef>
                          <a:spcPts val="0"/>
                        </a:spcBef>
                        <a:spcAft>
                          <a:spcPts val="0"/>
                        </a:spcAft>
                        <a:buNone/>
                      </a:pPr>
                      <a:r>
                        <a:rPr lang="en-US" sz="1400" u="none" cap="none" strike="noStrike">
                          <a:solidFill>
                            <a:schemeClr val="dk1"/>
                          </a:solidFill>
                          <a:latin typeface="Arial"/>
                          <a:ea typeface="Arial"/>
                          <a:cs typeface="Arial"/>
                          <a:sym typeface="Arial"/>
                        </a:rPr>
                        <a:t>Thibitisha ikiwa shirika lina mchakato thabiti wa usimamizi wa utendaji ambao Mwenyekiti wa Bodi hukagua utendaji wa mkurugenzi mtendaji ambaye kisha hukagua utendaji wa tathmini za wafanyakazi wote waandamizi wenye malengo dhahiri ya utendaji na mipango ya maendeleo, kila mwaka. </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lnSpc>
                          <a:spcPct val="137142"/>
                        </a:lnSpc>
                        <a:spcBef>
                          <a:spcPts val="0"/>
                        </a:spcBef>
                        <a:spcAft>
                          <a:spcPts val="0"/>
                        </a:spcAft>
                        <a:buNone/>
                      </a:pPr>
                      <a:r>
                        <a:rPr lang="en-US" sz="1400" u="none" cap="none" strike="noStrike">
                          <a:solidFill>
                            <a:schemeClr val="dk1"/>
                          </a:solidFill>
                          <a:latin typeface="Arial"/>
                          <a:ea typeface="Arial"/>
                          <a:cs typeface="Arial"/>
                          <a:sym typeface="Arial"/>
                        </a:rPr>
                        <a:t>Mchakato na zana za usimamizi wa utendaji</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968050">
                <a:tc>
                  <a:txBody>
                    <a:bodyPr/>
                    <a:lstStyle/>
                    <a:p>
                      <a:pPr indent="-8890" lvl="0" marL="8890" marR="0" rtl="0" algn="l">
                        <a:lnSpc>
                          <a:spcPct val="137142"/>
                        </a:lnSpc>
                        <a:spcBef>
                          <a:spcPts val="0"/>
                        </a:spcBef>
                        <a:spcAft>
                          <a:spcPts val="0"/>
                        </a:spcAft>
                        <a:buNone/>
                      </a:pPr>
                      <a:r>
                        <a:rPr lang="en-US" sz="1400" u="none" cap="none" strike="noStrike">
                          <a:solidFill>
                            <a:schemeClr val="dk1"/>
                          </a:solidFill>
                          <a:latin typeface="Arial"/>
                          <a:ea typeface="Arial"/>
                          <a:cs typeface="Arial"/>
                          <a:sym typeface="Arial"/>
                        </a:rPr>
                        <a:t>Udhibiti wa Hatari </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lnSpc>
                          <a:spcPct val="137142"/>
                        </a:lnSpc>
                        <a:spcBef>
                          <a:spcPts val="0"/>
                        </a:spcBef>
                        <a:spcAft>
                          <a:spcPts val="0"/>
                        </a:spcAft>
                        <a:buNone/>
                      </a:pPr>
                      <a:r>
                        <a:rPr lang="en-US" sz="1400" u="none" cap="none" strike="noStrike">
                          <a:solidFill>
                            <a:schemeClr val="dk1"/>
                          </a:solidFill>
                          <a:latin typeface="Arial"/>
                          <a:ea typeface="Arial"/>
                          <a:cs typeface="Arial"/>
                          <a:sym typeface="Arial"/>
                        </a:rPr>
                        <a:t>Thibitisha ikiwa shirika lina mpango wa usimamizi wa hatari, na Kamati ya Usimamizi wa Hatari, na usimamizi wa hatari ni kipengele cha ajenda ya kudumu katika mikutano ya bodi na kuhakikisha kuwa hatari zinatathminiwa kwa utaratibu na kusimamiwa kwa ufanisi katika shirika lote.</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lnSpc>
                          <a:spcPct val="137142"/>
                        </a:lnSpc>
                        <a:spcBef>
                          <a:spcPts val="0"/>
                        </a:spcBef>
                        <a:spcAft>
                          <a:spcPts val="0"/>
                        </a:spcAft>
                        <a:buNone/>
                      </a:pPr>
                      <a:r>
                        <a:rPr lang="en-US" sz="1400" u="none" cap="none" strike="noStrike">
                          <a:solidFill>
                            <a:schemeClr val="dk1"/>
                          </a:solidFill>
                          <a:latin typeface="Arial"/>
                          <a:ea typeface="Arial"/>
                          <a:cs typeface="Arial"/>
                          <a:sym typeface="Arial"/>
                        </a:rPr>
                        <a:t>Mpango na taratibu za usimamizi wa hatari</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968050">
                <a:tc>
                  <a:txBody>
                    <a:bodyPr/>
                    <a:lstStyle/>
                    <a:p>
                      <a:pPr indent="-8890" lvl="0" marL="8890" marR="0" rtl="0" algn="l">
                        <a:lnSpc>
                          <a:spcPct val="137142"/>
                        </a:lnSpc>
                        <a:spcBef>
                          <a:spcPts val="0"/>
                        </a:spcBef>
                        <a:spcAft>
                          <a:spcPts val="0"/>
                        </a:spcAft>
                        <a:buNone/>
                      </a:pPr>
                      <a:r>
                        <a:rPr lang="en-US" sz="1400" u="none" cap="none" strike="noStrike">
                          <a:solidFill>
                            <a:schemeClr val="dk1"/>
                          </a:solidFill>
                          <a:latin typeface="Arial"/>
                          <a:ea typeface="Arial"/>
                          <a:cs typeface="Arial"/>
                          <a:sym typeface="Arial"/>
                        </a:rPr>
                        <a:t>Uongozi tendaji</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lnSpc>
                          <a:spcPct val="137142"/>
                        </a:lnSpc>
                        <a:spcBef>
                          <a:spcPts val="0"/>
                        </a:spcBef>
                        <a:spcAft>
                          <a:spcPts val="0"/>
                        </a:spcAft>
                        <a:buNone/>
                      </a:pPr>
                      <a:r>
                        <a:rPr lang="en-US" sz="1400" u="none" cap="none" strike="noStrike">
                          <a:solidFill>
                            <a:schemeClr val="dk1"/>
                          </a:solidFill>
                          <a:latin typeface="Arial"/>
                          <a:ea typeface="Arial"/>
                          <a:cs typeface="Arial"/>
                          <a:sym typeface="Arial"/>
                        </a:rPr>
                        <a:t> Thibitisha ikiwa shirika lina muundo thabiti wa usimamizi andamizi, ikiwa ni pamoja na uongozi tendaji wenye utofauti unaoonekana kati ya wajibu na majukumu ya Bodi na Mkurugenzi Mtendaji, ikiwa ni pamoja na katika masuala yanayohusiana na utii, hatari, sheria, fedha, na ukaguzi.</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lnSpc>
                          <a:spcPct val="137142"/>
                        </a:lnSpc>
                        <a:spcBef>
                          <a:spcPts val="0"/>
                        </a:spcBef>
                        <a:spcAft>
                          <a:spcPts val="0"/>
                        </a:spcAft>
                        <a:buNone/>
                      </a:pPr>
                      <a:r>
                        <a:rPr lang="en-US" sz="1400" u="none" cap="none" strike="noStrike">
                          <a:solidFill>
                            <a:schemeClr val="dk1"/>
                          </a:solidFill>
                          <a:latin typeface="Arial"/>
                          <a:ea typeface="Arial"/>
                          <a:cs typeface="Arial"/>
                          <a:sym typeface="Arial"/>
                        </a:rPr>
                        <a:t>Masharti ya Marejeleo ya Bodi na Menejimenti</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968050">
                <a:tc>
                  <a:txBody>
                    <a:bodyPr/>
                    <a:lstStyle/>
                    <a:p>
                      <a:pPr indent="-8890" lvl="0" marL="8890" marR="0" rtl="0" algn="l">
                        <a:lnSpc>
                          <a:spcPct val="137142"/>
                        </a:lnSpc>
                        <a:spcBef>
                          <a:spcPts val="0"/>
                        </a:spcBef>
                        <a:spcAft>
                          <a:spcPts val="0"/>
                        </a:spcAft>
                        <a:buNone/>
                      </a:pPr>
                      <a:r>
                        <a:rPr lang="en-US" sz="1400" u="none" cap="none" strike="noStrike">
                          <a:solidFill>
                            <a:schemeClr val="dk1"/>
                          </a:solidFill>
                          <a:latin typeface="Arial"/>
                          <a:ea typeface="Arial"/>
                          <a:cs typeface="Arial"/>
                          <a:sym typeface="Arial"/>
                        </a:rPr>
                        <a:t>Mipango ya Urithi</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lnSpc>
                          <a:spcPct val="137142"/>
                        </a:lnSpc>
                        <a:spcBef>
                          <a:spcPts val="0"/>
                        </a:spcBef>
                        <a:spcAft>
                          <a:spcPts val="0"/>
                        </a:spcAft>
                        <a:buNone/>
                      </a:pPr>
                      <a:r>
                        <a:rPr lang="en-US" sz="1400" u="none" cap="none" strike="noStrike">
                          <a:solidFill>
                            <a:schemeClr val="dk1"/>
                          </a:solidFill>
                          <a:latin typeface="Arial"/>
                          <a:ea typeface="Arial"/>
                          <a:cs typeface="Arial"/>
                          <a:sym typeface="Arial"/>
                        </a:rPr>
                        <a:t>Thibitisha ikiwa shirika lina sera za kupanga urithi kwa Mwenyekiti wa Bodi, Wajumbe, na Uongozi tendaji ambazo zinatumika mara zote.</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lnSpc>
                          <a:spcPct val="137142"/>
                        </a:lnSpc>
                        <a:spcBef>
                          <a:spcPts val="0"/>
                        </a:spcBef>
                        <a:spcAft>
                          <a:spcPts val="0"/>
                        </a:spcAft>
                        <a:buNone/>
                      </a:pPr>
                      <a:r>
                        <a:rPr lang="en-US" sz="1400" u="none" cap="none" strike="noStrike">
                          <a:solidFill>
                            <a:schemeClr val="dk1"/>
                          </a:solidFill>
                          <a:latin typeface="Arial"/>
                          <a:ea typeface="Arial"/>
                          <a:cs typeface="Arial"/>
                          <a:sym typeface="Arial"/>
                        </a:rPr>
                        <a:t>Sera za kupanga urithi kwa Mwenyekiti wa Bodi, Wajumbe, na Uongozi tendaji</a:t>
                      </a:r>
                      <a:endParaRPr/>
                    </a:p>
                  </a:txBody>
                  <a:tcPr marT="0" marB="0" marR="5200" marL="52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583" name="Google Shape;1583;p150"/>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UTAWALA (INAENDELEA)</a:t>
            </a:r>
            <a:endParaRPr/>
          </a:p>
        </p:txBody>
      </p:sp>
      <p:sp>
        <p:nvSpPr>
          <p:cNvPr id="1584" name="Google Shape;1584;p150"/>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8" name="Shape 1588"/>
        <p:cNvGrpSpPr/>
        <p:nvPr/>
      </p:nvGrpSpPr>
      <p:grpSpPr>
        <a:xfrm>
          <a:off x="0" y="0"/>
          <a:ext cx="0" cy="0"/>
          <a:chOff x="0" y="0"/>
          <a:chExt cx="0" cy="0"/>
        </a:xfrm>
      </p:grpSpPr>
      <p:sp>
        <p:nvSpPr>
          <p:cNvPr id="1589" name="Google Shape;1589;p151"/>
          <p:cNvSpPr txBox="1"/>
          <p:nvPr/>
        </p:nvSpPr>
        <p:spPr>
          <a:xfrm>
            <a:off x="1356527" y="1436914"/>
            <a:ext cx="10339754" cy="1554272"/>
          </a:xfrm>
          <a:prstGeom prst="rect">
            <a:avLst/>
          </a:prstGeom>
          <a:noFill/>
          <a:ln>
            <a:noFill/>
          </a:ln>
        </p:spPr>
        <p:txBody>
          <a:bodyPr anchorCtr="0" anchor="t" bIns="45700" lIns="91425" spcFirstLastPara="1" rIns="91425" wrap="square" tIns="45700">
            <a:spAutoFit/>
          </a:bodyPr>
          <a:lstStyle/>
          <a:p>
            <a:pPr indent="-342900" lvl="0" marL="355600" marR="0"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Kutotimiza vigezo vya kisheria na utawala. </a:t>
            </a:r>
            <a:endParaRPr/>
          </a:p>
          <a:p>
            <a:pPr indent="-342900" lvl="0" marL="355600" marR="0" rtl="0" algn="l">
              <a:spcBef>
                <a:spcPts val="56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Bodi na kamati zisizofaa zilizoteuliwa na bodi. </a:t>
            </a:r>
            <a:endParaRPr/>
          </a:p>
          <a:p>
            <a:pPr indent="-342900" lvl="0" marL="355600" marR="0" rtl="0" algn="l">
              <a:spcBef>
                <a:spcPts val="56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Hakuna uangalizi wa fedha na usimamizi wa hatari.</a:t>
            </a:r>
            <a:endParaRPr/>
          </a:p>
          <a:p>
            <a:pPr indent="-342900" lvl="0" marL="355600" marR="0" rtl="0" algn="l">
              <a:spcBef>
                <a:spcPts val="56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Ukosefu wa mpango mkakati ulioidhinishwa wa uendelevu.</a:t>
            </a:r>
            <a:endParaRPr/>
          </a:p>
        </p:txBody>
      </p:sp>
      <p:sp>
        <p:nvSpPr>
          <p:cNvPr id="1590" name="Google Shape;1590;p151"/>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rgbClr val="FFFFFF"/>
                </a:solidFill>
                <a:latin typeface="Arial"/>
                <a:ea typeface="Arial"/>
                <a:cs typeface="Arial"/>
                <a:sym typeface="Arial"/>
              </a:rPr>
              <a:t>HATARI MUHIMU</a:t>
            </a:r>
            <a:endParaRPr/>
          </a:p>
        </p:txBody>
      </p:sp>
      <p:sp>
        <p:nvSpPr>
          <p:cNvPr id="1591" name="Google Shape;1591;p151"/>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6" name="Shape 1596"/>
        <p:cNvGrpSpPr/>
        <p:nvPr/>
      </p:nvGrpSpPr>
      <p:grpSpPr>
        <a:xfrm>
          <a:off x="0" y="0"/>
          <a:ext cx="0" cy="0"/>
          <a:chOff x="0" y="0"/>
          <a:chExt cx="0" cy="0"/>
        </a:xfrm>
      </p:grpSpPr>
      <p:sp>
        <p:nvSpPr>
          <p:cNvPr id="1597" name="Google Shape;1597;p152"/>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MAPENDEKEZO</a:t>
            </a:r>
            <a:endParaRPr b="1" sz="3200">
              <a:solidFill>
                <a:schemeClr val="lt1"/>
              </a:solidFill>
              <a:latin typeface="Arial"/>
              <a:ea typeface="Arial"/>
              <a:cs typeface="Arial"/>
              <a:sym typeface="Arial"/>
            </a:endParaRPr>
          </a:p>
        </p:txBody>
      </p:sp>
      <p:sp>
        <p:nvSpPr>
          <p:cNvPr id="1598" name="Google Shape;1598;p152"/>
          <p:cNvSpPr txBox="1"/>
          <p:nvPr>
            <p:ph idx="1" type="body"/>
          </p:nvPr>
        </p:nvSpPr>
        <p:spPr>
          <a:xfrm>
            <a:off x="501702" y="1030142"/>
            <a:ext cx="11403786" cy="4924425"/>
          </a:xfrm>
          <a:prstGeom prst="rect">
            <a:avLst/>
          </a:prstGeom>
          <a:noFill/>
          <a:ln>
            <a:noFill/>
          </a:ln>
        </p:spPr>
        <p:txBody>
          <a:bodyPr anchorCtr="0" anchor="t" bIns="0" lIns="0" spcFirstLastPara="1" rIns="0" wrap="square" tIns="0">
            <a:spAutoFit/>
          </a:bodyPr>
          <a:lstStyle/>
          <a:p>
            <a:pPr indent="-342900" lvl="0" marL="512229" rtl="0" algn="l">
              <a:spcBef>
                <a:spcPts val="0"/>
              </a:spcBef>
              <a:spcAft>
                <a:spcPts val="0"/>
              </a:spcAft>
              <a:buClr>
                <a:schemeClr val="dk1"/>
              </a:buClr>
              <a:buSzPts val="2000"/>
              <a:buFont typeface="Noto Sans Symbols"/>
              <a:buChar char="▪"/>
            </a:pPr>
            <a:r>
              <a:rPr b="1" lang="en-US"/>
              <a:t>Kuhimiza kuajiri vijana kwa Bodi za LIP: </a:t>
            </a:r>
            <a:r>
              <a:rPr lang="en-US"/>
              <a:t>Athari mbaya za "Msimamo wa waanzilishi".</a:t>
            </a:r>
            <a:endParaRPr/>
          </a:p>
          <a:p>
            <a:pPr indent="-342900" lvl="0" marL="512229" rtl="0" algn="l">
              <a:spcBef>
                <a:spcPts val="1200"/>
              </a:spcBef>
              <a:spcAft>
                <a:spcPts val="0"/>
              </a:spcAft>
              <a:buClr>
                <a:schemeClr val="dk1"/>
              </a:buClr>
              <a:buSzPts val="2000"/>
              <a:buFont typeface="Noto Sans Symbols"/>
              <a:buChar char="▪"/>
            </a:pPr>
            <a:r>
              <a:rPr b="1" lang="en-US"/>
              <a:t>Wajumbe wa bodi wanahitaji majukumu na wajibu wa kawaida: </a:t>
            </a:r>
            <a:r>
              <a:rPr lang="en-US" sz="2000">
                <a:solidFill>
                  <a:schemeClr val="dk1"/>
                </a:solidFill>
              </a:rPr>
              <a:t>Mara nyingi, wajumbe wa Bodi hawaelewi vizuri kuhusu majukumu yao na hawafanyi kazi kila wakati kulingana na majukumu yao ya kiufundi. </a:t>
            </a:r>
            <a:endParaRPr sz="2000">
              <a:solidFill>
                <a:schemeClr val="dk1"/>
              </a:solidFill>
            </a:endParaRPr>
          </a:p>
          <a:p>
            <a:pPr indent="-342900" lvl="0" marL="512229" rtl="0" algn="l">
              <a:spcBef>
                <a:spcPts val="1200"/>
              </a:spcBef>
              <a:spcAft>
                <a:spcPts val="0"/>
              </a:spcAft>
              <a:buClr>
                <a:schemeClr val="dk1"/>
              </a:buClr>
              <a:buSzPts val="2000"/>
              <a:buFont typeface="Noto Sans Symbols"/>
              <a:buChar char="▪"/>
            </a:pPr>
            <a:r>
              <a:rPr b="1" lang="en-US"/>
              <a:t>Angazia Uwazi: </a:t>
            </a:r>
            <a:r>
              <a:rPr lang="en-US" sz="2000">
                <a:solidFill>
                  <a:schemeClr val="dk1"/>
                </a:solidFill>
              </a:rPr>
              <a:t>Uwazi ni muhimu na unapaswa kuwasilishwa kikamilifu kwa shirika zima na kuungwa mkono na sera. </a:t>
            </a:r>
            <a:endParaRPr/>
          </a:p>
          <a:p>
            <a:pPr indent="-342900" lvl="0" marL="512229" rtl="0" algn="l">
              <a:spcBef>
                <a:spcPts val="1200"/>
              </a:spcBef>
              <a:spcAft>
                <a:spcPts val="0"/>
              </a:spcAft>
              <a:buClr>
                <a:schemeClr val="dk1"/>
              </a:buClr>
              <a:buSzPts val="2000"/>
              <a:buFont typeface="Noto Sans Symbols"/>
              <a:buChar char="▪"/>
            </a:pPr>
            <a:r>
              <a:rPr b="1" lang="en-US"/>
              <a:t>Shirikisha Bodi katika mchakato wa kuripoti wafichuzi: </a:t>
            </a:r>
            <a:r>
              <a:rPr lang="en-US" sz="2000">
                <a:solidFill>
                  <a:schemeClr val="dk1"/>
                </a:solidFill>
              </a:rPr>
              <a:t>Ulaghai ni hatari daima wakati rasilimali zinahusika</a:t>
            </a:r>
            <a:endParaRPr b="1" sz="2000">
              <a:solidFill>
                <a:schemeClr val="dk1"/>
              </a:solidFill>
            </a:endParaRPr>
          </a:p>
          <a:p>
            <a:pPr indent="-342900" lvl="0" marL="512229" rtl="0" algn="l">
              <a:spcBef>
                <a:spcPts val="1200"/>
              </a:spcBef>
              <a:spcAft>
                <a:spcPts val="0"/>
              </a:spcAft>
              <a:buClr>
                <a:schemeClr val="dk1"/>
              </a:buClr>
              <a:buSzPts val="2000"/>
              <a:buFont typeface="Noto Sans Symbols"/>
              <a:buChar char="▪"/>
            </a:pPr>
            <a:r>
              <a:rPr b="1" lang="en-US"/>
              <a:t>Hitaji la kamati tofauti za fedha na ukaguzi: </a:t>
            </a:r>
            <a:r>
              <a:rPr lang="en-US" sz="2000">
                <a:solidFill>
                  <a:schemeClr val="dk1"/>
                </a:solidFill>
              </a:rPr>
              <a:t>Hakuna uhusiano kati ya</a:t>
            </a:r>
            <a:r>
              <a:rPr lang="en-US" cap="none"/>
              <a:t> </a:t>
            </a:r>
            <a:r>
              <a:rPr lang="en-US"/>
              <a:t>wajumbe wa bodi/kamati na uongozi/mwanzilishi unaohusisha mgongano wa maslahi.</a:t>
            </a:r>
            <a:endParaRPr b="1" sz="2000">
              <a:solidFill>
                <a:schemeClr val="dk1"/>
              </a:solidFill>
            </a:endParaRPr>
          </a:p>
          <a:p>
            <a:pPr indent="-342900" lvl="0" marL="512229" rtl="0" algn="l">
              <a:spcBef>
                <a:spcPts val="1200"/>
              </a:spcBef>
              <a:spcAft>
                <a:spcPts val="0"/>
              </a:spcAft>
              <a:buClr>
                <a:schemeClr val="dk1"/>
              </a:buClr>
              <a:buSzPts val="2000"/>
              <a:buFont typeface="Noto Sans Symbols"/>
              <a:buChar char="▪"/>
            </a:pPr>
            <a:r>
              <a:rPr b="1" lang="en-US" sz="2000">
                <a:solidFill>
                  <a:schemeClr val="dk1"/>
                </a:solidFill>
              </a:rPr>
              <a:t>Zingatia malipo kwa wajumbe wa Bodi</a:t>
            </a:r>
            <a:endParaRPr b="1" sz="2000">
              <a:solidFill>
                <a:schemeClr val="dk1"/>
              </a:solidFill>
            </a:endParaRPr>
          </a:p>
          <a:p>
            <a:pPr indent="-342900" lvl="0" marL="512229" rtl="0" algn="l">
              <a:spcBef>
                <a:spcPts val="1200"/>
              </a:spcBef>
              <a:spcAft>
                <a:spcPts val="0"/>
              </a:spcAft>
              <a:buClr>
                <a:schemeClr val="dk1"/>
              </a:buClr>
              <a:buSzPts val="2000"/>
              <a:buFont typeface="Noto Sans Symbols"/>
              <a:buChar char="▪"/>
            </a:pPr>
            <a:r>
              <a:rPr b="1" lang="en-US"/>
              <a:t>Wasaidie wakurugenzi wa Bodi kuwasiliana kupitia jukwaa la pamoja: </a:t>
            </a:r>
            <a:r>
              <a:rPr lang="en-US" sz="2000">
                <a:solidFill>
                  <a:schemeClr val="dk1"/>
                </a:solidFill>
              </a:rPr>
              <a:t>Fursa kama vile jumuiya ya utendaji </a:t>
            </a:r>
            <a:r>
              <a:rPr lang="en-US"/>
              <a:t>kuunganisha na kupeana maarifa.</a:t>
            </a:r>
            <a:endParaRPr sz="2000">
              <a:solidFill>
                <a:schemeClr val="dk1"/>
              </a:solidFill>
            </a:endParaRPr>
          </a:p>
        </p:txBody>
      </p:sp>
      <p:sp>
        <p:nvSpPr>
          <p:cNvPr id="1599" name="Google Shape;1599;p152"/>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3" name="Shape 1603"/>
        <p:cNvGrpSpPr/>
        <p:nvPr/>
      </p:nvGrpSpPr>
      <p:grpSpPr>
        <a:xfrm>
          <a:off x="0" y="0"/>
          <a:ext cx="0" cy="0"/>
          <a:chOff x="0" y="0"/>
          <a:chExt cx="0" cy="0"/>
        </a:xfrm>
      </p:grpSpPr>
      <p:sp>
        <p:nvSpPr>
          <p:cNvPr id="1604" name="Google Shape;1604;p153"/>
          <p:cNvSpPr txBox="1"/>
          <p:nvPr>
            <p:ph type="title"/>
          </p:nvPr>
        </p:nvSpPr>
        <p:spPr>
          <a:xfrm>
            <a:off x="958306" y="2438613"/>
            <a:ext cx="9339434" cy="1333698"/>
          </a:xfrm>
          <a:prstGeom prst="rect">
            <a:avLst/>
          </a:prstGeom>
          <a:noFill/>
          <a:ln>
            <a:noFill/>
          </a:ln>
        </p:spPr>
        <p:txBody>
          <a:bodyPr anchorCtr="0" anchor="t" bIns="0" lIns="0" spcFirstLastPara="1" rIns="0" wrap="square" tIns="0">
            <a:spAutoFit/>
          </a:bodyPr>
          <a:lstStyle/>
          <a:p>
            <a:pPr indent="0" lvl="0" marL="12700" rtl="0" algn="ctr">
              <a:lnSpc>
                <a:spcPct val="108750"/>
              </a:lnSpc>
              <a:spcBef>
                <a:spcPts val="0"/>
              </a:spcBef>
              <a:spcAft>
                <a:spcPts val="0"/>
              </a:spcAft>
              <a:buNone/>
            </a:pPr>
            <a:r>
              <a:rPr b="1" lang="en-US" sz="4800"/>
              <a:t>MODULI YA 11:</a:t>
            </a:r>
            <a:br>
              <a:rPr b="1" lang="en-US" sz="4800"/>
            </a:br>
            <a:r>
              <a:rPr b="1" lang="en-US" sz="4800"/>
              <a:t>USIMAMIZI WA UFADHILI/TUZO NDOGO</a:t>
            </a:r>
            <a:endParaRPr b="1" sz="4800"/>
          </a:p>
        </p:txBody>
      </p:sp>
      <p:sp>
        <p:nvSpPr>
          <p:cNvPr id="1605" name="Google Shape;1605;p153"/>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t/>
            </a:r>
            <a:endParaRPr b="1" sz="3200">
              <a:solidFill>
                <a:schemeClr val="lt1"/>
              </a:solidFill>
              <a:latin typeface="Arial"/>
              <a:ea typeface="Arial"/>
              <a:cs typeface="Arial"/>
              <a:sym typeface="Arial"/>
            </a:endParaRPr>
          </a:p>
        </p:txBody>
      </p:sp>
      <p:sp>
        <p:nvSpPr>
          <p:cNvPr id="1606" name="Google Shape;1606;p153"/>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0" name="Shape 1610"/>
        <p:cNvGrpSpPr/>
        <p:nvPr/>
      </p:nvGrpSpPr>
      <p:grpSpPr>
        <a:xfrm>
          <a:off x="0" y="0"/>
          <a:ext cx="0" cy="0"/>
          <a:chOff x="0" y="0"/>
          <a:chExt cx="0" cy="0"/>
        </a:xfrm>
      </p:grpSpPr>
      <p:sp>
        <p:nvSpPr>
          <p:cNvPr id="1611" name="Google Shape;1611;p154"/>
          <p:cNvSpPr txBox="1"/>
          <p:nvPr>
            <p:ph type="title"/>
          </p:nvPr>
        </p:nvSpPr>
        <p:spPr>
          <a:xfrm>
            <a:off x="1019676" y="941207"/>
            <a:ext cx="9339434" cy="5539978"/>
          </a:xfrm>
          <a:prstGeom prst="rect">
            <a:avLst/>
          </a:prstGeom>
          <a:noFill/>
          <a:ln>
            <a:noFill/>
          </a:ln>
        </p:spPr>
        <p:txBody>
          <a:bodyPr anchorCtr="0" anchor="t" bIns="0" lIns="0" spcFirstLastPara="1" rIns="0" wrap="square" tIns="0">
            <a:spAutoFit/>
          </a:bodyPr>
          <a:lstStyle/>
          <a:p>
            <a:pPr indent="0" lvl="0" marL="12700" rtl="0" algn="l">
              <a:spcBef>
                <a:spcPts val="0"/>
              </a:spcBef>
              <a:spcAft>
                <a:spcPts val="0"/>
              </a:spcAft>
              <a:buNone/>
            </a:pPr>
            <a:r>
              <a:rPr b="1" lang="en-US"/>
              <a:t>Lengo kuu: </a:t>
            </a:r>
            <a:r>
              <a:rPr lang="en-US" sz="2000"/>
              <a:t>Kutathmini uwezo wa kiufundi wa usimamizi wa tuzo ndogo wa shirika, pamoja na mwongozo wa usimamizi wa tuzo ndogo, michakato, na taratibu zilizopo ili kuhakikisha uzingatiaji na kutambua/kupunguza hatari ili kuwezesha shirika kufikia uwezo unaofaa wa kusimamia tuzo ndogo kwa mafanikio. </a:t>
            </a:r>
            <a:br>
              <a:rPr lang="en-US" sz="2000"/>
            </a:br>
            <a:br>
              <a:rPr lang="en-US" sz="2000"/>
            </a:br>
            <a:r>
              <a:rPr b="1" lang="en-US"/>
              <a:t>Vipengele vya Usimamizi wa Ufadhili/tuzo ndogo</a:t>
            </a:r>
            <a:br>
              <a:rPr b="1" lang="en-US" sz="2000"/>
            </a:br>
            <a:r>
              <a:rPr lang="en-US" sz="2000"/>
              <a:t>1.</a:t>
            </a:r>
            <a:r>
              <a:rPr b="1" lang="en-US"/>
              <a:t>	</a:t>
            </a:r>
            <a:r>
              <a:rPr lang="en-US" sz="2000"/>
              <a:t>Ufadhili/Tuzo ndogo </a:t>
            </a:r>
            <a:br>
              <a:rPr lang="en-US" sz="2000"/>
            </a:br>
            <a:r>
              <a:rPr lang="en-US" sz="2000"/>
              <a:t>2.	Mwongozo wa Ufadhili/Tuzo ndogo </a:t>
            </a:r>
            <a:br>
              <a:rPr lang="en-US" sz="2000"/>
            </a:br>
            <a:r>
              <a:rPr lang="en-US" sz="2000"/>
              <a:t>3.	Aina za Mfumo </a:t>
            </a:r>
            <a:br>
              <a:rPr lang="en-US" sz="2000"/>
            </a:br>
            <a:r>
              <a:rPr lang="en-US" sz="2000"/>
              <a:t>4.	Upangaji wa Ufadhili/Tuzo ndogo </a:t>
            </a:r>
            <a:br>
              <a:rPr lang="en-US" sz="2000"/>
            </a:br>
            <a:r>
              <a:rPr lang="en-US" sz="2000"/>
              <a:t>5.	Maombi ya Ushindani</a:t>
            </a:r>
            <a:br>
              <a:rPr lang="en-US" sz="2000"/>
            </a:br>
            <a:r>
              <a:rPr lang="en-US" sz="2000"/>
              <a:t>6.	Maombi Yasiyo ya Ushindani </a:t>
            </a:r>
            <a:br>
              <a:rPr lang="en-US" sz="2000"/>
            </a:br>
            <a:r>
              <a:rPr lang="en-US" sz="2000"/>
              <a:t>7.	Idhini za Wafadhiliwa wakuu </a:t>
            </a:r>
            <a:br>
              <a:rPr lang="en-US" sz="2000"/>
            </a:br>
            <a:r>
              <a:rPr lang="en-US" sz="2000"/>
              <a:t>8.	Tathmini ya Kabla ya Tuzo </a:t>
            </a:r>
            <a:br>
              <a:rPr lang="en-US" sz="2000"/>
            </a:br>
            <a:r>
              <a:rPr lang="en-US" sz="2000"/>
              <a:t>9.	Masharti Maalum ya Ufadhili (SAC)</a:t>
            </a:r>
            <a:br>
              <a:rPr lang="en-US" sz="2000"/>
            </a:br>
            <a:r>
              <a:rPr lang="en-US" sz="2000"/>
              <a:t>10.	Mtiririko wa taarifa </a:t>
            </a:r>
            <a:br>
              <a:rPr lang="en-US" sz="2000"/>
            </a:br>
            <a:r>
              <a:rPr lang="en-US" sz="2000"/>
              <a:t>11.	Bajeti </a:t>
            </a:r>
            <a:br>
              <a:rPr lang="en-US" sz="2000"/>
            </a:br>
            <a:endParaRPr sz="2000"/>
          </a:p>
        </p:txBody>
      </p:sp>
      <p:sp>
        <p:nvSpPr>
          <p:cNvPr id="1612" name="Google Shape;1612;p154"/>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USIMAMIZI WA UFADHILI/TUZO NDOGO </a:t>
            </a:r>
            <a:endParaRPr/>
          </a:p>
        </p:txBody>
      </p:sp>
      <p:sp>
        <p:nvSpPr>
          <p:cNvPr id="1613" name="Google Shape;1613;p154"/>
          <p:cNvSpPr txBox="1"/>
          <p:nvPr/>
        </p:nvSpPr>
        <p:spPr>
          <a:xfrm>
            <a:off x="6227800" y="2339130"/>
            <a:ext cx="4597648" cy="4308872"/>
          </a:xfrm>
          <a:prstGeom prst="rect">
            <a:avLst/>
          </a:prstGeom>
          <a:noFill/>
          <a:ln>
            <a:noFill/>
          </a:ln>
        </p:spPr>
        <p:txBody>
          <a:bodyPr anchorCtr="0" anchor="t" bIns="0" lIns="0" spcFirstLastPara="1" rIns="0" wrap="square" tIns="0">
            <a:spAutoFit/>
          </a:bodyPr>
          <a:lstStyle/>
          <a:p>
            <a:pPr indent="0" lvl="0" marL="12700" marR="0" rtl="0" algn="l">
              <a:spcBef>
                <a:spcPts val="0"/>
              </a:spcBef>
              <a:spcAft>
                <a:spcPts val="0"/>
              </a:spcAft>
              <a:buNone/>
            </a:pPr>
            <a:r>
              <a:rPr b="0" i="0" lang="en-US" sz="2000">
                <a:solidFill>
                  <a:schemeClr val="dk1"/>
                </a:solidFill>
                <a:latin typeface="Arial"/>
                <a:ea typeface="Arial"/>
                <a:cs typeface="Arial"/>
                <a:sym typeface="Arial"/>
              </a:rPr>
              <a:t>12.Gharama zisizo za Moja kwa Moja </a:t>
            </a:r>
            <a:br>
              <a:rPr b="0" i="0" lang="en-US" sz="2000">
                <a:solidFill>
                  <a:schemeClr val="dk1"/>
                </a:solidFill>
                <a:latin typeface="Arial"/>
                <a:ea typeface="Arial"/>
                <a:cs typeface="Arial"/>
                <a:sym typeface="Arial"/>
              </a:rPr>
            </a:br>
            <a:r>
              <a:rPr b="0" i="0" lang="en-US" sz="2000">
                <a:solidFill>
                  <a:schemeClr val="dk1"/>
                </a:solidFill>
                <a:latin typeface="Arial"/>
                <a:ea typeface="Arial"/>
                <a:cs typeface="Arial"/>
                <a:sym typeface="Arial"/>
              </a:rPr>
              <a:t>13.Mpango wa Kazi wa Mwaka </a:t>
            </a:r>
            <a:br>
              <a:rPr b="0" i="0" lang="en-US" sz="2000">
                <a:solidFill>
                  <a:schemeClr val="dk1"/>
                </a:solidFill>
                <a:latin typeface="Arial"/>
                <a:ea typeface="Arial"/>
                <a:cs typeface="Arial"/>
                <a:sym typeface="Arial"/>
              </a:rPr>
            </a:br>
            <a:r>
              <a:rPr b="0" i="0" lang="en-US" sz="2000">
                <a:solidFill>
                  <a:schemeClr val="dk1"/>
                </a:solidFill>
                <a:latin typeface="Arial"/>
                <a:ea typeface="Arial"/>
                <a:cs typeface="Arial"/>
                <a:sym typeface="Arial"/>
              </a:rPr>
              <a:t>14.Kuripoti Ufadhili Mdogo </a:t>
            </a:r>
            <a:endParaRPr b="0" i="0" sz="2000">
              <a:solidFill>
                <a:schemeClr val="dk1"/>
              </a:solidFill>
              <a:latin typeface="Arial"/>
              <a:ea typeface="Arial"/>
              <a:cs typeface="Arial"/>
              <a:sym typeface="Arial"/>
            </a:endParaRPr>
          </a:p>
          <a:p>
            <a:pPr indent="-457200" lvl="0" marL="469900" marR="0" rtl="0" algn="l">
              <a:spcBef>
                <a:spcPts val="0"/>
              </a:spcBef>
              <a:spcAft>
                <a:spcPts val="0"/>
              </a:spcAft>
              <a:buClr>
                <a:schemeClr val="dk1"/>
              </a:buClr>
              <a:buSzPts val="2000"/>
              <a:buFont typeface="Arial"/>
              <a:buAutoNum type="arabicPeriod" startAt="15"/>
            </a:pPr>
            <a:r>
              <a:rPr b="0" i="0" lang="en-US" sz="2000">
                <a:solidFill>
                  <a:schemeClr val="dk1"/>
                </a:solidFill>
                <a:latin typeface="Arial"/>
                <a:ea typeface="Arial"/>
                <a:cs typeface="Arial"/>
                <a:sym typeface="Arial"/>
              </a:rPr>
              <a:t>Kuimarisha Uwezo </a:t>
            </a:r>
            <a:endParaRPr/>
          </a:p>
          <a:p>
            <a:pPr indent="-457200" lvl="0" marL="469900" marR="0" rtl="0" algn="l">
              <a:spcBef>
                <a:spcPts val="0"/>
              </a:spcBef>
              <a:spcAft>
                <a:spcPts val="0"/>
              </a:spcAft>
              <a:buClr>
                <a:schemeClr val="dk1"/>
              </a:buClr>
              <a:buSzPts val="2000"/>
              <a:buFont typeface="Arial"/>
              <a:buAutoNum type="arabicPeriod" startAt="15"/>
            </a:pPr>
            <a:r>
              <a:rPr b="0" i="0" lang="en-US" sz="2000">
                <a:solidFill>
                  <a:schemeClr val="dk1"/>
                </a:solidFill>
                <a:latin typeface="Arial"/>
                <a:ea typeface="Arial"/>
                <a:cs typeface="Arial"/>
                <a:sym typeface="Arial"/>
              </a:rPr>
              <a:t>Marekebisho </a:t>
            </a:r>
            <a:endParaRPr/>
          </a:p>
          <a:p>
            <a:pPr indent="-457200" lvl="0" marL="469900" marR="0" rtl="0" algn="l">
              <a:spcBef>
                <a:spcPts val="0"/>
              </a:spcBef>
              <a:spcAft>
                <a:spcPts val="0"/>
              </a:spcAft>
              <a:buClr>
                <a:schemeClr val="dk1"/>
              </a:buClr>
              <a:buSzPts val="2000"/>
              <a:buFont typeface="Arial"/>
              <a:buAutoNum type="arabicPeriod" startAt="15"/>
            </a:pPr>
            <a:r>
              <a:rPr b="0" i="0" lang="en-US" sz="2000">
                <a:solidFill>
                  <a:schemeClr val="dk1"/>
                </a:solidFill>
                <a:latin typeface="Arial"/>
                <a:ea typeface="Arial"/>
                <a:cs typeface="Arial"/>
                <a:sym typeface="Arial"/>
              </a:rPr>
              <a:t>Mpango wa Ufuatiliaji </a:t>
            </a:r>
            <a:endParaRPr/>
          </a:p>
          <a:p>
            <a:pPr indent="-457200" lvl="0" marL="469900" marR="0" rtl="0" algn="l">
              <a:spcBef>
                <a:spcPts val="0"/>
              </a:spcBef>
              <a:spcAft>
                <a:spcPts val="0"/>
              </a:spcAft>
              <a:buClr>
                <a:schemeClr val="dk1"/>
              </a:buClr>
              <a:buSzPts val="2000"/>
              <a:buFont typeface="Arial"/>
              <a:buAutoNum type="arabicPeriod" startAt="15"/>
            </a:pPr>
            <a:r>
              <a:rPr b="0" i="0" lang="en-US" sz="2000">
                <a:solidFill>
                  <a:schemeClr val="dk1"/>
                </a:solidFill>
                <a:latin typeface="Arial"/>
                <a:ea typeface="Arial"/>
                <a:cs typeface="Arial"/>
                <a:sym typeface="Arial"/>
              </a:rPr>
              <a:t>Upungufu</a:t>
            </a:r>
            <a:endParaRPr/>
          </a:p>
          <a:p>
            <a:pPr indent="-457200" lvl="0" marL="469900" marR="0" rtl="0" algn="l">
              <a:spcBef>
                <a:spcPts val="0"/>
              </a:spcBef>
              <a:spcAft>
                <a:spcPts val="0"/>
              </a:spcAft>
              <a:buClr>
                <a:schemeClr val="dk1"/>
              </a:buClr>
              <a:buSzPts val="2000"/>
              <a:buFont typeface="Arial"/>
              <a:buAutoNum type="arabicPeriod" startAt="15"/>
            </a:pPr>
            <a:r>
              <a:rPr b="0" i="0" lang="en-US" sz="2000">
                <a:solidFill>
                  <a:schemeClr val="dk1"/>
                </a:solidFill>
                <a:latin typeface="Arial"/>
                <a:ea typeface="Arial"/>
                <a:cs typeface="Arial"/>
                <a:sym typeface="Arial"/>
              </a:rPr>
              <a:t>Usimamizi wa Fedha </a:t>
            </a:r>
            <a:endParaRPr/>
          </a:p>
          <a:p>
            <a:pPr indent="-457200" lvl="0" marL="469900" marR="0" rtl="0" algn="l">
              <a:spcBef>
                <a:spcPts val="0"/>
              </a:spcBef>
              <a:spcAft>
                <a:spcPts val="0"/>
              </a:spcAft>
              <a:buClr>
                <a:schemeClr val="dk1"/>
              </a:buClr>
              <a:buSzPts val="2000"/>
              <a:buFont typeface="Arial"/>
              <a:buAutoNum type="arabicPeriod" startAt="15"/>
            </a:pPr>
            <a:r>
              <a:rPr b="0" i="0" lang="en-US" sz="2000">
                <a:solidFill>
                  <a:schemeClr val="dk1"/>
                </a:solidFill>
                <a:latin typeface="Arial"/>
                <a:ea typeface="Arial"/>
                <a:cs typeface="Arial"/>
                <a:sym typeface="Arial"/>
              </a:rPr>
              <a:t>Orodha ya Bidhaa </a:t>
            </a:r>
            <a:endParaRPr/>
          </a:p>
          <a:p>
            <a:pPr indent="-457200" lvl="0" marL="469900" marR="0" rtl="0" algn="l">
              <a:spcBef>
                <a:spcPts val="0"/>
              </a:spcBef>
              <a:spcAft>
                <a:spcPts val="0"/>
              </a:spcAft>
              <a:buClr>
                <a:schemeClr val="dk1"/>
              </a:buClr>
              <a:buSzPts val="2000"/>
              <a:buFont typeface="Arial"/>
              <a:buAutoNum type="arabicPeriod" startAt="15"/>
            </a:pPr>
            <a:r>
              <a:rPr b="0" i="0" lang="en-US" sz="2000">
                <a:solidFill>
                  <a:schemeClr val="dk1"/>
                </a:solidFill>
                <a:latin typeface="Arial"/>
                <a:ea typeface="Arial"/>
                <a:cs typeface="Arial"/>
                <a:sym typeface="Arial"/>
              </a:rPr>
              <a:t>Ziara za Eneo</a:t>
            </a:r>
            <a:endParaRPr/>
          </a:p>
          <a:p>
            <a:pPr indent="-457200" lvl="0" marL="469900" marR="0" rtl="0" algn="l">
              <a:spcBef>
                <a:spcPts val="0"/>
              </a:spcBef>
              <a:spcAft>
                <a:spcPts val="0"/>
              </a:spcAft>
              <a:buClr>
                <a:schemeClr val="dk1"/>
              </a:buClr>
              <a:buSzPts val="2000"/>
              <a:buFont typeface="Arial"/>
              <a:buAutoNum type="arabicPeriod" startAt="15"/>
            </a:pPr>
            <a:r>
              <a:rPr b="0" i="0" lang="en-US" sz="2000">
                <a:solidFill>
                  <a:schemeClr val="dk1"/>
                </a:solidFill>
                <a:latin typeface="Arial"/>
                <a:ea typeface="Arial"/>
                <a:cs typeface="Arial"/>
                <a:sym typeface="Arial"/>
              </a:rPr>
              <a:t>Hitimisho</a:t>
            </a:r>
            <a:endParaRPr/>
          </a:p>
          <a:p>
            <a:pPr indent="-457200" lvl="0" marL="469900" marR="0" rtl="0" algn="l">
              <a:spcBef>
                <a:spcPts val="0"/>
              </a:spcBef>
              <a:spcAft>
                <a:spcPts val="0"/>
              </a:spcAft>
              <a:buClr>
                <a:srgbClr val="FF9900"/>
              </a:buClr>
              <a:buSzPts val="2000"/>
              <a:buFont typeface="Arial"/>
              <a:buAutoNum type="arabicPeriod" startAt="15"/>
            </a:pPr>
            <a:r>
              <a:rPr b="0" i="0" lang="en-US" sz="2000">
                <a:solidFill>
                  <a:srgbClr val="FF9900"/>
                </a:solidFill>
                <a:latin typeface="Arial"/>
                <a:ea typeface="Arial"/>
                <a:cs typeface="Arial"/>
                <a:sym typeface="Arial"/>
              </a:rPr>
              <a:t>Tathmini ya  Mapendekezo</a:t>
            </a:r>
            <a:endParaRPr/>
          </a:p>
          <a:p>
            <a:pPr indent="-457200" lvl="0" marL="469900" marR="0" rtl="0" algn="l">
              <a:spcBef>
                <a:spcPts val="0"/>
              </a:spcBef>
              <a:spcAft>
                <a:spcPts val="0"/>
              </a:spcAft>
              <a:buClr>
                <a:srgbClr val="FF9900"/>
              </a:buClr>
              <a:buSzPts val="2000"/>
              <a:buFont typeface="Arial"/>
              <a:buAutoNum type="arabicPeriod" startAt="15"/>
            </a:pPr>
            <a:r>
              <a:rPr b="0" i="0" lang="en-US" sz="2000">
                <a:solidFill>
                  <a:srgbClr val="FF9900"/>
                </a:solidFill>
                <a:latin typeface="Arial"/>
                <a:ea typeface="Arial"/>
                <a:cs typeface="Arial"/>
                <a:sym typeface="Arial"/>
              </a:rPr>
              <a:t>Seti ya Ujuzi wa Wafanyakazi </a:t>
            </a:r>
            <a:endParaRPr/>
          </a:p>
          <a:p>
            <a:pPr indent="0" lvl="0" marL="12700" marR="0" rtl="0" algn="l">
              <a:spcBef>
                <a:spcPts val="0"/>
              </a:spcBef>
              <a:spcAft>
                <a:spcPts val="0"/>
              </a:spcAft>
              <a:buNone/>
            </a:pPr>
            <a:r>
              <a:t/>
            </a:r>
            <a:endParaRPr b="0" i="0" sz="2000">
              <a:solidFill>
                <a:schemeClr val="dk1"/>
              </a:solidFill>
              <a:latin typeface="Arial"/>
              <a:ea typeface="Arial"/>
              <a:cs typeface="Arial"/>
              <a:sym typeface="Arial"/>
            </a:endParaRPr>
          </a:p>
        </p:txBody>
      </p:sp>
      <p:sp>
        <p:nvSpPr>
          <p:cNvPr id="1614" name="Google Shape;1614;p154"/>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8" name="Shape 1618"/>
        <p:cNvGrpSpPr/>
        <p:nvPr/>
      </p:nvGrpSpPr>
      <p:grpSpPr>
        <a:xfrm>
          <a:off x="0" y="0"/>
          <a:ext cx="0" cy="0"/>
          <a:chOff x="0" y="0"/>
          <a:chExt cx="0" cy="0"/>
        </a:xfrm>
      </p:grpSpPr>
      <p:sp>
        <p:nvSpPr>
          <p:cNvPr id="1619" name="Google Shape;1619;p155"/>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USIMAMIZI WA UFADHILI/TUZO NDOGO</a:t>
            </a:r>
            <a:endParaRPr/>
          </a:p>
        </p:txBody>
      </p:sp>
      <p:graphicFrame>
        <p:nvGraphicFramePr>
          <p:cNvPr id="1620" name="Google Shape;1620;p155"/>
          <p:cNvGraphicFramePr/>
          <p:nvPr/>
        </p:nvGraphicFramePr>
        <p:xfrm>
          <a:off x="165698" y="920537"/>
          <a:ext cx="3000000" cy="3000000"/>
        </p:xfrm>
        <a:graphic>
          <a:graphicData uri="http://schemas.openxmlformats.org/drawingml/2006/table">
            <a:tbl>
              <a:tblPr bandRow="1" firstCol="1" firstRow="1">
                <a:noFill/>
                <a:tableStyleId>{8A603AAD-59E9-4164-B51B-7B92F35CD14B}</a:tableStyleId>
              </a:tblPr>
              <a:tblGrid>
                <a:gridCol w="2129500"/>
                <a:gridCol w="6695800"/>
                <a:gridCol w="2767325"/>
              </a:tblGrid>
              <a:tr h="73575">
                <a:tc>
                  <a:txBody>
                    <a:bodyPr/>
                    <a:lstStyle/>
                    <a:p>
                      <a:pPr indent="-8890" lvl="0" marL="8890" marR="0" rtl="0" algn="ctr">
                        <a:spcBef>
                          <a:spcPts val="0"/>
                        </a:spcBef>
                        <a:spcAft>
                          <a:spcPts val="0"/>
                        </a:spcAft>
                        <a:buNone/>
                      </a:pPr>
                      <a:r>
                        <a:rPr lang="en-US" sz="1250" u="none" cap="none" strike="noStrike"/>
                        <a:t>KATEGORIA/</a:t>
                      </a:r>
                      <a:br>
                        <a:rPr b="1" lang="en-US" sz="1250" u="none" cap="none" strike="noStrike">
                          <a:solidFill>
                            <a:schemeClr val="lt1"/>
                          </a:solidFill>
                          <a:latin typeface="Arial"/>
                          <a:ea typeface="Arial"/>
                          <a:cs typeface="Arial"/>
                          <a:sym typeface="Arial"/>
                        </a:rPr>
                      </a:br>
                      <a:r>
                        <a:rPr lang="en-US" sz="1250" u="none" cap="none" strike="noStrike"/>
                        <a:t>KATEGORIA NDOGO</a:t>
                      </a:r>
                      <a:endParaRPr b="1" sz="1250" u="none" cap="none" strike="noStrike">
                        <a:solidFill>
                          <a:schemeClr val="lt1"/>
                        </a:solidFill>
                        <a:latin typeface="Arial"/>
                        <a:ea typeface="Arial"/>
                        <a:cs typeface="Arial"/>
                        <a:sym typeface="Arial"/>
                      </a:endParaRPr>
                    </a:p>
                  </a:txBody>
                  <a:tcPr marT="0" marB="0" marR="3925" marL="3925" anchor="ctr">
                    <a:solidFill>
                      <a:srgbClr val="002E6C"/>
                    </a:solidFill>
                  </a:tcPr>
                </a:tc>
                <a:tc>
                  <a:txBody>
                    <a:bodyPr/>
                    <a:lstStyle/>
                    <a:p>
                      <a:pPr indent="-8890" lvl="0" marL="8890" marR="0" rtl="0" algn="ctr">
                        <a:spcBef>
                          <a:spcPts val="0"/>
                        </a:spcBef>
                        <a:spcAft>
                          <a:spcPts val="0"/>
                        </a:spcAft>
                        <a:buNone/>
                      </a:pPr>
                      <a:r>
                        <a:rPr lang="en-US" sz="1250" u="none" cap="none" strike="noStrike"/>
                        <a:t>MALENGO</a:t>
                      </a:r>
                      <a:endParaRPr b="1" sz="1250" u="none" cap="none" strike="noStrike">
                        <a:solidFill>
                          <a:schemeClr val="lt1"/>
                        </a:solidFill>
                        <a:latin typeface="Arial"/>
                        <a:ea typeface="Arial"/>
                        <a:cs typeface="Arial"/>
                        <a:sym typeface="Arial"/>
                      </a:endParaRPr>
                    </a:p>
                  </a:txBody>
                  <a:tcPr marT="0" marB="0" marR="3925" marL="3925" anchor="ctr">
                    <a:solidFill>
                      <a:srgbClr val="002E6C"/>
                    </a:solidFill>
                  </a:tcPr>
                </a:tc>
                <a:tc>
                  <a:txBody>
                    <a:bodyPr/>
                    <a:lstStyle/>
                    <a:p>
                      <a:pPr indent="-8890" lvl="0" marL="8890" marR="0" rtl="0" algn="ctr">
                        <a:spcBef>
                          <a:spcPts val="0"/>
                        </a:spcBef>
                        <a:spcAft>
                          <a:spcPts val="0"/>
                        </a:spcAft>
                        <a:buNone/>
                      </a:pPr>
                      <a:r>
                        <a:rPr lang="en-US" sz="1250" u="none" cap="none" strike="noStrike"/>
                        <a:t>NYARAKA MUHIMU KWA AJILI YA TATHMINI</a:t>
                      </a:r>
                      <a:endParaRPr b="1" sz="1250" u="none" cap="none" strike="noStrike">
                        <a:solidFill>
                          <a:schemeClr val="lt1"/>
                        </a:solidFill>
                        <a:latin typeface="Arial"/>
                        <a:ea typeface="Arial"/>
                        <a:cs typeface="Arial"/>
                        <a:sym typeface="Arial"/>
                      </a:endParaRPr>
                    </a:p>
                  </a:txBody>
                  <a:tcPr marT="0" marB="0" marR="3925" marL="3925" anchor="ctr">
                    <a:solidFill>
                      <a:srgbClr val="002E6C"/>
                    </a:solidFill>
                  </a:tcPr>
                </a:tc>
              </a:tr>
              <a:tr h="183925">
                <a:tc>
                  <a:txBody>
                    <a:bodyPr/>
                    <a:lstStyle/>
                    <a:p>
                      <a:pPr indent="-8890" lvl="0" marL="8890" marR="0" rtl="0" algn="l">
                        <a:spcBef>
                          <a:spcPts val="0"/>
                        </a:spcBef>
                        <a:spcAft>
                          <a:spcPts val="0"/>
                        </a:spcAft>
                        <a:buNone/>
                      </a:pPr>
                      <a:r>
                        <a:rPr lang="en-US" sz="1250" u="none" cap="none" strike="noStrike"/>
                        <a:t>Ufadhili/Tuzo ndogo </a:t>
                      </a:r>
                      <a:endParaRPr sz="125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250" u="none" cap="none" strike="noStrike"/>
                        <a:t>Thibitisha kuwa shirika lina uwezo unaofaa na mifumo thabiti ya kisheria ya kufanikisha usimamizi wa Ufadhili/Tuzo ndogo.</a:t>
                      </a:r>
                      <a:endParaRPr sz="125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250" u="none" cap="none" strike="noStrike"/>
                        <a:t>Utunzaji wa nyaraka husika, ikiwa ni pamoja na miongozo, sera, na taratibu</a:t>
                      </a:r>
                      <a:endParaRPr sz="1250" u="none" cap="none" strike="noStrike">
                        <a:solidFill>
                          <a:srgbClr val="000000"/>
                        </a:solidFill>
                        <a:latin typeface="Arial"/>
                        <a:ea typeface="Arial"/>
                        <a:cs typeface="Arial"/>
                        <a:sym typeface="Arial"/>
                      </a:endParaRPr>
                    </a:p>
                  </a:txBody>
                  <a:tcPr marT="0" marB="0" marR="3925" marL="3925"/>
                </a:tc>
              </a:tr>
              <a:tr h="367850">
                <a:tc>
                  <a:txBody>
                    <a:bodyPr/>
                    <a:lstStyle/>
                    <a:p>
                      <a:pPr indent="-8890" lvl="0" marL="8890" marR="0" rtl="0" algn="l">
                        <a:spcBef>
                          <a:spcPts val="0"/>
                        </a:spcBef>
                        <a:spcAft>
                          <a:spcPts val="0"/>
                        </a:spcAft>
                        <a:buNone/>
                      </a:pPr>
                      <a:r>
                        <a:rPr lang="en-US" sz="1250" u="none" cap="none" strike="noStrike"/>
                        <a:t>Mwongozo wa Tuzo ndogo </a:t>
                      </a:r>
                      <a:endParaRPr sz="125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250" u="none" cap="none" strike="noStrike"/>
                        <a:t>Thibitisha kuwa shirika lina mwongozo kamili wa Ufadhili/Tuzo ndogo wa hivi karibuni (miaka 1-3) ambao umethibitishwa na bodi na unajumuisha yote yafuatayo: 1. Majukumu na Wajibu wa Usimamizi wa Ruzuku na Utawala; 2. Michakato na Taratibu za Kabla ya Ufadhili; 3. Michakato na Taratibu za Baada ya Ufadhili; 4. Utekelezaji wa Mradi wa Ruzuku; 5. Tathmini ya Mradi; 6. Uzingatiaji, ukaguzi, na utayari wa ukaguzi; Kufungwa kwa Mradi; na inatumika kila wakati.</a:t>
                      </a:r>
                      <a:endParaRPr sz="125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250" u="none" cap="none" strike="noStrike"/>
                        <a:t>Mwongozo wa Tuzo ndogo </a:t>
                      </a:r>
                      <a:endParaRPr sz="1250" u="none" cap="none" strike="noStrike">
                        <a:solidFill>
                          <a:srgbClr val="000000"/>
                        </a:solidFill>
                        <a:latin typeface="Arial"/>
                        <a:ea typeface="Arial"/>
                        <a:cs typeface="Arial"/>
                        <a:sym typeface="Arial"/>
                      </a:endParaRPr>
                    </a:p>
                  </a:txBody>
                  <a:tcPr marT="0" marB="0" marR="3925" marL="3925"/>
                </a:tc>
              </a:tr>
              <a:tr h="220700">
                <a:tc>
                  <a:txBody>
                    <a:bodyPr/>
                    <a:lstStyle/>
                    <a:p>
                      <a:pPr indent="-8890" lvl="0" marL="8890" marR="0" rtl="0" algn="l">
                        <a:spcBef>
                          <a:spcPts val="0"/>
                        </a:spcBef>
                        <a:spcAft>
                          <a:spcPts val="0"/>
                        </a:spcAft>
                        <a:buNone/>
                      </a:pPr>
                      <a:r>
                        <a:rPr lang="en-US" sz="1250" u="none" cap="none" strike="noStrike"/>
                        <a:t>Aina za Mfumo </a:t>
                      </a:r>
                      <a:endParaRPr sz="125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250" u="none" cap="none" strike="noStrike"/>
                        <a:t>Thibitisha ikiwa violezo vyote vipo na vinatii kikamilifu kwa mujibu wa Mkataba wa Gharama Isiyobadilika, Ada Isiyobadilika ya Gharama, Muda na Vifaa, Uwasilishaji usio na Kikomo/Kiasi kisicho na Kikomo na ikiwa utaratibu sahihi unatumika kwa usahihi na kwa uthabiti.</a:t>
                      </a:r>
                      <a:endParaRPr sz="125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250" u="none" cap="none" strike="noStrike"/>
                        <a:t>Violezo husika na njia za Ufadhili/Tuzo ndogo</a:t>
                      </a:r>
                      <a:endParaRPr sz="1250" u="none" cap="none" strike="noStrike">
                        <a:solidFill>
                          <a:srgbClr val="000000"/>
                        </a:solidFill>
                        <a:latin typeface="Arial"/>
                        <a:ea typeface="Arial"/>
                        <a:cs typeface="Arial"/>
                        <a:sym typeface="Arial"/>
                      </a:endParaRPr>
                    </a:p>
                  </a:txBody>
                  <a:tcPr marT="0" marB="0" marR="3925" marL="3925"/>
                </a:tc>
              </a:tr>
              <a:tr h="110350">
                <a:tc>
                  <a:txBody>
                    <a:bodyPr/>
                    <a:lstStyle/>
                    <a:p>
                      <a:pPr indent="-8890" lvl="0" marL="8890" marR="0" rtl="0" algn="l">
                        <a:spcBef>
                          <a:spcPts val="0"/>
                        </a:spcBef>
                        <a:spcAft>
                          <a:spcPts val="0"/>
                        </a:spcAft>
                        <a:buNone/>
                      </a:pPr>
                      <a:r>
                        <a:rPr lang="en-US" sz="1250" u="none" cap="none" strike="noStrike"/>
                        <a:t>Upangaji wa Ufadhili/Tuzo ndogo </a:t>
                      </a:r>
                      <a:endParaRPr sz="125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250" u="none" cap="none" strike="noStrike"/>
                        <a:t>Thibitisha kuwa wafadhiliwa wadogo wote wanatambuliwa wakati wa kuomba ufadhili na wanaonekana wazi katika ufadhili ulioidhinishwa.</a:t>
                      </a:r>
                      <a:endParaRPr sz="1250" u="none" cap="none" strike="noStrike">
                        <a:solidFill>
                          <a:srgbClr val="000000"/>
                        </a:solidFill>
                        <a:latin typeface="Arial"/>
                        <a:ea typeface="Arial"/>
                        <a:cs typeface="Arial"/>
                        <a:sym typeface="Arial"/>
                      </a:endParaRPr>
                    </a:p>
                  </a:txBody>
                  <a:tcPr marT="0" marB="0" marR="3925" marL="3925"/>
                </a:tc>
                <a:tc>
                  <a:txBody>
                    <a:bodyPr/>
                    <a:lstStyle/>
                    <a:p>
                      <a:pPr indent="0" lvl="0" marL="0" marR="0" rtl="0" algn="l">
                        <a:spcBef>
                          <a:spcPts val="0"/>
                        </a:spcBef>
                        <a:spcAft>
                          <a:spcPts val="0"/>
                        </a:spcAft>
                        <a:buNone/>
                      </a:pPr>
                      <a:r>
                        <a:rPr lang="en-US" sz="1250" u="none" cap="none" strike="noStrike"/>
                        <a:t>Ufadhili mdogo: </a:t>
                      </a:r>
                      <a:endParaRPr sz="1250" u="none" cap="none" strike="noStrike">
                        <a:solidFill>
                          <a:srgbClr val="000000"/>
                        </a:solidFill>
                        <a:latin typeface="Arial"/>
                        <a:ea typeface="Arial"/>
                        <a:cs typeface="Arial"/>
                        <a:sym typeface="Arial"/>
                      </a:endParaRPr>
                    </a:p>
                  </a:txBody>
                  <a:tcPr marT="0" marB="0" marR="3925" marL="3925"/>
                </a:tc>
              </a:tr>
              <a:tr h="257500">
                <a:tc>
                  <a:txBody>
                    <a:bodyPr/>
                    <a:lstStyle/>
                    <a:p>
                      <a:pPr indent="-8890" lvl="0" marL="8890" marR="0" rtl="0" algn="l">
                        <a:spcBef>
                          <a:spcPts val="0"/>
                        </a:spcBef>
                        <a:spcAft>
                          <a:spcPts val="0"/>
                        </a:spcAft>
                        <a:buNone/>
                      </a:pPr>
                      <a:r>
                        <a:rPr lang="en-US" sz="1250" u="none" cap="none" strike="noStrike"/>
                        <a:t>Maombi ya Ushindani</a:t>
                      </a:r>
                      <a:endParaRPr sz="125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250" u="none" cap="none" strike="noStrike"/>
                        <a:t>Thibitisha kuwa Ombi la Maombi (RFA) linajumuisha vipengele vyote: historia ya shirika, malengo ya mradi na malengo, wigo wa kijiografia, eneo la mada,  SOW, bidhaa zinazofikishwa, bajeti yenye kategoria zinazofaa, maelekezo ya RFP, na vigezo vya ustahiki, na vimechapishwa kwenye tovuti zote zinazofaa na zinazofaa. </a:t>
                      </a:r>
                      <a:endParaRPr sz="125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250" u="none" cap="none" strike="noStrike"/>
                        <a:t>RFA katika miaka miwili iliyopita</a:t>
                      </a:r>
                      <a:endParaRPr sz="1250" u="none" cap="none" strike="noStrike">
                        <a:solidFill>
                          <a:srgbClr val="000000"/>
                        </a:solidFill>
                        <a:latin typeface="Arial"/>
                        <a:ea typeface="Arial"/>
                        <a:cs typeface="Arial"/>
                        <a:sym typeface="Arial"/>
                      </a:endParaRPr>
                    </a:p>
                  </a:txBody>
                  <a:tcPr marT="0" marB="0" marR="3925" marL="3925"/>
                </a:tc>
              </a:tr>
              <a:tr h="136925">
                <a:tc>
                  <a:txBody>
                    <a:bodyPr/>
                    <a:lstStyle/>
                    <a:p>
                      <a:pPr indent="-8890" lvl="0" marL="8890" marR="0" rtl="0" algn="l">
                        <a:spcBef>
                          <a:spcPts val="0"/>
                        </a:spcBef>
                        <a:spcAft>
                          <a:spcPts val="0"/>
                        </a:spcAft>
                        <a:buNone/>
                      </a:pPr>
                      <a:r>
                        <a:rPr lang="en-US" sz="1250" u="none" cap="none" strike="noStrike"/>
                        <a:t>Maombi Yasiyo ya Ushindani </a:t>
                      </a:r>
                      <a:endParaRPr sz="125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250" u="none" cap="none" strike="noStrike"/>
                        <a:t>Thibitisha kuwa tuzo za chanzo pekee zimehalalishwa kikamilifu na kuidhinishwa na USAID.</a:t>
                      </a:r>
                      <a:endParaRPr sz="125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250" u="none" cap="none" strike="noStrike"/>
                        <a:t>Tuzo za chanzo pekee katika miaka miwili iliyopita</a:t>
                      </a:r>
                      <a:endParaRPr sz="1250" u="none" cap="none" strike="noStrike">
                        <a:solidFill>
                          <a:srgbClr val="000000"/>
                        </a:solidFill>
                        <a:latin typeface="Arial"/>
                        <a:ea typeface="Arial"/>
                        <a:cs typeface="Arial"/>
                        <a:sym typeface="Arial"/>
                      </a:endParaRPr>
                    </a:p>
                  </a:txBody>
                  <a:tcPr marT="0" marB="0" marR="3925" marL="3925"/>
                </a:tc>
              </a:tr>
              <a:tr h="110350">
                <a:tc>
                  <a:txBody>
                    <a:bodyPr/>
                    <a:lstStyle/>
                    <a:p>
                      <a:pPr indent="-8890" lvl="0" marL="8890" marR="0" rtl="0" algn="l">
                        <a:spcBef>
                          <a:spcPts val="0"/>
                        </a:spcBef>
                        <a:spcAft>
                          <a:spcPts val="0"/>
                        </a:spcAft>
                        <a:buNone/>
                      </a:pPr>
                      <a:r>
                        <a:rPr lang="en-US" sz="1250" u="none" cap="none" strike="noStrike"/>
                        <a:t>Idhini za Mfadhiliwa Mkuu </a:t>
                      </a:r>
                      <a:endParaRPr sz="125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250" u="none" cap="none" strike="noStrike"/>
                        <a:t>Thibitisha ikiwa Ombi la Idhini limewasilishwa kwa wakati na taarifa zote muhimu, na USAID imeidhinisha Ufadhili/Tuzo ndogo zote.</a:t>
                      </a:r>
                      <a:endParaRPr sz="125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250" u="none" cap="none" strike="noStrike"/>
                        <a:t>Barua za idhini na/au barua pepe</a:t>
                      </a:r>
                      <a:endParaRPr sz="1250" u="none" cap="none" strike="noStrike">
                        <a:solidFill>
                          <a:srgbClr val="000000"/>
                        </a:solidFill>
                        <a:latin typeface="Arial"/>
                        <a:ea typeface="Arial"/>
                        <a:cs typeface="Arial"/>
                        <a:sym typeface="Arial"/>
                      </a:endParaRPr>
                    </a:p>
                  </a:txBody>
                  <a:tcPr marT="0" marB="0" marR="3925" marL="3925"/>
                </a:tc>
              </a:tr>
              <a:tr h="183925">
                <a:tc>
                  <a:txBody>
                    <a:bodyPr/>
                    <a:lstStyle/>
                    <a:p>
                      <a:pPr indent="-8890" lvl="0" marL="8890" marR="0" rtl="0" algn="l">
                        <a:spcBef>
                          <a:spcPts val="0"/>
                        </a:spcBef>
                        <a:spcAft>
                          <a:spcPts val="0"/>
                        </a:spcAft>
                        <a:buNone/>
                      </a:pPr>
                      <a:r>
                        <a:rPr lang="en-US" sz="1250" u="none" cap="none" strike="noStrike"/>
                        <a:t>Tathmini ya Kabla ya Tuzo </a:t>
                      </a:r>
                      <a:endParaRPr sz="125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250" u="none" cap="none" strike="noStrike"/>
                        <a:t>Thibitisha ikiwa shirika linatumia NUPAS Plus 2.0 mara kwa mara au zana nyingine yoyote inayotambuliwa kimataifa ambayo inatumia ushahidi unaothibitishwa kwa ajili ya kupata alama za hatari, wafanyakazi wake wamefundishwa kutumia zana hiyo, na inafanywa kabla ya tuzo kutolewa.</a:t>
                      </a:r>
                      <a:endParaRPr sz="125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250" u="none" cap="none" strike="noStrike"/>
                        <a:t>Tathmini ya awali ya tuzo ya mfadhiliwa/mpokeaji mdogo</a:t>
                      </a:r>
                      <a:endParaRPr sz="1250" u="none" cap="none" strike="noStrike">
                        <a:solidFill>
                          <a:srgbClr val="000000"/>
                        </a:solidFill>
                        <a:latin typeface="Arial"/>
                        <a:ea typeface="Arial"/>
                        <a:cs typeface="Arial"/>
                        <a:sym typeface="Arial"/>
                      </a:endParaRPr>
                    </a:p>
                  </a:txBody>
                  <a:tcPr marT="0" marB="0" marR="3925" marL="3925"/>
                </a:tc>
              </a:tr>
            </a:tbl>
          </a:graphicData>
        </a:graphic>
      </p:graphicFrame>
      <p:sp>
        <p:nvSpPr>
          <p:cNvPr id="1621" name="Google Shape;1621;p155"/>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5" name="Shape 1625"/>
        <p:cNvGrpSpPr/>
        <p:nvPr/>
      </p:nvGrpSpPr>
      <p:grpSpPr>
        <a:xfrm>
          <a:off x="0" y="0"/>
          <a:ext cx="0" cy="0"/>
          <a:chOff x="0" y="0"/>
          <a:chExt cx="0" cy="0"/>
        </a:xfrm>
      </p:grpSpPr>
      <p:sp>
        <p:nvSpPr>
          <p:cNvPr id="1626" name="Google Shape;1626;p156"/>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USIMAMIZI WA UFADHILI/TUZO NDOGO</a:t>
            </a:r>
            <a:endParaRPr/>
          </a:p>
        </p:txBody>
      </p:sp>
      <p:graphicFrame>
        <p:nvGraphicFramePr>
          <p:cNvPr id="1627" name="Google Shape;1627;p156"/>
          <p:cNvGraphicFramePr/>
          <p:nvPr/>
        </p:nvGraphicFramePr>
        <p:xfrm>
          <a:off x="165698" y="920536"/>
          <a:ext cx="3000000" cy="3000000"/>
        </p:xfrm>
        <a:graphic>
          <a:graphicData uri="http://schemas.openxmlformats.org/drawingml/2006/table">
            <a:tbl>
              <a:tblPr bandRow="1" firstCol="1" firstRow="1">
                <a:noFill/>
                <a:tableStyleId>{8A603AAD-59E9-4164-B51B-7B92F35CD14B}</a:tableStyleId>
              </a:tblPr>
              <a:tblGrid>
                <a:gridCol w="1974600"/>
                <a:gridCol w="6850725"/>
                <a:gridCol w="2767325"/>
              </a:tblGrid>
              <a:tr h="697250">
                <a:tc>
                  <a:txBody>
                    <a:bodyPr/>
                    <a:lstStyle/>
                    <a:p>
                      <a:pPr indent="-8890" lvl="0" marL="8890" marR="0" rtl="0" algn="l">
                        <a:spcBef>
                          <a:spcPts val="0"/>
                        </a:spcBef>
                        <a:spcAft>
                          <a:spcPts val="0"/>
                        </a:spcAft>
                        <a:buNone/>
                      </a:pPr>
                      <a:r>
                        <a:rPr b="1" lang="en-US" sz="1400" u="none" cap="none" strike="noStrike">
                          <a:solidFill>
                            <a:schemeClr val="lt1"/>
                          </a:solidFill>
                          <a:latin typeface="Arial"/>
                          <a:ea typeface="Arial"/>
                          <a:cs typeface="Arial"/>
                          <a:sym typeface="Arial"/>
                        </a:rPr>
                        <a:t>MSIMBO</a:t>
                      </a:r>
                      <a:endParaRPr b="1" sz="1400" u="none" cap="none" strike="noStrike">
                        <a:solidFill>
                          <a:schemeClr val="lt1"/>
                        </a:solidFill>
                        <a:latin typeface="Arial"/>
                        <a:ea typeface="Arial"/>
                        <a:cs typeface="Arial"/>
                        <a:sym typeface="Arial"/>
                      </a:endParaRPr>
                    </a:p>
                  </a:txBody>
                  <a:tcPr marT="0" marB="0" marR="3925" marL="3925" anchor="ctr">
                    <a:solidFill>
                      <a:srgbClr val="002E6C"/>
                    </a:solidFill>
                  </a:tcPr>
                </a:tc>
                <a:tc>
                  <a:txBody>
                    <a:bodyPr/>
                    <a:lstStyle/>
                    <a:p>
                      <a:pPr indent="-8890" lvl="0" marL="8890" marR="0" rtl="0" algn="l">
                        <a:spcBef>
                          <a:spcPts val="0"/>
                        </a:spcBef>
                        <a:spcAft>
                          <a:spcPts val="0"/>
                        </a:spcAft>
                        <a:buNone/>
                      </a:pPr>
                      <a:r>
                        <a:rPr b="1" lang="en-US" sz="1400" u="none" cap="none" strike="noStrike"/>
                        <a:t>H. Usimamizi wa Ufadhili/Tuzo ndogo: </a:t>
                      </a:r>
                      <a:r>
                        <a:rPr i="1" lang="en-US" sz="1400" u="none" cap="none" strike="noStrike"/>
                        <a:t>Sehemu hii inakagua sera za usimamizi wa Ufadhili/Tuzo ndogo na/au taratibu, ikiwa ni pamoja na ushindani, kuzuia migogoro ya maslahi, tathmini ya maombi, wafanyakazi, nk</a:t>
                      </a:r>
                      <a:endParaRPr b="0" i="1" sz="1400" u="none" cap="none" strike="noStrike">
                        <a:solidFill>
                          <a:schemeClr val="lt1"/>
                        </a:solidFill>
                        <a:latin typeface="Arial"/>
                        <a:ea typeface="Arial"/>
                        <a:cs typeface="Arial"/>
                        <a:sym typeface="Arial"/>
                      </a:endParaRPr>
                    </a:p>
                  </a:txBody>
                  <a:tcPr marT="0" marB="0" marR="3925" marL="3925" anchor="ctr">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b="1" sz="1400" u="none" cap="none" strike="noStrike">
                        <a:solidFill>
                          <a:schemeClr val="lt1"/>
                        </a:solidFill>
                        <a:latin typeface="Arial"/>
                        <a:ea typeface="Arial"/>
                        <a:cs typeface="Arial"/>
                        <a:sym typeface="Arial"/>
                      </a:endParaRPr>
                    </a:p>
                  </a:txBody>
                  <a:tcPr marT="0" marB="0" marR="3925" marL="3925" anchor="ctr">
                    <a:solidFill>
                      <a:srgbClr val="002E6C"/>
                    </a:solidFill>
                  </a:tcPr>
                </a:tc>
              </a:tr>
              <a:tr h="532725">
                <a:tc>
                  <a:txBody>
                    <a:bodyPr/>
                    <a:lstStyle/>
                    <a:p>
                      <a:pPr indent="0" lvl="0" marL="0" marR="0" rtl="0" algn="l">
                        <a:spcBef>
                          <a:spcPts val="0"/>
                        </a:spcBef>
                        <a:spcAft>
                          <a:spcPts val="0"/>
                        </a:spcAft>
                        <a:buNone/>
                      </a:pPr>
                      <a:r>
                        <a:rPr lang="en-US" sz="1800" u="none" cap="none" strike="noStrike">
                          <a:solidFill>
                            <a:schemeClr val="dk1"/>
                          </a:solidFill>
                          <a:latin typeface="Calibri"/>
                          <a:ea typeface="Calibri"/>
                          <a:cs typeface="Calibri"/>
                          <a:sym typeface="Calibri"/>
                        </a:rPr>
                        <a:t>H.1</a:t>
                      </a:r>
                      <a:endParaRPr/>
                    </a:p>
                  </a:txBody>
                  <a:tcPr marT="0" marB="0" marR="0" marL="0" anchor="ctr"/>
                </a:tc>
                <a:tc>
                  <a:txBody>
                    <a:bodyPr/>
                    <a:lstStyle/>
                    <a:p>
                      <a:pPr indent="-8890" lvl="0" marL="8890" marR="0" rtl="0" algn="l">
                        <a:spcBef>
                          <a:spcPts val="0"/>
                        </a:spcBef>
                        <a:spcAft>
                          <a:spcPts val="0"/>
                        </a:spcAft>
                        <a:buNone/>
                      </a:pPr>
                      <a:r>
                        <a:rPr lang="en-US" sz="1400" u="none" cap="none" strike="noStrike">
                          <a:solidFill>
                            <a:srgbClr val="000000"/>
                          </a:solidFill>
                          <a:latin typeface="Arial"/>
                          <a:ea typeface="Arial"/>
                          <a:cs typeface="Arial"/>
                          <a:sym typeface="Arial"/>
                        </a:rPr>
                        <a:t>Je, kuna sera na utendaji ulioandikwa wa usimamizi na ufuatiliaji wa ufadhili mdogo? </a:t>
                      </a:r>
                      <a:endParaRPr/>
                    </a:p>
                  </a:txBody>
                  <a:tcPr marT="0" marB="0" marR="3925" marL="3925"/>
                </a:tc>
                <a:tc>
                  <a:txBody>
                    <a:bodyPr/>
                    <a:lstStyle/>
                    <a:p>
                      <a:pPr indent="-8890" lvl="0" marL="8890" marR="0" rtl="0" algn="l">
                        <a:spcBef>
                          <a:spcPts val="0"/>
                        </a:spcBef>
                        <a:spcAft>
                          <a:spcPts val="0"/>
                        </a:spcAft>
                        <a:buNone/>
                      </a:pPr>
                      <a:r>
                        <a:t/>
                      </a:r>
                      <a:endParaRPr sz="1400" u="none" cap="none" strike="noStrike">
                        <a:solidFill>
                          <a:srgbClr val="000000"/>
                        </a:solidFill>
                        <a:latin typeface="Arial"/>
                        <a:ea typeface="Arial"/>
                        <a:cs typeface="Arial"/>
                        <a:sym typeface="Arial"/>
                      </a:endParaRPr>
                    </a:p>
                  </a:txBody>
                  <a:tcPr marT="0" marB="0" marR="3925" marL="3925"/>
                </a:tc>
              </a:tr>
              <a:tr h="622825">
                <a:tc>
                  <a:txBody>
                    <a:bodyPr/>
                    <a:lstStyle/>
                    <a:p>
                      <a:pPr indent="0" lvl="0" marL="0" marR="0" rtl="0" algn="l">
                        <a:spcBef>
                          <a:spcPts val="0"/>
                        </a:spcBef>
                        <a:spcAft>
                          <a:spcPts val="0"/>
                        </a:spcAft>
                        <a:buNone/>
                      </a:pPr>
                      <a:r>
                        <a:rPr lang="en-US" sz="1800" u="none" cap="none" strike="noStrike">
                          <a:solidFill>
                            <a:schemeClr val="dk1"/>
                          </a:solidFill>
                          <a:latin typeface="Calibri"/>
                          <a:ea typeface="Calibri"/>
                          <a:cs typeface="Calibri"/>
                          <a:sym typeface="Calibri"/>
                        </a:rPr>
                        <a:t>H.2</a:t>
                      </a:r>
                      <a:endParaRPr/>
                    </a:p>
                  </a:txBody>
                  <a:tcPr marT="0" marB="0" marR="0" marL="0" anchor="ctr"/>
                </a:tc>
                <a:tc>
                  <a:txBody>
                    <a:bodyPr/>
                    <a:lstStyle/>
                    <a:p>
                      <a:pPr indent="-8890" lvl="0" marL="8890" marR="0" rtl="0" algn="l">
                        <a:spcBef>
                          <a:spcPts val="0"/>
                        </a:spcBef>
                        <a:spcAft>
                          <a:spcPts val="0"/>
                        </a:spcAft>
                        <a:buNone/>
                      </a:pPr>
                      <a:r>
                        <a:rPr lang="en-US" sz="1400" u="none" cap="none" strike="noStrike">
                          <a:solidFill>
                            <a:srgbClr val="000000"/>
                          </a:solidFill>
                          <a:latin typeface="Arial"/>
                          <a:ea typeface="Arial"/>
                          <a:cs typeface="Arial"/>
                          <a:sym typeface="Arial"/>
                        </a:rPr>
                        <a:t>Je, sera na/au utendaji zinahitaji uwazi, ya ushindani, na ushawishi wa wazi wa maombi?</a:t>
                      </a:r>
                      <a:endParaRPr/>
                    </a:p>
                  </a:txBody>
                  <a:tcPr marT="0" marB="0" marR="3925" marL="3925"/>
                </a:tc>
                <a:tc>
                  <a:txBody>
                    <a:bodyPr/>
                    <a:lstStyle/>
                    <a:p>
                      <a:pPr indent="-8890" lvl="0" marL="8890" marR="0" rtl="0" algn="l">
                        <a:spcBef>
                          <a:spcPts val="0"/>
                        </a:spcBef>
                        <a:spcAft>
                          <a:spcPts val="0"/>
                        </a:spcAft>
                        <a:buNone/>
                      </a:pPr>
                      <a:r>
                        <a:t/>
                      </a:r>
                      <a:endParaRPr sz="1400" u="none" cap="none" strike="noStrike">
                        <a:solidFill>
                          <a:srgbClr val="000000"/>
                        </a:solidFill>
                        <a:latin typeface="Arial"/>
                        <a:ea typeface="Arial"/>
                        <a:cs typeface="Arial"/>
                        <a:sym typeface="Arial"/>
                      </a:endParaRPr>
                    </a:p>
                  </a:txBody>
                  <a:tcPr marT="0" marB="0" marR="3925" marL="3925"/>
                </a:tc>
              </a:tr>
              <a:tr h="551075">
                <a:tc>
                  <a:txBody>
                    <a:bodyPr/>
                    <a:lstStyle/>
                    <a:p>
                      <a:pPr indent="0" lvl="0" marL="0" marR="0" rtl="0" algn="l">
                        <a:spcBef>
                          <a:spcPts val="0"/>
                        </a:spcBef>
                        <a:spcAft>
                          <a:spcPts val="0"/>
                        </a:spcAft>
                        <a:buNone/>
                      </a:pPr>
                      <a:r>
                        <a:rPr lang="en-US" sz="1800" u="none" cap="none" strike="noStrike">
                          <a:solidFill>
                            <a:schemeClr val="dk1"/>
                          </a:solidFill>
                          <a:latin typeface="Calibri"/>
                          <a:ea typeface="Calibri"/>
                          <a:cs typeface="Calibri"/>
                          <a:sym typeface="Calibri"/>
                        </a:rPr>
                        <a:t>H.3</a:t>
                      </a:r>
                      <a:endParaRPr/>
                    </a:p>
                  </a:txBody>
                  <a:tcPr marT="0" marB="0" marR="0" marL="0" anchor="ctr"/>
                </a:tc>
                <a:tc>
                  <a:txBody>
                    <a:bodyPr/>
                    <a:lstStyle/>
                    <a:p>
                      <a:pPr indent="-8890" lvl="0" marL="8890" marR="0" rtl="0" algn="l">
                        <a:spcBef>
                          <a:spcPts val="0"/>
                        </a:spcBef>
                        <a:spcAft>
                          <a:spcPts val="0"/>
                        </a:spcAft>
                        <a:buNone/>
                      </a:pPr>
                      <a:r>
                        <a:rPr lang="en-US" sz="1400" u="none" cap="none" strike="noStrike">
                          <a:solidFill>
                            <a:srgbClr val="000000"/>
                          </a:solidFill>
                          <a:latin typeface="Arial"/>
                          <a:ea typeface="Arial"/>
                          <a:cs typeface="Arial"/>
                          <a:sym typeface="Arial"/>
                        </a:rPr>
                        <a:t>Je, sera/taratibu zinaelezea tathmini ya maombi, kamati ya tathmini, kuepuka mgongano wa maslahi, nk?</a:t>
                      </a:r>
                      <a:endParaRPr/>
                    </a:p>
                  </a:txBody>
                  <a:tcPr marT="0" marB="0" marR="3925" marL="3925"/>
                </a:tc>
                <a:tc>
                  <a:txBody>
                    <a:bodyPr/>
                    <a:lstStyle/>
                    <a:p>
                      <a:pPr indent="-8890" lvl="0" marL="8890" marR="0" rtl="0" algn="l">
                        <a:spcBef>
                          <a:spcPts val="0"/>
                        </a:spcBef>
                        <a:spcAft>
                          <a:spcPts val="0"/>
                        </a:spcAft>
                        <a:buNone/>
                      </a:pPr>
                      <a:r>
                        <a:t/>
                      </a:r>
                      <a:endParaRPr sz="1400" u="none" cap="none" strike="noStrike">
                        <a:solidFill>
                          <a:srgbClr val="000000"/>
                        </a:solidFill>
                        <a:latin typeface="Arial"/>
                        <a:ea typeface="Arial"/>
                        <a:cs typeface="Arial"/>
                        <a:sym typeface="Arial"/>
                      </a:endParaRPr>
                    </a:p>
                  </a:txBody>
                  <a:tcPr marT="0" marB="0" marR="3925" marL="3925"/>
                </a:tc>
              </a:tr>
              <a:tr h="532725">
                <a:tc>
                  <a:txBody>
                    <a:bodyPr/>
                    <a:lstStyle/>
                    <a:p>
                      <a:pPr indent="0" lvl="0" marL="0" marR="0" rtl="0" algn="l">
                        <a:spcBef>
                          <a:spcPts val="0"/>
                        </a:spcBef>
                        <a:spcAft>
                          <a:spcPts val="0"/>
                        </a:spcAft>
                        <a:buNone/>
                      </a:pPr>
                      <a:r>
                        <a:rPr lang="en-US" sz="1800" u="none" cap="none" strike="noStrike">
                          <a:solidFill>
                            <a:schemeClr val="dk1"/>
                          </a:solidFill>
                          <a:latin typeface="Calibri"/>
                          <a:ea typeface="Calibri"/>
                          <a:cs typeface="Calibri"/>
                          <a:sym typeface="Calibri"/>
                        </a:rPr>
                        <a:t>H.4</a:t>
                      </a:r>
                      <a:endParaRPr/>
                    </a:p>
                  </a:txBody>
                  <a:tcPr marT="0" marB="0" marR="0" marL="0" anchor="ctr"/>
                </a:tc>
                <a:tc>
                  <a:txBody>
                    <a:bodyPr/>
                    <a:lstStyle/>
                    <a:p>
                      <a:pPr indent="-8890" lvl="0" marL="8890" marR="0" rtl="0" algn="l">
                        <a:spcBef>
                          <a:spcPts val="0"/>
                        </a:spcBef>
                        <a:spcAft>
                          <a:spcPts val="0"/>
                        </a:spcAft>
                        <a:buNone/>
                      </a:pPr>
                      <a:r>
                        <a:rPr lang="en-US" sz="1400" u="none" cap="none" strike="noStrike">
                          <a:solidFill>
                            <a:srgbClr val="000000"/>
                          </a:solidFill>
                          <a:latin typeface="Arial"/>
                          <a:ea typeface="Arial"/>
                          <a:cs typeface="Arial"/>
                          <a:sym typeface="Arial"/>
                        </a:rPr>
                        <a:t>Je, kuna violezo vya mkataba ya ufadhili mdogo vilivyo na sheria na masharti ya kutosha ili kulinda ufadhili wa USAID?</a:t>
                      </a:r>
                      <a:endParaRPr/>
                    </a:p>
                  </a:txBody>
                  <a:tcPr marT="0" marB="0" marR="3925" marL="3925"/>
                </a:tc>
                <a:tc>
                  <a:txBody>
                    <a:bodyPr/>
                    <a:lstStyle/>
                    <a:p>
                      <a:pPr indent="0" lvl="0" marL="0" marR="0" rtl="0" algn="l">
                        <a:spcBef>
                          <a:spcPts val="0"/>
                        </a:spcBef>
                        <a:spcAft>
                          <a:spcPts val="0"/>
                        </a:spcAft>
                        <a:buNone/>
                      </a:pPr>
                      <a:r>
                        <a:t/>
                      </a:r>
                      <a:endParaRPr sz="1400" u="none" cap="none" strike="noStrike">
                        <a:solidFill>
                          <a:srgbClr val="000000"/>
                        </a:solidFill>
                        <a:latin typeface="Arial"/>
                        <a:ea typeface="Arial"/>
                        <a:cs typeface="Arial"/>
                        <a:sym typeface="Arial"/>
                      </a:endParaRPr>
                    </a:p>
                  </a:txBody>
                  <a:tcPr marT="0" marB="0" marR="3925" marL="3925"/>
                </a:tc>
              </a:tr>
              <a:tr h="642925">
                <a:tc>
                  <a:txBody>
                    <a:bodyPr/>
                    <a:lstStyle/>
                    <a:p>
                      <a:pPr indent="0" lvl="0" marL="0" marR="0" rtl="0" algn="l">
                        <a:spcBef>
                          <a:spcPts val="0"/>
                        </a:spcBef>
                        <a:spcAft>
                          <a:spcPts val="0"/>
                        </a:spcAft>
                        <a:buNone/>
                      </a:pPr>
                      <a:r>
                        <a:rPr lang="en-US" sz="1800" u="none" cap="none" strike="noStrike">
                          <a:solidFill>
                            <a:schemeClr val="dk1"/>
                          </a:solidFill>
                          <a:latin typeface="Calibri"/>
                          <a:ea typeface="Calibri"/>
                          <a:cs typeface="Calibri"/>
                          <a:sym typeface="Calibri"/>
                        </a:rPr>
                        <a:t>H.5</a:t>
                      </a:r>
                      <a:endParaRPr/>
                    </a:p>
                  </a:txBody>
                  <a:tcPr marT="0" marB="0" marR="0" marL="0" anchor="ctr"/>
                </a:tc>
                <a:tc>
                  <a:txBody>
                    <a:bodyPr/>
                    <a:lstStyle/>
                    <a:p>
                      <a:pPr indent="-8890" lvl="0" marL="8890" marR="0" rtl="0" algn="l">
                        <a:spcBef>
                          <a:spcPts val="0"/>
                        </a:spcBef>
                        <a:spcAft>
                          <a:spcPts val="0"/>
                        </a:spcAft>
                        <a:buNone/>
                      </a:pPr>
                      <a:r>
                        <a:rPr lang="en-US" sz="1400" u="none" cap="none" strike="noStrike">
                          <a:solidFill>
                            <a:srgbClr val="000000"/>
                          </a:solidFill>
                          <a:latin typeface="Arial"/>
                          <a:ea typeface="Arial"/>
                          <a:cs typeface="Arial"/>
                          <a:sym typeface="Arial"/>
                        </a:rPr>
                        <a:t>Je, mifumo ya kifedha ya shirika ina uwezo wa kutenganisha, kufuatilia na kusimamia gharama za ufadhili mdogo?</a:t>
                      </a:r>
                      <a:endParaRPr/>
                    </a:p>
                  </a:txBody>
                  <a:tcPr marT="0" marB="0" marR="3925" marL="3925"/>
                </a:tc>
                <a:tc>
                  <a:txBody>
                    <a:bodyPr/>
                    <a:lstStyle/>
                    <a:p>
                      <a:pPr indent="-8890" lvl="0" marL="8890" marR="0" rtl="0" algn="l">
                        <a:spcBef>
                          <a:spcPts val="0"/>
                        </a:spcBef>
                        <a:spcAft>
                          <a:spcPts val="0"/>
                        </a:spcAft>
                        <a:buNone/>
                      </a:pPr>
                      <a:r>
                        <a:t/>
                      </a:r>
                      <a:endParaRPr sz="1400" u="none" cap="none" strike="noStrike">
                        <a:solidFill>
                          <a:srgbClr val="000000"/>
                        </a:solidFill>
                        <a:latin typeface="Arial"/>
                        <a:ea typeface="Arial"/>
                        <a:cs typeface="Arial"/>
                        <a:sym typeface="Arial"/>
                      </a:endParaRPr>
                    </a:p>
                  </a:txBody>
                  <a:tcPr marT="0" marB="0" marR="3925" marL="3925"/>
                </a:tc>
              </a:tr>
              <a:tr h="532725">
                <a:tc>
                  <a:txBody>
                    <a:bodyPr/>
                    <a:lstStyle/>
                    <a:p>
                      <a:pPr indent="0" lvl="0" marL="0" marR="0" rtl="0" algn="l">
                        <a:spcBef>
                          <a:spcPts val="0"/>
                        </a:spcBef>
                        <a:spcAft>
                          <a:spcPts val="0"/>
                        </a:spcAft>
                        <a:buNone/>
                      </a:pPr>
                      <a:r>
                        <a:rPr lang="en-US" sz="1800" u="none" cap="none" strike="noStrike">
                          <a:solidFill>
                            <a:schemeClr val="dk1"/>
                          </a:solidFill>
                          <a:latin typeface="Calibri"/>
                          <a:ea typeface="Calibri"/>
                          <a:cs typeface="Calibri"/>
                          <a:sym typeface="Calibri"/>
                        </a:rPr>
                        <a:t>H.6</a:t>
                      </a:r>
                      <a:endParaRPr/>
                    </a:p>
                  </a:txBody>
                  <a:tcPr marT="0" marB="0" marR="0" marL="0" anchor="ctr"/>
                </a:tc>
                <a:tc>
                  <a:txBody>
                    <a:bodyPr/>
                    <a:lstStyle/>
                    <a:p>
                      <a:pPr indent="-8890" lvl="0" marL="8890" marR="0" rtl="0" algn="l">
                        <a:spcBef>
                          <a:spcPts val="0"/>
                        </a:spcBef>
                        <a:spcAft>
                          <a:spcPts val="0"/>
                        </a:spcAft>
                        <a:buNone/>
                      </a:pPr>
                      <a:r>
                        <a:rPr lang="en-US" sz="1400" u="none" cap="none" strike="noStrike">
                          <a:solidFill>
                            <a:srgbClr val="000000"/>
                          </a:solidFill>
                          <a:latin typeface="Arial"/>
                          <a:ea typeface="Arial"/>
                          <a:cs typeface="Arial"/>
                          <a:sym typeface="Arial"/>
                        </a:rPr>
                        <a:t>Je, watu wanaohusika na usimamizi wa ufadhili mdogo wana sifa na uzoefu unaohitajika, ikiwa ni pamoja na uzoefu au uelewa wa sheria na kanuni za USAID? Hakikisha unaelezea.</a:t>
                      </a:r>
                      <a:endParaRPr/>
                    </a:p>
                  </a:txBody>
                  <a:tcPr marT="0" marB="0" marR="3925" marL="3925"/>
                </a:tc>
                <a:tc>
                  <a:txBody>
                    <a:bodyPr/>
                    <a:lstStyle/>
                    <a:p>
                      <a:pPr indent="-8890" lvl="0" marL="8890" marR="0" rtl="0" algn="l">
                        <a:spcBef>
                          <a:spcPts val="0"/>
                        </a:spcBef>
                        <a:spcAft>
                          <a:spcPts val="0"/>
                        </a:spcAft>
                        <a:buNone/>
                      </a:pPr>
                      <a:r>
                        <a:t/>
                      </a:r>
                      <a:endParaRPr sz="1400" u="none" cap="none" strike="noStrike">
                        <a:solidFill>
                          <a:srgbClr val="000000"/>
                        </a:solidFill>
                        <a:latin typeface="Arial"/>
                        <a:ea typeface="Arial"/>
                        <a:cs typeface="Arial"/>
                        <a:sym typeface="Arial"/>
                      </a:endParaRPr>
                    </a:p>
                  </a:txBody>
                  <a:tcPr marT="0" marB="0" marR="3925" marL="3925"/>
                </a:tc>
              </a:tr>
              <a:tr h="532725">
                <a:tc>
                  <a:txBody>
                    <a:bodyPr/>
                    <a:lstStyle/>
                    <a:p>
                      <a:pPr indent="0" lvl="0" marL="0" marR="0" rtl="0" algn="l">
                        <a:spcBef>
                          <a:spcPts val="0"/>
                        </a:spcBef>
                        <a:spcAft>
                          <a:spcPts val="0"/>
                        </a:spcAft>
                        <a:buNone/>
                      </a:pPr>
                      <a:r>
                        <a:rPr lang="en-US" sz="1800" u="none" cap="none" strike="noStrike">
                          <a:solidFill>
                            <a:schemeClr val="dk1"/>
                          </a:solidFill>
                          <a:latin typeface="Calibri"/>
                          <a:ea typeface="Calibri"/>
                          <a:cs typeface="Calibri"/>
                          <a:sym typeface="Calibri"/>
                        </a:rPr>
                        <a:t>H.7</a:t>
                      </a:r>
                      <a:endParaRPr/>
                    </a:p>
                  </a:txBody>
                  <a:tcPr marT="0" marB="0" marR="0" marL="0" anchor="ctr"/>
                </a:tc>
                <a:tc>
                  <a:txBody>
                    <a:bodyPr/>
                    <a:lstStyle/>
                    <a:p>
                      <a:pPr indent="-8890" lvl="0" marL="8890" marR="0" rtl="0" algn="l">
                        <a:spcBef>
                          <a:spcPts val="0"/>
                        </a:spcBef>
                        <a:spcAft>
                          <a:spcPts val="0"/>
                        </a:spcAft>
                        <a:buNone/>
                      </a:pPr>
                      <a:r>
                        <a:rPr lang="en-US" sz="1400" u="none" cap="none" strike="noStrike">
                          <a:solidFill>
                            <a:srgbClr val="000000"/>
                          </a:solidFill>
                          <a:latin typeface="Arial"/>
                          <a:ea typeface="Arial"/>
                          <a:cs typeface="Arial"/>
                          <a:sym typeface="Arial"/>
                        </a:rPr>
                        <a:t>Je, kuna taratibu za kudumisha nyaraka zenye taarifa za hivi karibuni, rekodi kamili ya usimamizi wa ufadhili mdogo (kwa mfano rekodi za ufadhili mdogo), ikiwa ni pamoja na ufuatiliaji wa ufadhili mdogo?</a:t>
                      </a:r>
                      <a:endParaRPr/>
                    </a:p>
                  </a:txBody>
                  <a:tcPr marT="0" marB="0" marR="3925" marL="3925"/>
                </a:tc>
                <a:tc>
                  <a:txBody>
                    <a:bodyPr/>
                    <a:lstStyle/>
                    <a:p>
                      <a:pPr indent="-8890" lvl="0" marL="8890" marR="0" rtl="0" algn="l">
                        <a:spcBef>
                          <a:spcPts val="0"/>
                        </a:spcBef>
                        <a:spcAft>
                          <a:spcPts val="0"/>
                        </a:spcAft>
                        <a:buNone/>
                      </a:pPr>
                      <a:r>
                        <a:t/>
                      </a:r>
                      <a:endParaRPr sz="1400" u="none" cap="none" strike="noStrike">
                        <a:solidFill>
                          <a:srgbClr val="000000"/>
                        </a:solidFill>
                        <a:latin typeface="Arial"/>
                        <a:ea typeface="Arial"/>
                        <a:cs typeface="Arial"/>
                        <a:sym typeface="Arial"/>
                      </a:endParaRPr>
                    </a:p>
                  </a:txBody>
                  <a:tcPr marT="0" marB="0" marR="3925" marL="3925"/>
                </a:tc>
              </a:tr>
              <a:tr h="532725">
                <a:tc>
                  <a:txBody>
                    <a:bodyPr/>
                    <a:lstStyle/>
                    <a:p>
                      <a:pPr indent="0" lvl="0" marL="0" marR="0" rtl="0" algn="l">
                        <a:spcBef>
                          <a:spcPts val="0"/>
                        </a:spcBef>
                        <a:spcAft>
                          <a:spcPts val="0"/>
                        </a:spcAft>
                        <a:buNone/>
                      </a:pPr>
                      <a:r>
                        <a:rPr lang="en-US" sz="1800" u="none" cap="none" strike="noStrike">
                          <a:solidFill>
                            <a:schemeClr val="dk1"/>
                          </a:solidFill>
                          <a:latin typeface="Calibri"/>
                          <a:ea typeface="Calibri"/>
                          <a:cs typeface="Calibri"/>
                          <a:sym typeface="Calibri"/>
                        </a:rPr>
                        <a:t>H.8</a:t>
                      </a:r>
                      <a:endParaRPr/>
                    </a:p>
                  </a:txBody>
                  <a:tcPr marT="0" marB="0" marR="0" marL="0" anchor="ctr"/>
                </a:tc>
                <a:tc>
                  <a:txBody>
                    <a:bodyPr/>
                    <a:lstStyle/>
                    <a:p>
                      <a:pPr indent="-8890" lvl="0" marL="8890" marR="0" rtl="0" algn="l">
                        <a:spcBef>
                          <a:spcPts val="0"/>
                        </a:spcBef>
                        <a:spcAft>
                          <a:spcPts val="0"/>
                        </a:spcAft>
                        <a:buNone/>
                      </a:pPr>
                      <a:r>
                        <a:rPr lang="en-US" sz="1400" u="none" cap="none" strike="noStrike">
                          <a:solidFill>
                            <a:srgbClr val="000000"/>
                          </a:solidFill>
                          <a:latin typeface="Arial"/>
                          <a:ea typeface="Arial"/>
                          <a:cs typeface="Arial"/>
                          <a:sym typeface="Arial"/>
                        </a:rPr>
                        <a:t>Je, kuna taratibu zinazoelezea mahitaji ya ufuatiliaji ufadhili mdogo, pamoja na majukumu na wajibu?</a:t>
                      </a:r>
                      <a:endParaRPr/>
                    </a:p>
                  </a:txBody>
                  <a:tcPr marT="0" marB="0" marR="3925" marL="3925"/>
                </a:tc>
                <a:tc>
                  <a:txBody>
                    <a:bodyPr/>
                    <a:lstStyle/>
                    <a:p>
                      <a:pPr indent="-8890" lvl="0" marL="8890" marR="0" rtl="0" algn="l">
                        <a:spcBef>
                          <a:spcPts val="0"/>
                        </a:spcBef>
                        <a:spcAft>
                          <a:spcPts val="0"/>
                        </a:spcAft>
                        <a:buNone/>
                      </a:pPr>
                      <a:r>
                        <a:t/>
                      </a:r>
                      <a:endParaRPr sz="1400" u="none" cap="none" strike="noStrike">
                        <a:solidFill>
                          <a:srgbClr val="000000"/>
                        </a:solidFill>
                        <a:latin typeface="Arial"/>
                        <a:ea typeface="Arial"/>
                        <a:cs typeface="Arial"/>
                        <a:sym typeface="Arial"/>
                      </a:endParaRPr>
                    </a:p>
                  </a:txBody>
                  <a:tcPr marT="0" marB="0" marR="3925" marL="3925"/>
                </a:tc>
              </a:tr>
            </a:tbl>
          </a:graphicData>
        </a:graphic>
      </p:graphicFrame>
      <p:sp>
        <p:nvSpPr>
          <p:cNvPr id="1628" name="Google Shape;1628;p156"/>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2" name="Shape 1632"/>
        <p:cNvGrpSpPr/>
        <p:nvPr/>
      </p:nvGrpSpPr>
      <p:grpSpPr>
        <a:xfrm>
          <a:off x="0" y="0"/>
          <a:ext cx="0" cy="0"/>
          <a:chOff x="0" y="0"/>
          <a:chExt cx="0" cy="0"/>
        </a:xfrm>
      </p:grpSpPr>
      <p:graphicFrame>
        <p:nvGraphicFramePr>
          <p:cNvPr id="1633" name="Google Shape;1633;p157"/>
          <p:cNvGraphicFramePr/>
          <p:nvPr/>
        </p:nvGraphicFramePr>
        <p:xfrm>
          <a:off x="270024" y="926674"/>
          <a:ext cx="3000000" cy="3000000"/>
        </p:xfrm>
        <a:graphic>
          <a:graphicData uri="http://schemas.openxmlformats.org/drawingml/2006/table">
            <a:tbl>
              <a:tblPr bandRow="1" firstCol="1" firstRow="1">
                <a:noFill/>
                <a:tableStyleId>{8A603AAD-59E9-4164-B51B-7B92F35CD14B}</a:tableStyleId>
              </a:tblPr>
              <a:tblGrid>
                <a:gridCol w="2140475"/>
                <a:gridCol w="7488325"/>
                <a:gridCol w="1742875"/>
              </a:tblGrid>
              <a:tr h="73575">
                <a:tc>
                  <a:txBody>
                    <a:bodyPr/>
                    <a:lstStyle/>
                    <a:p>
                      <a:pPr indent="-8890" lvl="0" marL="8890" marR="0" rtl="0" algn="ctr">
                        <a:spcBef>
                          <a:spcPts val="0"/>
                        </a:spcBef>
                        <a:spcAft>
                          <a:spcPts val="0"/>
                        </a:spcAft>
                        <a:buNone/>
                      </a:pPr>
                      <a:r>
                        <a:rPr lang="en-US" sz="1250" u="none" cap="none" strike="noStrike"/>
                        <a:t>KATEGORIA/</a:t>
                      </a:r>
                      <a:br>
                        <a:rPr b="1" lang="en-US" sz="1250" u="none" cap="none" strike="noStrike">
                          <a:solidFill>
                            <a:schemeClr val="lt1"/>
                          </a:solidFill>
                          <a:latin typeface="Arial"/>
                          <a:ea typeface="Arial"/>
                          <a:cs typeface="Arial"/>
                          <a:sym typeface="Arial"/>
                        </a:rPr>
                      </a:br>
                      <a:r>
                        <a:rPr lang="en-US" sz="1250" u="none" cap="none" strike="noStrike"/>
                        <a:t>KATEGORIA NDOGO</a:t>
                      </a:r>
                      <a:endParaRPr b="1" sz="1250" u="none" cap="none" strike="noStrike">
                        <a:solidFill>
                          <a:schemeClr val="lt1"/>
                        </a:solidFill>
                        <a:latin typeface="Arial"/>
                        <a:ea typeface="Arial"/>
                        <a:cs typeface="Arial"/>
                        <a:sym typeface="Arial"/>
                      </a:endParaRPr>
                    </a:p>
                  </a:txBody>
                  <a:tcPr marT="0" marB="0" marR="3925" marL="3925" anchor="ctr">
                    <a:solidFill>
                      <a:srgbClr val="002E6C"/>
                    </a:solidFill>
                  </a:tcPr>
                </a:tc>
                <a:tc>
                  <a:txBody>
                    <a:bodyPr/>
                    <a:lstStyle/>
                    <a:p>
                      <a:pPr indent="-8890" lvl="0" marL="8890" marR="0" rtl="0" algn="ctr">
                        <a:spcBef>
                          <a:spcPts val="0"/>
                        </a:spcBef>
                        <a:spcAft>
                          <a:spcPts val="0"/>
                        </a:spcAft>
                        <a:buNone/>
                      </a:pPr>
                      <a:r>
                        <a:rPr lang="en-US" sz="1250" u="none" cap="none" strike="noStrike"/>
                        <a:t>MALENGO</a:t>
                      </a:r>
                      <a:endParaRPr b="1" sz="1250" u="none" cap="none" strike="noStrike">
                        <a:solidFill>
                          <a:schemeClr val="lt1"/>
                        </a:solidFill>
                        <a:latin typeface="Arial"/>
                        <a:ea typeface="Arial"/>
                        <a:cs typeface="Arial"/>
                        <a:sym typeface="Arial"/>
                      </a:endParaRPr>
                    </a:p>
                  </a:txBody>
                  <a:tcPr marT="0" marB="0" marR="3925" marL="3925" anchor="ctr">
                    <a:solidFill>
                      <a:srgbClr val="002E6C"/>
                    </a:solidFill>
                  </a:tcPr>
                </a:tc>
                <a:tc>
                  <a:txBody>
                    <a:bodyPr/>
                    <a:lstStyle/>
                    <a:p>
                      <a:pPr indent="-8890" lvl="0" marL="8890" marR="0" rtl="0" algn="ctr">
                        <a:spcBef>
                          <a:spcPts val="0"/>
                        </a:spcBef>
                        <a:spcAft>
                          <a:spcPts val="0"/>
                        </a:spcAft>
                        <a:buNone/>
                      </a:pPr>
                      <a:r>
                        <a:rPr lang="en-US" sz="1250" u="none" cap="none" strike="noStrike"/>
                        <a:t>NYARAKA MUHIMU KWA AJILI YA TATHMINI</a:t>
                      </a:r>
                      <a:endParaRPr b="1" sz="1250" u="none" cap="none" strike="noStrike">
                        <a:solidFill>
                          <a:schemeClr val="lt1"/>
                        </a:solidFill>
                        <a:latin typeface="Arial"/>
                        <a:ea typeface="Arial"/>
                        <a:cs typeface="Arial"/>
                        <a:sym typeface="Arial"/>
                      </a:endParaRPr>
                    </a:p>
                  </a:txBody>
                  <a:tcPr marT="0" marB="0" marR="3925" marL="3925" anchor="ctr">
                    <a:solidFill>
                      <a:srgbClr val="002E6C"/>
                    </a:solidFill>
                  </a:tcPr>
                </a:tc>
              </a:tr>
              <a:tr h="147150">
                <a:tc>
                  <a:txBody>
                    <a:bodyPr/>
                    <a:lstStyle/>
                    <a:p>
                      <a:pPr indent="-8890" lvl="0" marL="8890" marR="0" rtl="0" algn="l">
                        <a:spcBef>
                          <a:spcPts val="0"/>
                        </a:spcBef>
                        <a:spcAft>
                          <a:spcPts val="0"/>
                        </a:spcAft>
                        <a:buNone/>
                      </a:pPr>
                      <a:r>
                        <a:rPr lang="en-US" sz="1250" u="none" cap="none" strike="noStrike"/>
                        <a:t>Masharti Maalum ya Ufadhili (SAC)</a:t>
                      </a:r>
                      <a:endParaRPr sz="125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250" u="none" cap="none" strike="noStrike"/>
                        <a:t>Thibitisha ikiwa shirika linaendeleza SAC mara kwa mara kulingana na matokeo ya tathmini ya kabla ya tuzo na kwa muda halisi wa kukamilika.</a:t>
                      </a:r>
                      <a:endParaRPr sz="125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250" u="none" cap="none" strike="noStrike"/>
                        <a:t>Tathmini ya kabla ya tuzo na SAC katika Ufadhili/Tuzo ndogo</a:t>
                      </a:r>
                      <a:endParaRPr sz="1250" u="none" cap="none" strike="noStrike">
                        <a:solidFill>
                          <a:srgbClr val="000000"/>
                        </a:solidFill>
                        <a:latin typeface="Arial"/>
                        <a:ea typeface="Arial"/>
                        <a:cs typeface="Arial"/>
                        <a:sym typeface="Arial"/>
                      </a:endParaRPr>
                    </a:p>
                  </a:txBody>
                  <a:tcPr marT="0" marB="0" marR="3925" marL="3925"/>
                </a:tc>
              </a:tr>
              <a:tr h="294275">
                <a:tc>
                  <a:txBody>
                    <a:bodyPr/>
                    <a:lstStyle/>
                    <a:p>
                      <a:pPr indent="-8890" lvl="0" marL="8890" marR="0" rtl="0" algn="l">
                        <a:spcBef>
                          <a:spcPts val="0"/>
                        </a:spcBef>
                        <a:spcAft>
                          <a:spcPts val="0"/>
                        </a:spcAft>
                        <a:buNone/>
                      </a:pPr>
                      <a:r>
                        <a:rPr lang="en-US" sz="1250" u="none" cap="none" strike="noStrike"/>
                        <a:t>Mtiririko wa taarifa </a:t>
                      </a:r>
                      <a:endParaRPr sz="1250" u="none" cap="none" strike="noStrike">
                        <a:solidFill>
                          <a:srgbClr val="000000"/>
                        </a:solidFill>
                        <a:latin typeface="Arial"/>
                        <a:ea typeface="Arial"/>
                        <a:cs typeface="Arial"/>
                        <a:sym typeface="Arial"/>
                      </a:endParaRPr>
                    </a:p>
                  </a:txBody>
                  <a:tcPr marT="0" marB="0" marR="3925" marL="3925"/>
                </a:tc>
                <a:tc>
                  <a:txBody>
                    <a:bodyPr/>
                    <a:lstStyle/>
                    <a:p>
                      <a:pPr indent="0" lvl="0" marL="0" marR="0" rtl="0" algn="l">
                        <a:spcBef>
                          <a:spcPts val="0"/>
                        </a:spcBef>
                        <a:spcAft>
                          <a:spcPts val="0"/>
                        </a:spcAft>
                        <a:buNone/>
                      </a:pPr>
                      <a:r>
                        <a:rPr lang="en-US" sz="1250" u="none" cap="none" strike="noStrike"/>
                        <a:t>Thibitisha ikiwa mitiririko yote ya taarifa imejumuishwa kwenye Ufadhili/Tuzo ndogo: 1. Kuripoti Ulaghai; 2. Marufuku ya Miamala ya Ugaidi; 3. Kusimamishwa; 4. Usafirishaji haramu wa watu; 5. Kulinda usalama wa mtoto; 6. Uzazi wa Mpango wa Hiari; 7. Kupambana na ufisadi; 8. Mgongano wa Masilahi; 9. Mfichuzi; 10. Ununuzi wa Bidhaa Zilizozuiliwa; na 9. Vifungu vyote vya Kawaida vya Lazima (MSPs).</a:t>
                      </a:r>
                      <a:endParaRPr sz="125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250" u="none" cap="none" strike="noStrike"/>
                        <a:t>Vigezo na masharti ya tmpokeaji mkuu na mdogo</a:t>
                      </a:r>
                      <a:endParaRPr sz="1250" u="none" cap="none" strike="noStrike">
                        <a:solidFill>
                          <a:srgbClr val="000000"/>
                        </a:solidFill>
                        <a:latin typeface="Arial"/>
                        <a:ea typeface="Arial"/>
                        <a:cs typeface="Arial"/>
                        <a:sym typeface="Arial"/>
                      </a:endParaRPr>
                    </a:p>
                  </a:txBody>
                  <a:tcPr marT="0" marB="0" marR="3925" marL="3925"/>
                </a:tc>
              </a:tr>
              <a:tr h="294275">
                <a:tc>
                  <a:txBody>
                    <a:bodyPr/>
                    <a:lstStyle/>
                    <a:p>
                      <a:pPr indent="-8890" lvl="0" marL="8890" marR="0" rtl="0" algn="l">
                        <a:spcBef>
                          <a:spcPts val="0"/>
                        </a:spcBef>
                        <a:spcAft>
                          <a:spcPts val="0"/>
                        </a:spcAft>
                        <a:buNone/>
                      </a:pPr>
                      <a:r>
                        <a:rPr lang="en-US" sz="1250" u="none" cap="none" strike="noStrike"/>
                        <a:t>Bajeti </a:t>
                      </a:r>
                      <a:endParaRPr sz="1250" u="none" cap="none" strike="noStrike">
                        <a:solidFill>
                          <a:srgbClr val="000000"/>
                        </a:solidFill>
                        <a:latin typeface="Arial"/>
                        <a:ea typeface="Arial"/>
                        <a:cs typeface="Arial"/>
                        <a:sym typeface="Arial"/>
                      </a:endParaRPr>
                    </a:p>
                  </a:txBody>
                  <a:tcPr marT="0" marB="0" marR="3925" marL="3925"/>
                </a:tc>
                <a:tc>
                  <a:txBody>
                    <a:bodyPr/>
                    <a:lstStyle/>
                    <a:p>
                      <a:pPr indent="0" lvl="0" marL="0" marR="0" rtl="0" algn="l">
                        <a:spcBef>
                          <a:spcPts val="0"/>
                        </a:spcBef>
                        <a:spcAft>
                          <a:spcPts val="0"/>
                        </a:spcAft>
                        <a:buNone/>
                      </a:pPr>
                      <a:r>
                        <a:rPr lang="en-US" sz="1250" u="none" cap="none" strike="noStrike"/>
                        <a:t>Thibitisha ikiwa bajeti ya tuzo ndogo inajumuisha vipengele vyote kama vile 1. Mishahara 2. Faida za Marupurupu 3. Washauri  STTA 3. Safari na usafirishaji 4. Vifaa 5. Vifaa na Matumizi 6.Shughuli 7. Gharama zisizo za moja kwa moja; gharama za uendeshaji na za ziada 8. Gharama shirikishi 9. NICRA au 10% kiwango cha chini cha 10. Maelezo ya Bajeti na ina kiwango sahihi cha ufadhili ili kukidhi mahitaji ya utendaji na uzingatiaji.</a:t>
                      </a:r>
                      <a:endParaRPr sz="125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250" u="none" cap="none" strike="noStrike"/>
                        <a:t>Bajeti za tuzo ndogo</a:t>
                      </a:r>
                      <a:endParaRPr sz="1250" u="none" cap="none" strike="noStrike">
                        <a:solidFill>
                          <a:srgbClr val="000000"/>
                        </a:solidFill>
                        <a:latin typeface="Arial"/>
                        <a:ea typeface="Arial"/>
                        <a:cs typeface="Arial"/>
                        <a:sym typeface="Arial"/>
                      </a:endParaRPr>
                    </a:p>
                  </a:txBody>
                  <a:tcPr marT="0" marB="0" marR="3925" marL="3925"/>
                </a:tc>
              </a:tr>
              <a:tr h="110350">
                <a:tc>
                  <a:txBody>
                    <a:bodyPr/>
                    <a:lstStyle/>
                    <a:p>
                      <a:pPr indent="-8890" lvl="0" marL="8890" marR="0" rtl="0" algn="l">
                        <a:spcBef>
                          <a:spcPts val="0"/>
                        </a:spcBef>
                        <a:spcAft>
                          <a:spcPts val="0"/>
                        </a:spcAft>
                        <a:buNone/>
                      </a:pPr>
                      <a:r>
                        <a:rPr lang="en-US" sz="1250" u="none" cap="none" strike="noStrike"/>
                        <a:t>Gharama Zisizo za Moja kwa Moja </a:t>
                      </a:r>
                      <a:endParaRPr sz="1250" u="none" cap="none" strike="noStrike">
                        <a:solidFill>
                          <a:srgbClr val="000000"/>
                        </a:solidFill>
                        <a:latin typeface="Arial"/>
                        <a:ea typeface="Arial"/>
                        <a:cs typeface="Arial"/>
                        <a:sym typeface="Arial"/>
                      </a:endParaRPr>
                    </a:p>
                  </a:txBody>
                  <a:tcPr marT="0" marB="0" marR="3925" marL="3925"/>
                </a:tc>
                <a:tc>
                  <a:txBody>
                    <a:bodyPr/>
                    <a:lstStyle/>
                    <a:p>
                      <a:pPr indent="0" lvl="0" marL="0" marR="0" rtl="0" algn="l">
                        <a:spcBef>
                          <a:spcPts val="0"/>
                        </a:spcBef>
                        <a:spcAft>
                          <a:spcPts val="0"/>
                        </a:spcAft>
                        <a:buNone/>
                      </a:pPr>
                      <a:r>
                        <a:rPr lang="en-US" sz="1250" u="none" cap="none" strike="noStrike"/>
                        <a:t>Thibitisha ikiwa shirika lina sera ya gharama zisizo za moja kwa moja kwa tuzo ndogo na mara kwa mara inatumia 10% kiwango cha chini au NICRA kwa tuzo ndogo zote.</a:t>
                      </a:r>
                      <a:endParaRPr sz="125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250" u="none" cap="none" strike="noStrike"/>
                        <a:t>Sera ya gharama zisizo za moja kwa moja</a:t>
                      </a:r>
                      <a:endParaRPr sz="1250" u="none" cap="none" strike="noStrike">
                        <a:solidFill>
                          <a:srgbClr val="000000"/>
                        </a:solidFill>
                        <a:latin typeface="Arial"/>
                        <a:ea typeface="Arial"/>
                        <a:cs typeface="Arial"/>
                        <a:sym typeface="Arial"/>
                      </a:endParaRPr>
                    </a:p>
                  </a:txBody>
                  <a:tcPr marT="0" marB="0" marR="3925" marL="3925"/>
                </a:tc>
              </a:tr>
              <a:tr h="110350">
                <a:tc>
                  <a:txBody>
                    <a:bodyPr/>
                    <a:lstStyle/>
                    <a:p>
                      <a:pPr indent="-8890" lvl="0" marL="8890" marR="0" rtl="0" algn="l">
                        <a:spcBef>
                          <a:spcPts val="0"/>
                        </a:spcBef>
                        <a:spcAft>
                          <a:spcPts val="0"/>
                        </a:spcAft>
                        <a:buNone/>
                      </a:pPr>
                      <a:r>
                        <a:rPr lang="en-US" sz="1250" u="none" cap="none" strike="noStrike"/>
                        <a:t>Mpango wa Kazi wa Mwaka </a:t>
                      </a:r>
                      <a:endParaRPr sz="1250" u="none" cap="none" strike="noStrike">
                        <a:solidFill>
                          <a:srgbClr val="000000"/>
                        </a:solidFill>
                        <a:latin typeface="Arial"/>
                        <a:ea typeface="Arial"/>
                        <a:cs typeface="Arial"/>
                        <a:sym typeface="Arial"/>
                      </a:endParaRPr>
                    </a:p>
                  </a:txBody>
                  <a:tcPr marT="0" marB="0" marR="3925" marL="3925"/>
                </a:tc>
                <a:tc>
                  <a:txBody>
                    <a:bodyPr/>
                    <a:lstStyle/>
                    <a:p>
                      <a:pPr indent="0" lvl="0" marL="0" marR="0" rtl="0" algn="l">
                        <a:spcBef>
                          <a:spcPts val="0"/>
                        </a:spcBef>
                        <a:spcAft>
                          <a:spcPts val="0"/>
                        </a:spcAft>
                        <a:buNone/>
                      </a:pPr>
                      <a:r>
                        <a:rPr lang="en-US" sz="1250" u="none" cap="none" strike="noStrike"/>
                        <a:t>Thibitisha kuwa tuzo zote ndogo zina mipango ya kazi iliyoidhinishwa na viongozi wa kiufundi, na inajumuisha shughuli zote, malengo, na muda.</a:t>
                      </a:r>
                      <a:endParaRPr sz="125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250" u="none" cap="none" strike="noStrike"/>
                        <a:t>Mipango ya kazi ya tuzo ndogo</a:t>
                      </a:r>
                      <a:endParaRPr sz="1250" u="none" cap="none" strike="noStrike">
                        <a:solidFill>
                          <a:srgbClr val="000000"/>
                        </a:solidFill>
                        <a:latin typeface="Arial"/>
                        <a:ea typeface="Arial"/>
                        <a:cs typeface="Arial"/>
                        <a:sym typeface="Arial"/>
                      </a:endParaRPr>
                    </a:p>
                  </a:txBody>
                  <a:tcPr marT="0" marB="0" marR="3925" marL="3925"/>
                </a:tc>
              </a:tr>
              <a:tr h="183925">
                <a:tc>
                  <a:txBody>
                    <a:bodyPr/>
                    <a:lstStyle/>
                    <a:p>
                      <a:pPr indent="-8890" lvl="0" marL="8890" marR="0" rtl="0" algn="l">
                        <a:spcBef>
                          <a:spcPts val="0"/>
                        </a:spcBef>
                        <a:spcAft>
                          <a:spcPts val="0"/>
                        </a:spcAft>
                        <a:buNone/>
                      </a:pPr>
                      <a:r>
                        <a:rPr lang="en-US" sz="1250" u="none" cap="none" strike="noStrike"/>
                        <a:t>Kuripoti Ufadhili Mdogo </a:t>
                      </a:r>
                      <a:endParaRPr sz="125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250" u="none" cap="none" strike="noStrike"/>
                        <a:t>Thibitisha ikiwa shirika lina kiolezo cha kuripoti tuzo ndogo ambacho kinajumuisha shughuli, viashiria vya utendaji, ripoti za kifedha, changamoto, na hadithi za mafanikio na ikiwa kiolezo hicho kinatumia kiolezo mara zote.</a:t>
                      </a:r>
                      <a:endParaRPr sz="125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250" u="none" cap="none" strike="noStrike"/>
                        <a:t>Kiolezo cha kuripoti tuzo ndogo</a:t>
                      </a:r>
                      <a:endParaRPr sz="1250" u="none" cap="none" strike="noStrike">
                        <a:solidFill>
                          <a:srgbClr val="000000"/>
                        </a:solidFill>
                        <a:latin typeface="Arial"/>
                        <a:ea typeface="Arial"/>
                        <a:cs typeface="Arial"/>
                        <a:sym typeface="Arial"/>
                      </a:endParaRPr>
                    </a:p>
                  </a:txBody>
                  <a:tcPr marT="0" marB="0" marR="3925" marL="3925"/>
                </a:tc>
              </a:tr>
              <a:tr h="183925">
                <a:tc>
                  <a:txBody>
                    <a:bodyPr/>
                    <a:lstStyle/>
                    <a:p>
                      <a:pPr indent="-8890" lvl="0" marL="8890" marR="0" rtl="0" algn="l">
                        <a:spcBef>
                          <a:spcPts val="0"/>
                        </a:spcBef>
                        <a:spcAft>
                          <a:spcPts val="0"/>
                        </a:spcAft>
                        <a:buNone/>
                      </a:pPr>
                      <a:r>
                        <a:rPr lang="en-US" sz="1250" u="none" cap="none" strike="noStrike"/>
                        <a:t>Kuimarisha Uwezo </a:t>
                      </a:r>
                      <a:endParaRPr sz="125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250" u="none" cap="none" strike="noStrike"/>
                        <a:t>Thibitisha ikiwa wapokeaji wadogo wote wanapata mafunzo yanayoendelea juu ya jinsi ya kuzingatia vigezo na masharti ya tuzo zao ndogo na ikiwa udhaifu wote umetambuliwa katika tathmini ya kabla ya tuzo na umejumuishwa katika mpango wa kujenga uwezo.</a:t>
                      </a:r>
                      <a:endParaRPr sz="125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250" u="none" cap="none" strike="noStrike"/>
                        <a:t>Mpango wa kujenga uwezo</a:t>
                      </a:r>
                      <a:endParaRPr sz="1250" u="none" cap="none" strike="noStrike">
                        <a:solidFill>
                          <a:srgbClr val="000000"/>
                        </a:solidFill>
                        <a:latin typeface="Arial"/>
                        <a:ea typeface="Arial"/>
                        <a:cs typeface="Arial"/>
                        <a:sym typeface="Arial"/>
                      </a:endParaRPr>
                    </a:p>
                  </a:txBody>
                  <a:tcPr marT="0" marB="0" marR="3925" marL="3925"/>
                </a:tc>
              </a:tr>
              <a:tr h="183925">
                <a:tc>
                  <a:txBody>
                    <a:bodyPr/>
                    <a:lstStyle/>
                    <a:p>
                      <a:pPr indent="-8890" lvl="0" marL="8890" marR="0" rtl="0" algn="l">
                        <a:spcBef>
                          <a:spcPts val="0"/>
                        </a:spcBef>
                        <a:spcAft>
                          <a:spcPts val="0"/>
                        </a:spcAft>
                        <a:buNone/>
                      </a:pPr>
                      <a:r>
                        <a:rPr lang="en-US" sz="1250" u="none" cap="none" strike="noStrike"/>
                        <a:t>Marekebisho </a:t>
                      </a:r>
                      <a:endParaRPr sz="125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250" u="none" cap="none" strike="noStrike"/>
                        <a:t>Thibitisha ikiwa wapokeaji wadogo wote wanaelewa kupitia mafunzo au nyaraka wakati marekebisho yanahitajika, na ikiwa Mpokeaji Mkuu anatarajia hitaji na anatoa marekebisho yote kwa wakati na anahifadhi nakala zote zilizotekelezwa kikamilifu kwenye faili.</a:t>
                      </a:r>
                      <a:endParaRPr sz="125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250" u="none" cap="none" strike="noStrike"/>
                        <a:t>Marekebisho </a:t>
                      </a:r>
                      <a:endParaRPr sz="1250" u="none" cap="none" strike="noStrike">
                        <a:solidFill>
                          <a:srgbClr val="000000"/>
                        </a:solidFill>
                        <a:latin typeface="Arial"/>
                        <a:ea typeface="Arial"/>
                        <a:cs typeface="Arial"/>
                        <a:sym typeface="Arial"/>
                      </a:endParaRPr>
                    </a:p>
                  </a:txBody>
                  <a:tcPr marT="0" marB="0" marR="3925" marL="3925"/>
                </a:tc>
              </a:tr>
            </a:tbl>
          </a:graphicData>
        </a:graphic>
      </p:graphicFrame>
      <p:sp>
        <p:nvSpPr>
          <p:cNvPr id="1634" name="Google Shape;1634;p157"/>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USIMAMIZI WA UFADHILI/TUZO NDOGO</a:t>
            </a:r>
            <a:endParaRPr/>
          </a:p>
        </p:txBody>
      </p:sp>
      <p:sp>
        <p:nvSpPr>
          <p:cNvPr id="1635" name="Google Shape;1635;p157"/>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9" name="Shape 1639"/>
        <p:cNvGrpSpPr/>
        <p:nvPr/>
      </p:nvGrpSpPr>
      <p:grpSpPr>
        <a:xfrm>
          <a:off x="0" y="0"/>
          <a:ext cx="0" cy="0"/>
          <a:chOff x="0" y="0"/>
          <a:chExt cx="0" cy="0"/>
        </a:xfrm>
      </p:grpSpPr>
      <p:graphicFrame>
        <p:nvGraphicFramePr>
          <p:cNvPr id="1640" name="Google Shape;1640;p158"/>
          <p:cNvGraphicFramePr/>
          <p:nvPr/>
        </p:nvGraphicFramePr>
        <p:xfrm>
          <a:off x="435721" y="938948"/>
          <a:ext cx="3000000" cy="3000000"/>
        </p:xfrm>
        <a:graphic>
          <a:graphicData uri="http://schemas.openxmlformats.org/drawingml/2006/table">
            <a:tbl>
              <a:tblPr bandRow="1" firstCol="1" firstRow="1">
                <a:noFill/>
                <a:tableStyleId>{8A603AAD-59E9-4164-B51B-7B92F35CD14B}</a:tableStyleId>
              </a:tblPr>
              <a:tblGrid>
                <a:gridCol w="2145175"/>
                <a:gridCol w="6214850"/>
                <a:gridCol w="2526850"/>
              </a:tblGrid>
              <a:tr h="517050">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KATEGORIA/</a:t>
                      </a:r>
                      <a:br>
                        <a:rPr b="1" lang="en-US" sz="1400" u="none" cap="none" strike="noStrike">
                          <a:solidFill>
                            <a:schemeClr val="lt1"/>
                          </a:solidFill>
                          <a:latin typeface="Arial"/>
                          <a:ea typeface="Arial"/>
                          <a:cs typeface="Arial"/>
                          <a:sym typeface="Arial"/>
                        </a:rPr>
                      </a:br>
                      <a:r>
                        <a:rPr b="1" lang="en-US" sz="1400" u="none" cap="none" strike="noStrike">
                          <a:solidFill>
                            <a:schemeClr val="lt1"/>
                          </a:solidFill>
                          <a:latin typeface="Arial"/>
                          <a:ea typeface="Arial"/>
                          <a:cs typeface="Arial"/>
                          <a:sym typeface="Arial"/>
                        </a:rPr>
                        <a:t>KATEGORIA NDOGO</a:t>
                      </a:r>
                      <a:endParaRPr b="1" sz="1400" u="none" cap="none" strike="noStrike">
                        <a:solidFill>
                          <a:schemeClr val="lt1"/>
                        </a:solidFill>
                        <a:latin typeface="Arial"/>
                        <a:ea typeface="Arial"/>
                        <a:cs typeface="Arial"/>
                        <a:sym typeface="Arial"/>
                      </a:endParaRPr>
                    </a:p>
                  </a:txBody>
                  <a:tcPr marT="0" marB="0" marR="3925" marL="3925" anchor="ctr">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MALENGO</a:t>
                      </a:r>
                      <a:endParaRPr b="1" sz="1400" u="none" cap="none" strike="noStrike">
                        <a:solidFill>
                          <a:schemeClr val="lt1"/>
                        </a:solidFill>
                        <a:latin typeface="Arial"/>
                        <a:ea typeface="Arial"/>
                        <a:cs typeface="Arial"/>
                        <a:sym typeface="Arial"/>
                      </a:endParaRPr>
                    </a:p>
                  </a:txBody>
                  <a:tcPr marT="0" marB="0" marR="3925" marL="3925" anchor="ctr">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b="1" sz="1400" u="none" cap="none" strike="noStrike">
                        <a:solidFill>
                          <a:schemeClr val="lt1"/>
                        </a:solidFill>
                        <a:latin typeface="Arial"/>
                        <a:ea typeface="Arial"/>
                        <a:cs typeface="Arial"/>
                        <a:sym typeface="Arial"/>
                      </a:endParaRPr>
                    </a:p>
                  </a:txBody>
                  <a:tcPr marT="0" marB="0" marR="3925" marL="3925" anchor="ctr">
                    <a:solidFill>
                      <a:srgbClr val="002E6C"/>
                    </a:solidFill>
                  </a:tcPr>
                </a:tc>
              </a:tr>
              <a:tr h="1034100">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Mpango wa Ufuatiliaji </a:t>
                      </a:r>
                      <a:endParaRPr sz="140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Thibitisha ikiwa tuzo zote ndogo, zinapotumika, zina Mpango wa Ufuatiliaji ulioidhinishwa ambao unatii kikamilifu na unajumuisha njia ya ufuatiliaji, mchakato, mifumo, viashiria, na muda wa kuripoti, na hutumiwa kila wakati kama hati ya kumbukumbu wakati wa ziara za eneo au ukaguzi wa nyaraka.</a:t>
                      </a:r>
                      <a:endParaRPr sz="140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Mipango ya ufuatiliaji wa tuzo ndogo</a:t>
                      </a:r>
                      <a:endParaRPr sz="1400" u="none" cap="none" strike="noStrike">
                        <a:solidFill>
                          <a:srgbClr val="000000"/>
                        </a:solidFill>
                        <a:latin typeface="Arial"/>
                        <a:ea typeface="Arial"/>
                        <a:cs typeface="Arial"/>
                        <a:sym typeface="Arial"/>
                      </a:endParaRPr>
                    </a:p>
                  </a:txBody>
                  <a:tcPr marT="0" marB="0" marR="3925" marL="3925"/>
                </a:tc>
              </a:tr>
              <a:tr h="775575">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Upungufu</a:t>
                      </a:r>
                      <a:endParaRPr sz="140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Thibitisha ikiwa mapungufu yote yaliyotambuliwa wakati wa ufuatiliaji yanashughulikiwa vizuri, kupitia ripoti za ziara ya eneo, marekebisho, hatua za kurekebisha, au kukomesha, inapohitajika.</a:t>
                      </a:r>
                      <a:endParaRPr sz="140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Matokeo ya ufuatiliaji wa tuzo ndogo</a:t>
                      </a:r>
                      <a:endParaRPr sz="1400" u="none" cap="none" strike="noStrike">
                        <a:solidFill>
                          <a:srgbClr val="000000"/>
                        </a:solidFill>
                        <a:latin typeface="Arial"/>
                        <a:ea typeface="Arial"/>
                        <a:cs typeface="Arial"/>
                        <a:sym typeface="Arial"/>
                      </a:endParaRPr>
                    </a:p>
                  </a:txBody>
                  <a:tcPr marT="0" marB="0" marR="3925" marL="3925"/>
                </a:tc>
              </a:tr>
              <a:tr h="775575">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Usimamizi wa Fedha </a:t>
                      </a:r>
                      <a:endParaRPr sz="140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Thibitisha ikiwa kuna michakato na taratibu za kutosha za ufuatiliaji na usimamizi wa kifedha zilizopo na zinazingatia vigezo na masharti ya tuzo. </a:t>
                      </a:r>
                      <a:endParaRPr sz="140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Michakato na taratibu za ufuatiliaji na usimamizi wa kifedha</a:t>
                      </a:r>
                      <a:endParaRPr sz="1400" u="none" cap="none" strike="noStrike">
                        <a:solidFill>
                          <a:srgbClr val="000000"/>
                        </a:solidFill>
                        <a:latin typeface="Arial"/>
                        <a:ea typeface="Arial"/>
                        <a:cs typeface="Arial"/>
                        <a:sym typeface="Arial"/>
                      </a:endParaRPr>
                    </a:p>
                  </a:txBody>
                  <a:tcPr marT="0" marB="0" marR="3925" marL="3925"/>
                </a:tc>
              </a:tr>
              <a:tr h="775575">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Orodha ya Bidhaa </a:t>
                      </a:r>
                      <a:endParaRPr sz="140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Thibitisha ikiwa wafadhiliwa wote na wapokeaji wadogo wanaelewa wakati idhini za awali zinahitajika na uwasilishe ripoti za mara kwa mara. Hizi zimehifadhiwa kwenye faili na zinawasilishwa kwa mpokeaji mkuu mapema vya kutosha.</a:t>
                      </a:r>
                      <a:endParaRPr sz="140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Orodha ya idhini</a:t>
                      </a:r>
                      <a:endParaRPr sz="1400" u="none" cap="none" strike="noStrike">
                        <a:solidFill>
                          <a:srgbClr val="000000"/>
                        </a:solidFill>
                        <a:latin typeface="Arial"/>
                        <a:ea typeface="Arial"/>
                        <a:cs typeface="Arial"/>
                        <a:sym typeface="Arial"/>
                      </a:endParaRPr>
                    </a:p>
                  </a:txBody>
                  <a:tcPr marT="0" marB="0" marR="3925" marL="3925"/>
                </a:tc>
              </a:tr>
              <a:tr h="775575">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Ziara za Eneo</a:t>
                      </a:r>
                      <a:endParaRPr sz="140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Thibitisha ikiwa shirika lina ratiba ya kutembelea eneo kwa tuzo ndogo zote ambazo zinajumuisha ukaguzi wa shughuli, matokeo ya utendaji, kutii vigeoz vya tuzo, na orodha kaguzi au kiolezo cha ripoti ambacho kinatumika mara zote.</a:t>
                      </a:r>
                      <a:endParaRPr sz="140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Sera ya ziara ya eneo na ripoti</a:t>
                      </a:r>
                      <a:endParaRPr sz="1400" u="none" cap="none" strike="noStrike">
                        <a:solidFill>
                          <a:srgbClr val="000000"/>
                        </a:solidFill>
                        <a:latin typeface="Arial"/>
                        <a:ea typeface="Arial"/>
                        <a:cs typeface="Arial"/>
                        <a:sym typeface="Arial"/>
                      </a:endParaRPr>
                    </a:p>
                  </a:txBody>
                  <a:tcPr marT="0" marB="0" marR="3925" marL="3925"/>
                </a:tc>
              </a:tr>
              <a:tr h="517050">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Hitimisho</a:t>
                      </a:r>
                      <a:endParaRPr sz="140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Thibitisha kuwa shirika lina sera na taratibu za kuhitimisha kwa tuzo ndogo na zinatumika kila wakati.</a:t>
                      </a:r>
                      <a:endParaRPr sz="1400" u="none" cap="none" strike="noStrike">
                        <a:solidFill>
                          <a:srgbClr val="000000"/>
                        </a:solidFill>
                        <a:latin typeface="Arial"/>
                        <a:ea typeface="Arial"/>
                        <a:cs typeface="Arial"/>
                        <a:sym typeface="Arial"/>
                      </a:endParaRPr>
                    </a:p>
                  </a:txBody>
                  <a:tcPr marT="0" marB="0" marR="3925" marL="3925"/>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Sera ya hitimisho ya Ufadhili/Tuzo ndogo</a:t>
                      </a:r>
                      <a:endParaRPr sz="1400" u="none" cap="none" strike="noStrike">
                        <a:solidFill>
                          <a:srgbClr val="000000"/>
                        </a:solidFill>
                        <a:latin typeface="Arial"/>
                        <a:ea typeface="Arial"/>
                        <a:cs typeface="Arial"/>
                        <a:sym typeface="Arial"/>
                      </a:endParaRPr>
                    </a:p>
                  </a:txBody>
                  <a:tcPr marT="0" marB="0" marR="3925" marL="3925"/>
                </a:tc>
              </a:tr>
            </a:tbl>
          </a:graphicData>
        </a:graphic>
      </p:graphicFrame>
      <p:sp>
        <p:nvSpPr>
          <p:cNvPr id="1641" name="Google Shape;1641;p158"/>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USIMAMIZI WA UFADHILI/TUZO NDOGO</a:t>
            </a:r>
            <a:endParaRPr/>
          </a:p>
        </p:txBody>
      </p:sp>
      <p:sp>
        <p:nvSpPr>
          <p:cNvPr id="1642" name="Google Shape;1642;p158"/>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6" name="Shape 1646"/>
        <p:cNvGrpSpPr/>
        <p:nvPr/>
      </p:nvGrpSpPr>
      <p:grpSpPr>
        <a:xfrm>
          <a:off x="0" y="0"/>
          <a:ext cx="0" cy="0"/>
          <a:chOff x="0" y="0"/>
          <a:chExt cx="0" cy="0"/>
        </a:xfrm>
      </p:grpSpPr>
      <p:graphicFrame>
        <p:nvGraphicFramePr>
          <p:cNvPr id="1647" name="Google Shape;1647;p159"/>
          <p:cNvGraphicFramePr/>
          <p:nvPr/>
        </p:nvGraphicFramePr>
        <p:xfrm>
          <a:off x="261257" y="938948"/>
          <a:ext cx="3000000" cy="3000000"/>
        </p:xfrm>
        <a:graphic>
          <a:graphicData uri="http://schemas.openxmlformats.org/drawingml/2006/table">
            <a:tbl>
              <a:tblPr bandRow="1" firstCol="1" firstRow="1">
                <a:noFill/>
                <a:tableStyleId>{8A603AAD-59E9-4164-B51B-7B92F35CD14B}</a:tableStyleId>
              </a:tblPr>
              <a:tblGrid>
                <a:gridCol w="2179550"/>
                <a:gridCol w="6314450"/>
                <a:gridCol w="2567350"/>
              </a:tblGrid>
              <a:tr h="751525">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KATEGORIA/</a:t>
                      </a:r>
                      <a:br>
                        <a:rPr b="1" lang="en-US" sz="1400" u="none" cap="none" strike="noStrike">
                          <a:solidFill>
                            <a:schemeClr val="lt1"/>
                          </a:solidFill>
                          <a:latin typeface="Arial"/>
                          <a:ea typeface="Arial"/>
                          <a:cs typeface="Arial"/>
                          <a:sym typeface="Arial"/>
                        </a:rPr>
                      </a:br>
                      <a:r>
                        <a:rPr b="1" lang="en-US" sz="1400" u="none" cap="none" strike="noStrike">
                          <a:solidFill>
                            <a:schemeClr val="lt1"/>
                          </a:solidFill>
                          <a:latin typeface="Arial"/>
                          <a:ea typeface="Arial"/>
                          <a:cs typeface="Arial"/>
                          <a:sym typeface="Arial"/>
                        </a:rPr>
                        <a:t>KATEGORIA NDOGO</a:t>
                      </a:r>
                      <a:endParaRPr b="1" sz="1400" u="none" cap="none" strike="noStrike">
                        <a:solidFill>
                          <a:schemeClr val="lt1"/>
                        </a:solidFill>
                        <a:latin typeface="Arial"/>
                        <a:ea typeface="Arial"/>
                        <a:cs typeface="Arial"/>
                        <a:sym typeface="Arial"/>
                      </a:endParaRPr>
                    </a:p>
                  </a:txBody>
                  <a:tcPr marT="0" marB="0" marR="3925" marL="3925" anchor="ctr">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MALENGO</a:t>
                      </a:r>
                      <a:endParaRPr b="1" sz="1400" u="none" cap="none" strike="noStrike">
                        <a:solidFill>
                          <a:schemeClr val="lt1"/>
                        </a:solidFill>
                        <a:latin typeface="Arial"/>
                        <a:ea typeface="Arial"/>
                        <a:cs typeface="Arial"/>
                        <a:sym typeface="Arial"/>
                      </a:endParaRPr>
                    </a:p>
                  </a:txBody>
                  <a:tcPr marT="0" marB="0" marR="3925" marL="3925" anchor="ctr">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b="1" sz="1400" u="none" cap="none" strike="noStrike">
                        <a:solidFill>
                          <a:schemeClr val="lt1"/>
                        </a:solidFill>
                        <a:latin typeface="Arial"/>
                        <a:ea typeface="Arial"/>
                        <a:cs typeface="Arial"/>
                        <a:sym typeface="Arial"/>
                      </a:endParaRPr>
                    </a:p>
                  </a:txBody>
                  <a:tcPr marT="0" marB="0" marR="3925" marL="3925" anchor="ctr">
                    <a:solidFill>
                      <a:srgbClr val="002E6C"/>
                    </a:solidFill>
                  </a:tcPr>
                </a:tc>
              </a:tr>
              <a:tr h="1503050">
                <a:tc>
                  <a:txBody>
                    <a:bodyPr/>
                    <a:lstStyle/>
                    <a:p>
                      <a:pPr indent="0" lvl="0" marL="0" marR="0" rtl="0" algn="l">
                        <a:spcBef>
                          <a:spcPts val="0"/>
                        </a:spcBef>
                        <a:spcAft>
                          <a:spcPts val="0"/>
                        </a:spcAft>
                        <a:buNone/>
                      </a:pPr>
                      <a:r>
                        <a:rPr lang="en-US" sz="1400" u="none" cap="none" strike="noStrike">
                          <a:solidFill>
                            <a:srgbClr val="000000"/>
                          </a:solidFill>
                          <a:latin typeface="Arial"/>
                          <a:ea typeface="Arial"/>
                          <a:cs typeface="Arial"/>
                          <a:sym typeface="Arial"/>
                        </a:rPr>
                        <a:t>Tathmini ya  Mapendekezo</a:t>
                      </a:r>
                      <a:endParaRPr/>
                    </a:p>
                  </a:txBody>
                  <a:tcPr marT="0" marB="0" marR="0" marL="0">
                    <a:solidFill>
                      <a:srgbClr val="FFC000"/>
                    </a:solidFill>
                  </a:tcPr>
                </a:tc>
                <a:tc>
                  <a:txBody>
                    <a:bodyPr/>
                    <a:lstStyle/>
                    <a:p>
                      <a:pPr indent="0" lvl="0" marL="0" marR="0" rtl="0" algn="l">
                        <a:spcBef>
                          <a:spcPts val="0"/>
                        </a:spcBef>
                        <a:spcAft>
                          <a:spcPts val="0"/>
                        </a:spcAft>
                        <a:buNone/>
                      </a:pPr>
                      <a:r>
                        <a:rPr lang="en-US" sz="1400" u="none" cap="none" strike="noStrike">
                          <a:solidFill>
                            <a:srgbClr val="000000"/>
                          </a:solidFill>
                          <a:latin typeface="Arial"/>
                          <a:ea typeface="Arial"/>
                          <a:cs typeface="Arial"/>
                          <a:sym typeface="Arial"/>
                        </a:rPr>
                        <a:t>Thibitisha kuwa shirika lina sera/taratibu za kukagua na kuchagua maombi ambayo yanajumuisha COI iliyosainiwa kwa wajumbe wa kamati ya tathmini na inatumika kila wakati. </a:t>
                      </a:r>
                      <a:endParaRPr/>
                    </a:p>
                  </a:txBody>
                  <a:tcPr marT="0" marB="0" marR="0" marL="0">
                    <a:solidFill>
                      <a:srgbClr val="FFC000"/>
                    </a:solidFill>
                  </a:tcPr>
                </a:tc>
                <a:tc>
                  <a:txBody>
                    <a:bodyPr/>
                    <a:lstStyle/>
                    <a:p>
                      <a:pPr indent="-8890" lvl="0" marL="8890" marR="0" rtl="0" algn="l">
                        <a:spcBef>
                          <a:spcPts val="0"/>
                        </a:spcBef>
                        <a:spcAft>
                          <a:spcPts val="0"/>
                        </a:spcAft>
                        <a:buNone/>
                      </a:pPr>
                      <a:r>
                        <a:t/>
                      </a:r>
                      <a:endParaRPr sz="1400" u="none" cap="none" strike="noStrike">
                        <a:solidFill>
                          <a:srgbClr val="000000"/>
                        </a:solidFill>
                        <a:latin typeface="Arial"/>
                        <a:ea typeface="Arial"/>
                        <a:cs typeface="Arial"/>
                        <a:sym typeface="Arial"/>
                      </a:endParaRPr>
                    </a:p>
                  </a:txBody>
                  <a:tcPr marT="0" marB="0" marR="3925" marL="3925">
                    <a:solidFill>
                      <a:srgbClr val="FFC000"/>
                    </a:solidFill>
                  </a:tcPr>
                </a:tc>
              </a:tr>
              <a:tr h="1127275">
                <a:tc>
                  <a:txBody>
                    <a:bodyPr/>
                    <a:lstStyle/>
                    <a:p>
                      <a:pPr indent="0" lvl="0" marL="0" marR="0" rtl="0" algn="l">
                        <a:spcBef>
                          <a:spcPts val="0"/>
                        </a:spcBef>
                        <a:spcAft>
                          <a:spcPts val="0"/>
                        </a:spcAft>
                        <a:buNone/>
                      </a:pPr>
                      <a:r>
                        <a:rPr lang="en-US" sz="1400" u="none" cap="none" strike="noStrike">
                          <a:solidFill>
                            <a:srgbClr val="000000"/>
                          </a:solidFill>
                          <a:latin typeface="Arial"/>
                          <a:ea typeface="Arial"/>
                          <a:cs typeface="Arial"/>
                          <a:sym typeface="Arial"/>
                        </a:rPr>
                        <a:t>Seti ya Ujuzi wa Wafanyakazi </a:t>
                      </a:r>
                      <a:endParaRPr/>
                    </a:p>
                  </a:txBody>
                  <a:tcPr marT="0" marB="0" marR="0" marL="0">
                    <a:solidFill>
                      <a:srgbClr val="FFC000"/>
                    </a:solidFill>
                  </a:tcPr>
                </a:tc>
                <a:tc>
                  <a:txBody>
                    <a:bodyPr/>
                    <a:lstStyle/>
                    <a:p>
                      <a:pPr indent="0" lvl="0" marL="0" marR="0" rtl="0" algn="l">
                        <a:spcBef>
                          <a:spcPts val="0"/>
                        </a:spcBef>
                        <a:spcAft>
                          <a:spcPts val="0"/>
                        </a:spcAft>
                        <a:buNone/>
                      </a:pPr>
                      <a:r>
                        <a:rPr lang="en-US" sz="1400" u="none" cap="none" strike="noStrike">
                          <a:solidFill>
                            <a:srgbClr val="000000"/>
                          </a:solidFill>
                          <a:latin typeface="Arial"/>
                          <a:ea typeface="Arial"/>
                          <a:cs typeface="Arial"/>
                          <a:sym typeface="Arial"/>
                        </a:rPr>
                        <a:t>Thibitisha kwamba Watu wote wanaohusika na usimamizi wa Ufadhili/Tuzo ndogo wana sifa na uzoefu unaohitajika, ikiwa ni pamoja na uzoefu au uelewa wa sheria na kanuni za USAID</a:t>
                      </a:r>
                      <a:endParaRPr/>
                    </a:p>
                  </a:txBody>
                  <a:tcPr marT="0" marB="0" marR="0" marL="0">
                    <a:solidFill>
                      <a:srgbClr val="FFC000"/>
                    </a:solidFill>
                  </a:tcPr>
                </a:tc>
                <a:tc>
                  <a:txBody>
                    <a:bodyPr/>
                    <a:lstStyle/>
                    <a:p>
                      <a:pPr indent="-8890" lvl="0" marL="8890" marR="0" rtl="0" algn="l">
                        <a:spcBef>
                          <a:spcPts val="0"/>
                        </a:spcBef>
                        <a:spcAft>
                          <a:spcPts val="0"/>
                        </a:spcAft>
                        <a:buNone/>
                      </a:pPr>
                      <a:r>
                        <a:t/>
                      </a:r>
                      <a:endParaRPr sz="1400" u="none" cap="none" strike="noStrike">
                        <a:solidFill>
                          <a:srgbClr val="000000"/>
                        </a:solidFill>
                        <a:latin typeface="Arial"/>
                        <a:ea typeface="Arial"/>
                        <a:cs typeface="Arial"/>
                        <a:sym typeface="Arial"/>
                      </a:endParaRPr>
                    </a:p>
                  </a:txBody>
                  <a:tcPr marT="0" marB="0" marR="3925" marL="3925">
                    <a:solidFill>
                      <a:srgbClr val="FFC000"/>
                    </a:solidFill>
                  </a:tcPr>
                </a:tc>
              </a:tr>
            </a:tbl>
          </a:graphicData>
        </a:graphic>
      </p:graphicFrame>
      <p:sp>
        <p:nvSpPr>
          <p:cNvPr id="1648" name="Google Shape;1648;p159"/>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USIMAMIZI WA UFADHILI/TUZO NDOGO</a:t>
            </a:r>
            <a:endParaRPr/>
          </a:p>
        </p:txBody>
      </p:sp>
      <p:sp>
        <p:nvSpPr>
          <p:cNvPr id="1649" name="Google Shape;1649;p159"/>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16"/>
          <p:cNvSpPr txBox="1"/>
          <p:nvPr/>
        </p:nvSpPr>
        <p:spPr>
          <a:xfrm>
            <a:off x="11072319" y="6481891"/>
            <a:ext cx="158115"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1800">
                <a:solidFill>
                  <a:srgbClr val="FFFFFF"/>
                </a:solidFill>
                <a:latin typeface="Arial"/>
                <a:ea typeface="Arial"/>
                <a:cs typeface="Arial"/>
                <a:sym typeface="Arial"/>
              </a:rPr>
              <a:t>9</a:t>
            </a:r>
            <a:endParaRPr sz="1800">
              <a:solidFill>
                <a:schemeClr val="dk1"/>
              </a:solidFill>
              <a:latin typeface="Arial"/>
              <a:ea typeface="Arial"/>
              <a:cs typeface="Arial"/>
              <a:sym typeface="Arial"/>
            </a:endParaRPr>
          </a:p>
        </p:txBody>
      </p:sp>
      <p:pic>
        <p:nvPicPr>
          <p:cNvPr id="418" name="Google Shape;418;p16"/>
          <p:cNvPicPr preferRelativeResize="0"/>
          <p:nvPr/>
        </p:nvPicPr>
        <p:blipFill rotWithShape="1">
          <a:blip r:embed="rId3">
            <a:alphaModFix/>
          </a:blip>
          <a:srcRect b="0" l="0" r="0" t="0"/>
          <a:stretch/>
        </p:blipFill>
        <p:spPr>
          <a:xfrm>
            <a:off x="470994" y="955523"/>
            <a:ext cx="10759440" cy="5415826"/>
          </a:xfrm>
          <a:prstGeom prst="rect">
            <a:avLst/>
          </a:prstGeom>
          <a:noFill/>
          <a:ln>
            <a:noFill/>
          </a:ln>
        </p:spPr>
      </p:pic>
      <p:sp>
        <p:nvSpPr>
          <p:cNvPr id="419" name="Google Shape;419;p16"/>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VIPENGELE VYA NUPAS PLUS 2.0</a:t>
            </a:r>
            <a:endParaRPr b="1" sz="3200">
              <a:solidFill>
                <a:schemeClr val="lt1"/>
              </a:solidFill>
              <a:latin typeface="Arial"/>
              <a:ea typeface="Arial"/>
              <a:cs typeface="Arial"/>
              <a:sym typeface="Arial"/>
            </a:endParaRPr>
          </a:p>
        </p:txBody>
      </p:sp>
      <p:sp>
        <p:nvSpPr>
          <p:cNvPr id="420" name="Google Shape;420;p16"/>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3" name="Shape 1653"/>
        <p:cNvGrpSpPr/>
        <p:nvPr/>
      </p:nvGrpSpPr>
      <p:grpSpPr>
        <a:xfrm>
          <a:off x="0" y="0"/>
          <a:ext cx="0" cy="0"/>
          <a:chOff x="0" y="0"/>
          <a:chExt cx="0" cy="0"/>
        </a:xfrm>
      </p:grpSpPr>
      <p:sp>
        <p:nvSpPr>
          <p:cNvPr id="1654" name="Google Shape;1654;p160"/>
          <p:cNvSpPr txBox="1"/>
          <p:nvPr/>
        </p:nvSpPr>
        <p:spPr>
          <a:xfrm>
            <a:off x="1431213" y="1332315"/>
            <a:ext cx="8767864" cy="2705997"/>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chemeClr val="dk1"/>
              </a:buClr>
              <a:buSzPts val="2200"/>
              <a:buFont typeface="Arial"/>
              <a:buNone/>
            </a:pPr>
            <a:r>
              <a:rPr b="1" lang="en-US" sz="2200">
                <a:solidFill>
                  <a:schemeClr val="dk1"/>
                </a:solidFill>
                <a:latin typeface="Arial"/>
                <a:ea typeface="Arial"/>
                <a:cs typeface="Arial"/>
                <a:sym typeface="Arial"/>
              </a:rPr>
              <a:t>Hatari muhimu za kuzingatiwa:</a:t>
            </a:r>
            <a:endParaRPr b="0" i="0" sz="1750" u="none" cap="none" strike="noStrike">
              <a:solidFill>
                <a:srgbClr val="000000"/>
              </a:solidFill>
              <a:latin typeface="Times New Roman"/>
              <a:ea typeface="Times New Roman"/>
              <a:cs typeface="Times New Roman"/>
              <a:sym typeface="Times New Roman"/>
            </a:endParaRPr>
          </a:p>
          <a:p>
            <a:pPr indent="-457200" lvl="0" marL="469900" marR="5080" rtl="0" algn="l">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Mashirika makuu ya eneo hayana makubaliano ya "mtiririko wa taarifa" kwa wapokeaji wadogo. </a:t>
            </a:r>
            <a:endParaRPr/>
          </a:p>
          <a:p>
            <a:pPr indent="-457200" lvl="0" marL="469900" marR="5080" rtl="0" algn="l">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Mashirika makuu ya eneo hayana sera na taratibu za kuchagua na kusimamia wapokeaji wadogo kwa ufanisi. </a:t>
            </a:r>
            <a:endParaRPr/>
          </a:p>
          <a:p>
            <a:pPr indent="-457200" lvl="0" marL="469900" marR="5080" rtl="0" algn="l">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Mashirika makuu ya eneo hayawezi kuimarisha uwezo kwa wapokeaji wadogo.</a:t>
            </a:r>
            <a:endParaRPr/>
          </a:p>
        </p:txBody>
      </p:sp>
      <p:sp>
        <p:nvSpPr>
          <p:cNvPr id="1655" name="Google Shape;1655;p160"/>
          <p:cNvSpPr txBox="1"/>
          <p:nvPr/>
        </p:nvSpPr>
        <p:spPr>
          <a:xfrm>
            <a:off x="1107231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93</a:t>
            </a:r>
            <a:endParaRPr b="0" i="0" sz="1800" u="none" cap="none" strike="noStrike">
              <a:solidFill>
                <a:srgbClr val="000000"/>
              </a:solidFill>
              <a:latin typeface="Arial"/>
              <a:ea typeface="Arial"/>
              <a:cs typeface="Arial"/>
              <a:sym typeface="Arial"/>
            </a:endParaRPr>
          </a:p>
        </p:txBody>
      </p:sp>
      <p:sp>
        <p:nvSpPr>
          <p:cNvPr id="1656" name="Google Shape;1656;p160"/>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HATARI MUHIMU</a:t>
            </a:r>
            <a:endParaRPr/>
          </a:p>
        </p:txBody>
      </p:sp>
      <p:sp>
        <p:nvSpPr>
          <p:cNvPr id="1657" name="Google Shape;1657;p160"/>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1" name="Shape 1661"/>
        <p:cNvGrpSpPr/>
        <p:nvPr/>
      </p:nvGrpSpPr>
      <p:grpSpPr>
        <a:xfrm>
          <a:off x="0" y="0"/>
          <a:ext cx="0" cy="0"/>
          <a:chOff x="0" y="0"/>
          <a:chExt cx="0" cy="0"/>
        </a:xfrm>
      </p:grpSpPr>
      <p:sp>
        <p:nvSpPr>
          <p:cNvPr id="1662" name="Google Shape;1662;p161"/>
          <p:cNvSpPr txBox="1"/>
          <p:nvPr>
            <p:ph type="title"/>
          </p:nvPr>
        </p:nvSpPr>
        <p:spPr>
          <a:xfrm>
            <a:off x="988043" y="2862360"/>
            <a:ext cx="10512582" cy="1333698"/>
          </a:xfrm>
          <a:prstGeom prst="rect">
            <a:avLst/>
          </a:prstGeom>
          <a:noFill/>
          <a:ln>
            <a:noFill/>
          </a:ln>
        </p:spPr>
        <p:txBody>
          <a:bodyPr anchorCtr="0" anchor="t" bIns="0" lIns="0" spcFirstLastPara="1" rIns="0" wrap="square" tIns="0">
            <a:spAutoFit/>
          </a:bodyPr>
          <a:lstStyle/>
          <a:p>
            <a:pPr indent="0" lvl="0" marL="12700" rtl="0" algn="ctr">
              <a:lnSpc>
                <a:spcPct val="108750"/>
              </a:lnSpc>
              <a:spcBef>
                <a:spcPts val="0"/>
              </a:spcBef>
              <a:spcAft>
                <a:spcPts val="0"/>
              </a:spcAft>
              <a:buNone/>
            </a:pPr>
            <a:r>
              <a:rPr b="1" lang="en-US" sz="4800"/>
              <a:t>MODULI 12: </a:t>
            </a:r>
            <a:br>
              <a:rPr b="1" lang="en-US" sz="4800"/>
            </a:br>
            <a:r>
              <a:rPr b="1" lang="en-US" sz="4800"/>
              <a:t>MAWASILIANO</a:t>
            </a:r>
            <a:endParaRPr b="1" sz="4800"/>
          </a:p>
        </p:txBody>
      </p:sp>
      <p:sp>
        <p:nvSpPr>
          <p:cNvPr id="1663" name="Google Shape;1663;p161"/>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 </a:t>
            </a:r>
            <a:endParaRPr/>
          </a:p>
        </p:txBody>
      </p:sp>
      <p:sp>
        <p:nvSpPr>
          <p:cNvPr id="1664" name="Google Shape;1664;p161"/>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8" name="Shape 1668"/>
        <p:cNvGrpSpPr/>
        <p:nvPr/>
      </p:nvGrpSpPr>
      <p:grpSpPr>
        <a:xfrm>
          <a:off x="0" y="0"/>
          <a:ext cx="0" cy="0"/>
          <a:chOff x="0" y="0"/>
          <a:chExt cx="0" cy="0"/>
        </a:xfrm>
      </p:grpSpPr>
      <p:sp>
        <p:nvSpPr>
          <p:cNvPr id="1669" name="Google Shape;1669;p162"/>
          <p:cNvSpPr txBox="1"/>
          <p:nvPr>
            <p:ph type="title"/>
          </p:nvPr>
        </p:nvSpPr>
        <p:spPr>
          <a:xfrm>
            <a:off x="1019675" y="904385"/>
            <a:ext cx="10364297" cy="5539978"/>
          </a:xfrm>
          <a:prstGeom prst="rect">
            <a:avLst/>
          </a:prstGeom>
          <a:noFill/>
          <a:ln>
            <a:noFill/>
          </a:ln>
        </p:spPr>
        <p:txBody>
          <a:bodyPr anchorCtr="0" anchor="t" bIns="0" lIns="0" spcFirstLastPara="1" rIns="0" wrap="square" tIns="0">
            <a:spAutoFit/>
          </a:bodyPr>
          <a:lstStyle/>
          <a:p>
            <a:pPr indent="0" lvl="0" marL="12700" rtl="0" algn="l">
              <a:spcBef>
                <a:spcPts val="0"/>
              </a:spcBef>
              <a:spcAft>
                <a:spcPts val="0"/>
              </a:spcAft>
              <a:buNone/>
            </a:pPr>
            <a:r>
              <a:rPr b="1" lang="en-US"/>
              <a:t>Lengo la Jumla: </a:t>
            </a:r>
            <a:r>
              <a:rPr lang="en-US" sz="2000"/>
              <a:t>Kutathmini ufanisi wa shirika wa uwezo na mifumo ya mawasiliano ya nje na ya ndani kwa kukagua mkakati/mpango wa mawasiliano wa shirika ili kutathmini utoshelevu wake, kuamua ikiwa unatekelezwa kama ulivyoundwa, na ikiwa unatoa matokeo yaliyokusudiwa. </a:t>
            </a:r>
            <a:br>
              <a:rPr lang="en-US" sz="2000"/>
            </a:br>
            <a:br>
              <a:rPr lang="en-US" sz="2000"/>
            </a:br>
            <a:r>
              <a:rPr b="1" lang="en-US"/>
              <a:t>Vipengele vya Mawasiliano:</a:t>
            </a:r>
            <a:br>
              <a:rPr b="1" lang="en-US" sz="2000"/>
            </a:br>
            <a:r>
              <a:rPr lang="en-US" sz="2000"/>
              <a:t>1. 	Mkakati na Malengo ya Mawasiliano</a:t>
            </a:r>
            <a:br>
              <a:rPr lang="en-US" sz="2000"/>
            </a:br>
            <a:r>
              <a:rPr lang="en-US" sz="2000"/>
              <a:t>2.	Uwezo wa Wafanyakazi</a:t>
            </a:r>
            <a:br>
              <a:rPr lang="en-US" sz="2000"/>
            </a:br>
            <a:r>
              <a:rPr lang="en-US" sz="2000"/>
              <a:t>3.	Usimamizi wa Taarifa/Usimamizi wa Maarifa</a:t>
            </a:r>
            <a:br>
              <a:rPr lang="en-US" sz="2000"/>
            </a:br>
            <a:r>
              <a:rPr lang="en-US" sz="2000"/>
              <a:t>4.	Ufuatiliaji na tathmini ya Shughuli za Mawasiliano</a:t>
            </a:r>
            <a:br>
              <a:rPr lang="en-US" sz="2000"/>
            </a:br>
            <a:r>
              <a:rPr lang="en-US" sz="2000"/>
              <a:t>5.	Usimamizi wa Maarifa na Uhusiano wa Nje</a:t>
            </a:r>
            <a:br>
              <a:rPr lang="en-US" sz="2000"/>
            </a:br>
            <a:r>
              <a:rPr lang="en-US" sz="2000"/>
              <a:t>6.	Mawasiliano ya Ndani na Kufanya Uamuzi</a:t>
            </a:r>
            <a:br>
              <a:rPr lang="en-US" sz="2000"/>
            </a:br>
            <a:r>
              <a:rPr lang="en-US" sz="2000"/>
              <a:t>7.	Mawasiliano ya Nje</a:t>
            </a:r>
            <a:br>
              <a:rPr lang="en-US" sz="2000"/>
            </a:br>
            <a:r>
              <a:rPr lang="en-US" sz="2000"/>
              <a:t>8.	Upigaji chapa</a:t>
            </a:r>
            <a:br>
              <a:rPr lang="en-US" sz="2000"/>
            </a:br>
            <a:r>
              <a:rPr lang="en-US" sz="2000"/>
              <a:t>9.	Nembo ya USAID</a:t>
            </a:r>
            <a:br>
              <a:rPr lang="en-US" sz="2000"/>
            </a:br>
            <a:r>
              <a:rPr lang="en-US" sz="2000"/>
              <a:t>10.	Mpango wa Kuashiria </a:t>
            </a:r>
            <a:br>
              <a:rPr lang="en-US" sz="2000"/>
            </a:br>
            <a:r>
              <a:rPr lang="en-US" sz="2000"/>
              <a:t>11.	Kanusho </a:t>
            </a:r>
            <a:br>
              <a:rPr lang="en-US" sz="2000"/>
            </a:br>
            <a:r>
              <a:rPr lang="en-US" sz="2000"/>
              <a:t>12.	Upekee</a:t>
            </a:r>
            <a:r>
              <a:rPr b="1" lang="en-US"/>
              <a:t>	</a:t>
            </a:r>
            <a:endParaRPr sz="2000"/>
          </a:p>
        </p:txBody>
      </p:sp>
      <p:sp>
        <p:nvSpPr>
          <p:cNvPr id="1670" name="Google Shape;1670;p162"/>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MAWASILIANO</a:t>
            </a:r>
            <a:endParaRPr/>
          </a:p>
        </p:txBody>
      </p:sp>
      <p:sp>
        <p:nvSpPr>
          <p:cNvPr id="1671" name="Google Shape;1671;p162"/>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5" name="Shape 1675"/>
        <p:cNvGrpSpPr/>
        <p:nvPr/>
      </p:nvGrpSpPr>
      <p:grpSpPr>
        <a:xfrm>
          <a:off x="0" y="0"/>
          <a:ext cx="0" cy="0"/>
          <a:chOff x="0" y="0"/>
          <a:chExt cx="0" cy="0"/>
        </a:xfrm>
      </p:grpSpPr>
      <p:sp>
        <p:nvSpPr>
          <p:cNvPr id="1676" name="Google Shape;1676;p163"/>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MAWASILIANO</a:t>
            </a:r>
            <a:endParaRPr/>
          </a:p>
        </p:txBody>
      </p:sp>
      <p:graphicFrame>
        <p:nvGraphicFramePr>
          <p:cNvPr id="1677" name="Google Shape;1677;p163"/>
          <p:cNvGraphicFramePr/>
          <p:nvPr/>
        </p:nvGraphicFramePr>
        <p:xfrm>
          <a:off x="257749" y="920537"/>
          <a:ext cx="3000000" cy="3000000"/>
        </p:xfrm>
        <a:graphic>
          <a:graphicData uri="http://schemas.openxmlformats.org/drawingml/2006/table">
            <a:tbl>
              <a:tblPr bandRow="1" firstCol="1" firstRow="1">
                <a:noFill/>
                <a:tableStyleId>{8A603AAD-59E9-4164-B51B-7B92F35CD14B}</a:tableStyleId>
              </a:tblPr>
              <a:tblGrid>
                <a:gridCol w="1523125"/>
                <a:gridCol w="8875475"/>
                <a:gridCol w="1535650"/>
              </a:tblGrid>
              <a:tr h="414900">
                <a:tc>
                  <a:txBody>
                    <a:bodyPr/>
                    <a:lstStyle/>
                    <a:p>
                      <a:pPr indent="-8890" lvl="0" marL="8890" marR="0" rtl="0" algn="ctr">
                        <a:spcBef>
                          <a:spcPts val="0"/>
                        </a:spcBef>
                        <a:spcAft>
                          <a:spcPts val="0"/>
                        </a:spcAft>
                        <a:buNone/>
                      </a:pPr>
                      <a:r>
                        <a:rPr lang="en-US" sz="1200" u="none" cap="none" strike="noStrike"/>
                        <a:t>KATEGORIA/</a:t>
                      </a:r>
                      <a:br>
                        <a:rPr b="1" lang="en-US" sz="1200" u="none" cap="none" strike="noStrike">
                          <a:solidFill>
                            <a:schemeClr val="lt1"/>
                          </a:solidFill>
                          <a:latin typeface="Arial"/>
                          <a:ea typeface="Arial"/>
                          <a:cs typeface="Arial"/>
                          <a:sym typeface="Arial"/>
                        </a:rPr>
                      </a:br>
                      <a:r>
                        <a:rPr lang="en-US" sz="1200" u="none" cap="none" strike="noStrike"/>
                        <a:t>KATEGORIA NDOGO</a:t>
                      </a:r>
                      <a:endParaRPr b="1" sz="1200" u="none" cap="none" strike="noStrike">
                        <a:solidFill>
                          <a:schemeClr val="lt1"/>
                        </a:solidFill>
                        <a:latin typeface="Arial"/>
                        <a:ea typeface="Arial"/>
                        <a:cs typeface="Arial"/>
                        <a:sym typeface="Arial"/>
                      </a:endParaRPr>
                    </a:p>
                  </a:txBody>
                  <a:tcPr marT="0" marB="0" marR="3925" marL="3925" anchor="ctr">
                    <a:solidFill>
                      <a:srgbClr val="002E6C"/>
                    </a:solidFill>
                  </a:tcPr>
                </a:tc>
                <a:tc>
                  <a:txBody>
                    <a:bodyPr/>
                    <a:lstStyle/>
                    <a:p>
                      <a:pPr indent="-8890" lvl="0" marL="8890" marR="0" rtl="0" algn="ctr">
                        <a:spcBef>
                          <a:spcPts val="0"/>
                        </a:spcBef>
                        <a:spcAft>
                          <a:spcPts val="0"/>
                        </a:spcAft>
                        <a:buNone/>
                      </a:pPr>
                      <a:r>
                        <a:rPr lang="en-US" sz="1200" u="none" cap="none" strike="noStrike"/>
                        <a:t>MALENGO</a:t>
                      </a:r>
                      <a:endParaRPr b="1" sz="1200" u="none" cap="none" strike="noStrike">
                        <a:solidFill>
                          <a:schemeClr val="lt1"/>
                        </a:solidFill>
                        <a:latin typeface="Arial"/>
                        <a:ea typeface="Arial"/>
                        <a:cs typeface="Arial"/>
                        <a:sym typeface="Arial"/>
                      </a:endParaRPr>
                    </a:p>
                  </a:txBody>
                  <a:tcPr marT="0" marB="0" marR="3925" marL="3925" anchor="ctr">
                    <a:solidFill>
                      <a:srgbClr val="002E6C"/>
                    </a:solidFill>
                  </a:tcPr>
                </a:tc>
                <a:tc>
                  <a:txBody>
                    <a:bodyPr/>
                    <a:lstStyle/>
                    <a:p>
                      <a:pPr indent="-8890" lvl="0" marL="8890" marR="0" rtl="0" algn="ctr">
                        <a:spcBef>
                          <a:spcPts val="0"/>
                        </a:spcBef>
                        <a:spcAft>
                          <a:spcPts val="0"/>
                        </a:spcAft>
                        <a:buNone/>
                      </a:pPr>
                      <a:r>
                        <a:rPr lang="en-US" sz="1200" u="none" cap="none" strike="noStrike"/>
                        <a:t>NYARAKA MUHIMU KWA AJILI YA TATHMINI</a:t>
                      </a:r>
                      <a:endParaRPr b="1" sz="1200" u="none" cap="none" strike="noStrike">
                        <a:solidFill>
                          <a:schemeClr val="lt1"/>
                        </a:solidFill>
                        <a:latin typeface="Arial"/>
                        <a:ea typeface="Arial"/>
                        <a:cs typeface="Arial"/>
                        <a:sym typeface="Arial"/>
                      </a:endParaRPr>
                    </a:p>
                  </a:txBody>
                  <a:tcPr marT="0" marB="0" marR="3925" marL="3925" anchor="ctr">
                    <a:solidFill>
                      <a:srgbClr val="002E6C"/>
                    </a:solidFill>
                  </a:tcPr>
                </a:tc>
              </a:tr>
              <a:tr h="829800">
                <a:tc>
                  <a:txBody>
                    <a:bodyPr/>
                    <a:lstStyle/>
                    <a:p>
                      <a:pPr indent="-8890" lvl="0" marL="8890" marR="0" rtl="0" algn="l">
                        <a:spcBef>
                          <a:spcPts val="0"/>
                        </a:spcBef>
                        <a:spcAft>
                          <a:spcPts val="0"/>
                        </a:spcAft>
                        <a:buNone/>
                      </a:pPr>
                      <a:r>
                        <a:rPr lang="en-US" sz="1200" u="none" cap="none" strike="noStrike"/>
                        <a:t>Mkakati na Malengo ya Mawasiliano</a:t>
                      </a:r>
                      <a:endParaRPr b="0" sz="1200" u="none" cap="none" strike="noStrike">
                        <a:solidFill>
                          <a:schemeClr val="dk1"/>
                        </a:solidFill>
                        <a:latin typeface="Arial"/>
                        <a:ea typeface="Arial"/>
                        <a:cs typeface="Arial"/>
                        <a:sym typeface="Arial"/>
                      </a:endParaRPr>
                    </a:p>
                  </a:txBody>
                  <a:tcPr marT="0" marB="0" marR="68575" marL="68575"/>
                </a:tc>
                <a:tc>
                  <a:txBody>
                    <a:bodyPr/>
                    <a:lstStyle/>
                    <a:p>
                      <a:pPr indent="-8890" lvl="0" marL="8890" marR="0" rtl="0" algn="l">
                        <a:spcBef>
                          <a:spcPts val="0"/>
                        </a:spcBef>
                        <a:spcAft>
                          <a:spcPts val="0"/>
                        </a:spcAft>
                        <a:buNone/>
                      </a:pPr>
                      <a:r>
                        <a:rPr lang="en-US" sz="1200" u="none" cap="none" strike="noStrike"/>
                        <a:t>Thibitisha kuwa mpango au mkakati wa mawasiliano wa shirika upo, umesasishwa, na unaendana na malengo ya shirika; taratibu za mawasiliano zipo na mipango/miradi inayofadhiliwa na wafadhili ina uelewa wazi wa mahitaji yao ya chapa/kuashiria/mawasiliano, na shirika linaelewa hadhira yake ni nani na lina mipango ya kuwasiliana na hadhira hii na njia na ujumbe unaofaa.</a:t>
                      </a:r>
                      <a:endParaRPr sz="1200" u="none" cap="none" strike="noStrike">
                        <a:solidFill>
                          <a:schemeClr val="dk1"/>
                        </a:solidFill>
                        <a:latin typeface="Arial"/>
                        <a:ea typeface="Arial"/>
                        <a:cs typeface="Arial"/>
                        <a:sym typeface="Arial"/>
                      </a:endParaRPr>
                    </a:p>
                  </a:txBody>
                  <a:tcPr marT="0" marB="0" marR="68575" marL="68575"/>
                </a:tc>
                <a:tc>
                  <a:txBody>
                    <a:bodyPr/>
                    <a:lstStyle/>
                    <a:p>
                      <a:pPr indent="-8890" lvl="0" marL="8890" marR="0" rtl="0" algn="l">
                        <a:spcBef>
                          <a:spcPts val="0"/>
                        </a:spcBef>
                        <a:spcAft>
                          <a:spcPts val="0"/>
                        </a:spcAft>
                        <a:buNone/>
                      </a:pPr>
                      <a:r>
                        <a:rPr lang="en-US" sz="1200" u="none" cap="none" strike="noStrike"/>
                        <a:t>Mkakati wa Mawasiliano</a:t>
                      </a:r>
                      <a:endParaRPr sz="1200" u="none" cap="none" strike="noStrike">
                        <a:solidFill>
                          <a:schemeClr val="dk1"/>
                        </a:solidFill>
                        <a:latin typeface="Arial"/>
                        <a:ea typeface="Arial"/>
                        <a:cs typeface="Arial"/>
                        <a:sym typeface="Arial"/>
                      </a:endParaRPr>
                    </a:p>
                  </a:txBody>
                  <a:tcPr marT="0" marB="0" marR="68575" marL="68575"/>
                </a:tc>
              </a:tr>
              <a:tr h="829800">
                <a:tc>
                  <a:txBody>
                    <a:bodyPr/>
                    <a:lstStyle/>
                    <a:p>
                      <a:pPr indent="-8890" lvl="0" marL="8890" marR="0" rtl="0" algn="l">
                        <a:spcBef>
                          <a:spcPts val="0"/>
                        </a:spcBef>
                        <a:spcAft>
                          <a:spcPts val="0"/>
                        </a:spcAft>
                        <a:buNone/>
                      </a:pPr>
                      <a:r>
                        <a:rPr lang="en-US" sz="1200" u="none" cap="none" strike="noStrike"/>
                        <a:t>Uwezo wa Wafanyakazi</a:t>
                      </a:r>
                      <a:endParaRPr b="0" sz="1200" u="none" cap="none" strike="noStrike">
                        <a:solidFill>
                          <a:schemeClr val="dk1"/>
                        </a:solidFill>
                        <a:latin typeface="Arial"/>
                        <a:ea typeface="Arial"/>
                        <a:cs typeface="Arial"/>
                        <a:sym typeface="Arial"/>
                      </a:endParaRPr>
                    </a:p>
                  </a:txBody>
                  <a:tcPr marT="0" marB="0" marR="68575" marL="68575"/>
                </a:tc>
                <a:tc>
                  <a:txBody>
                    <a:bodyPr/>
                    <a:lstStyle/>
                    <a:p>
                      <a:pPr indent="-8890" lvl="0" marL="8890" marR="0" rtl="0" algn="l">
                        <a:spcBef>
                          <a:spcPts val="0"/>
                        </a:spcBef>
                        <a:spcAft>
                          <a:spcPts val="0"/>
                        </a:spcAft>
                        <a:buNone/>
                      </a:pPr>
                      <a:r>
                        <a:rPr lang="en-US" sz="1200" u="none" cap="none" strike="noStrike"/>
                        <a:t>Thibitisha ikiwa shirika lina angalau mfanyakazi mmoja aliyehusika na shughuli zinazohusiana na mawasiliano na hii inaonyeshwa vizuri katika cheo chake na maelezo ya kazi; mtu huyo ana ujuzi na uzoefu unaofaa kwa jukumu hilo na anahisi kuungwa mkono na shirika kufanikiwa katika hilo, na kuna fursa za mafunzo yenye ufanisi na maendeleo ya kitaaluma katika mawasiliano.</a:t>
                      </a:r>
                      <a:endParaRPr sz="1200" u="none" cap="none" strike="noStrike">
                        <a:solidFill>
                          <a:schemeClr val="dk1"/>
                        </a:solidFill>
                        <a:latin typeface="Arial"/>
                        <a:ea typeface="Arial"/>
                        <a:cs typeface="Arial"/>
                        <a:sym typeface="Arial"/>
                      </a:endParaRPr>
                    </a:p>
                  </a:txBody>
                  <a:tcPr marT="0" marB="0" marR="68575" marL="68575"/>
                </a:tc>
                <a:tc>
                  <a:txBody>
                    <a:bodyPr/>
                    <a:lstStyle/>
                    <a:p>
                      <a:pPr indent="-8890" lvl="0" marL="8890" marR="0" rtl="0" algn="l">
                        <a:spcBef>
                          <a:spcPts val="0"/>
                        </a:spcBef>
                        <a:spcAft>
                          <a:spcPts val="0"/>
                        </a:spcAft>
                        <a:buNone/>
                      </a:pPr>
                      <a:r>
                        <a:rPr lang="en-US" sz="1200" u="none" cap="none" strike="noStrike"/>
                        <a:t>Maelezo ya kazi na sifa za Wafanyakazi wa Mawasiliano</a:t>
                      </a:r>
                      <a:endParaRPr sz="1200" u="none" cap="none" strike="noStrike">
                        <a:solidFill>
                          <a:schemeClr val="dk1"/>
                        </a:solidFill>
                        <a:latin typeface="Arial"/>
                        <a:ea typeface="Arial"/>
                        <a:cs typeface="Arial"/>
                        <a:sym typeface="Arial"/>
                      </a:endParaRPr>
                    </a:p>
                  </a:txBody>
                  <a:tcPr marT="0" marB="0" marR="68575" marL="68575"/>
                </a:tc>
              </a:tr>
              <a:tr h="829800">
                <a:tc>
                  <a:txBody>
                    <a:bodyPr/>
                    <a:lstStyle/>
                    <a:p>
                      <a:pPr indent="-8890" lvl="0" marL="8890" marR="0" rtl="0" algn="l">
                        <a:spcBef>
                          <a:spcPts val="0"/>
                        </a:spcBef>
                        <a:spcAft>
                          <a:spcPts val="0"/>
                        </a:spcAft>
                        <a:buNone/>
                      </a:pPr>
                      <a:r>
                        <a:rPr lang="en-US" sz="1200" u="none" cap="none" strike="noStrike"/>
                        <a:t>Usimamizi wa Taarifa/Usimamizi wa Maarifa</a:t>
                      </a:r>
                      <a:endParaRPr b="0" sz="1200" u="none" cap="none" strike="noStrike">
                        <a:solidFill>
                          <a:schemeClr val="dk1"/>
                        </a:solidFill>
                        <a:latin typeface="Arial"/>
                        <a:ea typeface="Arial"/>
                        <a:cs typeface="Arial"/>
                        <a:sym typeface="Arial"/>
                      </a:endParaRPr>
                    </a:p>
                  </a:txBody>
                  <a:tcPr marT="0" marB="0" marR="68575" marL="68575"/>
                </a:tc>
                <a:tc>
                  <a:txBody>
                    <a:bodyPr/>
                    <a:lstStyle/>
                    <a:p>
                      <a:pPr indent="-8890" lvl="0" marL="8890" marR="0" rtl="0" algn="l">
                        <a:spcBef>
                          <a:spcPts val="0"/>
                        </a:spcBef>
                        <a:spcAft>
                          <a:spcPts val="0"/>
                        </a:spcAft>
                        <a:buNone/>
                      </a:pPr>
                      <a:r>
                        <a:rPr lang="en-US" sz="1200" u="none" cap="none" strike="noStrike"/>
                        <a:t>Thibitisha ikiwa kuna mchakato uliopangwa wa kukusanya data uliopo na ikiwa taarifa imehifadhiwa kwenye kanzidata kuu iliyo na mchakato rasmi wa kuhifadhi nakala za data; wafanyakazi wanaofaa wanapata taarifa na wanaweza kutumia mfumo kwa ufanisi na wanafahamu fomu za idhini/kutolewa kwa picha na wana michakato iliyopo ili kupata idhini kabla ya kuchapisha vitu vyovyote ikiwa ni pamoja na taarifa au michoro inayotambulika binafsi.</a:t>
                      </a:r>
                      <a:endParaRPr sz="1200" u="none" cap="none" strike="noStrike">
                        <a:solidFill>
                          <a:schemeClr val="dk1"/>
                        </a:solidFill>
                        <a:latin typeface="Arial"/>
                        <a:ea typeface="Arial"/>
                        <a:cs typeface="Arial"/>
                        <a:sym typeface="Arial"/>
                      </a:endParaRPr>
                    </a:p>
                  </a:txBody>
                  <a:tcPr marT="0" marB="0" marR="68575" marL="68575"/>
                </a:tc>
                <a:tc>
                  <a:txBody>
                    <a:bodyPr/>
                    <a:lstStyle/>
                    <a:p>
                      <a:pPr indent="-8890" lvl="0" marL="8890" marR="0" rtl="0" algn="l">
                        <a:spcBef>
                          <a:spcPts val="0"/>
                        </a:spcBef>
                        <a:spcAft>
                          <a:spcPts val="0"/>
                        </a:spcAft>
                        <a:buNone/>
                      </a:pPr>
                      <a:r>
                        <a:rPr lang="en-US" sz="1200" u="none" cap="none" strike="noStrike"/>
                        <a:t>Mfumo wa Usimamizi wa Taarifa/Maarifa</a:t>
                      </a:r>
                      <a:endParaRPr/>
                    </a:p>
                  </a:txBody>
                  <a:tcPr marT="0" marB="0" marR="68575" marL="68575"/>
                </a:tc>
              </a:tr>
              <a:tr h="664250">
                <a:tc>
                  <a:txBody>
                    <a:bodyPr/>
                    <a:lstStyle/>
                    <a:p>
                      <a:pPr indent="-8890" lvl="0" marL="8890" marR="0" rtl="0" algn="l">
                        <a:spcBef>
                          <a:spcPts val="0"/>
                        </a:spcBef>
                        <a:spcAft>
                          <a:spcPts val="0"/>
                        </a:spcAft>
                        <a:buNone/>
                      </a:pPr>
                      <a:r>
                        <a:rPr lang="en-US" sz="1200" u="none" cap="none" strike="noStrike"/>
                        <a:t>M&amp;E ya Shughuli za Mawasiliano</a:t>
                      </a:r>
                      <a:endParaRPr b="0" sz="1200" u="none" cap="none" strike="noStrike">
                        <a:solidFill>
                          <a:schemeClr val="dk1"/>
                        </a:solidFill>
                        <a:latin typeface="Arial"/>
                        <a:ea typeface="Arial"/>
                        <a:cs typeface="Arial"/>
                        <a:sym typeface="Arial"/>
                      </a:endParaRPr>
                    </a:p>
                  </a:txBody>
                  <a:tcPr marT="0" marB="0" marR="68575" marL="68575"/>
                </a:tc>
                <a:tc>
                  <a:txBody>
                    <a:bodyPr/>
                    <a:lstStyle/>
                    <a:p>
                      <a:pPr indent="-8890" lvl="0" marL="8890" marR="0" rtl="0" algn="l">
                        <a:spcBef>
                          <a:spcPts val="0"/>
                        </a:spcBef>
                        <a:spcAft>
                          <a:spcPts val="0"/>
                        </a:spcAft>
                        <a:buNone/>
                      </a:pPr>
                      <a:r>
                        <a:rPr lang="en-US" sz="1200" u="none" cap="none" strike="noStrike"/>
                        <a:t>Thibitisha ikiwa shirika lina njia rasmi za kufuatilia na kutathmini shughuli zake za mawasiliano ambazo zinaambatana na malengo na dhamira ya shirika. Ukusanyaji wa data unafanywa kwa njia iliyopangwa na mfanyakazi anayehusika amejitolea kuhakikisha kuwa shughuli zinazohusiana na mawasiliano zinatathminiwa kwa ufanisi mara kwa mara.</a:t>
                      </a:r>
                      <a:endParaRPr sz="1200" u="none" cap="none" strike="noStrike">
                        <a:solidFill>
                          <a:schemeClr val="dk1"/>
                        </a:solidFill>
                        <a:latin typeface="Arial"/>
                        <a:ea typeface="Arial"/>
                        <a:cs typeface="Arial"/>
                        <a:sym typeface="Arial"/>
                      </a:endParaRPr>
                    </a:p>
                  </a:txBody>
                  <a:tcPr marT="0" marB="0" marR="68575" marL="68575"/>
                </a:tc>
                <a:tc>
                  <a:txBody>
                    <a:bodyPr/>
                    <a:lstStyle/>
                    <a:p>
                      <a:pPr indent="-8890" lvl="0" marL="8890" marR="0" rtl="0" algn="l">
                        <a:spcBef>
                          <a:spcPts val="0"/>
                        </a:spcBef>
                        <a:spcAft>
                          <a:spcPts val="0"/>
                        </a:spcAft>
                        <a:buNone/>
                      </a:pPr>
                      <a:r>
                        <a:rPr lang="en-US" sz="1200" u="none" cap="none" strike="noStrike"/>
                        <a:t>Kifuatiliaji cha M&amp;E cha Mawasiliano </a:t>
                      </a:r>
                      <a:endParaRPr sz="1200" u="none" cap="none" strike="noStrike">
                        <a:solidFill>
                          <a:schemeClr val="dk1"/>
                        </a:solidFill>
                        <a:latin typeface="Arial"/>
                        <a:ea typeface="Arial"/>
                        <a:cs typeface="Arial"/>
                        <a:sym typeface="Arial"/>
                      </a:endParaRPr>
                    </a:p>
                  </a:txBody>
                  <a:tcPr marT="0" marB="0" marR="68575" marL="68575"/>
                </a:tc>
              </a:tr>
              <a:tr h="1733725">
                <a:tc>
                  <a:txBody>
                    <a:bodyPr/>
                    <a:lstStyle/>
                    <a:p>
                      <a:pPr indent="-8890" lvl="0" marL="8890" marR="0" rtl="0" algn="l">
                        <a:spcBef>
                          <a:spcPts val="0"/>
                        </a:spcBef>
                        <a:spcAft>
                          <a:spcPts val="0"/>
                        </a:spcAft>
                        <a:buNone/>
                      </a:pPr>
                      <a:r>
                        <a:rPr lang="en-US" sz="1200" u="none" cap="none" strike="noStrike"/>
                        <a:t>Usimamizi wa Maarifa na Uhusiano wa Nje</a:t>
                      </a:r>
                      <a:endParaRPr b="0" sz="1200" u="none" cap="none" strike="noStrike">
                        <a:solidFill>
                          <a:schemeClr val="dk1"/>
                        </a:solidFill>
                        <a:latin typeface="Arial"/>
                        <a:ea typeface="Arial"/>
                        <a:cs typeface="Arial"/>
                        <a:sym typeface="Arial"/>
                      </a:endParaRPr>
                    </a:p>
                  </a:txBody>
                  <a:tcPr marT="0" marB="0" marR="68575" marL="68575"/>
                </a:tc>
                <a:tc>
                  <a:txBody>
                    <a:bodyPr/>
                    <a:lstStyle/>
                    <a:p>
                      <a:pPr indent="0" lvl="0" marL="0" marR="0" rtl="0" algn="l">
                        <a:spcBef>
                          <a:spcPts val="0"/>
                        </a:spcBef>
                        <a:spcAft>
                          <a:spcPts val="0"/>
                        </a:spcAft>
                        <a:buNone/>
                      </a:pPr>
                      <a:r>
                        <a:rPr lang="en-US" sz="1200" u="none" cap="none" strike="noStrike"/>
                        <a:t>Thibitisha ikiwa shirika: </a:t>
                      </a:r>
                      <a:endParaRPr/>
                    </a:p>
                    <a:p>
                      <a:pPr indent="-342900" lvl="0" marL="342900" marR="0" rtl="0" algn="l">
                        <a:spcBef>
                          <a:spcPts val="0"/>
                        </a:spcBef>
                        <a:spcAft>
                          <a:spcPts val="0"/>
                        </a:spcAft>
                        <a:buClr>
                          <a:schemeClr val="dk1"/>
                        </a:buClr>
                        <a:buSzPts val="1200"/>
                        <a:buFont typeface="Noto Sans Symbols"/>
                        <a:buChar char="▪"/>
                      </a:pPr>
                      <a:r>
                        <a:rPr lang="en-US" sz="1200" u="none" cap="none" strike="noStrike"/>
                        <a:t>Ina uwezo wa uchambuzi uliothibitishwa wa kutambua utendaji na mafunzo binafsi, na mifumo thabiti ya kurekodi, kuhifadhi, na kusambaza maarifa ya programu.</a:t>
                      </a:r>
                      <a:endParaRPr/>
                    </a:p>
                    <a:p>
                      <a:pPr indent="-342900" lvl="0" marL="342900" marR="0" rtl="0" algn="l">
                        <a:spcBef>
                          <a:spcPts val="0"/>
                        </a:spcBef>
                        <a:spcAft>
                          <a:spcPts val="0"/>
                        </a:spcAft>
                        <a:buClr>
                          <a:schemeClr val="dk1"/>
                        </a:buClr>
                        <a:buSzPts val="1200"/>
                        <a:buFont typeface="Noto Sans Symbols"/>
                        <a:buChar char="▪"/>
                      </a:pPr>
                      <a:r>
                        <a:rPr lang="en-US" sz="1200" u="none" cap="none" strike="noStrike"/>
                        <a:t>Linachambua na kushirikisha utaratibu mzuri na masfunzo ndani  ya shirika angalau mara mbili kwa mwaka.</a:t>
                      </a:r>
                      <a:endParaRPr/>
                    </a:p>
                    <a:p>
                      <a:pPr indent="-342900" lvl="0" marL="342900" marR="0" rtl="0" algn="l">
                        <a:spcBef>
                          <a:spcPts val="0"/>
                        </a:spcBef>
                        <a:spcAft>
                          <a:spcPts val="0"/>
                        </a:spcAft>
                        <a:buClr>
                          <a:schemeClr val="dk1"/>
                        </a:buClr>
                        <a:buSzPts val="1200"/>
                        <a:buFont typeface="Noto Sans Symbols"/>
                        <a:buChar char="▪"/>
                      </a:pPr>
                      <a:r>
                        <a:rPr lang="en-US" sz="1200" u="none" cap="none" strike="noStrike"/>
                        <a:t>Mara nyingi hushiriki kikamilifu katika mitandao rasmi na jukumu la uongozi.</a:t>
                      </a:r>
                      <a:endParaRPr/>
                    </a:p>
                    <a:p>
                      <a:pPr indent="-342900" lvl="0" marL="342900" marR="0" rtl="0" algn="l">
                        <a:spcBef>
                          <a:spcPts val="0"/>
                        </a:spcBef>
                        <a:spcAft>
                          <a:spcPts val="0"/>
                        </a:spcAft>
                        <a:buClr>
                          <a:schemeClr val="dk1"/>
                        </a:buClr>
                        <a:buSzPts val="1200"/>
                        <a:buFont typeface="Noto Sans Symbols"/>
                        <a:buChar char="▪"/>
                      </a:pPr>
                      <a:r>
                        <a:rPr lang="en-US" sz="1200" u="none" cap="none" strike="noStrike"/>
                        <a:t>Mara kwa mara na mfululizo walishiriki katika majadiliano na wafadhili, serikali, na mashirika ya kiraia kuhusu mbinu, mafunzo, na utendaji mzuri.</a:t>
                      </a:r>
                      <a:endParaRPr/>
                    </a:p>
                    <a:p>
                      <a:pPr indent="-342900" lvl="0" marL="342900" marR="0" rtl="0" algn="l">
                        <a:spcBef>
                          <a:spcPts val="0"/>
                        </a:spcBef>
                        <a:spcAft>
                          <a:spcPts val="0"/>
                        </a:spcAft>
                        <a:buClr>
                          <a:schemeClr val="dk1"/>
                        </a:buClr>
                        <a:buSzPts val="1200"/>
                        <a:buFont typeface="Noto Sans Symbols"/>
                        <a:buChar char="▪"/>
                      </a:pPr>
                      <a:r>
                        <a:rPr lang="en-US" sz="1200" u="none" cap="none" strike="noStrike"/>
                        <a:t>Mara kwa mara aliwasilisha mbinu na matokeo yake katika matukio ya nje.</a:t>
                      </a:r>
                      <a:endParaRPr sz="1200" u="none" cap="none" strike="noStrike">
                        <a:solidFill>
                          <a:schemeClr val="dk1"/>
                        </a:solidFill>
                        <a:latin typeface="Arial"/>
                        <a:ea typeface="Arial"/>
                        <a:cs typeface="Arial"/>
                        <a:sym typeface="Arial"/>
                      </a:endParaRPr>
                    </a:p>
                  </a:txBody>
                  <a:tcPr marT="0" marB="0" marR="68575" marL="68575"/>
                </a:tc>
                <a:tc>
                  <a:txBody>
                    <a:bodyPr/>
                    <a:lstStyle/>
                    <a:p>
                      <a:pPr indent="-8890" lvl="0" marL="8890" marR="0" rtl="0" algn="l">
                        <a:spcBef>
                          <a:spcPts val="0"/>
                        </a:spcBef>
                        <a:spcAft>
                          <a:spcPts val="0"/>
                        </a:spcAft>
                        <a:buNone/>
                      </a:pPr>
                      <a:r>
                        <a:rPr lang="en-US" sz="1200" u="none" cap="none" strike="noStrike"/>
                        <a:t>Mfumo wa Usimamizi wa Taarifa/Maarifa</a:t>
                      </a:r>
                      <a:endParaRPr sz="1200" u="none" cap="none" strike="noStrike"/>
                    </a:p>
                    <a:p>
                      <a:pPr indent="-8890" lvl="0" marL="8890" marR="0" rtl="0" algn="l">
                        <a:spcBef>
                          <a:spcPts val="600"/>
                        </a:spcBef>
                        <a:spcAft>
                          <a:spcPts val="0"/>
                        </a:spcAft>
                        <a:buNone/>
                      </a:pPr>
                      <a:r>
                        <a:rPr lang="en-US" sz="1200" u="none" cap="none" strike="noStrike"/>
                        <a:t>Mkakati/Njia ya Mawasiliano ya Nje</a:t>
                      </a:r>
                      <a:endParaRPr sz="1200" u="none" cap="none" strike="noStrike">
                        <a:solidFill>
                          <a:schemeClr val="dk1"/>
                        </a:solidFill>
                        <a:latin typeface="Arial"/>
                        <a:ea typeface="Arial"/>
                        <a:cs typeface="Arial"/>
                        <a:sym typeface="Arial"/>
                      </a:endParaRPr>
                    </a:p>
                  </a:txBody>
                  <a:tcPr marT="0" marB="0" marR="68575" marL="68575"/>
                </a:tc>
              </a:tr>
            </a:tbl>
          </a:graphicData>
        </a:graphic>
      </p:graphicFrame>
      <p:sp>
        <p:nvSpPr>
          <p:cNvPr id="1678" name="Google Shape;1678;p163"/>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2" name="Shape 1682"/>
        <p:cNvGrpSpPr/>
        <p:nvPr/>
      </p:nvGrpSpPr>
      <p:grpSpPr>
        <a:xfrm>
          <a:off x="0" y="0"/>
          <a:ext cx="0" cy="0"/>
          <a:chOff x="0" y="0"/>
          <a:chExt cx="0" cy="0"/>
        </a:xfrm>
      </p:grpSpPr>
      <p:graphicFrame>
        <p:nvGraphicFramePr>
          <p:cNvPr id="1683" name="Google Shape;1683;p164"/>
          <p:cNvGraphicFramePr/>
          <p:nvPr/>
        </p:nvGraphicFramePr>
        <p:xfrm>
          <a:off x="521638" y="920537"/>
          <a:ext cx="3000000" cy="3000000"/>
        </p:xfrm>
        <a:graphic>
          <a:graphicData uri="http://schemas.openxmlformats.org/drawingml/2006/table">
            <a:tbl>
              <a:tblPr bandRow="1" firstCol="1" firstRow="1">
                <a:noFill/>
                <a:tableStyleId>{8A603AAD-59E9-4164-B51B-7B92F35CD14B}</a:tableStyleId>
              </a:tblPr>
              <a:tblGrid>
                <a:gridCol w="1681525"/>
                <a:gridCol w="7867525"/>
                <a:gridCol w="1933125"/>
              </a:tblGrid>
              <a:tr h="413225">
                <a:tc>
                  <a:txBody>
                    <a:bodyPr/>
                    <a:lstStyle/>
                    <a:p>
                      <a:pPr indent="-8890" lvl="0" marL="8890" marR="0" rtl="0" algn="ctr">
                        <a:spcBef>
                          <a:spcPts val="0"/>
                        </a:spcBef>
                        <a:spcAft>
                          <a:spcPts val="0"/>
                        </a:spcAft>
                        <a:buNone/>
                      </a:pPr>
                      <a:r>
                        <a:rPr lang="en-US" sz="1200" u="none" cap="none" strike="noStrike"/>
                        <a:t>KATEGORIA/</a:t>
                      </a:r>
                      <a:br>
                        <a:rPr b="1" lang="en-US" sz="1200" u="none" cap="none" strike="noStrike">
                          <a:solidFill>
                            <a:schemeClr val="lt1"/>
                          </a:solidFill>
                          <a:latin typeface="Arial"/>
                          <a:ea typeface="Arial"/>
                          <a:cs typeface="Arial"/>
                          <a:sym typeface="Arial"/>
                        </a:rPr>
                      </a:br>
                      <a:r>
                        <a:rPr lang="en-US" sz="1200" u="none" cap="none" strike="noStrike"/>
                        <a:t>KATEGORIA NDOGO</a:t>
                      </a:r>
                      <a:endParaRPr b="1" sz="1200" u="none" cap="none" strike="noStrike">
                        <a:solidFill>
                          <a:schemeClr val="lt1"/>
                        </a:solidFill>
                        <a:latin typeface="Arial"/>
                        <a:ea typeface="Arial"/>
                        <a:cs typeface="Arial"/>
                        <a:sym typeface="Arial"/>
                      </a:endParaRPr>
                    </a:p>
                  </a:txBody>
                  <a:tcPr marT="0" marB="0" marR="3925" marL="3925" anchor="ctr">
                    <a:solidFill>
                      <a:srgbClr val="002E6C"/>
                    </a:solidFill>
                  </a:tcPr>
                </a:tc>
                <a:tc>
                  <a:txBody>
                    <a:bodyPr/>
                    <a:lstStyle/>
                    <a:p>
                      <a:pPr indent="-8890" lvl="0" marL="8890" marR="0" rtl="0" algn="ctr">
                        <a:spcBef>
                          <a:spcPts val="0"/>
                        </a:spcBef>
                        <a:spcAft>
                          <a:spcPts val="0"/>
                        </a:spcAft>
                        <a:buNone/>
                      </a:pPr>
                      <a:r>
                        <a:rPr lang="en-US" sz="1200" u="none" cap="none" strike="noStrike"/>
                        <a:t>MALENGO</a:t>
                      </a:r>
                      <a:endParaRPr b="1" sz="1200" u="none" cap="none" strike="noStrike">
                        <a:solidFill>
                          <a:schemeClr val="lt1"/>
                        </a:solidFill>
                        <a:latin typeface="Arial"/>
                        <a:ea typeface="Arial"/>
                        <a:cs typeface="Arial"/>
                        <a:sym typeface="Arial"/>
                      </a:endParaRPr>
                    </a:p>
                  </a:txBody>
                  <a:tcPr marT="0" marB="0" marR="3925" marL="3925" anchor="ctr">
                    <a:solidFill>
                      <a:srgbClr val="002E6C"/>
                    </a:solidFill>
                  </a:tcPr>
                </a:tc>
                <a:tc>
                  <a:txBody>
                    <a:bodyPr/>
                    <a:lstStyle/>
                    <a:p>
                      <a:pPr indent="-8890" lvl="0" marL="8890" marR="0" rtl="0" algn="ctr">
                        <a:spcBef>
                          <a:spcPts val="0"/>
                        </a:spcBef>
                        <a:spcAft>
                          <a:spcPts val="0"/>
                        </a:spcAft>
                        <a:buNone/>
                      </a:pPr>
                      <a:r>
                        <a:rPr lang="en-US" sz="1200" u="none" cap="none" strike="noStrike"/>
                        <a:t>NYARAKA MUHIMU KWA AJILI YA TATHMINI</a:t>
                      </a:r>
                      <a:endParaRPr b="1" sz="1200" u="none" cap="none" strike="noStrike">
                        <a:solidFill>
                          <a:schemeClr val="lt1"/>
                        </a:solidFill>
                        <a:latin typeface="Arial"/>
                        <a:ea typeface="Arial"/>
                        <a:cs typeface="Arial"/>
                        <a:sym typeface="Arial"/>
                      </a:endParaRPr>
                    </a:p>
                  </a:txBody>
                  <a:tcPr marT="0" marB="0" marR="3925" marL="3925" anchor="ctr">
                    <a:solidFill>
                      <a:srgbClr val="002E6C"/>
                    </a:solidFill>
                  </a:tcPr>
                </a:tc>
              </a:tr>
              <a:tr h="1933300">
                <a:tc>
                  <a:txBody>
                    <a:bodyPr/>
                    <a:lstStyle/>
                    <a:p>
                      <a:pPr indent="-8890" lvl="0" marL="8890" marR="0" rtl="0" algn="l">
                        <a:spcBef>
                          <a:spcPts val="0"/>
                        </a:spcBef>
                        <a:spcAft>
                          <a:spcPts val="0"/>
                        </a:spcAft>
                        <a:buNone/>
                      </a:pPr>
                      <a:r>
                        <a:rPr lang="en-US" sz="1200" u="none" cap="none" strike="noStrike"/>
                        <a:t>Mawasiliano ya Ndani na Kufanya Uamuzi</a:t>
                      </a:r>
                      <a:endParaRPr b="0" sz="1200" u="none" cap="none" strike="noStrike">
                        <a:solidFill>
                          <a:schemeClr val="dk1"/>
                        </a:solidFill>
                        <a:latin typeface="Arial"/>
                        <a:ea typeface="Arial"/>
                        <a:cs typeface="Arial"/>
                        <a:sym typeface="Arial"/>
                      </a:endParaRPr>
                    </a:p>
                  </a:txBody>
                  <a:tcPr marT="0" marB="0" marR="68575" marL="68575"/>
                </a:tc>
                <a:tc>
                  <a:txBody>
                    <a:bodyPr/>
                    <a:lstStyle/>
                    <a:p>
                      <a:pPr indent="-8890" lvl="0" marL="8890" marR="0" rtl="0" algn="l">
                        <a:spcBef>
                          <a:spcPts val="0"/>
                        </a:spcBef>
                        <a:spcAft>
                          <a:spcPts val="0"/>
                        </a:spcAft>
                        <a:buNone/>
                      </a:pPr>
                      <a:r>
                        <a:rPr lang="en-US" sz="1200" u="none" cap="none" strike="noStrike"/>
                        <a:t>Thibitisha ikiwa:</a:t>
                      </a:r>
                      <a:endParaRPr/>
                    </a:p>
                    <a:p>
                      <a:pPr indent="-342900" lvl="0" marL="342900" marR="0" rtl="0" algn="l">
                        <a:spcBef>
                          <a:spcPts val="0"/>
                        </a:spcBef>
                        <a:spcAft>
                          <a:spcPts val="0"/>
                        </a:spcAft>
                        <a:buClr>
                          <a:schemeClr val="dk1"/>
                        </a:buClr>
                        <a:buSzPts val="1200"/>
                        <a:buFont typeface="Noto Sans Symbols"/>
                        <a:buChar char="▪"/>
                      </a:pPr>
                      <a:r>
                        <a:rPr lang="en-US" sz="1200" u="none" cap="none" strike="noStrike"/>
                        <a:t>Shirika lina mawasiliano ya wazi ya njia mbili kati ya usimamizi na wafanyakazi, na katika idara zote, na mipangilio ya mara kwa mara ya muundo ili kubadilishana mawazo na kujadili matatizo na fursa.</a:t>
                      </a:r>
                      <a:endParaRPr/>
                    </a:p>
                    <a:p>
                      <a:pPr indent="-342900" lvl="0" marL="342900" marR="0" rtl="0" algn="l">
                        <a:spcBef>
                          <a:spcPts val="0"/>
                        </a:spcBef>
                        <a:spcAft>
                          <a:spcPts val="0"/>
                        </a:spcAft>
                        <a:buClr>
                          <a:schemeClr val="dk1"/>
                        </a:buClr>
                        <a:buSzPts val="1200"/>
                        <a:buFont typeface="Noto Sans Symbols"/>
                        <a:buChar char="▪"/>
                      </a:pPr>
                      <a:r>
                        <a:rPr lang="en-US" sz="1200" u="none" cap="none" strike="noStrike"/>
                        <a:t>Usimamizi husikiliza mara kwa mara mawazo ya wafanyakazi na kutafuta maoni ya wafanyakazi.</a:t>
                      </a:r>
                      <a:endParaRPr/>
                    </a:p>
                    <a:p>
                      <a:pPr indent="-342900" lvl="0" marL="342900" marR="0" rtl="0" algn="l">
                        <a:spcBef>
                          <a:spcPts val="0"/>
                        </a:spcBef>
                        <a:spcAft>
                          <a:spcPts val="0"/>
                        </a:spcAft>
                        <a:buClr>
                          <a:schemeClr val="dk1"/>
                        </a:buClr>
                        <a:buSzPts val="1200"/>
                        <a:buFont typeface="Noto Sans Symbols"/>
                        <a:buChar char="▪"/>
                      </a:pPr>
                      <a:r>
                        <a:rPr lang="en-US" sz="1200" u="none" cap="none" strike="noStrike"/>
                        <a:t>Wafanyakazi mara nyingi huanzisha majadiliano na menejimenti na kuibua masuala tata.</a:t>
                      </a:r>
                      <a:endParaRPr/>
                    </a:p>
                    <a:p>
                      <a:pPr indent="-342900" lvl="0" marL="342900" marR="0" rtl="0" algn="l">
                        <a:spcBef>
                          <a:spcPts val="0"/>
                        </a:spcBef>
                        <a:spcAft>
                          <a:spcPts val="0"/>
                        </a:spcAft>
                        <a:buClr>
                          <a:schemeClr val="dk1"/>
                        </a:buClr>
                        <a:buSzPts val="1200"/>
                        <a:buFont typeface="Noto Sans Symbols"/>
                        <a:buChar char="▪"/>
                      </a:pPr>
                      <a:r>
                        <a:rPr lang="en-US" sz="1200" u="none" cap="none" strike="noStrike"/>
                        <a:t>Shirika lina mchakato wa kufanya uamuzi na ushiriki mkubwa wa wafanyakazi kwa wajibu wa pamoja, umiliki, na uwajibikaji, na nafasi sahihi na miundombinu ili kuwezesha mawasiliano ya ndani.</a:t>
                      </a:r>
                      <a:endParaRPr sz="1200" u="none" cap="none" strike="noStrike">
                        <a:solidFill>
                          <a:schemeClr val="dk1"/>
                        </a:solidFill>
                        <a:latin typeface="Arial"/>
                        <a:ea typeface="Arial"/>
                        <a:cs typeface="Arial"/>
                        <a:sym typeface="Arial"/>
                      </a:endParaRPr>
                    </a:p>
                  </a:txBody>
                  <a:tcPr marT="0" marB="0" marR="68575" marL="68575"/>
                </a:tc>
                <a:tc>
                  <a:txBody>
                    <a:bodyPr/>
                    <a:lstStyle/>
                    <a:p>
                      <a:pPr indent="-8890" lvl="0" marL="8890" marR="0" rtl="0" algn="l">
                        <a:spcBef>
                          <a:spcPts val="0"/>
                        </a:spcBef>
                        <a:spcAft>
                          <a:spcPts val="0"/>
                        </a:spcAft>
                        <a:buNone/>
                      </a:pPr>
                      <a:r>
                        <a:rPr lang="en-US" sz="1200" u="none" cap="none" strike="noStrike"/>
                        <a:t>Mkakati wa Mawasiliano ya Ndani na mahojiano na usimamizi na wafanyakazi</a:t>
                      </a:r>
                      <a:endParaRPr sz="1200" u="none" cap="none" strike="noStrike">
                        <a:solidFill>
                          <a:schemeClr val="dk1"/>
                        </a:solidFill>
                        <a:latin typeface="Arial"/>
                        <a:ea typeface="Arial"/>
                        <a:cs typeface="Arial"/>
                        <a:sym typeface="Arial"/>
                      </a:endParaRPr>
                    </a:p>
                  </a:txBody>
                  <a:tcPr marT="0" marB="0" marR="68575" marL="68575"/>
                </a:tc>
              </a:tr>
              <a:tr h="2139900">
                <a:tc>
                  <a:txBody>
                    <a:bodyPr/>
                    <a:lstStyle/>
                    <a:p>
                      <a:pPr indent="-8890" lvl="0" marL="8890" marR="0" rtl="0" algn="l">
                        <a:spcBef>
                          <a:spcPts val="0"/>
                        </a:spcBef>
                        <a:spcAft>
                          <a:spcPts val="0"/>
                        </a:spcAft>
                        <a:buNone/>
                      </a:pPr>
                      <a:r>
                        <a:rPr lang="en-US" sz="1200" u="none" cap="none" strike="noStrike"/>
                        <a:t>Mawasiliano ya Nje</a:t>
                      </a:r>
                      <a:endParaRPr b="0" sz="1200" u="none" cap="none" strike="noStrike">
                        <a:solidFill>
                          <a:schemeClr val="dk1"/>
                        </a:solidFill>
                        <a:latin typeface="Arial"/>
                        <a:ea typeface="Arial"/>
                        <a:cs typeface="Arial"/>
                        <a:sym typeface="Arial"/>
                      </a:endParaRPr>
                    </a:p>
                  </a:txBody>
                  <a:tcPr marT="0" marB="0" marR="68575" marL="68575"/>
                </a:tc>
                <a:tc>
                  <a:txBody>
                    <a:bodyPr/>
                    <a:lstStyle/>
                    <a:p>
                      <a:pPr indent="-8890" lvl="0" marL="8890" marR="0" rtl="0" algn="l">
                        <a:spcBef>
                          <a:spcPts val="0"/>
                        </a:spcBef>
                        <a:spcAft>
                          <a:spcPts val="0"/>
                        </a:spcAft>
                        <a:buNone/>
                      </a:pPr>
                      <a:r>
                        <a:rPr lang="en-US" sz="1200" u="none" cap="none" strike="noStrike"/>
                        <a:t>Thibitisha ikiwa shirika lina:</a:t>
                      </a:r>
                      <a:endParaRPr/>
                    </a:p>
                    <a:p>
                      <a:pPr indent="-342900" lvl="0" marL="342900" marR="0" rtl="0" algn="l">
                        <a:spcBef>
                          <a:spcPts val="0"/>
                        </a:spcBef>
                        <a:spcAft>
                          <a:spcPts val="0"/>
                        </a:spcAft>
                        <a:buClr>
                          <a:schemeClr val="dk1"/>
                        </a:buClr>
                        <a:buSzPts val="1200"/>
                        <a:buFont typeface="Noto Sans Symbols"/>
                        <a:buChar char="▪"/>
                      </a:pPr>
                      <a:r>
                        <a:rPr lang="en-US" sz="1200" u="none" cap="none" strike="noStrike"/>
                        <a:t>Mkakati mzuri wa maandishi wa kutambua hadhira, njia, na nyenzo za mawasiliano ya nje. </a:t>
                      </a:r>
                      <a:endParaRPr/>
                    </a:p>
                    <a:p>
                      <a:pPr indent="-342900" lvl="0" marL="342900" marR="0" rtl="0" algn="l">
                        <a:spcBef>
                          <a:spcPts val="0"/>
                        </a:spcBef>
                        <a:spcAft>
                          <a:spcPts val="0"/>
                        </a:spcAft>
                        <a:buClr>
                          <a:schemeClr val="dk1"/>
                        </a:buClr>
                        <a:buSzPts val="1200"/>
                        <a:buFont typeface="Noto Sans Symbols"/>
                        <a:buChar char="▪"/>
                      </a:pPr>
                      <a:r>
                        <a:rPr lang="en-US" sz="1200" u="none" cap="none" strike="noStrike"/>
                        <a:t>Mkakati ulioandikwa wa mawasiliano ya nje ambao unafuatwa kila wakati.</a:t>
                      </a:r>
                      <a:endParaRPr/>
                    </a:p>
                    <a:p>
                      <a:pPr indent="-342900" lvl="0" marL="342900" marR="0" rtl="0" algn="l">
                        <a:spcBef>
                          <a:spcPts val="0"/>
                        </a:spcBef>
                        <a:spcAft>
                          <a:spcPts val="0"/>
                        </a:spcAft>
                        <a:buClr>
                          <a:schemeClr val="dk1"/>
                        </a:buClr>
                        <a:buSzPts val="1200"/>
                        <a:buFont typeface="Noto Sans Symbols"/>
                        <a:buChar char="▪"/>
                      </a:pPr>
                      <a:r>
                        <a:rPr lang="en-US" sz="1200" u="none" cap="none" strike="noStrike"/>
                        <a:t>Uwezo mzuri wa kutekeleza mkakati wa mawasiliano ya nje na kusimamia bidhaa za maandishi na mdomo.</a:t>
                      </a:r>
                      <a:endParaRPr/>
                    </a:p>
                    <a:p>
                      <a:pPr indent="-342900" lvl="0" marL="342900" marR="0" rtl="0" algn="l">
                        <a:spcBef>
                          <a:spcPts val="0"/>
                        </a:spcBef>
                        <a:spcAft>
                          <a:spcPts val="0"/>
                        </a:spcAft>
                        <a:buClr>
                          <a:schemeClr val="dk1"/>
                        </a:buClr>
                        <a:buSzPts val="1200"/>
                        <a:buFont typeface="Noto Sans Symbols"/>
                        <a:buChar char="▪"/>
                      </a:pPr>
                      <a:r>
                        <a:rPr lang="en-US" sz="1200" u="none" cap="none" strike="noStrike"/>
                        <a:t>Mchakato sahihi wa kupima na kurekebisha ujumbe na nyenzo za mawasiliano ya nje na kufuatilia ufanisi wake.</a:t>
                      </a:r>
                      <a:endParaRPr/>
                    </a:p>
                    <a:p>
                      <a:pPr indent="-342900" lvl="0" marL="342900" marR="0" rtl="0" algn="l">
                        <a:spcBef>
                          <a:spcPts val="0"/>
                        </a:spcBef>
                        <a:spcAft>
                          <a:spcPts val="0"/>
                        </a:spcAft>
                        <a:buClr>
                          <a:schemeClr val="dk1"/>
                        </a:buClr>
                        <a:buSzPts val="1200"/>
                        <a:buFont typeface="Noto Sans Symbols"/>
                        <a:buChar char="▪"/>
                      </a:pPr>
                      <a:r>
                        <a:rPr lang="en-US" sz="1200" u="none" cap="none" strike="noStrike"/>
                        <a:t>Violezo vyenye ufanisi au miongozo ya mtindo wa nyaraka na tovuti.</a:t>
                      </a:r>
                      <a:endParaRPr/>
                    </a:p>
                    <a:p>
                      <a:pPr indent="-342900" lvl="0" marL="342900" marR="0" rtl="0" algn="l">
                        <a:spcBef>
                          <a:spcPts val="0"/>
                        </a:spcBef>
                        <a:spcAft>
                          <a:spcPts val="0"/>
                        </a:spcAft>
                        <a:buClr>
                          <a:schemeClr val="dk1"/>
                        </a:buClr>
                        <a:buSzPts val="1200"/>
                        <a:buFont typeface="Noto Sans Symbols"/>
                        <a:buChar char="▪"/>
                      </a:pPr>
                      <a:r>
                        <a:rPr lang="en-US" sz="1200" u="none" cap="none" strike="noStrike"/>
                        <a:t>Sifa nzuri sana kati ya wadau muhimu.</a:t>
                      </a:r>
                      <a:endParaRPr sz="1200" u="none" cap="none" strike="noStrike">
                        <a:solidFill>
                          <a:schemeClr val="dk1"/>
                        </a:solidFill>
                        <a:latin typeface="Arial"/>
                        <a:ea typeface="Arial"/>
                        <a:cs typeface="Arial"/>
                        <a:sym typeface="Arial"/>
                      </a:endParaRPr>
                    </a:p>
                  </a:txBody>
                  <a:tcPr marT="0" marB="0" marR="68575" marL="68575"/>
                </a:tc>
                <a:tc>
                  <a:txBody>
                    <a:bodyPr/>
                    <a:lstStyle/>
                    <a:p>
                      <a:pPr indent="-8890" lvl="0" marL="8890" marR="0" rtl="0" algn="l">
                        <a:spcBef>
                          <a:spcPts val="0"/>
                        </a:spcBef>
                        <a:spcAft>
                          <a:spcPts val="0"/>
                        </a:spcAft>
                        <a:buNone/>
                      </a:pPr>
                      <a:r>
                        <a:rPr lang="en-US" sz="1200" u="none" cap="none" strike="noStrike"/>
                        <a:t>Mkakati/Njia ya Mawasiliano ya Nje</a:t>
                      </a:r>
                      <a:endParaRPr sz="1200" u="none" cap="none" strike="noStrike">
                        <a:solidFill>
                          <a:schemeClr val="dk1"/>
                        </a:solidFill>
                        <a:latin typeface="Arial"/>
                        <a:ea typeface="Arial"/>
                        <a:cs typeface="Arial"/>
                        <a:sym typeface="Arial"/>
                      </a:endParaRPr>
                    </a:p>
                  </a:txBody>
                  <a:tcPr marT="0" marB="0" marR="68575" marL="68575"/>
                </a:tc>
              </a:tr>
              <a:tr h="213725">
                <a:tc>
                  <a:txBody>
                    <a:bodyPr/>
                    <a:lstStyle/>
                    <a:p>
                      <a:pPr indent="-8890" lvl="0" marL="8890" marR="0" rtl="0" algn="l">
                        <a:spcBef>
                          <a:spcPts val="0"/>
                        </a:spcBef>
                        <a:spcAft>
                          <a:spcPts val="0"/>
                        </a:spcAft>
                        <a:buNone/>
                      </a:pPr>
                      <a:r>
                        <a:rPr lang="en-US" sz="1200" u="none" cap="none" strike="noStrike"/>
                        <a:t>Upigaji chapa</a:t>
                      </a:r>
                      <a:endParaRPr b="0" sz="1200" u="none" cap="none" strike="noStrike">
                        <a:solidFill>
                          <a:schemeClr val="dk1"/>
                        </a:solidFill>
                        <a:latin typeface="Arial"/>
                        <a:ea typeface="Arial"/>
                        <a:cs typeface="Arial"/>
                        <a:sym typeface="Arial"/>
                      </a:endParaRPr>
                    </a:p>
                  </a:txBody>
                  <a:tcPr marT="0" marB="0" marR="68575" marL="68575"/>
                </a:tc>
                <a:tc>
                  <a:txBody>
                    <a:bodyPr/>
                    <a:lstStyle/>
                    <a:p>
                      <a:pPr indent="-8890" lvl="0" marL="8890" marR="0" rtl="0" algn="l">
                        <a:spcBef>
                          <a:spcPts val="0"/>
                        </a:spcBef>
                        <a:spcAft>
                          <a:spcPts val="0"/>
                        </a:spcAft>
                        <a:buNone/>
                      </a:pPr>
                      <a:r>
                        <a:rPr lang="en-US" sz="1200" u="none" cap="none" strike="noStrike"/>
                        <a:t>Thibitisha ikiwa shirika lina Mpango wa Chapa </a:t>
                      </a:r>
                      <a:endParaRPr sz="1200" u="none" cap="none" strike="noStrike">
                        <a:solidFill>
                          <a:schemeClr val="dk1"/>
                        </a:solidFill>
                        <a:latin typeface="Arial"/>
                        <a:ea typeface="Arial"/>
                        <a:cs typeface="Arial"/>
                        <a:sym typeface="Arial"/>
                      </a:endParaRPr>
                    </a:p>
                  </a:txBody>
                  <a:tcPr marT="0" marB="0" marR="68575" marL="68575"/>
                </a:tc>
                <a:tc>
                  <a:txBody>
                    <a:bodyPr/>
                    <a:lstStyle/>
                    <a:p>
                      <a:pPr indent="-8890" lvl="0" marL="8890" marR="0" rtl="0" algn="l">
                        <a:spcBef>
                          <a:spcPts val="0"/>
                        </a:spcBef>
                        <a:spcAft>
                          <a:spcPts val="0"/>
                        </a:spcAft>
                        <a:buNone/>
                      </a:pPr>
                      <a:r>
                        <a:rPr lang="en-US" sz="1200" u="none" cap="none" strike="noStrike"/>
                        <a:t>Mpango wa Chapa </a:t>
                      </a:r>
                      <a:endParaRPr sz="1200" u="none" cap="none" strike="noStrike">
                        <a:solidFill>
                          <a:schemeClr val="dk1"/>
                        </a:solidFill>
                        <a:latin typeface="Arial"/>
                        <a:ea typeface="Arial"/>
                        <a:cs typeface="Arial"/>
                        <a:sym typeface="Arial"/>
                      </a:endParaRPr>
                    </a:p>
                  </a:txBody>
                  <a:tcPr marT="0" marB="0" marR="68575" marL="68575"/>
                </a:tc>
              </a:tr>
              <a:tr h="413225">
                <a:tc>
                  <a:txBody>
                    <a:bodyPr/>
                    <a:lstStyle/>
                    <a:p>
                      <a:pPr indent="-8890" lvl="0" marL="8890" marR="0" rtl="0" algn="l">
                        <a:spcBef>
                          <a:spcPts val="0"/>
                        </a:spcBef>
                        <a:spcAft>
                          <a:spcPts val="0"/>
                        </a:spcAft>
                        <a:buNone/>
                      </a:pPr>
                      <a:r>
                        <a:rPr lang="en-US" sz="1200" u="none" cap="none" strike="noStrike"/>
                        <a:t>Nembo ya USAID</a:t>
                      </a:r>
                      <a:endParaRPr b="0" sz="1200" u="none" cap="none" strike="noStrike">
                        <a:solidFill>
                          <a:schemeClr val="dk1"/>
                        </a:solidFill>
                        <a:latin typeface="Arial"/>
                        <a:ea typeface="Arial"/>
                        <a:cs typeface="Arial"/>
                        <a:sym typeface="Arial"/>
                      </a:endParaRPr>
                    </a:p>
                  </a:txBody>
                  <a:tcPr marT="0" marB="0" marR="68575" marL="68575"/>
                </a:tc>
                <a:tc>
                  <a:txBody>
                    <a:bodyPr/>
                    <a:lstStyle/>
                    <a:p>
                      <a:pPr indent="-8890" lvl="0" marL="8890" marR="0" rtl="0" algn="l">
                        <a:spcBef>
                          <a:spcPts val="0"/>
                        </a:spcBef>
                        <a:spcAft>
                          <a:spcPts val="0"/>
                        </a:spcAft>
                        <a:buNone/>
                      </a:pPr>
                      <a:r>
                        <a:rPr lang="en-US" sz="1200" u="none" cap="none" strike="noStrike"/>
                        <a:t>Thibitisha Nembo ya USAID imetumika kwa usahihi </a:t>
                      </a:r>
                      <a:endParaRPr sz="1200" u="none" cap="none" strike="noStrike">
                        <a:solidFill>
                          <a:schemeClr val="dk1"/>
                        </a:solidFill>
                        <a:latin typeface="Arial"/>
                        <a:ea typeface="Arial"/>
                        <a:cs typeface="Arial"/>
                        <a:sym typeface="Arial"/>
                      </a:endParaRPr>
                    </a:p>
                  </a:txBody>
                  <a:tcPr marT="0" marB="0" marR="68575" marL="68575"/>
                </a:tc>
                <a:tc>
                  <a:txBody>
                    <a:bodyPr/>
                    <a:lstStyle/>
                    <a:p>
                      <a:pPr indent="-8890" lvl="0" marL="8890" marR="0" rtl="0" algn="l">
                        <a:spcBef>
                          <a:spcPts val="0"/>
                        </a:spcBef>
                        <a:spcAft>
                          <a:spcPts val="0"/>
                        </a:spcAft>
                        <a:buNone/>
                      </a:pPr>
                      <a:r>
                        <a:rPr lang="en-US" sz="1200" u="none" cap="none" strike="noStrike"/>
                        <a:t>Mawasiliano ya Kuashiria </a:t>
                      </a:r>
                      <a:endParaRPr sz="1200" u="none" cap="none" strike="noStrike">
                        <a:solidFill>
                          <a:schemeClr val="dk1"/>
                        </a:solidFill>
                        <a:latin typeface="Arial"/>
                        <a:ea typeface="Arial"/>
                        <a:cs typeface="Arial"/>
                        <a:sym typeface="Arial"/>
                      </a:endParaRPr>
                    </a:p>
                  </a:txBody>
                  <a:tcPr marT="0" marB="0" marR="68575" marL="68575"/>
                </a:tc>
              </a:tr>
              <a:tr h="330075">
                <a:tc>
                  <a:txBody>
                    <a:bodyPr/>
                    <a:lstStyle/>
                    <a:p>
                      <a:pPr indent="-8890" lvl="0" marL="8890" marR="0" rtl="0" algn="l">
                        <a:spcBef>
                          <a:spcPts val="0"/>
                        </a:spcBef>
                        <a:spcAft>
                          <a:spcPts val="0"/>
                        </a:spcAft>
                        <a:buNone/>
                      </a:pPr>
                      <a:r>
                        <a:rPr lang="en-US" sz="1200" u="none" cap="none" strike="noStrike"/>
                        <a:t>Mpango wa Kuweka Kuashiria </a:t>
                      </a:r>
                      <a:endParaRPr b="0" sz="1200" u="none" cap="none" strike="noStrike">
                        <a:solidFill>
                          <a:schemeClr val="dk1"/>
                        </a:solidFill>
                        <a:latin typeface="Arial"/>
                        <a:ea typeface="Arial"/>
                        <a:cs typeface="Arial"/>
                        <a:sym typeface="Arial"/>
                      </a:endParaRPr>
                    </a:p>
                  </a:txBody>
                  <a:tcPr marT="0" marB="0" marR="68575" marL="68575"/>
                </a:tc>
                <a:tc>
                  <a:txBody>
                    <a:bodyPr/>
                    <a:lstStyle/>
                    <a:p>
                      <a:pPr indent="-8890" lvl="0" marL="8890" marR="0" rtl="0" algn="l">
                        <a:spcBef>
                          <a:spcPts val="0"/>
                        </a:spcBef>
                        <a:spcAft>
                          <a:spcPts val="0"/>
                        </a:spcAft>
                        <a:buNone/>
                      </a:pPr>
                      <a:r>
                        <a:rPr lang="en-US" sz="1200" u="none" cap="none" strike="noStrike"/>
                        <a:t>Thibitisha ikiwa shirika lina Mpango wa Kuashiria </a:t>
                      </a:r>
                      <a:endParaRPr sz="1200" u="none" cap="none" strike="noStrike">
                        <a:solidFill>
                          <a:schemeClr val="dk1"/>
                        </a:solidFill>
                        <a:latin typeface="Arial"/>
                        <a:ea typeface="Arial"/>
                        <a:cs typeface="Arial"/>
                        <a:sym typeface="Arial"/>
                      </a:endParaRPr>
                    </a:p>
                  </a:txBody>
                  <a:tcPr marT="0" marB="0" marR="68575" marL="68575"/>
                </a:tc>
                <a:tc>
                  <a:txBody>
                    <a:bodyPr/>
                    <a:lstStyle/>
                    <a:p>
                      <a:pPr indent="-8890" lvl="0" marL="8890" marR="0" rtl="0" algn="l">
                        <a:spcBef>
                          <a:spcPts val="0"/>
                        </a:spcBef>
                        <a:spcAft>
                          <a:spcPts val="0"/>
                        </a:spcAft>
                        <a:buNone/>
                      </a:pPr>
                      <a:r>
                        <a:rPr lang="en-US" sz="1200" u="none" cap="none" strike="noStrike"/>
                        <a:t>Mpango wa Kuweka Kuashiria </a:t>
                      </a:r>
                      <a:endParaRPr sz="1200" u="none" cap="none" strike="noStrike">
                        <a:solidFill>
                          <a:schemeClr val="dk1"/>
                        </a:solidFill>
                        <a:latin typeface="Arial"/>
                        <a:ea typeface="Arial"/>
                        <a:cs typeface="Arial"/>
                        <a:sym typeface="Arial"/>
                      </a:endParaRPr>
                    </a:p>
                  </a:txBody>
                  <a:tcPr marT="0" marB="0" marR="68575" marL="68575"/>
                </a:tc>
              </a:tr>
            </a:tbl>
          </a:graphicData>
        </a:graphic>
      </p:graphicFrame>
      <p:sp>
        <p:nvSpPr>
          <p:cNvPr id="1684" name="Google Shape;1684;p164"/>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MAWASILIANO (INAENDELEA)</a:t>
            </a:r>
            <a:endParaRPr/>
          </a:p>
        </p:txBody>
      </p:sp>
      <p:sp>
        <p:nvSpPr>
          <p:cNvPr id="1685" name="Google Shape;1685;p164"/>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9" name="Shape 1689"/>
        <p:cNvGrpSpPr/>
        <p:nvPr/>
      </p:nvGrpSpPr>
      <p:grpSpPr>
        <a:xfrm>
          <a:off x="0" y="0"/>
          <a:ext cx="0" cy="0"/>
          <a:chOff x="0" y="0"/>
          <a:chExt cx="0" cy="0"/>
        </a:xfrm>
      </p:grpSpPr>
      <p:sp>
        <p:nvSpPr>
          <p:cNvPr id="1690" name="Google Shape;1690;p165"/>
          <p:cNvSpPr txBox="1"/>
          <p:nvPr/>
        </p:nvSpPr>
        <p:spPr>
          <a:xfrm>
            <a:off x="1431213" y="1332315"/>
            <a:ext cx="8767864" cy="2367443"/>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chemeClr val="dk1"/>
              </a:buClr>
              <a:buSzPts val="2200"/>
              <a:buFont typeface="Arial"/>
              <a:buNone/>
            </a:pPr>
            <a:r>
              <a:rPr b="1" lang="en-US" sz="2200">
                <a:solidFill>
                  <a:schemeClr val="dk1"/>
                </a:solidFill>
                <a:latin typeface="Arial"/>
                <a:ea typeface="Arial"/>
                <a:cs typeface="Arial"/>
                <a:sym typeface="Arial"/>
              </a:rPr>
              <a:t>Hatari muhimu za kuzingatiwa:</a:t>
            </a:r>
            <a:endParaRPr b="0" i="0" sz="1750" u="none" cap="none" strike="noStrike">
              <a:solidFill>
                <a:srgbClr val="000000"/>
              </a:solidFill>
              <a:latin typeface="Times New Roman"/>
              <a:ea typeface="Times New Roman"/>
              <a:cs typeface="Times New Roman"/>
              <a:sym typeface="Times New Roman"/>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Kutozingatia matakwa ya Upigaji Chapa na Uwekaji Alama wa USAID.</a:t>
            </a:r>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Mawasiliano ya nje hayaonyeshi mara zote dira ya kimkakati.</a:t>
            </a:r>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Mawasiliano ya njia mbili sio thabiti, na mafunzo hayawasilishwi kwa ufanisi ndani. </a:t>
            </a:r>
            <a:endParaRPr/>
          </a:p>
        </p:txBody>
      </p:sp>
      <p:sp>
        <p:nvSpPr>
          <p:cNvPr id="1691" name="Google Shape;1691;p165"/>
          <p:cNvSpPr txBox="1"/>
          <p:nvPr/>
        </p:nvSpPr>
        <p:spPr>
          <a:xfrm>
            <a:off x="1107231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93</a:t>
            </a:r>
            <a:endParaRPr b="0" i="0" sz="1800" u="none" cap="none" strike="noStrike">
              <a:solidFill>
                <a:srgbClr val="000000"/>
              </a:solidFill>
              <a:latin typeface="Arial"/>
              <a:ea typeface="Arial"/>
              <a:cs typeface="Arial"/>
              <a:sym typeface="Arial"/>
            </a:endParaRPr>
          </a:p>
        </p:txBody>
      </p:sp>
      <p:sp>
        <p:nvSpPr>
          <p:cNvPr id="1692" name="Google Shape;1692;p165"/>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HATARI MUHIMU</a:t>
            </a:r>
            <a:endParaRPr/>
          </a:p>
        </p:txBody>
      </p:sp>
      <p:sp>
        <p:nvSpPr>
          <p:cNvPr id="1693" name="Google Shape;1693;p165"/>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7" name="Shape 1697"/>
        <p:cNvGrpSpPr/>
        <p:nvPr/>
      </p:nvGrpSpPr>
      <p:grpSpPr>
        <a:xfrm>
          <a:off x="0" y="0"/>
          <a:ext cx="0" cy="0"/>
          <a:chOff x="0" y="0"/>
          <a:chExt cx="0" cy="0"/>
        </a:xfrm>
      </p:grpSpPr>
      <p:sp>
        <p:nvSpPr>
          <p:cNvPr id="1698" name="Google Shape;1698;p166"/>
          <p:cNvSpPr txBox="1"/>
          <p:nvPr>
            <p:ph type="title"/>
          </p:nvPr>
        </p:nvSpPr>
        <p:spPr>
          <a:xfrm>
            <a:off x="1248238" y="2788018"/>
            <a:ext cx="9731996" cy="1333698"/>
          </a:xfrm>
          <a:prstGeom prst="rect">
            <a:avLst/>
          </a:prstGeom>
          <a:noFill/>
          <a:ln>
            <a:noFill/>
          </a:ln>
        </p:spPr>
        <p:txBody>
          <a:bodyPr anchorCtr="0" anchor="t" bIns="0" lIns="0" spcFirstLastPara="1" rIns="0" wrap="square" tIns="0">
            <a:spAutoFit/>
          </a:bodyPr>
          <a:lstStyle/>
          <a:p>
            <a:pPr indent="0" lvl="0" marL="12700" rtl="0" algn="ctr">
              <a:lnSpc>
                <a:spcPct val="108750"/>
              </a:lnSpc>
              <a:spcBef>
                <a:spcPts val="0"/>
              </a:spcBef>
              <a:spcAft>
                <a:spcPts val="0"/>
              </a:spcAft>
              <a:buNone/>
            </a:pPr>
            <a:r>
              <a:rPr b="1" lang="en-US" sz="4800"/>
              <a:t>MODULI YA 13: </a:t>
            </a:r>
            <a:br>
              <a:rPr b="1" lang="en-US" sz="4800"/>
            </a:br>
            <a:r>
              <a:rPr b="1" lang="en-US" sz="4800"/>
              <a:t>IDADI YA WATU MUHIMU (KP)</a:t>
            </a:r>
            <a:endParaRPr b="1" sz="4800"/>
          </a:p>
        </p:txBody>
      </p:sp>
      <p:sp>
        <p:nvSpPr>
          <p:cNvPr id="1699" name="Google Shape;1699;p166"/>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 </a:t>
            </a:r>
            <a:endParaRPr/>
          </a:p>
        </p:txBody>
      </p:sp>
      <p:sp>
        <p:nvSpPr>
          <p:cNvPr id="1700" name="Google Shape;1700;p166"/>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4" name="Shape 1704"/>
        <p:cNvGrpSpPr/>
        <p:nvPr/>
      </p:nvGrpSpPr>
      <p:grpSpPr>
        <a:xfrm>
          <a:off x="0" y="0"/>
          <a:ext cx="0" cy="0"/>
          <a:chOff x="0" y="0"/>
          <a:chExt cx="0" cy="0"/>
        </a:xfrm>
      </p:grpSpPr>
      <p:sp>
        <p:nvSpPr>
          <p:cNvPr id="1705" name="Google Shape;1705;p167"/>
          <p:cNvSpPr txBox="1"/>
          <p:nvPr>
            <p:ph type="title"/>
          </p:nvPr>
        </p:nvSpPr>
        <p:spPr>
          <a:xfrm>
            <a:off x="515501" y="904385"/>
            <a:ext cx="11506711" cy="1231106"/>
          </a:xfrm>
          <a:prstGeom prst="rect">
            <a:avLst/>
          </a:prstGeom>
          <a:noFill/>
          <a:ln>
            <a:noFill/>
          </a:ln>
        </p:spPr>
        <p:txBody>
          <a:bodyPr anchorCtr="0" anchor="t" bIns="0" lIns="0" spcFirstLastPara="1" rIns="0" wrap="square" tIns="0">
            <a:spAutoFit/>
          </a:bodyPr>
          <a:lstStyle/>
          <a:p>
            <a:pPr indent="0" lvl="0" marL="12700" rtl="0" algn="l">
              <a:spcBef>
                <a:spcPts val="0"/>
              </a:spcBef>
              <a:spcAft>
                <a:spcPts val="0"/>
              </a:spcAft>
              <a:buNone/>
            </a:pPr>
            <a:r>
              <a:rPr b="1" lang="en-US"/>
              <a:t>Lengo la Jumla: </a:t>
            </a:r>
            <a:r>
              <a:rPr lang="en-US"/>
              <a:t>Kutathmini michakato na taratibu zilizopo ili kuhakikisha KP katika muundo wa msingi wa shirika na ushiriki wao wa maana katika nyanja zote, na mikakati husika, mipango, na sera, na utoshelevu wao kwa kukagua mfumo na miundo yake ya kisheria na kuamua ikiwa inatekelezwa kama ilivyobuniwa na ikiwa inatoa matokeo yaliyokusudiwa. </a:t>
            </a:r>
            <a:r>
              <a:rPr b="1" lang="en-US"/>
              <a:t>Vipengele vya KP:</a:t>
            </a:r>
            <a:endParaRPr/>
          </a:p>
        </p:txBody>
      </p:sp>
      <p:sp>
        <p:nvSpPr>
          <p:cNvPr id="1706" name="Google Shape;1706;p167"/>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IDADI YA WATU MUHIMU (KP)</a:t>
            </a:r>
            <a:endParaRPr/>
          </a:p>
        </p:txBody>
      </p:sp>
      <p:graphicFrame>
        <p:nvGraphicFramePr>
          <p:cNvPr id="1707" name="Google Shape;1707;p167"/>
          <p:cNvGraphicFramePr/>
          <p:nvPr/>
        </p:nvGraphicFramePr>
        <p:xfrm>
          <a:off x="463693" y="2252023"/>
          <a:ext cx="3000000" cy="3000000"/>
        </p:xfrm>
        <a:graphic>
          <a:graphicData uri="http://schemas.openxmlformats.org/drawingml/2006/table">
            <a:tbl>
              <a:tblPr>
                <a:noFill/>
                <a:tableStyleId>{2BD73206-7045-4884-BA8F-ED23883043C2}</a:tableStyleId>
              </a:tblPr>
              <a:tblGrid>
                <a:gridCol w="4154425"/>
                <a:gridCol w="4191500"/>
                <a:gridCol w="3333275"/>
              </a:tblGrid>
              <a:tr h="4050575">
                <a:tc>
                  <a:txBody>
                    <a:bodyPr/>
                    <a:lstStyle/>
                    <a:p>
                      <a:pPr indent="0" lvl="0" marL="0" marR="0" rtl="0" algn="l">
                        <a:spcBef>
                          <a:spcPts val="0"/>
                        </a:spcBef>
                        <a:spcAft>
                          <a:spcPts val="0"/>
                        </a:spcAft>
                        <a:buClr>
                          <a:schemeClr val="dk1"/>
                        </a:buClr>
                        <a:buSzPts val="1700"/>
                        <a:buFont typeface="Calibri"/>
                        <a:buNone/>
                      </a:pPr>
                      <a:r>
                        <a:rPr lang="en-US" sz="1700" u="none" cap="none" strike="noStrike"/>
                        <a:t>1. Kisheria </a:t>
                      </a:r>
                      <a:endParaRPr/>
                    </a:p>
                    <a:p>
                      <a:pPr indent="0" lvl="0" marL="0" marR="0" rtl="0" algn="l">
                        <a:spcBef>
                          <a:spcPts val="0"/>
                        </a:spcBef>
                        <a:spcAft>
                          <a:spcPts val="0"/>
                        </a:spcAft>
                        <a:buClr>
                          <a:schemeClr val="dk1"/>
                        </a:buClr>
                        <a:buSzPts val="1700"/>
                        <a:buFont typeface="Calibri"/>
                        <a:buNone/>
                      </a:pPr>
                      <a:r>
                        <a:rPr lang="en-US" sz="1700" u="none" cap="none" strike="noStrike"/>
                        <a:t>1. Vigezo vya Kisheria</a:t>
                      </a:r>
                      <a:endParaRPr sz="1700" u="none" cap="none" strike="noStrike"/>
                    </a:p>
                    <a:p>
                      <a:pPr indent="0" lvl="0" marL="0" marR="0" rtl="0" algn="l">
                        <a:spcBef>
                          <a:spcPts val="0"/>
                        </a:spcBef>
                        <a:spcAft>
                          <a:spcPts val="0"/>
                        </a:spcAft>
                        <a:buClr>
                          <a:schemeClr val="dk1"/>
                        </a:buClr>
                        <a:buSzPts val="1700"/>
                        <a:buFont typeface="Calibri"/>
                        <a:buNone/>
                      </a:pPr>
                      <a:r>
                        <a:rPr lang="en-US" sz="1700" u="none" cap="none" strike="noStrike"/>
                        <a:t>2. Usajili wa Shirika </a:t>
                      </a:r>
                      <a:endParaRPr/>
                    </a:p>
                    <a:p>
                      <a:pPr indent="0" lvl="0" marL="0" marR="0" rtl="0" algn="l">
                        <a:spcBef>
                          <a:spcPts val="0"/>
                        </a:spcBef>
                        <a:spcAft>
                          <a:spcPts val="0"/>
                        </a:spcAft>
                        <a:buClr>
                          <a:schemeClr val="dk1"/>
                        </a:buClr>
                        <a:buSzPts val="1700"/>
                        <a:buFont typeface="Calibri"/>
                        <a:buNone/>
                      </a:pPr>
                      <a:r>
                        <a:rPr lang="en-US" sz="1700" u="none" cap="none" strike="noStrike"/>
                        <a:t>Muundo wa Shirika </a:t>
                      </a:r>
                      <a:endParaRPr/>
                    </a:p>
                    <a:p>
                      <a:pPr indent="0" lvl="0" marL="0" marR="0" rtl="0" algn="l">
                        <a:spcBef>
                          <a:spcPts val="0"/>
                        </a:spcBef>
                        <a:spcAft>
                          <a:spcPts val="0"/>
                        </a:spcAft>
                        <a:buClr>
                          <a:schemeClr val="dk1"/>
                        </a:buClr>
                        <a:buSzPts val="1700"/>
                        <a:buFont typeface="Calibri"/>
                        <a:buNone/>
                      </a:pPr>
                      <a:r>
                        <a:rPr lang="en-US" sz="1700" u="none" cap="none" strike="noStrike"/>
                        <a:t>4. KP katika Usimamizi</a:t>
                      </a:r>
                      <a:endParaRPr sz="1700" u="none" cap="none" strike="noStrike"/>
                    </a:p>
                    <a:p>
                      <a:pPr indent="0" lvl="0" marL="0" marR="0" rtl="0" algn="l">
                        <a:spcBef>
                          <a:spcPts val="0"/>
                        </a:spcBef>
                        <a:spcAft>
                          <a:spcPts val="0"/>
                        </a:spcAft>
                        <a:buClr>
                          <a:schemeClr val="dk1"/>
                        </a:buClr>
                        <a:buSzPts val="1700"/>
                        <a:buFont typeface="Calibri"/>
                        <a:buNone/>
                      </a:pPr>
                      <a:r>
                        <a:rPr lang="en-US" sz="1700" u="none" cap="none" strike="noStrike"/>
                        <a:t>2. Utawala </a:t>
                      </a:r>
                      <a:endParaRPr/>
                    </a:p>
                    <a:p>
                      <a:pPr indent="0" lvl="0" marL="0" marR="0" rtl="0" algn="l">
                        <a:spcBef>
                          <a:spcPts val="0"/>
                        </a:spcBef>
                        <a:spcAft>
                          <a:spcPts val="0"/>
                        </a:spcAft>
                        <a:buClr>
                          <a:schemeClr val="dk1"/>
                        </a:buClr>
                        <a:buSzPts val="1700"/>
                        <a:buFont typeface="Calibri"/>
                        <a:buNone/>
                      </a:pPr>
                      <a:r>
                        <a:rPr lang="en-US" sz="1700" u="none" cap="none" strike="noStrike"/>
                        <a:t>1. Muundo wa Utawala </a:t>
                      </a:r>
                      <a:endParaRPr/>
                    </a:p>
                    <a:p>
                      <a:pPr indent="0" lvl="0" marL="0" marR="0" rtl="0" algn="l">
                        <a:spcBef>
                          <a:spcPts val="0"/>
                        </a:spcBef>
                        <a:spcAft>
                          <a:spcPts val="0"/>
                        </a:spcAft>
                        <a:buClr>
                          <a:schemeClr val="dk1"/>
                        </a:buClr>
                        <a:buSzPts val="1700"/>
                        <a:buFont typeface="Calibri"/>
                        <a:buNone/>
                      </a:pPr>
                      <a:r>
                        <a:rPr lang="en-US" sz="1700" u="none" cap="none" strike="noStrike"/>
                        <a:t>2. KP ya Ujumbe wa Bodi </a:t>
                      </a:r>
                      <a:endParaRPr/>
                    </a:p>
                    <a:p>
                      <a:pPr indent="0" lvl="0" marL="0" marR="0" rtl="0" algn="l">
                        <a:spcBef>
                          <a:spcPts val="0"/>
                        </a:spcBef>
                        <a:spcAft>
                          <a:spcPts val="0"/>
                        </a:spcAft>
                        <a:buClr>
                          <a:schemeClr val="dk1"/>
                        </a:buClr>
                        <a:buSzPts val="1700"/>
                        <a:buFont typeface="Calibri"/>
                        <a:buNone/>
                      </a:pPr>
                      <a:r>
                        <a:rPr lang="en-US" sz="1700" u="none" cap="none" strike="noStrike"/>
                        <a:t>3. Kanuni za Ujumbe wa Bodi </a:t>
                      </a:r>
                      <a:endParaRPr/>
                    </a:p>
                    <a:p>
                      <a:pPr indent="0" lvl="0" marL="0" marR="0" rtl="0" algn="l">
                        <a:spcBef>
                          <a:spcPts val="0"/>
                        </a:spcBef>
                        <a:spcAft>
                          <a:spcPts val="0"/>
                        </a:spcAft>
                        <a:buClr>
                          <a:schemeClr val="dk1"/>
                        </a:buClr>
                        <a:buSzPts val="1700"/>
                        <a:buFont typeface="Calibri"/>
                        <a:buNone/>
                      </a:pPr>
                      <a:r>
                        <a:rPr lang="en-US" sz="1700" u="none" cap="none" strike="noStrike"/>
                        <a:t>4. Kukidhi masharti ya Bodi </a:t>
                      </a:r>
                      <a:endParaRPr/>
                    </a:p>
                    <a:p>
                      <a:pPr indent="0" lvl="0" marL="0" marR="0" rtl="0" algn="l">
                        <a:spcBef>
                          <a:spcPts val="0"/>
                        </a:spcBef>
                        <a:spcAft>
                          <a:spcPts val="0"/>
                        </a:spcAft>
                        <a:buClr>
                          <a:schemeClr val="dk1"/>
                        </a:buClr>
                        <a:buSzPts val="1700"/>
                        <a:buFont typeface="Calibri"/>
                        <a:buNone/>
                      </a:pPr>
                      <a:r>
                        <a:rPr lang="en-US" sz="1700" u="none" cap="none" strike="noStrike"/>
                        <a:t>5. Wajibu na Majukumu (Bodi)</a:t>
                      </a:r>
                      <a:endParaRPr/>
                    </a:p>
                    <a:p>
                      <a:pPr indent="0" lvl="0" marL="0" marR="0" rtl="0" algn="l">
                        <a:spcBef>
                          <a:spcPts val="0"/>
                        </a:spcBef>
                        <a:spcAft>
                          <a:spcPts val="0"/>
                        </a:spcAft>
                        <a:buClr>
                          <a:schemeClr val="dk1"/>
                        </a:buClr>
                        <a:buSzPts val="1700"/>
                        <a:buFont typeface="Calibri"/>
                        <a:buNone/>
                      </a:pPr>
                      <a:r>
                        <a:rPr lang="en-US" sz="1700" u="none" cap="none" strike="noStrike"/>
                        <a:t>6. Wajibu na Majukumu ya KP</a:t>
                      </a:r>
                      <a:endParaRPr/>
                    </a:p>
                    <a:p>
                      <a:pPr indent="0" lvl="0" marL="0" marR="0" rtl="0" algn="l">
                        <a:spcBef>
                          <a:spcPts val="0"/>
                        </a:spcBef>
                        <a:spcAft>
                          <a:spcPts val="0"/>
                        </a:spcAft>
                        <a:buClr>
                          <a:schemeClr val="dk1"/>
                        </a:buClr>
                        <a:buSzPts val="1700"/>
                        <a:buFont typeface="Calibri"/>
                        <a:buNone/>
                      </a:pPr>
                      <a:r>
                        <a:rPr lang="en-US" sz="1700" u="none" cap="none" strike="noStrike"/>
                        <a:t>7. Tathmini ya Bodi (Jumla)</a:t>
                      </a:r>
                      <a:endParaRPr/>
                    </a:p>
                  </a:txBody>
                  <a:tcPr marT="6225" marB="0" marR="6225" marL="62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700"/>
                        <a:buFont typeface="Calibri"/>
                        <a:buNone/>
                      </a:pPr>
                      <a:r>
                        <a:rPr lang="en-US" sz="1700" u="none" cap="none" strike="noStrike"/>
                        <a:t>8. Dira na Dhamira</a:t>
                      </a:r>
                      <a:endParaRPr b="1" sz="17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1700"/>
                        <a:buFont typeface="Calibri"/>
                        <a:buNone/>
                      </a:pPr>
                      <a:r>
                        <a:rPr lang="en-US" sz="1700" u="none" cap="none" strike="noStrike"/>
                        <a:t>3. Rasilimali ya Watu </a:t>
                      </a:r>
                      <a:endParaRPr/>
                    </a:p>
                    <a:p>
                      <a:pPr indent="0" lvl="0" marL="0" marR="0" rtl="0" algn="l">
                        <a:spcBef>
                          <a:spcPts val="0"/>
                        </a:spcBef>
                        <a:spcAft>
                          <a:spcPts val="0"/>
                        </a:spcAft>
                        <a:buClr>
                          <a:schemeClr val="dk1"/>
                        </a:buClr>
                        <a:buSzPts val="1700"/>
                        <a:buFont typeface="Calibri"/>
                        <a:buNone/>
                      </a:pPr>
                      <a:r>
                        <a:rPr lang="en-US" sz="1700" u="none" cap="none" strike="noStrike"/>
                        <a:t>1. Uajiri wa Haki </a:t>
                      </a:r>
                      <a:endParaRPr/>
                    </a:p>
                    <a:p>
                      <a:pPr indent="0" lvl="0" marL="0" marR="0" rtl="0" algn="l">
                        <a:spcBef>
                          <a:spcPts val="0"/>
                        </a:spcBef>
                        <a:spcAft>
                          <a:spcPts val="0"/>
                        </a:spcAft>
                        <a:buClr>
                          <a:schemeClr val="dk1"/>
                        </a:buClr>
                        <a:buSzPts val="1700"/>
                        <a:buFont typeface="Calibri"/>
                        <a:buNone/>
                      </a:pPr>
                      <a:r>
                        <a:rPr lang="en-US" sz="1700" u="none" cap="none" strike="noStrike"/>
                        <a:t>2. Uajiri unaolengwa (Wafanyakazi/Wafanyakazi wa Eneo)</a:t>
                      </a:r>
                      <a:endParaRPr/>
                    </a:p>
                    <a:p>
                      <a:pPr indent="0" lvl="0" marL="0" marR="0" rtl="0" algn="l">
                        <a:spcBef>
                          <a:spcPts val="0"/>
                        </a:spcBef>
                        <a:spcAft>
                          <a:spcPts val="0"/>
                        </a:spcAft>
                        <a:buClr>
                          <a:schemeClr val="dk1"/>
                        </a:buClr>
                        <a:buSzPts val="1700"/>
                        <a:buFont typeface="Calibri"/>
                        <a:buNone/>
                      </a:pPr>
                      <a:r>
                        <a:rPr lang="en-US" sz="1700" u="none" cap="none" strike="noStrike"/>
                        <a:t>3. Uajiri lengwa (Usimamizi) </a:t>
                      </a:r>
                      <a:endParaRPr/>
                    </a:p>
                    <a:p>
                      <a:pPr indent="0" lvl="0" marL="0" marR="0" rtl="0" algn="l">
                        <a:spcBef>
                          <a:spcPts val="0"/>
                        </a:spcBef>
                        <a:spcAft>
                          <a:spcPts val="0"/>
                        </a:spcAft>
                        <a:buClr>
                          <a:schemeClr val="dk1"/>
                        </a:buClr>
                        <a:buSzPts val="1700"/>
                        <a:buFont typeface="Calibri"/>
                        <a:buNone/>
                      </a:pPr>
                      <a:r>
                        <a:rPr lang="en-US" sz="1700" u="none" cap="none" strike="noStrike"/>
                        <a:t>4. Uwezo wa kazi *</a:t>
                      </a:r>
                      <a:endParaRPr/>
                    </a:p>
                    <a:p>
                      <a:pPr indent="0" lvl="0" marL="0" marR="0" rtl="0" algn="l">
                        <a:spcBef>
                          <a:spcPts val="0"/>
                        </a:spcBef>
                        <a:spcAft>
                          <a:spcPts val="0"/>
                        </a:spcAft>
                        <a:buClr>
                          <a:schemeClr val="dk1"/>
                        </a:buClr>
                        <a:buSzPts val="1700"/>
                        <a:buFont typeface="Calibri"/>
                        <a:buNone/>
                      </a:pPr>
                      <a:r>
                        <a:rPr lang="en-US" sz="1700" u="none" cap="none" strike="noStrike"/>
                        <a:t>5. Mafunzo ya uhamasishaji wa KP kwa wafanyakazi </a:t>
                      </a:r>
                      <a:endParaRPr/>
                    </a:p>
                    <a:p>
                      <a:pPr indent="0" lvl="0" marL="0" marR="0" rtl="0" algn="l">
                        <a:spcBef>
                          <a:spcPts val="0"/>
                        </a:spcBef>
                        <a:spcAft>
                          <a:spcPts val="0"/>
                        </a:spcAft>
                        <a:buClr>
                          <a:schemeClr val="dk1"/>
                        </a:buClr>
                        <a:buSzPts val="1700"/>
                        <a:buFont typeface="Calibri"/>
                        <a:buNone/>
                      </a:pPr>
                      <a:r>
                        <a:rPr lang="en-US" sz="1700" u="none" cap="none" strike="noStrike"/>
                        <a:t>6. Mtu anayehusika na KP</a:t>
                      </a:r>
                      <a:endParaRPr/>
                    </a:p>
                    <a:p>
                      <a:pPr indent="0" lvl="0" marL="0" marR="0" rtl="0" algn="l">
                        <a:spcBef>
                          <a:spcPts val="0"/>
                        </a:spcBef>
                        <a:spcAft>
                          <a:spcPts val="0"/>
                        </a:spcAft>
                        <a:buClr>
                          <a:schemeClr val="dk1"/>
                        </a:buClr>
                        <a:buSzPts val="1700"/>
                        <a:buFont typeface="Calibri"/>
                        <a:buNone/>
                      </a:pPr>
                      <a:r>
                        <a:rPr lang="en-US" sz="1700" u="none" cap="none" strike="noStrike"/>
                        <a:t>4. Uendelevu wa Shirika </a:t>
                      </a:r>
                      <a:endParaRPr/>
                    </a:p>
                    <a:p>
                      <a:pPr indent="0" lvl="0" marL="0" marR="0" rtl="0" algn="l">
                        <a:spcBef>
                          <a:spcPts val="0"/>
                        </a:spcBef>
                        <a:spcAft>
                          <a:spcPts val="0"/>
                        </a:spcAft>
                        <a:buClr>
                          <a:schemeClr val="dk1"/>
                        </a:buClr>
                        <a:buSzPts val="1700"/>
                        <a:buFont typeface="Calibri"/>
                        <a:buNone/>
                      </a:pPr>
                      <a:r>
                        <a:rPr lang="en-US" sz="1700" u="none" cap="none" strike="noStrike"/>
                        <a:t>1. Ufadhili Mbalimbali </a:t>
                      </a:r>
                      <a:endParaRPr/>
                    </a:p>
                    <a:p>
                      <a:pPr indent="0" lvl="0" marL="0" marR="0" rtl="0" algn="l">
                        <a:spcBef>
                          <a:spcPts val="0"/>
                        </a:spcBef>
                        <a:spcAft>
                          <a:spcPts val="0"/>
                        </a:spcAft>
                        <a:buClr>
                          <a:schemeClr val="dk1"/>
                        </a:buClr>
                        <a:buSzPts val="1700"/>
                        <a:buFont typeface="Calibri"/>
                        <a:buNone/>
                      </a:pPr>
                      <a:r>
                        <a:rPr lang="en-US" sz="1700" u="none" cap="none" strike="noStrike"/>
                        <a:t>2. Gharama zisizo za moja kwa moja</a:t>
                      </a:r>
                      <a:endParaRPr/>
                    </a:p>
                    <a:p>
                      <a:pPr indent="0" lvl="0" marL="0" marR="0" rtl="0" algn="l">
                        <a:spcBef>
                          <a:spcPts val="0"/>
                        </a:spcBef>
                        <a:spcAft>
                          <a:spcPts val="0"/>
                        </a:spcAft>
                        <a:buClr>
                          <a:schemeClr val="dk1"/>
                        </a:buClr>
                        <a:buSzPts val="1700"/>
                        <a:buFont typeface="Calibri"/>
                        <a:buNone/>
                      </a:pPr>
                      <a:r>
                        <a:rPr lang="en-US" sz="1700" u="none" cap="none" strike="noStrike"/>
                        <a:t>5. Ufikiaji wa Jamii kwa ajili ya KP</a:t>
                      </a:r>
                      <a:endParaRPr/>
                    </a:p>
                    <a:p>
                      <a:pPr indent="-342900" lvl="0" marL="342900" marR="0" rtl="0" algn="l">
                        <a:spcBef>
                          <a:spcPts val="0"/>
                        </a:spcBef>
                        <a:spcAft>
                          <a:spcPts val="0"/>
                        </a:spcAft>
                        <a:buClr>
                          <a:schemeClr val="dk1"/>
                        </a:buClr>
                        <a:buSzPts val="1700"/>
                        <a:buFont typeface="Calibri"/>
                        <a:buAutoNum type="arabicPeriod"/>
                      </a:pPr>
                      <a:r>
                        <a:rPr lang="en-US" sz="1700" u="none" cap="none" strike="noStrike"/>
                        <a:t>Kupanga </a:t>
                      </a:r>
                      <a:endParaRPr/>
                    </a:p>
                    <a:p>
                      <a:pPr indent="-342900" lvl="0" marL="342900" marR="0" rtl="0" algn="l">
                        <a:lnSpc>
                          <a:spcPct val="100000"/>
                        </a:lnSpc>
                        <a:spcBef>
                          <a:spcPts val="0"/>
                        </a:spcBef>
                        <a:spcAft>
                          <a:spcPts val="0"/>
                        </a:spcAft>
                        <a:buClr>
                          <a:schemeClr val="dk1"/>
                        </a:buClr>
                        <a:buSzPts val="1700"/>
                        <a:buFont typeface="Calibri"/>
                        <a:buAutoNum type="arabicPeriod"/>
                      </a:pPr>
                      <a:r>
                        <a:rPr lang="en-US" sz="1700" u="none" cap="none" strike="noStrike"/>
                        <a:t>Kuchora Ramani </a:t>
                      </a:r>
                      <a:endParaRPr/>
                    </a:p>
                  </a:txBody>
                  <a:tcPr marT="6225" marB="0" marR="6225" marL="62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174625" marR="0" rtl="0" algn="l">
                        <a:lnSpc>
                          <a:spcPct val="100000"/>
                        </a:lnSpc>
                        <a:spcBef>
                          <a:spcPts val="0"/>
                        </a:spcBef>
                        <a:spcAft>
                          <a:spcPts val="0"/>
                        </a:spcAft>
                        <a:buClr>
                          <a:schemeClr val="dk1"/>
                        </a:buClr>
                        <a:buSzPts val="1700"/>
                        <a:buFont typeface="Calibri"/>
                        <a:buNone/>
                      </a:pPr>
                      <a:r>
                        <a:rPr lang="en-US" sz="1700" u="none" cap="none" strike="noStrike"/>
                        <a:t>3. Utekelezaji </a:t>
                      </a:r>
                      <a:endParaRPr/>
                    </a:p>
                    <a:p>
                      <a:pPr indent="0" lvl="0" marL="174625" marR="0" rtl="0" algn="l">
                        <a:spcBef>
                          <a:spcPts val="0"/>
                        </a:spcBef>
                        <a:spcAft>
                          <a:spcPts val="0"/>
                        </a:spcAft>
                        <a:buClr>
                          <a:schemeClr val="dk1"/>
                        </a:buClr>
                        <a:buSzPts val="1700"/>
                        <a:buFont typeface="Calibri"/>
                        <a:buNone/>
                      </a:pPr>
                      <a:r>
                        <a:rPr lang="en-US" sz="1700" u="none" cap="none" strike="noStrike"/>
                        <a:t>4. Ufuatiliaji </a:t>
                      </a:r>
                      <a:endParaRPr/>
                    </a:p>
                    <a:p>
                      <a:pPr indent="0" lvl="0" marL="174625" marR="0" rtl="0" algn="l">
                        <a:spcBef>
                          <a:spcPts val="0"/>
                        </a:spcBef>
                        <a:spcAft>
                          <a:spcPts val="0"/>
                        </a:spcAft>
                        <a:buClr>
                          <a:schemeClr val="dk1"/>
                        </a:buClr>
                        <a:buSzPts val="1700"/>
                        <a:buFont typeface="Calibri"/>
                        <a:buNone/>
                      </a:pPr>
                      <a:r>
                        <a:rPr lang="en-US" sz="1700" u="none" cap="none" strike="noStrike"/>
                        <a:t>Tathmini </a:t>
                      </a:r>
                      <a:endParaRPr/>
                    </a:p>
                    <a:p>
                      <a:pPr indent="0" lvl="0" marL="174625" marR="0" rtl="0" algn="l">
                        <a:spcBef>
                          <a:spcPts val="0"/>
                        </a:spcBef>
                        <a:spcAft>
                          <a:spcPts val="0"/>
                        </a:spcAft>
                        <a:buClr>
                          <a:schemeClr val="dk1"/>
                        </a:buClr>
                        <a:buSzPts val="1700"/>
                        <a:buFont typeface="Calibri"/>
                        <a:buNone/>
                      </a:pPr>
                      <a:r>
                        <a:rPr lang="en-US" sz="1700" u="none" cap="none" strike="noStrike"/>
                        <a:t>6. Nyenzo za Mawasiliano</a:t>
                      </a:r>
                      <a:endParaRPr sz="1700" u="none" cap="none" strike="noStrike"/>
                    </a:p>
                    <a:p>
                      <a:pPr indent="0" lvl="0" marL="174625" marR="0" rtl="0" algn="l">
                        <a:spcBef>
                          <a:spcPts val="0"/>
                        </a:spcBef>
                        <a:spcAft>
                          <a:spcPts val="0"/>
                        </a:spcAft>
                        <a:buClr>
                          <a:schemeClr val="dk1"/>
                        </a:buClr>
                        <a:buSzPts val="1700"/>
                        <a:buFont typeface="Calibri"/>
                        <a:buNone/>
                      </a:pPr>
                      <a:r>
                        <a:rPr lang="en-US" sz="1700" u="none" cap="none" strike="noStrike"/>
                        <a:t>6. Mazingira ya Nchi </a:t>
                      </a:r>
                      <a:endParaRPr/>
                    </a:p>
                    <a:p>
                      <a:pPr indent="0" lvl="0" marL="174625" marR="0" rtl="0" algn="l">
                        <a:spcBef>
                          <a:spcPts val="0"/>
                        </a:spcBef>
                        <a:spcAft>
                          <a:spcPts val="0"/>
                        </a:spcAft>
                        <a:buClr>
                          <a:schemeClr val="dk1"/>
                        </a:buClr>
                        <a:buSzPts val="1700"/>
                        <a:buFont typeface="Calibri"/>
                        <a:buNone/>
                      </a:pPr>
                      <a:r>
                        <a:rPr lang="en-US" sz="1700" u="none" cap="none" strike="noStrike"/>
                        <a:t>Mazingira ya Kisheria </a:t>
                      </a:r>
                      <a:endParaRPr/>
                    </a:p>
                    <a:p>
                      <a:pPr indent="0" lvl="0" marL="174625" marR="0" rtl="0" algn="l">
                        <a:spcBef>
                          <a:spcPts val="0"/>
                        </a:spcBef>
                        <a:spcAft>
                          <a:spcPts val="0"/>
                        </a:spcAft>
                        <a:buClr>
                          <a:schemeClr val="dk1"/>
                        </a:buClr>
                        <a:buSzPts val="1700"/>
                        <a:buFont typeface="Calibri"/>
                        <a:buNone/>
                      </a:pPr>
                      <a:r>
                        <a:rPr lang="en-US" sz="1700" u="none" cap="none" strike="noStrike"/>
                        <a:t>2. Unyanyapaa na Ubaguzi </a:t>
                      </a:r>
                      <a:endParaRPr/>
                    </a:p>
                    <a:p>
                      <a:pPr indent="0" lvl="0" marL="174625" marR="0" rtl="0" algn="l">
                        <a:spcBef>
                          <a:spcPts val="0"/>
                        </a:spcBef>
                        <a:spcAft>
                          <a:spcPts val="0"/>
                        </a:spcAft>
                        <a:buClr>
                          <a:schemeClr val="dk1"/>
                        </a:buClr>
                        <a:buSzPts val="1700"/>
                        <a:buFont typeface="Calibri"/>
                        <a:buNone/>
                      </a:pPr>
                      <a:r>
                        <a:rPr lang="en-US" sz="1700" u="none" cap="none" strike="noStrike"/>
                        <a:t>3. Kukiri Uanuwai katika Mwelekeo wa Kijinsia na Utambulisho wa Jinsia</a:t>
                      </a:r>
                      <a:endParaRPr sz="1700" u="none" cap="none" strike="noStrike"/>
                    </a:p>
                    <a:p>
                      <a:pPr indent="0" lvl="0" marL="174625" marR="0" rtl="0" algn="l">
                        <a:spcBef>
                          <a:spcPts val="0"/>
                        </a:spcBef>
                        <a:spcAft>
                          <a:spcPts val="0"/>
                        </a:spcAft>
                        <a:buClr>
                          <a:schemeClr val="dk1"/>
                        </a:buClr>
                        <a:buSzPts val="1700"/>
                        <a:buFont typeface="Calibri"/>
                        <a:buNone/>
                      </a:pPr>
                      <a:r>
                        <a:rPr lang="en-US" sz="1700" u="none" cap="none" strike="noStrike"/>
                        <a:t>4. Usiri na Idhini Bayana</a:t>
                      </a:r>
                      <a:endParaRPr sz="1700" u="none" cap="none" strike="noStrike"/>
                    </a:p>
                    <a:p>
                      <a:pPr indent="0" lvl="0" marL="174625" marR="0" rtl="0" algn="l">
                        <a:spcBef>
                          <a:spcPts val="0"/>
                        </a:spcBef>
                        <a:spcAft>
                          <a:spcPts val="0"/>
                        </a:spcAft>
                        <a:buClr>
                          <a:schemeClr val="dk1"/>
                        </a:buClr>
                        <a:buSzPts val="1700"/>
                        <a:buFont typeface="Calibri"/>
                        <a:buNone/>
                      </a:pPr>
                      <a:r>
                        <a:rPr lang="en-US" sz="1700" u="none" cap="none" strike="noStrike"/>
                        <a:t>5. Miundombinu halisi ya Shirika linaloongozwa na KP</a:t>
                      </a:r>
                      <a:endParaRPr/>
                    </a:p>
                  </a:txBody>
                  <a:tcPr marT="6225" marB="0" marR="6225" marL="62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bl>
          </a:graphicData>
        </a:graphic>
      </p:graphicFrame>
      <p:sp>
        <p:nvSpPr>
          <p:cNvPr id="1708" name="Google Shape;1708;p167"/>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2" name="Shape 1712"/>
        <p:cNvGrpSpPr/>
        <p:nvPr/>
      </p:nvGrpSpPr>
      <p:grpSpPr>
        <a:xfrm>
          <a:off x="0" y="0"/>
          <a:ext cx="0" cy="0"/>
          <a:chOff x="0" y="0"/>
          <a:chExt cx="0" cy="0"/>
        </a:xfrm>
      </p:grpSpPr>
      <p:sp>
        <p:nvSpPr>
          <p:cNvPr id="1713" name="Google Shape;1713;p168"/>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CHATI YA NUPAS PLUS 2.0</a:t>
            </a:r>
            <a:endParaRPr b="1" sz="3200">
              <a:solidFill>
                <a:schemeClr val="lt1"/>
              </a:solidFill>
              <a:latin typeface="Arial"/>
              <a:ea typeface="Arial"/>
              <a:cs typeface="Arial"/>
              <a:sym typeface="Arial"/>
            </a:endParaRPr>
          </a:p>
        </p:txBody>
      </p:sp>
      <p:sp>
        <p:nvSpPr>
          <p:cNvPr id="1714" name="Google Shape;1714;p168"/>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9" name="Shape 1719"/>
        <p:cNvGrpSpPr/>
        <p:nvPr/>
      </p:nvGrpSpPr>
      <p:grpSpPr>
        <a:xfrm>
          <a:off x="0" y="0"/>
          <a:ext cx="0" cy="0"/>
          <a:chOff x="0" y="0"/>
          <a:chExt cx="0" cy="0"/>
        </a:xfrm>
      </p:grpSpPr>
      <p:sp>
        <p:nvSpPr>
          <p:cNvPr id="1720" name="Google Shape;1720;p169"/>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KP</a:t>
            </a:r>
            <a:endParaRPr b="1" sz="3200">
              <a:solidFill>
                <a:schemeClr val="lt1"/>
              </a:solidFill>
              <a:latin typeface="Arial"/>
              <a:ea typeface="Arial"/>
              <a:cs typeface="Arial"/>
              <a:sym typeface="Arial"/>
            </a:endParaRPr>
          </a:p>
        </p:txBody>
      </p:sp>
      <p:graphicFrame>
        <p:nvGraphicFramePr>
          <p:cNvPr id="1721" name="Google Shape;1721;p169"/>
          <p:cNvGraphicFramePr/>
          <p:nvPr/>
        </p:nvGraphicFramePr>
        <p:xfrm>
          <a:off x="300709" y="932812"/>
          <a:ext cx="3000000" cy="3000000"/>
        </p:xfrm>
        <a:graphic>
          <a:graphicData uri="http://schemas.openxmlformats.org/drawingml/2006/table">
            <a:tbl>
              <a:tblPr bandRow="1" firstCol="1" firstRow="1">
                <a:noFill/>
                <a:tableStyleId>{8A603AAD-59E9-4164-B51B-7B92F35CD14B}</a:tableStyleId>
              </a:tblPr>
              <a:tblGrid>
                <a:gridCol w="387550"/>
                <a:gridCol w="2120725"/>
                <a:gridCol w="6195400"/>
                <a:gridCol w="2901225"/>
              </a:tblGrid>
              <a:tr h="365975">
                <a:tc gridSpan="2">
                  <a:txBody>
                    <a:bodyPr/>
                    <a:lstStyle/>
                    <a:p>
                      <a:pPr indent="-8890" lvl="0" marL="8890" marR="0" rtl="0" algn="ctr">
                        <a:spcBef>
                          <a:spcPts val="0"/>
                        </a:spcBef>
                        <a:spcAft>
                          <a:spcPts val="0"/>
                        </a:spcAft>
                        <a:buNone/>
                      </a:pPr>
                      <a:r>
                        <a:rPr b="1" lang="en-US" sz="1400" u="none" cap="none" strike="noStrike">
                          <a:solidFill>
                            <a:schemeClr val="lt1"/>
                          </a:solidFill>
                        </a:rPr>
                        <a:t>KATEGORIA/</a:t>
                      </a:r>
                      <a:br>
                        <a:rPr b="1" lang="en-US" sz="1400" u="none" cap="none" strike="noStrike">
                          <a:solidFill>
                            <a:schemeClr val="lt1"/>
                          </a:solidFill>
                        </a:rPr>
                      </a:br>
                      <a:r>
                        <a:rPr b="1" lang="en-US" sz="1400" u="none" cap="none" strike="noStrike">
                          <a:solidFill>
                            <a:schemeClr val="lt1"/>
                          </a:solidFill>
                        </a:rPr>
                        <a:t>KATEGORIA NDOGO</a:t>
                      </a:r>
                      <a:endParaRPr b="1" sz="1400" u="none" cap="none" strike="noStrike">
                        <a:solidFill>
                          <a:schemeClr val="lt1"/>
                        </a:solidFill>
                        <a:latin typeface="Arial"/>
                        <a:ea typeface="Arial"/>
                        <a:cs typeface="Arial"/>
                        <a:sym typeface="Arial"/>
                      </a:endParaRPr>
                    </a:p>
                  </a:txBody>
                  <a:tcPr marT="0" marB="0" marR="375" marL="375" anchor="ctr">
                    <a:solidFill>
                      <a:srgbClr val="002E6C"/>
                    </a:solidFill>
                  </a:tcPr>
                </a:tc>
                <a:tc hMerge="1"/>
                <a:tc>
                  <a:txBody>
                    <a:bodyPr/>
                    <a:lstStyle/>
                    <a:p>
                      <a:pPr indent="-8890" lvl="0" marL="8890" marR="0" rtl="0" algn="ctr">
                        <a:spcBef>
                          <a:spcPts val="0"/>
                        </a:spcBef>
                        <a:spcAft>
                          <a:spcPts val="0"/>
                        </a:spcAft>
                        <a:buNone/>
                      </a:pPr>
                      <a:r>
                        <a:rPr b="1" lang="en-US" sz="1400" u="none" cap="none" strike="noStrike">
                          <a:solidFill>
                            <a:schemeClr val="lt1"/>
                          </a:solidFill>
                        </a:rPr>
                        <a:t>MALENGO</a:t>
                      </a:r>
                      <a:endParaRPr b="1" sz="1400" u="none" cap="none" strike="noStrike">
                        <a:solidFill>
                          <a:schemeClr val="lt1"/>
                        </a:solidFill>
                        <a:latin typeface="Arial"/>
                        <a:ea typeface="Arial"/>
                        <a:cs typeface="Arial"/>
                        <a:sym typeface="Arial"/>
                      </a:endParaRPr>
                    </a:p>
                  </a:txBody>
                  <a:tcPr marT="0" marB="0" marR="375" marL="375" anchor="ctr">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rPr>
                        <a:t>NYARAKA MUHIMU KWA AJILI YA TATHMINI</a:t>
                      </a:r>
                      <a:endParaRPr b="1" sz="1400" u="none" cap="none" strike="noStrike">
                        <a:solidFill>
                          <a:schemeClr val="lt1"/>
                        </a:solidFill>
                        <a:latin typeface="Arial"/>
                        <a:ea typeface="Arial"/>
                        <a:cs typeface="Arial"/>
                        <a:sym typeface="Arial"/>
                      </a:endParaRPr>
                    </a:p>
                  </a:txBody>
                  <a:tcPr marT="0" marB="0" marR="375" marL="375" anchor="ctr">
                    <a:solidFill>
                      <a:srgbClr val="002E6C"/>
                    </a:solidFill>
                  </a:tcPr>
                </a:tc>
              </a:tr>
              <a:tr h="2195775">
                <a:tc rowSpan="4">
                  <a:txBody>
                    <a:bodyPr/>
                    <a:lstStyle/>
                    <a:p>
                      <a:pPr indent="0" lvl="0" marL="228600" marR="71755" rtl="0" algn="ctr">
                        <a:spcBef>
                          <a:spcPts val="0"/>
                        </a:spcBef>
                        <a:spcAft>
                          <a:spcPts val="0"/>
                        </a:spcAft>
                        <a:buNone/>
                      </a:pPr>
                      <a:r>
                        <a:rPr b="1" lang="en-US" sz="1200" u="none" cap="none" strike="noStrike">
                          <a:solidFill>
                            <a:schemeClr val="dk1"/>
                          </a:solidFill>
                        </a:rPr>
                        <a:t>Kisheria</a:t>
                      </a:r>
                      <a:endParaRPr/>
                    </a:p>
                    <a:p>
                      <a:pPr indent="0" lvl="0" marL="71755" marR="71755" rtl="0" algn="ctr">
                        <a:spcBef>
                          <a:spcPts val="1500"/>
                        </a:spcBef>
                        <a:spcAft>
                          <a:spcPts val="0"/>
                        </a:spcAft>
                        <a:buNone/>
                      </a:pPr>
                      <a:r>
                        <a:rPr lang="en-US" sz="1200" u="none" cap="none" strike="noStrike">
                          <a:solidFill>
                            <a:schemeClr val="dk1"/>
                          </a:solidFill>
                        </a:rPr>
                        <a:t> </a:t>
                      </a:r>
                      <a:endParaRPr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400" u="none" cap="none" strike="noStrike">
                          <a:solidFill>
                            <a:schemeClr val="dk1"/>
                          </a:solidFill>
                        </a:rPr>
                        <a:t>Vigezo vya Kisheria</a:t>
                      </a:r>
                      <a:endParaRPr b="0" sz="14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400" u="none" cap="none" strike="noStrike"/>
                        <a:t>Thibitisha ikiwa shirika limesajiliwa kisheria; lina, na linatii kikamilifu, vibali na leseni zote zinazohitajika kufanya kazi; na linafahamu hali yake ya kodi na linatii kikamilifu kodi zinazohitajika, kazi, afya kazini, na usalama, mazingira, na sheria na kanuni zingine za nyenzo zinazohusiana na shughuli zake.</a:t>
                      </a:r>
                      <a:endParaRPr sz="1400" u="none" cap="none" strike="noStrike">
                        <a:solidFill>
                          <a:srgbClr val="000000"/>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400" u="none" cap="none" strike="noStrike"/>
                        <a:t>Vigezo vya usajili wa kisheria</a:t>
                      </a:r>
                      <a:endParaRPr/>
                    </a:p>
                    <a:p>
                      <a:pPr indent="-8890" lvl="0" marL="8890" marR="0" rtl="0" algn="l">
                        <a:spcBef>
                          <a:spcPts val="0"/>
                        </a:spcBef>
                        <a:spcAft>
                          <a:spcPts val="0"/>
                        </a:spcAft>
                        <a:buNone/>
                      </a:pPr>
                      <a:r>
                        <a:rPr lang="en-US" sz="1400" u="none" cap="none" strike="noStrike"/>
                        <a:t>Hati za Uaminifu/ Vifungu vya Ushirika/ Hati ya Ushirikisha/cheti cha NPO</a:t>
                      </a:r>
                      <a:endParaRPr/>
                    </a:p>
                    <a:p>
                      <a:pPr indent="-8890" lvl="0" marL="8890" marR="0" rtl="0" algn="l">
                        <a:spcBef>
                          <a:spcPts val="0"/>
                        </a:spcBef>
                        <a:spcAft>
                          <a:spcPts val="0"/>
                        </a:spcAft>
                        <a:buNone/>
                      </a:pPr>
                      <a:r>
                        <a:rPr lang="en-US" sz="1400" u="none" cap="none" strike="noStrike"/>
                        <a:t>Kibali kinachofaa cha NGO </a:t>
                      </a:r>
                      <a:endParaRPr/>
                    </a:p>
                    <a:p>
                      <a:pPr indent="-8890" lvl="0" marL="8890" marR="0" rtl="0" algn="l">
                        <a:spcBef>
                          <a:spcPts val="0"/>
                        </a:spcBef>
                        <a:spcAft>
                          <a:spcPts val="0"/>
                        </a:spcAft>
                        <a:buNone/>
                      </a:pPr>
                      <a:r>
                        <a:rPr lang="en-US" sz="1400" u="none" cap="none" strike="noStrike"/>
                        <a:t>Kodi - barua ya msimamo mzuri</a:t>
                      </a:r>
                      <a:endParaRPr/>
                    </a:p>
                    <a:p>
                      <a:pPr indent="-8890" lvl="0" marL="8890" marR="0" rtl="0" algn="l">
                        <a:spcBef>
                          <a:spcPts val="0"/>
                        </a:spcBef>
                        <a:spcAft>
                          <a:spcPts val="0"/>
                        </a:spcAft>
                        <a:buNone/>
                      </a:pPr>
                      <a:r>
                        <a:rPr lang="en-US" sz="1400" u="none" cap="none" strike="noStrike"/>
                        <a:t>Mwongozo wa ufuatiliaji wa mazingira</a:t>
                      </a:r>
                      <a:endParaRPr sz="1400" u="none" cap="none" strike="noStrike">
                        <a:solidFill>
                          <a:srgbClr val="000000"/>
                        </a:solidFill>
                        <a:latin typeface="Arial"/>
                        <a:ea typeface="Arial"/>
                        <a:cs typeface="Arial"/>
                        <a:sym typeface="Arial"/>
                      </a:endParaRPr>
                    </a:p>
                  </a:txBody>
                  <a:tcPr marT="0" marB="0" marR="375" marL="375"/>
                </a:tc>
              </a:tr>
              <a:tr h="594700">
                <a:tc vMerge="1"/>
                <a:tc>
                  <a:txBody>
                    <a:bodyPr/>
                    <a:lstStyle/>
                    <a:p>
                      <a:pPr indent="-8890" lvl="0" marL="8890" marR="0" rtl="0" algn="l">
                        <a:spcBef>
                          <a:spcPts val="0"/>
                        </a:spcBef>
                        <a:spcAft>
                          <a:spcPts val="0"/>
                        </a:spcAft>
                        <a:buNone/>
                      </a:pPr>
                      <a:r>
                        <a:rPr lang="en-US" sz="1400" u="none" cap="none" strike="noStrike">
                          <a:solidFill>
                            <a:schemeClr val="dk1"/>
                          </a:solidFill>
                        </a:rPr>
                        <a:t>Usajili wa Shirika </a:t>
                      </a:r>
                      <a:endParaRPr b="0" sz="14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400" u="none" cap="none" strike="noStrike"/>
                        <a:t>Thibitisha ikiwa shirika limesajiliwa ndani ya nchi bila uhusiano wowote na mshirika wa kimataifa.</a:t>
                      </a:r>
                      <a:endParaRPr sz="1400" u="none" cap="none" strike="noStrike">
                        <a:solidFill>
                          <a:srgbClr val="000000"/>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400" u="none" cap="none" strike="noStrike"/>
                        <a:t>Hati za usajili</a:t>
                      </a:r>
                      <a:endParaRPr sz="1400" u="none" cap="none" strike="noStrike">
                        <a:solidFill>
                          <a:srgbClr val="000000"/>
                        </a:solidFill>
                        <a:latin typeface="Arial"/>
                        <a:ea typeface="Arial"/>
                        <a:cs typeface="Arial"/>
                        <a:sym typeface="Arial"/>
                      </a:endParaRPr>
                    </a:p>
                  </a:txBody>
                  <a:tcPr marT="0" marB="0" marR="375" marL="375"/>
                </a:tc>
              </a:tr>
              <a:tr h="1677375">
                <a:tc vMerge="1"/>
                <a:tc>
                  <a:txBody>
                    <a:bodyPr/>
                    <a:lstStyle/>
                    <a:p>
                      <a:pPr indent="-8890" lvl="0" marL="8890" marR="0" rtl="0" algn="l">
                        <a:spcBef>
                          <a:spcPts val="0"/>
                        </a:spcBef>
                        <a:spcAft>
                          <a:spcPts val="0"/>
                        </a:spcAft>
                        <a:buNone/>
                      </a:pPr>
                      <a:r>
                        <a:rPr lang="en-US" sz="1400" u="none" cap="none" strike="noStrike">
                          <a:solidFill>
                            <a:schemeClr val="dk1"/>
                          </a:solidFill>
                        </a:rPr>
                        <a:t>Muundo wa Shirika </a:t>
                      </a:r>
                      <a:endParaRPr b="0" sz="14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400" u="none" cap="none" strike="noStrike"/>
                        <a:t>Thibitisha ikiwa shirika lina muundo thabiti wa shirika, limeundwa vizuri, na linafaa sana kwa dhamira na malengo yake, na ikiwa majukumu na majukumu ya idara au kazi na njia za mawasiliano zimeainishwa vizuri na zinafaa sana.</a:t>
                      </a:r>
                      <a:endParaRPr sz="1400" u="none" cap="none" strike="noStrike">
                        <a:solidFill>
                          <a:srgbClr val="000000"/>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400" u="none" cap="none" strike="noStrike"/>
                        <a:t>Mkataba wa shirika, sheria ndogo na nyaraka nyingine za msingi/kiutendaji</a:t>
                      </a:r>
                      <a:endParaRPr/>
                    </a:p>
                    <a:p>
                      <a:pPr indent="-8890" lvl="0" marL="8890" marR="0" rtl="0" algn="l">
                        <a:spcBef>
                          <a:spcPts val="0"/>
                        </a:spcBef>
                        <a:spcAft>
                          <a:spcPts val="0"/>
                        </a:spcAft>
                        <a:buNone/>
                      </a:pPr>
                      <a:r>
                        <a:rPr lang="en-US" sz="1400" u="none" cap="none" strike="noStrike"/>
                        <a:t>Muundo wa Shirika </a:t>
                      </a:r>
                      <a:endParaRPr sz="1400" u="none" cap="none" strike="noStrike">
                        <a:solidFill>
                          <a:srgbClr val="000000"/>
                        </a:solidFill>
                        <a:latin typeface="Arial"/>
                        <a:ea typeface="Arial"/>
                        <a:cs typeface="Arial"/>
                        <a:sym typeface="Arial"/>
                      </a:endParaRPr>
                    </a:p>
                  </a:txBody>
                  <a:tcPr marT="0" marB="0" marR="375" marL="375"/>
                </a:tc>
              </a:tr>
              <a:tr h="487975">
                <a:tc vMerge="1"/>
                <a:tc>
                  <a:txBody>
                    <a:bodyPr/>
                    <a:lstStyle/>
                    <a:p>
                      <a:pPr indent="-8890" lvl="0" marL="8890" marR="0" rtl="0" algn="l">
                        <a:spcBef>
                          <a:spcPts val="0"/>
                        </a:spcBef>
                        <a:spcAft>
                          <a:spcPts val="0"/>
                        </a:spcAft>
                        <a:buNone/>
                      </a:pPr>
                      <a:r>
                        <a:rPr lang="en-US" sz="1400" u="none" cap="none" strike="noStrike">
                          <a:solidFill>
                            <a:schemeClr val="dk1"/>
                          </a:solidFill>
                        </a:rPr>
                        <a:t>4. KP katika Usimamizi</a:t>
                      </a:r>
                      <a:endParaRPr b="0" sz="14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400" u="none" cap="none" strike="noStrike"/>
                        <a:t>Thibitisha ikiwa shirika lina KP kwenye Bodi na Uongozi tendaji.</a:t>
                      </a:r>
                      <a:endParaRPr sz="1400" u="none" cap="none" strike="noStrike">
                        <a:solidFill>
                          <a:srgbClr val="000000"/>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400" u="none" cap="none" strike="noStrike"/>
                        <a:t>Uwepo wa KP katika Uongozi wa Bodi na Utendaji</a:t>
                      </a:r>
                      <a:endParaRPr sz="1400" u="none" cap="none" strike="noStrike">
                        <a:solidFill>
                          <a:srgbClr val="000000"/>
                        </a:solidFill>
                        <a:latin typeface="Arial"/>
                        <a:ea typeface="Arial"/>
                        <a:cs typeface="Arial"/>
                        <a:sym typeface="Arial"/>
                      </a:endParaRPr>
                    </a:p>
                  </a:txBody>
                  <a:tcPr marT="0" marB="0" marR="375" marL="375"/>
                </a:tc>
              </a:tr>
            </a:tbl>
          </a:graphicData>
        </a:graphic>
      </p:graphicFrame>
      <p:sp>
        <p:nvSpPr>
          <p:cNvPr id="1722" name="Google Shape;1722;p169"/>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17"/>
          <p:cNvSpPr txBox="1"/>
          <p:nvPr/>
        </p:nvSpPr>
        <p:spPr>
          <a:xfrm>
            <a:off x="1410155" y="1185084"/>
            <a:ext cx="8789393" cy="3693319"/>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2000">
                <a:solidFill>
                  <a:schemeClr val="dk1"/>
                </a:solidFill>
                <a:latin typeface="Arial"/>
                <a:ea typeface="Arial"/>
                <a:cs typeface="Arial"/>
                <a:sym typeface="Arial"/>
              </a:rPr>
              <a:t>Timu ya wataalamu wa taaluma mbalimbali hufanya tathmini, ambayo ni pamoja na: </a:t>
            </a:r>
            <a:endParaRPr/>
          </a:p>
          <a:p>
            <a:pPr indent="-342900" lvl="0" marL="355600" marR="0"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Mkutano wa utangulizi</a:t>
            </a:r>
            <a:endParaRPr/>
          </a:p>
          <a:p>
            <a:pPr indent="-342900" lvl="0" marL="355600" marR="0"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Hati zilizoombwa zimetumwa kwa: </a:t>
            </a:r>
            <a:endParaRPr/>
          </a:p>
          <a:p>
            <a:pPr indent="-342900" lvl="0" marL="355600" marR="0"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Ukaguzi wa nyaraka</a:t>
            </a:r>
            <a:endParaRPr/>
          </a:p>
          <a:p>
            <a:pPr indent="-342900" lvl="0" marL="355600" marR="0"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Ziara ya eneo </a:t>
            </a:r>
            <a:endParaRPr/>
          </a:p>
          <a:p>
            <a:pPr indent="-342900" lvl="0" marL="355600" marR="0"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Kufanya mahojiano na Wafanyakazi muhimu</a:t>
            </a:r>
            <a:endParaRPr/>
          </a:p>
          <a:p>
            <a:pPr indent="-342900" lvl="0" marL="355600" marR="0"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Uchambuzi wa taarifa za fedha na rekodi </a:t>
            </a:r>
            <a:endParaRPr/>
          </a:p>
          <a:p>
            <a:pPr indent="-342900" lvl="0" marL="355600" marR="0"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Fanya uthibitishaji wa sampuli ya mifumo na utendaji</a:t>
            </a:r>
            <a:endParaRPr/>
          </a:p>
          <a:p>
            <a:pPr indent="-342900" lvl="0" marL="355600" marR="0"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Mkutano mfupi na SAMRC </a:t>
            </a:r>
            <a:endParaRPr/>
          </a:p>
          <a:p>
            <a:pPr indent="-342900" lvl="0" marL="355600" marR="0"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Ripoti ya Mwisho imewasilishwa kwa USAID </a:t>
            </a:r>
            <a:endParaRPr/>
          </a:p>
          <a:p>
            <a:pPr indent="-215900" lvl="0" marL="355600" marR="0" rtl="0" algn="l">
              <a:spcBef>
                <a:spcPts val="0"/>
              </a:spcBef>
              <a:spcAft>
                <a:spcPts val="0"/>
              </a:spcAft>
              <a:buClr>
                <a:schemeClr val="dk1"/>
              </a:buClr>
              <a:buSzPts val="2000"/>
              <a:buFont typeface="Noto Sans Symbols"/>
              <a:buNone/>
            </a:pPr>
            <a:r>
              <a:t/>
            </a:r>
            <a:endParaRPr sz="2000">
              <a:solidFill>
                <a:schemeClr val="dk1"/>
              </a:solidFill>
              <a:latin typeface="Arial"/>
              <a:ea typeface="Arial"/>
              <a:cs typeface="Arial"/>
              <a:sym typeface="Arial"/>
            </a:endParaRPr>
          </a:p>
        </p:txBody>
      </p:sp>
      <p:sp>
        <p:nvSpPr>
          <p:cNvPr id="426" name="Google Shape;426;p17"/>
          <p:cNvSpPr txBox="1"/>
          <p:nvPr/>
        </p:nvSpPr>
        <p:spPr>
          <a:xfrm>
            <a:off x="8297165" y="6481891"/>
            <a:ext cx="112395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1800">
                <a:solidFill>
                  <a:srgbClr val="FFFFFF"/>
                </a:solidFill>
                <a:latin typeface="Arial"/>
                <a:ea typeface="Arial"/>
                <a:cs typeface="Arial"/>
                <a:sym typeface="Arial"/>
              </a:rPr>
              <a:t>9/27/2021</a:t>
            </a:r>
            <a:endParaRPr sz="1800">
              <a:solidFill>
                <a:schemeClr val="dk1"/>
              </a:solidFill>
              <a:latin typeface="Arial"/>
              <a:ea typeface="Arial"/>
              <a:cs typeface="Arial"/>
              <a:sym typeface="Arial"/>
            </a:endParaRPr>
          </a:p>
        </p:txBody>
      </p:sp>
      <p:sp>
        <p:nvSpPr>
          <p:cNvPr id="427" name="Google Shape;427;p17"/>
          <p:cNvSpPr txBox="1"/>
          <p:nvPr/>
        </p:nvSpPr>
        <p:spPr>
          <a:xfrm>
            <a:off x="1107236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1800">
                <a:solidFill>
                  <a:srgbClr val="FFFFFF"/>
                </a:solidFill>
                <a:latin typeface="Arial"/>
                <a:ea typeface="Arial"/>
                <a:cs typeface="Arial"/>
                <a:sym typeface="Arial"/>
              </a:rPr>
              <a:t>11</a:t>
            </a:r>
            <a:endParaRPr sz="1800">
              <a:solidFill>
                <a:schemeClr val="dk1"/>
              </a:solidFill>
              <a:latin typeface="Arial"/>
              <a:ea typeface="Arial"/>
              <a:cs typeface="Arial"/>
              <a:sym typeface="Arial"/>
            </a:endParaRPr>
          </a:p>
        </p:txBody>
      </p:sp>
      <p:sp>
        <p:nvSpPr>
          <p:cNvPr id="428" name="Google Shape;428;p17"/>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MBINU NA TARATIBU</a:t>
            </a:r>
            <a:endParaRPr b="1" sz="3200">
              <a:solidFill>
                <a:schemeClr val="lt1"/>
              </a:solidFill>
              <a:latin typeface="Arial"/>
              <a:ea typeface="Arial"/>
              <a:cs typeface="Arial"/>
              <a:sym typeface="Arial"/>
            </a:endParaRPr>
          </a:p>
        </p:txBody>
      </p:sp>
      <p:sp>
        <p:nvSpPr>
          <p:cNvPr id="429" name="Google Shape;429;p17"/>
          <p:cNvSpPr txBox="1"/>
          <p:nvPr/>
        </p:nvSpPr>
        <p:spPr>
          <a:xfrm>
            <a:off x="220722" y="2270972"/>
            <a:ext cx="5158780"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08-07-2024d</a:t>
            </a:r>
            <a:endParaRPr/>
          </a:p>
        </p:txBody>
      </p:sp>
      <p:sp>
        <p:nvSpPr>
          <p:cNvPr id="430" name="Google Shape;430;p17"/>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6" name="Shape 1726"/>
        <p:cNvGrpSpPr/>
        <p:nvPr/>
      </p:nvGrpSpPr>
      <p:grpSpPr>
        <a:xfrm>
          <a:off x="0" y="0"/>
          <a:ext cx="0" cy="0"/>
          <a:chOff x="0" y="0"/>
          <a:chExt cx="0" cy="0"/>
        </a:xfrm>
      </p:grpSpPr>
      <p:graphicFrame>
        <p:nvGraphicFramePr>
          <p:cNvPr id="1727" name="Google Shape;1727;p170"/>
          <p:cNvGraphicFramePr/>
          <p:nvPr/>
        </p:nvGraphicFramePr>
        <p:xfrm>
          <a:off x="110464" y="902127"/>
          <a:ext cx="3000000" cy="3000000"/>
        </p:xfrm>
        <a:graphic>
          <a:graphicData uri="http://schemas.openxmlformats.org/drawingml/2006/table">
            <a:tbl>
              <a:tblPr bandRow="1" firstCol="1" firstRow="1">
                <a:noFill/>
                <a:tableStyleId>{8A603AAD-59E9-4164-B51B-7B92F35CD14B}</a:tableStyleId>
              </a:tblPr>
              <a:tblGrid>
                <a:gridCol w="341425"/>
                <a:gridCol w="1284850"/>
                <a:gridCol w="8647775"/>
                <a:gridCol w="1760425"/>
              </a:tblGrid>
              <a:tr h="415425">
                <a:tc gridSpan="2">
                  <a:txBody>
                    <a:bodyPr/>
                    <a:lstStyle/>
                    <a:p>
                      <a:pPr indent="-8890" lvl="0" marL="8890" marR="0" rtl="0" algn="ctr">
                        <a:spcBef>
                          <a:spcPts val="0"/>
                        </a:spcBef>
                        <a:spcAft>
                          <a:spcPts val="0"/>
                        </a:spcAft>
                        <a:buNone/>
                      </a:pPr>
                      <a:r>
                        <a:rPr lang="en-US" sz="1200" u="none" cap="none" strike="noStrike"/>
                        <a:t>KATEGORIA/</a:t>
                      </a:r>
                      <a:br>
                        <a:rPr b="1" lang="en-US" sz="1200" u="none" cap="none" strike="noStrike">
                          <a:solidFill>
                            <a:schemeClr val="lt1"/>
                          </a:solidFill>
                          <a:latin typeface="Arial"/>
                          <a:ea typeface="Arial"/>
                          <a:cs typeface="Arial"/>
                          <a:sym typeface="Arial"/>
                        </a:rPr>
                      </a:br>
                      <a:r>
                        <a:rPr lang="en-US" sz="1200" u="none" cap="none" strike="noStrike"/>
                        <a:t>KATEGORIA NDOGO</a:t>
                      </a:r>
                      <a:endParaRPr b="1" sz="1200" u="none" cap="none" strike="noStrike">
                        <a:solidFill>
                          <a:schemeClr val="lt1"/>
                        </a:solidFill>
                        <a:latin typeface="Arial"/>
                        <a:ea typeface="Arial"/>
                        <a:cs typeface="Arial"/>
                        <a:sym typeface="Arial"/>
                      </a:endParaRPr>
                    </a:p>
                  </a:txBody>
                  <a:tcPr marT="0" marB="0" marR="375" marL="375" anchor="ctr">
                    <a:solidFill>
                      <a:srgbClr val="002E6C"/>
                    </a:solidFill>
                  </a:tcPr>
                </a:tc>
                <a:tc hMerge="1"/>
                <a:tc>
                  <a:txBody>
                    <a:bodyPr/>
                    <a:lstStyle/>
                    <a:p>
                      <a:pPr indent="-8890" lvl="0" marL="8890" marR="0" rtl="0" algn="ctr">
                        <a:spcBef>
                          <a:spcPts val="0"/>
                        </a:spcBef>
                        <a:spcAft>
                          <a:spcPts val="0"/>
                        </a:spcAft>
                        <a:buNone/>
                      </a:pPr>
                      <a:r>
                        <a:rPr lang="en-US" sz="1200" u="none" cap="none" strike="noStrike"/>
                        <a:t>MALENGO</a:t>
                      </a:r>
                      <a:endParaRPr b="1" sz="1200" u="none" cap="none" strike="noStrike">
                        <a:solidFill>
                          <a:schemeClr val="lt1"/>
                        </a:solidFill>
                        <a:latin typeface="Arial"/>
                        <a:ea typeface="Arial"/>
                        <a:cs typeface="Arial"/>
                        <a:sym typeface="Arial"/>
                      </a:endParaRPr>
                    </a:p>
                  </a:txBody>
                  <a:tcPr marT="0" marB="0" marR="375" marL="375" anchor="ctr">
                    <a:solidFill>
                      <a:srgbClr val="002E6C"/>
                    </a:solidFill>
                  </a:tcPr>
                </a:tc>
                <a:tc>
                  <a:txBody>
                    <a:bodyPr/>
                    <a:lstStyle/>
                    <a:p>
                      <a:pPr indent="-8890" lvl="0" marL="8890" marR="0" rtl="0" algn="ctr">
                        <a:spcBef>
                          <a:spcPts val="0"/>
                        </a:spcBef>
                        <a:spcAft>
                          <a:spcPts val="0"/>
                        </a:spcAft>
                        <a:buNone/>
                      </a:pPr>
                      <a:r>
                        <a:rPr lang="en-US" sz="1200" u="none" cap="none" strike="noStrike"/>
                        <a:t>NYARAKA MUHIMU KWA AJILI YA TATHMINI</a:t>
                      </a:r>
                      <a:endParaRPr b="1" sz="1200" u="none" cap="none" strike="noStrike">
                        <a:solidFill>
                          <a:schemeClr val="lt1"/>
                        </a:solidFill>
                        <a:latin typeface="Arial"/>
                        <a:ea typeface="Arial"/>
                        <a:cs typeface="Arial"/>
                        <a:sym typeface="Arial"/>
                      </a:endParaRPr>
                    </a:p>
                  </a:txBody>
                  <a:tcPr marT="0" marB="0" marR="375" marL="375" anchor="ctr">
                    <a:solidFill>
                      <a:srgbClr val="002E6C"/>
                    </a:solidFill>
                  </a:tcPr>
                </a:tc>
              </a:tr>
              <a:tr h="415425">
                <a:tc rowSpan="8">
                  <a:txBody>
                    <a:bodyPr/>
                    <a:lstStyle/>
                    <a:p>
                      <a:pPr indent="0" lvl="0" marL="228600" marR="71755" rtl="0" algn="ctr">
                        <a:spcBef>
                          <a:spcPts val="0"/>
                        </a:spcBef>
                        <a:spcAft>
                          <a:spcPts val="0"/>
                        </a:spcAft>
                        <a:buNone/>
                      </a:pPr>
                      <a:r>
                        <a:rPr lang="en-US" sz="1200" u="none" cap="none" strike="noStrike"/>
                        <a:t>Utawala</a:t>
                      </a:r>
                      <a:endParaRPr/>
                    </a:p>
                    <a:p>
                      <a:pPr indent="-8889" lvl="0" marL="80645" marR="71755" rtl="0" algn="l">
                        <a:spcBef>
                          <a:spcPts val="1500"/>
                        </a:spcBef>
                        <a:spcAft>
                          <a:spcPts val="0"/>
                        </a:spcAft>
                        <a:buNone/>
                      </a:pPr>
                      <a:r>
                        <a:rPr lang="en-US" sz="1200" u="none" cap="none" strike="noStrike"/>
                        <a:t> </a:t>
                      </a:r>
                      <a:endParaRPr sz="1200" u="none" cap="none" strike="noStrike">
                        <a:solidFill>
                          <a:srgbClr val="000000"/>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Muundo wa Utawala </a:t>
                      </a:r>
                      <a:endParaRPr b="0"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Thibitisha ikiwa muundo wa utawala wa shirika unatii kikamilifu sheria za eneo na limekuwa kwa miaka mitatu iliyopita.</a:t>
                      </a:r>
                      <a:endParaRPr sz="1200" u="none" cap="none" strike="noStrike">
                        <a:solidFill>
                          <a:srgbClr val="000000"/>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Masharti ya Marejeleo au Sheria Ndogo</a:t>
                      </a:r>
                      <a:endParaRPr sz="1200" u="none" cap="none" strike="noStrike">
                        <a:solidFill>
                          <a:srgbClr val="000000"/>
                        </a:solidFill>
                        <a:latin typeface="Arial"/>
                        <a:ea typeface="Arial"/>
                        <a:cs typeface="Arial"/>
                        <a:sym typeface="Arial"/>
                      </a:endParaRPr>
                    </a:p>
                  </a:txBody>
                  <a:tcPr marT="0" marB="0" marR="375" marL="375"/>
                </a:tc>
              </a:tr>
              <a:tr h="415425">
                <a:tc vMerge="1"/>
                <a:tc>
                  <a:txBody>
                    <a:bodyPr/>
                    <a:lstStyle/>
                    <a:p>
                      <a:pPr indent="-8890" lvl="0" marL="8890" marR="0" rtl="0" algn="l">
                        <a:spcBef>
                          <a:spcPts val="0"/>
                        </a:spcBef>
                        <a:spcAft>
                          <a:spcPts val="0"/>
                        </a:spcAft>
                        <a:buNone/>
                      </a:pPr>
                      <a:r>
                        <a:rPr lang="en-US" sz="1200" u="none" cap="none" strike="noStrike"/>
                        <a:t>KP ya Ujumbe wa Bodi </a:t>
                      </a:r>
                      <a:endParaRPr b="0"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Thibitisha ikiwa 40% hadi 60% ya Wajumbe wa Bodi ya shirika ni KP.</a:t>
                      </a:r>
                      <a:endParaRPr sz="1200" u="none" cap="none" strike="noStrike">
                        <a:solidFill>
                          <a:srgbClr val="000000"/>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Katiba/Muundo wa Utawala</a:t>
                      </a:r>
                      <a:endParaRPr sz="1200" u="none" cap="none" strike="noStrike">
                        <a:solidFill>
                          <a:srgbClr val="000000"/>
                        </a:solidFill>
                        <a:latin typeface="Arial"/>
                        <a:ea typeface="Arial"/>
                        <a:cs typeface="Arial"/>
                        <a:sym typeface="Arial"/>
                      </a:endParaRPr>
                    </a:p>
                  </a:txBody>
                  <a:tcPr marT="0" marB="0" marR="375" marL="375"/>
                </a:tc>
              </a:tr>
              <a:tr h="623125">
                <a:tc vMerge="1"/>
                <a:tc>
                  <a:txBody>
                    <a:bodyPr/>
                    <a:lstStyle/>
                    <a:p>
                      <a:pPr indent="-8890" lvl="0" marL="8890" marR="0" rtl="0" algn="l">
                        <a:spcBef>
                          <a:spcPts val="0"/>
                        </a:spcBef>
                        <a:spcAft>
                          <a:spcPts val="0"/>
                        </a:spcAft>
                        <a:buNone/>
                      </a:pPr>
                      <a:r>
                        <a:rPr lang="en-US" sz="1200" u="none" cap="none" strike="noStrike"/>
                        <a:t>Kanuni za Ujumbe wa Bodi </a:t>
                      </a:r>
                      <a:endParaRPr b="0"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Thibitisha ikiwa wajumbe wa bodi na maafisa wa shirika wamechaguliwa kwa kipindi maalum na kuondolewa kulingana na sheria zinazotumika na taratibu zilizoandikwa zilizoidhinishwa na ikiwa idadi ya chini ya wajumbe wa Bodi hukutana kila wakati, na Mwenyekiti wa Bodi anaratibu mikutano, anaweka ajenda, na anaongoza majadiliano.</a:t>
                      </a:r>
                      <a:endParaRPr sz="1200" u="none" cap="none" strike="noStrike">
                        <a:solidFill>
                          <a:srgbClr val="000000"/>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Vigezo na Masharti vya uteuzi wa Bodi</a:t>
                      </a:r>
                      <a:endParaRPr sz="1200" u="none" cap="none" strike="noStrike">
                        <a:solidFill>
                          <a:srgbClr val="000000"/>
                        </a:solidFill>
                        <a:latin typeface="Arial"/>
                        <a:ea typeface="Arial"/>
                        <a:cs typeface="Arial"/>
                        <a:sym typeface="Arial"/>
                      </a:endParaRPr>
                    </a:p>
                  </a:txBody>
                  <a:tcPr marT="0" marB="0" marR="375" marL="375"/>
                </a:tc>
              </a:tr>
              <a:tr h="415425">
                <a:tc vMerge="1"/>
                <a:tc>
                  <a:txBody>
                    <a:bodyPr/>
                    <a:lstStyle/>
                    <a:p>
                      <a:pPr indent="-8890" lvl="0" marL="8890" marR="0" rtl="0" algn="l">
                        <a:spcBef>
                          <a:spcPts val="0"/>
                        </a:spcBef>
                        <a:spcAft>
                          <a:spcPts val="0"/>
                        </a:spcAft>
                        <a:buNone/>
                      </a:pPr>
                      <a:r>
                        <a:rPr lang="en-US" sz="1200" u="none" cap="none" strike="noStrike"/>
                        <a:t>Kukidhi masharti kwa Bodi </a:t>
                      </a:r>
                      <a:endParaRPr b="0"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Thibitisha ikiwa sheria za uanachama wa shirika zinafafanua ustahiki, kusimamishwa, na kufukuzwa na kila wakati hudumishwa kwa miaka mitatu iliyopita.</a:t>
                      </a:r>
                      <a:endParaRPr sz="1200" u="none" cap="none" strike="noStrike">
                        <a:solidFill>
                          <a:srgbClr val="000000"/>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TOR ya Bodi</a:t>
                      </a:r>
                      <a:endParaRPr sz="1200" u="none" cap="none" strike="noStrike">
                        <a:solidFill>
                          <a:srgbClr val="000000"/>
                        </a:solidFill>
                        <a:latin typeface="Arial"/>
                        <a:ea typeface="Arial"/>
                        <a:cs typeface="Arial"/>
                        <a:sym typeface="Arial"/>
                      </a:endParaRPr>
                    </a:p>
                  </a:txBody>
                  <a:tcPr marT="0" marB="0" marR="375" marL="375"/>
                </a:tc>
              </a:tr>
              <a:tr h="1246275">
                <a:tc vMerge="1"/>
                <a:tc>
                  <a:txBody>
                    <a:bodyPr/>
                    <a:lstStyle/>
                    <a:p>
                      <a:pPr indent="-8890" lvl="0" marL="8890" marR="0" rtl="0" algn="l">
                        <a:spcBef>
                          <a:spcPts val="0"/>
                        </a:spcBef>
                        <a:spcAft>
                          <a:spcPts val="0"/>
                        </a:spcAft>
                        <a:buNone/>
                      </a:pPr>
                      <a:r>
                        <a:rPr lang="en-US" sz="1200" u="none" cap="none" strike="noStrike"/>
                        <a:t>Wajibu na Majukumu (Bodi)</a:t>
                      </a:r>
                      <a:endParaRPr b="0"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Thibitisha ikiwa wanachama wote wa Bodi ya shirika wana wajibu na majukumu ya wazi ambayo pamoja na mambo mengine ni pamoja na: kujua na kuunga mkono dhamira ya shirika, kuhudhuria mikutano ya Bodi mara kwa mara, kuandaa mikutano mapema, kudumisha usiri, kutoa mwongozo wenye mzuri na usio na upendeleo, kuepuka migongano ya maslahi, kutimiza majukumu ya ofisi (kwa mfano mweka hazina), kushiriki katika kamati na hafla maalum, pamoja na katika ukuzaji wa rasilimali, kusaidia Mkurugenzi anayewakilisha shirika nje, na ikiwa wote wametimiza majukumu yao kwa miaka mitatu iliyopita.</a:t>
                      </a:r>
                      <a:endParaRPr sz="1200" u="none" cap="none" strike="noStrike">
                        <a:solidFill>
                          <a:srgbClr val="000000"/>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Masharti ya Marejeleo au Sheria Ndogo</a:t>
                      </a:r>
                      <a:endParaRPr sz="1200" u="none" cap="none" strike="noStrike">
                        <a:solidFill>
                          <a:srgbClr val="000000"/>
                        </a:solidFill>
                        <a:latin typeface="Arial"/>
                        <a:ea typeface="Arial"/>
                        <a:cs typeface="Arial"/>
                        <a:sym typeface="Arial"/>
                      </a:endParaRPr>
                    </a:p>
                  </a:txBody>
                  <a:tcPr marT="0" marB="0" marR="375" marL="375"/>
                </a:tc>
              </a:tr>
              <a:tr h="415425">
                <a:tc vMerge="1"/>
                <a:tc>
                  <a:txBody>
                    <a:bodyPr/>
                    <a:lstStyle/>
                    <a:p>
                      <a:pPr indent="-8890" lvl="0" marL="8890" marR="0" rtl="0" algn="l">
                        <a:spcBef>
                          <a:spcPts val="0"/>
                        </a:spcBef>
                        <a:spcAft>
                          <a:spcPts val="0"/>
                        </a:spcAft>
                        <a:buNone/>
                      </a:pPr>
                      <a:r>
                        <a:rPr lang="en-US" sz="1200" u="none" cap="none" strike="noStrike"/>
                        <a:t>Wajibu na Majukumu ya KP</a:t>
                      </a:r>
                      <a:endParaRPr b="0"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Thibitisha ikiwa kuna kamati ndogo ya KP kwenye Bodi ili kuhakikisha ujumuishaji wa KP katika kupanga, kutekeleza, na kutathmini huduma, ambazo zimerekodiwa hatua kwa hatua na sasisho.</a:t>
                      </a:r>
                      <a:endParaRPr sz="1200" u="none" cap="none" strike="noStrike">
                        <a:solidFill>
                          <a:srgbClr val="000000"/>
                        </a:solidFill>
                        <a:latin typeface="Arial"/>
                        <a:ea typeface="Arial"/>
                        <a:cs typeface="Arial"/>
                        <a:sym typeface="Arial"/>
                      </a:endParaRPr>
                    </a:p>
                  </a:txBody>
                  <a:tcPr marT="0" marB="0" marR="375" marL="375"/>
                </a:tc>
                <a:tc>
                  <a:txBody>
                    <a:bodyPr/>
                    <a:lstStyle/>
                    <a:p>
                      <a:pPr indent="0" lvl="0" marL="0" marR="0" rtl="0" algn="l">
                        <a:spcBef>
                          <a:spcPts val="0"/>
                        </a:spcBef>
                        <a:spcAft>
                          <a:spcPts val="0"/>
                        </a:spcAft>
                        <a:buNone/>
                      </a:pPr>
                      <a:r>
                        <a:rPr lang="en-US" sz="1200" u="none" cap="none" strike="noStrike"/>
                        <a:t>Maelezo ya kazi au SoW ya wajumbe wa Bodi</a:t>
                      </a:r>
                      <a:endParaRPr sz="1200" u="none" cap="none" strike="noStrike">
                        <a:solidFill>
                          <a:srgbClr val="000000"/>
                        </a:solidFill>
                        <a:latin typeface="Arial"/>
                        <a:ea typeface="Arial"/>
                        <a:cs typeface="Arial"/>
                        <a:sym typeface="Arial"/>
                      </a:endParaRPr>
                    </a:p>
                  </a:txBody>
                  <a:tcPr marT="0" marB="0" marR="375" marL="375"/>
                </a:tc>
              </a:tr>
              <a:tr h="1038550">
                <a:tc vMerge="1"/>
                <a:tc>
                  <a:txBody>
                    <a:bodyPr/>
                    <a:lstStyle/>
                    <a:p>
                      <a:pPr indent="-8890" lvl="0" marL="8890" marR="0" rtl="0" algn="l">
                        <a:spcBef>
                          <a:spcPts val="0"/>
                        </a:spcBef>
                        <a:spcAft>
                          <a:spcPts val="0"/>
                        </a:spcAft>
                        <a:buNone/>
                      </a:pPr>
                      <a:r>
                        <a:rPr lang="en-US" sz="1200" u="none" cap="none" strike="noStrike"/>
                        <a:t>Tathmini ya Bodi (Jumla)</a:t>
                      </a:r>
                      <a:endParaRPr b="0"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Thibitisha ikiwa bodi ya shirika inafanya tathmini ya binafsi ya kila mwaka ili kutambua mapungufu ya utawala, ambayo inashughulikia: 1) kuweka malengo yanayoweza kupimika ya kuboresha utawala ambayo inakuza uboreshaji wa huduma ambazo shirika hutoa; 2) kukusanya taarifa ili kutathmini ufanisi katika kuboresha utendaji wa shirika; 3) kutoa hitimisho kulingana na matokeo &amp; kuendeleza na kutekeleza mpango wa uboreshaji; 4) kutathmini utendaji ili kusaidia uboreshaji endelevu; NA imekamilisha tathmini ya kibinafsi kwa miaka 3 iliyopita.</a:t>
                      </a:r>
                      <a:endParaRPr sz="1200" u="none" cap="none" strike="noStrike">
                        <a:solidFill>
                          <a:srgbClr val="000000"/>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Taratibu za tathmini</a:t>
                      </a:r>
                      <a:endParaRPr sz="1200" u="none" cap="none" strike="noStrike">
                        <a:solidFill>
                          <a:srgbClr val="000000"/>
                        </a:solidFill>
                        <a:latin typeface="Arial"/>
                        <a:ea typeface="Arial"/>
                        <a:cs typeface="Arial"/>
                        <a:sym typeface="Arial"/>
                      </a:endParaRPr>
                    </a:p>
                  </a:txBody>
                  <a:tcPr marT="0" marB="0" marR="375" marL="375"/>
                </a:tc>
              </a:tr>
              <a:tr h="415425">
                <a:tc vMerge="1"/>
                <a:tc>
                  <a:txBody>
                    <a:bodyPr/>
                    <a:lstStyle/>
                    <a:p>
                      <a:pPr indent="-8890" lvl="0" marL="8890" marR="0" rtl="0" algn="l">
                        <a:spcBef>
                          <a:spcPts val="0"/>
                        </a:spcBef>
                        <a:spcAft>
                          <a:spcPts val="0"/>
                        </a:spcAft>
                        <a:buNone/>
                      </a:pPr>
                      <a:r>
                        <a:rPr lang="en-US" sz="1200" u="none" cap="none" strike="noStrike"/>
                        <a:t>Maono na Dhamira</a:t>
                      </a:r>
                      <a:endParaRPr b="0"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Thibitisha ikiwa KP ni sehemu kuu ya taarifa ya dira na dhamira na inaonyeshwa kila wakati katika mipango ya kazi ya mradi.</a:t>
                      </a:r>
                      <a:endParaRPr sz="1200" u="none" cap="none" strike="noStrike">
                        <a:solidFill>
                          <a:srgbClr val="000000"/>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Taarifa za Dhamira na Dira</a:t>
                      </a:r>
                      <a:endParaRPr sz="1200" u="none" cap="none" strike="noStrike">
                        <a:solidFill>
                          <a:srgbClr val="000000"/>
                        </a:solidFill>
                        <a:latin typeface="Arial"/>
                        <a:ea typeface="Arial"/>
                        <a:cs typeface="Arial"/>
                        <a:sym typeface="Arial"/>
                      </a:endParaRPr>
                    </a:p>
                  </a:txBody>
                  <a:tcPr marT="0" marB="0" marR="375" marL="375"/>
                </a:tc>
              </a:tr>
            </a:tbl>
          </a:graphicData>
        </a:graphic>
      </p:graphicFrame>
      <p:sp>
        <p:nvSpPr>
          <p:cNvPr id="1728" name="Google Shape;1728;p170"/>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KP (INAENDELEA)</a:t>
            </a:r>
            <a:endParaRPr b="1" sz="3200">
              <a:solidFill>
                <a:schemeClr val="lt1"/>
              </a:solidFill>
              <a:latin typeface="Arial"/>
              <a:ea typeface="Arial"/>
              <a:cs typeface="Arial"/>
              <a:sym typeface="Arial"/>
            </a:endParaRPr>
          </a:p>
        </p:txBody>
      </p:sp>
      <p:sp>
        <p:nvSpPr>
          <p:cNvPr id="1729" name="Google Shape;1729;p170"/>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3" name="Shape 1733"/>
        <p:cNvGrpSpPr/>
        <p:nvPr/>
      </p:nvGrpSpPr>
      <p:grpSpPr>
        <a:xfrm>
          <a:off x="0" y="0"/>
          <a:ext cx="0" cy="0"/>
          <a:chOff x="0" y="0"/>
          <a:chExt cx="0" cy="0"/>
        </a:xfrm>
      </p:grpSpPr>
      <p:graphicFrame>
        <p:nvGraphicFramePr>
          <p:cNvPr id="1734" name="Google Shape;1734;p171"/>
          <p:cNvGraphicFramePr/>
          <p:nvPr/>
        </p:nvGraphicFramePr>
        <p:xfrm>
          <a:off x="116601" y="914400"/>
          <a:ext cx="3000000" cy="3000000"/>
        </p:xfrm>
        <a:graphic>
          <a:graphicData uri="http://schemas.openxmlformats.org/drawingml/2006/table">
            <a:tbl>
              <a:tblPr bandRow="1" firstCol="1" firstRow="1">
                <a:noFill/>
                <a:tableStyleId>{8A603AAD-59E9-4164-B51B-7B92F35CD14B}</a:tableStyleId>
              </a:tblPr>
              <a:tblGrid>
                <a:gridCol w="400450"/>
                <a:gridCol w="1686100"/>
                <a:gridCol w="7645250"/>
                <a:gridCol w="2259725"/>
              </a:tblGrid>
              <a:tr h="419875">
                <a:tc gridSpan="2">
                  <a:txBody>
                    <a:bodyPr/>
                    <a:lstStyle/>
                    <a:p>
                      <a:pPr indent="-8890" lvl="0" marL="8890" marR="0" rtl="0" algn="ctr">
                        <a:spcBef>
                          <a:spcPts val="0"/>
                        </a:spcBef>
                        <a:spcAft>
                          <a:spcPts val="0"/>
                        </a:spcAft>
                        <a:buNone/>
                      </a:pPr>
                      <a:r>
                        <a:rPr lang="en-US" sz="1200" u="none" cap="none" strike="noStrike"/>
                        <a:t>KATEGORIA/</a:t>
                      </a:r>
                      <a:br>
                        <a:rPr b="1" lang="en-US" sz="1200" u="none" cap="none" strike="noStrike">
                          <a:solidFill>
                            <a:schemeClr val="lt1"/>
                          </a:solidFill>
                          <a:latin typeface="Arial"/>
                          <a:ea typeface="Arial"/>
                          <a:cs typeface="Arial"/>
                          <a:sym typeface="Arial"/>
                        </a:rPr>
                      </a:br>
                      <a:r>
                        <a:rPr lang="en-US" sz="1200" u="none" cap="none" strike="noStrike"/>
                        <a:t>KATEGORIA NDOGO</a:t>
                      </a:r>
                      <a:endParaRPr b="1" sz="1200" u="none" cap="none" strike="noStrike">
                        <a:solidFill>
                          <a:schemeClr val="lt1"/>
                        </a:solidFill>
                        <a:latin typeface="Arial"/>
                        <a:ea typeface="Arial"/>
                        <a:cs typeface="Arial"/>
                        <a:sym typeface="Arial"/>
                      </a:endParaRPr>
                    </a:p>
                  </a:txBody>
                  <a:tcPr marT="0" marB="0" marR="375" marL="375" anchor="ctr">
                    <a:solidFill>
                      <a:srgbClr val="002E6C"/>
                    </a:solidFill>
                  </a:tcPr>
                </a:tc>
                <a:tc hMerge="1"/>
                <a:tc>
                  <a:txBody>
                    <a:bodyPr/>
                    <a:lstStyle/>
                    <a:p>
                      <a:pPr indent="-8890" lvl="0" marL="8890" marR="0" rtl="0" algn="ctr">
                        <a:spcBef>
                          <a:spcPts val="0"/>
                        </a:spcBef>
                        <a:spcAft>
                          <a:spcPts val="0"/>
                        </a:spcAft>
                        <a:buNone/>
                      </a:pPr>
                      <a:r>
                        <a:rPr lang="en-US" sz="1200" u="none" cap="none" strike="noStrike"/>
                        <a:t>MALENGO</a:t>
                      </a:r>
                      <a:endParaRPr b="1" sz="1200" u="none" cap="none" strike="noStrike">
                        <a:solidFill>
                          <a:schemeClr val="lt1"/>
                        </a:solidFill>
                        <a:latin typeface="Arial"/>
                        <a:ea typeface="Arial"/>
                        <a:cs typeface="Arial"/>
                        <a:sym typeface="Arial"/>
                      </a:endParaRPr>
                    </a:p>
                  </a:txBody>
                  <a:tcPr marT="0" marB="0" marR="375" marL="375" anchor="ctr">
                    <a:solidFill>
                      <a:srgbClr val="002E6C"/>
                    </a:solidFill>
                  </a:tcPr>
                </a:tc>
                <a:tc>
                  <a:txBody>
                    <a:bodyPr/>
                    <a:lstStyle/>
                    <a:p>
                      <a:pPr indent="-8890" lvl="0" marL="8890" marR="0" rtl="0" algn="ctr">
                        <a:spcBef>
                          <a:spcPts val="0"/>
                        </a:spcBef>
                        <a:spcAft>
                          <a:spcPts val="0"/>
                        </a:spcAft>
                        <a:buNone/>
                      </a:pPr>
                      <a:r>
                        <a:rPr lang="en-US" sz="1200" u="none" cap="none" strike="noStrike"/>
                        <a:t>NYARAKA MUHIMU KWA AJILI YA TATHMINI</a:t>
                      </a:r>
                      <a:endParaRPr b="1" sz="1200" u="none" cap="none" strike="noStrike">
                        <a:solidFill>
                          <a:schemeClr val="lt1"/>
                        </a:solidFill>
                        <a:latin typeface="Arial"/>
                        <a:ea typeface="Arial"/>
                        <a:cs typeface="Arial"/>
                        <a:sym typeface="Arial"/>
                      </a:endParaRPr>
                    </a:p>
                  </a:txBody>
                  <a:tcPr marT="0" marB="0" marR="375" marL="375" anchor="ctr">
                    <a:solidFill>
                      <a:srgbClr val="002E6C"/>
                    </a:solidFill>
                  </a:tcPr>
                </a:tc>
              </a:tr>
              <a:tr h="249475">
                <a:tc rowSpan="6">
                  <a:txBody>
                    <a:bodyPr/>
                    <a:lstStyle/>
                    <a:p>
                      <a:pPr indent="0" lvl="0" marL="228600" marR="71755" rtl="0" algn="ctr">
                        <a:spcBef>
                          <a:spcPts val="0"/>
                        </a:spcBef>
                        <a:spcAft>
                          <a:spcPts val="0"/>
                        </a:spcAft>
                        <a:buNone/>
                      </a:pPr>
                      <a:r>
                        <a:rPr lang="en-US" sz="1200" u="none" cap="none" strike="noStrike"/>
                        <a:t>Rasilimali Watu</a:t>
                      </a:r>
                      <a:endParaRPr/>
                    </a:p>
                    <a:p>
                      <a:pPr indent="-8889" lvl="0" marL="80645" marR="71755" rtl="0" algn="l">
                        <a:spcBef>
                          <a:spcPts val="1800"/>
                        </a:spcBef>
                        <a:spcAft>
                          <a:spcPts val="0"/>
                        </a:spcAft>
                        <a:buNone/>
                      </a:pPr>
                      <a:r>
                        <a:rPr lang="en-US" sz="1200" u="none" cap="none" strike="noStrike"/>
                        <a:t> </a:t>
                      </a:r>
                      <a:endParaRPr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Uajiri wa Haki </a:t>
                      </a:r>
                      <a:endParaRPr b="0"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Thibitisha ikiwa wafanyakazi wote wanaajiriwa kwa uhuru na kwa haki kwa misingi ya sifa tu.</a:t>
                      </a:r>
                      <a:endParaRPr sz="1200" u="none" cap="none" strike="noStrike">
                        <a:solidFill>
                          <a:schemeClr val="dk1"/>
                        </a:solidFill>
                        <a:latin typeface="Arial"/>
                        <a:ea typeface="Arial"/>
                        <a:cs typeface="Arial"/>
                        <a:sym typeface="Arial"/>
                      </a:endParaRPr>
                    </a:p>
                  </a:txBody>
                  <a:tcPr marT="0" marB="0" marR="375" marL="375"/>
                </a:tc>
                <a:tc>
                  <a:txBody>
                    <a:bodyPr/>
                    <a:lstStyle/>
                    <a:p>
                      <a:pPr indent="0" lvl="0" marL="0" marR="0" rtl="0" algn="l">
                        <a:spcBef>
                          <a:spcPts val="0"/>
                        </a:spcBef>
                        <a:spcAft>
                          <a:spcPts val="0"/>
                        </a:spcAft>
                        <a:buNone/>
                      </a:pPr>
                      <a:r>
                        <a:rPr lang="en-US" sz="1200" u="none" cap="none" strike="noStrike"/>
                        <a:t>Sera husika za Rasilimali Watu</a:t>
                      </a:r>
                      <a:endParaRPr sz="1200" u="none" cap="none" strike="noStrike">
                        <a:solidFill>
                          <a:schemeClr val="dk1"/>
                        </a:solidFill>
                        <a:latin typeface="Arial"/>
                        <a:ea typeface="Arial"/>
                        <a:cs typeface="Arial"/>
                        <a:sym typeface="Arial"/>
                      </a:endParaRPr>
                    </a:p>
                  </a:txBody>
                  <a:tcPr marT="0" marB="0" marR="375" marL="375"/>
                </a:tc>
              </a:tr>
              <a:tr h="629800">
                <a:tc vMerge="1"/>
                <a:tc>
                  <a:txBody>
                    <a:bodyPr/>
                    <a:lstStyle/>
                    <a:p>
                      <a:pPr indent="-8890" lvl="0" marL="8890" marR="0" rtl="0" algn="l">
                        <a:spcBef>
                          <a:spcPts val="0"/>
                        </a:spcBef>
                        <a:spcAft>
                          <a:spcPts val="0"/>
                        </a:spcAft>
                        <a:buNone/>
                      </a:pPr>
                      <a:r>
                        <a:rPr lang="en-US" sz="1200" u="none" cap="none" strike="noStrike"/>
                        <a:t>2. Uajiri unaolengwa (Wafanyakazi/Wafanyakazi wa Eneo)</a:t>
                      </a:r>
                      <a:endParaRPr b="0"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Thibitisha ikiwa zaidi ya 60% ya wafanyakazi wa ufikiaji wa shirika ni pamoja na KP ambao wameajiriwa kutoka ndani ya jamii zinazohudumiwa na shirika na kukidhi sifa zote za kazi.</a:t>
                      </a:r>
                      <a:endParaRPr sz="1200" u="none" cap="none" strike="noStrike">
                        <a:solidFill>
                          <a:schemeClr val="dk1"/>
                        </a:solidFill>
                        <a:latin typeface="Arial"/>
                        <a:ea typeface="Arial"/>
                        <a:cs typeface="Arial"/>
                        <a:sym typeface="Arial"/>
                      </a:endParaRPr>
                    </a:p>
                  </a:txBody>
                  <a:tcPr marT="0" marB="0" marR="375" marL="375"/>
                </a:tc>
                <a:tc>
                  <a:txBody>
                    <a:bodyPr/>
                    <a:lstStyle/>
                    <a:p>
                      <a:pPr indent="0" lvl="0" marL="0" marR="0" rtl="0" algn="l">
                        <a:spcBef>
                          <a:spcPts val="0"/>
                        </a:spcBef>
                        <a:spcAft>
                          <a:spcPts val="0"/>
                        </a:spcAft>
                        <a:buNone/>
                      </a:pPr>
                      <a:r>
                        <a:rPr lang="en-US" sz="1200" u="none" cap="none" strike="noStrike"/>
                        <a:t>Matangazo ya kazi, maelezo ya kazi, data ya kuajiri, na uwezo wa kazi</a:t>
                      </a:r>
                      <a:endParaRPr sz="1200" u="none" cap="none" strike="noStrike">
                        <a:solidFill>
                          <a:schemeClr val="dk1"/>
                        </a:solidFill>
                        <a:latin typeface="Arial"/>
                        <a:ea typeface="Arial"/>
                        <a:cs typeface="Arial"/>
                        <a:sym typeface="Arial"/>
                      </a:endParaRPr>
                    </a:p>
                  </a:txBody>
                  <a:tcPr marT="0" marB="0" marR="375" marL="375"/>
                </a:tc>
              </a:tr>
              <a:tr h="419875">
                <a:tc vMerge="1"/>
                <a:tc>
                  <a:txBody>
                    <a:bodyPr/>
                    <a:lstStyle/>
                    <a:p>
                      <a:pPr indent="-8890" lvl="0" marL="8890" marR="0" rtl="0" algn="l">
                        <a:spcBef>
                          <a:spcPts val="0"/>
                        </a:spcBef>
                        <a:spcAft>
                          <a:spcPts val="0"/>
                        </a:spcAft>
                        <a:buNone/>
                      </a:pPr>
                      <a:r>
                        <a:rPr lang="en-US" sz="1200" u="none" cap="none" strike="noStrike"/>
                        <a:t>Uajiri lengwa (Usimamizi) </a:t>
                      </a:r>
                      <a:endParaRPr b="0"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Thibitisha ikiwa zaidi ya 60% ya uongozi wa juu wa shirika ni pamoja na KP ambao wameajiriwa kutoka ndani ya jamii zinazohudumiwa na shirika na kukidhi sifa zote za kazi.</a:t>
                      </a:r>
                      <a:endParaRPr sz="1200" u="none" cap="none" strike="noStrike">
                        <a:solidFill>
                          <a:schemeClr val="dk1"/>
                        </a:solidFill>
                        <a:latin typeface="Arial"/>
                        <a:ea typeface="Arial"/>
                        <a:cs typeface="Arial"/>
                        <a:sym typeface="Arial"/>
                      </a:endParaRPr>
                    </a:p>
                  </a:txBody>
                  <a:tcPr marT="0" marB="0" marR="375" marL="375"/>
                </a:tc>
                <a:tc>
                  <a:txBody>
                    <a:bodyPr/>
                    <a:lstStyle/>
                    <a:p>
                      <a:pPr indent="0" lvl="0" marL="0" marR="0" rtl="0" algn="l">
                        <a:spcBef>
                          <a:spcPts val="0"/>
                        </a:spcBef>
                        <a:spcAft>
                          <a:spcPts val="0"/>
                        </a:spcAft>
                        <a:buNone/>
                      </a:pPr>
                      <a:r>
                        <a:rPr lang="en-US" sz="1200" u="none" cap="none" strike="noStrike"/>
                        <a:t>Sawa na hapo juu</a:t>
                      </a:r>
                      <a:endParaRPr sz="1200" u="none" cap="none" strike="noStrike">
                        <a:solidFill>
                          <a:schemeClr val="dk1"/>
                        </a:solidFill>
                        <a:latin typeface="Arial"/>
                        <a:ea typeface="Arial"/>
                        <a:cs typeface="Arial"/>
                        <a:sym typeface="Arial"/>
                      </a:endParaRPr>
                    </a:p>
                  </a:txBody>
                  <a:tcPr marT="0" marB="0" marR="375" marL="375"/>
                </a:tc>
              </a:tr>
              <a:tr h="209925">
                <a:tc vMerge="1"/>
                <a:tc>
                  <a:txBody>
                    <a:bodyPr/>
                    <a:lstStyle/>
                    <a:p>
                      <a:pPr indent="-8890" lvl="0" marL="8890" marR="0" rtl="0" algn="l">
                        <a:spcBef>
                          <a:spcPts val="0"/>
                        </a:spcBef>
                        <a:spcAft>
                          <a:spcPts val="0"/>
                        </a:spcAft>
                        <a:buNone/>
                      </a:pPr>
                      <a:r>
                        <a:rPr lang="en-US" sz="1200" u="none" cap="none" strike="noStrike"/>
                        <a:t>4. Uwezo wa kazi *</a:t>
                      </a:r>
                      <a:endParaRPr b="0"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Thibitisha ikiwa KP zilizoajiriwa za shirika zinakidhi 90% ya mahitaji ya kazi.</a:t>
                      </a:r>
                      <a:endParaRPr sz="1200" u="none" cap="none" strike="noStrike">
                        <a:solidFill>
                          <a:schemeClr val="dk1"/>
                        </a:solidFill>
                        <a:latin typeface="Arial"/>
                        <a:ea typeface="Arial"/>
                        <a:cs typeface="Arial"/>
                        <a:sym typeface="Arial"/>
                      </a:endParaRPr>
                    </a:p>
                  </a:txBody>
                  <a:tcPr marT="0" marB="0" marR="375" marL="375"/>
                </a:tc>
                <a:tc>
                  <a:txBody>
                    <a:bodyPr/>
                    <a:lstStyle/>
                    <a:p>
                      <a:pPr indent="0" lvl="0" marL="0" marR="0" rtl="0" algn="l">
                        <a:spcBef>
                          <a:spcPts val="0"/>
                        </a:spcBef>
                        <a:spcAft>
                          <a:spcPts val="0"/>
                        </a:spcAft>
                        <a:buNone/>
                      </a:pPr>
                      <a:r>
                        <a:rPr lang="en-US" sz="1200" u="none" cap="none" strike="noStrike"/>
                        <a:t>Sawa na hapo juu</a:t>
                      </a:r>
                      <a:endParaRPr sz="1200" u="none" cap="none" strike="noStrike">
                        <a:solidFill>
                          <a:schemeClr val="dk1"/>
                        </a:solidFill>
                        <a:latin typeface="Arial"/>
                        <a:ea typeface="Arial"/>
                        <a:cs typeface="Arial"/>
                        <a:sym typeface="Arial"/>
                      </a:endParaRPr>
                    </a:p>
                  </a:txBody>
                  <a:tcPr marT="0" marB="0" marR="375" marL="375"/>
                </a:tc>
              </a:tr>
              <a:tr h="420675">
                <a:tc vMerge="1"/>
                <a:tc>
                  <a:txBody>
                    <a:bodyPr/>
                    <a:lstStyle/>
                    <a:p>
                      <a:pPr indent="-8890" lvl="0" marL="8890" marR="0" rtl="0" algn="l">
                        <a:spcBef>
                          <a:spcPts val="0"/>
                        </a:spcBef>
                        <a:spcAft>
                          <a:spcPts val="0"/>
                        </a:spcAft>
                        <a:buNone/>
                      </a:pPr>
                      <a:r>
                        <a:rPr lang="en-US" sz="1200" u="none" cap="none" strike="noStrike"/>
                        <a:t>Mafunzo ya uhamasishaji wa KP kwa wafanyakazi </a:t>
                      </a:r>
                      <a:endParaRPr b="0"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Thibitisha ikiwa shirika lina mafunzo ya lazima ya kila mwaka juu ya uhamasishaji wa KP na ikiwa wafanyakazi wote wanaihudhuria.</a:t>
                      </a:r>
                      <a:endParaRPr sz="1200" u="none" cap="none" strike="noStrike">
                        <a:solidFill>
                          <a:schemeClr val="dk1"/>
                        </a:solidFill>
                        <a:latin typeface="Arial"/>
                        <a:ea typeface="Arial"/>
                        <a:cs typeface="Arial"/>
                        <a:sym typeface="Arial"/>
                      </a:endParaRPr>
                    </a:p>
                  </a:txBody>
                  <a:tcPr marT="0" marB="0" marR="375" marL="375"/>
                </a:tc>
                <a:tc>
                  <a:txBody>
                    <a:bodyPr/>
                    <a:lstStyle/>
                    <a:p>
                      <a:pPr indent="0" lvl="0" marL="0" marR="0" rtl="0" algn="l">
                        <a:spcBef>
                          <a:spcPts val="0"/>
                        </a:spcBef>
                        <a:spcAft>
                          <a:spcPts val="0"/>
                        </a:spcAft>
                        <a:buNone/>
                      </a:pPr>
                      <a:r>
                        <a:rPr lang="en-US" sz="1200" u="none" cap="none" strike="noStrike"/>
                        <a:t>Sera ya KP, dokezo, na karatasi za mahudhurio ya mafunzo</a:t>
                      </a:r>
                      <a:endParaRPr sz="1200" u="none" cap="none" strike="noStrike">
                        <a:solidFill>
                          <a:schemeClr val="dk1"/>
                        </a:solidFill>
                        <a:latin typeface="Arial"/>
                        <a:ea typeface="Arial"/>
                        <a:cs typeface="Arial"/>
                        <a:sym typeface="Arial"/>
                      </a:endParaRPr>
                    </a:p>
                  </a:txBody>
                  <a:tcPr marT="0" marB="0" marR="375" marL="375"/>
                </a:tc>
              </a:tr>
              <a:tr h="209925">
                <a:tc vMerge="1"/>
                <a:tc>
                  <a:txBody>
                    <a:bodyPr/>
                    <a:lstStyle/>
                    <a:p>
                      <a:pPr indent="-8890" lvl="0" marL="8890" marR="0" rtl="0" algn="l">
                        <a:spcBef>
                          <a:spcPts val="0"/>
                        </a:spcBef>
                        <a:spcAft>
                          <a:spcPts val="0"/>
                        </a:spcAft>
                        <a:buNone/>
                      </a:pPr>
                      <a:r>
                        <a:rPr lang="en-US" sz="1200" u="none" cap="none" strike="noStrike"/>
                        <a:t>Mtu anayehusika na KP</a:t>
                      </a:r>
                      <a:endParaRPr b="0"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Thibitisha ikiwa kuna angalau mtu mmoja wa wakati wote wa KP aliye na wajibu na majukumu ya wazi.</a:t>
                      </a:r>
                      <a:endParaRPr sz="1200" u="none" cap="none" strike="noStrike">
                        <a:solidFill>
                          <a:schemeClr val="dk1"/>
                        </a:solidFill>
                        <a:latin typeface="Arial"/>
                        <a:ea typeface="Arial"/>
                        <a:cs typeface="Arial"/>
                        <a:sym typeface="Arial"/>
                      </a:endParaRPr>
                    </a:p>
                  </a:txBody>
                  <a:tcPr marT="0" marB="0" marR="375" marL="375"/>
                </a:tc>
                <a:tc>
                  <a:txBody>
                    <a:bodyPr/>
                    <a:lstStyle/>
                    <a:p>
                      <a:pPr indent="0" lvl="0" marL="0" marR="0" rtl="0" algn="l">
                        <a:spcBef>
                          <a:spcPts val="0"/>
                        </a:spcBef>
                        <a:spcAft>
                          <a:spcPts val="0"/>
                        </a:spcAft>
                        <a:buNone/>
                      </a:pPr>
                      <a:r>
                        <a:rPr lang="en-US" sz="1200" u="none" cap="none" strike="noStrike"/>
                        <a:t>Muundo wa Shirika </a:t>
                      </a:r>
                      <a:endParaRPr sz="1200" u="none" cap="none" strike="noStrike">
                        <a:solidFill>
                          <a:schemeClr val="dk1"/>
                        </a:solidFill>
                        <a:latin typeface="Arial"/>
                        <a:ea typeface="Arial"/>
                        <a:cs typeface="Arial"/>
                        <a:sym typeface="Arial"/>
                      </a:endParaRPr>
                    </a:p>
                  </a:txBody>
                  <a:tcPr marT="0" marB="0" marR="375" marL="375"/>
                </a:tc>
              </a:tr>
              <a:tr h="562275">
                <a:tc rowSpan="2">
                  <a:txBody>
                    <a:bodyPr/>
                    <a:lstStyle/>
                    <a:p>
                      <a:pPr indent="0" lvl="0" marL="228600" marR="71755" rtl="0" algn="ctr">
                        <a:spcBef>
                          <a:spcPts val="0"/>
                        </a:spcBef>
                        <a:spcAft>
                          <a:spcPts val="0"/>
                        </a:spcAft>
                        <a:buNone/>
                      </a:pPr>
                      <a:r>
                        <a:rPr lang="en-US" sz="1200" u="none" cap="none" strike="noStrike"/>
                        <a:t>Shirika Uendelevu </a:t>
                      </a:r>
                      <a:endParaRPr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Ufadhili Mbalimbali </a:t>
                      </a:r>
                      <a:endParaRPr b="0"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Thibitisha ikiwa shirika lina msingi anuwai wa ufadhili unaoweza kudumisha programu zake kwa muda mrefu, na kwamba hakuna mkondo mmoja wa ufadhili ulio zaidi ya 25%.</a:t>
                      </a:r>
                      <a:endParaRPr sz="1200" u="none" cap="none" strike="noStrike">
                        <a:solidFill>
                          <a:schemeClr val="dk1"/>
                        </a:solidFill>
                        <a:latin typeface="Arial"/>
                        <a:ea typeface="Arial"/>
                        <a:cs typeface="Arial"/>
                        <a:sym typeface="Arial"/>
                      </a:endParaRPr>
                    </a:p>
                  </a:txBody>
                  <a:tcPr marT="0" marB="0" marR="375" marL="375"/>
                </a:tc>
                <a:tc>
                  <a:txBody>
                    <a:bodyPr/>
                    <a:lstStyle/>
                    <a:p>
                      <a:pPr indent="0" lvl="0" marL="0" marR="0" rtl="0" algn="l">
                        <a:spcBef>
                          <a:spcPts val="0"/>
                        </a:spcBef>
                        <a:spcAft>
                          <a:spcPts val="0"/>
                        </a:spcAft>
                        <a:buNone/>
                      </a:pPr>
                      <a:r>
                        <a:rPr lang="en-US" sz="1200" u="none" cap="none" strike="noStrike"/>
                        <a:t>Kufuatilia ufadhili na bajeti za tuzo</a:t>
                      </a:r>
                      <a:endParaRPr sz="1200" u="none" cap="none" strike="noStrike">
                        <a:solidFill>
                          <a:schemeClr val="dk1"/>
                        </a:solidFill>
                        <a:latin typeface="Arial"/>
                        <a:ea typeface="Arial"/>
                        <a:cs typeface="Arial"/>
                        <a:sym typeface="Arial"/>
                      </a:endParaRPr>
                    </a:p>
                  </a:txBody>
                  <a:tcPr marT="0" marB="0" marR="375" marL="375"/>
                </a:tc>
              </a:tr>
              <a:tr h="419875">
                <a:tc vMerge="1"/>
                <a:tc>
                  <a:txBody>
                    <a:bodyPr/>
                    <a:lstStyle/>
                    <a:p>
                      <a:pPr indent="-8890" lvl="0" marL="8890" marR="0" rtl="0" algn="l">
                        <a:spcBef>
                          <a:spcPts val="0"/>
                        </a:spcBef>
                        <a:spcAft>
                          <a:spcPts val="0"/>
                        </a:spcAft>
                        <a:buNone/>
                      </a:pPr>
                      <a:r>
                        <a:rPr lang="en-US" sz="1200" u="none" cap="none" strike="noStrike"/>
                        <a:t>Gharama Zisizo za Moja kwa Moja </a:t>
                      </a:r>
                      <a:endParaRPr b="0"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Thibitisha ikiwa shirika linazalisha mapato na lina vyanzo vingi vya ufadhili kwa miradi ambayo hutoa gharama zisizo za moja kwa moja.</a:t>
                      </a:r>
                      <a:endParaRPr sz="1200" u="none" cap="none" strike="noStrike">
                        <a:solidFill>
                          <a:schemeClr val="dk1"/>
                        </a:solidFill>
                        <a:latin typeface="Arial"/>
                        <a:ea typeface="Arial"/>
                        <a:cs typeface="Arial"/>
                        <a:sym typeface="Arial"/>
                      </a:endParaRPr>
                    </a:p>
                  </a:txBody>
                  <a:tcPr marT="0" marB="0" marR="375" marL="375"/>
                </a:tc>
                <a:tc>
                  <a:txBody>
                    <a:bodyPr/>
                    <a:lstStyle/>
                    <a:p>
                      <a:pPr indent="0" lvl="0" marL="0" marR="0" rtl="0" algn="l">
                        <a:spcBef>
                          <a:spcPts val="0"/>
                        </a:spcBef>
                        <a:spcAft>
                          <a:spcPts val="0"/>
                        </a:spcAft>
                        <a:buNone/>
                      </a:pPr>
                      <a:r>
                        <a:rPr lang="en-US" sz="1200" u="none" cap="none" strike="noStrike"/>
                        <a:t>Bajeti za tuzo ndogo</a:t>
                      </a:r>
                      <a:endParaRPr sz="1200" u="none" cap="none" strike="noStrike">
                        <a:solidFill>
                          <a:schemeClr val="dk1"/>
                        </a:solidFill>
                        <a:latin typeface="Arial"/>
                        <a:ea typeface="Arial"/>
                        <a:cs typeface="Arial"/>
                        <a:sym typeface="Arial"/>
                      </a:endParaRPr>
                    </a:p>
                  </a:txBody>
                  <a:tcPr marT="0" marB="0" marR="375" marL="375"/>
                </a:tc>
              </a:tr>
              <a:tr h="419875">
                <a:tc rowSpan="6">
                  <a:txBody>
                    <a:bodyPr/>
                    <a:lstStyle/>
                    <a:p>
                      <a:pPr indent="0" lvl="0" marL="228600" marR="71755" rtl="0" algn="ctr">
                        <a:spcBef>
                          <a:spcPts val="0"/>
                        </a:spcBef>
                        <a:spcAft>
                          <a:spcPts val="0"/>
                        </a:spcAft>
                        <a:buNone/>
                      </a:pPr>
                      <a:r>
                        <a:rPr lang="en-US" sz="1200" u="none" cap="none" strike="noStrike"/>
                        <a:t>Ufikiaji wa Jamii kwa ajili ya KP</a:t>
                      </a:r>
                      <a:endParaRPr/>
                    </a:p>
                    <a:p>
                      <a:pPr indent="-8889" lvl="0" marL="80645" marR="71755" rtl="0" algn="l">
                        <a:spcBef>
                          <a:spcPts val="1800"/>
                        </a:spcBef>
                        <a:spcAft>
                          <a:spcPts val="0"/>
                        </a:spcAft>
                        <a:buNone/>
                      </a:pPr>
                      <a:r>
                        <a:rPr lang="en-US" sz="1200" u="none" cap="none" strike="noStrike"/>
                        <a:t> </a:t>
                      </a:r>
                      <a:endParaRPr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Kupanga </a:t>
                      </a:r>
                      <a:endParaRPr b="0"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Thibitisha ikiwa KP kutoka kwa jamii zimejumuishwa kila wakati katika kuunda mipango ya kazi ya kila mwaka.</a:t>
                      </a:r>
                      <a:endParaRPr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Dokezo za mkutano na rasimu ya mipango ya kazi na maoni</a:t>
                      </a:r>
                      <a:endParaRPr sz="1200" u="none" cap="none" strike="noStrike">
                        <a:solidFill>
                          <a:schemeClr val="dk1"/>
                        </a:solidFill>
                        <a:latin typeface="Arial"/>
                        <a:ea typeface="Arial"/>
                        <a:cs typeface="Arial"/>
                        <a:sym typeface="Arial"/>
                      </a:endParaRPr>
                    </a:p>
                  </a:txBody>
                  <a:tcPr marT="0" marB="0" marR="375" marL="375"/>
                </a:tc>
              </a:tr>
              <a:tr h="209925">
                <a:tc vMerge="1"/>
                <a:tc>
                  <a:txBody>
                    <a:bodyPr/>
                    <a:lstStyle/>
                    <a:p>
                      <a:pPr indent="-8890" lvl="0" marL="8890" marR="0" rtl="0" algn="l">
                        <a:spcBef>
                          <a:spcPts val="0"/>
                        </a:spcBef>
                        <a:spcAft>
                          <a:spcPts val="0"/>
                        </a:spcAft>
                        <a:buNone/>
                      </a:pPr>
                      <a:r>
                        <a:rPr lang="en-US" sz="1200" u="none" cap="none" strike="noStrike"/>
                        <a:t>Kuchora Ramani </a:t>
                      </a:r>
                      <a:endParaRPr b="0"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Thibitisha ikiwa KP zimejumuishwa kila wakati katika kuunda na kusasisha ramani za jumuiya.</a:t>
                      </a:r>
                      <a:endParaRPr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Sawa na hapo juu</a:t>
                      </a:r>
                      <a:endParaRPr sz="1200" u="none" cap="none" strike="noStrike">
                        <a:solidFill>
                          <a:schemeClr val="dk1"/>
                        </a:solidFill>
                        <a:latin typeface="Arial"/>
                        <a:ea typeface="Arial"/>
                        <a:cs typeface="Arial"/>
                        <a:sym typeface="Arial"/>
                      </a:endParaRPr>
                    </a:p>
                  </a:txBody>
                  <a:tcPr marT="0" marB="0" marR="375" marL="375"/>
                </a:tc>
              </a:tr>
              <a:tr h="209925">
                <a:tc vMerge="1"/>
                <a:tc>
                  <a:txBody>
                    <a:bodyPr/>
                    <a:lstStyle/>
                    <a:p>
                      <a:pPr indent="-8890" lvl="0" marL="8890" marR="0" rtl="0" algn="l">
                        <a:spcBef>
                          <a:spcPts val="0"/>
                        </a:spcBef>
                        <a:spcAft>
                          <a:spcPts val="0"/>
                        </a:spcAft>
                        <a:buNone/>
                      </a:pPr>
                      <a:r>
                        <a:rPr lang="en-US" sz="1200" u="none" cap="none" strike="noStrike"/>
                        <a:t>Utekelezaji </a:t>
                      </a:r>
                      <a:endParaRPr b="0"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Thibitisha ikiwa KP kutoka kwa jamii zimeajiriwa kila wakati kutoa huduma za ufikiaji.</a:t>
                      </a:r>
                      <a:endParaRPr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Dokezo za mkutano</a:t>
                      </a:r>
                      <a:endParaRPr sz="1200" u="none" cap="none" strike="noStrike">
                        <a:solidFill>
                          <a:schemeClr val="dk1"/>
                        </a:solidFill>
                        <a:latin typeface="Arial"/>
                        <a:ea typeface="Arial"/>
                        <a:cs typeface="Arial"/>
                        <a:sym typeface="Arial"/>
                      </a:endParaRPr>
                    </a:p>
                  </a:txBody>
                  <a:tcPr marT="0" marB="0" marR="375" marL="375"/>
                </a:tc>
              </a:tr>
              <a:tr h="209925">
                <a:tc vMerge="1"/>
                <a:tc>
                  <a:txBody>
                    <a:bodyPr/>
                    <a:lstStyle/>
                    <a:p>
                      <a:pPr indent="-8890" lvl="0" marL="8890" marR="0" rtl="0" algn="l">
                        <a:spcBef>
                          <a:spcPts val="0"/>
                        </a:spcBef>
                        <a:spcAft>
                          <a:spcPts val="0"/>
                        </a:spcAft>
                        <a:buNone/>
                      </a:pPr>
                      <a:r>
                        <a:rPr lang="en-US" sz="1200" u="none" cap="none" strike="noStrike"/>
                        <a:t>Ufuatiliaji </a:t>
                      </a:r>
                      <a:endParaRPr b="0"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Thibitisha ikiwa KP kutoka kwa jamii zinahusika kila wakati katika huduma za ufuatiliaji.</a:t>
                      </a:r>
                      <a:endParaRPr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Kuandaa Ripoti </a:t>
                      </a:r>
                      <a:endParaRPr sz="1200" u="none" cap="none" strike="noStrike">
                        <a:solidFill>
                          <a:schemeClr val="dk1"/>
                        </a:solidFill>
                        <a:latin typeface="Arial"/>
                        <a:ea typeface="Arial"/>
                        <a:cs typeface="Arial"/>
                        <a:sym typeface="Arial"/>
                      </a:endParaRPr>
                    </a:p>
                  </a:txBody>
                  <a:tcPr marT="0" marB="0" marR="375" marL="375"/>
                </a:tc>
              </a:tr>
              <a:tr h="419875">
                <a:tc vMerge="1"/>
                <a:tc>
                  <a:txBody>
                    <a:bodyPr/>
                    <a:lstStyle/>
                    <a:p>
                      <a:pPr indent="-8890" lvl="0" marL="8890" marR="0" rtl="0" algn="l">
                        <a:spcBef>
                          <a:spcPts val="0"/>
                        </a:spcBef>
                        <a:spcAft>
                          <a:spcPts val="0"/>
                        </a:spcAft>
                        <a:buNone/>
                      </a:pPr>
                      <a:r>
                        <a:rPr lang="en-US" sz="1200" u="none" cap="none" strike="noStrike"/>
                        <a:t>Tathmini </a:t>
                      </a:r>
                      <a:endParaRPr b="0"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Thibitisha ikiwa KP kutoka kwa jamii zinahusika kila wakati katika muundo, ukusanyaji wa data, uchambuzi, na usambazaji wa matokeo ya tathmini.</a:t>
                      </a:r>
                      <a:endParaRPr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Ripoti za tathmini</a:t>
                      </a:r>
                      <a:endParaRPr sz="1200" u="none" cap="none" strike="noStrike">
                        <a:solidFill>
                          <a:schemeClr val="dk1"/>
                        </a:solidFill>
                        <a:latin typeface="Arial"/>
                        <a:ea typeface="Arial"/>
                        <a:cs typeface="Arial"/>
                        <a:sym typeface="Arial"/>
                      </a:endParaRPr>
                    </a:p>
                  </a:txBody>
                  <a:tcPr marT="0" marB="0" marR="375" marL="375"/>
                </a:tc>
              </a:tr>
              <a:tr h="419875">
                <a:tc vMerge="1"/>
                <a:tc>
                  <a:txBody>
                    <a:bodyPr/>
                    <a:lstStyle/>
                    <a:p>
                      <a:pPr indent="-8890" lvl="0" marL="8890" marR="0" rtl="0" algn="l">
                        <a:spcBef>
                          <a:spcPts val="0"/>
                        </a:spcBef>
                        <a:spcAft>
                          <a:spcPts val="0"/>
                        </a:spcAft>
                        <a:buNone/>
                      </a:pPr>
                      <a:r>
                        <a:rPr lang="en-US" sz="1200" u="none" cap="none" strike="noStrike"/>
                        <a:t>Nyenzo za Mawasiliano </a:t>
                      </a:r>
                      <a:endParaRPr b="0"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Thibitisha ikiwa KP zinahusika kila wakati katika kukuza na kupima nyenzo za ufikiaji.</a:t>
                      </a:r>
                      <a:endParaRPr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Dokezo za mkutano na rasimu ya ripoti</a:t>
                      </a:r>
                      <a:endParaRPr sz="1200" u="none" cap="none" strike="noStrike">
                        <a:solidFill>
                          <a:schemeClr val="dk1"/>
                        </a:solidFill>
                        <a:latin typeface="Arial"/>
                        <a:ea typeface="Arial"/>
                        <a:cs typeface="Arial"/>
                        <a:sym typeface="Arial"/>
                      </a:endParaRPr>
                    </a:p>
                  </a:txBody>
                  <a:tcPr marT="0" marB="0" marR="375" marL="375"/>
                </a:tc>
              </a:tr>
            </a:tbl>
          </a:graphicData>
        </a:graphic>
      </p:graphicFrame>
      <p:sp>
        <p:nvSpPr>
          <p:cNvPr id="1735" name="Google Shape;1735;p171"/>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KP (INAENDELEA)</a:t>
            </a:r>
            <a:endParaRPr b="1" sz="3200">
              <a:solidFill>
                <a:schemeClr val="lt1"/>
              </a:solidFill>
              <a:latin typeface="Arial"/>
              <a:ea typeface="Arial"/>
              <a:cs typeface="Arial"/>
              <a:sym typeface="Arial"/>
            </a:endParaRPr>
          </a:p>
        </p:txBody>
      </p:sp>
      <p:sp>
        <p:nvSpPr>
          <p:cNvPr id="1736" name="Google Shape;1736;p171"/>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0" name="Shape 1740"/>
        <p:cNvGrpSpPr/>
        <p:nvPr/>
      </p:nvGrpSpPr>
      <p:grpSpPr>
        <a:xfrm>
          <a:off x="0" y="0"/>
          <a:ext cx="0" cy="0"/>
          <a:chOff x="0" y="0"/>
          <a:chExt cx="0" cy="0"/>
        </a:xfrm>
      </p:grpSpPr>
      <p:graphicFrame>
        <p:nvGraphicFramePr>
          <p:cNvPr id="1741" name="Google Shape;1741;p172"/>
          <p:cNvGraphicFramePr/>
          <p:nvPr/>
        </p:nvGraphicFramePr>
        <p:xfrm>
          <a:off x="122738" y="914400"/>
          <a:ext cx="3000000" cy="3000000"/>
        </p:xfrm>
        <a:graphic>
          <a:graphicData uri="http://schemas.openxmlformats.org/drawingml/2006/table">
            <a:tbl>
              <a:tblPr bandRow="1" firstCol="1" firstRow="1">
                <a:noFill/>
                <a:tableStyleId>{8A603AAD-59E9-4164-B51B-7B92F35CD14B}</a:tableStyleId>
              </a:tblPr>
              <a:tblGrid>
                <a:gridCol w="393475"/>
                <a:gridCol w="1541800"/>
                <a:gridCol w="7327700"/>
                <a:gridCol w="2519900"/>
              </a:tblGrid>
              <a:tr h="365525">
                <a:tc gridSpan="2">
                  <a:txBody>
                    <a:bodyPr/>
                    <a:lstStyle/>
                    <a:p>
                      <a:pPr indent="-8890" lvl="0" marL="8890" marR="0" rtl="0" algn="ctr">
                        <a:spcBef>
                          <a:spcPts val="0"/>
                        </a:spcBef>
                        <a:spcAft>
                          <a:spcPts val="0"/>
                        </a:spcAft>
                        <a:buNone/>
                      </a:pPr>
                      <a:r>
                        <a:rPr lang="en-US" sz="1200" u="none" cap="none" strike="noStrike"/>
                        <a:t>KATEGORIA/</a:t>
                      </a:r>
                      <a:br>
                        <a:rPr b="1" lang="en-US" sz="1200" u="none" cap="none" strike="noStrike">
                          <a:solidFill>
                            <a:srgbClr val="F2F2F2"/>
                          </a:solidFill>
                          <a:latin typeface="Arial"/>
                          <a:ea typeface="Arial"/>
                          <a:cs typeface="Arial"/>
                          <a:sym typeface="Arial"/>
                        </a:rPr>
                      </a:br>
                      <a:r>
                        <a:rPr lang="en-US" sz="1200" u="none" cap="none" strike="noStrike"/>
                        <a:t>KATEGORIA NDOGO</a:t>
                      </a:r>
                      <a:endParaRPr b="1" sz="1200" u="none" cap="none" strike="noStrike">
                        <a:solidFill>
                          <a:srgbClr val="F2F2F2"/>
                        </a:solidFill>
                        <a:latin typeface="Arial"/>
                        <a:ea typeface="Arial"/>
                        <a:cs typeface="Arial"/>
                        <a:sym typeface="Arial"/>
                      </a:endParaRPr>
                    </a:p>
                  </a:txBody>
                  <a:tcPr marT="0" marB="0" marR="375" marL="375" anchor="ctr">
                    <a:solidFill>
                      <a:srgbClr val="002E6C"/>
                    </a:solidFill>
                  </a:tcPr>
                </a:tc>
                <a:tc hMerge="1"/>
                <a:tc>
                  <a:txBody>
                    <a:bodyPr/>
                    <a:lstStyle/>
                    <a:p>
                      <a:pPr indent="-8890" lvl="0" marL="8890" marR="0" rtl="0" algn="ctr">
                        <a:spcBef>
                          <a:spcPts val="0"/>
                        </a:spcBef>
                        <a:spcAft>
                          <a:spcPts val="0"/>
                        </a:spcAft>
                        <a:buNone/>
                      </a:pPr>
                      <a:r>
                        <a:rPr lang="en-US" sz="1200" u="none" cap="none" strike="noStrike"/>
                        <a:t>MALENGO</a:t>
                      </a:r>
                      <a:endParaRPr b="1" sz="1200" u="none" cap="none" strike="noStrike">
                        <a:solidFill>
                          <a:srgbClr val="F2F2F2"/>
                        </a:solidFill>
                        <a:latin typeface="Arial"/>
                        <a:ea typeface="Arial"/>
                        <a:cs typeface="Arial"/>
                        <a:sym typeface="Arial"/>
                      </a:endParaRPr>
                    </a:p>
                  </a:txBody>
                  <a:tcPr marT="0" marB="0" marR="375" marL="375" anchor="ctr">
                    <a:solidFill>
                      <a:srgbClr val="002E6C"/>
                    </a:solidFill>
                  </a:tcPr>
                </a:tc>
                <a:tc>
                  <a:txBody>
                    <a:bodyPr/>
                    <a:lstStyle/>
                    <a:p>
                      <a:pPr indent="-8890" lvl="0" marL="8890" marR="0" rtl="0" algn="ctr">
                        <a:spcBef>
                          <a:spcPts val="0"/>
                        </a:spcBef>
                        <a:spcAft>
                          <a:spcPts val="0"/>
                        </a:spcAft>
                        <a:buNone/>
                      </a:pPr>
                      <a:r>
                        <a:rPr lang="en-US" sz="1200" u="none" cap="none" strike="noStrike"/>
                        <a:t>NYARAKA MUHIMU KWA AJILI YA TATHMINI</a:t>
                      </a:r>
                      <a:endParaRPr b="1" sz="1200" u="none" cap="none" strike="noStrike">
                        <a:solidFill>
                          <a:srgbClr val="F2F2F2"/>
                        </a:solidFill>
                        <a:latin typeface="Arial"/>
                        <a:ea typeface="Arial"/>
                        <a:cs typeface="Arial"/>
                        <a:sym typeface="Arial"/>
                      </a:endParaRPr>
                    </a:p>
                  </a:txBody>
                  <a:tcPr marT="0" marB="0" marR="375" marL="375" anchor="ctr">
                    <a:solidFill>
                      <a:srgbClr val="002E6C"/>
                    </a:solidFill>
                  </a:tcPr>
                </a:tc>
              </a:tr>
              <a:tr h="776725">
                <a:tc rowSpan="5">
                  <a:txBody>
                    <a:bodyPr/>
                    <a:lstStyle/>
                    <a:p>
                      <a:pPr indent="0" lvl="0" marL="228600" marR="71755" rtl="0" algn="ctr">
                        <a:spcBef>
                          <a:spcPts val="0"/>
                        </a:spcBef>
                        <a:spcAft>
                          <a:spcPts val="0"/>
                        </a:spcAft>
                        <a:buNone/>
                      </a:pPr>
                      <a:r>
                        <a:rPr lang="en-US" sz="1200" u="none" cap="none" strike="noStrike"/>
                        <a:t>Mazingira ya Nchi </a:t>
                      </a:r>
                      <a:endParaRPr/>
                    </a:p>
                    <a:p>
                      <a:pPr indent="-8889" lvl="0" marL="80645" marR="71755" rtl="0" algn="l">
                        <a:spcBef>
                          <a:spcPts val="1800"/>
                        </a:spcBef>
                        <a:spcAft>
                          <a:spcPts val="0"/>
                        </a:spcAft>
                        <a:buNone/>
                      </a:pPr>
                      <a:r>
                        <a:rPr lang="en-US" sz="1200" u="none" cap="none" strike="noStrike"/>
                        <a:t> </a:t>
                      </a:r>
                      <a:endParaRPr sz="1200" u="none" cap="none" strike="noStrike">
                        <a:solidFill>
                          <a:srgbClr val="000000"/>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Mazingira ya Kisheria </a:t>
                      </a:r>
                      <a:endParaRPr b="0"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Thibitisha ikiwa haki za KP zinalindwa na kupinga ubaguzi na sheria za ulinzi zinazotokana na viwango vya haki za binadamu.</a:t>
                      </a:r>
                      <a:endParaRPr sz="1200" u="none" cap="none" strike="noStrike">
                        <a:solidFill>
                          <a:srgbClr val="000000"/>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Sera, taratibu na zana husika</a:t>
                      </a:r>
                      <a:endParaRPr/>
                    </a:p>
                    <a:p>
                      <a:pPr indent="-8890" lvl="0" marL="8890" marR="0" rtl="0" algn="l">
                        <a:spcBef>
                          <a:spcPts val="1800"/>
                        </a:spcBef>
                        <a:spcAft>
                          <a:spcPts val="0"/>
                        </a:spcAft>
                        <a:buNone/>
                      </a:pPr>
                      <a:r>
                        <a:rPr lang="en-US" sz="1200" u="none" cap="none" strike="noStrike"/>
                        <a:t>Sheria za hivi karibuni kuhusu ushoga, kubadilisha jinsia, kazi ya ngono, na matumizi ya dawa za kulevya</a:t>
                      </a:r>
                      <a:endParaRPr sz="1200" u="none" cap="none" strike="noStrike">
                        <a:solidFill>
                          <a:srgbClr val="000000"/>
                        </a:solidFill>
                        <a:latin typeface="Arial"/>
                        <a:ea typeface="Arial"/>
                        <a:cs typeface="Arial"/>
                        <a:sym typeface="Arial"/>
                      </a:endParaRPr>
                    </a:p>
                  </a:txBody>
                  <a:tcPr marT="0" marB="0" marR="375" marL="375"/>
                </a:tc>
              </a:tr>
              <a:tr h="974750">
                <a:tc vMerge="1"/>
                <a:tc>
                  <a:txBody>
                    <a:bodyPr/>
                    <a:lstStyle/>
                    <a:p>
                      <a:pPr indent="-8890" lvl="0" marL="8890" marR="0" rtl="0" algn="l">
                        <a:spcBef>
                          <a:spcPts val="0"/>
                        </a:spcBef>
                        <a:spcAft>
                          <a:spcPts val="0"/>
                        </a:spcAft>
                        <a:buNone/>
                      </a:pPr>
                      <a:r>
                        <a:rPr lang="en-US" sz="1200" u="none" cap="none" strike="noStrike"/>
                        <a:t>Unyanyapaa na Ubaguzi </a:t>
                      </a:r>
                      <a:endParaRPr b="0"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Thibitisha ikiwa shirika lina sera za kutobagua kwa kundi la jinsia walio wachache na kijinsia, pamoja na njia za kufuatilia na kutekeleza vikwazo vinavyofaa.</a:t>
                      </a:r>
                      <a:endParaRPr sz="1200" u="none" cap="none" strike="noStrike">
                        <a:solidFill>
                          <a:srgbClr val="000000"/>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Sera za kutobagua</a:t>
                      </a:r>
                      <a:endParaRPr sz="1200" u="none" cap="none" strike="noStrike">
                        <a:solidFill>
                          <a:srgbClr val="000000"/>
                        </a:solidFill>
                        <a:latin typeface="Arial"/>
                        <a:ea typeface="Arial"/>
                        <a:cs typeface="Arial"/>
                        <a:sym typeface="Arial"/>
                      </a:endParaRPr>
                    </a:p>
                  </a:txBody>
                  <a:tcPr marT="0" marB="0" marR="375" marL="375"/>
                </a:tc>
              </a:tr>
              <a:tr h="944275">
                <a:tc vMerge="1"/>
                <a:tc>
                  <a:txBody>
                    <a:bodyPr/>
                    <a:lstStyle/>
                    <a:p>
                      <a:pPr indent="-8890" lvl="0" marL="8890" marR="0" rtl="0" algn="l">
                        <a:spcBef>
                          <a:spcPts val="0"/>
                        </a:spcBef>
                        <a:spcAft>
                          <a:spcPts val="0"/>
                        </a:spcAft>
                        <a:buNone/>
                      </a:pPr>
                      <a:r>
                        <a:rPr lang="en-US" sz="1200" u="none" cap="none" strike="noStrike"/>
                        <a:t>Kukiri Uanuwai katika Mwelekeo wa Kijinsia na Utambulisho wa Jinsia</a:t>
                      </a:r>
                      <a:endParaRPr b="0"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Thibitisha ikiwa shirika linatumia fomu za ukusanyaji wa data mara kwa mara ambazo zinajumuisha vitambulisho visivyolingana na jinsia, sio tu "kiume" au "kike" au majina ya utani.</a:t>
                      </a:r>
                      <a:endParaRPr sz="1200" u="none" cap="none" strike="noStrike">
                        <a:solidFill>
                          <a:srgbClr val="000000"/>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Fomu za uingizaji, fomu za usajili</a:t>
                      </a:r>
                      <a:endParaRPr sz="1200" u="none" cap="none" strike="noStrike">
                        <a:solidFill>
                          <a:srgbClr val="000000"/>
                        </a:solidFill>
                        <a:latin typeface="Arial"/>
                        <a:ea typeface="Arial"/>
                        <a:cs typeface="Arial"/>
                        <a:sym typeface="Arial"/>
                      </a:endParaRPr>
                    </a:p>
                  </a:txBody>
                  <a:tcPr marT="0" marB="0" marR="375" marL="375"/>
                </a:tc>
              </a:tr>
              <a:tr h="1248900">
                <a:tc vMerge="1"/>
                <a:tc>
                  <a:txBody>
                    <a:bodyPr/>
                    <a:lstStyle/>
                    <a:p>
                      <a:pPr indent="-8890" lvl="0" marL="8890" marR="0" rtl="0" algn="l">
                        <a:spcBef>
                          <a:spcPts val="0"/>
                        </a:spcBef>
                        <a:spcAft>
                          <a:spcPts val="0"/>
                        </a:spcAft>
                        <a:buNone/>
                      </a:pPr>
                      <a:r>
                        <a:rPr lang="en-US" sz="1200" u="none" cap="none" strike="noStrike"/>
                        <a:t>Usiri na Idhini Bayana</a:t>
                      </a:r>
                      <a:endParaRPr b="0"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Thibitisha ikiwa hati zilizo na taarifa za utambulisho binafsi zimehifadhiwa kwenye makabati yaliyofungwa na ni wafanyakazi wachache tu wanaolifikia, na ikiwa wateja wanaarifiwa kuhusu haki zao kama 'washiriki' kabla ya kushiriki.</a:t>
                      </a:r>
                      <a:endParaRPr sz="1200" u="none" cap="none" strike="noStrike">
                        <a:solidFill>
                          <a:srgbClr val="000000"/>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Fomu za idhini, na uangalizi wa mahali zinahifadhiwa (katika makabati yaliyofungwa)</a:t>
                      </a:r>
                      <a:endParaRPr sz="1200" u="none" cap="none" strike="noStrike">
                        <a:solidFill>
                          <a:srgbClr val="000000"/>
                        </a:solidFill>
                        <a:latin typeface="Arial"/>
                        <a:ea typeface="Arial"/>
                        <a:cs typeface="Arial"/>
                        <a:sym typeface="Arial"/>
                      </a:endParaRPr>
                    </a:p>
                  </a:txBody>
                  <a:tcPr marT="0" marB="0" marR="375" marL="375"/>
                </a:tc>
              </a:tr>
              <a:tr h="609225">
                <a:tc vMerge="1"/>
                <a:tc>
                  <a:txBody>
                    <a:bodyPr/>
                    <a:lstStyle/>
                    <a:p>
                      <a:pPr indent="-8890" lvl="0" marL="8890" marR="0" rtl="0" algn="l">
                        <a:spcBef>
                          <a:spcPts val="0"/>
                        </a:spcBef>
                        <a:spcAft>
                          <a:spcPts val="0"/>
                        </a:spcAft>
                        <a:buNone/>
                      </a:pPr>
                      <a:r>
                        <a:rPr lang="en-US" sz="1200" u="none" cap="none" strike="noStrike"/>
                        <a:t>Miundombinu halisi ya Shirika linaloongozwa na KP</a:t>
                      </a:r>
                      <a:endParaRPr b="0" sz="1200" u="none" cap="none" strike="noStrike">
                        <a:solidFill>
                          <a:schemeClr val="dk1"/>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Thibitisha ikiwa shirika lina majengo yanayojumuisha maliwato za mtu mmoja au zisizo na jinsia.</a:t>
                      </a:r>
                      <a:endParaRPr sz="1200" u="none" cap="none" strike="noStrike">
                        <a:solidFill>
                          <a:srgbClr val="000000"/>
                        </a:solidFill>
                        <a:latin typeface="Arial"/>
                        <a:ea typeface="Arial"/>
                        <a:cs typeface="Arial"/>
                        <a:sym typeface="Arial"/>
                      </a:endParaRPr>
                    </a:p>
                  </a:txBody>
                  <a:tcPr marT="0" marB="0" marR="375" marL="375"/>
                </a:tc>
                <a:tc>
                  <a:txBody>
                    <a:bodyPr/>
                    <a:lstStyle/>
                    <a:p>
                      <a:pPr indent="-8890" lvl="0" marL="8890" marR="0" rtl="0" algn="l">
                        <a:spcBef>
                          <a:spcPts val="0"/>
                        </a:spcBef>
                        <a:spcAft>
                          <a:spcPts val="0"/>
                        </a:spcAft>
                        <a:buNone/>
                      </a:pPr>
                      <a:r>
                        <a:rPr lang="en-US" sz="1200" u="none" cap="none" strike="noStrike"/>
                        <a:t>Uchunguzi wa majengo</a:t>
                      </a:r>
                      <a:endParaRPr sz="1200" u="none" cap="none" strike="noStrike">
                        <a:solidFill>
                          <a:srgbClr val="000000"/>
                        </a:solidFill>
                        <a:latin typeface="Arial"/>
                        <a:ea typeface="Arial"/>
                        <a:cs typeface="Arial"/>
                        <a:sym typeface="Arial"/>
                      </a:endParaRPr>
                    </a:p>
                  </a:txBody>
                  <a:tcPr marT="0" marB="0" marR="375" marL="375"/>
                </a:tc>
              </a:tr>
            </a:tbl>
          </a:graphicData>
        </a:graphic>
      </p:graphicFrame>
      <p:sp>
        <p:nvSpPr>
          <p:cNvPr id="1742" name="Google Shape;1742;p172"/>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KP (INAENDELEA)</a:t>
            </a:r>
            <a:endParaRPr b="1" sz="3200">
              <a:solidFill>
                <a:schemeClr val="lt1"/>
              </a:solidFill>
              <a:latin typeface="Arial"/>
              <a:ea typeface="Arial"/>
              <a:cs typeface="Arial"/>
              <a:sym typeface="Arial"/>
            </a:endParaRPr>
          </a:p>
        </p:txBody>
      </p:sp>
      <p:sp>
        <p:nvSpPr>
          <p:cNvPr id="1743" name="Google Shape;1743;p172"/>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7" name="Shape 1747"/>
        <p:cNvGrpSpPr/>
        <p:nvPr/>
      </p:nvGrpSpPr>
      <p:grpSpPr>
        <a:xfrm>
          <a:off x="0" y="0"/>
          <a:ext cx="0" cy="0"/>
          <a:chOff x="0" y="0"/>
          <a:chExt cx="0" cy="0"/>
        </a:xfrm>
      </p:grpSpPr>
      <p:sp>
        <p:nvSpPr>
          <p:cNvPr id="1748" name="Google Shape;1748;p173"/>
          <p:cNvSpPr txBox="1"/>
          <p:nvPr/>
        </p:nvSpPr>
        <p:spPr>
          <a:xfrm>
            <a:off x="1431213" y="1332315"/>
            <a:ext cx="8767864" cy="1798056"/>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chemeClr val="dk1"/>
              </a:buClr>
              <a:buSzPts val="2200"/>
              <a:buFont typeface="Arial"/>
              <a:buNone/>
            </a:pPr>
            <a:r>
              <a:rPr b="1" lang="en-US" sz="2200">
                <a:solidFill>
                  <a:schemeClr val="dk1"/>
                </a:solidFill>
                <a:latin typeface="Arial"/>
                <a:ea typeface="Arial"/>
                <a:cs typeface="Arial"/>
                <a:sym typeface="Arial"/>
              </a:rPr>
              <a:t>Hatari muhimu za kuzingatiwa:</a:t>
            </a:r>
            <a:endParaRPr b="0" i="0" sz="1750" u="none" cap="none" strike="noStrike">
              <a:solidFill>
                <a:srgbClr val="000000"/>
              </a:solidFill>
              <a:latin typeface="Times New Roman"/>
              <a:ea typeface="Times New Roman"/>
              <a:cs typeface="Times New Roman"/>
              <a:sym typeface="Times New Roman"/>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Shirika halizingatii sheria za eneo husika.</a:t>
            </a:r>
            <a:endParaRPr/>
          </a:p>
          <a:p>
            <a:pPr indent="-457200" lvl="0" marL="469900" marR="5080" rtl="0" algn="l">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Mashirika ya eneo la KP hayajumuishi KP kwa ufanisi katika kupanga na kutekeleza. </a:t>
            </a:r>
            <a:endParaRPr/>
          </a:p>
        </p:txBody>
      </p:sp>
      <p:sp>
        <p:nvSpPr>
          <p:cNvPr id="1749" name="Google Shape;1749;p173"/>
          <p:cNvSpPr txBox="1"/>
          <p:nvPr/>
        </p:nvSpPr>
        <p:spPr>
          <a:xfrm>
            <a:off x="1107231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93</a:t>
            </a:r>
            <a:endParaRPr b="0" i="0" sz="1800" u="none" cap="none" strike="noStrike">
              <a:solidFill>
                <a:srgbClr val="000000"/>
              </a:solidFill>
              <a:latin typeface="Arial"/>
              <a:ea typeface="Arial"/>
              <a:cs typeface="Arial"/>
              <a:sym typeface="Arial"/>
            </a:endParaRPr>
          </a:p>
        </p:txBody>
      </p:sp>
      <p:sp>
        <p:nvSpPr>
          <p:cNvPr id="1750" name="Google Shape;1750;p173"/>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HATARI MUHIMU</a:t>
            </a:r>
            <a:endParaRPr/>
          </a:p>
        </p:txBody>
      </p:sp>
      <p:sp>
        <p:nvSpPr>
          <p:cNvPr id="1751" name="Google Shape;1751;p173"/>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5" name="Shape 1755"/>
        <p:cNvGrpSpPr/>
        <p:nvPr/>
      </p:nvGrpSpPr>
      <p:grpSpPr>
        <a:xfrm>
          <a:off x="0" y="0"/>
          <a:ext cx="0" cy="0"/>
          <a:chOff x="0" y="0"/>
          <a:chExt cx="0" cy="0"/>
        </a:xfrm>
      </p:grpSpPr>
      <p:sp>
        <p:nvSpPr>
          <p:cNvPr id="1756" name="Google Shape;1756;p174"/>
          <p:cNvSpPr txBox="1"/>
          <p:nvPr>
            <p:ph type="title"/>
          </p:nvPr>
        </p:nvSpPr>
        <p:spPr>
          <a:xfrm>
            <a:off x="958306" y="2438613"/>
            <a:ext cx="9339434" cy="1333698"/>
          </a:xfrm>
          <a:prstGeom prst="rect">
            <a:avLst/>
          </a:prstGeom>
          <a:noFill/>
          <a:ln>
            <a:noFill/>
          </a:ln>
        </p:spPr>
        <p:txBody>
          <a:bodyPr anchorCtr="0" anchor="t" bIns="0" lIns="0" spcFirstLastPara="1" rIns="0" wrap="square" tIns="0">
            <a:spAutoFit/>
          </a:bodyPr>
          <a:lstStyle/>
          <a:p>
            <a:pPr indent="0" lvl="0" marL="12700" rtl="0" algn="ctr">
              <a:lnSpc>
                <a:spcPct val="108750"/>
              </a:lnSpc>
              <a:spcBef>
                <a:spcPts val="0"/>
              </a:spcBef>
              <a:spcAft>
                <a:spcPts val="0"/>
              </a:spcAft>
              <a:buNone/>
            </a:pPr>
            <a:r>
              <a:rPr b="1" lang="en-US" sz="4800"/>
              <a:t>MODULI YA 14:</a:t>
            </a:r>
            <a:br>
              <a:rPr b="1" lang="en-US" sz="4800"/>
            </a:br>
            <a:r>
              <a:rPr b="1" lang="en-US" sz="4800"/>
              <a:t>MAENDELEO YA BIASHARA</a:t>
            </a:r>
            <a:endParaRPr b="1" sz="4800"/>
          </a:p>
        </p:txBody>
      </p:sp>
      <p:sp>
        <p:nvSpPr>
          <p:cNvPr id="1757" name="Google Shape;1757;p174"/>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 </a:t>
            </a:r>
            <a:endParaRPr/>
          </a:p>
        </p:txBody>
      </p:sp>
      <p:sp>
        <p:nvSpPr>
          <p:cNvPr id="1758" name="Google Shape;1758;p174"/>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2" name="Shape 1762"/>
        <p:cNvGrpSpPr/>
        <p:nvPr/>
      </p:nvGrpSpPr>
      <p:grpSpPr>
        <a:xfrm>
          <a:off x="0" y="0"/>
          <a:ext cx="0" cy="0"/>
          <a:chOff x="0" y="0"/>
          <a:chExt cx="0" cy="0"/>
        </a:xfrm>
      </p:grpSpPr>
      <p:sp>
        <p:nvSpPr>
          <p:cNvPr id="1763" name="Google Shape;1763;p175"/>
          <p:cNvSpPr txBox="1"/>
          <p:nvPr>
            <p:ph type="title"/>
          </p:nvPr>
        </p:nvSpPr>
        <p:spPr>
          <a:xfrm>
            <a:off x="1307164" y="1002577"/>
            <a:ext cx="10009303" cy="4308872"/>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2000"/>
              <a:buFont typeface="Calibri"/>
              <a:buNone/>
            </a:pPr>
            <a:r>
              <a:rPr b="1" lang="en-US"/>
              <a:t>Lengo la Jumla: </a:t>
            </a:r>
            <a:r>
              <a:rPr lang="en-US" sz="2000"/>
              <a:t>Kutathmini michakato na taratibu zilizopo ili kukusanya fedha ili kuwezesha shirika kuendelea kama shughuli endelevu, na pia mkakati/mpango wa uhamasishaji wa biashara na rasilimali wa shirika ili kutathmini utoshelevu wake, kuamua ikiwa unatekelezwa kama ulivyoundwa na ikiwa unatoa matokeo yaliyokusudiwa.</a:t>
            </a:r>
            <a:br>
              <a:rPr lang="en-US" sz="2000"/>
            </a:br>
            <a:br>
              <a:rPr lang="en-US" sz="2000"/>
            </a:br>
            <a:r>
              <a:rPr b="1" lang="en-US">
                <a:solidFill>
                  <a:schemeClr val="dk1"/>
                </a:solidFill>
                <a:latin typeface="Arial"/>
                <a:ea typeface="Arial"/>
                <a:cs typeface="Arial"/>
                <a:sym typeface="Arial"/>
              </a:rPr>
              <a:t>Aina za Maendeleo ya Biashara:</a:t>
            </a:r>
            <a:br>
              <a:rPr b="1" lang="en-US" sz="2000">
                <a:solidFill>
                  <a:schemeClr val="dk1"/>
                </a:solidFill>
                <a:latin typeface="Arial"/>
                <a:ea typeface="Arial"/>
                <a:cs typeface="Arial"/>
                <a:sym typeface="Arial"/>
              </a:rPr>
            </a:br>
            <a:r>
              <a:rPr lang="en-US">
                <a:solidFill>
                  <a:schemeClr val="dk1"/>
                </a:solidFill>
                <a:latin typeface="Arial"/>
                <a:ea typeface="Arial"/>
                <a:cs typeface="Arial"/>
                <a:sym typeface="Arial"/>
              </a:rPr>
              <a:t>1.	Mpango wa Uhamasishaji wa Rasilimali </a:t>
            </a:r>
            <a:br>
              <a:rPr b="0" lang="en-US" sz="2000">
                <a:solidFill>
                  <a:schemeClr val="dk1"/>
                </a:solidFill>
                <a:latin typeface="Arial"/>
                <a:ea typeface="Arial"/>
                <a:cs typeface="Arial"/>
                <a:sym typeface="Arial"/>
              </a:rPr>
            </a:br>
            <a:r>
              <a:rPr lang="en-US">
                <a:solidFill>
                  <a:schemeClr val="dk1"/>
                </a:solidFill>
                <a:latin typeface="Arial"/>
                <a:ea typeface="Arial"/>
                <a:cs typeface="Arial"/>
                <a:sym typeface="Arial"/>
              </a:rPr>
              <a:t>2.	Wafanyakazi mahususi </a:t>
            </a:r>
            <a:br>
              <a:rPr b="0" lang="en-US" sz="2000">
                <a:solidFill>
                  <a:schemeClr val="dk1"/>
                </a:solidFill>
                <a:latin typeface="Arial"/>
                <a:ea typeface="Arial"/>
                <a:cs typeface="Arial"/>
                <a:sym typeface="Arial"/>
              </a:rPr>
            </a:br>
            <a:r>
              <a:rPr lang="en-US">
                <a:solidFill>
                  <a:schemeClr val="dk1"/>
                </a:solidFill>
                <a:latin typeface="Arial"/>
                <a:ea typeface="Arial"/>
                <a:cs typeface="Arial"/>
                <a:sym typeface="Arial"/>
              </a:rPr>
              <a:t>3.	Malengo </a:t>
            </a:r>
            <a:br>
              <a:rPr b="0" lang="en-US" sz="2000">
                <a:solidFill>
                  <a:schemeClr val="dk1"/>
                </a:solidFill>
                <a:latin typeface="Arial"/>
                <a:ea typeface="Arial"/>
                <a:cs typeface="Arial"/>
                <a:sym typeface="Arial"/>
              </a:rPr>
            </a:br>
            <a:r>
              <a:rPr lang="en-US">
                <a:solidFill>
                  <a:schemeClr val="dk1"/>
                </a:solidFill>
                <a:latin typeface="Arial"/>
                <a:ea typeface="Arial"/>
                <a:cs typeface="Arial"/>
                <a:sym typeface="Arial"/>
              </a:rPr>
              <a:t>4.	Maandalizi ya Pendekezo  </a:t>
            </a:r>
            <a:br>
              <a:rPr b="0" lang="en-US" sz="2000">
                <a:solidFill>
                  <a:schemeClr val="dk1"/>
                </a:solidFill>
                <a:latin typeface="Arial"/>
                <a:ea typeface="Arial"/>
                <a:cs typeface="Arial"/>
                <a:sym typeface="Arial"/>
              </a:rPr>
            </a:br>
            <a:r>
              <a:rPr lang="en-US">
                <a:solidFill>
                  <a:schemeClr val="dk1"/>
                </a:solidFill>
                <a:latin typeface="Arial"/>
                <a:ea typeface="Arial"/>
                <a:cs typeface="Arial"/>
                <a:sym typeface="Arial"/>
              </a:rPr>
              <a:t>5.	Bajeti ya Uhamasishaji wa Rasilimali</a:t>
            </a:r>
            <a:br>
              <a:rPr b="0" lang="en-US" sz="2000">
                <a:solidFill>
                  <a:schemeClr val="dk1"/>
                </a:solidFill>
                <a:latin typeface="Arial"/>
                <a:ea typeface="Arial"/>
                <a:cs typeface="Arial"/>
                <a:sym typeface="Arial"/>
              </a:rPr>
            </a:br>
            <a:r>
              <a:rPr lang="en-US">
                <a:solidFill>
                  <a:schemeClr val="dk1"/>
                </a:solidFill>
                <a:latin typeface="Arial"/>
                <a:ea typeface="Arial"/>
                <a:cs typeface="Arial"/>
                <a:sym typeface="Arial"/>
              </a:rPr>
              <a:t>6.	Utetezi na Ushawishi  </a:t>
            </a:r>
            <a:br>
              <a:rPr b="0" lang="en-US" sz="2000">
                <a:solidFill>
                  <a:schemeClr val="dk1"/>
                </a:solidFill>
                <a:latin typeface="Arial"/>
                <a:ea typeface="Arial"/>
                <a:cs typeface="Arial"/>
                <a:sym typeface="Arial"/>
              </a:rPr>
            </a:br>
            <a:r>
              <a:rPr lang="en-US">
                <a:solidFill>
                  <a:schemeClr val="dk1"/>
                </a:solidFill>
                <a:latin typeface="Arial"/>
                <a:ea typeface="Arial"/>
                <a:cs typeface="Arial"/>
                <a:sym typeface="Arial"/>
              </a:rPr>
              <a:t>7.	Ufadhili Mbalimbali </a:t>
            </a:r>
            <a:br>
              <a:rPr b="0" lang="en-US" sz="2000">
                <a:solidFill>
                  <a:schemeClr val="dk1"/>
                </a:solidFill>
                <a:latin typeface="Arial"/>
                <a:ea typeface="Arial"/>
                <a:cs typeface="Arial"/>
                <a:sym typeface="Arial"/>
              </a:rPr>
            </a:br>
            <a:endParaRPr sz="2000"/>
          </a:p>
        </p:txBody>
      </p:sp>
      <p:sp>
        <p:nvSpPr>
          <p:cNvPr id="1764" name="Google Shape;1764;p175"/>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MAENDELEO YA BIASHARA</a:t>
            </a:r>
            <a:endParaRPr/>
          </a:p>
        </p:txBody>
      </p:sp>
      <p:sp>
        <p:nvSpPr>
          <p:cNvPr id="1765" name="Google Shape;1765;p175"/>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9" name="Shape 1769"/>
        <p:cNvGrpSpPr/>
        <p:nvPr/>
      </p:nvGrpSpPr>
      <p:grpSpPr>
        <a:xfrm>
          <a:off x="0" y="0"/>
          <a:ext cx="0" cy="0"/>
          <a:chOff x="0" y="0"/>
          <a:chExt cx="0" cy="0"/>
        </a:xfrm>
      </p:grpSpPr>
      <p:sp>
        <p:nvSpPr>
          <p:cNvPr id="1770" name="Google Shape;1770;p176"/>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CHATI YA NUPAS PLUS 2.0</a:t>
            </a:r>
            <a:endParaRPr b="1" sz="3200">
              <a:solidFill>
                <a:schemeClr val="lt1"/>
              </a:solidFill>
              <a:latin typeface="Arial"/>
              <a:ea typeface="Arial"/>
              <a:cs typeface="Arial"/>
              <a:sym typeface="Arial"/>
            </a:endParaRPr>
          </a:p>
        </p:txBody>
      </p:sp>
      <p:pic>
        <p:nvPicPr>
          <p:cNvPr descr="Chart, treemap chart  Description automatically generated" id="1771" name="Google Shape;1771;p176"/>
          <p:cNvPicPr preferRelativeResize="0"/>
          <p:nvPr/>
        </p:nvPicPr>
        <p:blipFill rotWithShape="1">
          <a:blip r:embed="rId3">
            <a:alphaModFix/>
          </a:blip>
          <a:srcRect b="5048" l="0" r="3739" t="0"/>
          <a:stretch/>
        </p:blipFill>
        <p:spPr>
          <a:xfrm>
            <a:off x="1490472" y="1027085"/>
            <a:ext cx="9171432" cy="4824676"/>
          </a:xfrm>
          <a:prstGeom prst="rect">
            <a:avLst/>
          </a:prstGeom>
          <a:noFill/>
          <a:ln>
            <a:noFill/>
          </a:ln>
        </p:spPr>
      </p:pic>
      <p:sp>
        <p:nvSpPr>
          <p:cNvPr id="1772" name="Google Shape;1772;p176"/>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6" name="Shape 1776"/>
        <p:cNvGrpSpPr/>
        <p:nvPr/>
      </p:nvGrpSpPr>
      <p:grpSpPr>
        <a:xfrm>
          <a:off x="0" y="0"/>
          <a:ext cx="0" cy="0"/>
          <a:chOff x="0" y="0"/>
          <a:chExt cx="0" cy="0"/>
        </a:xfrm>
      </p:grpSpPr>
      <p:graphicFrame>
        <p:nvGraphicFramePr>
          <p:cNvPr id="1777" name="Google Shape;1777;p177"/>
          <p:cNvGraphicFramePr/>
          <p:nvPr/>
        </p:nvGraphicFramePr>
        <p:xfrm>
          <a:off x="883714" y="920536"/>
          <a:ext cx="3000000" cy="3000000"/>
        </p:xfrm>
        <a:graphic>
          <a:graphicData uri="http://schemas.openxmlformats.org/drawingml/2006/table">
            <a:tbl>
              <a:tblPr bandRow="1" firstCol="1" firstRow="1">
                <a:noFill/>
                <a:tableStyleId>{8A603AAD-59E9-4164-B51B-7B92F35CD14B}</a:tableStyleId>
              </a:tblPr>
              <a:tblGrid>
                <a:gridCol w="2252250"/>
                <a:gridCol w="6511275"/>
                <a:gridCol w="2111100"/>
              </a:tblGrid>
              <a:tr h="435225">
                <a:tc>
                  <a:txBody>
                    <a:bodyPr/>
                    <a:lstStyle/>
                    <a:p>
                      <a:pPr indent="-8890" lvl="0" marL="8890" marR="0" rtl="0" algn="ctr">
                        <a:spcBef>
                          <a:spcPts val="0"/>
                        </a:spcBef>
                        <a:spcAft>
                          <a:spcPts val="0"/>
                        </a:spcAft>
                        <a:buNone/>
                      </a:pPr>
                      <a:r>
                        <a:rPr lang="en-US" sz="1200" u="none" cap="none" strike="noStrike"/>
                        <a:t>KATEGORIA/</a:t>
                      </a:r>
                      <a:br>
                        <a:rPr b="1" lang="en-US" sz="1200" u="none" cap="none" strike="noStrike">
                          <a:solidFill>
                            <a:schemeClr val="lt1"/>
                          </a:solidFill>
                          <a:latin typeface="Arial"/>
                          <a:ea typeface="Arial"/>
                          <a:cs typeface="Arial"/>
                          <a:sym typeface="Arial"/>
                        </a:rPr>
                      </a:br>
                      <a:r>
                        <a:rPr lang="en-US" sz="1200" u="none" cap="none" strike="noStrike"/>
                        <a:t>KATEGORIA NDOGO</a:t>
                      </a:r>
                      <a:endParaRPr b="1" sz="1200" u="none" cap="none" strike="noStrike">
                        <a:solidFill>
                          <a:schemeClr val="lt1"/>
                        </a:solidFill>
                        <a:latin typeface="Arial"/>
                        <a:ea typeface="Arial"/>
                        <a:cs typeface="Arial"/>
                        <a:sym typeface="Arial"/>
                      </a:endParaRPr>
                    </a:p>
                  </a:txBody>
                  <a:tcPr marT="0" marB="0" marR="3925" marL="3925" anchor="ctr">
                    <a:solidFill>
                      <a:srgbClr val="002E6C"/>
                    </a:solidFill>
                  </a:tcPr>
                </a:tc>
                <a:tc>
                  <a:txBody>
                    <a:bodyPr/>
                    <a:lstStyle/>
                    <a:p>
                      <a:pPr indent="-8890" lvl="0" marL="8890" marR="0" rtl="0" algn="ctr">
                        <a:spcBef>
                          <a:spcPts val="0"/>
                        </a:spcBef>
                        <a:spcAft>
                          <a:spcPts val="0"/>
                        </a:spcAft>
                        <a:buNone/>
                      </a:pPr>
                      <a:r>
                        <a:rPr lang="en-US" sz="1200" u="none" cap="none" strike="noStrike"/>
                        <a:t>MALENGO</a:t>
                      </a:r>
                      <a:endParaRPr b="1" sz="1200" u="none" cap="none" strike="noStrike">
                        <a:solidFill>
                          <a:schemeClr val="lt1"/>
                        </a:solidFill>
                        <a:latin typeface="Arial"/>
                        <a:ea typeface="Arial"/>
                        <a:cs typeface="Arial"/>
                        <a:sym typeface="Arial"/>
                      </a:endParaRPr>
                    </a:p>
                  </a:txBody>
                  <a:tcPr marT="0" marB="0" marR="3925" marL="3925" anchor="ctr">
                    <a:solidFill>
                      <a:srgbClr val="002E6C"/>
                    </a:solidFill>
                  </a:tcPr>
                </a:tc>
                <a:tc>
                  <a:txBody>
                    <a:bodyPr/>
                    <a:lstStyle/>
                    <a:p>
                      <a:pPr indent="-8890" lvl="0" marL="8890" marR="0" rtl="0" algn="ctr">
                        <a:spcBef>
                          <a:spcPts val="0"/>
                        </a:spcBef>
                        <a:spcAft>
                          <a:spcPts val="0"/>
                        </a:spcAft>
                        <a:buNone/>
                      </a:pPr>
                      <a:r>
                        <a:rPr lang="en-US" sz="1200" u="none" cap="none" strike="noStrike"/>
                        <a:t>NYARAKA MUHIMU KWA AJILI YA TATHMINI</a:t>
                      </a:r>
                      <a:endParaRPr b="1" sz="1200" u="none" cap="none" strike="noStrike">
                        <a:solidFill>
                          <a:schemeClr val="lt1"/>
                        </a:solidFill>
                        <a:latin typeface="Arial"/>
                        <a:ea typeface="Arial"/>
                        <a:cs typeface="Arial"/>
                        <a:sym typeface="Arial"/>
                      </a:endParaRPr>
                    </a:p>
                  </a:txBody>
                  <a:tcPr marT="0" marB="0" marR="3925" marL="3925" anchor="ctr">
                    <a:solidFill>
                      <a:srgbClr val="002E6C"/>
                    </a:solidFill>
                  </a:tcPr>
                </a:tc>
              </a:tr>
              <a:tr h="435225">
                <a:tc>
                  <a:txBody>
                    <a:bodyPr/>
                    <a:lstStyle/>
                    <a:p>
                      <a:pPr indent="-8890" lvl="0" marL="8890" marR="0" rtl="0" algn="l">
                        <a:spcBef>
                          <a:spcPts val="0"/>
                        </a:spcBef>
                        <a:spcAft>
                          <a:spcPts val="0"/>
                        </a:spcAft>
                        <a:buNone/>
                      </a:pPr>
                      <a:r>
                        <a:rPr lang="en-US" sz="1200" u="none" cap="none" strike="noStrike"/>
                        <a:t>Mpango wa Uhamasishaji wa rasilimali </a:t>
                      </a:r>
                      <a:endParaRPr b="0" sz="1200" u="none" cap="none" strike="noStrike">
                        <a:solidFill>
                          <a:schemeClr val="dk1"/>
                        </a:solidFill>
                        <a:latin typeface="Arial"/>
                        <a:ea typeface="Arial"/>
                        <a:cs typeface="Arial"/>
                        <a:sym typeface="Arial"/>
                      </a:endParaRPr>
                    </a:p>
                  </a:txBody>
                  <a:tcPr marT="0" marB="0" marR="68575" marL="68575"/>
                </a:tc>
                <a:tc>
                  <a:txBody>
                    <a:bodyPr/>
                    <a:lstStyle/>
                    <a:p>
                      <a:pPr indent="-8890" lvl="0" marL="8890" marR="0" rtl="0" algn="l">
                        <a:spcBef>
                          <a:spcPts val="0"/>
                        </a:spcBef>
                        <a:spcAft>
                          <a:spcPts val="0"/>
                        </a:spcAft>
                        <a:buNone/>
                      </a:pPr>
                      <a:r>
                        <a:rPr lang="en-US" sz="1200" u="none" cap="none" strike="noStrike"/>
                        <a:t>Thibitisha ikiwa shirika lina mchakato uliopitishwa rasmi wa kutambua na kujibu fursa za ufadhili kwa wakati unaofaa.</a:t>
                      </a:r>
                      <a:endParaRPr sz="1200" u="none" cap="none" strike="noStrike">
                        <a:solidFill>
                          <a:schemeClr val="dk1"/>
                        </a:solidFill>
                        <a:latin typeface="Arial"/>
                        <a:ea typeface="Arial"/>
                        <a:cs typeface="Arial"/>
                        <a:sym typeface="Arial"/>
                      </a:endParaRPr>
                    </a:p>
                  </a:txBody>
                  <a:tcPr marT="0" marB="0" marR="68575" marL="68575"/>
                </a:tc>
                <a:tc>
                  <a:txBody>
                    <a:bodyPr/>
                    <a:lstStyle/>
                    <a:p>
                      <a:pPr indent="-8890" lvl="0" marL="8890" marR="0" rtl="0" algn="l">
                        <a:spcBef>
                          <a:spcPts val="0"/>
                        </a:spcBef>
                        <a:spcAft>
                          <a:spcPts val="0"/>
                        </a:spcAft>
                        <a:buNone/>
                      </a:pPr>
                      <a:r>
                        <a:rPr lang="en-US" sz="1200" u="none" cap="none" strike="noStrike"/>
                        <a:t>Mpango wa Uhamasishaji wa Rasilimali (RMP)</a:t>
                      </a:r>
                      <a:endParaRPr sz="1200" u="none" cap="none" strike="noStrike">
                        <a:solidFill>
                          <a:schemeClr val="dk1"/>
                        </a:solidFill>
                        <a:latin typeface="Arial"/>
                        <a:ea typeface="Arial"/>
                        <a:cs typeface="Arial"/>
                        <a:sym typeface="Arial"/>
                      </a:endParaRPr>
                    </a:p>
                  </a:txBody>
                  <a:tcPr marT="0" marB="0" marR="68575" marL="68575"/>
                </a:tc>
              </a:tr>
              <a:tr h="437725">
                <a:tc>
                  <a:txBody>
                    <a:bodyPr/>
                    <a:lstStyle/>
                    <a:p>
                      <a:pPr indent="-8890" lvl="0" marL="8890" marR="0" rtl="0" algn="l">
                        <a:spcBef>
                          <a:spcPts val="0"/>
                        </a:spcBef>
                        <a:spcAft>
                          <a:spcPts val="0"/>
                        </a:spcAft>
                        <a:buNone/>
                      </a:pPr>
                      <a:r>
                        <a:rPr lang="en-US" sz="1200" u="none" cap="none" strike="noStrike"/>
                        <a:t>Wafanyakazi mahususi</a:t>
                      </a:r>
                      <a:endParaRPr b="0" sz="1200" u="none" cap="none" strike="noStrike">
                        <a:solidFill>
                          <a:schemeClr val="dk1"/>
                        </a:solidFill>
                        <a:latin typeface="Arial"/>
                        <a:ea typeface="Arial"/>
                        <a:cs typeface="Arial"/>
                        <a:sym typeface="Arial"/>
                      </a:endParaRPr>
                    </a:p>
                  </a:txBody>
                  <a:tcPr marT="0" marB="0" marR="68575" marL="68575"/>
                </a:tc>
                <a:tc>
                  <a:txBody>
                    <a:bodyPr/>
                    <a:lstStyle/>
                    <a:p>
                      <a:pPr indent="-8890" lvl="0" marL="8890" marR="0" rtl="0" algn="l">
                        <a:spcBef>
                          <a:spcPts val="0"/>
                        </a:spcBef>
                        <a:spcAft>
                          <a:spcPts val="0"/>
                        </a:spcAft>
                        <a:buNone/>
                      </a:pPr>
                      <a:r>
                        <a:rPr lang="en-US" sz="1200" u="none" cap="none" strike="noStrike"/>
                        <a:t>Thibitisha uwepo wa wafanyakazi waliohitimu wa uhamasishaji wa rasilimali.</a:t>
                      </a:r>
                      <a:endParaRPr sz="1200" u="none" cap="none" strike="noStrike">
                        <a:solidFill>
                          <a:schemeClr val="dk1"/>
                        </a:solidFill>
                        <a:latin typeface="Arial"/>
                        <a:ea typeface="Arial"/>
                        <a:cs typeface="Arial"/>
                        <a:sym typeface="Arial"/>
                      </a:endParaRPr>
                    </a:p>
                  </a:txBody>
                  <a:tcPr marT="0" marB="0" marR="68575" marL="68575"/>
                </a:tc>
                <a:tc>
                  <a:txBody>
                    <a:bodyPr/>
                    <a:lstStyle/>
                    <a:p>
                      <a:pPr indent="-8890" lvl="0" marL="8890" marR="0" rtl="0" algn="l">
                        <a:spcBef>
                          <a:spcPts val="0"/>
                        </a:spcBef>
                        <a:spcAft>
                          <a:spcPts val="0"/>
                        </a:spcAft>
                        <a:buNone/>
                      </a:pPr>
                      <a:r>
                        <a:rPr lang="en-US" sz="1200" u="none" cap="none" strike="noStrike"/>
                        <a:t>RMP </a:t>
                      </a:r>
                      <a:endParaRPr sz="1200" u="none" cap="none" strike="noStrike">
                        <a:solidFill>
                          <a:schemeClr val="dk1"/>
                        </a:solidFill>
                        <a:latin typeface="Arial"/>
                        <a:ea typeface="Arial"/>
                        <a:cs typeface="Arial"/>
                        <a:sym typeface="Arial"/>
                      </a:endParaRPr>
                    </a:p>
                  </a:txBody>
                  <a:tcPr marT="0" marB="0" marR="68575" marL="68575"/>
                </a:tc>
              </a:tr>
              <a:tr h="262625">
                <a:tc>
                  <a:txBody>
                    <a:bodyPr/>
                    <a:lstStyle/>
                    <a:p>
                      <a:pPr indent="-8890" lvl="0" marL="8890" marR="0" rtl="0" algn="l">
                        <a:spcBef>
                          <a:spcPts val="0"/>
                        </a:spcBef>
                        <a:spcAft>
                          <a:spcPts val="0"/>
                        </a:spcAft>
                        <a:buNone/>
                      </a:pPr>
                      <a:r>
                        <a:rPr lang="en-US" sz="1200" u="none" cap="none" strike="noStrike"/>
                        <a:t>Malengo</a:t>
                      </a:r>
                      <a:endParaRPr b="0" sz="1200" u="none" cap="none" strike="noStrike">
                        <a:solidFill>
                          <a:schemeClr val="dk1"/>
                        </a:solidFill>
                        <a:latin typeface="Arial"/>
                        <a:ea typeface="Arial"/>
                        <a:cs typeface="Arial"/>
                        <a:sym typeface="Arial"/>
                      </a:endParaRPr>
                    </a:p>
                  </a:txBody>
                  <a:tcPr marT="0" marB="0" marR="68575" marL="68575"/>
                </a:tc>
                <a:tc>
                  <a:txBody>
                    <a:bodyPr/>
                    <a:lstStyle/>
                    <a:p>
                      <a:pPr indent="-8890" lvl="0" marL="8890" marR="0" rtl="0" algn="l">
                        <a:spcBef>
                          <a:spcPts val="0"/>
                        </a:spcBef>
                        <a:spcAft>
                          <a:spcPts val="0"/>
                        </a:spcAft>
                        <a:buNone/>
                      </a:pPr>
                      <a:r>
                        <a:rPr lang="en-US" sz="1200" u="none" cap="none" strike="noStrike"/>
                        <a:t>Thibitisha ikiwa RMP ina malengo yanayofaa ambayo yanafuatiliwa.</a:t>
                      </a:r>
                      <a:endParaRPr sz="1200" u="none" cap="none" strike="noStrike">
                        <a:solidFill>
                          <a:schemeClr val="dk1"/>
                        </a:solidFill>
                        <a:latin typeface="Arial"/>
                        <a:ea typeface="Arial"/>
                        <a:cs typeface="Arial"/>
                        <a:sym typeface="Arial"/>
                      </a:endParaRPr>
                    </a:p>
                  </a:txBody>
                  <a:tcPr marT="0" marB="0" marR="68575" marL="68575"/>
                </a:tc>
                <a:tc>
                  <a:txBody>
                    <a:bodyPr/>
                    <a:lstStyle/>
                    <a:p>
                      <a:pPr indent="-8890" lvl="0" marL="8890" marR="0" rtl="0" algn="l">
                        <a:spcBef>
                          <a:spcPts val="0"/>
                        </a:spcBef>
                        <a:spcAft>
                          <a:spcPts val="0"/>
                        </a:spcAft>
                        <a:buNone/>
                      </a:pPr>
                      <a:r>
                        <a:rPr lang="en-US" sz="1200" u="none" cap="none" strike="noStrike"/>
                        <a:t>RMP </a:t>
                      </a:r>
                      <a:endParaRPr sz="1200" u="none" cap="none" strike="noStrike">
                        <a:solidFill>
                          <a:schemeClr val="dk1"/>
                        </a:solidFill>
                        <a:latin typeface="Arial"/>
                        <a:ea typeface="Arial"/>
                        <a:cs typeface="Arial"/>
                        <a:sym typeface="Arial"/>
                      </a:endParaRPr>
                    </a:p>
                  </a:txBody>
                  <a:tcPr marT="0" marB="0" marR="68575" marL="68575"/>
                </a:tc>
              </a:tr>
              <a:tr h="435225">
                <a:tc>
                  <a:txBody>
                    <a:bodyPr/>
                    <a:lstStyle/>
                    <a:p>
                      <a:pPr indent="-8890" lvl="0" marL="8890" marR="0" rtl="0" algn="l">
                        <a:spcBef>
                          <a:spcPts val="0"/>
                        </a:spcBef>
                        <a:spcAft>
                          <a:spcPts val="0"/>
                        </a:spcAft>
                        <a:buNone/>
                      </a:pPr>
                      <a:r>
                        <a:rPr lang="en-US" sz="1200" u="none" cap="none" strike="noStrike"/>
                        <a:t>Maandalizi ya Pendekezo</a:t>
                      </a:r>
                      <a:endParaRPr b="0" sz="1200" u="none" cap="none" strike="noStrike">
                        <a:solidFill>
                          <a:schemeClr val="dk1"/>
                        </a:solidFill>
                        <a:latin typeface="Arial"/>
                        <a:ea typeface="Arial"/>
                        <a:cs typeface="Arial"/>
                        <a:sym typeface="Arial"/>
                      </a:endParaRPr>
                    </a:p>
                  </a:txBody>
                  <a:tcPr marT="0" marB="0" marR="68575" marL="68575"/>
                </a:tc>
                <a:tc>
                  <a:txBody>
                    <a:bodyPr/>
                    <a:lstStyle/>
                    <a:p>
                      <a:pPr indent="-8890" lvl="0" marL="8890" marR="0" rtl="0" algn="l">
                        <a:spcBef>
                          <a:spcPts val="0"/>
                        </a:spcBef>
                        <a:spcAft>
                          <a:spcPts val="0"/>
                        </a:spcAft>
                        <a:buNone/>
                      </a:pPr>
                      <a:r>
                        <a:rPr lang="en-US" sz="1200" u="none" cap="none" strike="noStrike"/>
                        <a:t>Thibitisha ikiwa shirika lina mchakato uliowekwa wa kujibu kwa wakati unaofaa fursa za ufadhili. </a:t>
                      </a:r>
                      <a:endParaRPr sz="1200" u="none" cap="none" strike="noStrike">
                        <a:solidFill>
                          <a:schemeClr val="dk1"/>
                        </a:solidFill>
                        <a:latin typeface="Arial"/>
                        <a:ea typeface="Arial"/>
                        <a:cs typeface="Arial"/>
                        <a:sym typeface="Arial"/>
                      </a:endParaRPr>
                    </a:p>
                  </a:txBody>
                  <a:tcPr marT="0" marB="0" marR="68575" marL="68575"/>
                </a:tc>
                <a:tc>
                  <a:txBody>
                    <a:bodyPr/>
                    <a:lstStyle/>
                    <a:p>
                      <a:pPr indent="-8890" lvl="0" marL="8890" marR="0" rtl="0" algn="l">
                        <a:spcBef>
                          <a:spcPts val="0"/>
                        </a:spcBef>
                        <a:spcAft>
                          <a:spcPts val="0"/>
                        </a:spcAft>
                        <a:buNone/>
                      </a:pPr>
                      <a:r>
                        <a:rPr lang="en-US" sz="1200" u="none" cap="none" strike="noStrike"/>
                        <a:t>Mapendekezo </a:t>
                      </a:r>
                      <a:endParaRPr sz="1200" u="none" cap="none" strike="noStrike">
                        <a:solidFill>
                          <a:schemeClr val="dk1"/>
                        </a:solidFill>
                        <a:latin typeface="Arial"/>
                        <a:ea typeface="Arial"/>
                        <a:cs typeface="Arial"/>
                        <a:sym typeface="Arial"/>
                      </a:endParaRPr>
                    </a:p>
                  </a:txBody>
                  <a:tcPr marT="0" marB="0" marR="68575" marL="68575"/>
                </a:tc>
              </a:tr>
              <a:tr h="435225">
                <a:tc>
                  <a:txBody>
                    <a:bodyPr/>
                    <a:lstStyle/>
                    <a:p>
                      <a:pPr indent="-8890" lvl="0" marL="8890" marR="0" rtl="0" algn="l">
                        <a:spcBef>
                          <a:spcPts val="0"/>
                        </a:spcBef>
                        <a:spcAft>
                          <a:spcPts val="0"/>
                        </a:spcAft>
                        <a:buNone/>
                      </a:pPr>
                      <a:r>
                        <a:rPr lang="en-US" sz="1200" u="none" cap="none" strike="noStrike"/>
                        <a:t>Bajeti ya Uhamasishaji wa Rasilimali</a:t>
                      </a:r>
                      <a:endParaRPr b="0" sz="1200" u="none" cap="none" strike="noStrike">
                        <a:solidFill>
                          <a:schemeClr val="dk1"/>
                        </a:solidFill>
                        <a:latin typeface="Arial"/>
                        <a:ea typeface="Arial"/>
                        <a:cs typeface="Arial"/>
                        <a:sym typeface="Arial"/>
                      </a:endParaRPr>
                    </a:p>
                  </a:txBody>
                  <a:tcPr marT="0" marB="0" marR="68575" marL="68575"/>
                </a:tc>
                <a:tc>
                  <a:txBody>
                    <a:bodyPr/>
                    <a:lstStyle/>
                    <a:p>
                      <a:pPr indent="-8890" lvl="0" marL="8890" marR="0" rtl="0" algn="l">
                        <a:spcBef>
                          <a:spcPts val="0"/>
                        </a:spcBef>
                        <a:spcAft>
                          <a:spcPts val="0"/>
                        </a:spcAft>
                        <a:buNone/>
                      </a:pPr>
                      <a:r>
                        <a:rPr lang="en-US" sz="1200" u="none" cap="none" strike="noStrike"/>
                        <a:t>Thibitisha ikiwa ufadhili unapatikana kwa shughuli za uhamasishaji wa rasilimali.</a:t>
                      </a:r>
                      <a:endParaRPr sz="1200" u="none" cap="none" strike="noStrike">
                        <a:solidFill>
                          <a:schemeClr val="dk1"/>
                        </a:solidFill>
                        <a:latin typeface="Arial"/>
                        <a:ea typeface="Arial"/>
                        <a:cs typeface="Arial"/>
                        <a:sym typeface="Arial"/>
                      </a:endParaRPr>
                    </a:p>
                  </a:txBody>
                  <a:tcPr marT="0" marB="0" marR="68575" marL="68575"/>
                </a:tc>
                <a:tc>
                  <a:txBody>
                    <a:bodyPr/>
                    <a:lstStyle/>
                    <a:p>
                      <a:pPr indent="-8890" lvl="0" marL="8890" marR="0" rtl="0" algn="l">
                        <a:spcBef>
                          <a:spcPts val="0"/>
                        </a:spcBef>
                        <a:spcAft>
                          <a:spcPts val="0"/>
                        </a:spcAft>
                        <a:buNone/>
                      </a:pPr>
                      <a:r>
                        <a:rPr lang="en-US" sz="1200" u="none" cap="none" strike="noStrike"/>
                        <a:t>Bajeti ya Mwaka</a:t>
                      </a:r>
                      <a:endParaRPr sz="1200" u="none" cap="none" strike="noStrike">
                        <a:solidFill>
                          <a:schemeClr val="dk1"/>
                        </a:solidFill>
                        <a:latin typeface="Arial"/>
                        <a:ea typeface="Arial"/>
                        <a:cs typeface="Arial"/>
                        <a:sym typeface="Arial"/>
                      </a:endParaRPr>
                    </a:p>
                  </a:txBody>
                  <a:tcPr marT="0" marB="0" marR="68575" marL="68575"/>
                </a:tc>
              </a:tr>
              <a:tr h="2176175">
                <a:tc>
                  <a:txBody>
                    <a:bodyPr/>
                    <a:lstStyle/>
                    <a:p>
                      <a:pPr indent="-8890" lvl="0" marL="8890" marR="0" rtl="0" algn="l">
                        <a:spcBef>
                          <a:spcPts val="0"/>
                        </a:spcBef>
                        <a:spcAft>
                          <a:spcPts val="0"/>
                        </a:spcAft>
                        <a:buNone/>
                      </a:pPr>
                      <a:r>
                        <a:rPr lang="en-US" sz="1200" u="none" cap="none" strike="noStrike"/>
                        <a:t>Utetezi na Ushawishi</a:t>
                      </a:r>
                      <a:endParaRPr b="0" sz="1200" u="none" cap="none" strike="noStrike">
                        <a:solidFill>
                          <a:schemeClr val="dk1"/>
                        </a:solidFill>
                        <a:latin typeface="Arial"/>
                        <a:ea typeface="Arial"/>
                        <a:cs typeface="Arial"/>
                        <a:sym typeface="Arial"/>
                      </a:endParaRPr>
                    </a:p>
                  </a:txBody>
                  <a:tcPr marT="0" marB="0" marR="68575" marL="68575"/>
                </a:tc>
                <a:tc>
                  <a:txBody>
                    <a:bodyPr/>
                    <a:lstStyle/>
                    <a:p>
                      <a:pPr indent="0" lvl="0" marL="0" marR="0" rtl="0" algn="l">
                        <a:spcBef>
                          <a:spcPts val="0"/>
                        </a:spcBef>
                        <a:spcAft>
                          <a:spcPts val="0"/>
                        </a:spcAft>
                        <a:buClr>
                          <a:schemeClr val="dk1"/>
                        </a:buClr>
                        <a:buSzPts val="1200"/>
                        <a:buFont typeface="Noto Sans Symbols"/>
                        <a:buNone/>
                      </a:pPr>
                      <a:r>
                        <a:rPr lang="en-US" sz="1200" u="none" cap="none" strike="noStrike"/>
                        <a:t>Thibitisha ikiwa shirika lina:</a:t>
                      </a:r>
                      <a:endParaRPr/>
                    </a:p>
                    <a:p>
                      <a:pPr indent="-342900" lvl="0" marL="342900" marR="0" rtl="0" algn="l">
                        <a:spcBef>
                          <a:spcPts val="0"/>
                        </a:spcBef>
                        <a:spcAft>
                          <a:spcPts val="0"/>
                        </a:spcAft>
                        <a:buClr>
                          <a:schemeClr val="dk1"/>
                        </a:buClr>
                        <a:buSzPts val="1200"/>
                        <a:buFont typeface="Noto Sans Symbols"/>
                        <a:buChar char="▪"/>
                      </a:pPr>
                      <a:r>
                        <a:rPr lang="en-US" sz="1200" u="none" cap="none" strike="noStrike"/>
                        <a:t>Lengo la utetezi juu ya sera na masuala. </a:t>
                      </a:r>
                      <a:endParaRPr/>
                    </a:p>
                    <a:p>
                      <a:pPr indent="-342900" lvl="0" marL="342900" marR="0" rtl="0" algn="l">
                        <a:spcBef>
                          <a:spcPts val="0"/>
                        </a:spcBef>
                        <a:spcAft>
                          <a:spcPts val="0"/>
                        </a:spcAft>
                        <a:buClr>
                          <a:schemeClr val="dk1"/>
                        </a:buClr>
                        <a:buSzPts val="1200"/>
                        <a:buFont typeface="Noto Sans Symbols"/>
                        <a:buChar char="▪"/>
                      </a:pPr>
                      <a:r>
                        <a:rPr lang="en-US" sz="1200" u="none" cap="none" strike="noStrike"/>
                        <a:t>Mara kwa mara kufanya shughuli muhimu za utetezi katika miaka mitatu iliyopita.</a:t>
                      </a:r>
                      <a:endParaRPr/>
                    </a:p>
                    <a:p>
                      <a:pPr indent="-342900" lvl="0" marL="342900" marR="0" rtl="0" algn="l">
                        <a:spcBef>
                          <a:spcPts val="0"/>
                        </a:spcBef>
                        <a:spcAft>
                          <a:spcPts val="0"/>
                        </a:spcAft>
                        <a:buClr>
                          <a:schemeClr val="dk1"/>
                        </a:buClr>
                        <a:buSzPts val="1200"/>
                        <a:buFont typeface="Noto Sans Symbols"/>
                        <a:buChar char="▪"/>
                      </a:pPr>
                      <a:r>
                        <a:rPr lang="en-US" sz="1200" u="none" cap="none" strike="noStrike"/>
                        <a:t>Mpango ulioandikwa vizuri au mkakati wa kazi ya utetezi, na tovuti yenye ufanisi. </a:t>
                      </a:r>
                      <a:endParaRPr/>
                    </a:p>
                    <a:p>
                      <a:pPr indent="-342900" lvl="0" marL="342900" marR="0" rtl="0" algn="l">
                        <a:spcBef>
                          <a:spcPts val="0"/>
                        </a:spcBef>
                        <a:spcAft>
                          <a:spcPts val="0"/>
                        </a:spcAft>
                        <a:buClr>
                          <a:schemeClr val="dk1"/>
                        </a:buClr>
                        <a:buSzPts val="1200"/>
                        <a:buFont typeface="Noto Sans Symbols"/>
                        <a:buChar char="▪"/>
                      </a:pPr>
                      <a:r>
                        <a:rPr lang="en-US" sz="1200" u="none" cap="none" strike="noStrike"/>
                        <a:t>Wafanyakazi wenye ujuzi wa kutosha kwa ajili ya utetezi wenye ufanisi.</a:t>
                      </a:r>
                      <a:endParaRPr/>
                    </a:p>
                    <a:p>
                      <a:pPr indent="-342900" lvl="0" marL="342900" marR="0" rtl="0" algn="l">
                        <a:spcBef>
                          <a:spcPts val="0"/>
                        </a:spcBef>
                        <a:spcAft>
                          <a:spcPts val="0"/>
                        </a:spcAft>
                        <a:buClr>
                          <a:schemeClr val="dk1"/>
                        </a:buClr>
                        <a:buSzPts val="1200"/>
                        <a:buFont typeface="Noto Sans Symbols"/>
                        <a:buChar char="▪"/>
                      </a:pPr>
                      <a:r>
                        <a:rPr lang="en-US" sz="1200" u="none" cap="none" strike="noStrike"/>
                        <a:t>Imekuwa nzuri katika kuhamasisha wateja wake na kuendeleza ushirikiano na wadau wengine kwa ajili ya utetezi.</a:t>
                      </a:r>
                      <a:endParaRPr/>
                    </a:p>
                    <a:p>
                      <a:pPr indent="-342900" lvl="0" marL="342900" marR="0" rtl="0" algn="l">
                        <a:spcBef>
                          <a:spcPts val="0"/>
                        </a:spcBef>
                        <a:spcAft>
                          <a:spcPts val="0"/>
                        </a:spcAft>
                        <a:buClr>
                          <a:schemeClr val="dk1"/>
                        </a:buClr>
                        <a:buSzPts val="1200"/>
                        <a:buFont typeface="Noto Sans Symbols"/>
                        <a:buChar char="▪"/>
                      </a:pPr>
                      <a:r>
                        <a:rPr lang="en-US" sz="1200" u="none" cap="none" strike="noStrike"/>
                        <a:t>Ushawishi mkubwa juu ya uundaji au utekelezaji wa sera za serikali katika ngazi ya kitaifa au ya mitaa, juu ya maoni ya umma kwa ujumla, na juu ya sera za wafadhili au mashirika ya kikanda.</a:t>
                      </a:r>
                      <a:endParaRPr sz="1200" u="none" cap="none" strike="noStrike">
                        <a:solidFill>
                          <a:schemeClr val="dk1"/>
                        </a:solidFill>
                        <a:latin typeface="Arial"/>
                        <a:ea typeface="Arial"/>
                        <a:cs typeface="Arial"/>
                        <a:sym typeface="Arial"/>
                      </a:endParaRPr>
                    </a:p>
                  </a:txBody>
                  <a:tcPr marT="0" marB="0" marR="68575" marL="68575"/>
                </a:tc>
                <a:tc>
                  <a:txBody>
                    <a:bodyPr/>
                    <a:lstStyle/>
                    <a:p>
                      <a:pPr indent="-8890" lvl="0" marL="8890" marR="0" rtl="0" algn="l">
                        <a:spcBef>
                          <a:spcPts val="0"/>
                        </a:spcBef>
                        <a:spcAft>
                          <a:spcPts val="0"/>
                        </a:spcAft>
                        <a:buNone/>
                      </a:pPr>
                      <a:r>
                        <a:rPr lang="en-US" sz="1200" u="none" cap="none" strike="noStrike"/>
                        <a:t>Mpango/mkakati wa utetezi </a:t>
                      </a:r>
                      <a:endParaRPr sz="1200" u="none" cap="none" strike="noStrike">
                        <a:solidFill>
                          <a:schemeClr val="dk1"/>
                        </a:solidFill>
                        <a:latin typeface="Arial"/>
                        <a:ea typeface="Arial"/>
                        <a:cs typeface="Arial"/>
                        <a:sym typeface="Arial"/>
                      </a:endParaRPr>
                    </a:p>
                  </a:txBody>
                  <a:tcPr marT="0" marB="0" marR="68575" marL="68575"/>
                </a:tc>
              </a:tr>
              <a:tr h="405600">
                <a:tc>
                  <a:txBody>
                    <a:bodyPr/>
                    <a:lstStyle/>
                    <a:p>
                      <a:pPr indent="-8890" lvl="0" marL="8890" marR="0" rtl="0" algn="l">
                        <a:spcBef>
                          <a:spcPts val="0"/>
                        </a:spcBef>
                        <a:spcAft>
                          <a:spcPts val="0"/>
                        </a:spcAft>
                        <a:buNone/>
                      </a:pPr>
                      <a:r>
                        <a:rPr lang="en-US" sz="1200" u="none" cap="none" strike="noStrike"/>
                        <a:t>Ufadhili Mbalimbali </a:t>
                      </a:r>
                      <a:endParaRPr b="0" sz="1200" u="none" cap="none" strike="noStrike">
                        <a:solidFill>
                          <a:schemeClr val="dk1"/>
                        </a:solidFill>
                        <a:latin typeface="Arial"/>
                        <a:ea typeface="Arial"/>
                        <a:cs typeface="Arial"/>
                        <a:sym typeface="Arial"/>
                      </a:endParaRPr>
                    </a:p>
                  </a:txBody>
                  <a:tcPr marT="0" marB="0" marR="68575" marL="68575"/>
                </a:tc>
                <a:tc>
                  <a:txBody>
                    <a:bodyPr/>
                    <a:lstStyle/>
                    <a:p>
                      <a:pPr indent="-8890" lvl="0" marL="8890" marR="0" rtl="0" algn="l">
                        <a:spcBef>
                          <a:spcPts val="0"/>
                        </a:spcBef>
                        <a:spcAft>
                          <a:spcPts val="0"/>
                        </a:spcAft>
                        <a:buNone/>
                      </a:pPr>
                      <a:r>
                        <a:rPr lang="en-US" sz="1200" u="none" cap="none" strike="noStrike"/>
                        <a:t>Thibitisha ikiwa shirika lina vyanzo muhimu na anuwai vya ufadhili.</a:t>
                      </a:r>
                      <a:endParaRPr sz="1200" u="none" cap="none" strike="noStrike">
                        <a:solidFill>
                          <a:schemeClr val="dk1"/>
                        </a:solidFill>
                        <a:latin typeface="Arial"/>
                        <a:ea typeface="Arial"/>
                        <a:cs typeface="Arial"/>
                        <a:sym typeface="Arial"/>
                      </a:endParaRPr>
                    </a:p>
                  </a:txBody>
                  <a:tcPr marT="0" marB="0" marR="68575" marL="68575"/>
                </a:tc>
                <a:tc>
                  <a:txBody>
                    <a:bodyPr/>
                    <a:lstStyle/>
                    <a:p>
                      <a:pPr indent="-8890" lvl="0" marL="8890" marR="0" rtl="0" algn="l">
                        <a:spcBef>
                          <a:spcPts val="0"/>
                        </a:spcBef>
                        <a:spcAft>
                          <a:spcPts val="0"/>
                        </a:spcAft>
                        <a:buNone/>
                      </a:pPr>
                      <a:r>
                        <a:rPr lang="en-US" sz="1200" u="none" cap="none" strike="noStrike"/>
                        <a:t>Gridi ya ufadhili</a:t>
                      </a:r>
                      <a:endParaRPr sz="1200" u="none" cap="none" strike="noStrike">
                        <a:solidFill>
                          <a:schemeClr val="dk1"/>
                        </a:solidFill>
                        <a:latin typeface="Arial"/>
                        <a:ea typeface="Arial"/>
                        <a:cs typeface="Arial"/>
                        <a:sym typeface="Arial"/>
                      </a:endParaRPr>
                    </a:p>
                  </a:txBody>
                  <a:tcPr marT="0" marB="0" marR="68575" marL="68575"/>
                </a:tc>
              </a:tr>
            </a:tbl>
          </a:graphicData>
        </a:graphic>
      </p:graphicFrame>
      <p:sp>
        <p:nvSpPr>
          <p:cNvPr id="1778" name="Google Shape;1778;p177"/>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MAENDELEO YA BIASHARA</a:t>
            </a:r>
            <a:endParaRPr b="1" sz="3200">
              <a:solidFill>
                <a:schemeClr val="lt1"/>
              </a:solidFill>
              <a:latin typeface="Arial"/>
              <a:ea typeface="Arial"/>
              <a:cs typeface="Arial"/>
              <a:sym typeface="Arial"/>
            </a:endParaRPr>
          </a:p>
        </p:txBody>
      </p:sp>
      <p:sp>
        <p:nvSpPr>
          <p:cNvPr id="1779" name="Google Shape;1779;p177"/>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3" name="Shape 1783"/>
        <p:cNvGrpSpPr/>
        <p:nvPr/>
      </p:nvGrpSpPr>
      <p:grpSpPr>
        <a:xfrm>
          <a:off x="0" y="0"/>
          <a:ext cx="0" cy="0"/>
          <a:chOff x="0" y="0"/>
          <a:chExt cx="0" cy="0"/>
        </a:xfrm>
      </p:grpSpPr>
      <p:sp>
        <p:nvSpPr>
          <p:cNvPr id="1784" name="Google Shape;1784;p178"/>
          <p:cNvSpPr txBox="1"/>
          <p:nvPr/>
        </p:nvSpPr>
        <p:spPr>
          <a:xfrm>
            <a:off x="1431213" y="1332315"/>
            <a:ext cx="8767864" cy="1228670"/>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chemeClr val="dk1"/>
              </a:buClr>
              <a:buSzPts val="2200"/>
              <a:buFont typeface="Arial"/>
              <a:buNone/>
            </a:pPr>
            <a:r>
              <a:rPr b="1" lang="en-US" sz="2200">
                <a:solidFill>
                  <a:schemeClr val="dk1"/>
                </a:solidFill>
                <a:latin typeface="Arial"/>
                <a:ea typeface="Arial"/>
                <a:cs typeface="Arial"/>
                <a:sym typeface="Arial"/>
              </a:rPr>
              <a:t>Hatari muhimu za kuzingatiwa:</a:t>
            </a:r>
            <a:endParaRPr b="0" i="0" sz="1750" u="none" cap="none" strike="noStrike">
              <a:solidFill>
                <a:srgbClr val="000000"/>
              </a:solidFill>
              <a:latin typeface="Times New Roman"/>
              <a:ea typeface="Times New Roman"/>
              <a:cs typeface="Times New Roman"/>
              <a:sym typeface="Times New Roman"/>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Hakuna Mpango wa Uhamasishaji wa rasilimali uliorekodiwa au Mpango wa Uhamasishaji wa rasilimali usiotosha.</a:t>
            </a:r>
            <a:endParaRPr/>
          </a:p>
        </p:txBody>
      </p:sp>
      <p:sp>
        <p:nvSpPr>
          <p:cNvPr id="1785" name="Google Shape;1785;p178"/>
          <p:cNvSpPr txBox="1"/>
          <p:nvPr/>
        </p:nvSpPr>
        <p:spPr>
          <a:xfrm>
            <a:off x="1107231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93</a:t>
            </a:r>
            <a:endParaRPr b="0" i="0" sz="1800" u="none" cap="none" strike="noStrike">
              <a:solidFill>
                <a:srgbClr val="000000"/>
              </a:solidFill>
              <a:latin typeface="Arial"/>
              <a:ea typeface="Arial"/>
              <a:cs typeface="Arial"/>
              <a:sym typeface="Arial"/>
            </a:endParaRPr>
          </a:p>
        </p:txBody>
      </p:sp>
      <p:sp>
        <p:nvSpPr>
          <p:cNvPr id="1786" name="Google Shape;1786;p178"/>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HATARI MUHIMU</a:t>
            </a:r>
            <a:endParaRPr/>
          </a:p>
        </p:txBody>
      </p:sp>
      <p:sp>
        <p:nvSpPr>
          <p:cNvPr id="1787" name="Google Shape;1787;p178"/>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2" name="Shape 1792"/>
        <p:cNvGrpSpPr/>
        <p:nvPr/>
      </p:nvGrpSpPr>
      <p:grpSpPr>
        <a:xfrm>
          <a:off x="0" y="0"/>
          <a:ext cx="0" cy="0"/>
          <a:chOff x="0" y="0"/>
          <a:chExt cx="0" cy="0"/>
        </a:xfrm>
      </p:grpSpPr>
      <p:sp>
        <p:nvSpPr>
          <p:cNvPr id="1793" name="Google Shape;1793;p179"/>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MAPENDEKEZO</a:t>
            </a:r>
            <a:endParaRPr b="1" sz="3200">
              <a:solidFill>
                <a:schemeClr val="lt1"/>
              </a:solidFill>
              <a:latin typeface="Arial"/>
              <a:ea typeface="Arial"/>
              <a:cs typeface="Arial"/>
              <a:sym typeface="Arial"/>
            </a:endParaRPr>
          </a:p>
        </p:txBody>
      </p:sp>
      <p:sp>
        <p:nvSpPr>
          <p:cNvPr id="1794" name="Google Shape;1794;p179"/>
          <p:cNvSpPr txBox="1"/>
          <p:nvPr>
            <p:ph type="title"/>
          </p:nvPr>
        </p:nvSpPr>
        <p:spPr>
          <a:xfrm>
            <a:off x="1209789" y="1222682"/>
            <a:ext cx="9653283" cy="923330"/>
          </a:xfrm>
          <a:prstGeom prst="rect">
            <a:avLst/>
          </a:prstGeom>
          <a:noFill/>
          <a:ln>
            <a:noFill/>
          </a:ln>
        </p:spPr>
        <p:txBody>
          <a:bodyPr anchorCtr="0" anchor="t" bIns="0" lIns="0" spcFirstLastPara="1" rIns="0" wrap="square" tIns="0">
            <a:spAutoFit/>
          </a:bodyPr>
          <a:lstStyle/>
          <a:p>
            <a:pPr indent="-342900" lvl="0" marL="342900" marR="0" rtl="0" algn="l">
              <a:spcBef>
                <a:spcPts val="0"/>
              </a:spcBef>
              <a:spcAft>
                <a:spcPts val="0"/>
              </a:spcAft>
              <a:buClr>
                <a:schemeClr val="dk1"/>
              </a:buClr>
              <a:buSzPts val="2000"/>
              <a:buFont typeface="Noto Sans Symbols"/>
              <a:buChar char="▪"/>
            </a:pPr>
            <a:r>
              <a:rPr lang="en-US" sz="2000"/>
              <a:t>Washirika wa eneo husika wanapaswa kufaidika na fursa za ziada za mafunzo juu ya uandishi wa mapendekezo na kushirikisha hadithi zao. Hii inapaswa kufanywa kwa njia ambayo haimpi mshirika yeyote wa ndani faida ambayo wengine hawana. </a:t>
            </a:r>
            <a:endParaRPr/>
          </a:p>
        </p:txBody>
      </p:sp>
      <p:sp>
        <p:nvSpPr>
          <p:cNvPr id="1795" name="Google Shape;1795;p179"/>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18"/>
          <p:cNvSpPr txBox="1"/>
          <p:nvPr/>
        </p:nvSpPr>
        <p:spPr>
          <a:xfrm>
            <a:off x="8297165" y="6481891"/>
            <a:ext cx="112395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1800">
                <a:solidFill>
                  <a:srgbClr val="FFFFFF"/>
                </a:solidFill>
                <a:latin typeface="Arial"/>
                <a:ea typeface="Arial"/>
                <a:cs typeface="Arial"/>
                <a:sym typeface="Arial"/>
              </a:rPr>
              <a:t>9/27/2021</a:t>
            </a:r>
            <a:endParaRPr sz="1800">
              <a:solidFill>
                <a:schemeClr val="dk1"/>
              </a:solidFill>
              <a:latin typeface="Arial"/>
              <a:ea typeface="Arial"/>
              <a:cs typeface="Arial"/>
              <a:sym typeface="Arial"/>
            </a:endParaRPr>
          </a:p>
        </p:txBody>
      </p:sp>
      <p:sp>
        <p:nvSpPr>
          <p:cNvPr id="436" name="Google Shape;436;p18"/>
          <p:cNvSpPr txBox="1"/>
          <p:nvPr/>
        </p:nvSpPr>
        <p:spPr>
          <a:xfrm>
            <a:off x="1107236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1800">
                <a:solidFill>
                  <a:srgbClr val="FFFFFF"/>
                </a:solidFill>
                <a:latin typeface="Arial"/>
                <a:ea typeface="Arial"/>
                <a:cs typeface="Arial"/>
                <a:sym typeface="Arial"/>
              </a:rPr>
              <a:t>11</a:t>
            </a:r>
            <a:endParaRPr sz="1800">
              <a:solidFill>
                <a:schemeClr val="dk1"/>
              </a:solidFill>
              <a:latin typeface="Arial"/>
              <a:ea typeface="Arial"/>
              <a:cs typeface="Arial"/>
              <a:sym typeface="Arial"/>
            </a:endParaRPr>
          </a:p>
        </p:txBody>
      </p:sp>
      <p:sp>
        <p:nvSpPr>
          <p:cNvPr id="437" name="Google Shape;437;p18"/>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HATUA ZA KUFANYA NUPAS PLUS 2.0 </a:t>
            </a:r>
            <a:endParaRPr/>
          </a:p>
        </p:txBody>
      </p:sp>
      <p:graphicFrame>
        <p:nvGraphicFramePr>
          <p:cNvPr id="438" name="Google Shape;438;p18"/>
          <p:cNvGraphicFramePr/>
          <p:nvPr/>
        </p:nvGraphicFramePr>
        <p:xfrm>
          <a:off x="472542" y="938948"/>
          <a:ext cx="3000000" cy="3000000"/>
        </p:xfrm>
        <a:graphic>
          <a:graphicData uri="http://schemas.openxmlformats.org/drawingml/2006/table">
            <a:tbl>
              <a:tblPr bandRow="1" firstCol="1" firstRow="1">
                <a:noFill/>
                <a:tableStyleId>{8A603AAD-59E9-4164-B51B-7B92F35CD14B}</a:tableStyleId>
              </a:tblPr>
              <a:tblGrid>
                <a:gridCol w="828475"/>
                <a:gridCol w="10800975"/>
              </a:tblGrid>
              <a:tr h="235625">
                <a:tc>
                  <a:txBody>
                    <a:bodyPr/>
                    <a:lstStyle/>
                    <a:p>
                      <a:pPr indent="0" lvl="0" marL="0" marR="0" rtl="0" algn="ctr">
                        <a:lnSpc>
                          <a:spcPct val="115000"/>
                        </a:lnSpc>
                        <a:spcBef>
                          <a:spcPts val="0"/>
                        </a:spcBef>
                        <a:spcAft>
                          <a:spcPts val="0"/>
                        </a:spcAft>
                        <a:buNone/>
                      </a:pPr>
                      <a:r>
                        <a:rPr lang="en-US" sz="1300" u="none" cap="none" strike="noStrike"/>
                        <a:t>1</a:t>
                      </a:r>
                      <a:endParaRPr sz="1300" u="none" cap="none" strike="noStrike">
                        <a:solidFill>
                          <a:srgbClr val="000000"/>
                        </a:solidFill>
                        <a:latin typeface="Arial"/>
                        <a:ea typeface="Arial"/>
                        <a:cs typeface="Arial"/>
                        <a:sym typeface="Arial"/>
                      </a:endParaRPr>
                    </a:p>
                  </a:txBody>
                  <a:tcPr marT="0" marB="0" marR="13350" marL="13350"/>
                </a:tc>
                <a:tc>
                  <a:txBody>
                    <a:bodyPr/>
                    <a:lstStyle/>
                    <a:p>
                      <a:pPr indent="0" lvl="0" marL="0" marR="0" rtl="0" algn="l">
                        <a:spcBef>
                          <a:spcPts val="0"/>
                        </a:spcBef>
                        <a:spcAft>
                          <a:spcPts val="0"/>
                        </a:spcAft>
                        <a:buNone/>
                      </a:pPr>
                      <a:r>
                        <a:rPr lang="en-US" sz="1300" u="none" cap="none" strike="noStrike"/>
                        <a:t>Tathmini nyenzo ili ufahamu vikoa na kategoria zote </a:t>
                      </a:r>
                      <a:endParaRPr sz="1300" u="none" cap="none" strike="noStrike">
                        <a:solidFill>
                          <a:srgbClr val="000000"/>
                        </a:solidFill>
                        <a:latin typeface="Arial"/>
                        <a:ea typeface="Arial"/>
                        <a:cs typeface="Arial"/>
                        <a:sym typeface="Arial"/>
                      </a:endParaRPr>
                    </a:p>
                  </a:txBody>
                  <a:tcPr marT="0" marB="0" marR="13350" marL="13350"/>
                </a:tc>
              </a:tr>
              <a:tr h="246750">
                <a:tc>
                  <a:txBody>
                    <a:bodyPr/>
                    <a:lstStyle/>
                    <a:p>
                      <a:pPr indent="0" lvl="0" marL="0" marR="0" rtl="0" algn="ctr">
                        <a:lnSpc>
                          <a:spcPct val="115000"/>
                        </a:lnSpc>
                        <a:spcBef>
                          <a:spcPts val="0"/>
                        </a:spcBef>
                        <a:spcAft>
                          <a:spcPts val="0"/>
                        </a:spcAft>
                        <a:buNone/>
                      </a:pPr>
                      <a:r>
                        <a:rPr lang="en-US" sz="1300" u="none" cap="none" strike="noStrike"/>
                        <a:t>2</a:t>
                      </a:r>
                      <a:endParaRPr sz="1300" u="none" cap="none" strike="noStrike">
                        <a:solidFill>
                          <a:srgbClr val="000000"/>
                        </a:solidFill>
                        <a:latin typeface="Arial"/>
                        <a:ea typeface="Arial"/>
                        <a:cs typeface="Arial"/>
                        <a:sym typeface="Arial"/>
                      </a:endParaRPr>
                    </a:p>
                  </a:txBody>
                  <a:tcPr marT="0" marB="0" marR="13350" marL="13350"/>
                </a:tc>
                <a:tc>
                  <a:txBody>
                    <a:bodyPr/>
                    <a:lstStyle/>
                    <a:p>
                      <a:pPr indent="0" lvl="0" marL="0" marR="0" rtl="0" algn="l">
                        <a:spcBef>
                          <a:spcPts val="0"/>
                        </a:spcBef>
                        <a:spcAft>
                          <a:spcPts val="0"/>
                        </a:spcAft>
                        <a:buNone/>
                      </a:pPr>
                      <a:r>
                        <a:rPr lang="en-US" sz="1300" u="none" cap="none" strike="noStrike"/>
                        <a:t>Tuma zana ya NUPAS Plus 2.0 kwa shirika ili waweze kufahamu maswali ya tathmini </a:t>
                      </a:r>
                      <a:endParaRPr sz="1300" u="none" cap="none" strike="noStrike">
                        <a:solidFill>
                          <a:srgbClr val="000000"/>
                        </a:solidFill>
                        <a:latin typeface="Arial"/>
                        <a:ea typeface="Arial"/>
                        <a:cs typeface="Arial"/>
                        <a:sym typeface="Arial"/>
                      </a:endParaRPr>
                    </a:p>
                  </a:txBody>
                  <a:tcPr marT="0" marB="0" marR="13350" marL="13350"/>
                </a:tc>
              </a:tr>
              <a:tr h="235625">
                <a:tc>
                  <a:txBody>
                    <a:bodyPr/>
                    <a:lstStyle/>
                    <a:p>
                      <a:pPr indent="0" lvl="0" marL="0" marR="0" rtl="0" algn="ctr">
                        <a:lnSpc>
                          <a:spcPct val="115000"/>
                        </a:lnSpc>
                        <a:spcBef>
                          <a:spcPts val="0"/>
                        </a:spcBef>
                        <a:spcAft>
                          <a:spcPts val="0"/>
                        </a:spcAft>
                        <a:buNone/>
                      </a:pPr>
                      <a:r>
                        <a:rPr lang="en-US" sz="1300" u="none" cap="none" strike="noStrike"/>
                        <a:t>3</a:t>
                      </a:r>
                      <a:endParaRPr sz="1300" u="none" cap="none" strike="noStrike">
                        <a:solidFill>
                          <a:srgbClr val="000000"/>
                        </a:solidFill>
                        <a:latin typeface="Arial"/>
                        <a:ea typeface="Arial"/>
                        <a:cs typeface="Arial"/>
                        <a:sym typeface="Arial"/>
                      </a:endParaRPr>
                    </a:p>
                  </a:txBody>
                  <a:tcPr marT="0" marB="0" marR="13350" marL="13350"/>
                </a:tc>
                <a:tc>
                  <a:txBody>
                    <a:bodyPr/>
                    <a:lstStyle/>
                    <a:p>
                      <a:pPr indent="0" lvl="0" marL="0" marR="0" rtl="0" algn="l">
                        <a:spcBef>
                          <a:spcPts val="0"/>
                        </a:spcBef>
                        <a:spcAft>
                          <a:spcPts val="0"/>
                        </a:spcAft>
                        <a:buNone/>
                      </a:pPr>
                      <a:r>
                        <a:rPr lang="en-US" sz="1300" u="none" cap="none" strike="noStrike"/>
                        <a:t>Tuma orodha ya nyaraka zinazohitajika kwa shirika la eneo husika wiki mbili kabla ya kuanza tathmini </a:t>
                      </a:r>
                      <a:endParaRPr sz="1300" u="none" cap="none" strike="noStrike">
                        <a:solidFill>
                          <a:srgbClr val="000000"/>
                        </a:solidFill>
                        <a:latin typeface="Arial"/>
                        <a:ea typeface="Arial"/>
                        <a:cs typeface="Arial"/>
                        <a:sym typeface="Arial"/>
                      </a:endParaRPr>
                    </a:p>
                  </a:txBody>
                  <a:tcPr marT="0" marB="0" marR="13350" marL="13350"/>
                </a:tc>
              </a:tr>
              <a:tr h="235625">
                <a:tc>
                  <a:txBody>
                    <a:bodyPr/>
                    <a:lstStyle/>
                    <a:p>
                      <a:pPr indent="0" lvl="0" marL="0" marR="0" rtl="0" algn="ctr">
                        <a:lnSpc>
                          <a:spcPct val="115000"/>
                        </a:lnSpc>
                        <a:spcBef>
                          <a:spcPts val="0"/>
                        </a:spcBef>
                        <a:spcAft>
                          <a:spcPts val="0"/>
                        </a:spcAft>
                        <a:buNone/>
                      </a:pPr>
                      <a:r>
                        <a:rPr lang="en-US" sz="1300" u="none" cap="none" strike="noStrike"/>
                        <a:t>4</a:t>
                      </a:r>
                      <a:endParaRPr sz="1300" u="none" cap="none" strike="noStrike">
                        <a:solidFill>
                          <a:srgbClr val="000000"/>
                        </a:solidFill>
                        <a:latin typeface="Arial"/>
                        <a:ea typeface="Arial"/>
                        <a:cs typeface="Arial"/>
                        <a:sym typeface="Arial"/>
                      </a:endParaRPr>
                    </a:p>
                  </a:txBody>
                  <a:tcPr marT="0" marB="0" marR="13350" marL="13350"/>
                </a:tc>
                <a:tc>
                  <a:txBody>
                    <a:bodyPr/>
                    <a:lstStyle/>
                    <a:p>
                      <a:pPr indent="0" lvl="0" marL="0" marR="0" rtl="0" algn="l">
                        <a:spcBef>
                          <a:spcPts val="0"/>
                        </a:spcBef>
                        <a:spcAft>
                          <a:spcPts val="0"/>
                        </a:spcAft>
                        <a:buNone/>
                      </a:pPr>
                      <a:r>
                        <a:rPr lang="en-US" sz="1300" u="none" cap="none" strike="noStrike"/>
                        <a:t>Watathmini wote wasaini mikataba ya kutofichua (NDA) na kuituma kwa misheni ya USAID na shirika la eneo husika </a:t>
                      </a:r>
                      <a:endParaRPr sz="1300" u="none" cap="none" strike="noStrike">
                        <a:solidFill>
                          <a:srgbClr val="000000"/>
                        </a:solidFill>
                        <a:latin typeface="Arial"/>
                        <a:ea typeface="Arial"/>
                        <a:cs typeface="Arial"/>
                        <a:sym typeface="Arial"/>
                      </a:endParaRPr>
                    </a:p>
                  </a:txBody>
                  <a:tcPr marT="0" marB="0" marR="13350" marL="13350"/>
                </a:tc>
              </a:tr>
              <a:tr h="235625">
                <a:tc>
                  <a:txBody>
                    <a:bodyPr/>
                    <a:lstStyle/>
                    <a:p>
                      <a:pPr indent="0" lvl="0" marL="0" marR="0" rtl="0" algn="ctr">
                        <a:lnSpc>
                          <a:spcPct val="115000"/>
                        </a:lnSpc>
                        <a:spcBef>
                          <a:spcPts val="0"/>
                        </a:spcBef>
                        <a:spcAft>
                          <a:spcPts val="0"/>
                        </a:spcAft>
                        <a:buNone/>
                      </a:pPr>
                      <a:r>
                        <a:rPr lang="en-US" sz="1300" u="none" cap="none" strike="noStrike"/>
                        <a:t>5</a:t>
                      </a:r>
                      <a:endParaRPr sz="1300" u="none" cap="none" strike="noStrike">
                        <a:solidFill>
                          <a:srgbClr val="000000"/>
                        </a:solidFill>
                        <a:latin typeface="Arial"/>
                        <a:ea typeface="Arial"/>
                        <a:cs typeface="Arial"/>
                        <a:sym typeface="Arial"/>
                      </a:endParaRPr>
                    </a:p>
                  </a:txBody>
                  <a:tcPr marT="0" marB="0" marR="13350" marL="13350"/>
                </a:tc>
                <a:tc>
                  <a:txBody>
                    <a:bodyPr/>
                    <a:lstStyle/>
                    <a:p>
                      <a:pPr indent="0" lvl="0" marL="0" marR="0" rtl="0" algn="l">
                        <a:spcBef>
                          <a:spcPts val="0"/>
                        </a:spcBef>
                        <a:spcAft>
                          <a:spcPts val="0"/>
                        </a:spcAft>
                        <a:buNone/>
                      </a:pPr>
                      <a:r>
                        <a:rPr lang="en-US" sz="1300" u="none" cap="none" strike="noStrike"/>
                        <a:t>Unda Dropbox au faili lingine ili shirika la eneo husika lihifadhi nyaraka zote zinazohitajika </a:t>
                      </a:r>
                      <a:endParaRPr sz="1300" u="none" cap="none" strike="noStrike">
                        <a:solidFill>
                          <a:srgbClr val="000000"/>
                        </a:solidFill>
                        <a:latin typeface="Arial"/>
                        <a:ea typeface="Arial"/>
                        <a:cs typeface="Arial"/>
                        <a:sym typeface="Arial"/>
                      </a:endParaRPr>
                    </a:p>
                  </a:txBody>
                  <a:tcPr marT="0" marB="0" marR="13350" marL="13350"/>
                </a:tc>
              </a:tr>
              <a:tr h="235625">
                <a:tc>
                  <a:txBody>
                    <a:bodyPr/>
                    <a:lstStyle/>
                    <a:p>
                      <a:pPr indent="0" lvl="0" marL="0" marR="0" rtl="0" algn="ctr">
                        <a:lnSpc>
                          <a:spcPct val="115000"/>
                        </a:lnSpc>
                        <a:spcBef>
                          <a:spcPts val="0"/>
                        </a:spcBef>
                        <a:spcAft>
                          <a:spcPts val="0"/>
                        </a:spcAft>
                        <a:buNone/>
                      </a:pPr>
                      <a:r>
                        <a:rPr lang="en-US" sz="1300" u="none" cap="none" strike="noStrike"/>
                        <a:t>6</a:t>
                      </a:r>
                      <a:endParaRPr sz="1300" u="none" cap="none" strike="noStrike">
                        <a:solidFill>
                          <a:srgbClr val="000000"/>
                        </a:solidFill>
                        <a:latin typeface="Arial"/>
                        <a:ea typeface="Arial"/>
                        <a:cs typeface="Arial"/>
                        <a:sym typeface="Arial"/>
                      </a:endParaRPr>
                    </a:p>
                  </a:txBody>
                  <a:tcPr marT="0" marB="0" marR="13350" marL="13350"/>
                </a:tc>
                <a:tc>
                  <a:txBody>
                    <a:bodyPr/>
                    <a:lstStyle/>
                    <a:p>
                      <a:pPr indent="0" lvl="0" marL="0" marR="0" rtl="0" algn="l">
                        <a:spcBef>
                          <a:spcPts val="0"/>
                        </a:spcBef>
                        <a:spcAft>
                          <a:spcPts val="0"/>
                        </a:spcAft>
                        <a:buNone/>
                      </a:pPr>
                      <a:r>
                        <a:rPr lang="en-US" sz="1300" u="none" cap="none" strike="noStrike"/>
                        <a:t>Fanya ukaguzi wa nyaraka na upate alama za aina zote zinazotumika </a:t>
                      </a:r>
                      <a:endParaRPr sz="1300" u="none" cap="none" strike="noStrike">
                        <a:solidFill>
                          <a:srgbClr val="000000"/>
                        </a:solidFill>
                        <a:latin typeface="Arial"/>
                        <a:ea typeface="Arial"/>
                        <a:cs typeface="Arial"/>
                        <a:sym typeface="Arial"/>
                      </a:endParaRPr>
                    </a:p>
                  </a:txBody>
                  <a:tcPr marT="0" marB="0" marR="13350" marL="13350"/>
                </a:tc>
              </a:tr>
              <a:tr h="235625">
                <a:tc>
                  <a:txBody>
                    <a:bodyPr/>
                    <a:lstStyle/>
                    <a:p>
                      <a:pPr indent="0" lvl="0" marL="0" marR="0" rtl="0" algn="ctr">
                        <a:lnSpc>
                          <a:spcPct val="115000"/>
                        </a:lnSpc>
                        <a:spcBef>
                          <a:spcPts val="0"/>
                        </a:spcBef>
                        <a:spcAft>
                          <a:spcPts val="0"/>
                        </a:spcAft>
                        <a:buNone/>
                      </a:pPr>
                      <a:r>
                        <a:rPr lang="en-US" sz="1300" u="none" cap="none" strike="noStrike"/>
                        <a:t>7</a:t>
                      </a:r>
                      <a:endParaRPr sz="1300" u="none" cap="none" strike="noStrike">
                        <a:solidFill>
                          <a:srgbClr val="000000"/>
                        </a:solidFill>
                        <a:latin typeface="Arial"/>
                        <a:ea typeface="Arial"/>
                        <a:cs typeface="Arial"/>
                        <a:sym typeface="Arial"/>
                      </a:endParaRPr>
                    </a:p>
                  </a:txBody>
                  <a:tcPr marT="0" marB="0" marR="13350" marL="13350"/>
                </a:tc>
                <a:tc>
                  <a:txBody>
                    <a:bodyPr/>
                    <a:lstStyle/>
                    <a:p>
                      <a:pPr indent="0" lvl="0" marL="0" marR="0" rtl="0" algn="l">
                        <a:spcBef>
                          <a:spcPts val="0"/>
                        </a:spcBef>
                        <a:spcAft>
                          <a:spcPts val="0"/>
                        </a:spcAft>
                        <a:buNone/>
                      </a:pPr>
                      <a:r>
                        <a:rPr lang="en-US" sz="1300" u="none" cap="none" strike="noStrike"/>
                        <a:t>Ratibu ziara ya eneo (au mtandaoni) kwa shirika la eneo husika na Misheni ya USAID </a:t>
                      </a:r>
                      <a:endParaRPr sz="1300" u="none" cap="none" strike="noStrike">
                        <a:solidFill>
                          <a:srgbClr val="000000"/>
                        </a:solidFill>
                        <a:latin typeface="Arial"/>
                        <a:ea typeface="Arial"/>
                        <a:cs typeface="Arial"/>
                        <a:sym typeface="Arial"/>
                      </a:endParaRPr>
                    </a:p>
                  </a:txBody>
                  <a:tcPr marT="0" marB="0" marR="13350" marL="13350"/>
                </a:tc>
              </a:tr>
              <a:tr h="235625">
                <a:tc>
                  <a:txBody>
                    <a:bodyPr/>
                    <a:lstStyle/>
                    <a:p>
                      <a:pPr indent="0" lvl="0" marL="0" marR="0" rtl="0" algn="ctr">
                        <a:lnSpc>
                          <a:spcPct val="115000"/>
                        </a:lnSpc>
                        <a:spcBef>
                          <a:spcPts val="0"/>
                        </a:spcBef>
                        <a:spcAft>
                          <a:spcPts val="0"/>
                        </a:spcAft>
                        <a:buNone/>
                      </a:pPr>
                      <a:r>
                        <a:rPr lang="en-US" sz="1300" u="none" cap="none" strike="noStrike"/>
                        <a:t>8</a:t>
                      </a:r>
                      <a:endParaRPr sz="1300" u="none" cap="none" strike="noStrike">
                        <a:solidFill>
                          <a:srgbClr val="000000"/>
                        </a:solidFill>
                        <a:latin typeface="Arial"/>
                        <a:ea typeface="Arial"/>
                        <a:cs typeface="Arial"/>
                        <a:sym typeface="Arial"/>
                      </a:endParaRPr>
                    </a:p>
                  </a:txBody>
                  <a:tcPr marT="0" marB="0" marR="13350" marL="13350"/>
                </a:tc>
                <a:tc>
                  <a:txBody>
                    <a:bodyPr/>
                    <a:lstStyle/>
                    <a:p>
                      <a:pPr indent="0" lvl="0" marL="0" marR="0" rtl="0" algn="l">
                        <a:spcBef>
                          <a:spcPts val="0"/>
                        </a:spcBef>
                        <a:spcAft>
                          <a:spcPts val="0"/>
                        </a:spcAft>
                        <a:buNone/>
                      </a:pPr>
                      <a:r>
                        <a:rPr lang="en-US" sz="1300" u="none" cap="none" strike="noStrike"/>
                        <a:t>Shiriki kikao cha awali na USAID bila shirika la eneo husika kuwepo</a:t>
                      </a:r>
                      <a:endParaRPr sz="1300" u="none" cap="none" strike="noStrike">
                        <a:solidFill>
                          <a:srgbClr val="000000"/>
                        </a:solidFill>
                        <a:latin typeface="Arial"/>
                        <a:ea typeface="Arial"/>
                        <a:cs typeface="Arial"/>
                        <a:sym typeface="Arial"/>
                      </a:endParaRPr>
                    </a:p>
                  </a:txBody>
                  <a:tcPr marT="0" marB="0" marR="13350" marL="13350"/>
                </a:tc>
              </a:tr>
              <a:tr h="235625">
                <a:tc>
                  <a:txBody>
                    <a:bodyPr/>
                    <a:lstStyle/>
                    <a:p>
                      <a:pPr indent="0" lvl="0" marL="0" marR="0" rtl="0" algn="ctr">
                        <a:lnSpc>
                          <a:spcPct val="115000"/>
                        </a:lnSpc>
                        <a:spcBef>
                          <a:spcPts val="0"/>
                        </a:spcBef>
                        <a:spcAft>
                          <a:spcPts val="0"/>
                        </a:spcAft>
                        <a:buNone/>
                      </a:pPr>
                      <a:r>
                        <a:rPr lang="en-US" sz="1300" u="none" cap="none" strike="noStrike"/>
                        <a:t>9</a:t>
                      </a:r>
                      <a:endParaRPr sz="1300" u="none" cap="none" strike="noStrike">
                        <a:solidFill>
                          <a:srgbClr val="000000"/>
                        </a:solidFill>
                        <a:latin typeface="Arial"/>
                        <a:ea typeface="Arial"/>
                        <a:cs typeface="Arial"/>
                        <a:sym typeface="Arial"/>
                      </a:endParaRPr>
                    </a:p>
                  </a:txBody>
                  <a:tcPr marT="0" marB="0" marR="13350" marL="13350"/>
                </a:tc>
                <a:tc>
                  <a:txBody>
                    <a:bodyPr/>
                    <a:lstStyle/>
                    <a:p>
                      <a:pPr indent="0" lvl="0" marL="0" marR="0" rtl="0" algn="l">
                        <a:spcBef>
                          <a:spcPts val="0"/>
                        </a:spcBef>
                        <a:spcAft>
                          <a:spcPts val="0"/>
                        </a:spcAft>
                        <a:buNone/>
                      </a:pPr>
                      <a:r>
                        <a:rPr lang="en-US" sz="1300" u="none" cap="none" strike="noStrike"/>
                        <a:t>Fanya mkutano wa utangulizi na uongozi andamizi wa shirika, na USAID ikiwepo </a:t>
                      </a:r>
                      <a:endParaRPr sz="1300" u="none" cap="none" strike="noStrike">
                        <a:solidFill>
                          <a:srgbClr val="000000"/>
                        </a:solidFill>
                        <a:latin typeface="Arial"/>
                        <a:ea typeface="Arial"/>
                        <a:cs typeface="Arial"/>
                        <a:sym typeface="Arial"/>
                      </a:endParaRPr>
                    </a:p>
                  </a:txBody>
                  <a:tcPr marT="0" marB="0" marR="13350" marL="13350"/>
                </a:tc>
              </a:tr>
              <a:tr h="235625">
                <a:tc>
                  <a:txBody>
                    <a:bodyPr/>
                    <a:lstStyle/>
                    <a:p>
                      <a:pPr indent="0" lvl="0" marL="0" marR="0" rtl="0" algn="ctr">
                        <a:lnSpc>
                          <a:spcPct val="115000"/>
                        </a:lnSpc>
                        <a:spcBef>
                          <a:spcPts val="0"/>
                        </a:spcBef>
                        <a:spcAft>
                          <a:spcPts val="0"/>
                        </a:spcAft>
                        <a:buNone/>
                      </a:pPr>
                      <a:r>
                        <a:rPr lang="en-US" sz="1300" u="none" cap="none" strike="noStrike"/>
                        <a:t>10</a:t>
                      </a:r>
                      <a:endParaRPr sz="1300" u="none" cap="none" strike="noStrike">
                        <a:solidFill>
                          <a:srgbClr val="000000"/>
                        </a:solidFill>
                        <a:latin typeface="Arial"/>
                        <a:ea typeface="Arial"/>
                        <a:cs typeface="Arial"/>
                        <a:sym typeface="Arial"/>
                      </a:endParaRPr>
                    </a:p>
                  </a:txBody>
                  <a:tcPr marT="0" marB="0" marR="13350" marL="13350"/>
                </a:tc>
                <a:tc>
                  <a:txBody>
                    <a:bodyPr/>
                    <a:lstStyle/>
                    <a:p>
                      <a:pPr indent="0" lvl="0" marL="0" marR="0" rtl="0" algn="l">
                        <a:spcBef>
                          <a:spcPts val="0"/>
                        </a:spcBef>
                        <a:spcAft>
                          <a:spcPts val="0"/>
                        </a:spcAft>
                        <a:buNone/>
                      </a:pPr>
                      <a:r>
                        <a:rPr lang="en-US" sz="1300" u="none" cap="none" strike="noStrike"/>
                        <a:t>Kuwa na majadiliano juu ya masharti ya kujumuishwa katika Mkataba wa Makubaliano (MOU) ili kutaja matarajio na majukumu ya kila mhusika </a:t>
                      </a:r>
                      <a:endParaRPr sz="1300" u="none" cap="none" strike="noStrike">
                        <a:solidFill>
                          <a:srgbClr val="000000"/>
                        </a:solidFill>
                        <a:latin typeface="Arial"/>
                        <a:ea typeface="Arial"/>
                        <a:cs typeface="Arial"/>
                        <a:sym typeface="Arial"/>
                      </a:endParaRPr>
                    </a:p>
                  </a:txBody>
                  <a:tcPr marT="0" marB="0" marR="13350" marL="13350"/>
                </a:tc>
              </a:tr>
              <a:tr h="235625">
                <a:tc>
                  <a:txBody>
                    <a:bodyPr/>
                    <a:lstStyle/>
                    <a:p>
                      <a:pPr indent="0" lvl="0" marL="0" marR="0" rtl="0" algn="ctr">
                        <a:lnSpc>
                          <a:spcPct val="115000"/>
                        </a:lnSpc>
                        <a:spcBef>
                          <a:spcPts val="0"/>
                        </a:spcBef>
                        <a:spcAft>
                          <a:spcPts val="0"/>
                        </a:spcAft>
                        <a:buNone/>
                      </a:pPr>
                      <a:r>
                        <a:rPr lang="en-US" sz="1300" u="none" cap="none" strike="noStrike"/>
                        <a:t>11</a:t>
                      </a:r>
                      <a:endParaRPr sz="1300" u="none" cap="none" strike="noStrike">
                        <a:solidFill>
                          <a:srgbClr val="000000"/>
                        </a:solidFill>
                        <a:latin typeface="Arial"/>
                        <a:ea typeface="Arial"/>
                        <a:cs typeface="Arial"/>
                        <a:sym typeface="Arial"/>
                      </a:endParaRPr>
                    </a:p>
                  </a:txBody>
                  <a:tcPr marT="0" marB="0" marR="13350" marL="13350"/>
                </a:tc>
                <a:tc>
                  <a:txBody>
                    <a:bodyPr/>
                    <a:lstStyle/>
                    <a:p>
                      <a:pPr indent="0" lvl="0" marL="0" marR="0" rtl="0" algn="l">
                        <a:spcBef>
                          <a:spcPts val="0"/>
                        </a:spcBef>
                        <a:spcAft>
                          <a:spcPts val="0"/>
                        </a:spcAft>
                        <a:buNone/>
                      </a:pPr>
                      <a:r>
                        <a:rPr lang="en-US" sz="1300" u="none" cap="none" strike="noStrike"/>
                        <a:t>Maafisa waandamizi wanasaini MOU kati ya watathmini na shirika </a:t>
                      </a:r>
                      <a:endParaRPr sz="1300" u="none" cap="none" strike="noStrike">
                        <a:solidFill>
                          <a:srgbClr val="000000"/>
                        </a:solidFill>
                        <a:latin typeface="Arial"/>
                        <a:ea typeface="Arial"/>
                        <a:cs typeface="Arial"/>
                        <a:sym typeface="Arial"/>
                      </a:endParaRPr>
                    </a:p>
                  </a:txBody>
                  <a:tcPr marT="0" marB="0" marR="13350" marL="13350"/>
                </a:tc>
              </a:tr>
              <a:tr h="235625">
                <a:tc>
                  <a:txBody>
                    <a:bodyPr/>
                    <a:lstStyle/>
                    <a:p>
                      <a:pPr indent="0" lvl="0" marL="0" marR="0" rtl="0" algn="ctr">
                        <a:lnSpc>
                          <a:spcPct val="115000"/>
                        </a:lnSpc>
                        <a:spcBef>
                          <a:spcPts val="0"/>
                        </a:spcBef>
                        <a:spcAft>
                          <a:spcPts val="0"/>
                        </a:spcAft>
                        <a:buNone/>
                      </a:pPr>
                      <a:r>
                        <a:rPr lang="en-US" sz="1300" u="none" cap="none" strike="noStrike"/>
                        <a:t>12</a:t>
                      </a:r>
                      <a:endParaRPr sz="1300" u="none" cap="none" strike="noStrike">
                        <a:solidFill>
                          <a:srgbClr val="000000"/>
                        </a:solidFill>
                        <a:latin typeface="Arial"/>
                        <a:ea typeface="Arial"/>
                        <a:cs typeface="Arial"/>
                        <a:sym typeface="Arial"/>
                      </a:endParaRPr>
                    </a:p>
                  </a:txBody>
                  <a:tcPr marT="0" marB="0" marR="13350" marL="13350"/>
                </a:tc>
                <a:tc>
                  <a:txBody>
                    <a:bodyPr/>
                    <a:lstStyle/>
                    <a:p>
                      <a:pPr indent="0" lvl="0" marL="0" marR="0" rtl="0" algn="l">
                        <a:spcBef>
                          <a:spcPts val="0"/>
                        </a:spcBef>
                        <a:spcAft>
                          <a:spcPts val="0"/>
                        </a:spcAft>
                        <a:buNone/>
                      </a:pPr>
                      <a:r>
                        <a:rPr lang="en-US" sz="1300" u="none" cap="none" strike="noStrike"/>
                        <a:t>Ratibu mahojiano ya wafanyakazi  </a:t>
                      </a:r>
                      <a:endParaRPr sz="1300" u="none" cap="none" strike="noStrike">
                        <a:solidFill>
                          <a:srgbClr val="000000"/>
                        </a:solidFill>
                        <a:latin typeface="Arial"/>
                        <a:ea typeface="Arial"/>
                        <a:cs typeface="Arial"/>
                        <a:sym typeface="Arial"/>
                      </a:endParaRPr>
                    </a:p>
                  </a:txBody>
                  <a:tcPr marT="0" marB="0" marR="13350" marL="13350"/>
                </a:tc>
              </a:tr>
              <a:tr h="235625">
                <a:tc>
                  <a:txBody>
                    <a:bodyPr/>
                    <a:lstStyle/>
                    <a:p>
                      <a:pPr indent="0" lvl="0" marL="0" marR="0" rtl="0" algn="ctr">
                        <a:lnSpc>
                          <a:spcPct val="115000"/>
                        </a:lnSpc>
                        <a:spcBef>
                          <a:spcPts val="0"/>
                        </a:spcBef>
                        <a:spcAft>
                          <a:spcPts val="0"/>
                        </a:spcAft>
                        <a:buNone/>
                      </a:pPr>
                      <a:r>
                        <a:rPr lang="en-US" sz="1300" u="none" cap="none" strike="noStrike"/>
                        <a:t>13</a:t>
                      </a:r>
                      <a:endParaRPr sz="1300" u="none" cap="none" strike="noStrike">
                        <a:solidFill>
                          <a:srgbClr val="000000"/>
                        </a:solidFill>
                        <a:latin typeface="Arial"/>
                        <a:ea typeface="Arial"/>
                        <a:cs typeface="Arial"/>
                        <a:sym typeface="Arial"/>
                      </a:endParaRPr>
                    </a:p>
                  </a:txBody>
                  <a:tcPr marT="0" marB="0" marR="13350" marL="13350"/>
                </a:tc>
                <a:tc>
                  <a:txBody>
                    <a:bodyPr/>
                    <a:lstStyle/>
                    <a:p>
                      <a:pPr indent="0" lvl="0" marL="0" marR="0" rtl="0" algn="l">
                        <a:spcBef>
                          <a:spcPts val="0"/>
                        </a:spcBef>
                        <a:spcAft>
                          <a:spcPts val="0"/>
                        </a:spcAft>
                        <a:buNone/>
                      </a:pPr>
                      <a:r>
                        <a:rPr lang="en-US" sz="1300" u="none" cap="none" strike="noStrike"/>
                        <a:t>Rekodi alama zote katika zana ya NUPAS Plus 2.0 na uweke maoni  </a:t>
                      </a:r>
                      <a:endParaRPr sz="1300" u="none" cap="none" strike="noStrike">
                        <a:solidFill>
                          <a:srgbClr val="000000"/>
                        </a:solidFill>
                        <a:latin typeface="Arial"/>
                        <a:ea typeface="Arial"/>
                        <a:cs typeface="Arial"/>
                        <a:sym typeface="Arial"/>
                      </a:endParaRPr>
                    </a:p>
                  </a:txBody>
                  <a:tcPr marT="0" marB="0" marR="13350" marL="13350"/>
                </a:tc>
              </a:tr>
              <a:tr h="653375">
                <a:tc>
                  <a:txBody>
                    <a:bodyPr/>
                    <a:lstStyle/>
                    <a:p>
                      <a:pPr indent="0" lvl="0" marL="0" marR="0" rtl="0" algn="ctr">
                        <a:lnSpc>
                          <a:spcPct val="115000"/>
                        </a:lnSpc>
                        <a:spcBef>
                          <a:spcPts val="0"/>
                        </a:spcBef>
                        <a:spcAft>
                          <a:spcPts val="0"/>
                        </a:spcAft>
                        <a:buNone/>
                      </a:pPr>
                      <a:r>
                        <a:rPr lang="en-US" sz="1300" u="none" cap="none" strike="noStrike"/>
                        <a:t>Kidokezo</a:t>
                      </a:r>
                      <a:endParaRPr sz="1300" u="none" cap="none" strike="noStrike">
                        <a:solidFill>
                          <a:srgbClr val="000000"/>
                        </a:solidFill>
                        <a:latin typeface="Arial"/>
                        <a:ea typeface="Arial"/>
                        <a:cs typeface="Arial"/>
                        <a:sym typeface="Arial"/>
                      </a:endParaRPr>
                    </a:p>
                  </a:txBody>
                  <a:tcPr marT="0" marB="0" marR="13350" marL="13350"/>
                </a:tc>
                <a:tc>
                  <a:txBody>
                    <a:bodyPr/>
                    <a:lstStyle/>
                    <a:p>
                      <a:pPr indent="0" lvl="0" marL="0" marR="0" rtl="0" algn="l">
                        <a:spcBef>
                          <a:spcPts val="0"/>
                        </a:spcBef>
                        <a:spcAft>
                          <a:spcPts val="0"/>
                        </a:spcAft>
                        <a:buNone/>
                      </a:pPr>
                      <a:r>
                        <a:rPr lang="en-US" sz="1300" u="none" cap="none" strike="noStrike"/>
                        <a:t>Madai yote yanapaswa kuchambuliwa na kupewa alama ikiambatana na maelezo ya kutosha kuhalalisha alama iliyotolewa. Ikiwa eneo la madai/tathmini halitumiki, tafadhali onyesha N/A katika safuwima ya 1 "Maoni ya Ripoti" na utoe uthibitisho wa kwa nini haitumiki. Ukadiriaji wa jumla unawakilisha maamuzi bora ya wale wanaofanya tathmini baada ya ushahidi wote kuzingatiwa. </a:t>
                      </a:r>
                      <a:endParaRPr sz="1300" u="none" cap="none" strike="noStrike">
                        <a:solidFill>
                          <a:srgbClr val="000000"/>
                        </a:solidFill>
                        <a:latin typeface="Arial"/>
                        <a:ea typeface="Arial"/>
                        <a:cs typeface="Arial"/>
                        <a:sym typeface="Arial"/>
                      </a:endParaRPr>
                    </a:p>
                  </a:txBody>
                  <a:tcPr marT="0" marB="0" marR="13350" marL="13350"/>
                </a:tc>
              </a:tr>
              <a:tr h="486075">
                <a:tc>
                  <a:txBody>
                    <a:bodyPr/>
                    <a:lstStyle/>
                    <a:p>
                      <a:pPr indent="0" lvl="0" marL="0" marR="0" rtl="0" algn="ctr">
                        <a:lnSpc>
                          <a:spcPct val="115000"/>
                        </a:lnSpc>
                        <a:spcBef>
                          <a:spcPts val="0"/>
                        </a:spcBef>
                        <a:spcAft>
                          <a:spcPts val="0"/>
                        </a:spcAft>
                        <a:buNone/>
                      </a:pPr>
                      <a:r>
                        <a:rPr lang="en-US" sz="1300" u="none" cap="none" strike="noStrike"/>
                        <a:t>Kidokezo</a:t>
                      </a:r>
                      <a:endParaRPr sz="1300" u="none" cap="none" strike="noStrike">
                        <a:solidFill>
                          <a:srgbClr val="000000"/>
                        </a:solidFill>
                        <a:latin typeface="Arial"/>
                        <a:ea typeface="Arial"/>
                        <a:cs typeface="Arial"/>
                        <a:sym typeface="Arial"/>
                      </a:endParaRPr>
                    </a:p>
                  </a:txBody>
                  <a:tcPr marT="0" marB="0" marR="13350" marL="13350"/>
                </a:tc>
                <a:tc>
                  <a:txBody>
                    <a:bodyPr/>
                    <a:lstStyle/>
                    <a:p>
                      <a:pPr indent="0" lvl="0" marL="0" marR="0" rtl="0" algn="l">
                        <a:lnSpc>
                          <a:spcPct val="115000"/>
                        </a:lnSpc>
                        <a:spcBef>
                          <a:spcPts val="0"/>
                        </a:spcBef>
                        <a:spcAft>
                          <a:spcPts val="0"/>
                        </a:spcAft>
                        <a:buNone/>
                      </a:pPr>
                      <a:r>
                        <a:rPr lang="en-US" sz="1300" u="none" cap="none" strike="noStrike"/>
                        <a:t>Baada ya kuhitimisha kwamba dai halitumiki, tafadhali rekebisha fomula ili kuondoa ukadiriaji kutoka kwa ukadiriaji wa wastani wa sehemu. Vinginevyo, ukadiriaji wa wastani utapunguzwa.</a:t>
                      </a:r>
                      <a:endParaRPr sz="1300" u="none" cap="none" strike="noStrike">
                        <a:solidFill>
                          <a:srgbClr val="000000"/>
                        </a:solidFill>
                        <a:latin typeface="Arial"/>
                        <a:ea typeface="Arial"/>
                        <a:cs typeface="Arial"/>
                        <a:sym typeface="Arial"/>
                      </a:endParaRPr>
                    </a:p>
                  </a:txBody>
                  <a:tcPr marT="0" marB="0" marR="13350" marL="13350"/>
                </a:tc>
              </a:tr>
              <a:tr h="486075">
                <a:tc>
                  <a:txBody>
                    <a:bodyPr/>
                    <a:lstStyle/>
                    <a:p>
                      <a:pPr indent="0" lvl="0" marL="0" marR="0" rtl="0" algn="ctr">
                        <a:lnSpc>
                          <a:spcPct val="115000"/>
                        </a:lnSpc>
                        <a:spcBef>
                          <a:spcPts val="0"/>
                        </a:spcBef>
                        <a:spcAft>
                          <a:spcPts val="0"/>
                        </a:spcAft>
                        <a:buNone/>
                      </a:pPr>
                      <a:r>
                        <a:rPr lang="en-US" sz="1300" u="none" cap="none" strike="noStrike"/>
                        <a:t>15</a:t>
                      </a:r>
                      <a:endParaRPr sz="1300" u="none" cap="none" strike="noStrike">
                        <a:solidFill>
                          <a:srgbClr val="000000"/>
                        </a:solidFill>
                        <a:latin typeface="Arial"/>
                        <a:ea typeface="Arial"/>
                        <a:cs typeface="Arial"/>
                        <a:sym typeface="Arial"/>
                      </a:endParaRPr>
                    </a:p>
                  </a:txBody>
                  <a:tcPr marT="0" marB="0" marR="13350" marL="13350"/>
                </a:tc>
                <a:tc>
                  <a:txBody>
                    <a:bodyPr/>
                    <a:lstStyle/>
                    <a:p>
                      <a:pPr indent="0" lvl="0" marL="0" marR="0" rtl="0" algn="l">
                        <a:lnSpc>
                          <a:spcPct val="115000"/>
                        </a:lnSpc>
                        <a:spcBef>
                          <a:spcPts val="0"/>
                        </a:spcBef>
                        <a:spcAft>
                          <a:spcPts val="0"/>
                        </a:spcAft>
                        <a:buNone/>
                      </a:pPr>
                      <a:r>
                        <a:rPr lang="en-US" sz="1300" u="none" cap="none" strike="noStrike"/>
                        <a:t>Fanya mkutano wa msingi wa ukweli na mashirika ya eneo husika, tathmini alama na utoe fursa ya kufafanua mambo yoyote ambayo huenda hawakubaliani nayo. Hatua hii inaweza kusababisha kubadilisha alama wakati taarifa za ziada zinatolewa</a:t>
                      </a:r>
                      <a:endParaRPr sz="1300" u="none" cap="none" strike="noStrike">
                        <a:solidFill>
                          <a:srgbClr val="000000"/>
                        </a:solidFill>
                        <a:latin typeface="Arial"/>
                        <a:ea typeface="Arial"/>
                        <a:cs typeface="Arial"/>
                        <a:sym typeface="Arial"/>
                      </a:endParaRPr>
                    </a:p>
                  </a:txBody>
                  <a:tcPr marT="0" marB="0" marR="13350" marL="13350"/>
                </a:tc>
              </a:tr>
              <a:tr h="235625">
                <a:tc>
                  <a:txBody>
                    <a:bodyPr/>
                    <a:lstStyle/>
                    <a:p>
                      <a:pPr indent="0" lvl="0" marL="0" marR="0" rtl="0" algn="ctr">
                        <a:lnSpc>
                          <a:spcPct val="115000"/>
                        </a:lnSpc>
                        <a:spcBef>
                          <a:spcPts val="0"/>
                        </a:spcBef>
                        <a:spcAft>
                          <a:spcPts val="0"/>
                        </a:spcAft>
                        <a:buNone/>
                      </a:pPr>
                      <a:r>
                        <a:rPr lang="en-US" sz="1300" u="none" cap="none" strike="noStrike"/>
                        <a:t>16</a:t>
                      </a:r>
                      <a:endParaRPr sz="1300" u="none" cap="none" strike="noStrike">
                        <a:solidFill>
                          <a:srgbClr val="000000"/>
                        </a:solidFill>
                        <a:latin typeface="Arial"/>
                        <a:ea typeface="Arial"/>
                        <a:cs typeface="Arial"/>
                        <a:sym typeface="Arial"/>
                      </a:endParaRPr>
                    </a:p>
                  </a:txBody>
                  <a:tcPr marT="0" marB="0" marR="13350" marL="13350"/>
                </a:tc>
                <a:tc>
                  <a:txBody>
                    <a:bodyPr/>
                    <a:lstStyle/>
                    <a:p>
                      <a:pPr indent="0" lvl="0" marL="0" marR="0" rtl="0" algn="l">
                        <a:lnSpc>
                          <a:spcPct val="115000"/>
                        </a:lnSpc>
                        <a:spcBef>
                          <a:spcPts val="0"/>
                        </a:spcBef>
                        <a:spcAft>
                          <a:spcPts val="0"/>
                        </a:spcAft>
                        <a:buNone/>
                      </a:pPr>
                      <a:r>
                        <a:rPr lang="en-US" sz="1300" u="none" cap="none" strike="noStrike"/>
                        <a:t>Andaa ripoti </a:t>
                      </a:r>
                      <a:endParaRPr sz="1300" u="none" cap="none" strike="noStrike">
                        <a:solidFill>
                          <a:srgbClr val="000000"/>
                        </a:solidFill>
                        <a:latin typeface="Arial"/>
                        <a:ea typeface="Arial"/>
                        <a:cs typeface="Arial"/>
                        <a:sym typeface="Arial"/>
                      </a:endParaRPr>
                    </a:p>
                  </a:txBody>
                  <a:tcPr marT="0" marB="0" marR="13350" marL="13350"/>
                </a:tc>
              </a:tr>
              <a:tr h="165100">
                <a:tc>
                  <a:txBody>
                    <a:bodyPr/>
                    <a:lstStyle/>
                    <a:p>
                      <a:pPr indent="0" lvl="0" marL="0" marR="0" rtl="0" algn="ctr">
                        <a:lnSpc>
                          <a:spcPct val="115000"/>
                        </a:lnSpc>
                        <a:spcBef>
                          <a:spcPts val="0"/>
                        </a:spcBef>
                        <a:spcAft>
                          <a:spcPts val="0"/>
                        </a:spcAft>
                        <a:buNone/>
                      </a:pPr>
                      <a:r>
                        <a:rPr lang="en-US" sz="1300" u="none" cap="none" strike="noStrike"/>
                        <a:t>17</a:t>
                      </a:r>
                      <a:endParaRPr sz="1300" u="none" cap="none" strike="noStrike">
                        <a:solidFill>
                          <a:srgbClr val="000000"/>
                        </a:solidFill>
                        <a:latin typeface="Arial"/>
                        <a:ea typeface="Arial"/>
                        <a:cs typeface="Arial"/>
                        <a:sym typeface="Arial"/>
                      </a:endParaRPr>
                    </a:p>
                  </a:txBody>
                  <a:tcPr marT="0" marB="0" marR="13350" marL="13350"/>
                </a:tc>
                <a:tc>
                  <a:txBody>
                    <a:bodyPr/>
                    <a:lstStyle/>
                    <a:p>
                      <a:pPr indent="0" lvl="0" marL="0" marR="0" rtl="0" algn="l">
                        <a:lnSpc>
                          <a:spcPct val="115000"/>
                        </a:lnSpc>
                        <a:spcBef>
                          <a:spcPts val="0"/>
                        </a:spcBef>
                        <a:spcAft>
                          <a:spcPts val="0"/>
                        </a:spcAft>
                        <a:buNone/>
                      </a:pPr>
                      <a:r>
                        <a:rPr lang="en-US" sz="1300" u="none" cap="none" strike="noStrike"/>
                        <a:t>Kuwasilisha ripoti ndani ya wiki mbili za tathmini </a:t>
                      </a:r>
                      <a:endParaRPr sz="1300" u="none" cap="none" strike="noStrike">
                        <a:solidFill>
                          <a:srgbClr val="000000"/>
                        </a:solidFill>
                        <a:latin typeface="Arial"/>
                        <a:ea typeface="Arial"/>
                        <a:cs typeface="Arial"/>
                        <a:sym typeface="Arial"/>
                      </a:endParaRPr>
                    </a:p>
                  </a:txBody>
                  <a:tcPr marT="0" marB="0" marR="13350" marL="13350"/>
                </a:tc>
              </a:tr>
              <a:tr h="235625">
                <a:tc>
                  <a:txBody>
                    <a:bodyPr/>
                    <a:lstStyle/>
                    <a:p>
                      <a:pPr indent="0" lvl="0" marL="0" marR="0" rtl="0" algn="ctr">
                        <a:lnSpc>
                          <a:spcPct val="115000"/>
                        </a:lnSpc>
                        <a:spcBef>
                          <a:spcPts val="0"/>
                        </a:spcBef>
                        <a:spcAft>
                          <a:spcPts val="0"/>
                        </a:spcAft>
                        <a:buNone/>
                      </a:pPr>
                      <a:r>
                        <a:rPr lang="en-US" sz="1300" u="none" cap="none" strike="noStrike"/>
                        <a:t>18</a:t>
                      </a:r>
                      <a:endParaRPr sz="1300" u="none" cap="none" strike="noStrike">
                        <a:solidFill>
                          <a:srgbClr val="000000"/>
                        </a:solidFill>
                        <a:latin typeface="Arial"/>
                        <a:ea typeface="Arial"/>
                        <a:cs typeface="Arial"/>
                        <a:sym typeface="Arial"/>
                      </a:endParaRPr>
                    </a:p>
                  </a:txBody>
                  <a:tcPr marT="0" marB="0" marR="13350" marL="13350"/>
                </a:tc>
                <a:tc>
                  <a:txBody>
                    <a:bodyPr/>
                    <a:lstStyle/>
                    <a:p>
                      <a:pPr indent="0" lvl="0" marL="0" marR="0" rtl="0" algn="l">
                        <a:lnSpc>
                          <a:spcPct val="115000"/>
                        </a:lnSpc>
                        <a:spcBef>
                          <a:spcPts val="0"/>
                        </a:spcBef>
                        <a:spcAft>
                          <a:spcPts val="0"/>
                        </a:spcAft>
                        <a:buNone/>
                      </a:pPr>
                      <a:r>
                        <a:rPr lang="en-US" sz="1300" u="none" cap="none" strike="noStrike"/>
                        <a:t>Ratibu wakati wa kutathmini upya shirika na kurudia NUPAS Plus 2.0</a:t>
                      </a:r>
                      <a:endParaRPr sz="1300" u="none" cap="none" strike="noStrike">
                        <a:solidFill>
                          <a:srgbClr val="000000"/>
                        </a:solidFill>
                        <a:latin typeface="Arial"/>
                        <a:ea typeface="Arial"/>
                        <a:cs typeface="Arial"/>
                        <a:sym typeface="Arial"/>
                      </a:endParaRPr>
                    </a:p>
                  </a:txBody>
                  <a:tcPr marT="0" marB="0" marR="13350" marL="13350"/>
                </a:tc>
              </a:tr>
            </a:tbl>
          </a:graphicData>
        </a:graphic>
      </p:graphicFrame>
      <p:sp>
        <p:nvSpPr>
          <p:cNvPr id="439" name="Google Shape;439;p18"/>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9" name="Shape 1799"/>
        <p:cNvGrpSpPr/>
        <p:nvPr/>
      </p:nvGrpSpPr>
      <p:grpSpPr>
        <a:xfrm>
          <a:off x="0" y="0"/>
          <a:ext cx="0" cy="0"/>
          <a:chOff x="0" y="0"/>
          <a:chExt cx="0" cy="0"/>
        </a:xfrm>
      </p:grpSpPr>
      <p:sp>
        <p:nvSpPr>
          <p:cNvPr id="1800" name="Google Shape;1800;p180"/>
          <p:cNvSpPr txBox="1"/>
          <p:nvPr>
            <p:ph type="title"/>
          </p:nvPr>
        </p:nvSpPr>
        <p:spPr>
          <a:xfrm>
            <a:off x="958306" y="2438613"/>
            <a:ext cx="9339434" cy="1333698"/>
          </a:xfrm>
          <a:prstGeom prst="rect">
            <a:avLst/>
          </a:prstGeom>
          <a:noFill/>
          <a:ln>
            <a:noFill/>
          </a:ln>
        </p:spPr>
        <p:txBody>
          <a:bodyPr anchorCtr="0" anchor="t" bIns="0" lIns="0" spcFirstLastPara="1" rIns="0" wrap="square" tIns="0">
            <a:spAutoFit/>
          </a:bodyPr>
          <a:lstStyle/>
          <a:p>
            <a:pPr indent="0" lvl="0" marL="12700" rtl="0" algn="ctr">
              <a:lnSpc>
                <a:spcPct val="108750"/>
              </a:lnSpc>
              <a:spcBef>
                <a:spcPts val="0"/>
              </a:spcBef>
              <a:spcAft>
                <a:spcPts val="0"/>
              </a:spcAft>
              <a:buNone/>
            </a:pPr>
            <a:r>
              <a:rPr b="1" lang="en-US" sz="4800"/>
              <a:t>MODULI YA 15:</a:t>
            </a:r>
            <a:br>
              <a:rPr b="1" lang="en-US" sz="4800"/>
            </a:br>
            <a:r>
              <a:rPr b="1" lang="en-US" sz="4800"/>
              <a:t>USIMAMIZI WA TUZO </a:t>
            </a:r>
            <a:endParaRPr b="1" sz="4800"/>
          </a:p>
        </p:txBody>
      </p:sp>
      <p:sp>
        <p:nvSpPr>
          <p:cNvPr id="1801" name="Google Shape;1801;p180"/>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 </a:t>
            </a:r>
            <a:endParaRPr/>
          </a:p>
        </p:txBody>
      </p:sp>
      <p:sp>
        <p:nvSpPr>
          <p:cNvPr id="1802" name="Google Shape;1802;p180"/>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6" name="Shape 1806"/>
        <p:cNvGrpSpPr/>
        <p:nvPr/>
      </p:nvGrpSpPr>
      <p:grpSpPr>
        <a:xfrm>
          <a:off x="0" y="0"/>
          <a:ext cx="0" cy="0"/>
          <a:chOff x="0" y="0"/>
          <a:chExt cx="0" cy="0"/>
        </a:xfrm>
      </p:grpSpPr>
      <p:sp>
        <p:nvSpPr>
          <p:cNvPr id="1807" name="Google Shape;1807;p181"/>
          <p:cNvSpPr txBox="1"/>
          <p:nvPr>
            <p:ph type="title"/>
          </p:nvPr>
        </p:nvSpPr>
        <p:spPr>
          <a:xfrm>
            <a:off x="1208972" y="1215322"/>
            <a:ext cx="10518668" cy="130805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Clr>
                <a:schemeClr val="dk1"/>
              </a:buClr>
              <a:buSzPts val="1700"/>
              <a:buFont typeface="Calibri"/>
              <a:buNone/>
            </a:pPr>
            <a:r>
              <a:rPr b="1" lang="en-US" sz="1700"/>
              <a:t>Lengo kuu: </a:t>
            </a:r>
            <a:r>
              <a:rPr lang="en-US" sz="1700"/>
              <a:t>Kutathmini uwezo wa kiufundi wa usimamizi wa tuzo wa shirika, pamoja na mwongozo wa usimamizi wa tuzo, na michakato na taratibu zilizopo ili kuhakikisha utoshelevu na uzingatiaji wake, na kuamua ikiwa zinafuatwa kama ilivyobuniwa na ikiwa zinatoa matokeo yaliyokusudiwa. </a:t>
            </a:r>
            <a:br>
              <a:rPr lang="en-US" sz="1700"/>
            </a:br>
            <a:br>
              <a:rPr lang="en-US" sz="1700"/>
            </a:br>
            <a:r>
              <a:rPr b="1" lang="en-US" sz="1700">
                <a:solidFill>
                  <a:schemeClr val="dk1"/>
                </a:solidFill>
              </a:rPr>
              <a:t>Vipengele vya Usimamizi wa Tuzo:</a:t>
            </a:r>
            <a:endParaRPr sz="1700"/>
          </a:p>
        </p:txBody>
      </p:sp>
      <p:sp>
        <p:nvSpPr>
          <p:cNvPr id="1808" name="Google Shape;1808;p181"/>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USIMAMIZI WA TUZO </a:t>
            </a:r>
            <a:endParaRPr/>
          </a:p>
        </p:txBody>
      </p:sp>
      <p:graphicFrame>
        <p:nvGraphicFramePr>
          <p:cNvPr id="1809" name="Google Shape;1809;p181"/>
          <p:cNvGraphicFramePr/>
          <p:nvPr/>
        </p:nvGraphicFramePr>
        <p:xfrm>
          <a:off x="1183059" y="2743946"/>
          <a:ext cx="3000000" cy="3000000"/>
        </p:xfrm>
        <a:graphic>
          <a:graphicData uri="http://schemas.openxmlformats.org/drawingml/2006/table">
            <a:tbl>
              <a:tblPr>
                <a:noFill/>
                <a:tableStyleId>{2BD73206-7045-4884-BA8F-ED23883043C2}</a:tableStyleId>
              </a:tblPr>
              <a:tblGrid>
                <a:gridCol w="3695900"/>
                <a:gridCol w="3099750"/>
                <a:gridCol w="3539675"/>
              </a:tblGrid>
              <a:tr h="3081450">
                <a:tc>
                  <a:txBody>
                    <a:bodyPr/>
                    <a:lstStyle/>
                    <a:p>
                      <a:pPr indent="0" lvl="0" marL="0" marR="0" rtl="0" algn="l">
                        <a:spcBef>
                          <a:spcPts val="0"/>
                        </a:spcBef>
                        <a:spcAft>
                          <a:spcPts val="0"/>
                        </a:spcAft>
                        <a:buClr>
                          <a:schemeClr val="dk1"/>
                        </a:buClr>
                        <a:buSzPts val="1600"/>
                        <a:buFont typeface="Calibri"/>
                        <a:buNone/>
                      </a:pPr>
                      <a:r>
                        <a:rPr lang="en-US" sz="1600" u="none" cap="none" strike="noStrike"/>
                        <a:t>1. Anza</a:t>
                      </a:r>
                      <a:endParaRPr sz="1600" u="none" cap="none" strike="noStrike">
                        <a:solidFill>
                          <a:schemeClr val="dk1"/>
                        </a:solidFill>
                        <a:latin typeface="Arial"/>
                        <a:ea typeface="Arial"/>
                        <a:cs typeface="Arial"/>
                        <a:sym typeface="Arial"/>
                      </a:endParaRPr>
                    </a:p>
                    <a:p>
                      <a:pPr indent="-342900" lvl="0" marL="517525" marR="0" rtl="0" algn="l">
                        <a:spcBef>
                          <a:spcPts val="0"/>
                        </a:spcBef>
                        <a:spcAft>
                          <a:spcPts val="0"/>
                        </a:spcAft>
                        <a:buClr>
                          <a:schemeClr val="dk1"/>
                        </a:buClr>
                        <a:buSzPts val="1600"/>
                        <a:buFont typeface="Calibri"/>
                        <a:buAutoNum type="arabicPeriod"/>
                      </a:pPr>
                      <a:r>
                        <a:rPr lang="en-US" sz="1600" u="none" cap="none" strike="noStrike"/>
                        <a:t>Usomaji wa Tuzo </a:t>
                      </a:r>
                      <a:endParaRPr/>
                    </a:p>
                    <a:p>
                      <a:pPr indent="-342900" lvl="0" marL="517525" marR="0" rtl="0" algn="l">
                        <a:spcBef>
                          <a:spcPts val="0"/>
                        </a:spcBef>
                        <a:spcAft>
                          <a:spcPts val="0"/>
                        </a:spcAft>
                        <a:buClr>
                          <a:schemeClr val="dk1"/>
                        </a:buClr>
                        <a:buSzPts val="1600"/>
                        <a:buFont typeface="Calibri"/>
                        <a:buAutoNum type="arabicPeriod"/>
                      </a:pPr>
                      <a:r>
                        <a:rPr lang="en-US" sz="1600" u="none" cap="none" strike="noStrike"/>
                        <a:t>SAC</a:t>
                      </a:r>
                      <a:endParaRPr/>
                    </a:p>
                    <a:p>
                      <a:pPr indent="-342900" lvl="0" marL="517525" marR="0" rtl="0" algn="l">
                        <a:spcBef>
                          <a:spcPts val="0"/>
                        </a:spcBef>
                        <a:spcAft>
                          <a:spcPts val="0"/>
                        </a:spcAft>
                        <a:buClr>
                          <a:schemeClr val="dk1"/>
                        </a:buClr>
                        <a:buSzPts val="1600"/>
                        <a:buFont typeface="Calibri"/>
                        <a:buAutoNum type="arabicPeriod"/>
                      </a:pPr>
                      <a:r>
                        <a:rPr lang="en-US" sz="1600" u="none" cap="none" strike="noStrike"/>
                        <a:t>Mafaili</a:t>
                      </a:r>
                      <a:endParaRPr sz="1600" u="none" cap="none" strike="noStrike"/>
                    </a:p>
                    <a:p>
                      <a:pPr indent="-342900" lvl="0" marL="517525" marR="0" rtl="0" algn="l">
                        <a:spcBef>
                          <a:spcPts val="0"/>
                        </a:spcBef>
                        <a:spcAft>
                          <a:spcPts val="0"/>
                        </a:spcAft>
                        <a:buClr>
                          <a:schemeClr val="dk1"/>
                        </a:buClr>
                        <a:buSzPts val="1600"/>
                        <a:buFont typeface="Calibri"/>
                        <a:buAutoNum type="arabicPeriod"/>
                      </a:pPr>
                      <a:r>
                        <a:rPr lang="en-US" sz="1600" u="none" cap="none" strike="noStrike"/>
                        <a:t>Akaunti ya Benki </a:t>
                      </a:r>
                      <a:endParaRPr/>
                    </a:p>
                    <a:p>
                      <a:pPr indent="-342900" lvl="0" marL="517525" marR="0" rtl="0" algn="l">
                        <a:spcBef>
                          <a:spcPts val="0"/>
                        </a:spcBef>
                        <a:spcAft>
                          <a:spcPts val="0"/>
                        </a:spcAft>
                        <a:buClr>
                          <a:schemeClr val="dk1"/>
                        </a:buClr>
                        <a:buSzPts val="1600"/>
                        <a:buFont typeface="Calibri"/>
                        <a:buAutoNum type="arabicPeriod"/>
                      </a:pPr>
                      <a:r>
                        <a:rPr lang="en-US" sz="1600" u="none" cap="none" strike="noStrike"/>
                        <a:t>Wafanyakazi Wakuu na Wafanyakazi Wengine </a:t>
                      </a:r>
                      <a:endParaRPr/>
                    </a:p>
                    <a:p>
                      <a:pPr indent="-342900" lvl="0" marL="517525" marR="0" rtl="0" algn="l">
                        <a:spcBef>
                          <a:spcPts val="0"/>
                        </a:spcBef>
                        <a:spcAft>
                          <a:spcPts val="0"/>
                        </a:spcAft>
                        <a:buClr>
                          <a:schemeClr val="dk1"/>
                        </a:buClr>
                        <a:buSzPts val="1600"/>
                        <a:buFont typeface="Calibri"/>
                        <a:buAutoNum type="arabicPeriod"/>
                      </a:pPr>
                      <a:r>
                        <a:rPr lang="en-US" sz="1600" u="none" cap="none" strike="noStrike"/>
                        <a:t>Mpango wa Upigaji Chapa na Uwekaji Alama </a:t>
                      </a:r>
                      <a:endParaRPr/>
                    </a:p>
                    <a:p>
                      <a:pPr indent="-342900" lvl="0" marL="517525" marR="0" rtl="0" algn="l">
                        <a:spcBef>
                          <a:spcPts val="0"/>
                        </a:spcBef>
                        <a:spcAft>
                          <a:spcPts val="0"/>
                        </a:spcAft>
                        <a:buClr>
                          <a:schemeClr val="dk1"/>
                        </a:buClr>
                        <a:buSzPts val="1600"/>
                        <a:buFont typeface="Calibri"/>
                        <a:buAutoNum type="arabicPeriod"/>
                      </a:pPr>
                      <a:r>
                        <a:rPr lang="en-US" sz="1600" u="none" cap="none" strike="noStrike"/>
                        <a:t>Mpango wa Ununuzi </a:t>
                      </a:r>
                      <a:endParaRPr/>
                    </a:p>
                    <a:p>
                      <a:pPr indent="-342900" lvl="0" marL="517525" marR="0" rtl="0" algn="l">
                        <a:spcBef>
                          <a:spcPts val="0"/>
                        </a:spcBef>
                        <a:spcAft>
                          <a:spcPts val="0"/>
                        </a:spcAft>
                        <a:buClr>
                          <a:schemeClr val="dk1"/>
                        </a:buClr>
                        <a:buSzPts val="1600"/>
                        <a:buFont typeface="Calibri"/>
                        <a:buAutoNum type="arabicPeriod"/>
                      </a:pPr>
                      <a:r>
                        <a:rPr lang="en-US" sz="1600" u="none" cap="none" strike="noStrike"/>
                        <a:t>Mpango wa Kazi </a:t>
                      </a:r>
                      <a:endParaRPr/>
                    </a:p>
                    <a:p>
                      <a:pPr indent="-342900" lvl="0" marL="517525" marR="0" rtl="0" algn="l">
                        <a:spcBef>
                          <a:spcPts val="0"/>
                        </a:spcBef>
                        <a:spcAft>
                          <a:spcPts val="0"/>
                        </a:spcAft>
                        <a:buClr>
                          <a:schemeClr val="dk1"/>
                        </a:buClr>
                        <a:buSzPts val="1600"/>
                        <a:buFont typeface="Calibri"/>
                        <a:buAutoNum type="arabicPeriod"/>
                      </a:pPr>
                      <a:r>
                        <a:rPr lang="en-US" sz="1600" u="none" cap="none" strike="noStrike"/>
                        <a:t>Bajeti ya Mpango wa Kazi </a:t>
                      </a:r>
                      <a:endParaRPr/>
                    </a:p>
                    <a:p>
                      <a:pPr indent="-342900" lvl="0" marL="517525" marR="0" rtl="0" algn="l">
                        <a:spcBef>
                          <a:spcPts val="0"/>
                        </a:spcBef>
                        <a:spcAft>
                          <a:spcPts val="0"/>
                        </a:spcAft>
                        <a:buClr>
                          <a:schemeClr val="dk1"/>
                        </a:buClr>
                        <a:buSzPts val="1600"/>
                        <a:buFont typeface="Calibri"/>
                        <a:buAutoNum type="arabicPeriod"/>
                      </a:pPr>
                      <a:r>
                        <a:rPr lang="en-US" sz="1600" u="none" cap="none" strike="noStrike"/>
                        <a:t>AMELP </a:t>
                      </a:r>
                      <a:endParaRPr/>
                    </a:p>
                  </a:txBody>
                  <a:tcPr marT="6225" marB="0" marR="6225" marL="62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Clr>
                          <a:schemeClr val="dk1"/>
                        </a:buClr>
                        <a:buSzPts val="1600"/>
                        <a:buFont typeface="Calibri"/>
                        <a:buNone/>
                      </a:pPr>
                      <a:r>
                        <a:rPr lang="en-US" sz="1600" u="none" cap="none" strike="noStrike"/>
                        <a:t>2. Uongozi</a:t>
                      </a:r>
                      <a:endParaRPr/>
                    </a:p>
                    <a:p>
                      <a:pPr indent="-342900" lvl="0" marL="517525" marR="0" rtl="0" algn="l">
                        <a:spcBef>
                          <a:spcPts val="0"/>
                        </a:spcBef>
                        <a:spcAft>
                          <a:spcPts val="0"/>
                        </a:spcAft>
                        <a:buClr>
                          <a:schemeClr val="dk1"/>
                        </a:buClr>
                        <a:buSzPts val="1600"/>
                        <a:buFont typeface="Calibri"/>
                        <a:buAutoNum type="arabicPeriod"/>
                      </a:pPr>
                      <a:r>
                        <a:rPr lang="en-US" sz="1600" u="none" cap="none" strike="noStrike"/>
                        <a:t>Mikutano ya USAID </a:t>
                      </a:r>
                      <a:endParaRPr/>
                    </a:p>
                    <a:p>
                      <a:pPr indent="-342900" lvl="0" marL="517525" marR="0" rtl="0" algn="l">
                        <a:spcBef>
                          <a:spcPts val="0"/>
                        </a:spcBef>
                        <a:spcAft>
                          <a:spcPts val="0"/>
                        </a:spcAft>
                        <a:buClr>
                          <a:schemeClr val="dk1"/>
                        </a:buClr>
                        <a:buSzPts val="1600"/>
                        <a:buFont typeface="Calibri"/>
                        <a:buAutoNum type="arabicPeriod"/>
                      </a:pPr>
                      <a:r>
                        <a:rPr lang="en-US" sz="1600" u="none" cap="none" strike="noStrike"/>
                        <a:t>Mikutano ya Ubia</a:t>
                      </a:r>
                      <a:endParaRPr/>
                    </a:p>
                    <a:p>
                      <a:pPr indent="-342900" lvl="0" marL="517525" marR="0" rtl="0" algn="l">
                        <a:spcBef>
                          <a:spcPts val="0"/>
                        </a:spcBef>
                        <a:spcAft>
                          <a:spcPts val="0"/>
                        </a:spcAft>
                        <a:buClr>
                          <a:schemeClr val="dk1"/>
                        </a:buClr>
                        <a:buSzPts val="1600"/>
                        <a:buFont typeface="Calibri"/>
                        <a:buAutoNum type="arabicPeriod"/>
                      </a:pPr>
                      <a:r>
                        <a:rPr lang="en-US" sz="1600" u="none" cap="none" strike="noStrike"/>
                        <a:t>Mikutano ya Wafanyakazi </a:t>
                      </a:r>
                      <a:endParaRPr/>
                    </a:p>
                    <a:p>
                      <a:pPr indent="-342900" lvl="0" marL="517525" marR="0" rtl="0" algn="l">
                        <a:spcBef>
                          <a:spcPts val="0"/>
                        </a:spcBef>
                        <a:spcAft>
                          <a:spcPts val="0"/>
                        </a:spcAft>
                        <a:buClr>
                          <a:schemeClr val="dk1"/>
                        </a:buClr>
                        <a:buSzPts val="1600"/>
                        <a:buFont typeface="Calibri"/>
                        <a:buAutoNum type="arabicPeriod"/>
                      </a:pPr>
                      <a:r>
                        <a:rPr lang="en-US" sz="1600" u="none" cap="none" strike="noStrike"/>
                        <a:t>Mikutano ya Utendaji</a:t>
                      </a:r>
                      <a:endParaRPr/>
                    </a:p>
                    <a:p>
                      <a:pPr indent="-342900" lvl="0" marL="517525" marR="0" rtl="0" algn="l">
                        <a:spcBef>
                          <a:spcPts val="0"/>
                        </a:spcBef>
                        <a:spcAft>
                          <a:spcPts val="0"/>
                        </a:spcAft>
                        <a:buClr>
                          <a:schemeClr val="dk1"/>
                        </a:buClr>
                        <a:buSzPts val="1600"/>
                        <a:buFont typeface="Calibri"/>
                        <a:buAutoNum type="arabicPeriod"/>
                      </a:pPr>
                      <a:r>
                        <a:rPr lang="en-US" sz="1600" u="none" cap="none" strike="noStrike"/>
                        <a:t>Mikutano ya Kiufundi</a:t>
                      </a:r>
                      <a:endParaRPr/>
                    </a:p>
                    <a:p>
                      <a:pPr indent="0" lvl="0" marL="0" marR="0" rtl="0" algn="l">
                        <a:spcBef>
                          <a:spcPts val="0"/>
                        </a:spcBef>
                        <a:spcAft>
                          <a:spcPts val="0"/>
                        </a:spcAft>
                        <a:buNone/>
                      </a:pPr>
                      <a:r>
                        <a:rPr lang="en-US" sz="1600" u="none" cap="none" strike="noStrike"/>
                        <a:t>3. Ununuzi </a:t>
                      </a:r>
                      <a:endParaRPr sz="1600" u="none" cap="none" strike="noStrike">
                        <a:solidFill>
                          <a:schemeClr val="dk1"/>
                        </a:solidFill>
                        <a:latin typeface="Arial"/>
                        <a:ea typeface="Arial"/>
                        <a:cs typeface="Arial"/>
                        <a:sym typeface="Arial"/>
                      </a:endParaRPr>
                    </a:p>
                    <a:p>
                      <a:pPr indent="-342900" lvl="0" marL="517525" marR="0" rtl="0" algn="l">
                        <a:spcBef>
                          <a:spcPts val="0"/>
                        </a:spcBef>
                        <a:spcAft>
                          <a:spcPts val="0"/>
                        </a:spcAft>
                        <a:buClr>
                          <a:schemeClr val="dk1"/>
                        </a:buClr>
                        <a:buSzPts val="1600"/>
                        <a:buFont typeface="Calibri"/>
                        <a:buAutoNum type="arabicPeriod"/>
                      </a:pPr>
                      <a:r>
                        <a:rPr lang="en-US" sz="1600" u="none" cap="none" strike="noStrike"/>
                        <a:t>Wapokeaji wadogo </a:t>
                      </a:r>
                      <a:endParaRPr/>
                    </a:p>
                    <a:p>
                      <a:pPr indent="-342900" lvl="0" marL="517525" marR="0" rtl="0" algn="l">
                        <a:spcBef>
                          <a:spcPts val="0"/>
                        </a:spcBef>
                        <a:spcAft>
                          <a:spcPts val="0"/>
                        </a:spcAft>
                        <a:buClr>
                          <a:schemeClr val="dk1"/>
                        </a:buClr>
                        <a:buSzPts val="1600"/>
                        <a:buFont typeface="Calibri"/>
                        <a:buAutoNum type="arabicPeriod"/>
                      </a:pPr>
                      <a:r>
                        <a:rPr lang="en-US" sz="1600" u="none" cap="none" strike="noStrike"/>
                        <a:t>Zana </a:t>
                      </a:r>
                      <a:endParaRPr/>
                    </a:p>
                    <a:p>
                      <a:pPr indent="-342900" lvl="0" marL="517525" marR="0" rtl="0" algn="l">
                        <a:spcBef>
                          <a:spcPts val="0"/>
                        </a:spcBef>
                        <a:spcAft>
                          <a:spcPts val="0"/>
                        </a:spcAft>
                        <a:buClr>
                          <a:schemeClr val="dk1"/>
                        </a:buClr>
                        <a:buSzPts val="1600"/>
                        <a:buFont typeface="Calibri"/>
                        <a:buAutoNum type="arabicPeriod"/>
                      </a:pPr>
                      <a:r>
                        <a:rPr lang="en-US" sz="1600" u="none" cap="none" strike="noStrike"/>
                        <a:t>Vifaa</a:t>
                      </a:r>
                      <a:endParaRPr/>
                    </a:p>
                    <a:p>
                      <a:pPr indent="0" lvl="0" marL="0" marR="0" rtl="0" algn="l">
                        <a:spcBef>
                          <a:spcPts val="0"/>
                        </a:spcBef>
                        <a:spcAft>
                          <a:spcPts val="0"/>
                        </a:spcAft>
                        <a:buNone/>
                      </a:pPr>
                      <a:r>
                        <a:rPr lang="en-US" sz="1600" u="none" cap="none" strike="noStrike"/>
                        <a:t>4. Usimamizi wa Fedha </a:t>
                      </a:r>
                      <a:endParaRPr sz="1600" u="none" cap="none" strike="noStrike">
                        <a:solidFill>
                          <a:schemeClr val="dk1"/>
                        </a:solidFill>
                        <a:latin typeface="Arial"/>
                        <a:ea typeface="Arial"/>
                        <a:cs typeface="Arial"/>
                        <a:sym typeface="Arial"/>
                      </a:endParaRPr>
                    </a:p>
                    <a:p>
                      <a:pPr indent="-342900" lvl="0" marL="517525" marR="0" rtl="0" algn="l">
                        <a:spcBef>
                          <a:spcPts val="0"/>
                        </a:spcBef>
                        <a:spcAft>
                          <a:spcPts val="0"/>
                        </a:spcAft>
                        <a:buClr>
                          <a:schemeClr val="dk1"/>
                        </a:buClr>
                        <a:buSzPts val="1600"/>
                        <a:buFont typeface="Calibri"/>
                        <a:buAutoNum type="arabicPeriod"/>
                      </a:pPr>
                      <a:r>
                        <a:rPr lang="en-US" sz="1600" u="none" cap="none" strike="noStrike"/>
                        <a:t>Kuomba Fedha </a:t>
                      </a:r>
                      <a:endParaRPr/>
                    </a:p>
                    <a:p>
                      <a:pPr indent="-342900" lvl="0" marL="517525" marR="0" rtl="0" algn="l">
                        <a:spcBef>
                          <a:spcPts val="0"/>
                        </a:spcBef>
                        <a:spcAft>
                          <a:spcPts val="0"/>
                        </a:spcAft>
                        <a:buClr>
                          <a:schemeClr val="dk1"/>
                        </a:buClr>
                        <a:buSzPts val="1600"/>
                        <a:buFont typeface="Calibri"/>
                        <a:buAutoNum type="arabicPeriod"/>
                      </a:pPr>
                      <a:r>
                        <a:rPr lang="en-US" sz="1600" u="none" cap="none" strike="noStrike"/>
                        <a:t>Ongezeko </a:t>
                      </a:r>
                      <a:endParaRPr/>
                    </a:p>
                  </a:txBody>
                  <a:tcPr marT="6225" marB="0" marR="6225" marL="62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c>
                  <a:txBody>
                    <a:bodyPr/>
                    <a:lstStyle/>
                    <a:p>
                      <a:pPr indent="-342900" lvl="0" marL="517525" marR="0" rtl="0" algn="l">
                        <a:spcBef>
                          <a:spcPts val="0"/>
                        </a:spcBef>
                        <a:spcAft>
                          <a:spcPts val="0"/>
                        </a:spcAft>
                        <a:buClr>
                          <a:schemeClr val="dk1"/>
                        </a:buClr>
                        <a:buSzPts val="1600"/>
                        <a:buFont typeface="Calibri"/>
                        <a:buAutoNum type="arabicPeriod" startAt="3"/>
                      </a:pPr>
                      <a:r>
                        <a:rPr lang="en-US" sz="1600" u="none" cap="none" strike="noStrike"/>
                        <a:t>Marekebisho ya Bajeti </a:t>
                      </a:r>
                      <a:endParaRPr/>
                    </a:p>
                    <a:p>
                      <a:pPr indent="-342900" lvl="0" marL="517525" marR="0" rtl="0" algn="l">
                        <a:spcBef>
                          <a:spcPts val="0"/>
                        </a:spcBef>
                        <a:spcAft>
                          <a:spcPts val="0"/>
                        </a:spcAft>
                        <a:buClr>
                          <a:schemeClr val="dk1"/>
                        </a:buClr>
                        <a:buSzPts val="1600"/>
                        <a:buFont typeface="Calibri"/>
                        <a:buAutoNum type="arabicPeriod" startAt="3"/>
                      </a:pPr>
                      <a:r>
                        <a:rPr lang="en-US" sz="1600" u="none" cap="none" strike="noStrike"/>
                        <a:t>Idhini za Safari</a:t>
                      </a:r>
                      <a:endParaRPr/>
                    </a:p>
                    <a:p>
                      <a:pPr indent="0" lvl="0" marL="0" marR="0" rtl="0" algn="l">
                        <a:spcBef>
                          <a:spcPts val="0"/>
                        </a:spcBef>
                        <a:spcAft>
                          <a:spcPts val="0"/>
                        </a:spcAft>
                        <a:buNone/>
                      </a:pPr>
                      <a:r>
                        <a:rPr lang="en-US" sz="1600" u="none" cap="none" strike="noStrike"/>
                        <a:t>5. Ufuatiliaji</a:t>
                      </a:r>
                      <a:endParaRPr sz="1600" u="none" cap="none" strike="noStrike">
                        <a:solidFill>
                          <a:schemeClr val="dk1"/>
                        </a:solidFill>
                        <a:latin typeface="Arial"/>
                        <a:ea typeface="Arial"/>
                        <a:cs typeface="Arial"/>
                        <a:sym typeface="Arial"/>
                      </a:endParaRPr>
                    </a:p>
                    <a:p>
                      <a:pPr indent="-342900" lvl="0" marL="517525" marR="0" rtl="0" algn="l">
                        <a:spcBef>
                          <a:spcPts val="0"/>
                        </a:spcBef>
                        <a:spcAft>
                          <a:spcPts val="0"/>
                        </a:spcAft>
                        <a:buClr>
                          <a:schemeClr val="dk1"/>
                        </a:buClr>
                        <a:buSzPts val="1600"/>
                        <a:buFont typeface="Calibri"/>
                        <a:buAutoNum type="arabicPeriod"/>
                      </a:pPr>
                      <a:r>
                        <a:rPr lang="en-US" sz="1600" u="none" cap="none" strike="noStrike"/>
                        <a:t>Ripoti za Utendaji </a:t>
                      </a:r>
                      <a:endParaRPr/>
                    </a:p>
                    <a:p>
                      <a:pPr indent="-342900" lvl="0" marL="517525" marR="0" rtl="0" algn="l">
                        <a:spcBef>
                          <a:spcPts val="0"/>
                        </a:spcBef>
                        <a:spcAft>
                          <a:spcPts val="0"/>
                        </a:spcAft>
                        <a:buClr>
                          <a:schemeClr val="dk1"/>
                        </a:buClr>
                        <a:buSzPts val="1600"/>
                        <a:buFont typeface="Calibri"/>
                        <a:buAutoNum type="arabicPeriod"/>
                      </a:pPr>
                      <a:r>
                        <a:rPr lang="en-US" sz="1600" u="none" cap="none" strike="noStrike"/>
                        <a:t>Kalenda ya Kuripoti </a:t>
                      </a:r>
                      <a:endParaRPr/>
                    </a:p>
                    <a:p>
                      <a:pPr indent="-342900" lvl="0" marL="517525" marR="0" rtl="0" algn="l">
                        <a:spcBef>
                          <a:spcPts val="0"/>
                        </a:spcBef>
                        <a:spcAft>
                          <a:spcPts val="0"/>
                        </a:spcAft>
                        <a:buClr>
                          <a:schemeClr val="dk1"/>
                        </a:buClr>
                        <a:buSzPts val="1600"/>
                        <a:buFont typeface="Calibri"/>
                        <a:buAutoNum type="arabicPeriod"/>
                      </a:pPr>
                      <a:r>
                        <a:rPr lang="en-US" sz="1600" u="none" cap="none" strike="noStrike"/>
                        <a:t>Ukaguzi wa Mwaka </a:t>
                      </a:r>
                      <a:endParaRPr/>
                    </a:p>
                    <a:p>
                      <a:pPr indent="-342900" lvl="0" marL="517525" marR="0" rtl="0" algn="l">
                        <a:spcBef>
                          <a:spcPts val="0"/>
                        </a:spcBef>
                        <a:spcAft>
                          <a:spcPts val="0"/>
                        </a:spcAft>
                        <a:buClr>
                          <a:schemeClr val="dk1"/>
                        </a:buClr>
                        <a:buSzPts val="1600"/>
                        <a:buFont typeface="Calibri"/>
                        <a:buAutoNum type="arabicPeriod"/>
                      </a:pPr>
                      <a:r>
                        <a:rPr lang="en-US" sz="1600" u="none" cap="none" strike="noStrike"/>
                        <a:t>Kuripoti Kodi za Kigeni </a:t>
                      </a:r>
                      <a:endParaRPr/>
                    </a:p>
                    <a:p>
                      <a:pPr indent="-342900" lvl="0" marL="517525" marR="0" rtl="0" algn="l">
                        <a:spcBef>
                          <a:spcPts val="0"/>
                        </a:spcBef>
                        <a:spcAft>
                          <a:spcPts val="0"/>
                        </a:spcAft>
                        <a:buClr>
                          <a:schemeClr val="dk1"/>
                        </a:buClr>
                        <a:buSzPts val="1600"/>
                        <a:buFont typeface="Calibri"/>
                        <a:buAutoNum type="arabicPeriod"/>
                      </a:pPr>
                      <a:r>
                        <a:rPr lang="en-US" sz="1600" u="none" cap="none" strike="noStrike"/>
                        <a:t>SF 425 </a:t>
                      </a:r>
                      <a:endParaRPr/>
                    </a:p>
                    <a:p>
                      <a:pPr indent="-342900" lvl="0" marL="517525" marR="0" rtl="0" algn="l">
                        <a:spcBef>
                          <a:spcPts val="0"/>
                        </a:spcBef>
                        <a:spcAft>
                          <a:spcPts val="0"/>
                        </a:spcAft>
                        <a:buClr>
                          <a:schemeClr val="dk1"/>
                        </a:buClr>
                        <a:buSzPts val="1600"/>
                        <a:buFont typeface="Calibri"/>
                        <a:buAutoNum type="arabicPeriod"/>
                      </a:pPr>
                      <a:r>
                        <a:rPr lang="en-US" sz="1600" u="none" cap="none" strike="noStrike"/>
                        <a:t>Gawio la Gharama </a:t>
                      </a:r>
                      <a:endParaRPr/>
                    </a:p>
                    <a:p>
                      <a:pPr indent="0" lvl="0" marL="0" marR="0" rtl="0" algn="l">
                        <a:spcBef>
                          <a:spcPts val="0"/>
                        </a:spcBef>
                        <a:spcAft>
                          <a:spcPts val="0"/>
                        </a:spcAft>
                        <a:buNone/>
                      </a:pPr>
                      <a:r>
                        <a:rPr lang="en-US" sz="1600" u="none" cap="none" strike="noStrike"/>
                        <a:t>6. Hitimisho</a:t>
                      </a:r>
                      <a:endParaRPr sz="1600" u="none" cap="none" strike="noStrike">
                        <a:solidFill>
                          <a:schemeClr val="dk1"/>
                        </a:solidFill>
                        <a:latin typeface="Arial"/>
                        <a:ea typeface="Arial"/>
                        <a:cs typeface="Arial"/>
                        <a:sym typeface="Arial"/>
                      </a:endParaRPr>
                    </a:p>
                    <a:p>
                      <a:pPr indent="-342900" lvl="0" marL="517525" marR="0" rtl="0" algn="l">
                        <a:spcBef>
                          <a:spcPts val="0"/>
                        </a:spcBef>
                        <a:spcAft>
                          <a:spcPts val="0"/>
                        </a:spcAft>
                        <a:buClr>
                          <a:schemeClr val="dk1"/>
                        </a:buClr>
                        <a:buSzPts val="1600"/>
                        <a:buFont typeface="Calibri"/>
                        <a:buAutoNum type="arabicPeriod"/>
                      </a:pPr>
                      <a:r>
                        <a:rPr lang="en-US" sz="1600" u="none" cap="none" strike="noStrike"/>
                        <a:t>Sera ya hitimisho </a:t>
                      </a:r>
                      <a:endParaRPr/>
                    </a:p>
                    <a:p>
                      <a:pPr indent="-342900" lvl="0" marL="517525" marR="0" rtl="0" algn="l">
                        <a:spcBef>
                          <a:spcPts val="0"/>
                        </a:spcBef>
                        <a:spcAft>
                          <a:spcPts val="0"/>
                        </a:spcAft>
                        <a:buClr>
                          <a:schemeClr val="dk1"/>
                        </a:buClr>
                        <a:buSzPts val="1600"/>
                        <a:buFont typeface="Calibri"/>
                        <a:buAutoNum type="arabicPeriod"/>
                      </a:pPr>
                      <a:r>
                        <a:rPr lang="en-US" sz="1600" u="none" cap="none" strike="noStrike"/>
                        <a:t>Kiolezo cha Mpango wa Hitimisho</a:t>
                      </a:r>
                      <a:endParaRPr sz="1600" u="none" cap="none" strike="noStrike"/>
                    </a:p>
                    <a:p>
                      <a:pPr indent="0" lvl="0" marL="174625" marR="0" rtl="0" algn="l">
                        <a:spcBef>
                          <a:spcPts val="0"/>
                        </a:spcBef>
                        <a:spcAft>
                          <a:spcPts val="0"/>
                        </a:spcAft>
                        <a:buSzPts val="1600"/>
                        <a:buFont typeface="Calibri"/>
                        <a:buNone/>
                      </a:pPr>
                      <a:r>
                        <a:t/>
                      </a:r>
                      <a:endParaRPr sz="1600" u="none" cap="none" strike="noStrike">
                        <a:solidFill>
                          <a:schemeClr val="dk1"/>
                        </a:solidFill>
                        <a:latin typeface="Arial"/>
                        <a:ea typeface="Arial"/>
                        <a:cs typeface="Arial"/>
                        <a:sym typeface="Arial"/>
                      </a:endParaRPr>
                    </a:p>
                  </a:txBody>
                  <a:tcPr marT="6225" marB="0" marR="6225" marL="6225">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chemeClr val="lt1"/>
                    </a:solidFill>
                  </a:tcPr>
                </a:tc>
              </a:tr>
            </a:tbl>
          </a:graphicData>
        </a:graphic>
      </p:graphicFrame>
      <p:sp>
        <p:nvSpPr>
          <p:cNvPr id="1810" name="Google Shape;1810;p181"/>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4" name="Shape 1814"/>
        <p:cNvGrpSpPr/>
        <p:nvPr/>
      </p:nvGrpSpPr>
      <p:grpSpPr>
        <a:xfrm>
          <a:off x="0" y="0"/>
          <a:ext cx="0" cy="0"/>
          <a:chOff x="0" y="0"/>
          <a:chExt cx="0" cy="0"/>
        </a:xfrm>
      </p:grpSpPr>
      <p:sp>
        <p:nvSpPr>
          <p:cNvPr id="1815" name="Google Shape;1815;p182"/>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CHATI YA NUPAS PLUS 2.0</a:t>
            </a:r>
            <a:endParaRPr b="1" sz="3200">
              <a:solidFill>
                <a:schemeClr val="lt1"/>
              </a:solidFill>
              <a:latin typeface="Arial"/>
              <a:ea typeface="Arial"/>
              <a:cs typeface="Arial"/>
              <a:sym typeface="Arial"/>
            </a:endParaRPr>
          </a:p>
        </p:txBody>
      </p:sp>
      <p:sp>
        <p:nvSpPr>
          <p:cNvPr id="1816" name="Google Shape;1816;p182"/>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0" name="Shape 1820"/>
        <p:cNvGrpSpPr/>
        <p:nvPr/>
      </p:nvGrpSpPr>
      <p:grpSpPr>
        <a:xfrm>
          <a:off x="0" y="0"/>
          <a:ext cx="0" cy="0"/>
          <a:chOff x="0" y="0"/>
          <a:chExt cx="0" cy="0"/>
        </a:xfrm>
      </p:grpSpPr>
      <p:sp>
        <p:nvSpPr>
          <p:cNvPr id="1821" name="Google Shape;1821;p183"/>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USIMAMIZI WA TUZO</a:t>
            </a:r>
            <a:endParaRPr/>
          </a:p>
        </p:txBody>
      </p:sp>
      <p:graphicFrame>
        <p:nvGraphicFramePr>
          <p:cNvPr id="1822" name="Google Shape;1822;p183"/>
          <p:cNvGraphicFramePr/>
          <p:nvPr/>
        </p:nvGraphicFramePr>
        <p:xfrm>
          <a:off x="61369" y="914324"/>
          <a:ext cx="3000000" cy="3000000"/>
        </p:xfrm>
        <a:graphic>
          <a:graphicData uri="http://schemas.openxmlformats.org/drawingml/2006/table">
            <a:tbl>
              <a:tblPr bandRow="1" firstCol="1" firstRow="1">
                <a:noFill/>
                <a:tableStyleId>{8A603AAD-59E9-4164-B51B-7B92F35CD14B}</a:tableStyleId>
              </a:tblPr>
              <a:tblGrid>
                <a:gridCol w="239350"/>
                <a:gridCol w="1564900"/>
                <a:gridCol w="8359150"/>
                <a:gridCol w="1944725"/>
              </a:tblGrid>
              <a:tr h="416975">
                <a:tc gridSpan="2">
                  <a:txBody>
                    <a:bodyPr/>
                    <a:lstStyle/>
                    <a:p>
                      <a:pPr indent="-8890" lvl="0" marL="8890" marR="0" rtl="0" algn="ctr">
                        <a:spcBef>
                          <a:spcPts val="0"/>
                        </a:spcBef>
                        <a:spcAft>
                          <a:spcPts val="0"/>
                        </a:spcAft>
                        <a:buNone/>
                      </a:pPr>
                      <a:r>
                        <a:rPr lang="en-US" sz="1100" u="none" cap="none" strike="noStrike"/>
                        <a:t>KATEGORIA/</a:t>
                      </a:r>
                      <a:br>
                        <a:rPr b="1" lang="en-US" sz="1100" u="none" cap="none" strike="noStrike">
                          <a:solidFill>
                            <a:schemeClr val="lt1"/>
                          </a:solidFill>
                          <a:latin typeface="Arial"/>
                          <a:ea typeface="Arial"/>
                          <a:cs typeface="Arial"/>
                          <a:sym typeface="Arial"/>
                        </a:rPr>
                      </a:br>
                      <a:r>
                        <a:rPr lang="en-US" sz="1100" u="none" cap="none" strike="noStrike"/>
                        <a:t>KATEGORIA NDOGO</a:t>
                      </a:r>
                      <a:endParaRPr b="1" sz="1100" u="none" cap="none" strike="noStrike">
                        <a:solidFill>
                          <a:schemeClr val="lt1"/>
                        </a:solidFill>
                        <a:latin typeface="Arial"/>
                        <a:ea typeface="Arial"/>
                        <a:cs typeface="Arial"/>
                        <a:sym typeface="Arial"/>
                      </a:endParaRPr>
                    </a:p>
                  </a:txBody>
                  <a:tcPr marT="0" marB="0" marR="400" marL="400" anchor="ctr">
                    <a:solidFill>
                      <a:srgbClr val="002E6C"/>
                    </a:solidFill>
                  </a:tcPr>
                </a:tc>
                <a:tc hMerge="1"/>
                <a:tc>
                  <a:txBody>
                    <a:bodyPr/>
                    <a:lstStyle/>
                    <a:p>
                      <a:pPr indent="-8890" lvl="0" marL="8890" marR="0" rtl="0" algn="ctr">
                        <a:spcBef>
                          <a:spcPts val="0"/>
                        </a:spcBef>
                        <a:spcAft>
                          <a:spcPts val="0"/>
                        </a:spcAft>
                        <a:buNone/>
                      </a:pPr>
                      <a:r>
                        <a:rPr lang="en-US" sz="1100" u="none" cap="none" strike="noStrike"/>
                        <a:t>MALENGO</a:t>
                      </a:r>
                      <a:endParaRPr b="1" sz="1100" u="none" cap="none" strike="noStrike">
                        <a:solidFill>
                          <a:schemeClr val="lt1"/>
                        </a:solidFill>
                        <a:latin typeface="Arial"/>
                        <a:ea typeface="Arial"/>
                        <a:cs typeface="Arial"/>
                        <a:sym typeface="Arial"/>
                      </a:endParaRPr>
                    </a:p>
                  </a:txBody>
                  <a:tcPr marT="0" marB="0" marR="400" marL="400" anchor="ctr">
                    <a:solidFill>
                      <a:srgbClr val="002E6C"/>
                    </a:solidFill>
                  </a:tcPr>
                </a:tc>
                <a:tc>
                  <a:txBody>
                    <a:bodyPr/>
                    <a:lstStyle/>
                    <a:p>
                      <a:pPr indent="-8890" lvl="0" marL="8890" marR="0" rtl="0" algn="ctr">
                        <a:spcBef>
                          <a:spcPts val="0"/>
                        </a:spcBef>
                        <a:spcAft>
                          <a:spcPts val="0"/>
                        </a:spcAft>
                        <a:buNone/>
                      </a:pPr>
                      <a:r>
                        <a:rPr lang="en-US" sz="1100" u="none" cap="none" strike="noStrike"/>
                        <a:t>NYARAKA MUHIMU KWA AJILI YA TATHMINI</a:t>
                      </a:r>
                      <a:endParaRPr b="1" sz="1100" u="none" cap="none" strike="noStrike">
                        <a:solidFill>
                          <a:schemeClr val="lt1"/>
                        </a:solidFill>
                        <a:latin typeface="Arial"/>
                        <a:ea typeface="Arial"/>
                        <a:cs typeface="Arial"/>
                        <a:sym typeface="Arial"/>
                      </a:endParaRPr>
                    </a:p>
                  </a:txBody>
                  <a:tcPr marT="0" marB="0" marR="400" marL="400" anchor="ctr">
                    <a:solidFill>
                      <a:srgbClr val="002E6C"/>
                    </a:solidFill>
                  </a:tcPr>
                </a:tc>
              </a:tr>
              <a:tr h="416975">
                <a:tc rowSpan="10">
                  <a:txBody>
                    <a:bodyPr/>
                    <a:lstStyle/>
                    <a:p>
                      <a:pPr indent="0" lvl="0" marL="228600" marR="71755" rtl="0" algn="ctr">
                        <a:spcBef>
                          <a:spcPts val="0"/>
                        </a:spcBef>
                        <a:spcAft>
                          <a:spcPts val="0"/>
                        </a:spcAft>
                        <a:buNone/>
                      </a:pPr>
                      <a:r>
                        <a:rPr lang="en-US" sz="1100" u="none" cap="none" strike="noStrike"/>
                        <a:t>1. Anza</a:t>
                      </a:r>
                      <a:endParaRPr/>
                    </a:p>
                    <a:p>
                      <a:pPr indent="0" lvl="0" marL="71755" marR="71755" rtl="0" algn="ctr">
                        <a:spcBef>
                          <a:spcPts val="1500"/>
                        </a:spcBef>
                        <a:spcAft>
                          <a:spcPts val="0"/>
                        </a:spcAft>
                        <a:buNone/>
                      </a:pPr>
                      <a:r>
                        <a:rPr lang="en-US" sz="1100" u="none" cap="none" strike="noStrike"/>
                        <a:t> </a:t>
                      </a:r>
                      <a:endParaRPr b="0" sz="11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100" u="none" cap="none" strike="noStrike"/>
                        <a:t>Usomaji wa Tuzo </a:t>
                      </a:r>
                      <a:endParaRPr b="0" sz="11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100" u="none" cap="none" strike="noStrike"/>
                        <a:t>Thibitisha ikiwa wafanyakazi wote muhimu, menejimenti, shughuli, ufundi, na uongozi wamesoma tuzo na kusaini uthibitisho.</a:t>
                      </a:r>
                      <a:endParaRPr sz="1100" u="none" cap="none" strike="noStrike">
                        <a:solidFill>
                          <a:srgbClr val="000000"/>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100" u="none" cap="none" strike="noStrike"/>
                        <a:t>Angalia uelewa wa tuzo</a:t>
                      </a:r>
                      <a:endParaRPr sz="1100" u="none" cap="none" strike="noStrike">
                        <a:solidFill>
                          <a:srgbClr val="000000"/>
                        </a:solidFill>
                        <a:latin typeface="Arial"/>
                        <a:ea typeface="Arial"/>
                        <a:cs typeface="Arial"/>
                        <a:sym typeface="Arial"/>
                      </a:endParaRPr>
                    </a:p>
                  </a:txBody>
                  <a:tcPr marT="0" marB="0" marR="400" marL="400"/>
                </a:tc>
              </a:tr>
              <a:tr h="208500">
                <a:tc vMerge="1"/>
                <a:tc>
                  <a:txBody>
                    <a:bodyPr/>
                    <a:lstStyle/>
                    <a:p>
                      <a:pPr indent="-8890" lvl="0" marL="8890" marR="0" rtl="0" algn="l">
                        <a:spcBef>
                          <a:spcPts val="0"/>
                        </a:spcBef>
                        <a:spcAft>
                          <a:spcPts val="0"/>
                        </a:spcAft>
                        <a:buNone/>
                      </a:pPr>
                      <a:r>
                        <a:rPr lang="en-US" sz="1100" u="none" cap="none" strike="noStrike"/>
                        <a:t>SAC</a:t>
                      </a:r>
                      <a:endParaRPr b="0" sz="11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100" u="none" cap="none" strike="noStrike"/>
                        <a:t>Thibitisha ikiwa SAC katika tuzo zina mpango wa utekelezaji wa marekebisho na zimekamilishwa kwa wakati.</a:t>
                      </a:r>
                      <a:endParaRPr sz="1100" u="none" cap="none" strike="noStrike">
                        <a:solidFill>
                          <a:srgbClr val="000000"/>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100" u="none" cap="none" strike="noStrike"/>
                        <a:t>SAC</a:t>
                      </a:r>
                      <a:endParaRPr sz="1100" u="none" cap="none" strike="noStrike">
                        <a:solidFill>
                          <a:srgbClr val="000000"/>
                        </a:solidFill>
                        <a:latin typeface="Arial"/>
                        <a:ea typeface="Arial"/>
                        <a:cs typeface="Arial"/>
                        <a:sym typeface="Arial"/>
                      </a:endParaRPr>
                    </a:p>
                  </a:txBody>
                  <a:tcPr marT="0" marB="0" marR="400" marL="400"/>
                </a:tc>
              </a:tr>
              <a:tr h="416975">
                <a:tc vMerge="1"/>
                <a:tc>
                  <a:txBody>
                    <a:bodyPr/>
                    <a:lstStyle/>
                    <a:p>
                      <a:pPr indent="-8890" lvl="0" marL="8890" marR="0" rtl="0" algn="l">
                        <a:spcBef>
                          <a:spcPts val="0"/>
                        </a:spcBef>
                        <a:spcAft>
                          <a:spcPts val="0"/>
                        </a:spcAft>
                        <a:buNone/>
                      </a:pPr>
                      <a:r>
                        <a:rPr lang="en-US" sz="1100" u="none" cap="none" strike="noStrike"/>
                        <a:t>Mafaili</a:t>
                      </a:r>
                      <a:endParaRPr b="0" sz="11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100" u="none" cap="none" strike="noStrike"/>
                        <a:t>Thibitisha ikiwa shirika limewasilisha tuzo zilizotekelezwa kikamilifu na barua ya ujumbe kwa AOR/COR na kuzibadilisha na matoleo ya hivi karibuni.</a:t>
                      </a:r>
                      <a:endParaRPr sz="1100" u="none" cap="none" strike="noStrike">
                        <a:solidFill>
                          <a:srgbClr val="000000"/>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100" u="none" cap="none" strike="noStrike"/>
                        <a:t>Mfumo wa kutunza kumbukumbu</a:t>
                      </a:r>
                      <a:endParaRPr sz="1100" u="none" cap="none" strike="noStrike">
                        <a:solidFill>
                          <a:srgbClr val="000000"/>
                        </a:solidFill>
                        <a:latin typeface="Arial"/>
                        <a:ea typeface="Arial"/>
                        <a:cs typeface="Arial"/>
                        <a:sym typeface="Arial"/>
                      </a:endParaRPr>
                    </a:p>
                  </a:txBody>
                  <a:tcPr marT="0" marB="0" marR="400" marL="400"/>
                </a:tc>
              </a:tr>
              <a:tr h="208500">
                <a:tc vMerge="1"/>
                <a:tc>
                  <a:txBody>
                    <a:bodyPr/>
                    <a:lstStyle/>
                    <a:p>
                      <a:pPr indent="-8890" lvl="0" marL="8890" marR="0" rtl="0" algn="l">
                        <a:spcBef>
                          <a:spcPts val="0"/>
                        </a:spcBef>
                        <a:spcAft>
                          <a:spcPts val="0"/>
                        </a:spcAft>
                        <a:buNone/>
                      </a:pPr>
                      <a:r>
                        <a:rPr lang="en-US" sz="1100" u="none" cap="none" strike="noStrike"/>
                        <a:t>Akaunti ya Benki </a:t>
                      </a:r>
                      <a:endParaRPr b="0" sz="11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100" u="none" cap="none" strike="noStrike"/>
                        <a:t>Thibitisha ikiwa shirika limeunda akaunti tofauti ya benki na kuitumia kwa tuzo pekee.</a:t>
                      </a:r>
                      <a:endParaRPr sz="1100" u="none" cap="none" strike="noStrike">
                        <a:solidFill>
                          <a:srgbClr val="000000"/>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100" u="none" cap="none" strike="noStrike"/>
                        <a:t>Akaunti ya Benki </a:t>
                      </a:r>
                      <a:endParaRPr sz="1100" u="none" cap="none" strike="noStrike">
                        <a:solidFill>
                          <a:srgbClr val="000000"/>
                        </a:solidFill>
                        <a:latin typeface="Arial"/>
                        <a:ea typeface="Arial"/>
                        <a:cs typeface="Arial"/>
                        <a:sym typeface="Arial"/>
                      </a:endParaRPr>
                    </a:p>
                  </a:txBody>
                  <a:tcPr marT="0" marB="0" marR="400" marL="400"/>
                </a:tc>
              </a:tr>
              <a:tr h="416975">
                <a:tc vMerge="1"/>
                <a:tc>
                  <a:txBody>
                    <a:bodyPr/>
                    <a:lstStyle/>
                    <a:p>
                      <a:pPr indent="-8890" lvl="0" marL="8890" marR="0" rtl="0" algn="l">
                        <a:spcBef>
                          <a:spcPts val="0"/>
                        </a:spcBef>
                        <a:spcAft>
                          <a:spcPts val="0"/>
                        </a:spcAft>
                        <a:buNone/>
                      </a:pPr>
                      <a:r>
                        <a:rPr lang="en-US" sz="1100" u="none" cap="none" strike="noStrike"/>
                        <a:t>Wafanyakazi Wakuu na Wafanyakazi Wengine </a:t>
                      </a:r>
                      <a:endParaRPr b="0" sz="11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100" u="none" cap="none" strike="noStrike"/>
                        <a:t>Thibitisha ikiwa wafanyakazi wengi muhimu na 50% ya wafanyakazi wengine waliajiriwa kipindi cha mwanzoni.</a:t>
                      </a:r>
                      <a:endParaRPr sz="1100" u="none" cap="none" strike="noStrike">
                        <a:solidFill>
                          <a:srgbClr val="000000"/>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100" u="none" cap="none" strike="noStrike"/>
                        <a:t>Tarehe za kujiunga za wafanyakazi &amp;</a:t>
                      </a:r>
                      <a:endParaRPr/>
                    </a:p>
                    <a:p>
                      <a:pPr indent="-8890" lvl="0" marL="8890" marR="0" rtl="0" algn="l">
                        <a:spcBef>
                          <a:spcPts val="0"/>
                        </a:spcBef>
                        <a:spcAft>
                          <a:spcPts val="0"/>
                        </a:spcAft>
                        <a:buNone/>
                      </a:pPr>
                      <a:r>
                        <a:rPr lang="en-US" sz="1100" u="none" cap="none" strike="noStrike"/>
                        <a:t>Mikataba ya Ajira</a:t>
                      </a:r>
                      <a:endParaRPr sz="1100" u="none" cap="none" strike="noStrike">
                        <a:solidFill>
                          <a:srgbClr val="000000"/>
                        </a:solidFill>
                        <a:latin typeface="Arial"/>
                        <a:ea typeface="Arial"/>
                        <a:cs typeface="Arial"/>
                        <a:sym typeface="Arial"/>
                      </a:endParaRPr>
                    </a:p>
                  </a:txBody>
                  <a:tcPr marT="0" marB="0" marR="400" marL="400"/>
                </a:tc>
              </a:tr>
              <a:tr h="416975">
                <a:tc vMerge="1"/>
                <a:tc>
                  <a:txBody>
                    <a:bodyPr/>
                    <a:lstStyle/>
                    <a:p>
                      <a:pPr indent="-8890" lvl="0" marL="8890" marR="0" rtl="0" algn="l">
                        <a:spcBef>
                          <a:spcPts val="0"/>
                        </a:spcBef>
                        <a:spcAft>
                          <a:spcPts val="0"/>
                        </a:spcAft>
                        <a:buNone/>
                      </a:pPr>
                      <a:r>
                        <a:rPr lang="en-US" sz="1100" u="none" cap="none" strike="noStrike"/>
                        <a:t>Mpango wa Chapa na Kuweka Alama </a:t>
                      </a:r>
                      <a:endParaRPr b="0" sz="11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100" u="none" cap="none" strike="noStrike"/>
                        <a:t>Thibitisha ikiwa shirika lina mpango wake wa Chapa na Kuashiria ulioidhinishwa na USAID.</a:t>
                      </a:r>
                      <a:endParaRPr sz="1100" u="none" cap="none" strike="noStrike">
                        <a:solidFill>
                          <a:srgbClr val="000000"/>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100" u="none" cap="none" strike="noStrike"/>
                        <a:t>Mpango wa Upigaji Chapa na Uwekaji Alama </a:t>
                      </a:r>
                      <a:endParaRPr sz="1100" u="none" cap="none" strike="noStrike">
                        <a:solidFill>
                          <a:srgbClr val="000000"/>
                        </a:solidFill>
                        <a:latin typeface="Arial"/>
                        <a:ea typeface="Arial"/>
                        <a:cs typeface="Arial"/>
                        <a:sym typeface="Arial"/>
                      </a:endParaRPr>
                    </a:p>
                  </a:txBody>
                  <a:tcPr marT="0" marB="0" marR="400" marL="400"/>
                </a:tc>
              </a:tr>
              <a:tr h="208500">
                <a:tc vMerge="1"/>
                <a:tc>
                  <a:txBody>
                    <a:bodyPr/>
                    <a:lstStyle/>
                    <a:p>
                      <a:pPr indent="-8890" lvl="0" marL="8890" marR="0" rtl="0" algn="l">
                        <a:spcBef>
                          <a:spcPts val="0"/>
                        </a:spcBef>
                        <a:spcAft>
                          <a:spcPts val="0"/>
                        </a:spcAft>
                        <a:buNone/>
                      </a:pPr>
                      <a:r>
                        <a:rPr lang="en-US" sz="1100" u="none" cap="none" strike="noStrike"/>
                        <a:t>Mpango wa Ununuzi </a:t>
                      </a:r>
                      <a:endParaRPr b="0" sz="11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100" u="none" cap="none" strike="noStrike"/>
                        <a:t>Thibitisha ikiwa Mpango wa Ununuzi wa shirika umewasilishwa na kuidhinishwa na USAID.</a:t>
                      </a:r>
                      <a:endParaRPr sz="1100" u="none" cap="none" strike="noStrike">
                        <a:solidFill>
                          <a:srgbClr val="000000"/>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100" u="none" cap="none" strike="noStrike"/>
                        <a:t>Mpango wa Ununuzi </a:t>
                      </a:r>
                      <a:endParaRPr sz="1100" u="none" cap="none" strike="noStrike">
                        <a:solidFill>
                          <a:srgbClr val="000000"/>
                        </a:solidFill>
                        <a:latin typeface="Arial"/>
                        <a:ea typeface="Arial"/>
                        <a:cs typeface="Arial"/>
                        <a:sym typeface="Arial"/>
                      </a:endParaRPr>
                    </a:p>
                  </a:txBody>
                  <a:tcPr marT="0" marB="0" marR="400" marL="400"/>
                </a:tc>
              </a:tr>
              <a:tr h="208500">
                <a:tc vMerge="1"/>
                <a:tc>
                  <a:txBody>
                    <a:bodyPr/>
                    <a:lstStyle/>
                    <a:p>
                      <a:pPr indent="-8890" lvl="0" marL="8890" marR="0" rtl="0" algn="l">
                        <a:spcBef>
                          <a:spcPts val="0"/>
                        </a:spcBef>
                        <a:spcAft>
                          <a:spcPts val="0"/>
                        </a:spcAft>
                        <a:buNone/>
                      </a:pPr>
                      <a:r>
                        <a:rPr lang="en-US" sz="1100" u="none" cap="none" strike="noStrike"/>
                        <a:t>Mpango wa Kazi </a:t>
                      </a:r>
                      <a:endParaRPr b="0" sz="11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100" u="none" cap="none" strike="noStrike"/>
                        <a:t>Thibitisha ikiwa Mpango wa Kazi uliwasilishwa na kuidhinishwa na USAID.</a:t>
                      </a:r>
                      <a:endParaRPr sz="1100" u="none" cap="none" strike="noStrike">
                        <a:solidFill>
                          <a:srgbClr val="000000"/>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100" u="none" cap="none" strike="noStrike"/>
                        <a:t>Mpango wa Kazi </a:t>
                      </a:r>
                      <a:endParaRPr sz="1100" u="none" cap="none" strike="noStrike">
                        <a:solidFill>
                          <a:srgbClr val="000000"/>
                        </a:solidFill>
                        <a:latin typeface="Arial"/>
                        <a:ea typeface="Arial"/>
                        <a:cs typeface="Arial"/>
                        <a:sym typeface="Arial"/>
                      </a:endParaRPr>
                    </a:p>
                  </a:txBody>
                  <a:tcPr marT="0" marB="0" marR="400" marL="400"/>
                </a:tc>
              </a:tr>
              <a:tr h="208500">
                <a:tc vMerge="1"/>
                <a:tc>
                  <a:txBody>
                    <a:bodyPr/>
                    <a:lstStyle/>
                    <a:p>
                      <a:pPr indent="-8890" lvl="0" marL="8890" marR="0" rtl="0" algn="l">
                        <a:spcBef>
                          <a:spcPts val="0"/>
                        </a:spcBef>
                        <a:spcAft>
                          <a:spcPts val="0"/>
                        </a:spcAft>
                        <a:buNone/>
                      </a:pPr>
                      <a:r>
                        <a:rPr lang="en-US" sz="1100" u="none" cap="none" strike="noStrike"/>
                        <a:t>Bajeti ya Mpango wa Kazi </a:t>
                      </a:r>
                      <a:endParaRPr b="0" sz="11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100" u="none" cap="none" strike="noStrike"/>
                        <a:t>Thibitisha ikiwa bajeti iliwasilishwa na kuidhinishwa na USAID.</a:t>
                      </a:r>
                      <a:endParaRPr sz="1100" u="none" cap="none" strike="noStrike">
                        <a:solidFill>
                          <a:srgbClr val="000000"/>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100" u="none" cap="none" strike="noStrike"/>
                        <a:t>Bajeti ya Mpango wa Kazi </a:t>
                      </a:r>
                      <a:endParaRPr sz="1100" u="none" cap="none" strike="noStrike">
                        <a:solidFill>
                          <a:srgbClr val="000000"/>
                        </a:solidFill>
                        <a:latin typeface="Arial"/>
                        <a:ea typeface="Arial"/>
                        <a:cs typeface="Arial"/>
                        <a:sym typeface="Arial"/>
                      </a:endParaRPr>
                    </a:p>
                  </a:txBody>
                  <a:tcPr marT="0" marB="0" marR="400" marL="400"/>
                </a:tc>
              </a:tr>
              <a:tr h="208500">
                <a:tc vMerge="1"/>
                <a:tc>
                  <a:txBody>
                    <a:bodyPr/>
                    <a:lstStyle/>
                    <a:p>
                      <a:pPr indent="-8890" lvl="0" marL="8890" marR="0" rtl="0" algn="l">
                        <a:spcBef>
                          <a:spcPts val="0"/>
                        </a:spcBef>
                        <a:spcAft>
                          <a:spcPts val="0"/>
                        </a:spcAft>
                        <a:buNone/>
                      </a:pPr>
                      <a:r>
                        <a:rPr lang="en-US" sz="1100" u="none" cap="none" strike="noStrike"/>
                        <a:t>AMELP </a:t>
                      </a:r>
                      <a:endParaRPr b="0" sz="11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100" u="none" cap="none" strike="noStrike"/>
                        <a:t>Thibitisha ikiwa AMELP ya shirika imeidhinishwa na USAID.</a:t>
                      </a:r>
                      <a:endParaRPr sz="1100" u="none" cap="none" strike="noStrike">
                        <a:solidFill>
                          <a:srgbClr val="000000"/>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100" u="none" cap="none" strike="noStrike"/>
                        <a:t>AMELP </a:t>
                      </a:r>
                      <a:endParaRPr sz="1100" u="none" cap="none" strike="noStrike">
                        <a:solidFill>
                          <a:srgbClr val="000000"/>
                        </a:solidFill>
                        <a:latin typeface="Arial"/>
                        <a:ea typeface="Arial"/>
                        <a:cs typeface="Arial"/>
                        <a:sym typeface="Arial"/>
                      </a:endParaRPr>
                    </a:p>
                  </a:txBody>
                  <a:tcPr marT="0" marB="0" marR="400" marL="400"/>
                </a:tc>
              </a:tr>
              <a:tr h="833050">
                <a:tc rowSpan="5">
                  <a:txBody>
                    <a:bodyPr/>
                    <a:lstStyle/>
                    <a:p>
                      <a:pPr indent="0" lvl="0" marL="228600" marR="71755" rtl="0" algn="ctr">
                        <a:spcBef>
                          <a:spcPts val="0"/>
                        </a:spcBef>
                        <a:spcAft>
                          <a:spcPts val="0"/>
                        </a:spcAft>
                        <a:buNone/>
                      </a:pPr>
                      <a:r>
                        <a:rPr lang="en-US" sz="1100" u="none" cap="none" strike="noStrike"/>
                        <a:t>Uongozi</a:t>
                      </a:r>
                      <a:endParaRPr/>
                    </a:p>
                    <a:p>
                      <a:pPr indent="-8889" lvl="0" marL="80645" marR="71755" rtl="0" algn="l">
                        <a:spcBef>
                          <a:spcPts val="1800"/>
                        </a:spcBef>
                        <a:spcAft>
                          <a:spcPts val="0"/>
                        </a:spcAft>
                        <a:buNone/>
                      </a:pPr>
                      <a:r>
                        <a:rPr lang="en-US" sz="1100" u="none" cap="none" strike="noStrike"/>
                        <a:t> </a:t>
                      </a:r>
                      <a:endParaRPr b="0" sz="11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100" u="none" cap="none" strike="noStrike"/>
                        <a:t>Mikutano ya USAID </a:t>
                      </a:r>
                      <a:endParaRPr b="0" sz="11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100" u="none" cap="none" strike="noStrike"/>
                        <a:t>Thibitisha ikiwa mikutano na AOR au COR inahudhuriwa mara kwa mara (kila wiki, mara mbili kwa wiki, au kila mwezi) na ajenda au dokezo.</a:t>
                      </a:r>
                      <a:endParaRPr sz="1100" u="none" cap="none" strike="noStrike">
                        <a:solidFill>
                          <a:srgbClr val="000000"/>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100" u="none" cap="none" strike="noStrike"/>
                        <a:t>Nyaraka husika, kama vile ajenda, dokezo, mahudhurio ya mikutano, mawasilisho, n.k.</a:t>
                      </a:r>
                      <a:endParaRPr sz="1100" u="none" cap="none" strike="noStrike">
                        <a:solidFill>
                          <a:srgbClr val="000000"/>
                        </a:solidFill>
                        <a:latin typeface="Arial"/>
                        <a:ea typeface="Arial"/>
                        <a:cs typeface="Arial"/>
                        <a:sym typeface="Arial"/>
                      </a:endParaRPr>
                    </a:p>
                  </a:txBody>
                  <a:tcPr marT="0" marB="0" marR="400" marL="400"/>
                </a:tc>
              </a:tr>
              <a:tr h="416975">
                <a:tc vMerge="1"/>
                <a:tc>
                  <a:txBody>
                    <a:bodyPr/>
                    <a:lstStyle/>
                    <a:p>
                      <a:pPr indent="-8890" lvl="0" marL="8890" marR="0" rtl="0" algn="l">
                        <a:spcBef>
                          <a:spcPts val="0"/>
                        </a:spcBef>
                        <a:spcAft>
                          <a:spcPts val="0"/>
                        </a:spcAft>
                        <a:buNone/>
                      </a:pPr>
                      <a:r>
                        <a:rPr lang="en-US" sz="1100" u="none" cap="none" strike="noStrike"/>
                        <a:t>Mikutano ya Ubia</a:t>
                      </a:r>
                      <a:endParaRPr b="0" sz="11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100" u="none" cap="none" strike="noStrike"/>
                        <a:t>Thibitisha ikiwa mikutano ya ubia hufanyika mara kwa mara (kila mwezi, kila mwezi, kila robo mwaka) na ajenda  na dokezo.</a:t>
                      </a:r>
                      <a:endParaRPr sz="1100" u="none" cap="none" strike="noStrike">
                        <a:solidFill>
                          <a:srgbClr val="000000"/>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100" u="none" cap="none" strike="noStrike"/>
                        <a:t>Sawa na hapo juu</a:t>
                      </a:r>
                      <a:endParaRPr sz="1100" u="none" cap="none" strike="noStrike">
                        <a:solidFill>
                          <a:srgbClr val="000000"/>
                        </a:solidFill>
                        <a:latin typeface="Arial"/>
                        <a:ea typeface="Arial"/>
                        <a:cs typeface="Arial"/>
                        <a:sym typeface="Arial"/>
                      </a:endParaRPr>
                    </a:p>
                  </a:txBody>
                  <a:tcPr marT="0" marB="0" marR="400" marL="400"/>
                </a:tc>
              </a:tr>
              <a:tr h="208500">
                <a:tc vMerge="1"/>
                <a:tc>
                  <a:txBody>
                    <a:bodyPr/>
                    <a:lstStyle/>
                    <a:p>
                      <a:pPr indent="-8890" lvl="0" marL="8890" marR="0" rtl="0" algn="l">
                        <a:spcBef>
                          <a:spcPts val="0"/>
                        </a:spcBef>
                        <a:spcAft>
                          <a:spcPts val="0"/>
                        </a:spcAft>
                        <a:buNone/>
                      </a:pPr>
                      <a:r>
                        <a:rPr lang="en-US" sz="1100" u="none" cap="none" strike="noStrike"/>
                        <a:t>Mikutano ya Wafanyakazi </a:t>
                      </a:r>
                      <a:endParaRPr b="0" sz="11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100" u="none" cap="none" strike="noStrike"/>
                        <a:t>Thibitisha ikiwa mikutano ya wafanyakazi hufanyika mara kwa mara (kila wiki, mara mbili kwa wiki, kila mwezi)  na ajenda na dokezo.</a:t>
                      </a:r>
                      <a:endParaRPr sz="1100" u="none" cap="none" strike="noStrike">
                        <a:solidFill>
                          <a:srgbClr val="000000"/>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100" u="none" cap="none" strike="noStrike"/>
                        <a:t>Sawa na hapo juu</a:t>
                      </a:r>
                      <a:endParaRPr sz="1100" u="none" cap="none" strike="noStrike">
                        <a:solidFill>
                          <a:srgbClr val="000000"/>
                        </a:solidFill>
                        <a:latin typeface="Arial"/>
                        <a:ea typeface="Arial"/>
                        <a:cs typeface="Arial"/>
                        <a:sym typeface="Arial"/>
                      </a:endParaRPr>
                    </a:p>
                  </a:txBody>
                  <a:tcPr marT="0" marB="0" marR="400" marL="400"/>
                </a:tc>
              </a:tr>
              <a:tr h="208500">
                <a:tc vMerge="1"/>
                <a:tc>
                  <a:txBody>
                    <a:bodyPr/>
                    <a:lstStyle/>
                    <a:p>
                      <a:pPr indent="-8890" lvl="0" marL="8890" marR="0" rtl="0" algn="l">
                        <a:spcBef>
                          <a:spcPts val="0"/>
                        </a:spcBef>
                        <a:spcAft>
                          <a:spcPts val="0"/>
                        </a:spcAft>
                        <a:buNone/>
                      </a:pPr>
                      <a:r>
                        <a:rPr lang="en-US" sz="1100" u="none" cap="none" strike="noStrike"/>
                        <a:t>Mikutano ya Utendaji</a:t>
                      </a:r>
                      <a:endParaRPr b="0" sz="11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100" u="none" cap="none" strike="noStrike"/>
                        <a:t>Thibitisha ikiwa mikutano ya utendaji hufanyika mara kwa mara (kila wiki, kila mwezi, kila mwezi) na ajenda na dokezo.</a:t>
                      </a:r>
                      <a:endParaRPr sz="1100" u="none" cap="none" strike="noStrike">
                        <a:solidFill>
                          <a:srgbClr val="000000"/>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100" u="none" cap="none" strike="noStrike"/>
                        <a:t>Sawa na hapo juu</a:t>
                      </a:r>
                      <a:endParaRPr sz="1100" u="none" cap="none" strike="noStrike">
                        <a:solidFill>
                          <a:srgbClr val="000000"/>
                        </a:solidFill>
                        <a:latin typeface="Arial"/>
                        <a:ea typeface="Arial"/>
                        <a:cs typeface="Arial"/>
                        <a:sym typeface="Arial"/>
                      </a:endParaRPr>
                    </a:p>
                  </a:txBody>
                  <a:tcPr marT="0" marB="0" marR="400" marL="400"/>
                </a:tc>
              </a:tr>
              <a:tr h="298725">
                <a:tc vMerge="1"/>
                <a:tc>
                  <a:txBody>
                    <a:bodyPr/>
                    <a:lstStyle/>
                    <a:p>
                      <a:pPr indent="-8890" lvl="0" marL="8890" marR="0" rtl="0" algn="l">
                        <a:spcBef>
                          <a:spcPts val="0"/>
                        </a:spcBef>
                        <a:spcAft>
                          <a:spcPts val="0"/>
                        </a:spcAft>
                        <a:buNone/>
                      </a:pPr>
                      <a:r>
                        <a:rPr lang="en-US" sz="1100" u="none" cap="none" strike="noStrike"/>
                        <a:t>Mikutano ya Kiufundi</a:t>
                      </a:r>
                      <a:endParaRPr b="0" sz="11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100" u="none" cap="none" strike="noStrike"/>
                        <a:t>Thibitisha ikiwa mikutano ya kiufundi hufanyika mara kwa mara (kila wiki, mara mbili kwa wiki, kila mwezi)  na ajenda na dokezo.</a:t>
                      </a:r>
                      <a:endParaRPr sz="1100" u="none" cap="none" strike="noStrike">
                        <a:solidFill>
                          <a:srgbClr val="000000"/>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100" u="none" cap="none" strike="noStrike"/>
                        <a:t>Sawa na hapo juu</a:t>
                      </a:r>
                      <a:endParaRPr sz="1100" u="none" cap="none" strike="noStrike">
                        <a:solidFill>
                          <a:srgbClr val="000000"/>
                        </a:solidFill>
                        <a:latin typeface="Arial"/>
                        <a:ea typeface="Arial"/>
                        <a:cs typeface="Arial"/>
                        <a:sym typeface="Arial"/>
                      </a:endParaRPr>
                    </a:p>
                  </a:txBody>
                  <a:tcPr marT="0" marB="0" marR="400" marL="400"/>
                </a:tc>
              </a:tr>
            </a:tbl>
          </a:graphicData>
        </a:graphic>
      </p:graphicFrame>
      <p:sp>
        <p:nvSpPr>
          <p:cNvPr id="1823" name="Google Shape;1823;p183"/>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7" name="Shape 1827"/>
        <p:cNvGrpSpPr/>
        <p:nvPr/>
      </p:nvGrpSpPr>
      <p:grpSpPr>
        <a:xfrm>
          <a:off x="0" y="0"/>
          <a:ext cx="0" cy="0"/>
          <a:chOff x="0" y="0"/>
          <a:chExt cx="0" cy="0"/>
        </a:xfrm>
      </p:grpSpPr>
      <p:graphicFrame>
        <p:nvGraphicFramePr>
          <p:cNvPr id="1828" name="Google Shape;1828;p184"/>
          <p:cNvGraphicFramePr/>
          <p:nvPr/>
        </p:nvGraphicFramePr>
        <p:xfrm>
          <a:off x="374352" y="907808"/>
          <a:ext cx="3000000" cy="3000000"/>
        </p:xfrm>
        <a:graphic>
          <a:graphicData uri="http://schemas.openxmlformats.org/drawingml/2006/table">
            <a:tbl>
              <a:tblPr bandRow="1" firstCol="1" firstRow="1">
                <a:noFill/>
                <a:tableStyleId>{8A603AAD-59E9-4164-B51B-7B92F35CD14B}</a:tableStyleId>
              </a:tblPr>
              <a:tblGrid>
                <a:gridCol w="430025"/>
                <a:gridCol w="1691400"/>
                <a:gridCol w="6221225"/>
                <a:gridCol w="2844925"/>
              </a:tblGrid>
              <a:tr h="213150">
                <a:tc gridSpan="2">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KATEGORIA/</a:t>
                      </a:r>
                      <a:br>
                        <a:rPr b="1" lang="en-US" sz="1400" u="none" cap="none" strike="noStrike">
                          <a:solidFill>
                            <a:schemeClr val="lt1"/>
                          </a:solidFill>
                          <a:latin typeface="Arial"/>
                          <a:ea typeface="Arial"/>
                          <a:cs typeface="Arial"/>
                          <a:sym typeface="Arial"/>
                        </a:rPr>
                      </a:br>
                      <a:r>
                        <a:rPr b="1" lang="en-US" sz="1400" u="none" cap="none" strike="noStrike">
                          <a:solidFill>
                            <a:schemeClr val="lt1"/>
                          </a:solidFill>
                          <a:latin typeface="Arial"/>
                          <a:ea typeface="Arial"/>
                          <a:cs typeface="Arial"/>
                          <a:sym typeface="Arial"/>
                        </a:rPr>
                        <a:t>KATEGORIA NDOGO</a:t>
                      </a:r>
                      <a:endParaRPr b="1" sz="1400" u="none" cap="none" strike="noStrike">
                        <a:solidFill>
                          <a:schemeClr val="lt1"/>
                        </a:solidFill>
                        <a:latin typeface="Arial"/>
                        <a:ea typeface="Arial"/>
                        <a:cs typeface="Arial"/>
                        <a:sym typeface="Arial"/>
                      </a:endParaRPr>
                    </a:p>
                  </a:txBody>
                  <a:tcPr marT="0" marB="0" marR="400" marL="400" anchor="ctr">
                    <a:solidFill>
                      <a:srgbClr val="002E6C"/>
                    </a:solidFill>
                  </a:tcPr>
                </a:tc>
                <a:tc hMerge="1"/>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MALENGO</a:t>
                      </a:r>
                      <a:endParaRPr b="1" sz="1400" u="none" cap="none" strike="noStrike">
                        <a:solidFill>
                          <a:schemeClr val="lt1"/>
                        </a:solidFill>
                        <a:latin typeface="Arial"/>
                        <a:ea typeface="Arial"/>
                        <a:cs typeface="Arial"/>
                        <a:sym typeface="Arial"/>
                      </a:endParaRPr>
                    </a:p>
                  </a:txBody>
                  <a:tcPr marT="0" marB="0" marR="400" marL="400" anchor="ctr">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b="1" sz="1400" u="none" cap="none" strike="noStrike">
                        <a:solidFill>
                          <a:schemeClr val="lt1"/>
                        </a:solidFill>
                        <a:latin typeface="Arial"/>
                        <a:ea typeface="Arial"/>
                        <a:cs typeface="Arial"/>
                        <a:sym typeface="Arial"/>
                      </a:endParaRPr>
                    </a:p>
                  </a:txBody>
                  <a:tcPr marT="0" marB="0" marR="400" marL="400" anchor="ctr">
                    <a:solidFill>
                      <a:srgbClr val="002E6C"/>
                    </a:solidFill>
                  </a:tcPr>
                </a:tc>
              </a:tr>
              <a:tr h="338825">
                <a:tc rowSpan="3">
                  <a:txBody>
                    <a:bodyPr/>
                    <a:lstStyle/>
                    <a:p>
                      <a:pPr indent="0" lvl="0" marL="228600" marR="71755" rtl="0" algn="ctr">
                        <a:spcBef>
                          <a:spcPts val="0"/>
                        </a:spcBef>
                        <a:spcAft>
                          <a:spcPts val="0"/>
                        </a:spcAft>
                        <a:buNone/>
                      </a:pPr>
                      <a:r>
                        <a:rPr lang="en-US" sz="1400" u="none" cap="none" strike="noStrike">
                          <a:latin typeface="Arial"/>
                          <a:ea typeface="Arial"/>
                          <a:cs typeface="Arial"/>
                          <a:sym typeface="Arial"/>
                        </a:rPr>
                        <a:t>Manunuzi </a:t>
                      </a:r>
                      <a:endParaRPr/>
                    </a:p>
                    <a:p>
                      <a:pPr indent="-8889" lvl="0" marL="80645" marR="71755" rtl="0" algn="l">
                        <a:spcBef>
                          <a:spcPts val="1800"/>
                        </a:spcBef>
                        <a:spcAft>
                          <a:spcPts val="0"/>
                        </a:spcAft>
                        <a:buNone/>
                      </a:pPr>
                      <a:r>
                        <a:rPr lang="en-US" sz="1400" u="none" cap="none" strike="noStrike">
                          <a:latin typeface="Arial"/>
                          <a:ea typeface="Arial"/>
                          <a:cs typeface="Arial"/>
                          <a:sym typeface="Arial"/>
                        </a:rPr>
                        <a:t> </a:t>
                      </a:r>
                      <a:endParaRPr sz="1400" u="none" cap="none" strike="noStrike">
                        <a:solidFill>
                          <a:srgbClr val="000000"/>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Wapokeaji wadogo </a:t>
                      </a:r>
                      <a:endParaRPr b="0" sz="14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Thibitisha ikiwa tuzo ndogo hutolewa kwa wakati, na mtiririko wa taarifa, na mikutano ya mara kwa mara ya ufuatiliaji na dokezo.</a:t>
                      </a:r>
                      <a:endParaRPr sz="1400" u="none" cap="none" strike="noStrike">
                        <a:solidFill>
                          <a:srgbClr val="000000"/>
                        </a:solidFill>
                        <a:latin typeface="Arial"/>
                        <a:ea typeface="Arial"/>
                        <a:cs typeface="Arial"/>
                        <a:sym typeface="Arial"/>
                      </a:endParaRPr>
                    </a:p>
                  </a:txBody>
                  <a:tcPr marT="0" marB="0" marR="400" marL="400"/>
                </a:tc>
                <a:tc>
                  <a:txBody>
                    <a:bodyPr/>
                    <a:lstStyle/>
                    <a:p>
                      <a:pPr indent="0" lvl="0" marL="0" marR="0" rtl="0" algn="l">
                        <a:spcBef>
                          <a:spcPts val="0"/>
                        </a:spcBef>
                        <a:spcAft>
                          <a:spcPts val="0"/>
                        </a:spcAft>
                        <a:buNone/>
                      </a:pPr>
                      <a:r>
                        <a:rPr lang="en-US" sz="1400" u="none" cap="none" strike="noStrike">
                          <a:latin typeface="Arial"/>
                          <a:ea typeface="Arial"/>
                          <a:cs typeface="Arial"/>
                          <a:sym typeface="Arial"/>
                        </a:rPr>
                        <a:t>tuzo ndogo, maendeleo, na ripoti za kifedha</a:t>
                      </a:r>
                      <a:endParaRPr sz="1400" u="none" cap="none" strike="noStrike">
                        <a:solidFill>
                          <a:srgbClr val="000000"/>
                        </a:solidFill>
                        <a:latin typeface="Arial"/>
                        <a:ea typeface="Arial"/>
                        <a:cs typeface="Arial"/>
                        <a:sym typeface="Arial"/>
                      </a:endParaRPr>
                    </a:p>
                  </a:txBody>
                  <a:tcPr marT="0" marB="0" marR="400" marL="400"/>
                </a:tc>
              </a:tr>
              <a:tr h="371975">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Zana </a:t>
                      </a:r>
                      <a:endParaRPr b="0" sz="14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Thibitisha ikiwa vifaa vyote katika bajeti vinanunuliwa kwa wakati, kwa kufuata taratibu za ndani, na kuongezwa kwenye orodha ya mali.</a:t>
                      </a:r>
                      <a:endParaRPr sz="1400" u="none" cap="none" strike="noStrike">
                        <a:solidFill>
                          <a:srgbClr val="000000"/>
                        </a:solidFill>
                        <a:latin typeface="Arial"/>
                        <a:ea typeface="Arial"/>
                        <a:cs typeface="Arial"/>
                        <a:sym typeface="Arial"/>
                      </a:endParaRPr>
                    </a:p>
                  </a:txBody>
                  <a:tcPr marT="0" marB="0" marR="400" marL="400"/>
                </a:tc>
                <a:tc>
                  <a:txBody>
                    <a:bodyPr/>
                    <a:lstStyle/>
                    <a:p>
                      <a:pPr indent="0" lvl="0" marL="0" marR="0" rtl="0" algn="l">
                        <a:spcBef>
                          <a:spcPts val="0"/>
                        </a:spcBef>
                        <a:spcAft>
                          <a:spcPts val="0"/>
                        </a:spcAft>
                        <a:buNone/>
                      </a:pPr>
                      <a:r>
                        <a:rPr lang="en-US" sz="1400" u="none" cap="none" strike="noStrike">
                          <a:latin typeface="Arial"/>
                          <a:ea typeface="Arial"/>
                          <a:cs typeface="Arial"/>
                          <a:sym typeface="Arial"/>
                        </a:rPr>
                        <a:t>Fomu za mahitaji ya ununuzi, bajeti, ankara, malipo, na hesabu ya mali</a:t>
                      </a:r>
                      <a:endParaRPr sz="1400" u="none" cap="none" strike="noStrike">
                        <a:solidFill>
                          <a:srgbClr val="000000"/>
                        </a:solidFill>
                        <a:latin typeface="Arial"/>
                        <a:ea typeface="Arial"/>
                        <a:cs typeface="Arial"/>
                        <a:sym typeface="Arial"/>
                      </a:endParaRPr>
                    </a:p>
                  </a:txBody>
                  <a:tcPr marT="0" marB="0" marR="400" marL="400"/>
                </a:tc>
              </a:tr>
              <a:tr h="522875">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Vifaa</a:t>
                      </a:r>
                      <a:endParaRPr b="0" sz="14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Thibitisha ikiwa vifaa vyote katika bajeti vilinunuliwa kwa wakati na kwa kufuata taratibu za ndani.</a:t>
                      </a:r>
                      <a:endParaRPr sz="1400" u="none" cap="none" strike="noStrike">
                        <a:solidFill>
                          <a:srgbClr val="000000"/>
                        </a:solidFill>
                        <a:latin typeface="Arial"/>
                        <a:ea typeface="Arial"/>
                        <a:cs typeface="Arial"/>
                        <a:sym typeface="Arial"/>
                      </a:endParaRPr>
                    </a:p>
                  </a:txBody>
                  <a:tcPr marT="0" marB="0" marR="400" marL="400"/>
                </a:tc>
                <a:tc>
                  <a:txBody>
                    <a:bodyPr/>
                    <a:lstStyle/>
                    <a:p>
                      <a:pPr indent="0" lvl="0" marL="0" marR="0" rtl="0" algn="l">
                        <a:spcBef>
                          <a:spcPts val="0"/>
                        </a:spcBef>
                        <a:spcAft>
                          <a:spcPts val="0"/>
                        </a:spcAft>
                        <a:buNone/>
                      </a:pPr>
                      <a:r>
                        <a:rPr lang="en-US" sz="1400" u="none" cap="none" strike="noStrike">
                          <a:latin typeface="Arial"/>
                          <a:ea typeface="Arial"/>
                          <a:cs typeface="Arial"/>
                          <a:sym typeface="Arial"/>
                        </a:rPr>
                        <a:t>Fomu za mahitaji ya ununuzi, bajeti, ankara, malipo, na hesabu ya mali</a:t>
                      </a:r>
                      <a:endParaRPr sz="1400" u="none" cap="none" strike="noStrike">
                        <a:solidFill>
                          <a:srgbClr val="000000"/>
                        </a:solidFill>
                        <a:latin typeface="Arial"/>
                        <a:ea typeface="Arial"/>
                        <a:cs typeface="Arial"/>
                        <a:sym typeface="Arial"/>
                      </a:endParaRPr>
                    </a:p>
                  </a:txBody>
                  <a:tcPr marT="0" marB="0" marR="400" marL="400"/>
                </a:tc>
              </a:tr>
              <a:tr h="358400">
                <a:tc rowSpan="4">
                  <a:txBody>
                    <a:bodyPr/>
                    <a:lstStyle/>
                    <a:p>
                      <a:pPr indent="0" lvl="0" marL="228600" marR="71755" rtl="0" algn="ctr">
                        <a:spcBef>
                          <a:spcPts val="0"/>
                        </a:spcBef>
                        <a:spcAft>
                          <a:spcPts val="0"/>
                        </a:spcAft>
                        <a:buNone/>
                      </a:pPr>
                      <a:r>
                        <a:rPr lang="en-US" sz="1400" u="none" cap="none" strike="noStrike">
                          <a:latin typeface="Arial"/>
                          <a:ea typeface="Arial"/>
                          <a:cs typeface="Arial"/>
                          <a:sym typeface="Arial"/>
                        </a:rPr>
                        <a:t>Usimamizi wa Fedha </a:t>
                      </a:r>
                      <a:endParaRPr sz="1400" u="none" cap="none" strike="noStrike">
                        <a:solidFill>
                          <a:srgbClr val="000000"/>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Kuomba Fedha </a:t>
                      </a:r>
                      <a:endParaRPr b="0" sz="14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Thibitisha ikiwa SF 270 au SF 1034 zote za awali zinashughulikia shughuli mara kwa mara, zinahesabiwa kwa usahihi, na zinawasilishwa kwa wakati.</a:t>
                      </a:r>
                      <a:endParaRPr sz="1400" u="none" cap="none" strike="noStrike">
                        <a:solidFill>
                          <a:srgbClr val="000000"/>
                        </a:solidFill>
                        <a:latin typeface="Arial"/>
                        <a:ea typeface="Arial"/>
                        <a:cs typeface="Arial"/>
                        <a:sym typeface="Arial"/>
                      </a:endParaRPr>
                    </a:p>
                  </a:txBody>
                  <a:tcPr marT="0" marB="0" marR="400" marL="400"/>
                </a:tc>
                <a:tc>
                  <a:txBody>
                    <a:bodyPr/>
                    <a:lstStyle/>
                    <a:p>
                      <a:pPr indent="0" lvl="0" marL="0" marR="0" rtl="0" algn="l">
                        <a:spcBef>
                          <a:spcPts val="0"/>
                        </a:spcBef>
                        <a:spcAft>
                          <a:spcPts val="0"/>
                        </a:spcAft>
                        <a:buNone/>
                      </a:pPr>
                      <a:r>
                        <a:rPr lang="en-US" sz="1400" u="none" cap="none" strike="noStrike">
                          <a:latin typeface="Arial"/>
                          <a:ea typeface="Arial"/>
                          <a:cs typeface="Arial"/>
                          <a:sym typeface="Arial"/>
                        </a:rPr>
                        <a:t>SF 270 au SF 1034 </a:t>
                      </a:r>
                      <a:endParaRPr sz="1400" u="none" cap="none" strike="noStrike">
                        <a:solidFill>
                          <a:srgbClr val="000000"/>
                        </a:solidFill>
                        <a:latin typeface="Arial"/>
                        <a:ea typeface="Arial"/>
                        <a:cs typeface="Arial"/>
                        <a:sym typeface="Arial"/>
                      </a:endParaRPr>
                    </a:p>
                  </a:txBody>
                  <a:tcPr marT="0" marB="0" marR="400" marL="400"/>
                </a:tc>
              </a:tr>
              <a:tr h="201300">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Ongezeko </a:t>
                      </a:r>
                      <a:endParaRPr b="0" sz="14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Thibitisha ikiwa ripoti za Ongezeko zinawasilishwa kwa wakati na kwa usahihi.</a:t>
                      </a:r>
                      <a:endParaRPr sz="1400" u="none" cap="none" strike="noStrike">
                        <a:solidFill>
                          <a:srgbClr val="000000"/>
                        </a:solidFill>
                        <a:latin typeface="Arial"/>
                        <a:ea typeface="Arial"/>
                        <a:cs typeface="Arial"/>
                        <a:sym typeface="Arial"/>
                      </a:endParaRPr>
                    </a:p>
                  </a:txBody>
                  <a:tcPr marT="0" marB="0" marR="400" marL="400"/>
                </a:tc>
                <a:tc>
                  <a:txBody>
                    <a:bodyPr/>
                    <a:lstStyle/>
                    <a:p>
                      <a:pPr indent="0" lvl="0" marL="0" marR="0" rtl="0" algn="l">
                        <a:spcBef>
                          <a:spcPts val="0"/>
                        </a:spcBef>
                        <a:spcAft>
                          <a:spcPts val="0"/>
                        </a:spcAft>
                        <a:buNone/>
                      </a:pPr>
                      <a:r>
                        <a:rPr lang="en-US" sz="1400" u="none" cap="none" strike="noStrike">
                          <a:latin typeface="Arial"/>
                          <a:ea typeface="Arial"/>
                          <a:cs typeface="Arial"/>
                          <a:sym typeface="Arial"/>
                        </a:rPr>
                        <a:t>Mtiririko wa rekodi </a:t>
                      </a:r>
                      <a:endParaRPr sz="1400" u="none" cap="none" strike="noStrike">
                        <a:solidFill>
                          <a:srgbClr val="000000"/>
                        </a:solidFill>
                        <a:latin typeface="Arial"/>
                        <a:ea typeface="Arial"/>
                        <a:cs typeface="Arial"/>
                        <a:sym typeface="Arial"/>
                      </a:endParaRPr>
                    </a:p>
                  </a:txBody>
                  <a:tcPr marT="0" marB="0" marR="400" marL="400"/>
                </a:tc>
              </a:tr>
              <a:tr h="961050">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Marekebisho ya Bajeti </a:t>
                      </a:r>
                      <a:endParaRPr b="0" sz="14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Thibitisha ikiwa marekebisho ya bajeti yanahitajika au la, na ikiwa yanahitajika, yanajadiliwa na kuidhinishwa na USAID, na ikiwa baadhi yake yanajumuisha mabadiliko makubwa, mabadiliko muhimu ya wafanyakazi, ufadhili wa ziada, mabadiliko kwa gharama zisizo za moja kwa moja, kuongeza bidhaa, mafunzo, au wapokeaji wadogo; na kuhakikisha kuwa idhini zinapokelewa kabla ya matumizi; sababu zinafaa; na kiasi hicho kinafaa.</a:t>
                      </a:r>
                      <a:endParaRPr sz="1400" u="none" cap="none" strike="noStrike">
                        <a:solidFill>
                          <a:srgbClr val="000000"/>
                        </a:solidFill>
                        <a:latin typeface="Arial"/>
                        <a:ea typeface="Arial"/>
                        <a:cs typeface="Arial"/>
                        <a:sym typeface="Arial"/>
                      </a:endParaRPr>
                    </a:p>
                  </a:txBody>
                  <a:tcPr marT="0" marB="0" marR="400" marL="400"/>
                </a:tc>
                <a:tc>
                  <a:txBody>
                    <a:bodyPr/>
                    <a:lstStyle/>
                    <a:p>
                      <a:pPr indent="0" lvl="0" marL="0" marR="0" rtl="0" algn="l">
                        <a:spcBef>
                          <a:spcPts val="0"/>
                        </a:spcBef>
                        <a:spcAft>
                          <a:spcPts val="0"/>
                        </a:spcAft>
                        <a:buNone/>
                      </a:pPr>
                      <a:r>
                        <a:rPr lang="en-US" sz="1400" u="none" cap="none" strike="noStrike">
                          <a:latin typeface="Arial"/>
                          <a:ea typeface="Arial"/>
                          <a:cs typeface="Arial"/>
                          <a:sym typeface="Arial"/>
                        </a:rPr>
                        <a:t>marekebisho ya Bajeti </a:t>
                      </a:r>
                      <a:endParaRPr/>
                    </a:p>
                    <a:p>
                      <a:pPr indent="0" lvl="0" marL="0" marR="0" rtl="0" algn="l">
                        <a:spcBef>
                          <a:spcPts val="1800"/>
                        </a:spcBef>
                        <a:spcAft>
                          <a:spcPts val="0"/>
                        </a:spcAft>
                        <a:buNone/>
                      </a:pPr>
                      <a:r>
                        <a:rPr lang="en-US" sz="1400" u="none" cap="none" strike="noStrike">
                          <a:latin typeface="Arial"/>
                          <a:ea typeface="Arial"/>
                          <a:cs typeface="Arial"/>
                          <a:sym typeface="Arial"/>
                        </a:rPr>
                        <a:t>Idhini </a:t>
                      </a:r>
                      <a:endParaRPr sz="1400" u="none" cap="none" strike="noStrike">
                        <a:solidFill>
                          <a:srgbClr val="000000"/>
                        </a:solidFill>
                        <a:latin typeface="Arial"/>
                        <a:ea typeface="Arial"/>
                        <a:cs typeface="Arial"/>
                        <a:sym typeface="Arial"/>
                      </a:endParaRPr>
                    </a:p>
                  </a:txBody>
                  <a:tcPr marT="0" marB="0" marR="400" marL="400"/>
                </a:tc>
              </a:tr>
              <a:tr h="405025">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Idhini za Safari</a:t>
                      </a:r>
                      <a:endParaRPr b="0" sz="14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Thibitisha kwamba maombi yote ya usafiri yameidhinishwa kabla ya safari kuanzishwa, na gharama na marejesho ya fedha yanawasilishwa kwa wakati.</a:t>
                      </a:r>
                      <a:endParaRPr sz="1400" u="none" cap="none" strike="noStrike">
                        <a:solidFill>
                          <a:srgbClr val="000000"/>
                        </a:solidFill>
                        <a:latin typeface="Arial"/>
                        <a:ea typeface="Arial"/>
                        <a:cs typeface="Arial"/>
                        <a:sym typeface="Arial"/>
                      </a:endParaRPr>
                    </a:p>
                  </a:txBody>
                  <a:tcPr marT="0" marB="0" marR="400" marL="400"/>
                </a:tc>
                <a:tc>
                  <a:txBody>
                    <a:bodyPr/>
                    <a:lstStyle/>
                    <a:p>
                      <a:pPr indent="0" lvl="0" marL="0" marR="0" rtl="0" algn="l">
                        <a:spcBef>
                          <a:spcPts val="0"/>
                        </a:spcBef>
                        <a:spcAft>
                          <a:spcPts val="0"/>
                        </a:spcAft>
                        <a:buNone/>
                      </a:pPr>
                      <a:r>
                        <a:rPr lang="en-US" sz="1400" u="none" cap="none" strike="noStrike">
                          <a:latin typeface="Arial"/>
                          <a:ea typeface="Arial"/>
                          <a:cs typeface="Arial"/>
                          <a:sym typeface="Arial"/>
                        </a:rPr>
                        <a:t>Sera ya safari?</a:t>
                      </a:r>
                      <a:endParaRPr sz="1400" u="none" cap="none" strike="noStrike">
                        <a:solidFill>
                          <a:srgbClr val="000000"/>
                        </a:solidFill>
                        <a:latin typeface="Arial"/>
                        <a:ea typeface="Arial"/>
                        <a:cs typeface="Arial"/>
                        <a:sym typeface="Arial"/>
                      </a:endParaRPr>
                    </a:p>
                  </a:txBody>
                  <a:tcPr marT="0" marB="0" marR="400" marL="400"/>
                </a:tc>
              </a:tr>
              <a:tr h="380500">
                <a:tc rowSpan="2">
                  <a:txBody>
                    <a:bodyPr/>
                    <a:lstStyle/>
                    <a:p>
                      <a:pPr indent="0" lvl="0" marL="228600" marR="71755" rtl="0" algn="ctr">
                        <a:spcBef>
                          <a:spcPts val="0"/>
                        </a:spcBef>
                        <a:spcAft>
                          <a:spcPts val="0"/>
                        </a:spcAft>
                        <a:buNone/>
                      </a:pPr>
                      <a:r>
                        <a:rPr lang="en-US" sz="1400" u="none" cap="none" strike="noStrike">
                          <a:latin typeface="Arial"/>
                          <a:ea typeface="Arial"/>
                          <a:cs typeface="Arial"/>
                          <a:sym typeface="Arial"/>
                        </a:rPr>
                        <a:t>Ufuatiliaji </a:t>
                      </a:r>
                      <a:endParaRPr sz="1400" u="none" cap="none" strike="noStrike">
                        <a:solidFill>
                          <a:srgbClr val="000000"/>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Utendaji</a:t>
                      </a:r>
                      <a:endParaRPr b="0" sz="14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Thibitisha ikiwa malengo mengi na maendeleo yanapitiwa kila mwezi na hatua zinazofaa za kurekebisha zinachukuliwa.</a:t>
                      </a:r>
                      <a:endParaRPr sz="1400" u="none" cap="none" strike="noStrike">
                        <a:solidFill>
                          <a:srgbClr val="000000"/>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malengo dhidi ya maendeleo na hatua za kurekebisha</a:t>
                      </a:r>
                      <a:endParaRPr sz="1400" u="none" cap="none" strike="noStrike">
                        <a:solidFill>
                          <a:srgbClr val="000000"/>
                        </a:solidFill>
                        <a:latin typeface="Arial"/>
                        <a:ea typeface="Arial"/>
                        <a:cs typeface="Arial"/>
                        <a:sym typeface="Arial"/>
                      </a:endParaRPr>
                    </a:p>
                  </a:txBody>
                  <a:tcPr marT="0" marB="0" marR="400" marL="400"/>
                </a:tc>
              </a:tr>
              <a:tr h="705750">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CLA</a:t>
                      </a:r>
                      <a:endParaRPr b="0" sz="14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Thibitisha ikiwa shughuli zote za mpango wa kazi wa Ushirikiano, Mafunzo, na Mabadiliko (CLA) zimeidhinishwa na kutekelezwa kwa mujibu wa ratiba na ikiwa matokeo yanasambazwa kwa wakati.</a:t>
                      </a:r>
                      <a:endParaRPr sz="1400" u="none" cap="none" strike="noStrike">
                        <a:solidFill>
                          <a:srgbClr val="000000"/>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Mipango ya CLA</a:t>
                      </a:r>
                      <a:endParaRPr sz="1400" u="none" cap="none" strike="noStrike">
                        <a:solidFill>
                          <a:srgbClr val="000000"/>
                        </a:solidFill>
                        <a:latin typeface="Arial"/>
                        <a:ea typeface="Arial"/>
                        <a:cs typeface="Arial"/>
                        <a:sym typeface="Arial"/>
                      </a:endParaRPr>
                    </a:p>
                  </a:txBody>
                  <a:tcPr marT="0" marB="0" marR="400" marL="400"/>
                </a:tc>
              </a:tr>
            </a:tbl>
          </a:graphicData>
        </a:graphic>
      </p:graphicFrame>
      <p:sp>
        <p:nvSpPr>
          <p:cNvPr id="1829" name="Google Shape;1829;p184"/>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USIMAMIZI WA TUZO (INAENDELEA)</a:t>
            </a:r>
            <a:endParaRPr/>
          </a:p>
        </p:txBody>
      </p:sp>
      <p:sp>
        <p:nvSpPr>
          <p:cNvPr id="1830" name="Google Shape;1830;p184"/>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4" name="Shape 1834"/>
        <p:cNvGrpSpPr/>
        <p:nvPr/>
      </p:nvGrpSpPr>
      <p:grpSpPr>
        <a:xfrm>
          <a:off x="0" y="0"/>
          <a:ext cx="0" cy="0"/>
          <a:chOff x="0" y="0"/>
          <a:chExt cx="0" cy="0"/>
        </a:xfrm>
      </p:grpSpPr>
      <p:graphicFrame>
        <p:nvGraphicFramePr>
          <p:cNvPr id="1835" name="Google Shape;1835;p185"/>
          <p:cNvGraphicFramePr/>
          <p:nvPr/>
        </p:nvGraphicFramePr>
        <p:xfrm>
          <a:off x="967430" y="926598"/>
          <a:ext cx="3000000" cy="3000000"/>
        </p:xfrm>
        <a:graphic>
          <a:graphicData uri="http://schemas.openxmlformats.org/drawingml/2006/table">
            <a:tbl>
              <a:tblPr bandRow="1" firstCol="1" firstRow="1">
                <a:noFill/>
                <a:tableStyleId>{8A603AAD-59E9-4164-B51B-7B92F35CD14B}</a:tableStyleId>
              </a:tblPr>
              <a:tblGrid>
                <a:gridCol w="407250"/>
                <a:gridCol w="1601725"/>
                <a:gridCol w="5891425"/>
                <a:gridCol w="2694100"/>
              </a:tblGrid>
              <a:tr h="346575">
                <a:tc gridSpan="2">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KATEGORIA/</a:t>
                      </a:r>
                      <a:br>
                        <a:rPr b="1" lang="en-US" sz="1400" u="none" cap="none" strike="noStrike">
                          <a:solidFill>
                            <a:schemeClr val="lt1"/>
                          </a:solidFill>
                          <a:latin typeface="Arial"/>
                          <a:ea typeface="Arial"/>
                          <a:cs typeface="Arial"/>
                          <a:sym typeface="Arial"/>
                        </a:rPr>
                      </a:br>
                      <a:r>
                        <a:rPr b="1" lang="en-US" sz="1400" u="none" cap="none" strike="noStrike">
                          <a:solidFill>
                            <a:schemeClr val="lt1"/>
                          </a:solidFill>
                          <a:latin typeface="Arial"/>
                          <a:ea typeface="Arial"/>
                          <a:cs typeface="Arial"/>
                          <a:sym typeface="Arial"/>
                        </a:rPr>
                        <a:t>KATEGORIA NDOGO</a:t>
                      </a:r>
                      <a:endParaRPr b="1" sz="1400" u="none" cap="none" strike="noStrike">
                        <a:solidFill>
                          <a:schemeClr val="lt1"/>
                        </a:solidFill>
                        <a:latin typeface="Arial"/>
                        <a:ea typeface="Arial"/>
                        <a:cs typeface="Arial"/>
                        <a:sym typeface="Arial"/>
                      </a:endParaRPr>
                    </a:p>
                  </a:txBody>
                  <a:tcPr marT="0" marB="0" marR="400" marL="400" anchor="ctr">
                    <a:solidFill>
                      <a:srgbClr val="002E6C"/>
                    </a:solidFill>
                  </a:tcPr>
                </a:tc>
                <a:tc hMerge="1"/>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MALENGO</a:t>
                      </a:r>
                      <a:endParaRPr b="1" sz="1400" u="none" cap="none" strike="noStrike">
                        <a:solidFill>
                          <a:schemeClr val="lt1"/>
                        </a:solidFill>
                        <a:latin typeface="Arial"/>
                        <a:ea typeface="Arial"/>
                        <a:cs typeface="Arial"/>
                        <a:sym typeface="Arial"/>
                      </a:endParaRPr>
                    </a:p>
                  </a:txBody>
                  <a:tcPr marT="0" marB="0" marR="400" marL="400" anchor="ctr">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b="1" sz="1400" u="none" cap="none" strike="noStrike">
                        <a:solidFill>
                          <a:schemeClr val="lt1"/>
                        </a:solidFill>
                        <a:latin typeface="Arial"/>
                        <a:ea typeface="Arial"/>
                        <a:cs typeface="Arial"/>
                        <a:sym typeface="Arial"/>
                      </a:endParaRPr>
                    </a:p>
                  </a:txBody>
                  <a:tcPr marT="0" marB="0" marR="400" marL="400" anchor="ctr">
                    <a:solidFill>
                      <a:srgbClr val="002E6C"/>
                    </a:solidFill>
                  </a:tcPr>
                </a:tc>
              </a:tr>
              <a:tr h="438525">
                <a:tc rowSpan="7">
                  <a:txBody>
                    <a:bodyPr/>
                    <a:lstStyle/>
                    <a:p>
                      <a:pPr indent="-8890" lvl="0" marL="228600" marR="71755" rtl="0" algn="ctr">
                        <a:spcBef>
                          <a:spcPts val="0"/>
                        </a:spcBef>
                        <a:spcAft>
                          <a:spcPts val="0"/>
                        </a:spcAft>
                        <a:buNone/>
                      </a:pPr>
                      <a:r>
                        <a:rPr lang="en-US" sz="1400" u="none" cap="none" strike="noStrike">
                          <a:latin typeface="Arial"/>
                          <a:ea typeface="Arial"/>
                          <a:cs typeface="Arial"/>
                          <a:sym typeface="Arial"/>
                        </a:rPr>
                        <a:t>Kuripoti </a:t>
                      </a:r>
                      <a:endParaRPr sz="1400" u="none" cap="none" strike="noStrike">
                        <a:solidFill>
                          <a:srgbClr val="000000"/>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Ripoti za Utendaji </a:t>
                      </a:r>
                      <a:endParaRPr b="0" sz="14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Thibitisha ikiwa ripoti zote za utendaji za kila mwezi au za robo mwaka zinawasilishwa kwa wakati na ikiwa 80% ya malengo yamefikiwa.</a:t>
                      </a:r>
                      <a:endParaRPr sz="1400" u="none" cap="none" strike="noStrike">
                        <a:solidFill>
                          <a:srgbClr val="000000"/>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Ripoti za Utendaji </a:t>
                      </a:r>
                      <a:endParaRPr sz="1400" u="none" cap="none" strike="noStrike">
                        <a:solidFill>
                          <a:srgbClr val="000000"/>
                        </a:solidFill>
                        <a:latin typeface="Arial"/>
                        <a:ea typeface="Arial"/>
                        <a:cs typeface="Arial"/>
                        <a:sym typeface="Arial"/>
                      </a:endParaRPr>
                    </a:p>
                  </a:txBody>
                  <a:tcPr marT="0" marB="0" marR="400" marL="400"/>
                </a:tc>
              </a:tr>
              <a:tr h="360525">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Kalenda ya Kuripoti </a:t>
                      </a:r>
                      <a:endParaRPr b="0" sz="14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Thibitisha ikiwa shirika linadumisha kalenda ya mradi iliyosasishwa juu ya kuripoti na wahusika wote wanaelewa jukumu na makataa.</a:t>
                      </a:r>
                      <a:endParaRPr sz="1400" u="none" cap="none" strike="noStrike">
                        <a:solidFill>
                          <a:srgbClr val="000000"/>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Kalenda ya Kuripoti </a:t>
                      </a:r>
                      <a:endParaRPr sz="1400" u="none" cap="none" strike="noStrike">
                        <a:solidFill>
                          <a:srgbClr val="000000"/>
                        </a:solidFill>
                        <a:latin typeface="Arial"/>
                        <a:ea typeface="Arial"/>
                        <a:cs typeface="Arial"/>
                        <a:sym typeface="Arial"/>
                      </a:endParaRPr>
                    </a:p>
                  </a:txBody>
                  <a:tcPr marT="0" marB="0" marR="400" marL="400"/>
                </a:tc>
              </a:tr>
              <a:tr h="418675">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Ukaguzi wa Mwaka </a:t>
                      </a:r>
                      <a:endParaRPr b="0" sz="14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Thibitisha ikiwa mkaguzi ameidhinishwa na USAID, bajeti ya kutosha inatolewa kwa ukaguzi, ratiba zote za mwaka zinadumishwa, na matokeo ya ukaguzi yamefungwa ndani ya miezi 12.</a:t>
                      </a:r>
                      <a:endParaRPr sz="1400" u="none" cap="none" strike="noStrike">
                        <a:solidFill>
                          <a:srgbClr val="000000"/>
                        </a:solidFill>
                        <a:latin typeface="Arial"/>
                        <a:ea typeface="Arial"/>
                        <a:cs typeface="Arial"/>
                        <a:sym typeface="Arial"/>
                      </a:endParaRPr>
                    </a:p>
                  </a:txBody>
                  <a:tcPr marT="0" marB="0" marR="400" marL="400"/>
                </a:tc>
                <a:tc>
                  <a:txBody>
                    <a:bodyPr/>
                    <a:lstStyle/>
                    <a:p>
                      <a:pPr indent="0" lvl="0" marL="0" marR="0" rtl="0" algn="l">
                        <a:spcBef>
                          <a:spcPts val="0"/>
                        </a:spcBef>
                        <a:spcAft>
                          <a:spcPts val="0"/>
                        </a:spcAft>
                        <a:buNone/>
                      </a:pPr>
                      <a:r>
                        <a:rPr lang="en-US" sz="1400" u="none" cap="none" strike="noStrike">
                          <a:latin typeface="Arial"/>
                          <a:ea typeface="Arial"/>
                          <a:cs typeface="Arial"/>
                          <a:sym typeface="Arial"/>
                        </a:rPr>
                        <a:t>Ripoti za ukaguzi</a:t>
                      </a:r>
                      <a:endParaRPr sz="1400" u="none" cap="none" strike="noStrike">
                        <a:solidFill>
                          <a:srgbClr val="000000"/>
                        </a:solidFill>
                        <a:latin typeface="Arial"/>
                        <a:ea typeface="Arial"/>
                        <a:cs typeface="Arial"/>
                        <a:sym typeface="Arial"/>
                      </a:endParaRPr>
                    </a:p>
                  </a:txBody>
                  <a:tcPr marT="0" marB="0" marR="400" marL="400"/>
                </a:tc>
              </a:tr>
              <a:tr h="401225">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Kuripoti ufundi</a:t>
                      </a:r>
                      <a:endParaRPr b="0" sz="14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Thibitisha uwezo wa shirika kuandaa ripoti za kiufundi/maendeleo kwa mfadhili ambazo ni kamili, za kuaminika, na kwa wakati.</a:t>
                      </a:r>
                      <a:endParaRPr sz="1400" u="none" cap="none" strike="noStrike">
                        <a:solidFill>
                          <a:srgbClr val="000000"/>
                        </a:solidFill>
                        <a:latin typeface="Arial"/>
                        <a:ea typeface="Arial"/>
                        <a:cs typeface="Arial"/>
                        <a:sym typeface="Arial"/>
                      </a:endParaRPr>
                    </a:p>
                  </a:txBody>
                  <a:tcPr marT="0" marB="0" marR="400" marL="400"/>
                </a:tc>
                <a:tc>
                  <a:txBody>
                    <a:bodyPr/>
                    <a:lstStyle/>
                    <a:p>
                      <a:pPr indent="0" lvl="0" marL="0" marR="0" rtl="0" algn="l">
                        <a:spcBef>
                          <a:spcPts val="0"/>
                        </a:spcBef>
                        <a:spcAft>
                          <a:spcPts val="0"/>
                        </a:spcAft>
                        <a:buNone/>
                      </a:pPr>
                      <a:r>
                        <a:rPr lang="en-US" sz="1400" u="none" cap="none" strike="noStrike">
                          <a:latin typeface="Arial"/>
                          <a:ea typeface="Arial"/>
                          <a:cs typeface="Arial"/>
                          <a:sym typeface="Arial"/>
                        </a:rPr>
                        <a:t>Ripoti za kila robo mwaka/ripoti za kila mwaka au ripoti nyingine za kiufundi</a:t>
                      </a:r>
                      <a:endParaRPr sz="1400" u="none" cap="none" strike="noStrike">
                        <a:solidFill>
                          <a:srgbClr val="000000"/>
                        </a:solidFill>
                        <a:latin typeface="Arial"/>
                        <a:ea typeface="Arial"/>
                        <a:cs typeface="Arial"/>
                        <a:sym typeface="Arial"/>
                      </a:endParaRPr>
                    </a:p>
                  </a:txBody>
                  <a:tcPr marT="0" marB="0" marR="400" marL="400"/>
                </a:tc>
              </a:tr>
              <a:tr h="389600">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Kuripoti Kodi za Kigeni </a:t>
                      </a:r>
                      <a:endParaRPr b="0" sz="14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Thibitisha ikiwa ununuzi wote wa zaidi ya USD500 umeorodheshwa; kodi za msamaha na zisizo za msamaha zimejumuishwa na ripoti itawasilishwa tarehe 16 Aprili.</a:t>
                      </a:r>
                      <a:endParaRPr sz="1400" u="none" cap="none" strike="noStrike">
                        <a:solidFill>
                          <a:srgbClr val="000000"/>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Nyaraka zote muhimu</a:t>
                      </a:r>
                      <a:endParaRPr sz="1400" u="none" cap="none" strike="noStrike">
                        <a:solidFill>
                          <a:srgbClr val="000000"/>
                        </a:solidFill>
                        <a:latin typeface="Arial"/>
                        <a:ea typeface="Arial"/>
                        <a:cs typeface="Arial"/>
                        <a:sym typeface="Arial"/>
                      </a:endParaRPr>
                    </a:p>
                  </a:txBody>
                  <a:tcPr marT="0" marB="0" marR="400" marL="400"/>
                </a:tc>
              </a:tr>
              <a:tr h="348900">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SF 425 </a:t>
                      </a:r>
                      <a:endParaRPr b="0" sz="14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Thibitisha ikiwa ripoti zote kuhusu hali ya kifedha, mgawanyo wa gharama, na mapato ya programu ni sahihi na kwa wakati unaofaa.</a:t>
                      </a:r>
                      <a:endParaRPr sz="1400" u="none" cap="none" strike="noStrike">
                        <a:solidFill>
                          <a:srgbClr val="000000"/>
                        </a:solidFill>
                        <a:latin typeface="Arial"/>
                        <a:ea typeface="Arial"/>
                        <a:cs typeface="Arial"/>
                        <a:sym typeface="Arial"/>
                      </a:endParaRPr>
                    </a:p>
                  </a:txBody>
                  <a:tcPr marT="0" marB="0" marR="400" marL="400"/>
                </a:tc>
                <a:tc>
                  <a:txBody>
                    <a:bodyPr/>
                    <a:lstStyle/>
                    <a:p>
                      <a:pPr indent="0" lvl="0" marL="0" marR="0" rtl="0" algn="l">
                        <a:spcBef>
                          <a:spcPts val="0"/>
                        </a:spcBef>
                        <a:spcAft>
                          <a:spcPts val="0"/>
                        </a:spcAft>
                        <a:buNone/>
                      </a:pPr>
                      <a:r>
                        <a:rPr lang="en-US" sz="1400" u="none" cap="none" strike="noStrike">
                          <a:latin typeface="Arial"/>
                          <a:ea typeface="Arial"/>
                          <a:cs typeface="Arial"/>
                          <a:sym typeface="Arial"/>
                        </a:rPr>
                        <a:t>Ripoti za hali ya kifedha </a:t>
                      </a:r>
                      <a:endParaRPr sz="1400" u="none" cap="none" strike="noStrike">
                        <a:solidFill>
                          <a:srgbClr val="000000"/>
                        </a:solidFill>
                        <a:latin typeface="Arial"/>
                        <a:ea typeface="Arial"/>
                        <a:cs typeface="Arial"/>
                        <a:sym typeface="Arial"/>
                      </a:endParaRPr>
                    </a:p>
                  </a:txBody>
                  <a:tcPr marT="0" marB="0" marR="400" marL="400"/>
                </a:tc>
              </a:tr>
              <a:tr h="407050">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Gawio la Gharama </a:t>
                      </a:r>
                      <a:endParaRPr b="0" sz="14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Thibitisha ikiwa vitu vyote vya gawio la gharama vinachukuliwa kwa wakati kwa kutumia zana na kuripotiwa kwa usahihi.</a:t>
                      </a:r>
                      <a:endParaRPr sz="1400" u="none" cap="none" strike="noStrike">
                        <a:solidFill>
                          <a:srgbClr val="000000"/>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nyenzo ya kukamata mgawanyo wa gharama</a:t>
                      </a:r>
                      <a:endParaRPr sz="1400" u="none" cap="none" strike="noStrike">
                        <a:solidFill>
                          <a:srgbClr val="000000"/>
                        </a:solidFill>
                        <a:latin typeface="Arial"/>
                        <a:ea typeface="Arial"/>
                        <a:cs typeface="Arial"/>
                        <a:sym typeface="Arial"/>
                      </a:endParaRPr>
                    </a:p>
                  </a:txBody>
                  <a:tcPr marT="0" marB="0" marR="400" marL="400"/>
                </a:tc>
              </a:tr>
              <a:tr h="412875">
                <a:tc rowSpan="2">
                  <a:txBody>
                    <a:bodyPr/>
                    <a:lstStyle/>
                    <a:p>
                      <a:pPr indent="0" lvl="0" marL="228600" marR="71755" rtl="0" algn="ctr">
                        <a:spcBef>
                          <a:spcPts val="0"/>
                        </a:spcBef>
                        <a:spcAft>
                          <a:spcPts val="0"/>
                        </a:spcAft>
                        <a:buNone/>
                      </a:pPr>
                      <a:r>
                        <a:rPr lang="en-US" sz="1400" u="none" cap="none" strike="noStrike">
                          <a:latin typeface="Arial"/>
                          <a:ea typeface="Arial"/>
                          <a:cs typeface="Arial"/>
                          <a:sym typeface="Arial"/>
                        </a:rPr>
                        <a:t>Hitimisho</a:t>
                      </a:r>
                      <a:endParaRPr/>
                    </a:p>
                    <a:p>
                      <a:pPr indent="-8889" lvl="0" marL="80645" marR="71755" rtl="0" algn="l">
                        <a:spcBef>
                          <a:spcPts val="1800"/>
                        </a:spcBef>
                        <a:spcAft>
                          <a:spcPts val="0"/>
                        </a:spcAft>
                        <a:buNone/>
                      </a:pPr>
                      <a:r>
                        <a:rPr lang="en-US" sz="1400" u="none" cap="none" strike="noStrike">
                          <a:latin typeface="Arial"/>
                          <a:ea typeface="Arial"/>
                          <a:cs typeface="Arial"/>
                          <a:sym typeface="Arial"/>
                        </a:rPr>
                        <a:t> </a:t>
                      </a:r>
                      <a:endParaRPr sz="1400" u="none" cap="none" strike="noStrike">
                        <a:solidFill>
                          <a:srgbClr val="000000"/>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ya hitimisho </a:t>
                      </a:r>
                      <a:endParaRPr b="0" sz="14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Thibitisha ikiwa Sera ya Kufungwa na SOP imeidhinishwa na Bodi na inajumuisha 1. Timu iliyoteuliwa yenye majukumu na wajibu; 2. Ratiba ya muda; na 3. Orodha kaguzi.</a:t>
                      </a:r>
                      <a:endParaRPr sz="1400" u="none" cap="none" strike="noStrike">
                        <a:solidFill>
                          <a:srgbClr val="000000"/>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Sera ya hitimisho </a:t>
                      </a:r>
                      <a:endParaRPr sz="1400" u="none" cap="none" strike="noStrike">
                        <a:solidFill>
                          <a:srgbClr val="000000"/>
                        </a:solidFill>
                        <a:latin typeface="Arial"/>
                        <a:ea typeface="Arial"/>
                        <a:cs typeface="Arial"/>
                        <a:sym typeface="Arial"/>
                      </a:endParaRPr>
                    </a:p>
                  </a:txBody>
                  <a:tcPr marT="0" marB="0" marR="400" marL="400"/>
                </a:tc>
              </a:tr>
              <a:tr h="649200">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Kiolezo cha Mpango wa Hitimisho</a:t>
                      </a:r>
                      <a:endParaRPr b="0" sz="1400" u="none" cap="none" strike="noStrike">
                        <a:solidFill>
                          <a:schemeClr val="dk1"/>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Thibitisha ikiwa kiolezo cha mpango wa hitimisho kimekamilika na kimewasilishwa kwa wakati kwa miradi ya awali.</a:t>
                      </a:r>
                      <a:endParaRPr sz="1400" u="none" cap="none" strike="noStrike">
                        <a:solidFill>
                          <a:srgbClr val="000000"/>
                        </a:solidFill>
                        <a:latin typeface="Arial"/>
                        <a:ea typeface="Arial"/>
                        <a:cs typeface="Arial"/>
                        <a:sym typeface="Arial"/>
                      </a:endParaRPr>
                    </a:p>
                  </a:txBody>
                  <a:tcPr marT="0" marB="0" marR="400" marL="40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Mpango wa Hitimisho</a:t>
                      </a:r>
                      <a:endParaRPr sz="1400" u="none" cap="none" strike="noStrike">
                        <a:solidFill>
                          <a:srgbClr val="000000"/>
                        </a:solidFill>
                        <a:latin typeface="Arial"/>
                        <a:ea typeface="Arial"/>
                        <a:cs typeface="Arial"/>
                        <a:sym typeface="Arial"/>
                      </a:endParaRPr>
                    </a:p>
                  </a:txBody>
                  <a:tcPr marT="0" marB="0" marR="400" marL="400"/>
                </a:tc>
              </a:tr>
            </a:tbl>
          </a:graphicData>
        </a:graphic>
      </p:graphicFrame>
      <p:sp>
        <p:nvSpPr>
          <p:cNvPr id="1836" name="Google Shape;1836;p185"/>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USIMAMIZI WA TUZO (INAENDELEA)</a:t>
            </a:r>
            <a:endParaRPr/>
          </a:p>
        </p:txBody>
      </p:sp>
      <p:sp>
        <p:nvSpPr>
          <p:cNvPr id="1837" name="Google Shape;1837;p185"/>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1" name="Shape 1841"/>
        <p:cNvGrpSpPr/>
        <p:nvPr/>
      </p:nvGrpSpPr>
      <p:grpSpPr>
        <a:xfrm>
          <a:off x="0" y="0"/>
          <a:ext cx="0" cy="0"/>
          <a:chOff x="0" y="0"/>
          <a:chExt cx="0" cy="0"/>
        </a:xfrm>
      </p:grpSpPr>
      <p:sp>
        <p:nvSpPr>
          <p:cNvPr id="1842" name="Google Shape;1842;p186"/>
          <p:cNvSpPr txBox="1"/>
          <p:nvPr/>
        </p:nvSpPr>
        <p:spPr>
          <a:xfrm>
            <a:off x="1431213" y="1332315"/>
            <a:ext cx="8767864" cy="2705997"/>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chemeClr val="dk1"/>
              </a:buClr>
              <a:buSzPts val="2200"/>
              <a:buFont typeface="Arial"/>
              <a:buNone/>
            </a:pPr>
            <a:r>
              <a:rPr b="1" lang="en-US" sz="2200">
                <a:solidFill>
                  <a:schemeClr val="dk1"/>
                </a:solidFill>
                <a:latin typeface="Arial"/>
                <a:ea typeface="Arial"/>
                <a:cs typeface="Arial"/>
                <a:sym typeface="Arial"/>
              </a:rPr>
              <a:t>Hatari muhimu za kuzingatiwa:</a:t>
            </a:r>
            <a:endParaRPr b="0" i="0" sz="1750" u="none" cap="none" strike="noStrike">
              <a:solidFill>
                <a:srgbClr val="000000"/>
              </a:solidFill>
              <a:latin typeface="Times New Roman"/>
              <a:ea typeface="Times New Roman"/>
              <a:cs typeface="Times New Roman"/>
              <a:sym typeface="Times New Roman"/>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Vifungu vya Kawaida vya Lazima vya Tuzo na Vinavyohitajika kama Vifungu vinavyotumika havieleweki kikamilifu na mifumo haijawekwa kwa kufuata.</a:t>
            </a:r>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Masharti Maalum ya Ufadhili hayajafungwa ndani ya muda unaohitajika.</a:t>
            </a:r>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Gharama hazijatengwa ipasavyo; gharama kamili hazirejeshwi na kunaweza kuwa na gharama zisizofaa.</a:t>
            </a:r>
            <a:endParaRPr/>
          </a:p>
        </p:txBody>
      </p:sp>
      <p:sp>
        <p:nvSpPr>
          <p:cNvPr id="1843" name="Google Shape;1843;p186"/>
          <p:cNvSpPr txBox="1"/>
          <p:nvPr/>
        </p:nvSpPr>
        <p:spPr>
          <a:xfrm>
            <a:off x="1107231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93</a:t>
            </a:r>
            <a:endParaRPr b="0" i="0" sz="1800" u="none" cap="none" strike="noStrike">
              <a:solidFill>
                <a:srgbClr val="000000"/>
              </a:solidFill>
              <a:latin typeface="Arial"/>
              <a:ea typeface="Arial"/>
              <a:cs typeface="Arial"/>
              <a:sym typeface="Arial"/>
            </a:endParaRPr>
          </a:p>
        </p:txBody>
      </p:sp>
      <p:sp>
        <p:nvSpPr>
          <p:cNvPr id="1844" name="Google Shape;1844;p186"/>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HATARI MUHIMU</a:t>
            </a:r>
            <a:endParaRPr/>
          </a:p>
        </p:txBody>
      </p:sp>
      <p:sp>
        <p:nvSpPr>
          <p:cNvPr id="1845" name="Google Shape;1845;p186"/>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9" name="Shape 1849"/>
        <p:cNvGrpSpPr/>
        <p:nvPr/>
      </p:nvGrpSpPr>
      <p:grpSpPr>
        <a:xfrm>
          <a:off x="0" y="0"/>
          <a:ext cx="0" cy="0"/>
          <a:chOff x="0" y="0"/>
          <a:chExt cx="0" cy="0"/>
        </a:xfrm>
      </p:grpSpPr>
      <p:sp>
        <p:nvSpPr>
          <p:cNvPr id="1850" name="Google Shape;1850;p187"/>
          <p:cNvSpPr txBox="1"/>
          <p:nvPr>
            <p:ph type="title"/>
          </p:nvPr>
        </p:nvSpPr>
        <p:spPr>
          <a:xfrm>
            <a:off x="958306" y="2438613"/>
            <a:ext cx="9339434" cy="1333698"/>
          </a:xfrm>
          <a:prstGeom prst="rect">
            <a:avLst/>
          </a:prstGeom>
          <a:noFill/>
          <a:ln>
            <a:noFill/>
          </a:ln>
        </p:spPr>
        <p:txBody>
          <a:bodyPr anchorCtr="0" anchor="t" bIns="0" lIns="0" spcFirstLastPara="1" rIns="0" wrap="square" tIns="0">
            <a:spAutoFit/>
          </a:bodyPr>
          <a:lstStyle/>
          <a:p>
            <a:pPr indent="0" lvl="0" marL="12700" rtl="0" algn="ctr">
              <a:lnSpc>
                <a:spcPct val="108750"/>
              </a:lnSpc>
              <a:spcBef>
                <a:spcPts val="0"/>
              </a:spcBef>
              <a:spcAft>
                <a:spcPts val="0"/>
              </a:spcAft>
              <a:buNone/>
            </a:pPr>
            <a:r>
              <a:rPr b="1" lang="en-US" sz="4800"/>
              <a:t>MODULI 16:</a:t>
            </a:r>
            <a:br>
              <a:rPr b="1" lang="en-US" sz="4800"/>
            </a:br>
            <a:r>
              <a:rPr b="1" lang="en-US" sz="4800"/>
              <a:t>UENDELEVU</a:t>
            </a:r>
            <a:endParaRPr b="1" sz="4800"/>
          </a:p>
        </p:txBody>
      </p:sp>
      <p:sp>
        <p:nvSpPr>
          <p:cNvPr id="1851" name="Google Shape;1851;p187"/>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 </a:t>
            </a:r>
            <a:endParaRPr/>
          </a:p>
        </p:txBody>
      </p:sp>
      <p:sp>
        <p:nvSpPr>
          <p:cNvPr id="1852" name="Google Shape;1852;p187"/>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6" name="Shape 1856"/>
        <p:cNvGrpSpPr/>
        <p:nvPr/>
      </p:nvGrpSpPr>
      <p:grpSpPr>
        <a:xfrm>
          <a:off x="0" y="0"/>
          <a:ext cx="0" cy="0"/>
          <a:chOff x="0" y="0"/>
          <a:chExt cx="0" cy="0"/>
        </a:xfrm>
      </p:grpSpPr>
      <p:sp>
        <p:nvSpPr>
          <p:cNvPr id="1857" name="Google Shape;1857;p188"/>
          <p:cNvSpPr txBox="1"/>
          <p:nvPr>
            <p:ph type="title"/>
          </p:nvPr>
        </p:nvSpPr>
        <p:spPr>
          <a:xfrm>
            <a:off x="748055" y="903088"/>
            <a:ext cx="10435058" cy="492442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a:t>Lengo la jumla: </a:t>
            </a:r>
            <a:r>
              <a:rPr lang="en-US" sz="2000"/>
              <a:t>Kutathmini ikiwa shirika ni endelevu kwa kukagua uwezo wa shirika kusimamia fedha za ziada na kuamua ikiwa udhibiti upo kuhusu usimamizi wa maarifa na uhusiano wa nje, mawasiliano ya ndani na kufanya maamuzi, mawasiliano ya nje, na utetezi na ushawishi.</a:t>
            </a:r>
            <a:br>
              <a:rPr lang="en-US" sz="2000"/>
            </a:br>
            <a:br>
              <a:rPr lang="en-US" sz="2000"/>
            </a:br>
            <a:r>
              <a:rPr b="1" lang="en-US">
                <a:solidFill>
                  <a:schemeClr val="dk1"/>
                </a:solidFill>
              </a:rPr>
              <a:t>Aina za Uendelevu:</a:t>
            </a:r>
            <a:br>
              <a:rPr b="1" lang="en-US" sz="2000">
                <a:solidFill>
                  <a:schemeClr val="dk1"/>
                </a:solidFill>
              </a:rPr>
            </a:br>
            <a:r>
              <a:rPr b="1" lang="en-US">
                <a:solidFill>
                  <a:schemeClr val="dk1"/>
                </a:solidFill>
              </a:rPr>
              <a:t>1. </a:t>
            </a:r>
            <a:r>
              <a:rPr lang="en-US" sz="2000"/>
              <a:t> </a:t>
            </a:r>
            <a:r>
              <a:rPr b="1" lang="en-US">
                <a:solidFill>
                  <a:srgbClr val="000000"/>
                </a:solidFill>
              </a:rPr>
              <a:t>Kisheria</a:t>
            </a:r>
            <a:br>
              <a:rPr lang="en-US" sz="2000">
                <a:solidFill>
                  <a:srgbClr val="000000"/>
                </a:solidFill>
              </a:rPr>
            </a:br>
            <a:r>
              <a:rPr lang="en-US">
                <a:solidFill>
                  <a:srgbClr val="000000"/>
                </a:solidFill>
              </a:rPr>
              <a:t>1. Muundo wa Utawala na Uwajibikaji (NUPAS)</a:t>
            </a:r>
            <a:br>
              <a:rPr lang="en-US" sz="2000">
                <a:solidFill>
                  <a:srgbClr val="000000"/>
                </a:solidFill>
              </a:rPr>
            </a:br>
            <a:r>
              <a:rPr lang="en-US">
                <a:solidFill>
                  <a:srgbClr val="000000"/>
                </a:solidFill>
              </a:rPr>
              <a:t>2. Kodi (NUPAS PLUS)</a:t>
            </a:r>
            <a:br>
              <a:rPr lang="en-US" sz="2000">
                <a:solidFill>
                  <a:srgbClr val="000000"/>
                </a:solidFill>
              </a:rPr>
            </a:br>
            <a:r>
              <a:rPr lang="en-US">
                <a:solidFill>
                  <a:srgbClr val="000000"/>
                </a:solidFill>
              </a:rPr>
              <a:t> </a:t>
            </a:r>
            <a:br>
              <a:rPr lang="en-US" sz="2000">
                <a:solidFill>
                  <a:srgbClr val="000000"/>
                </a:solidFill>
              </a:rPr>
            </a:br>
            <a:r>
              <a:rPr b="1" lang="en-US">
                <a:solidFill>
                  <a:srgbClr val="000000"/>
                </a:solidFill>
              </a:rPr>
              <a:t>2. Masharti	</a:t>
            </a:r>
            <a:r>
              <a:rPr lang="en-US">
                <a:solidFill>
                  <a:srgbClr val="000000"/>
                </a:solidFill>
              </a:rPr>
              <a:t>		</a:t>
            </a:r>
            <a:br>
              <a:rPr lang="en-US" sz="2000">
                <a:solidFill>
                  <a:srgbClr val="000000"/>
                </a:solidFill>
              </a:rPr>
            </a:br>
            <a:r>
              <a:rPr lang="en-US">
                <a:solidFill>
                  <a:srgbClr val="000000"/>
                </a:solidFill>
              </a:rPr>
              <a:t>ya Marejeleo au Sheria Ndogo za</a:t>
            </a:r>
            <a:br>
              <a:rPr lang="en-US" sz="2000">
                <a:solidFill>
                  <a:srgbClr val="000000"/>
                </a:solidFill>
              </a:rPr>
            </a:br>
            <a:r>
              <a:rPr lang="en-US">
                <a:solidFill>
                  <a:srgbClr val="000000"/>
                </a:solidFill>
              </a:rPr>
              <a:t>Bodi (NUPAS PLUS) Wajibu na Majukumu ya </a:t>
            </a:r>
            <a:br>
              <a:rPr lang="en-US" sz="2000">
                <a:solidFill>
                  <a:srgbClr val="000000"/>
                </a:solidFill>
              </a:rPr>
            </a:br>
            <a:r>
              <a:rPr lang="en-US">
                <a:solidFill>
                  <a:srgbClr val="000000"/>
                </a:solidFill>
              </a:rPr>
              <a:t>Bodi (NUPAS PLUS)</a:t>
            </a:r>
            <a:br>
              <a:rPr lang="en-US" sz="2000">
                <a:solidFill>
                  <a:srgbClr val="000000"/>
                </a:solidFill>
              </a:rPr>
            </a:br>
            <a:r>
              <a:rPr lang="en-US">
                <a:solidFill>
                  <a:srgbClr val="000000"/>
                </a:solidFill>
              </a:rPr>
              <a:t> </a:t>
            </a:r>
            <a:br>
              <a:rPr lang="en-US" sz="2000">
                <a:solidFill>
                  <a:srgbClr val="000000"/>
                </a:solidFill>
              </a:rPr>
            </a:br>
            <a:endParaRPr sz="2000"/>
          </a:p>
        </p:txBody>
      </p:sp>
      <p:sp>
        <p:nvSpPr>
          <p:cNvPr id="1858" name="Google Shape;1858;p188"/>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Uendelevu </a:t>
            </a:r>
            <a:endParaRPr/>
          </a:p>
        </p:txBody>
      </p:sp>
      <p:sp>
        <p:nvSpPr>
          <p:cNvPr id="1859" name="Google Shape;1859;p188"/>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3" name="Shape 1863"/>
        <p:cNvGrpSpPr/>
        <p:nvPr/>
      </p:nvGrpSpPr>
      <p:grpSpPr>
        <a:xfrm>
          <a:off x="0" y="0"/>
          <a:ext cx="0" cy="0"/>
          <a:chOff x="0" y="0"/>
          <a:chExt cx="0" cy="0"/>
        </a:xfrm>
      </p:grpSpPr>
      <p:sp>
        <p:nvSpPr>
          <p:cNvPr id="1864" name="Google Shape;1864;p189"/>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Uendelevu </a:t>
            </a:r>
            <a:endParaRPr/>
          </a:p>
        </p:txBody>
      </p:sp>
      <p:sp>
        <p:nvSpPr>
          <p:cNvPr id="1865" name="Google Shape;1865;p189"/>
          <p:cNvSpPr txBox="1"/>
          <p:nvPr/>
        </p:nvSpPr>
        <p:spPr>
          <a:xfrm>
            <a:off x="1481981" y="1054612"/>
            <a:ext cx="5318390" cy="507831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2000">
                <a:solidFill>
                  <a:schemeClr val="dk1"/>
                </a:solidFill>
                <a:latin typeface="Arial"/>
                <a:ea typeface="Arial"/>
                <a:cs typeface="Arial"/>
                <a:sym typeface="Arial"/>
              </a:rPr>
              <a:t>3. Uendelevu </a:t>
            </a:r>
            <a:r>
              <a:rPr b="0" i="0" lang="en-US" sz="2000">
                <a:solidFill>
                  <a:srgbClr val="000000"/>
                </a:solidFill>
                <a:latin typeface="Arial"/>
                <a:ea typeface="Arial"/>
                <a:cs typeface="Arial"/>
                <a:sym typeface="Arial"/>
              </a:rPr>
              <a:t>			</a:t>
            </a:r>
            <a:br>
              <a:rPr b="0" i="0" lang="en-US" sz="2000">
                <a:solidFill>
                  <a:srgbClr val="000000"/>
                </a:solidFill>
                <a:latin typeface="Arial"/>
                <a:ea typeface="Arial"/>
                <a:cs typeface="Arial"/>
                <a:sym typeface="Arial"/>
              </a:rPr>
            </a:br>
            <a:r>
              <a:rPr b="0" i="0" lang="en-US" sz="2000">
                <a:solidFill>
                  <a:srgbClr val="000000"/>
                </a:solidFill>
                <a:latin typeface="Arial"/>
                <a:ea typeface="Arial"/>
                <a:cs typeface="Arial"/>
                <a:sym typeface="Arial"/>
              </a:rPr>
              <a:t>1. Uwezo wa Kujitosheleza (NUPAS)</a:t>
            </a:r>
            <a:br>
              <a:rPr b="0" i="0" lang="en-US" sz="2000">
                <a:solidFill>
                  <a:srgbClr val="000000"/>
                </a:solidFill>
                <a:latin typeface="Arial"/>
                <a:ea typeface="Arial"/>
                <a:cs typeface="Arial"/>
                <a:sym typeface="Arial"/>
              </a:rPr>
            </a:br>
            <a:r>
              <a:rPr b="0" i="0" lang="en-US" sz="2000">
                <a:solidFill>
                  <a:srgbClr val="000000"/>
                </a:solidFill>
                <a:latin typeface="Arial"/>
                <a:ea typeface="Arial"/>
                <a:cs typeface="Arial"/>
                <a:sym typeface="Arial"/>
              </a:rPr>
              <a:t>2. Ufadhili Anuai (NUPAS PLUS)</a:t>
            </a:r>
            <a:br>
              <a:rPr b="0" i="0" lang="en-US" sz="2000">
                <a:solidFill>
                  <a:srgbClr val="000000"/>
                </a:solidFill>
                <a:latin typeface="Arial"/>
                <a:ea typeface="Arial"/>
                <a:cs typeface="Arial"/>
                <a:sym typeface="Arial"/>
              </a:rPr>
            </a:br>
            <a:r>
              <a:rPr b="0" i="0" lang="en-US" sz="2000">
                <a:solidFill>
                  <a:srgbClr val="000000"/>
                </a:solidFill>
                <a:latin typeface="Arial"/>
                <a:ea typeface="Arial"/>
                <a:cs typeface="Arial"/>
                <a:sym typeface="Arial"/>
              </a:rPr>
              <a:t>3. Uwezo wa Usimamizi wa Mradi (NUPAS)</a:t>
            </a:r>
            <a:endParaRPr/>
          </a:p>
          <a:p>
            <a:pPr indent="0" lvl="0" marL="0" marR="0" rtl="0" algn="l">
              <a:spcBef>
                <a:spcPts val="600"/>
              </a:spcBef>
              <a:spcAft>
                <a:spcPts val="0"/>
              </a:spcAft>
              <a:buNone/>
            </a:pPr>
            <a:r>
              <a:t/>
            </a:r>
            <a:endParaRPr b="1" i="0" sz="2000">
              <a:solidFill>
                <a:srgbClr val="000000"/>
              </a:solidFill>
              <a:latin typeface="Arial"/>
              <a:ea typeface="Arial"/>
              <a:cs typeface="Arial"/>
              <a:sym typeface="Arial"/>
            </a:endParaRPr>
          </a:p>
          <a:p>
            <a:pPr indent="0" lvl="0" marL="0" marR="0" rtl="0" algn="l">
              <a:spcBef>
                <a:spcPts val="600"/>
              </a:spcBef>
              <a:spcAft>
                <a:spcPts val="0"/>
              </a:spcAft>
              <a:buNone/>
            </a:pPr>
            <a:r>
              <a:rPr b="1" i="0" lang="en-US" sz="2000">
                <a:solidFill>
                  <a:schemeClr val="dk1"/>
                </a:solidFill>
                <a:latin typeface="Arial"/>
                <a:ea typeface="Arial"/>
                <a:cs typeface="Arial"/>
                <a:sym typeface="Arial"/>
              </a:rPr>
              <a:t>4. Fedha </a:t>
            </a:r>
            <a:br>
              <a:rPr b="0" i="0" lang="en-US" sz="2000">
                <a:solidFill>
                  <a:srgbClr val="000000"/>
                </a:solidFill>
                <a:latin typeface="Arial"/>
                <a:ea typeface="Arial"/>
                <a:cs typeface="Arial"/>
                <a:sym typeface="Arial"/>
              </a:rPr>
            </a:br>
            <a:r>
              <a:rPr b="0" i="0" lang="en-US" sz="2000">
                <a:solidFill>
                  <a:srgbClr val="000000"/>
                </a:solidFill>
                <a:latin typeface="Arial"/>
                <a:ea typeface="Arial"/>
                <a:cs typeface="Arial"/>
                <a:sym typeface="Arial"/>
              </a:rPr>
              <a:t>1. Uhasibu na Uhifadhi wa Vitabu (NUPAS)</a:t>
            </a:r>
            <a:br>
              <a:rPr b="0" i="0" lang="en-US" sz="2000">
                <a:solidFill>
                  <a:srgbClr val="000000"/>
                </a:solidFill>
                <a:latin typeface="Arial"/>
                <a:ea typeface="Arial"/>
                <a:cs typeface="Arial"/>
                <a:sym typeface="Arial"/>
              </a:rPr>
            </a:br>
            <a:r>
              <a:rPr b="0" i="0" lang="en-US" sz="2000">
                <a:solidFill>
                  <a:srgbClr val="000000"/>
                </a:solidFill>
                <a:latin typeface="Arial"/>
                <a:ea typeface="Arial"/>
                <a:cs typeface="Arial"/>
                <a:sym typeface="Arial"/>
              </a:rPr>
              <a:t>2. Mgawanyo wa Majukumu (NUPAS)</a:t>
            </a:r>
            <a:br>
              <a:rPr b="0" i="0" lang="en-US" sz="2000">
                <a:solidFill>
                  <a:srgbClr val="000000"/>
                </a:solidFill>
                <a:latin typeface="Arial"/>
                <a:ea typeface="Arial"/>
                <a:cs typeface="Arial"/>
                <a:sym typeface="Arial"/>
              </a:rPr>
            </a:br>
            <a:r>
              <a:rPr b="0" i="0" lang="en-US" sz="2000">
                <a:solidFill>
                  <a:srgbClr val="000000"/>
                </a:solidFill>
                <a:latin typeface="Arial"/>
                <a:ea typeface="Arial"/>
                <a:cs typeface="Arial"/>
                <a:sym typeface="Arial"/>
              </a:rPr>
              <a:t>3. Tathmini ya Hatari ya Shirika (NUPAS PLUS) </a:t>
            </a:r>
            <a:br>
              <a:rPr b="0" i="0" lang="en-US" sz="2000">
                <a:solidFill>
                  <a:srgbClr val="000000"/>
                </a:solidFill>
                <a:latin typeface="Arial"/>
                <a:ea typeface="Arial"/>
                <a:cs typeface="Arial"/>
                <a:sym typeface="Arial"/>
              </a:rPr>
            </a:br>
            <a:r>
              <a:rPr b="0" i="0" lang="en-US" sz="2000">
                <a:solidFill>
                  <a:srgbClr val="000000"/>
                </a:solidFill>
                <a:latin typeface="Arial"/>
                <a:ea typeface="Arial"/>
                <a:cs typeface="Arial"/>
                <a:sym typeface="Arial"/>
              </a:rPr>
              <a:t> </a:t>
            </a:r>
            <a:br>
              <a:rPr b="0" i="0" lang="en-US" sz="2000">
                <a:solidFill>
                  <a:srgbClr val="000000"/>
                </a:solidFill>
                <a:latin typeface="Arial"/>
                <a:ea typeface="Arial"/>
                <a:cs typeface="Arial"/>
                <a:sym typeface="Arial"/>
              </a:rPr>
            </a:br>
            <a:r>
              <a:rPr b="1" i="0" lang="en-US" sz="2000">
                <a:solidFill>
                  <a:schemeClr val="dk1"/>
                </a:solidFill>
                <a:latin typeface="Arial"/>
                <a:ea typeface="Arial"/>
                <a:cs typeface="Arial"/>
                <a:sym typeface="Arial"/>
              </a:rPr>
              <a:t>5. Rasilimali ya Watu</a:t>
            </a:r>
            <a:br>
              <a:rPr b="0" i="0" lang="en-US" sz="2000">
                <a:solidFill>
                  <a:srgbClr val="000000"/>
                </a:solidFill>
                <a:latin typeface="Arial"/>
                <a:ea typeface="Arial"/>
                <a:cs typeface="Arial"/>
                <a:sym typeface="Arial"/>
              </a:rPr>
            </a:br>
            <a:r>
              <a:rPr b="0" i="0" lang="en-US" sz="2000">
                <a:solidFill>
                  <a:srgbClr val="000000"/>
                </a:solidFill>
                <a:latin typeface="Arial"/>
                <a:ea typeface="Arial"/>
                <a:cs typeface="Arial"/>
                <a:sym typeface="Arial"/>
              </a:rPr>
              <a:t>1. Mgogoro wa Wafanyakazi (NUPAS PLUS)</a:t>
            </a:r>
            <a:br>
              <a:rPr b="0" i="0" lang="en-US" sz="2000">
                <a:solidFill>
                  <a:srgbClr val="000000"/>
                </a:solidFill>
                <a:latin typeface="Arial"/>
                <a:ea typeface="Arial"/>
                <a:cs typeface="Arial"/>
                <a:sym typeface="Arial"/>
              </a:rPr>
            </a:br>
            <a:r>
              <a:rPr b="0" i="0" lang="en-US" sz="2000">
                <a:solidFill>
                  <a:srgbClr val="000000"/>
                </a:solidFill>
                <a:latin typeface="Arial"/>
                <a:ea typeface="Arial"/>
                <a:cs typeface="Arial"/>
                <a:sym typeface="Arial"/>
              </a:rPr>
              <a:t> </a:t>
            </a:r>
            <a:br>
              <a:rPr b="0" i="0" lang="en-US" sz="2000">
                <a:solidFill>
                  <a:srgbClr val="000000"/>
                </a:solidFill>
                <a:latin typeface="Arial"/>
                <a:ea typeface="Arial"/>
                <a:cs typeface="Arial"/>
                <a:sym typeface="Arial"/>
              </a:rPr>
            </a:br>
            <a:r>
              <a:rPr b="1" i="0" lang="en-US" sz="2000">
                <a:solidFill>
                  <a:schemeClr val="dk1"/>
                </a:solidFill>
                <a:latin typeface="Arial"/>
                <a:ea typeface="Arial"/>
                <a:cs typeface="Arial"/>
                <a:sym typeface="Arial"/>
              </a:rPr>
              <a:t>6. Teknolojia ya Habari</a:t>
            </a:r>
            <a:br>
              <a:rPr b="0" i="0" lang="en-US" sz="2000">
                <a:solidFill>
                  <a:srgbClr val="000000"/>
                </a:solidFill>
                <a:latin typeface="Arial"/>
                <a:ea typeface="Arial"/>
                <a:cs typeface="Arial"/>
                <a:sym typeface="Arial"/>
              </a:rPr>
            </a:br>
            <a:r>
              <a:rPr b="0" i="0" lang="en-US" sz="2000">
                <a:solidFill>
                  <a:srgbClr val="000000"/>
                </a:solidFill>
                <a:latin typeface="Arial"/>
                <a:ea typeface="Arial"/>
                <a:cs typeface="Arial"/>
                <a:sym typeface="Arial"/>
              </a:rPr>
              <a:t>1. Tathmini ya IT (NUPAS PLUS)</a:t>
            </a:r>
            <a:br>
              <a:rPr b="0" i="0" lang="en-US" sz="2000">
                <a:solidFill>
                  <a:srgbClr val="000000"/>
                </a:solidFill>
                <a:latin typeface="Arial"/>
                <a:ea typeface="Arial"/>
                <a:cs typeface="Arial"/>
                <a:sym typeface="Arial"/>
              </a:rPr>
            </a:br>
            <a:r>
              <a:rPr b="0" i="0" lang="en-US" sz="2000">
                <a:solidFill>
                  <a:srgbClr val="000000"/>
                </a:solidFill>
                <a:latin typeface="Arial"/>
                <a:ea typeface="Arial"/>
                <a:cs typeface="Arial"/>
                <a:sym typeface="Arial"/>
              </a:rPr>
              <a:t> </a:t>
            </a:r>
            <a:endParaRPr b="0" i="0" sz="2000">
              <a:solidFill>
                <a:schemeClr val="dk1"/>
              </a:solidFill>
              <a:latin typeface="Arial"/>
              <a:ea typeface="Arial"/>
              <a:cs typeface="Arial"/>
              <a:sym typeface="Arial"/>
            </a:endParaRPr>
          </a:p>
        </p:txBody>
      </p:sp>
      <p:sp>
        <p:nvSpPr>
          <p:cNvPr id="1866" name="Google Shape;1866;p189"/>
          <p:cNvSpPr txBox="1"/>
          <p:nvPr/>
        </p:nvSpPr>
        <p:spPr>
          <a:xfrm>
            <a:off x="7007928" y="1207012"/>
            <a:ext cx="4633383" cy="3385542"/>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i="0" lang="en-US" sz="2000">
                <a:solidFill>
                  <a:schemeClr val="dk1"/>
                </a:solidFill>
                <a:latin typeface="Arial"/>
                <a:ea typeface="Arial"/>
                <a:cs typeface="Arial"/>
                <a:sym typeface="Arial"/>
              </a:rPr>
              <a:t>7. Jinsia </a:t>
            </a:r>
            <a:br>
              <a:rPr b="0" i="0" lang="en-US" sz="2000">
                <a:solidFill>
                  <a:srgbClr val="000000"/>
                </a:solidFill>
                <a:latin typeface="Arial"/>
                <a:ea typeface="Arial"/>
                <a:cs typeface="Arial"/>
                <a:sym typeface="Arial"/>
              </a:rPr>
            </a:br>
            <a:r>
              <a:rPr b="0" i="0" lang="en-US" sz="2000">
                <a:solidFill>
                  <a:srgbClr val="000000"/>
                </a:solidFill>
                <a:latin typeface="Arial"/>
                <a:ea typeface="Arial"/>
                <a:cs typeface="Arial"/>
                <a:sym typeface="Arial"/>
              </a:rPr>
              <a:t>1. Sera ya Usawa wa Kijinsia (NUPAS PLUS)</a:t>
            </a:r>
            <a:br>
              <a:rPr b="0" i="0" lang="en-US" sz="2000">
                <a:solidFill>
                  <a:srgbClr val="000000"/>
                </a:solidFill>
                <a:latin typeface="Arial"/>
                <a:ea typeface="Arial"/>
                <a:cs typeface="Arial"/>
                <a:sym typeface="Arial"/>
              </a:rPr>
            </a:br>
            <a:r>
              <a:rPr b="0" i="0" lang="en-US" sz="2000">
                <a:solidFill>
                  <a:srgbClr val="000000"/>
                </a:solidFill>
                <a:latin typeface="Arial"/>
                <a:ea typeface="Arial"/>
                <a:cs typeface="Arial"/>
                <a:sym typeface="Arial"/>
              </a:rPr>
              <a:t>2. Bajeti ya Jinsia (NUPAS PLUS)</a:t>
            </a:r>
            <a:br>
              <a:rPr b="0" i="0" lang="en-US" sz="2000">
                <a:solidFill>
                  <a:srgbClr val="000000"/>
                </a:solidFill>
                <a:latin typeface="Arial"/>
                <a:ea typeface="Arial"/>
                <a:cs typeface="Arial"/>
                <a:sym typeface="Arial"/>
              </a:rPr>
            </a:br>
            <a:r>
              <a:rPr b="0" i="0" lang="en-US" sz="2000">
                <a:solidFill>
                  <a:srgbClr val="000000"/>
                </a:solidFill>
                <a:latin typeface="Arial"/>
                <a:ea typeface="Arial"/>
                <a:cs typeface="Arial"/>
                <a:sym typeface="Arial"/>
              </a:rPr>
              <a:t>3. Mtu Anayehusika na Jinsia (NUPAS PLUS)</a:t>
            </a:r>
            <a:br>
              <a:rPr b="0" i="0" lang="en-US" sz="2000">
                <a:solidFill>
                  <a:srgbClr val="000000"/>
                </a:solidFill>
                <a:latin typeface="Arial"/>
                <a:ea typeface="Arial"/>
                <a:cs typeface="Arial"/>
                <a:sym typeface="Arial"/>
              </a:rPr>
            </a:br>
            <a:r>
              <a:rPr b="0" i="0" lang="en-US" sz="2000">
                <a:solidFill>
                  <a:srgbClr val="000000"/>
                </a:solidFill>
                <a:latin typeface="Arial"/>
                <a:ea typeface="Arial"/>
                <a:cs typeface="Arial"/>
                <a:sym typeface="Arial"/>
              </a:rPr>
              <a:t> </a:t>
            </a:r>
            <a:br>
              <a:rPr b="0" i="0" lang="en-US" sz="2000">
                <a:solidFill>
                  <a:srgbClr val="000000"/>
                </a:solidFill>
                <a:latin typeface="Arial"/>
                <a:ea typeface="Arial"/>
                <a:cs typeface="Arial"/>
                <a:sym typeface="Arial"/>
              </a:rPr>
            </a:br>
            <a:r>
              <a:rPr b="1" i="0" lang="en-US" sz="2000">
                <a:solidFill>
                  <a:schemeClr val="dk1"/>
                </a:solidFill>
                <a:latin typeface="Arial"/>
                <a:ea typeface="Arial"/>
                <a:cs typeface="Arial"/>
                <a:sym typeface="Arial"/>
              </a:rPr>
              <a:t>8. Taarifa za Kimkakati	</a:t>
            </a:r>
            <a:br>
              <a:rPr b="0" i="0" lang="en-US" sz="2000">
                <a:solidFill>
                  <a:srgbClr val="000000"/>
                </a:solidFill>
                <a:latin typeface="Arial"/>
                <a:ea typeface="Arial"/>
                <a:cs typeface="Arial"/>
                <a:sym typeface="Arial"/>
              </a:rPr>
            </a:br>
            <a:r>
              <a:rPr b="0" i="0" lang="en-US" sz="2000">
                <a:solidFill>
                  <a:srgbClr val="000000"/>
                </a:solidFill>
                <a:latin typeface="Arial"/>
                <a:ea typeface="Arial"/>
                <a:cs typeface="Arial"/>
                <a:sym typeface="Arial"/>
              </a:rPr>
              <a:t>							1. Matumizi ya Data (NUPAS PLUS)</a:t>
            </a:r>
            <a:br>
              <a:rPr b="0" i="0" lang="en-US" sz="2000">
                <a:solidFill>
                  <a:srgbClr val="000000"/>
                </a:solidFill>
                <a:latin typeface="Arial"/>
                <a:ea typeface="Arial"/>
                <a:cs typeface="Arial"/>
                <a:sym typeface="Arial"/>
              </a:rPr>
            </a:br>
            <a:r>
              <a:rPr b="0" i="0" lang="en-US" sz="2000">
                <a:solidFill>
                  <a:srgbClr val="000000"/>
                </a:solidFill>
                <a:latin typeface="Arial"/>
                <a:ea typeface="Arial"/>
                <a:cs typeface="Arial"/>
                <a:sym typeface="Arial"/>
              </a:rPr>
              <a:t>2. Utendaji (NUPAS PLUS)</a:t>
            </a:r>
            <a:br>
              <a:rPr b="0" i="0" lang="en-US" sz="2000">
                <a:solidFill>
                  <a:srgbClr val="000000"/>
                </a:solidFill>
                <a:latin typeface="Arial"/>
                <a:ea typeface="Arial"/>
                <a:cs typeface="Arial"/>
                <a:sym typeface="Arial"/>
              </a:rPr>
            </a:br>
            <a:r>
              <a:rPr b="0" i="0" lang="en-US" sz="2000">
                <a:solidFill>
                  <a:srgbClr val="000000"/>
                </a:solidFill>
                <a:latin typeface="Arial"/>
                <a:ea typeface="Arial"/>
                <a:cs typeface="Arial"/>
                <a:sym typeface="Arial"/>
              </a:rPr>
              <a:t>3. Ripoti ya Ufundi (NUPAS PLUS)</a:t>
            </a:r>
            <a:br>
              <a:rPr b="0" i="0" lang="en-US" sz="2000">
                <a:solidFill>
                  <a:srgbClr val="000000"/>
                </a:solidFill>
                <a:latin typeface="Arial"/>
                <a:ea typeface="Arial"/>
                <a:cs typeface="Arial"/>
                <a:sym typeface="Arial"/>
              </a:rPr>
            </a:br>
            <a:endParaRPr b="0" i="0" sz="2000">
              <a:solidFill>
                <a:schemeClr val="dk1"/>
              </a:solidFill>
              <a:latin typeface="Arial"/>
              <a:ea typeface="Arial"/>
              <a:cs typeface="Arial"/>
              <a:sym typeface="Arial"/>
            </a:endParaRPr>
          </a:p>
        </p:txBody>
      </p:sp>
      <p:sp>
        <p:nvSpPr>
          <p:cNvPr id="1867" name="Google Shape;1867;p189"/>
          <p:cNvSpPr txBox="1"/>
          <p:nvPr/>
        </p:nvSpPr>
        <p:spPr>
          <a:xfrm>
            <a:off x="3048512" y="3245868"/>
            <a:ext cx="609702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868" name="Google Shape;1868;p189"/>
          <p:cNvSpPr txBox="1"/>
          <p:nvPr/>
        </p:nvSpPr>
        <p:spPr>
          <a:xfrm>
            <a:off x="3048512" y="3245868"/>
            <a:ext cx="6097022"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869" name="Google Shape;1869;p189"/>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19"/>
          <p:cNvSpPr txBox="1"/>
          <p:nvPr/>
        </p:nvSpPr>
        <p:spPr>
          <a:xfrm>
            <a:off x="1171155" y="2002955"/>
            <a:ext cx="2818130" cy="273685"/>
          </a:xfrm>
          <a:prstGeom prst="rect">
            <a:avLst/>
          </a:prstGeom>
          <a:noFill/>
          <a:ln>
            <a:noFill/>
          </a:ln>
        </p:spPr>
        <p:txBody>
          <a:bodyPr anchorCtr="0" anchor="t" bIns="0" lIns="0" spcFirstLastPara="1" rIns="0" wrap="square" tIns="0">
            <a:spAutoFit/>
          </a:bodyPr>
          <a:lstStyle/>
          <a:p>
            <a:pPr indent="0" lvl="0" marL="0" marR="52069" rtl="0" algn="ctr">
              <a:lnSpc>
                <a:spcPct val="106562"/>
              </a:lnSpc>
              <a:spcBef>
                <a:spcPts val="0"/>
              </a:spcBef>
              <a:spcAft>
                <a:spcPts val="0"/>
              </a:spcAft>
              <a:buNone/>
            </a:pPr>
            <a:r>
              <a:rPr b="1" lang="en-US" sz="1600">
                <a:solidFill>
                  <a:srgbClr val="FFFFFF"/>
                </a:solidFill>
                <a:latin typeface="Lucida Sans"/>
                <a:ea typeface="Lucida Sans"/>
                <a:cs typeface="Lucida Sans"/>
                <a:sym typeface="Lucida Sans"/>
              </a:rPr>
              <a:t>Alama</a:t>
            </a:r>
            <a:endParaRPr sz="1600">
              <a:solidFill>
                <a:schemeClr val="dk1"/>
              </a:solidFill>
              <a:latin typeface="Lucida Sans"/>
              <a:ea typeface="Lucida Sans"/>
              <a:cs typeface="Lucida Sans"/>
              <a:sym typeface="Lucida Sans"/>
            </a:endParaRPr>
          </a:p>
        </p:txBody>
      </p:sp>
      <p:sp>
        <p:nvSpPr>
          <p:cNvPr id="445" name="Google Shape;445;p19"/>
          <p:cNvSpPr txBox="1"/>
          <p:nvPr/>
        </p:nvSpPr>
        <p:spPr>
          <a:xfrm>
            <a:off x="3989019" y="2002955"/>
            <a:ext cx="1614170" cy="273685"/>
          </a:xfrm>
          <a:prstGeom prst="rect">
            <a:avLst/>
          </a:prstGeom>
          <a:noFill/>
          <a:ln>
            <a:noFill/>
          </a:ln>
        </p:spPr>
        <p:txBody>
          <a:bodyPr anchorCtr="0" anchor="t" bIns="0" lIns="0" spcFirstLastPara="1" rIns="0" wrap="square" tIns="0">
            <a:spAutoFit/>
          </a:bodyPr>
          <a:lstStyle/>
          <a:p>
            <a:pPr indent="0" lvl="0" marL="516890" marR="0" rtl="0" algn="l">
              <a:lnSpc>
                <a:spcPct val="106562"/>
              </a:lnSpc>
              <a:spcBef>
                <a:spcPts val="0"/>
              </a:spcBef>
              <a:spcAft>
                <a:spcPts val="0"/>
              </a:spcAft>
              <a:buNone/>
            </a:pPr>
            <a:r>
              <a:rPr b="1" lang="en-US" sz="1600">
                <a:solidFill>
                  <a:srgbClr val="FFFFFF"/>
                </a:solidFill>
                <a:latin typeface="Lucida Sans"/>
                <a:ea typeface="Lucida Sans"/>
                <a:cs typeface="Lucida Sans"/>
                <a:sym typeface="Lucida Sans"/>
              </a:rPr>
              <a:t>Kipimo</a:t>
            </a:r>
            <a:endParaRPr sz="1600">
              <a:solidFill>
                <a:schemeClr val="dk1"/>
              </a:solidFill>
              <a:latin typeface="Lucida Sans"/>
              <a:ea typeface="Lucida Sans"/>
              <a:cs typeface="Lucida Sans"/>
              <a:sym typeface="Lucida Sans"/>
            </a:endParaRPr>
          </a:p>
        </p:txBody>
      </p:sp>
      <p:sp>
        <p:nvSpPr>
          <p:cNvPr id="446" name="Google Shape;446;p19"/>
          <p:cNvSpPr txBox="1"/>
          <p:nvPr/>
        </p:nvSpPr>
        <p:spPr>
          <a:xfrm>
            <a:off x="5602871" y="2002955"/>
            <a:ext cx="5418455" cy="273685"/>
          </a:xfrm>
          <a:prstGeom prst="rect">
            <a:avLst/>
          </a:prstGeom>
          <a:noFill/>
          <a:ln>
            <a:noFill/>
          </a:ln>
        </p:spPr>
        <p:txBody>
          <a:bodyPr anchorCtr="0" anchor="t" bIns="0" lIns="0" spcFirstLastPara="1" rIns="0" wrap="square" tIns="0">
            <a:spAutoFit/>
          </a:bodyPr>
          <a:lstStyle/>
          <a:p>
            <a:pPr indent="0" lvl="0" marL="0" marR="47625" rtl="0" algn="ctr">
              <a:lnSpc>
                <a:spcPct val="106562"/>
              </a:lnSpc>
              <a:spcBef>
                <a:spcPts val="0"/>
              </a:spcBef>
              <a:spcAft>
                <a:spcPts val="0"/>
              </a:spcAft>
              <a:buNone/>
            </a:pPr>
            <a:r>
              <a:rPr b="1" lang="en-US" sz="1600">
                <a:solidFill>
                  <a:srgbClr val="FFFFFF"/>
                </a:solidFill>
                <a:latin typeface="Lucida Sans"/>
                <a:ea typeface="Lucida Sans"/>
                <a:cs typeface="Lucida Sans"/>
                <a:sym typeface="Lucida Sans"/>
              </a:rPr>
              <a:t>Maelezo </a:t>
            </a:r>
            <a:endParaRPr sz="1600">
              <a:solidFill>
                <a:schemeClr val="dk1"/>
              </a:solidFill>
              <a:latin typeface="Lucida Sans"/>
              <a:ea typeface="Lucida Sans"/>
              <a:cs typeface="Lucida Sans"/>
              <a:sym typeface="Lucida Sans"/>
            </a:endParaRPr>
          </a:p>
        </p:txBody>
      </p:sp>
      <p:sp>
        <p:nvSpPr>
          <p:cNvPr id="447" name="Google Shape;447;p19"/>
          <p:cNvSpPr txBox="1"/>
          <p:nvPr/>
        </p:nvSpPr>
        <p:spPr>
          <a:xfrm>
            <a:off x="1171155" y="2276119"/>
            <a:ext cx="2818130" cy="11061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52705" rtl="0" algn="ctr">
              <a:lnSpc>
                <a:spcPct val="100000"/>
              </a:lnSpc>
              <a:spcBef>
                <a:spcPts val="1225"/>
              </a:spcBef>
              <a:spcAft>
                <a:spcPts val="0"/>
              </a:spcAft>
              <a:buNone/>
            </a:pPr>
            <a:r>
              <a:rPr b="1" lang="en-US" sz="1600">
                <a:solidFill>
                  <a:srgbClr val="FFFFFF"/>
                </a:solidFill>
                <a:latin typeface="Lucida Sans"/>
                <a:ea typeface="Lucida Sans"/>
                <a:cs typeface="Lucida Sans"/>
                <a:sym typeface="Lucida Sans"/>
              </a:rPr>
              <a:t>1.0 – 1.5</a:t>
            </a:r>
            <a:endParaRPr sz="1600">
              <a:solidFill>
                <a:schemeClr val="dk1"/>
              </a:solidFill>
              <a:latin typeface="Lucida Sans"/>
              <a:ea typeface="Lucida Sans"/>
              <a:cs typeface="Lucida Sans"/>
              <a:sym typeface="Lucida Sans"/>
            </a:endParaRPr>
          </a:p>
        </p:txBody>
      </p:sp>
      <p:sp>
        <p:nvSpPr>
          <p:cNvPr id="448" name="Google Shape;448;p19"/>
          <p:cNvSpPr txBox="1"/>
          <p:nvPr/>
        </p:nvSpPr>
        <p:spPr>
          <a:xfrm>
            <a:off x="1171168" y="3382162"/>
            <a:ext cx="2818130" cy="1021080"/>
          </a:xfrm>
          <a:prstGeom prst="rect">
            <a:avLst/>
          </a:prstGeom>
          <a:noFill/>
          <a:ln>
            <a:noFill/>
          </a:ln>
        </p:spPr>
        <p:txBody>
          <a:bodyPr anchorCtr="0" anchor="t" bIns="0" lIns="0" spcFirstLastPara="1" rIns="0" wrap="square" tIns="3175">
            <a:spAutoFit/>
          </a:bodyPr>
          <a:lstStyle/>
          <a:p>
            <a:pPr indent="0" lvl="0" marL="0" marR="0" rtl="0" algn="l">
              <a:lnSpc>
                <a:spcPct val="100000"/>
              </a:lnSpc>
              <a:spcBef>
                <a:spcPts val="0"/>
              </a:spcBef>
              <a:spcAft>
                <a:spcPts val="0"/>
              </a:spcAft>
              <a:buNone/>
            </a:pPr>
            <a:r>
              <a:t/>
            </a:r>
            <a:endParaRPr sz="2350">
              <a:solidFill>
                <a:schemeClr val="dk1"/>
              </a:solidFill>
              <a:latin typeface="Times New Roman"/>
              <a:ea typeface="Times New Roman"/>
              <a:cs typeface="Times New Roman"/>
              <a:sym typeface="Times New Roman"/>
            </a:endParaRPr>
          </a:p>
          <a:p>
            <a:pPr indent="0" lvl="0" marL="897889" marR="0" rtl="0" algn="l">
              <a:lnSpc>
                <a:spcPct val="100000"/>
              </a:lnSpc>
              <a:spcBef>
                <a:spcPts val="0"/>
              </a:spcBef>
              <a:spcAft>
                <a:spcPts val="0"/>
              </a:spcAft>
              <a:buNone/>
            </a:pPr>
            <a:r>
              <a:rPr b="1" lang="en-US" sz="1600">
                <a:solidFill>
                  <a:srgbClr val="FFFFFF"/>
                </a:solidFill>
                <a:latin typeface="Lucida Sans"/>
                <a:ea typeface="Lucida Sans"/>
                <a:cs typeface="Lucida Sans"/>
                <a:sym typeface="Lucida Sans"/>
              </a:rPr>
              <a:t>1.51 – 2.5</a:t>
            </a:r>
            <a:endParaRPr sz="1600">
              <a:solidFill>
                <a:schemeClr val="dk1"/>
              </a:solidFill>
              <a:latin typeface="Lucida Sans"/>
              <a:ea typeface="Lucida Sans"/>
              <a:cs typeface="Lucida Sans"/>
              <a:sym typeface="Lucida Sans"/>
            </a:endParaRPr>
          </a:p>
        </p:txBody>
      </p:sp>
      <p:sp>
        <p:nvSpPr>
          <p:cNvPr id="449" name="Google Shape;449;p19"/>
          <p:cNvSpPr txBox="1"/>
          <p:nvPr/>
        </p:nvSpPr>
        <p:spPr>
          <a:xfrm>
            <a:off x="1171168" y="4403039"/>
            <a:ext cx="2818130" cy="110617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897889" marR="0" rtl="0" algn="l">
              <a:lnSpc>
                <a:spcPct val="100000"/>
              </a:lnSpc>
              <a:spcBef>
                <a:spcPts val="1220"/>
              </a:spcBef>
              <a:spcAft>
                <a:spcPts val="0"/>
              </a:spcAft>
              <a:buNone/>
            </a:pPr>
            <a:r>
              <a:rPr b="1" lang="en-US" sz="1600">
                <a:solidFill>
                  <a:srgbClr val="FFFFFF"/>
                </a:solidFill>
                <a:latin typeface="Lucida Sans"/>
                <a:ea typeface="Lucida Sans"/>
                <a:cs typeface="Lucida Sans"/>
                <a:sym typeface="Lucida Sans"/>
              </a:rPr>
              <a:t>2.51 – 3.5</a:t>
            </a:r>
            <a:endParaRPr sz="1600">
              <a:solidFill>
                <a:schemeClr val="dk1"/>
              </a:solidFill>
              <a:latin typeface="Lucida Sans"/>
              <a:ea typeface="Lucida Sans"/>
              <a:cs typeface="Lucida Sans"/>
              <a:sym typeface="Lucida Sans"/>
            </a:endParaRPr>
          </a:p>
        </p:txBody>
      </p:sp>
      <p:sp>
        <p:nvSpPr>
          <p:cNvPr id="450" name="Google Shape;450;p19"/>
          <p:cNvSpPr txBox="1"/>
          <p:nvPr/>
        </p:nvSpPr>
        <p:spPr>
          <a:xfrm>
            <a:off x="1171168" y="5509069"/>
            <a:ext cx="2818130" cy="826769"/>
          </a:xfrm>
          <a:prstGeom prst="rect">
            <a:avLst/>
          </a:prstGeom>
          <a:noFill/>
          <a:ln>
            <a:noFill/>
          </a:ln>
        </p:spPr>
        <p:txBody>
          <a:bodyPr anchorCtr="0" anchor="t" bIns="0" lIns="0" spcFirstLastPara="1" rIns="0" wrap="square" tIns="625">
            <a:spAutoFit/>
          </a:bodyPr>
          <a:lstStyle/>
          <a:p>
            <a:pPr indent="0" lvl="0" marL="0" marR="0" rtl="0" algn="l">
              <a:lnSpc>
                <a:spcPct val="100000"/>
              </a:lnSpc>
              <a:spcBef>
                <a:spcPts val="0"/>
              </a:spcBef>
              <a:spcAft>
                <a:spcPts val="0"/>
              </a:spcAft>
              <a:buNone/>
            </a:pPr>
            <a:r>
              <a:t/>
            </a:r>
            <a:endParaRPr sz="1700">
              <a:solidFill>
                <a:schemeClr val="dk1"/>
              </a:solidFill>
              <a:latin typeface="Times New Roman"/>
              <a:ea typeface="Times New Roman"/>
              <a:cs typeface="Times New Roman"/>
              <a:sym typeface="Times New Roman"/>
            </a:endParaRPr>
          </a:p>
          <a:p>
            <a:pPr indent="0" lvl="0" marL="897889" marR="0" rtl="0" algn="l">
              <a:lnSpc>
                <a:spcPct val="100000"/>
              </a:lnSpc>
              <a:spcBef>
                <a:spcPts val="0"/>
              </a:spcBef>
              <a:spcAft>
                <a:spcPts val="0"/>
              </a:spcAft>
              <a:buNone/>
            </a:pPr>
            <a:r>
              <a:rPr b="1" lang="en-US" sz="1600">
                <a:solidFill>
                  <a:srgbClr val="FFFFFF"/>
                </a:solidFill>
                <a:latin typeface="Lucida Sans"/>
                <a:ea typeface="Lucida Sans"/>
                <a:cs typeface="Lucida Sans"/>
                <a:sym typeface="Lucida Sans"/>
              </a:rPr>
              <a:t>3.51 – 4.0</a:t>
            </a:r>
            <a:endParaRPr sz="1600">
              <a:solidFill>
                <a:schemeClr val="dk1"/>
              </a:solidFill>
              <a:latin typeface="Lucida Sans"/>
              <a:ea typeface="Lucida Sans"/>
              <a:cs typeface="Lucida Sans"/>
              <a:sym typeface="Lucida Sans"/>
            </a:endParaRPr>
          </a:p>
        </p:txBody>
      </p:sp>
      <p:graphicFrame>
        <p:nvGraphicFramePr>
          <p:cNvPr id="451" name="Google Shape;451;p19"/>
          <p:cNvGraphicFramePr/>
          <p:nvPr/>
        </p:nvGraphicFramePr>
        <p:xfrm>
          <a:off x="1405354" y="926675"/>
          <a:ext cx="3000000" cy="3000000"/>
        </p:xfrm>
        <a:graphic>
          <a:graphicData uri="http://schemas.openxmlformats.org/drawingml/2006/table">
            <a:tbl>
              <a:tblPr bandRow="1" firstRow="1">
                <a:noFill/>
                <a:tableStyleId>{F1C0719A-56F5-4E9C-9574-EE4205B9233D}</a:tableStyleId>
              </a:tblPr>
              <a:tblGrid>
                <a:gridCol w="2702400"/>
                <a:gridCol w="1556375"/>
                <a:gridCol w="5179800"/>
              </a:tblGrid>
              <a:tr h="345775">
                <a:tc gridSpan="3">
                  <a:txBody>
                    <a:bodyPr/>
                    <a:lstStyle/>
                    <a:p>
                      <a:pPr indent="0" lvl="0" marL="1047750" marR="0" rtl="0" algn="l">
                        <a:lnSpc>
                          <a:spcPct val="100000"/>
                        </a:lnSpc>
                        <a:spcBef>
                          <a:spcPts val="0"/>
                        </a:spcBef>
                        <a:spcAft>
                          <a:spcPts val="0"/>
                        </a:spcAft>
                        <a:buNone/>
                      </a:pPr>
                      <a:r>
                        <a:rPr lang="en-US" sz="1400" u="none" cap="none" strike="noStrike"/>
                        <a:t>Alama	Kiwango	Maelezo</a:t>
                      </a:r>
                      <a:endParaRPr sz="1800" u="none" cap="none" strike="noStrike"/>
                    </a:p>
                  </a:txBody>
                  <a:tcPr marT="0" marB="0" marR="0" marL="0">
                    <a:lnL cap="flat" cmpd="sng" w="431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46300">
                      <a:solidFill>
                        <a:srgbClr val="FFFFFF"/>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hMerge="1"/>
                <a:tc hMerge="1"/>
              </a:tr>
              <a:tr h="1383925">
                <a:tc>
                  <a:txBody>
                    <a:bodyPr/>
                    <a:lstStyle/>
                    <a:p>
                      <a:pPr indent="0" lvl="0" marL="0" marR="0" rtl="0" algn="l">
                        <a:lnSpc>
                          <a:spcPct val="100000"/>
                        </a:lnSpc>
                        <a:spcBef>
                          <a:spcPts val="0"/>
                        </a:spcBef>
                        <a:spcAft>
                          <a:spcPts val="0"/>
                        </a:spcAft>
                        <a:buNone/>
                      </a:pPr>
                      <a:r>
                        <a:t/>
                      </a:r>
                      <a:endParaRPr sz="1400" u="none" cap="none" strike="noStrike">
                        <a:latin typeface="Arial"/>
                        <a:ea typeface="Arial"/>
                        <a:cs typeface="Arial"/>
                        <a:sym typeface="Arial"/>
                      </a:endParaRPr>
                    </a:p>
                    <a:p>
                      <a:pPr indent="0" lvl="0" marL="0" marR="0" rtl="0" algn="l">
                        <a:lnSpc>
                          <a:spcPct val="100000"/>
                        </a:lnSpc>
                        <a:spcBef>
                          <a:spcPts val="50"/>
                        </a:spcBef>
                        <a:spcAft>
                          <a:spcPts val="0"/>
                        </a:spcAft>
                        <a:buNone/>
                      </a:pPr>
                      <a:r>
                        <a:t/>
                      </a:r>
                      <a:endParaRPr sz="1400" u="none" cap="none" strike="noStrike">
                        <a:latin typeface="Arial"/>
                        <a:ea typeface="Arial"/>
                        <a:cs typeface="Arial"/>
                        <a:sym typeface="Arial"/>
                      </a:endParaRPr>
                    </a:p>
                    <a:p>
                      <a:pPr indent="0" lvl="0" marL="11430" marR="0" rtl="0" algn="ctr">
                        <a:lnSpc>
                          <a:spcPct val="100000"/>
                        </a:lnSpc>
                        <a:spcBef>
                          <a:spcPts val="0"/>
                        </a:spcBef>
                        <a:spcAft>
                          <a:spcPts val="0"/>
                        </a:spcAft>
                        <a:buNone/>
                      </a:pPr>
                      <a:r>
                        <a:rPr lang="en-US" sz="1400" u="none" cap="none" strike="noStrike">
                          <a:solidFill>
                            <a:srgbClr val="FFFFFF"/>
                          </a:solidFill>
                          <a:latin typeface="Arial"/>
                          <a:ea typeface="Arial"/>
                          <a:cs typeface="Arial"/>
                          <a:sym typeface="Arial"/>
                        </a:rPr>
                        <a:t>1.0 – 1.5</a:t>
                      </a:r>
                      <a:endParaRPr sz="1400" u="none" cap="none" strike="noStrike">
                        <a:latin typeface="Arial"/>
                        <a:ea typeface="Arial"/>
                        <a:cs typeface="Arial"/>
                        <a:sym typeface="Arial"/>
                      </a:endParaRPr>
                    </a:p>
                  </a:txBody>
                  <a:tcPr marT="0" marB="0" marR="0" marL="0">
                    <a:lnL cap="flat" cmpd="sng" w="431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0" lvl="0" marL="0" marR="0" rtl="0" algn="l">
                        <a:lnSpc>
                          <a:spcPct val="100000"/>
                        </a:lnSpc>
                        <a:spcBef>
                          <a:spcPts val="0"/>
                        </a:spcBef>
                        <a:spcAft>
                          <a:spcPts val="0"/>
                        </a:spcAft>
                        <a:buNone/>
                      </a:pPr>
                      <a:r>
                        <a:t/>
                      </a:r>
                      <a:endParaRPr sz="1400" u="none" cap="none" strike="noStrike">
                        <a:latin typeface="Arial"/>
                        <a:ea typeface="Arial"/>
                        <a:cs typeface="Arial"/>
                        <a:sym typeface="Arial"/>
                      </a:endParaRPr>
                    </a:p>
                    <a:p>
                      <a:pPr indent="0" lvl="0" marL="0" marR="0" rtl="0" algn="l">
                        <a:lnSpc>
                          <a:spcPct val="100000"/>
                        </a:lnSpc>
                        <a:spcBef>
                          <a:spcPts val="50"/>
                        </a:spcBef>
                        <a:spcAft>
                          <a:spcPts val="0"/>
                        </a:spcAft>
                        <a:buNone/>
                      </a:pPr>
                      <a:r>
                        <a:t/>
                      </a:r>
                      <a:endParaRPr sz="1400" u="none" cap="none" strike="noStrike">
                        <a:latin typeface="Arial"/>
                        <a:ea typeface="Arial"/>
                        <a:cs typeface="Arial"/>
                        <a:sym typeface="Arial"/>
                      </a:endParaRPr>
                    </a:p>
                    <a:p>
                      <a:pPr indent="0" lvl="0" marL="12065" marR="0" rtl="0" algn="ctr">
                        <a:lnSpc>
                          <a:spcPct val="100000"/>
                        </a:lnSpc>
                        <a:spcBef>
                          <a:spcPts val="0"/>
                        </a:spcBef>
                        <a:spcAft>
                          <a:spcPts val="0"/>
                        </a:spcAft>
                        <a:buNone/>
                      </a:pPr>
                      <a:r>
                        <a:rPr lang="en-US" sz="1400" u="none" cap="none" strike="noStrike">
                          <a:solidFill>
                            <a:srgbClr val="FFFFFF"/>
                          </a:solidFill>
                          <a:latin typeface="Arial"/>
                          <a:ea typeface="Arial"/>
                          <a:cs typeface="Arial"/>
                          <a:sym typeface="Arial"/>
                        </a:rPr>
                        <a:t>Haitoshi</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0000"/>
                    </a:solidFill>
                  </a:tcPr>
                </a:tc>
                <a:tc>
                  <a:txBody>
                    <a:bodyPr/>
                    <a:lstStyle/>
                    <a:p>
                      <a:pPr indent="98425" lvl="0" marL="0" marR="130175" rtl="0" algn="l">
                        <a:lnSpc>
                          <a:spcPct val="107000"/>
                        </a:lnSpc>
                        <a:spcBef>
                          <a:spcPts val="0"/>
                        </a:spcBef>
                        <a:spcAft>
                          <a:spcPts val="0"/>
                        </a:spcAft>
                        <a:buNone/>
                      </a:pPr>
                      <a:r>
                        <a:rPr lang="en-US" sz="1400" u="none" cap="none" strike="noStrike">
                          <a:latin typeface="Arial"/>
                          <a:ea typeface="Arial"/>
                          <a:cs typeface="Arial"/>
                          <a:sym typeface="Arial"/>
                        </a:rPr>
                        <a:t>Udhaifu mkubwa wa udhibiti unaweza kuhatarisha shirika kwa hasara kubwa ya kifedha au nyingine au vinginevyo kudhoofisha sana uwezo wake wa kusimamia </a:t>
                      </a:r>
                      <a:r>
                        <a:rPr baseline="30000" lang="en-US" sz="1400" u="none" cap="none" strike="noStrike"/>
                        <a:t>fedha za USAID.</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2D5E4"/>
                    </a:solidFill>
                  </a:tcPr>
                </a:tc>
              </a:tr>
              <a:tr h="1277325">
                <a:tc>
                  <a:txBody>
                    <a:bodyPr/>
                    <a:lstStyle/>
                    <a:p>
                      <a:pPr indent="0" lvl="0" marL="0" marR="0" rtl="0" algn="l">
                        <a:lnSpc>
                          <a:spcPct val="100000"/>
                        </a:lnSpc>
                        <a:spcBef>
                          <a:spcPts val="0"/>
                        </a:spcBef>
                        <a:spcAft>
                          <a:spcPts val="0"/>
                        </a:spcAft>
                        <a:buNone/>
                      </a:pPr>
                      <a:r>
                        <a:t/>
                      </a:r>
                      <a:endParaRPr sz="1400" u="none" cap="none" strike="noStrike">
                        <a:latin typeface="Arial"/>
                        <a:ea typeface="Arial"/>
                        <a:cs typeface="Arial"/>
                        <a:sym typeface="Arial"/>
                      </a:endParaRPr>
                    </a:p>
                    <a:p>
                      <a:pPr indent="0" lvl="0" marL="12065" marR="0" rtl="0" algn="ctr">
                        <a:lnSpc>
                          <a:spcPct val="100000"/>
                        </a:lnSpc>
                        <a:spcBef>
                          <a:spcPts val="1210"/>
                        </a:spcBef>
                        <a:spcAft>
                          <a:spcPts val="0"/>
                        </a:spcAft>
                        <a:buNone/>
                      </a:pPr>
                      <a:r>
                        <a:rPr lang="en-US" sz="1400" u="none" cap="none" strike="noStrike">
                          <a:latin typeface="Arial"/>
                          <a:ea typeface="Arial"/>
                          <a:cs typeface="Arial"/>
                          <a:sym typeface="Arial"/>
                        </a:rPr>
                        <a:t>1.51 – 2.5</a:t>
                      </a:r>
                      <a:endParaRPr sz="1400" u="none" cap="none" strike="noStrike">
                        <a:latin typeface="Arial"/>
                        <a:ea typeface="Arial"/>
                        <a:cs typeface="Arial"/>
                        <a:sym typeface="Arial"/>
                      </a:endParaRPr>
                    </a:p>
                  </a:txBody>
                  <a:tcPr marT="0" marB="0" marR="0" marL="0">
                    <a:lnL cap="flat" cmpd="sng" w="431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a:txBody>
                    <a:bodyPr/>
                    <a:lstStyle/>
                    <a:p>
                      <a:pPr indent="0" lvl="0" marL="0" marR="0" rtl="0" algn="l">
                        <a:lnSpc>
                          <a:spcPct val="100000"/>
                        </a:lnSpc>
                        <a:spcBef>
                          <a:spcPts val="0"/>
                        </a:spcBef>
                        <a:spcAft>
                          <a:spcPts val="0"/>
                        </a:spcAft>
                        <a:buNone/>
                      </a:pPr>
                      <a:r>
                        <a:t/>
                      </a:r>
                      <a:endParaRPr sz="1400" u="none" cap="none" strike="noStrike">
                        <a:latin typeface="Arial"/>
                        <a:ea typeface="Arial"/>
                        <a:cs typeface="Arial"/>
                        <a:sym typeface="Arial"/>
                      </a:endParaRPr>
                    </a:p>
                    <a:p>
                      <a:pPr indent="0" lvl="0" marL="10795" marR="0" rtl="0" algn="ctr">
                        <a:lnSpc>
                          <a:spcPct val="100000"/>
                        </a:lnSpc>
                        <a:spcBef>
                          <a:spcPts val="1210"/>
                        </a:spcBef>
                        <a:spcAft>
                          <a:spcPts val="0"/>
                        </a:spcAft>
                        <a:buNone/>
                      </a:pPr>
                      <a:r>
                        <a:rPr lang="en-US" sz="1400" u="none" cap="none" strike="noStrike">
                          <a:latin typeface="Arial"/>
                          <a:ea typeface="Arial"/>
                          <a:cs typeface="Arial"/>
                          <a:sym typeface="Arial"/>
                        </a:rPr>
                        <a:t>Dhaifu</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c>
                  <a:txBody>
                    <a:bodyPr/>
                    <a:lstStyle/>
                    <a:p>
                      <a:pPr indent="0" lvl="0" marL="62230" marR="379730" rtl="0" algn="just">
                        <a:lnSpc>
                          <a:spcPct val="107100"/>
                        </a:lnSpc>
                        <a:spcBef>
                          <a:spcPts val="0"/>
                        </a:spcBef>
                        <a:spcAft>
                          <a:spcPts val="0"/>
                        </a:spcAft>
                        <a:buNone/>
                      </a:pPr>
                      <a:r>
                        <a:rPr lang="en-US" sz="1400" u="none" cap="none" strike="noStrike">
                          <a:latin typeface="Arial"/>
                          <a:ea typeface="Arial"/>
                          <a:cs typeface="Arial"/>
                          <a:sym typeface="Arial"/>
                        </a:rPr>
                        <a:t>Udhaifu mkubwa wa udhibiti upo ambao unaweza kuweka shirika katika viwango visivyokubalika/visivyo vya kutosha vya hatari isiyodhibitiwa. </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2D5E4"/>
                    </a:solidFill>
                  </a:tcPr>
                </a:tc>
              </a:tr>
              <a:tr h="1383925">
                <a:tc>
                  <a:txBody>
                    <a:bodyPr/>
                    <a:lstStyle/>
                    <a:p>
                      <a:pPr indent="0" lvl="0" marL="0" marR="0" rtl="0" algn="l">
                        <a:lnSpc>
                          <a:spcPct val="100000"/>
                        </a:lnSpc>
                        <a:spcBef>
                          <a:spcPts val="0"/>
                        </a:spcBef>
                        <a:spcAft>
                          <a:spcPts val="0"/>
                        </a:spcAft>
                        <a:buNone/>
                      </a:pPr>
                      <a:r>
                        <a:t/>
                      </a:r>
                      <a:endParaRPr sz="1400" u="none" cap="none" strike="noStrike">
                        <a:latin typeface="Arial"/>
                        <a:ea typeface="Arial"/>
                        <a:cs typeface="Arial"/>
                        <a:sym typeface="Arial"/>
                      </a:endParaRPr>
                    </a:p>
                    <a:p>
                      <a:pPr indent="0" lvl="0" marL="0" marR="0" rtl="0" algn="l">
                        <a:lnSpc>
                          <a:spcPct val="100000"/>
                        </a:lnSpc>
                        <a:spcBef>
                          <a:spcPts val="50"/>
                        </a:spcBef>
                        <a:spcAft>
                          <a:spcPts val="0"/>
                        </a:spcAft>
                        <a:buNone/>
                      </a:pPr>
                      <a:r>
                        <a:t/>
                      </a:r>
                      <a:endParaRPr sz="1400" u="none" cap="none" strike="noStrike">
                        <a:latin typeface="Arial"/>
                        <a:ea typeface="Arial"/>
                        <a:cs typeface="Arial"/>
                        <a:sym typeface="Arial"/>
                      </a:endParaRPr>
                    </a:p>
                    <a:p>
                      <a:pPr indent="0" lvl="0" marL="12065" marR="0" rtl="0" algn="ctr">
                        <a:lnSpc>
                          <a:spcPct val="100000"/>
                        </a:lnSpc>
                        <a:spcBef>
                          <a:spcPts val="0"/>
                        </a:spcBef>
                        <a:spcAft>
                          <a:spcPts val="0"/>
                        </a:spcAft>
                        <a:buNone/>
                      </a:pPr>
                      <a:r>
                        <a:rPr lang="en-US" sz="1400" u="none" cap="none" strike="noStrike">
                          <a:latin typeface="Arial"/>
                          <a:ea typeface="Arial"/>
                          <a:cs typeface="Arial"/>
                          <a:sym typeface="Arial"/>
                        </a:rPr>
                        <a:t>2.51 – 3.5</a:t>
                      </a:r>
                      <a:endParaRPr sz="1400" u="none" cap="none" strike="noStrike">
                        <a:latin typeface="Arial"/>
                        <a:ea typeface="Arial"/>
                        <a:cs typeface="Arial"/>
                        <a:sym typeface="Arial"/>
                      </a:endParaRPr>
                    </a:p>
                  </a:txBody>
                  <a:tcPr marT="0" marB="0" marR="0" marL="0">
                    <a:lnL cap="flat" cmpd="sng" w="431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2D050"/>
                    </a:solidFill>
                  </a:tcPr>
                </a:tc>
                <a:tc>
                  <a:txBody>
                    <a:bodyPr/>
                    <a:lstStyle/>
                    <a:p>
                      <a:pPr indent="0" lvl="0" marL="0" marR="0" rtl="0" algn="l">
                        <a:lnSpc>
                          <a:spcPct val="100000"/>
                        </a:lnSpc>
                        <a:spcBef>
                          <a:spcPts val="0"/>
                        </a:spcBef>
                        <a:spcAft>
                          <a:spcPts val="0"/>
                        </a:spcAft>
                        <a:buNone/>
                      </a:pPr>
                      <a:r>
                        <a:t/>
                      </a:r>
                      <a:endParaRPr sz="1400" u="none" cap="none" strike="noStrike">
                        <a:latin typeface="Arial"/>
                        <a:ea typeface="Arial"/>
                        <a:cs typeface="Arial"/>
                        <a:sym typeface="Arial"/>
                      </a:endParaRPr>
                    </a:p>
                    <a:p>
                      <a:pPr indent="0" lvl="0" marL="0" marR="0" rtl="0" algn="l">
                        <a:lnSpc>
                          <a:spcPct val="100000"/>
                        </a:lnSpc>
                        <a:spcBef>
                          <a:spcPts val="50"/>
                        </a:spcBef>
                        <a:spcAft>
                          <a:spcPts val="0"/>
                        </a:spcAft>
                        <a:buNone/>
                      </a:pPr>
                      <a:r>
                        <a:t/>
                      </a:r>
                      <a:endParaRPr sz="1400" u="none" cap="none" strike="noStrike">
                        <a:latin typeface="Arial"/>
                        <a:ea typeface="Arial"/>
                        <a:cs typeface="Arial"/>
                        <a:sym typeface="Arial"/>
                      </a:endParaRPr>
                    </a:p>
                    <a:p>
                      <a:pPr indent="0" lvl="0" marL="12065" marR="0" rtl="0" algn="ctr">
                        <a:lnSpc>
                          <a:spcPct val="100000"/>
                        </a:lnSpc>
                        <a:spcBef>
                          <a:spcPts val="0"/>
                        </a:spcBef>
                        <a:spcAft>
                          <a:spcPts val="0"/>
                        </a:spcAft>
                        <a:buNone/>
                      </a:pPr>
                      <a:r>
                        <a:rPr lang="en-US" sz="1400" u="none" cap="none" strike="noStrike">
                          <a:latin typeface="Arial"/>
                          <a:ea typeface="Arial"/>
                          <a:cs typeface="Arial"/>
                          <a:sym typeface="Arial"/>
                        </a:rPr>
                        <a:t>Kutosha</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2D050"/>
                    </a:solidFill>
                  </a:tcPr>
                </a:tc>
                <a:tc>
                  <a:txBody>
                    <a:bodyPr/>
                    <a:lstStyle/>
                    <a:p>
                      <a:pPr indent="0" lvl="0" marL="62230" marR="109854" rtl="0" algn="l">
                        <a:lnSpc>
                          <a:spcPct val="107100"/>
                        </a:lnSpc>
                        <a:spcBef>
                          <a:spcPts val="0"/>
                        </a:spcBef>
                        <a:spcAft>
                          <a:spcPts val="0"/>
                        </a:spcAft>
                        <a:buNone/>
                      </a:pPr>
                      <a:r>
                        <a:rPr lang="en-US" sz="1400" u="none" cap="none" strike="noStrike">
                          <a:latin typeface="Arial"/>
                          <a:ea typeface="Arial"/>
                          <a:cs typeface="Arial"/>
                          <a:sym typeface="Arial"/>
                        </a:rPr>
                        <a:t>Ingawa udhaifu wa udhibiti ulibainishwa, fidia ya udhibiti na mambo mengine yapo ili kupunguza hatari iliyobaki ndani ya shirika kwa viwango vinavyokubalika.</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2D5E4"/>
                    </a:solidFill>
                  </a:tcPr>
                </a:tc>
              </a:tr>
              <a:tr h="1034050">
                <a:tc>
                  <a:txBody>
                    <a:bodyPr/>
                    <a:lstStyle/>
                    <a:p>
                      <a:pPr indent="0" lvl="0" marL="0" marR="0" rtl="0" algn="l">
                        <a:lnSpc>
                          <a:spcPct val="100000"/>
                        </a:lnSpc>
                        <a:spcBef>
                          <a:spcPts val="0"/>
                        </a:spcBef>
                        <a:spcAft>
                          <a:spcPts val="0"/>
                        </a:spcAft>
                        <a:buNone/>
                      </a:pPr>
                      <a:r>
                        <a:t/>
                      </a:r>
                      <a:endParaRPr sz="1400" u="none" cap="none" strike="noStrike">
                        <a:latin typeface="Arial"/>
                        <a:ea typeface="Arial"/>
                        <a:cs typeface="Arial"/>
                        <a:sym typeface="Arial"/>
                      </a:endParaRPr>
                    </a:p>
                    <a:p>
                      <a:pPr indent="0" lvl="0" marL="12065" marR="0" rtl="0" algn="ctr">
                        <a:lnSpc>
                          <a:spcPct val="100000"/>
                        </a:lnSpc>
                        <a:spcBef>
                          <a:spcPts val="0"/>
                        </a:spcBef>
                        <a:spcAft>
                          <a:spcPts val="0"/>
                        </a:spcAft>
                        <a:buNone/>
                      </a:pPr>
                      <a:r>
                        <a:rPr lang="en-US" sz="1400" u="none" cap="none" strike="noStrike">
                          <a:latin typeface="Arial"/>
                          <a:ea typeface="Arial"/>
                          <a:cs typeface="Arial"/>
                          <a:sym typeface="Arial"/>
                        </a:rPr>
                        <a:t>3.51 – 4.0</a:t>
                      </a:r>
                      <a:endParaRPr sz="1400" u="none" cap="none" strike="noStrike">
                        <a:latin typeface="Arial"/>
                        <a:ea typeface="Arial"/>
                        <a:cs typeface="Arial"/>
                        <a:sym typeface="Arial"/>
                      </a:endParaRPr>
                    </a:p>
                  </a:txBody>
                  <a:tcPr marT="0" marB="0" marR="0" marL="0">
                    <a:lnL cap="flat" cmpd="sng" w="4315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AF50"/>
                    </a:solidFill>
                  </a:tcPr>
                </a:tc>
                <a:tc>
                  <a:txBody>
                    <a:bodyPr/>
                    <a:lstStyle/>
                    <a:p>
                      <a:pPr indent="0" lvl="0" marL="0" marR="0" rtl="0" algn="l">
                        <a:lnSpc>
                          <a:spcPct val="100000"/>
                        </a:lnSpc>
                        <a:spcBef>
                          <a:spcPts val="0"/>
                        </a:spcBef>
                        <a:spcAft>
                          <a:spcPts val="0"/>
                        </a:spcAft>
                        <a:buNone/>
                      </a:pPr>
                      <a:r>
                        <a:t/>
                      </a:r>
                      <a:endParaRPr sz="1400" u="none" cap="none" strike="noStrike">
                        <a:latin typeface="Arial"/>
                        <a:ea typeface="Arial"/>
                        <a:cs typeface="Arial"/>
                        <a:sym typeface="Arial"/>
                      </a:endParaRPr>
                    </a:p>
                    <a:p>
                      <a:pPr indent="0" lvl="0" marL="12065" marR="0" rtl="0" algn="ctr">
                        <a:lnSpc>
                          <a:spcPct val="100000"/>
                        </a:lnSpc>
                        <a:spcBef>
                          <a:spcPts val="0"/>
                        </a:spcBef>
                        <a:spcAft>
                          <a:spcPts val="0"/>
                        </a:spcAft>
                        <a:buNone/>
                      </a:pPr>
                      <a:r>
                        <a:rPr lang="en-US" sz="1400" u="none" cap="none" strike="noStrike">
                          <a:latin typeface="Arial"/>
                          <a:ea typeface="Arial"/>
                          <a:cs typeface="Arial"/>
                          <a:sym typeface="Arial"/>
                        </a:rPr>
                        <a:t>Thabiti</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AF50"/>
                    </a:solidFill>
                  </a:tcPr>
                </a:tc>
                <a:tc>
                  <a:txBody>
                    <a:bodyPr/>
                    <a:lstStyle/>
                    <a:p>
                      <a:pPr indent="98425" lvl="0" marL="0" marR="90170" rtl="0" algn="l">
                        <a:lnSpc>
                          <a:spcPct val="107100"/>
                        </a:lnSpc>
                        <a:spcBef>
                          <a:spcPts val="0"/>
                        </a:spcBef>
                        <a:spcAft>
                          <a:spcPts val="0"/>
                        </a:spcAft>
                        <a:buNone/>
                      </a:pPr>
                      <a:r>
                        <a:rPr lang="en-US" sz="1400" u="none" cap="none" strike="noStrike"/>
                        <a:t>Kwa ujumla, mfumo madhubuti wa udhibiti umewekwa. Baadhi ya maboresho yanaweza kupendekezwa. Hakuna upungufu au hatari ndogo.)</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D2D5E4"/>
                    </a:solidFill>
                  </a:tcPr>
                </a:tc>
              </a:tr>
            </a:tbl>
          </a:graphicData>
        </a:graphic>
      </p:graphicFrame>
      <p:sp>
        <p:nvSpPr>
          <p:cNvPr id="452" name="Google Shape;452;p19"/>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KIWANGO CHA TATHMINI</a:t>
            </a:r>
            <a:endParaRPr/>
          </a:p>
        </p:txBody>
      </p:sp>
      <p:sp>
        <p:nvSpPr>
          <p:cNvPr id="453" name="Google Shape;453;p19"/>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3" name="Shape 1873"/>
        <p:cNvGrpSpPr/>
        <p:nvPr/>
      </p:nvGrpSpPr>
      <p:grpSpPr>
        <a:xfrm>
          <a:off x="0" y="0"/>
          <a:ext cx="0" cy="0"/>
          <a:chOff x="0" y="0"/>
          <a:chExt cx="0" cy="0"/>
        </a:xfrm>
      </p:grpSpPr>
      <p:sp>
        <p:nvSpPr>
          <p:cNvPr id="1874" name="Google Shape;1874;p190"/>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CHATI YA NUPAS PLUS 2.0</a:t>
            </a:r>
            <a:endParaRPr b="1" sz="3200">
              <a:solidFill>
                <a:schemeClr val="lt1"/>
              </a:solidFill>
              <a:latin typeface="Arial"/>
              <a:ea typeface="Arial"/>
              <a:cs typeface="Arial"/>
              <a:sym typeface="Arial"/>
            </a:endParaRPr>
          </a:p>
        </p:txBody>
      </p:sp>
      <p:pic>
        <p:nvPicPr>
          <p:cNvPr descr="Chart  Description automatically generated" id="1875" name="Google Shape;1875;p190"/>
          <p:cNvPicPr preferRelativeResize="0"/>
          <p:nvPr/>
        </p:nvPicPr>
        <p:blipFill rotWithShape="1">
          <a:blip r:embed="rId3">
            <a:alphaModFix/>
          </a:blip>
          <a:srcRect b="4247" l="1496" r="3419" t="0"/>
          <a:stretch/>
        </p:blipFill>
        <p:spPr>
          <a:xfrm>
            <a:off x="1563624" y="961023"/>
            <a:ext cx="9134856" cy="4905756"/>
          </a:xfrm>
          <a:prstGeom prst="rect">
            <a:avLst/>
          </a:prstGeom>
          <a:noFill/>
          <a:ln>
            <a:noFill/>
          </a:ln>
        </p:spPr>
      </p:pic>
      <p:sp>
        <p:nvSpPr>
          <p:cNvPr id="1876" name="Google Shape;1876;p190"/>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0" name="Shape 1880"/>
        <p:cNvGrpSpPr/>
        <p:nvPr/>
      </p:nvGrpSpPr>
      <p:grpSpPr>
        <a:xfrm>
          <a:off x="0" y="0"/>
          <a:ext cx="0" cy="0"/>
          <a:chOff x="0" y="0"/>
          <a:chExt cx="0" cy="0"/>
        </a:xfrm>
      </p:grpSpPr>
      <p:sp>
        <p:nvSpPr>
          <p:cNvPr id="1881" name="Google Shape;1881;p191"/>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UENDELEVU </a:t>
            </a:r>
            <a:endParaRPr/>
          </a:p>
        </p:txBody>
      </p:sp>
      <p:graphicFrame>
        <p:nvGraphicFramePr>
          <p:cNvPr id="1882" name="Google Shape;1882;p191"/>
          <p:cNvGraphicFramePr/>
          <p:nvPr/>
        </p:nvGraphicFramePr>
        <p:xfrm>
          <a:off x="1" y="902126"/>
          <a:ext cx="3000000" cy="3000000"/>
        </p:xfrm>
        <a:graphic>
          <a:graphicData uri="http://schemas.openxmlformats.org/drawingml/2006/table">
            <a:tbl>
              <a:tblPr bandRow="1" firstCol="1" firstRow="1">
                <a:noFill/>
                <a:tableStyleId>{8A603AAD-59E9-4164-B51B-7B92F35CD14B}</a:tableStyleId>
              </a:tblPr>
              <a:tblGrid>
                <a:gridCol w="469525"/>
                <a:gridCol w="1254400"/>
                <a:gridCol w="7824900"/>
                <a:gridCol w="2583850"/>
              </a:tblGrid>
              <a:tr h="426350">
                <a:tc gridSpan="2">
                  <a:txBody>
                    <a:bodyPr/>
                    <a:lstStyle/>
                    <a:p>
                      <a:pPr indent="-8890" lvl="0" marL="8890" marR="0" rtl="0" algn="ctr">
                        <a:spcBef>
                          <a:spcPts val="0"/>
                        </a:spcBef>
                        <a:spcAft>
                          <a:spcPts val="0"/>
                        </a:spcAft>
                        <a:buNone/>
                      </a:pPr>
                      <a:r>
                        <a:rPr lang="en-US" sz="1200" u="none" cap="none" strike="noStrike"/>
                        <a:t>KATEGORIA/</a:t>
                      </a:r>
                      <a:br>
                        <a:rPr b="1" lang="en-US" sz="1200" u="none" cap="none" strike="noStrike">
                          <a:solidFill>
                            <a:schemeClr val="lt1"/>
                          </a:solidFill>
                          <a:latin typeface="Arial"/>
                          <a:ea typeface="Arial"/>
                          <a:cs typeface="Arial"/>
                          <a:sym typeface="Arial"/>
                        </a:rPr>
                      </a:br>
                      <a:r>
                        <a:rPr lang="en-US" sz="1200" u="none" cap="none" strike="noStrike"/>
                        <a:t>KATEGORIA NDOGO</a:t>
                      </a:r>
                      <a:endParaRPr b="1" sz="1200" u="none" cap="none" strike="noStrike">
                        <a:solidFill>
                          <a:schemeClr val="lt1"/>
                        </a:solidFill>
                        <a:latin typeface="Arial"/>
                        <a:ea typeface="Arial"/>
                        <a:cs typeface="Arial"/>
                        <a:sym typeface="Arial"/>
                      </a:endParaRPr>
                    </a:p>
                  </a:txBody>
                  <a:tcPr marT="0" marB="0" marR="450" marL="450" anchor="ctr">
                    <a:solidFill>
                      <a:srgbClr val="002E6C"/>
                    </a:solidFill>
                  </a:tcPr>
                </a:tc>
                <a:tc hMerge="1"/>
                <a:tc>
                  <a:txBody>
                    <a:bodyPr/>
                    <a:lstStyle/>
                    <a:p>
                      <a:pPr indent="-8890" lvl="0" marL="8890" marR="0" rtl="0" algn="ctr">
                        <a:spcBef>
                          <a:spcPts val="0"/>
                        </a:spcBef>
                        <a:spcAft>
                          <a:spcPts val="0"/>
                        </a:spcAft>
                        <a:buNone/>
                      </a:pPr>
                      <a:r>
                        <a:rPr lang="en-US" sz="1200" u="none" cap="none" strike="noStrike"/>
                        <a:t>MALENGO</a:t>
                      </a:r>
                      <a:endParaRPr b="1" sz="1200" u="none" cap="none" strike="noStrike">
                        <a:solidFill>
                          <a:schemeClr val="lt1"/>
                        </a:solidFill>
                        <a:latin typeface="Arial"/>
                        <a:ea typeface="Arial"/>
                        <a:cs typeface="Arial"/>
                        <a:sym typeface="Arial"/>
                      </a:endParaRPr>
                    </a:p>
                  </a:txBody>
                  <a:tcPr marT="0" marB="0" marR="450" marL="450" anchor="ctr">
                    <a:solidFill>
                      <a:srgbClr val="002E6C"/>
                    </a:solidFill>
                  </a:tcPr>
                </a:tc>
                <a:tc>
                  <a:txBody>
                    <a:bodyPr/>
                    <a:lstStyle/>
                    <a:p>
                      <a:pPr indent="-8890" lvl="0" marL="8890" marR="0" rtl="0" algn="ctr">
                        <a:spcBef>
                          <a:spcPts val="0"/>
                        </a:spcBef>
                        <a:spcAft>
                          <a:spcPts val="0"/>
                        </a:spcAft>
                        <a:buNone/>
                      </a:pPr>
                      <a:r>
                        <a:rPr lang="en-US" sz="1200" u="none" cap="none" strike="noStrike"/>
                        <a:t>NYARAKA MUHIMU KWA AJILI YA TATHMINI</a:t>
                      </a:r>
                      <a:endParaRPr b="1" sz="1200" u="none" cap="none" strike="noStrike">
                        <a:solidFill>
                          <a:schemeClr val="lt1"/>
                        </a:solidFill>
                        <a:latin typeface="Arial"/>
                        <a:ea typeface="Arial"/>
                        <a:cs typeface="Arial"/>
                        <a:sym typeface="Arial"/>
                      </a:endParaRPr>
                    </a:p>
                  </a:txBody>
                  <a:tcPr marT="0" marB="0" marR="450" marL="450" anchor="ctr">
                    <a:solidFill>
                      <a:srgbClr val="002E6C"/>
                    </a:solidFill>
                  </a:tcPr>
                </a:tc>
              </a:tr>
              <a:tr h="1492225">
                <a:tc rowSpan="2">
                  <a:txBody>
                    <a:bodyPr/>
                    <a:lstStyle/>
                    <a:p>
                      <a:pPr indent="0" lvl="0" marL="228600" marR="71755" rtl="0" algn="ctr">
                        <a:spcBef>
                          <a:spcPts val="0"/>
                        </a:spcBef>
                        <a:spcAft>
                          <a:spcPts val="0"/>
                        </a:spcAft>
                        <a:buNone/>
                      </a:pPr>
                      <a:r>
                        <a:rPr lang="en-US" sz="1200" u="none" cap="none" strike="noStrike"/>
                        <a:t>Kisheria</a:t>
                      </a:r>
                      <a:endParaRPr/>
                    </a:p>
                    <a:p>
                      <a:pPr indent="0" lvl="0" marL="71755" marR="71755" rtl="0" algn="ctr">
                        <a:spcBef>
                          <a:spcPts val="1500"/>
                        </a:spcBef>
                        <a:spcAft>
                          <a:spcPts val="0"/>
                        </a:spcAft>
                        <a:buNone/>
                      </a:pPr>
                      <a:r>
                        <a:rPr lang="en-US" sz="1200" u="none" cap="none" strike="noStrike"/>
                        <a:t> </a:t>
                      </a:r>
                      <a:endParaRPr sz="1200" u="none" cap="none" strike="noStrike">
                        <a:solidFill>
                          <a:srgbClr val="000000"/>
                        </a:solidFill>
                        <a:latin typeface="Arial"/>
                        <a:ea typeface="Arial"/>
                        <a:cs typeface="Arial"/>
                        <a:sym typeface="Arial"/>
                      </a:endParaRPr>
                    </a:p>
                  </a:txBody>
                  <a:tcPr marT="0" marB="0" marR="450" marL="450"/>
                </a:tc>
                <a:tc>
                  <a:txBody>
                    <a:bodyPr/>
                    <a:lstStyle/>
                    <a:p>
                      <a:pPr indent="-8890" lvl="0" marL="8890" marR="0" rtl="0" algn="l">
                        <a:spcBef>
                          <a:spcPts val="0"/>
                        </a:spcBef>
                        <a:spcAft>
                          <a:spcPts val="0"/>
                        </a:spcAft>
                        <a:buNone/>
                      </a:pPr>
                      <a:r>
                        <a:rPr lang="en-US" sz="1200" u="none" cap="none" strike="noStrike"/>
                        <a:t>Muundo wa Utawala na Uwajibikaji </a:t>
                      </a:r>
                      <a:endParaRPr sz="1200" u="none" cap="none" strike="noStrike">
                        <a:solidFill>
                          <a:srgbClr val="000000"/>
                        </a:solidFill>
                        <a:latin typeface="Arial"/>
                        <a:ea typeface="Arial"/>
                        <a:cs typeface="Arial"/>
                        <a:sym typeface="Arial"/>
                      </a:endParaRPr>
                    </a:p>
                  </a:txBody>
                  <a:tcPr marT="0" marB="0" marR="450" marL="450"/>
                </a:tc>
                <a:tc>
                  <a:txBody>
                    <a:bodyPr/>
                    <a:lstStyle/>
                    <a:p>
                      <a:pPr indent="-8890" lvl="0" marL="8890" marR="0" rtl="0" algn="l">
                        <a:spcBef>
                          <a:spcPts val="0"/>
                        </a:spcBef>
                        <a:spcAft>
                          <a:spcPts val="0"/>
                        </a:spcAft>
                        <a:buNone/>
                      </a:pPr>
                      <a:r>
                        <a:rPr lang="en-US" sz="1200" u="none" cap="none" strike="noStrike"/>
                        <a:t>Thibitisha ikiwa shirika limesajiliwa kisheria; lina, na linatii kikamilifu, vibali na leseni zote zinazohitajika kufanya kazi; na linafahamu hali yake ya kodi na linatii kikamilifu kodi zinazohitajika, kazi, afya kazini, na usalama, mazingira, na sheria na kanuni zingine za nyenzo zinazohusiana na shughuli zake.</a:t>
                      </a:r>
                      <a:endParaRPr sz="1200" u="none" cap="none" strike="noStrike">
                        <a:solidFill>
                          <a:srgbClr val="000000"/>
                        </a:solidFill>
                        <a:latin typeface="Arial"/>
                        <a:ea typeface="Arial"/>
                        <a:cs typeface="Arial"/>
                        <a:sym typeface="Arial"/>
                      </a:endParaRPr>
                    </a:p>
                  </a:txBody>
                  <a:tcPr marT="0" marB="0" marR="450" marL="450"/>
                </a:tc>
                <a:tc>
                  <a:txBody>
                    <a:bodyPr/>
                    <a:lstStyle/>
                    <a:p>
                      <a:pPr indent="-8890" lvl="0" marL="8890" marR="0" rtl="0" algn="l">
                        <a:spcBef>
                          <a:spcPts val="0"/>
                        </a:spcBef>
                        <a:spcAft>
                          <a:spcPts val="0"/>
                        </a:spcAft>
                        <a:buNone/>
                      </a:pPr>
                      <a:r>
                        <a:rPr lang="en-US" sz="1200" u="none" cap="none" strike="noStrike"/>
                        <a:t>Vigezo vya usajili wa kisheria</a:t>
                      </a:r>
                      <a:endParaRPr/>
                    </a:p>
                    <a:p>
                      <a:pPr indent="-8890" lvl="0" marL="8890" marR="0" rtl="0" algn="l">
                        <a:spcBef>
                          <a:spcPts val="0"/>
                        </a:spcBef>
                        <a:spcAft>
                          <a:spcPts val="0"/>
                        </a:spcAft>
                        <a:buNone/>
                      </a:pPr>
                      <a:r>
                        <a:rPr lang="en-US" sz="1200" u="none" cap="none" strike="noStrike"/>
                        <a:t>Hati za Uaminifu/ Vifungu vya Ushirika/ Hati ya Ushirikisha/cheti cha NPO</a:t>
                      </a:r>
                      <a:endParaRPr/>
                    </a:p>
                    <a:p>
                      <a:pPr indent="-8890" lvl="0" marL="8890" marR="0" rtl="0" algn="l">
                        <a:spcBef>
                          <a:spcPts val="0"/>
                        </a:spcBef>
                        <a:spcAft>
                          <a:spcPts val="0"/>
                        </a:spcAft>
                        <a:buNone/>
                      </a:pPr>
                      <a:r>
                        <a:rPr lang="en-US" sz="1200" u="none" cap="none" strike="noStrike"/>
                        <a:t>Kibali kinachofaa cha NGO </a:t>
                      </a:r>
                      <a:endParaRPr/>
                    </a:p>
                    <a:p>
                      <a:pPr indent="-8890" lvl="0" marL="8890" marR="0" rtl="0" algn="l">
                        <a:spcBef>
                          <a:spcPts val="0"/>
                        </a:spcBef>
                        <a:spcAft>
                          <a:spcPts val="0"/>
                        </a:spcAft>
                        <a:buNone/>
                      </a:pPr>
                      <a:r>
                        <a:rPr lang="en-US" sz="1200" u="none" cap="none" strike="noStrike"/>
                        <a:t>Kodi - barua ya msimamo mzuri</a:t>
                      </a:r>
                      <a:endParaRPr/>
                    </a:p>
                    <a:p>
                      <a:pPr indent="-8890" lvl="0" marL="8890" marR="0" rtl="0" algn="l">
                        <a:spcBef>
                          <a:spcPts val="0"/>
                        </a:spcBef>
                        <a:spcAft>
                          <a:spcPts val="0"/>
                        </a:spcAft>
                        <a:buNone/>
                      </a:pPr>
                      <a:r>
                        <a:rPr lang="en-US" sz="1200" u="none" cap="none" strike="noStrike"/>
                        <a:t>Mwongozo wa ufuatiliaji wa mazingira</a:t>
                      </a:r>
                      <a:endParaRPr sz="1200" u="none" cap="none" strike="noStrike">
                        <a:solidFill>
                          <a:srgbClr val="000000"/>
                        </a:solidFill>
                        <a:latin typeface="Arial"/>
                        <a:ea typeface="Arial"/>
                        <a:cs typeface="Arial"/>
                        <a:sym typeface="Arial"/>
                      </a:endParaRPr>
                    </a:p>
                  </a:txBody>
                  <a:tcPr marT="0" marB="0" marR="450" marL="450"/>
                </a:tc>
              </a:tr>
              <a:tr h="426350">
                <a:tc vMerge="1"/>
                <a:tc>
                  <a:txBody>
                    <a:bodyPr/>
                    <a:lstStyle/>
                    <a:p>
                      <a:pPr indent="-8890" lvl="0" marL="8890" marR="0" rtl="0" algn="l">
                        <a:spcBef>
                          <a:spcPts val="0"/>
                        </a:spcBef>
                        <a:spcAft>
                          <a:spcPts val="0"/>
                        </a:spcAft>
                        <a:buNone/>
                      </a:pPr>
                      <a:r>
                        <a:rPr lang="en-US" sz="1200" u="none" cap="none" strike="noStrike"/>
                        <a:t>Ushuru</a:t>
                      </a:r>
                      <a:endParaRPr sz="1200" u="none" cap="none" strike="noStrike">
                        <a:solidFill>
                          <a:srgbClr val="000000"/>
                        </a:solidFill>
                        <a:latin typeface="Arial"/>
                        <a:ea typeface="Arial"/>
                        <a:cs typeface="Arial"/>
                        <a:sym typeface="Arial"/>
                      </a:endParaRPr>
                    </a:p>
                  </a:txBody>
                  <a:tcPr marT="0" marB="0" marR="450" marL="450"/>
                </a:tc>
                <a:tc>
                  <a:txBody>
                    <a:bodyPr/>
                    <a:lstStyle/>
                    <a:p>
                      <a:pPr indent="-8890" lvl="0" marL="8890" marR="0" rtl="0" algn="l">
                        <a:spcBef>
                          <a:spcPts val="0"/>
                        </a:spcBef>
                        <a:spcAft>
                          <a:spcPts val="0"/>
                        </a:spcAft>
                        <a:buNone/>
                      </a:pPr>
                      <a:r>
                        <a:rPr lang="en-US" sz="1200" u="none" cap="none" strike="noStrike"/>
                        <a:t>Thibitisha kuwa shirika linazingatia kwa uthabiti kodi ya mishahara, VAT na kanuni nyingine za kodi zinazotumika.</a:t>
                      </a:r>
                      <a:endParaRPr sz="1200" u="none" cap="none" strike="noStrike">
                        <a:solidFill>
                          <a:srgbClr val="000000"/>
                        </a:solidFill>
                        <a:latin typeface="Arial"/>
                        <a:ea typeface="Arial"/>
                        <a:cs typeface="Arial"/>
                        <a:sym typeface="Arial"/>
                      </a:endParaRPr>
                    </a:p>
                  </a:txBody>
                  <a:tcPr marT="0" marB="0" marR="450" marL="450"/>
                </a:tc>
                <a:tc>
                  <a:txBody>
                    <a:bodyPr/>
                    <a:lstStyle/>
                    <a:p>
                      <a:pPr indent="-8890" lvl="0" marL="8890" marR="0" rtl="0" algn="l">
                        <a:spcBef>
                          <a:spcPts val="0"/>
                        </a:spcBef>
                        <a:spcAft>
                          <a:spcPts val="0"/>
                        </a:spcAft>
                        <a:buNone/>
                      </a:pPr>
                      <a:r>
                        <a:rPr lang="en-US" sz="1200" u="none" cap="none" strike="noStrike"/>
                        <a:t>Kodi - barua ya msimamo mzuri (cheti cha kibali cha kodi)</a:t>
                      </a:r>
                      <a:endParaRPr sz="1200" u="none" cap="none" strike="noStrike">
                        <a:solidFill>
                          <a:srgbClr val="000000"/>
                        </a:solidFill>
                        <a:latin typeface="Arial"/>
                        <a:ea typeface="Arial"/>
                        <a:cs typeface="Arial"/>
                        <a:sym typeface="Arial"/>
                      </a:endParaRPr>
                    </a:p>
                  </a:txBody>
                  <a:tcPr marT="0" marB="0" marR="450" marL="450"/>
                </a:tc>
              </a:tr>
              <a:tr h="1349125">
                <a:tc rowSpan="3">
                  <a:txBody>
                    <a:bodyPr/>
                    <a:lstStyle/>
                    <a:p>
                      <a:pPr indent="0" lvl="0" marL="228600" marR="71755" rtl="0" algn="ctr">
                        <a:spcBef>
                          <a:spcPts val="0"/>
                        </a:spcBef>
                        <a:spcAft>
                          <a:spcPts val="0"/>
                        </a:spcAft>
                        <a:buNone/>
                      </a:pPr>
                      <a:r>
                        <a:rPr lang="en-US" sz="1200" u="none" cap="none" strike="noStrike"/>
                        <a:t>Utawala </a:t>
                      </a:r>
                      <a:endParaRPr sz="1200" u="none" cap="none" strike="noStrike">
                        <a:solidFill>
                          <a:srgbClr val="000000"/>
                        </a:solidFill>
                        <a:latin typeface="Arial"/>
                        <a:ea typeface="Arial"/>
                        <a:cs typeface="Arial"/>
                        <a:sym typeface="Arial"/>
                      </a:endParaRPr>
                    </a:p>
                  </a:txBody>
                  <a:tcPr marT="0" marB="0" marR="450" marL="450"/>
                </a:tc>
                <a:tc>
                  <a:txBody>
                    <a:bodyPr/>
                    <a:lstStyle/>
                    <a:p>
                      <a:pPr indent="-8890" lvl="0" marL="8890" marR="0" rtl="0" algn="l">
                        <a:spcBef>
                          <a:spcPts val="0"/>
                        </a:spcBef>
                        <a:spcAft>
                          <a:spcPts val="0"/>
                        </a:spcAft>
                        <a:buNone/>
                      </a:pPr>
                      <a:r>
                        <a:rPr lang="en-US" sz="1200" u="none" cap="none" strike="noStrike"/>
                        <a:t>Masharti ya Marejeleo au Sheria Ndogo</a:t>
                      </a:r>
                      <a:endParaRPr sz="1200" u="none" cap="none" strike="noStrike">
                        <a:solidFill>
                          <a:srgbClr val="000000"/>
                        </a:solidFill>
                        <a:latin typeface="Arial"/>
                        <a:ea typeface="Arial"/>
                        <a:cs typeface="Arial"/>
                        <a:sym typeface="Arial"/>
                      </a:endParaRPr>
                    </a:p>
                  </a:txBody>
                  <a:tcPr marT="0" marB="0" marR="450" marL="450"/>
                </a:tc>
                <a:tc>
                  <a:txBody>
                    <a:bodyPr/>
                    <a:lstStyle/>
                    <a:p>
                      <a:pPr indent="0" lvl="0" marL="0" marR="0" rtl="0" algn="l">
                        <a:spcBef>
                          <a:spcPts val="0"/>
                        </a:spcBef>
                        <a:spcAft>
                          <a:spcPts val="0"/>
                        </a:spcAft>
                        <a:buNone/>
                      </a:pPr>
                      <a:r>
                        <a:rPr lang="en-US" sz="1200" u="none" cap="none" strike="noStrike"/>
                        <a:t>Thibitisha</a:t>
                      </a:r>
                      <a:endParaRPr sz="1200" u="none" cap="none" strike="noStrike"/>
                    </a:p>
                    <a:p>
                      <a:pPr indent="-227013" lvl="0" marL="227013" marR="0" rtl="0" algn="l">
                        <a:spcBef>
                          <a:spcPts val="0"/>
                        </a:spcBef>
                        <a:spcAft>
                          <a:spcPts val="0"/>
                        </a:spcAft>
                        <a:buSzPts val="1200"/>
                        <a:buFont typeface="Noto Sans Symbols"/>
                        <a:buChar char="▪"/>
                      </a:pPr>
                      <a:r>
                        <a:rPr lang="en-US" sz="1200" u="none" cap="none" strike="noStrike"/>
                        <a:t>Bodi imeamua kazi ya utawala na sera na miundo inayofaa ipo. </a:t>
                      </a:r>
                      <a:endParaRPr/>
                    </a:p>
                    <a:p>
                      <a:pPr indent="-227013" lvl="0" marL="227013" marR="0" rtl="0" algn="l">
                        <a:spcBef>
                          <a:spcPts val="0"/>
                        </a:spcBef>
                        <a:spcAft>
                          <a:spcPts val="0"/>
                        </a:spcAft>
                        <a:buSzPts val="1200"/>
                        <a:buFont typeface="Noto Sans Symbols"/>
                        <a:buChar char="▪"/>
                      </a:pPr>
                      <a:r>
                        <a:rPr lang="en-US" sz="1200" u="none" cap="none" strike="noStrike"/>
                        <a:t>Bodi inafanya kazi kama chombo shirikishi na Mwenyekiti wa Bodi na wajumbe 5-7 wa bodi wanaotoa uangalizi. </a:t>
                      </a:r>
                      <a:endParaRPr/>
                    </a:p>
                    <a:p>
                      <a:pPr indent="-227013" lvl="0" marL="227013" marR="0" rtl="0" algn="l">
                        <a:spcBef>
                          <a:spcPts val="0"/>
                        </a:spcBef>
                        <a:spcAft>
                          <a:spcPts val="0"/>
                        </a:spcAft>
                        <a:buSzPts val="1200"/>
                        <a:buFont typeface="Noto Sans Symbols"/>
                        <a:buChar char="▪"/>
                      </a:pPr>
                      <a:r>
                        <a:rPr lang="en-US" sz="1200" u="none" cap="none" strike="noStrike"/>
                        <a:t>Uwepo wa katiba ya bodi na kanuni ya maadili. </a:t>
                      </a:r>
                      <a:endParaRPr/>
                    </a:p>
                    <a:p>
                      <a:pPr indent="-227013" lvl="0" marL="227013" marR="0" rtl="0" algn="l">
                        <a:spcBef>
                          <a:spcPts val="0"/>
                        </a:spcBef>
                        <a:spcAft>
                          <a:spcPts val="0"/>
                        </a:spcAft>
                        <a:buSzPts val="1200"/>
                        <a:buFont typeface="Noto Sans Symbols"/>
                        <a:buChar char="▪"/>
                      </a:pPr>
                      <a:r>
                        <a:rPr lang="en-US" sz="1200" u="none" cap="none" strike="noStrike"/>
                        <a:t>Kuendelea kusasisha katiba, tafsiri ya mamlaka yake, na kuhakikisha mfumo wa utawala umewekwa. </a:t>
                      </a:r>
                      <a:endParaRPr/>
                    </a:p>
                    <a:p>
                      <a:pPr indent="-227013" lvl="0" marL="227013" marR="0" rtl="0" algn="l">
                        <a:spcBef>
                          <a:spcPts val="0"/>
                        </a:spcBef>
                        <a:spcAft>
                          <a:spcPts val="0"/>
                        </a:spcAft>
                        <a:buSzPts val="1200"/>
                        <a:buFont typeface="Noto Sans Symbols"/>
                        <a:buChar char="▪"/>
                      </a:pPr>
                      <a:r>
                        <a:rPr lang="en-US" sz="1200" u="none" cap="none" strike="noStrike"/>
                        <a:t>Uhakiki wa muundo wa tathmini ya utendaji wa bodi.</a:t>
                      </a:r>
                      <a:endParaRPr sz="1200" u="none" cap="none" strike="noStrike">
                        <a:solidFill>
                          <a:srgbClr val="000000"/>
                        </a:solidFill>
                        <a:latin typeface="Arial"/>
                        <a:ea typeface="Arial"/>
                        <a:cs typeface="Arial"/>
                        <a:sym typeface="Arial"/>
                      </a:endParaRPr>
                    </a:p>
                  </a:txBody>
                  <a:tcPr marT="0" marB="0" marR="450" marL="450"/>
                </a:tc>
                <a:tc>
                  <a:txBody>
                    <a:bodyPr/>
                    <a:lstStyle/>
                    <a:p>
                      <a:pPr indent="-8890" lvl="0" marL="8890" marR="0" rtl="0" algn="l">
                        <a:spcBef>
                          <a:spcPts val="0"/>
                        </a:spcBef>
                        <a:spcAft>
                          <a:spcPts val="0"/>
                        </a:spcAft>
                        <a:buNone/>
                      </a:pPr>
                      <a:r>
                        <a:rPr lang="en-US" sz="1200" u="none" cap="none" strike="noStrike"/>
                        <a:t>Mkataba wa shirika, sheria ndogo na nyaraka nyingine za msingi/kiutendaji </a:t>
                      </a:r>
                      <a:endParaRPr/>
                    </a:p>
                    <a:p>
                      <a:pPr indent="-8890" lvl="0" marL="8890" marR="0" rtl="0" algn="l">
                        <a:spcBef>
                          <a:spcPts val="0"/>
                        </a:spcBef>
                        <a:spcAft>
                          <a:spcPts val="0"/>
                        </a:spcAft>
                        <a:buNone/>
                      </a:pPr>
                      <a:r>
                        <a:rPr lang="en-US" sz="1200" u="none" cap="none" strike="noStrike"/>
                        <a:t>TOR ya Bodi au Sheria Ndogo</a:t>
                      </a:r>
                      <a:endParaRPr/>
                    </a:p>
                    <a:p>
                      <a:pPr indent="-8890" lvl="0" marL="8890" marR="0" rtl="0" algn="l">
                        <a:spcBef>
                          <a:spcPts val="0"/>
                        </a:spcBef>
                        <a:spcAft>
                          <a:spcPts val="0"/>
                        </a:spcAft>
                        <a:buNone/>
                      </a:pPr>
                      <a:r>
                        <a:rPr lang="en-US" sz="1200" u="none" cap="none" strike="noStrike"/>
                        <a:t>Kanuni za Maadili </a:t>
                      </a:r>
                      <a:endParaRPr/>
                    </a:p>
                    <a:p>
                      <a:pPr indent="-8890" lvl="0" marL="8890" marR="0" rtl="0" algn="l">
                        <a:spcBef>
                          <a:spcPts val="0"/>
                        </a:spcBef>
                        <a:spcAft>
                          <a:spcPts val="0"/>
                        </a:spcAft>
                        <a:buNone/>
                      </a:pPr>
                      <a:r>
                        <a:rPr lang="en-US" sz="1200" u="none" cap="none" strike="noStrike"/>
                        <a:t>Muundo wa Shirika </a:t>
                      </a:r>
                      <a:endParaRPr/>
                    </a:p>
                    <a:p>
                      <a:pPr indent="-8890" lvl="0" marL="8890" marR="0" rtl="0" algn="l">
                        <a:spcBef>
                          <a:spcPts val="0"/>
                        </a:spcBef>
                        <a:spcAft>
                          <a:spcPts val="0"/>
                        </a:spcAft>
                        <a:buNone/>
                      </a:pPr>
                      <a:r>
                        <a:rPr lang="en-US" sz="1200" u="none" cap="none" strike="noStrike"/>
                        <a:t> </a:t>
                      </a:r>
                      <a:endParaRPr sz="1200" u="none" cap="none" strike="noStrike">
                        <a:solidFill>
                          <a:srgbClr val="000000"/>
                        </a:solidFill>
                        <a:latin typeface="Arial"/>
                        <a:ea typeface="Arial"/>
                        <a:cs typeface="Arial"/>
                        <a:sym typeface="Arial"/>
                      </a:endParaRPr>
                    </a:p>
                  </a:txBody>
                  <a:tcPr marT="0" marB="0" marR="450" marL="450"/>
                </a:tc>
              </a:tr>
              <a:tr h="426350">
                <a:tc vMerge="1"/>
                <a:tc>
                  <a:txBody>
                    <a:bodyPr/>
                    <a:lstStyle/>
                    <a:p>
                      <a:pPr indent="-8890" lvl="0" marL="8890" marR="0" rtl="0" algn="l">
                        <a:spcBef>
                          <a:spcPts val="0"/>
                        </a:spcBef>
                        <a:spcAft>
                          <a:spcPts val="0"/>
                        </a:spcAft>
                        <a:buNone/>
                      </a:pPr>
                      <a:r>
                        <a:rPr lang="en-US" sz="1200" u="none" cap="none" strike="noStrike"/>
                        <a:t>Uanachama wa Bodi</a:t>
                      </a:r>
                      <a:endParaRPr sz="1200" u="none" cap="none" strike="noStrike">
                        <a:solidFill>
                          <a:srgbClr val="000000"/>
                        </a:solidFill>
                        <a:latin typeface="Arial"/>
                        <a:ea typeface="Arial"/>
                        <a:cs typeface="Arial"/>
                        <a:sym typeface="Arial"/>
                      </a:endParaRPr>
                    </a:p>
                  </a:txBody>
                  <a:tcPr marT="0" marB="0" marR="450" marL="450"/>
                </a:tc>
                <a:tc>
                  <a:txBody>
                    <a:bodyPr/>
                    <a:lstStyle/>
                    <a:p>
                      <a:pPr indent="-8890" lvl="0" marL="8890" marR="0" rtl="0" algn="l">
                        <a:spcBef>
                          <a:spcPts val="0"/>
                        </a:spcBef>
                        <a:spcAft>
                          <a:spcPts val="0"/>
                        </a:spcAft>
                        <a:buNone/>
                      </a:pPr>
                      <a:r>
                        <a:rPr lang="en-US" sz="1200" u="none" cap="none" strike="noStrike"/>
                        <a:t>Thibitisha ikiwa shirika lina sheria za uanachama wa bodi, ustahiki, kusimamishwa, na kufukuzwa.</a:t>
                      </a:r>
                      <a:endParaRPr sz="1200" u="none" cap="none" strike="noStrike">
                        <a:solidFill>
                          <a:srgbClr val="000000"/>
                        </a:solidFill>
                        <a:latin typeface="Arial"/>
                        <a:ea typeface="Arial"/>
                        <a:cs typeface="Arial"/>
                        <a:sym typeface="Arial"/>
                      </a:endParaRPr>
                    </a:p>
                  </a:txBody>
                  <a:tcPr marT="0" marB="0" marR="450" marL="450"/>
                </a:tc>
                <a:tc>
                  <a:txBody>
                    <a:bodyPr/>
                    <a:lstStyle/>
                    <a:p>
                      <a:pPr indent="-8890" lvl="0" marL="8890" marR="0" rtl="0" algn="l">
                        <a:spcBef>
                          <a:spcPts val="0"/>
                        </a:spcBef>
                        <a:spcAft>
                          <a:spcPts val="0"/>
                        </a:spcAft>
                        <a:buNone/>
                      </a:pPr>
                      <a:r>
                        <a:rPr lang="en-US" sz="1200" u="none" cap="none" strike="noStrike"/>
                        <a:t>Vigezo na Masharti vya uteuzi wa Bodi</a:t>
                      </a:r>
                      <a:endParaRPr/>
                    </a:p>
                    <a:p>
                      <a:pPr indent="-8890" lvl="0" marL="8890" marR="0" rtl="0" algn="l">
                        <a:spcBef>
                          <a:spcPts val="0"/>
                        </a:spcBef>
                        <a:spcAft>
                          <a:spcPts val="0"/>
                        </a:spcAft>
                        <a:buNone/>
                      </a:pPr>
                      <a:r>
                        <a:rPr lang="en-US" sz="1200" u="none" cap="none" strike="noStrike"/>
                        <a:t>Mwongozo wa Utawala</a:t>
                      </a:r>
                      <a:endParaRPr sz="1200" u="none" cap="none" strike="noStrike">
                        <a:solidFill>
                          <a:srgbClr val="000000"/>
                        </a:solidFill>
                        <a:latin typeface="Arial"/>
                        <a:ea typeface="Arial"/>
                        <a:cs typeface="Arial"/>
                        <a:sym typeface="Arial"/>
                      </a:endParaRPr>
                    </a:p>
                  </a:txBody>
                  <a:tcPr marT="0" marB="0" marR="450" marL="450"/>
                </a:tc>
              </a:tr>
              <a:tr h="1223725">
                <a:tc vMerge="1"/>
                <a:tc>
                  <a:txBody>
                    <a:bodyPr/>
                    <a:lstStyle/>
                    <a:p>
                      <a:pPr indent="-8890" lvl="0" marL="8890" marR="0" rtl="0" algn="l">
                        <a:spcBef>
                          <a:spcPts val="0"/>
                        </a:spcBef>
                        <a:spcAft>
                          <a:spcPts val="0"/>
                        </a:spcAft>
                        <a:buNone/>
                      </a:pPr>
                      <a:r>
                        <a:rPr lang="en-US" sz="1200" u="none" cap="none" strike="noStrike"/>
                        <a:t>Majukumu na wajibu wa wajumbe wa bodi</a:t>
                      </a:r>
                      <a:endParaRPr sz="1200" u="none" cap="none" strike="noStrike">
                        <a:solidFill>
                          <a:srgbClr val="000000"/>
                        </a:solidFill>
                        <a:latin typeface="Arial"/>
                        <a:ea typeface="Arial"/>
                        <a:cs typeface="Arial"/>
                        <a:sym typeface="Arial"/>
                      </a:endParaRPr>
                    </a:p>
                  </a:txBody>
                  <a:tcPr marT="0" marB="0" marR="450" marL="450"/>
                </a:tc>
                <a:tc>
                  <a:txBody>
                    <a:bodyPr/>
                    <a:lstStyle/>
                    <a:p>
                      <a:pPr indent="-8890" lvl="0" marL="8890" marR="0" rtl="0" algn="l">
                        <a:spcBef>
                          <a:spcPts val="0"/>
                        </a:spcBef>
                        <a:spcAft>
                          <a:spcPts val="0"/>
                        </a:spcAft>
                        <a:buNone/>
                      </a:pPr>
                      <a:r>
                        <a:rPr lang="en-US" sz="1200" u="none" cap="none" strike="noStrike"/>
                        <a:t>Thibitisha ikiwa wanachama wote wa Bodi ya shirika wana wajibu na majukumu ya wazi, pamoja na kujua na kuunga mkono dhamira ya shirika, kuhudhuria mikutano ya Bodi mara kwa mara, kuandaa mikutano mapema, kudumisha usiri, kutoa mwongozo mzuri na usio na upendeleo, kuepuka migongano ya maslahi, kutimiza majukumu ya ofisi (kwa mfano mweka hazina), kushiriki katika kamati na hafla maalum, pamoja na katika ukuzaji wa rasilimali, kusaidia Mkurugenzi anayewakilisha shirika nje, na ikiwa wote wametimiza majukumu yao kwa miaka mitatu iliyopita.</a:t>
                      </a:r>
                      <a:endParaRPr sz="1200" u="none" cap="none" strike="noStrike">
                        <a:solidFill>
                          <a:srgbClr val="000000"/>
                        </a:solidFill>
                        <a:latin typeface="Arial"/>
                        <a:ea typeface="Arial"/>
                        <a:cs typeface="Arial"/>
                        <a:sym typeface="Arial"/>
                      </a:endParaRPr>
                    </a:p>
                  </a:txBody>
                  <a:tcPr marT="0" marB="0" marR="450" marL="450"/>
                </a:tc>
                <a:tc>
                  <a:txBody>
                    <a:bodyPr/>
                    <a:lstStyle/>
                    <a:p>
                      <a:pPr indent="-8890" lvl="0" marL="8890" marR="0" rtl="0" algn="l">
                        <a:spcBef>
                          <a:spcPts val="0"/>
                        </a:spcBef>
                        <a:spcAft>
                          <a:spcPts val="0"/>
                        </a:spcAft>
                        <a:buNone/>
                      </a:pPr>
                      <a:r>
                        <a:rPr lang="en-US" sz="1200" u="none" cap="none" strike="noStrike"/>
                        <a:t>Masharti ya Marejeleo au Sheria Ndogo</a:t>
                      </a:r>
                      <a:endParaRPr sz="1200" u="none" cap="none" strike="noStrike"/>
                    </a:p>
                    <a:p>
                      <a:pPr indent="-8890" lvl="0" marL="8890" marR="0" rtl="0" algn="l">
                        <a:spcBef>
                          <a:spcPts val="0"/>
                        </a:spcBef>
                        <a:spcAft>
                          <a:spcPts val="0"/>
                        </a:spcAft>
                        <a:buNone/>
                      </a:pPr>
                      <a:r>
                        <a:rPr lang="en-US" sz="1200" u="none" cap="none" strike="noStrike"/>
                        <a:t> </a:t>
                      </a:r>
                      <a:endParaRPr/>
                    </a:p>
                    <a:p>
                      <a:pPr indent="-8890" lvl="0" marL="8890" marR="0" rtl="0" algn="l">
                        <a:spcBef>
                          <a:spcPts val="0"/>
                        </a:spcBef>
                        <a:spcAft>
                          <a:spcPts val="0"/>
                        </a:spcAft>
                        <a:buNone/>
                      </a:pPr>
                      <a:r>
                        <a:rPr lang="en-US" sz="1200" u="none" cap="none" strike="noStrike"/>
                        <a:t>Maelezo ya kazi au Wigo wa Kazi wa wajumbe wa Bodi</a:t>
                      </a:r>
                      <a:endParaRPr sz="1200" u="none" cap="none" strike="noStrike">
                        <a:solidFill>
                          <a:srgbClr val="000000"/>
                        </a:solidFill>
                        <a:latin typeface="Arial"/>
                        <a:ea typeface="Arial"/>
                        <a:cs typeface="Arial"/>
                        <a:sym typeface="Arial"/>
                      </a:endParaRPr>
                    </a:p>
                  </a:txBody>
                  <a:tcPr marT="0" marB="0" marR="450" marL="450"/>
                </a:tc>
              </a:tr>
            </a:tbl>
          </a:graphicData>
        </a:graphic>
      </p:graphicFrame>
      <p:sp>
        <p:nvSpPr>
          <p:cNvPr id="1883" name="Google Shape;1883;p191"/>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7" name="Shape 1887"/>
        <p:cNvGrpSpPr/>
        <p:nvPr/>
      </p:nvGrpSpPr>
      <p:grpSpPr>
        <a:xfrm>
          <a:off x="0" y="0"/>
          <a:ext cx="0" cy="0"/>
          <a:chOff x="0" y="0"/>
          <a:chExt cx="0" cy="0"/>
        </a:xfrm>
      </p:grpSpPr>
      <p:sp>
        <p:nvSpPr>
          <p:cNvPr id="1888" name="Google Shape;1888;p192"/>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UENDELEVU </a:t>
            </a:r>
            <a:endParaRPr/>
          </a:p>
        </p:txBody>
      </p:sp>
      <p:graphicFrame>
        <p:nvGraphicFramePr>
          <p:cNvPr id="1889" name="Google Shape;1889;p192"/>
          <p:cNvGraphicFramePr/>
          <p:nvPr/>
        </p:nvGraphicFramePr>
        <p:xfrm>
          <a:off x="12274" y="902126"/>
          <a:ext cx="3000000" cy="3000000"/>
        </p:xfrm>
        <a:graphic>
          <a:graphicData uri="http://schemas.openxmlformats.org/drawingml/2006/table">
            <a:tbl>
              <a:tblPr bandRow="1" firstCol="1" firstRow="1">
                <a:noFill/>
                <a:tableStyleId>{8A603AAD-59E9-4164-B51B-7B92F35CD14B}</a:tableStyleId>
              </a:tblPr>
              <a:tblGrid>
                <a:gridCol w="552175"/>
                <a:gridCol w="1178450"/>
                <a:gridCol w="7855250"/>
                <a:gridCol w="2593875"/>
              </a:tblGrid>
              <a:tr h="426350">
                <a:tc gridSpan="2">
                  <a:txBody>
                    <a:bodyPr/>
                    <a:lstStyle/>
                    <a:p>
                      <a:pPr indent="-8890" lvl="0" marL="8890" marR="0" rtl="0" algn="ctr">
                        <a:spcBef>
                          <a:spcPts val="0"/>
                        </a:spcBef>
                        <a:spcAft>
                          <a:spcPts val="0"/>
                        </a:spcAft>
                        <a:buNone/>
                      </a:pPr>
                      <a:r>
                        <a:rPr lang="en-US" sz="1200" u="none" cap="none" strike="noStrike"/>
                        <a:t>KATEGORIA/</a:t>
                      </a:r>
                      <a:br>
                        <a:rPr b="1" lang="en-US" sz="1200" u="none" cap="none" strike="noStrike">
                          <a:solidFill>
                            <a:schemeClr val="lt1"/>
                          </a:solidFill>
                          <a:latin typeface="Arial"/>
                          <a:ea typeface="Arial"/>
                          <a:cs typeface="Arial"/>
                          <a:sym typeface="Arial"/>
                        </a:rPr>
                      </a:br>
                      <a:r>
                        <a:rPr lang="en-US" sz="1200" u="none" cap="none" strike="noStrike"/>
                        <a:t>KATEGORIA NDOGO</a:t>
                      </a:r>
                      <a:endParaRPr b="1" sz="1200" u="none" cap="none" strike="noStrike">
                        <a:solidFill>
                          <a:schemeClr val="lt1"/>
                        </a:solidFill>
                        <a:latin typeface="Arial"/>
                        <a:ea typeface="Arial"/>
                        <a:cs typeface="Arial"/>
                        <a:sym typeface="Arial"/>
                      </a:endParaRPr>
                    </a:p>
                  </a:txBody>
                  <a:tcPr marT="0" marB="0" marR="450" marL="450" anchor="ctr">
                    <a:solidFill>
                      <a:srgbClr val="002E6C"/>
                    </a:solidFill>
                  </a:tcPr>
                </a:tc>
                <a:tc hMerge="1"/>
                <a:tc>
                  <a:txBody>
                    <a:bodyPr/>
                    <a:lstStyle/>
                    <a:p>
                      <a:pPr indent="-8890" lvl="0" marL="8890" marR="0" rtl="0" algn="ctr">
                        <a:spcBef>
                          <a:spcPts val="0"/>
                        </a:spcBef>
                        <a:spcAft>
                          <a:spcPts val="0"/>
                        </a:spcAft>
                        <a:buNone/>
                      </a:pPr>
                      <a:r>
                        <a:rPr lang="en-US" sz="1200" u="none" cap="none" strike="noStrike"/>
                        <a:t>MALENGO</a:t>
                      </a:r>
                      <a:endParaRPr b="1" sz="1200" u="none" cap="none" strike="noStrike">
                        <a:solidFill>
                          <a:schemeClr val="lt1"/>
                        </a:solidFill>
                        <a:latin typeface="Arial"/>
                        <a:ea typeface="Arial"/>
                        <a:cs typeface="Arial"/>
                        <a:sym typeface="Arial"/>
                      </a:endParaRPr>
                    </a:p>
                  </a:txBody>
                  <a:tcPr marT="0" marB="0" marR="450" marL="450" anchor="ctr">
                    <a:solidFill>
                      <a:srgbClr val="002E6C"/>
                    </a:solidFill>
                  </a:tcPr>
                </a:tc>
                <a:tc>
                  <a:txBody>
                    <a:bodyPr/>
                    <a:lstStyle/>
                    <a:p>
                      <a:pPr indent="-8890" lvl="0" marL="8890" marR="0" rtl="0" algn="ctr">
                        <a:spcBef>
                          <a:spcPts val="0"/>
                        </a:spcBef>
                        <a:spcAft>
                          <a:spcPts val="0"/>
                        </a:spcAft>
                        <a:buNone/>
                      </a:pPr>
                      <a:r>
                        <a:rPr lang="en-US" sz="1200" u="none" cap="none" strike="noStrike"/>
                        <a:t>NYARAKA MUHIMU KWA AJILI YA TATHMINI</a:t>
                      </a:r>
                      <a:endParaRPr b="1" sz="1200" u="none" cap="none" strike="noStrike">
                        <a:solidFill>
                          <a:schemeClr val="lt1"/>
                        </a:solidFill>
                        <a:latin typeface="Arial"/>
                        <a:ea typeface="Arial"/>
                        <a:cs typeface="Arial"/>
                        <a:sym typeface="Arial"/>
                      </a:endParaRPr>
                    </a:p>
                  </a:txBody>
                  <a:tcPr marT="0" marB="0" marR="450" marL="450" anchor="ctr">
                    <a:solidFill>
                      <a:srgbClr val="002E6C"/>
                    </a:solidFill>
                  </a:tcPr>
                </a:tc>
              </a:tr>
              <a:tr h="639525">
                <a:tc rowSpan="3">
                  <a:txBody>
                    <a:bodyPr/>
                    <a:lstStyle/>
                    <a:p>
                      <a:pPr indent="0" lvl="0" marL="228600" marR="71755" rtl="0" algn="ctr">
                        <a:spcBef>
                          <a:spcPts val="0"/>
                        </a:spcBef>
                        <a:spcAft>
                          <a:spcPts val="0"/>
                        </a:spcAft>
                        <a:buNone/>
                      </a:pPr>
                      <a:r>
                        <a:rPr lang="en-US" sz="1200" u="none" cap="none" strike="noStrike"/>
                        <a:t>Uendelevu </a:t>
                      </a:r>
                      <a:endParaRPr sz="1200" u="none" cap="none" strike="noStrike">
                        <a:solidFill>
                          <a:srgbClr val="000000"/>
                        </a:solidFill>
                        <a:latin typeface="Arial"/>
                        <a:ea typeface="Arial"/>
                        <a:cs typeface="Arial"/>
                        <a:sym typeface="Arial"/>
                      </a:endParaRPr>
                    </a:p>
                  </a:txBody>
                  <a:tcPr marT="0" marB="0" marR="450" marL="450"/>
                </a:tc>
                <a:tc>
                  <a:txBody>
                    <a:bodyPr/>
                    <a:lstStyle/>
                    <a:p>
                      <a:pPr indent="-8890" lvl="0" marL="8890" marR="0" rtl="0" algn="l">
                        <a:spcBef>
                          <a:spcPts val="0"/>
                        </a:spcBef>
                        <a:spcAft>
                          <a:spcPts val="0"/>
                        </a:spcAft>
                        <a:buNone/>
                      </a:pPr>
                      <a:r>
                        <a:rPr lang="en-US" sz="1200" u="none" cap="none" strike="noStrike"/>
                        <a:t>Uwezo wa Kujitosheleza (NUPAS)</a:t>
                      </a:r>
                      <a:endParaRPr sz="1200" u="none" cap="none" strike="noStrike">
                        <a:solidFill>
                          <a:srgbClr val="000000"/>
                        </a:solidFill>
                        <a:latin typeface="Arial"/>
                        <a:ea typeface="Arial"/>
                        <a:cs typeface="Arial"/>
                        <a:sym typeface="Arial"/>
                      </a:endParaRPr>
                    </a:p>
                  </a:txBody>
                  <a:tcPr marT="0" marB="0" marR="450" marL="450"/>
                </a:tc>
                <a:tc>
                  <a:txBody>
                    <a:bodyPr/>
                    <a:lstStyle/>
                    <a:p>
                      <a:pPr indent="-8890" lvl="0" marL="8890" marR="0" rtl="0" algn="l">
                        <a:spcBef>
                          <a:spcPts val="0"/>
                        </a:spcBef>
                        <a:spcAft>
                          <a:spcPts val="0"/>
                        </a:spcAft>
                        <a:buNone/>
                      </a:pPr>
                      <a:r>
                        <a:rPr lang="en-US" sz="1200" u="none" cap="none" strike="noStrike"/>
                        <a:t>Thibitisha kuwa shirika lina uwezo zaidi wa kutosha wa kujitosheleza (yaani, kwamba linaweza kuongezeka kwa kiwango cha juhudi zinazohitajika kutekeleza mradi/shughuli ya ziada).</a:t>
                      </a:r>
                      <a:endParaRPr sz="1200" u="none" cap="none" strike="noStrike">
                        <a:solidFill>
                          <a:srgbClr val="000000"/>
                        </a:solidFill>
                        <a:latin typeface="Arial"/>
                        <a:ea typeface="Arial"/>
                        <a:cs typeface="Arial"/>
                        <a:sym typeface="Arial"/>
                      </a:endParaRPr>
                    </a:p>
                  </a:txBody>
                  <a:tcPr marT="0" marB="0" marR="450" marL="450"/>
                </a:tc>
                <a:tc>
                  <a:txBody>
                    <a:bodyPr/>
                    <a:lstStyle/>
                    <a:p>
                      <a:pPr indent="0" lvl="0" marL="0" marR="0" rtl="0" algn="l">
                        <a:spcBef>
                          <a:spcPts val="0"/>
                        </a:spcBef>
                        <a:spcAft>
                          <a:spcPts val="0"/>
                        </a:spcAft>
                        <a:buNone/>
                      </a:pPr>
                      <a:r>
                        <a:rPr lang="en-US" sz="1200" u="none" cap="none" strike="noStrike"/>
                        <a:t>Utunzaji wa nyaraka husika, ikiwa ni pamoja na nyongeza ya wafanyakazi wa sasa, ikiwa ni pamoja na seti ya ustadi na kiwango cha ujuzi </a:t>
                      </a:r>
                      <a:endParaRPr sz="1200" u="none" cap="none" strike="noStrike">
                        <a:solidFill>
                          <a:srgbClr val="000000"/>
                        </a:solidFill>
                        <a:latin typeface="Arial"/>
                        <a:ea typeface="Arial"/>
                        <a:cs typeface="Arial"/>
                        <a:sym typeface="Arial"/>
                      </a:endParaRPr>
                    </a:p>
                  </a:txBody>
                  <a:tcPr marT="0" marB="0" marR="450" marL="450"/>
                </a:tc>
              </a:tr>
              <a:tr h="639525">
                <a:tc vMerge="1"/>
                <a:tc>
                  <a:txBody>
                    <a:bodyPr/>
                    <a:lstStyle/>
                    <a:p>
                      <a:pPr indent="-8890" lvl="0" marL="8890" marR="0" rtl="0" algn="l">
                        <a:spcBef>
                          <a:spcPts val="0"/>
                        </a:spcBef>
                        <a:spcAft>
                          <a:spcPts val="0"/>
                        </a:spcAft>
                        <a:buNone/>
                      </a:pPr>
                      <a:r>
                        <a:rPr lang="en-US" sz="1200" u="none" cap="none" strike="noStrike"/>
                        <a:t>Ufadhili Anuai (NUPAS PLUS)</a:t>
                      </a:r>
                      <a:endParaRPr sz="1200" u="none" cap="none" strike="noStrike">
                        <a:solidFill>
                          <a:srgbClr val="000000"/>
                        </a:solidFill>
                        <a:latin typeface="Arial"/>
                        <a:ea typeface="Arial"/>
                        <a:cs typeface="Arial"/>
                        <a:sym typeface="Arial"/>
                      </a:endParaRPr>
                    </a:p>
                  </a:txBody>
                  <a:tcPr marT="0" marB="0" marR="450" marL="450"/>
                </a:tc>
                <a:tc>
                  <a:txBody>
                    <a:bodyPr/>
                    <a:lstStyle/>
                    <a:p>
                      <a:pPr indent="-8890" lvl="0" marL="8890" marR="0" rtl="0" algn="l">
                        <a:spcBef>
                          <a:spcPts val="0"/>
                        </a:spcBef>
                        <a:spcAft>
                          <a:spcPts val="0"/>
                        </a:spcAft>
                        <a:buNone/>
                      </a:pPr>
                      <a:r>
                        <a:rPr lang="en-US" sz="1200" u="none" cap="none" strike="noStrike"/>
                        <a:t>Thibitisha ikiwa shirika lina msingi anuwai wa ufadhili unaoweza kudumisha programu zake kwa muda mrefu, na kwamba hakuna mkondo mmoja wa ufadhili ulio zaidi ya 25%.</a:t>
                      </a:r>
                      <a:endParaRPr sz="1200" u="none" cap="none" strike="noStrike">
                        <a:solidFill>
                          <a:srgbClr val="000000"/>
                        </a:solidFill>
                        <a:latin typeface="Arial"/>
                        <a:ea typeface="Arial"/>
                        <a:cs typeface="Arial"/>
                        <a:sym typeface="Arial"/>
                      </a:endParaRPr>
                    </a:p>
                  </a:txBody>
                  <a:tcPr marT="0" marB="0" marR="450" marL="450"/>
                </a:tc>
                <a:tc>
                  <a:txBody>
                    <a:bodyPr/>
                    <a:lstStyle/>
                    <a:p>
                      <a:pPr indent="0" lvl="0" marL="0" marR="0" rtl="0" algn="l">
                        <a:spcBef>
                          <a:spcPts val="0"/>
                        </a:spcBef>
                        <a:spcAft>
                          <a:spcPts val="0"/>
                        </a:spcAft>
                        <a:buNone/>
                      </a:pPr>
                      <a:r>
                        <a:rPr lang="en-US" sz="1200" u="none" cap="none" strike="noStrike"/>
                        <a:t>Kufuatilia ufadhili na bajeti za tuzo</a:t>
                      </a:r>
                      <a:endParaRPr sz="1200" u="none" cap="none" strike="noStrike">
                        <a:solidFill>
                          <a:srgbClr val="000000"/>
                        </a:solidFill>
                        <a:latin typeface="Arial"/>
                        <a:ea typeface="Arial"/>
                        <a:cs typeface="Arial"/>
                        <a:sym typeface="Arial"/>
                      </a:endParaRPr>
                    </a:p>
                  </a:txBody>
                  <a:tcPr marT="0" marB="0" marR="450" marL="450"/>
                </a:tc>
              </a:tr>
              <a:tr h="639525">
                <a:tc vMerge="1"/>
                <a:tc>
                  <a:txBody>
                    <a:bodyPr/>
                    <a:lstStyle/>
                    <a:p>
                      <a:pPr indent="-8890" lvl="0" marL="8890" marR="0" rtl="0" algn="l">
                        <a:spcBef>
                          <a:spcPts val="0"/>
                        </a:spcBef>
                        <a:spcAft>
                          <a:spcPts val="0"/>
                        </a:spcAft>
                        <a:buNone/>
                      </a:pPr>
                      <a:r>
                        <a:rPr lang="en-US" sz="1200" u="none" cap="none" strike="noStrike"/>
                        <a:t>Uwezo wa Usimamizi wa Mradi (NUPAS)</a:t>
                      </a:r>
                      <a:endParaRPr sz="1200" u="none" cap="none" strike="noStrike">
                        <a:solidFill>
                          <a:srgbClr val="000000"/>
                        </a:solidFill>
                        <a:latin typeface="Arial"/>
                        <a:ea typeface="Arial"/>
                        <a:cs typeface="Arial"/>
                        <a:sym typeface="Arial"/>
                      </a:endParaRPr>
                    </a:p>
                  </a:txBody>
                  <a:tcPr marT="0" marB="0" marR="450" marL="450"/>
                </a:tc>
                <a:tc>
                  <a:txBody>
                    <a:bodyPr/>
                    <a:lstStyle/>
                    <a:p>
                      <a:pPr indent="-8890" lvl="0" marL="8890" marR="0" rtl="0" algn="l">
                        <a:spcBef>
                          <a:spcPts val="0"/>
                        </a:spcBef>
                        <a:spcAft>
                          <a:spcPts val="0"/>
                        </a:spcAft>
                        <a:buNone/>
                      </a:pPr>
                      <a:r>
                        <a:rPr lang="en-US" sz="1200" u="none" cap="none" strike="noStrike"/>
                        <a:t>Thibitisha ikiwa shirika lina mfumo kamili na ulioandikwa vizuri wa usimamizi wa mradi ili kufuatilia maendeleo kwenye miradi mara kwa mara; na ikiwa shirika hutoa ripoti muhimu za usimamizi wa mradi kila wakati.</a:t>
                      </a:r>
                      <a:endParaRPr sz="1200" u="none" cap="none" strike="noStrike">
                        <a:solidFill>
                          <a:srgbClr val="000000"/>
                        </a:solidFill>
                        <a:latin typeface="Arial"/>
                        <a:ea typeface="Arial"/>
                        <a:cs typeface="Arial"/>
                        <a:sym typeface="Arial"/>
                      </a:endParaRPr>
                    </a:p>
                  </a:txBody>
                  <a:tcPr marT="0" marB="0" marR="450" marL="450"/>
                </a:tc>
                <a:tc>
                  <a:txBody>
                    <a:bodyPr/>
                    <a:lstStyle/>
                    <a:p>
                      <a:pPr indent="0" lvl="0" marL="0" marR="0" rtl="0" algn="l">
                        <a:spcBef>
                          <a:spcPts val="0"/>
                        </a:spcBef>
                        <a:spcAft>
                          <a:spcPts val="0"/>
                        </a:spcAft>
                        <a:buNone/>
                      </a:pPr>
                      <a:r>
                        <a:rPr lang="en-US" sz="1200" u="none" cap="none" strike="noStrike"/>
                        <a:t>Mwongozo wa Usimamizi wa Mradi</a:t>
                      </a:r>
                      <a:endParaRPr/>
                    </a:p>
                    <a:p>
                      <a:pPr indent="0" lvl="0" marL="0" marR="0" rtl="0" algn="l">
                        <a:spcBef>
                          <a:spcPts val="0"/>
                        </a:spcBef>
                        <a:spcAft>
                          <a:spcPts val="0"/>
                        </a:spcAft>
                        <a:buNone/>
                      </a:pPr>
                      <a:r>
                        <a:rPr lang="en-US" sz="1200" u="none" cap="none" strike="noStrike"/>
                        <a:t>Mfumo wa Matokeo/zana zingine</a:t>
                      </a:r>
                      <a:endParaRPr sz="1200" u="none" cap="none" strike="noStrike">
                        <a:solidFill>
                          <a:srgbClr val="000000"/>
                        </a:solidFill>
                        <a:latin typeface="Arial"/>
                        <a:ea typeface="Arial"/>
                        <a:cs typeface="Arial"/>
                        <a:sym typeface="Arial"/>
                      </a:endParaRPr>
                    </a:p>
                  </a:txBody>
                  <a:tcPr marT="0" marB="0" marR="450" marL="450"/>
                </a:tc>
              </a:tr>
              <a:tr h="852700">
                <a:tc rowSpan="3">
                  <a:txBody>
                    <a:bodyPr/>
                    <a:lstStyle/>
                    <a:p>
                      <a:pPr indent="0" lvl="0" marL="228600" marR="71755" rtl="0" algn="ctr">
                        <a:spcBef>
                          <a:spcPts val="0"/>
                        </a:spcBef>
                        <a:spcAft>
                          <a:spcPts val="0"/>
                        </a:spcAft>
                        <a:buNone/>
                      </a:pPr>
                      <a:r>
                        <a:rPr lang="en-US" sz="1200" u="none" cap="none" strike="noStrike"/>
                        <a:t>Fedha </a:t>
                      </a:r>
                      <a:endParaRPr/>
                    </a:p>
                    <a:p>
                      <a:pPr indent="-8889" lvl="0" marL="80645" marR="71755" rtl="0" algn="l">
                        <a:spcBef>
                          <a:spcPts val="1500"/>
                        </a:spcBef>
                        <a:spcAft>
                          <a:spcPts val="0"/>
                        </a:spcAft>
                        <a:buNone/>
                      </a:pPr>
                      <a:r>
                        <a:rPr lang="en-US" sz="1200" u="none" cap="none" strike="noStrike"/>
                        <a:t> </a:t>
                      </a:r>
                      <a:endParaRPr sz="1200" u="none" cap="none" strike="noStrike">
                        <a:solidFill>
                          <a:srgbClr val="000000"/>
                        </a:solidFill>
                        <a:latin typeface="Arial"/>
                        <a:ea typeface="Arial"/>
                        <a:cs typeface="Arial"/>
                        <a:sym typeface="Arial"/>
                      </a:endParaRPr>
                    </a:p>
                  </a:txBody>
                  <a:tcPr marT="0" marB="0" marR="450" marL="450"/>
                </a:tc>
                <a:tc>
                  <a:txBody>
                    <a:bodyPr/>
                    <a:lstStyle/>
                    <a:p>
                      <a:pPr indent="-8890" lvl="0" marL="8890" marR="0" rtl="0" algn="l">
                        <a:spcBef>
                          <a:spcPts val="0"/>
                        </a:spcBef>
                        <a:spcAft>
                          <a:spcPts val="0"/>
                        </a:spcAft>
                        <a:buNone/>
                      </a:pPr>
                      <a:r>
                        <a:rPr lang="en-US" sz="1200" u="none" cap="none" strike="noStrike"/>
                        <a:t>Uhasibu na Uhifadhi wa Vitabu (NUPAS)</a:t>
                      </a:r>
                      <a:endParaRPr sz="1200" u="none" cap="none" strike="noStrike">
                        <a:solidFill>
                          <a:srgbClr val="000000"/>
                        </a:solidFill>
                        <a:latin typeface="Arial"/>
                        <a:ea typeface="Arial"/>
                        <a:cs typeface="Arial"/>
                        <a:sym typeface="Arial"/>
                      </a:endParaRPr>
                    </a:p>
                  </a:txBody>
                  <a:tcPr marT="0" marB="0" marR="450" marL="450"/>
                </a:tc>
                <a:tc>
                  <a:txBody>
                    <a:bodyPr/>
                    <a:lstStyle/>
                    <a:p>
                      <a:pPr indent="-8890" lvl="0" marL="8890" marR="0" rtl="0" algn="l">
                        <a:spcBef>
                          <a:spcPts val="0"/>
                        </a:spcBef>
                        <a:spcAft>
                          <a:spcPts val="0"/>
                        </a:spcAft>
                        <a:buNone/>
                      </a:pPr>
                      <a:r>
                        <a:rPr lang="en-US" sz="1200" u="none" cap="none" strike="noStrike"/>
                        <a:t>Thibitisha kuwa shirika lina mfumo wa kuaminika wa uhasibu/ uwekaji hesabu wa ingizo mara mbili ambao unakidhi mahitaji yake na unafaa vinginevyo; kwamba miamala ya kifedha imeingizwa kwenye mfumo kila wakati, kulingana na viwango, sera, na taratibu zinazotumika kila siku; na mfumo huo una utendaji wa kupatanisha kiotomatiki leja tanzu na leja kuu. </a:t>
                      </a:r>
                      <a:endParaRPr sz="1200" u="none" cap="none" strike="noStrike">
                        <a:solidFill>
                          <a:srgbClr val="000000"/>
                        </a:solidFill>
                        <a:latin typeface="Arial"/>
                        <a:ea typeface="Arial"/>
                        <a:cs typeface="Arial"/>
                        <a:sym typeface="Arial"/>
                      </a:endParaRPr>
                    </a:p>
                  </a:txBody>
                  <a:tcPr marT="0" marB="0" marR="450" marL="450"/>
                </a:tc>
                <a:tc>
                  <a:txBody>
                    <a:bodyPr/>
                    <a:lstStyle/>
                    <a:p>
                      <a:pPr indent="0" lvl="0" marL="0" marR="0" rtl="0" algn="l">
                        <a:spcBef>
                          <a:spcPts val="0"/>
                        </a:spcBef>
                        <a:spcAft>
                          <a:spcPts val="0"/>
                        </a:spcAft>
                        <a:buNone/>
                      </a:pPr>
                      <a:r>
                        <a:rPr lang="en-US" sz="1200" u="none" cap="none" strike="noStrike"/>
                        <a:t>Mfumo wa uhasibu/uwekaji hesabu wa kuingiza mara mbili</a:t>
                      </a:r>
                      <a:endParaRPr sz="1200" u="none" cap="none" strike="noStrike">
                        <a:solidFill>
                          <a:srgbClr val="000000"/>
                        </a:solidFill>
                        <a:latin typeface="Arial"/>
                        <a:ea typeface="Arial"/>
                        <a:cs typeface="Arial"/>
                        <a:sym typeface="Arial"/>
                      </a:endParaRPr>
                    </a:p>
                  </a:txBody>
                  <a:tcPr marT="0" marB="0" marR="450" marL="450"/>
                </a:tc>
              </a:tr>
              <a:tr h="426350">
                <a:tc vMerge="1"/>
                <a:tc>
                  <a:txBody>
                    <a:bodyPr/>
                    <a:lstStyle/>
                    <a:p>
                      <a:pPr indent="-8890" lvl="0" marL="8890" marR="0" rtl="0" algn="l">
                        <a:spcBef>
                          <a:spcPts val="0"/>
                        </a:spcBef>
                        <a:spcAft>
                          <a:spcPts val="0"/>
                        </a:spcAft>
                        <a:buNone/>
                      </a:pPr>
                      <a:r>
                        <a:rPr lang="en-US" sz="1200" u="none" cap="none" strike="noStrike"/>
                        <a:t>Mgawanyo wa Majukumu (NUPAS)</a:t>
                      </a:r>
                      <a:endParaRPr sz="1200" u="none" cap="none" strike="noStrike">
                        <a:solidFill>
                          <a:srgbClr val="000000"/>
                        </a:solidFill>
                        <a:latin typeface="Arial"/>
                        <a:ea typeface="Arial"/>
                        <a:cs typeface="Arial"/>
                        <a:sym typeface="Arial"/>
                      </a:endParaRPr>
                    </a:p>
                  </a:txBody>
                  <a:tcPr marT="0" marB="0" marR="450" marL="450"/>
                </a:tc>
                <a:tc>
                  <a:txBody>
                    <a:bodyPr/>
                    <a:lstStyle/>
                    <a:p>
                      <a:pPr indent="-8890" lvl="0" marL="8890" marR="0" rtl="0" algn="l">
                        <a:spcBef>
                          <a:spcPts val="0"/>
                        </a:spcBef>
                        <a:spcAft>
                          <a:spcPts val="0"/>
                        </a:spcAft>
                        <a:buNone/>
                      </a:pPr>
                      <a:r>
                        <a:rPr lang="en-US" sz="1200" u="none" cap="none" strike="noStrike"/>
                        <a:t>Thibitisha kuwa kuna sera, taratibu na utendaji uliofikiriwa vizuri na yaliyoandikwa ambayo yanalinda mchakato wa malipo.</a:t>
                      </a:r>
                      <a:endParaRPr sz="1200" u="none" cap="none" strike="noStrike">
                        <a:solidFill>
                          <a:srgbClr val="000000"/>
                        </a:solidFill>
                        <a:latin typeface="Arial"/>
                        <a:ea typeface="Arial"/>
                        <a:cs typeface="Arial"/>
                        <a:sym typeface="Arial"/>
                      </a:endParaRPr>
                    </a:p>
                  </a:txBody>
                  <a:tcPr marT="0" marB="0" marR="450" marL="450"/>
                </a:tc>
                <a:tc>
                  <a:txBody>
                    <a:bodyPr/>
                    <a:lstStyle/>
                    <a:p>
                      <a:pPr indent="0" lvl="0" marL="0" marR="0" rtl="0" algn="l">
                        <a:spcBef>
                          <a:spcPts val="0"/>
                        </a:spcBef>
                        <a:spcAft>
                          <a:spcPts val="0"/>
                        </a:spcAft>
                        <a:buNone/>
                      </a:pPr>
                      <a:r>
                        <a:rPr lang="en-US" sz="1200" u="none" cap="none" strike="noStrike"/>
                        <a:t>Sera, taratibu na utendaji husika</a:t>
                      </a:r>
                      <a:endParaRPr sz="1200" u="none" cap="none" strike="noStrike">
                        <a:solidFill>
                          <a:srgbClr val="000000"/>
                        </a:solidFill>
                        <a:latin typeface="Arial"/>
                        <a:ea typeface="Arial"/>
                        <a:cs typeface="Arial"/>
                        <a:sym typeface="Arial"/>
                      </a:endParaRPr>
                    </a:p>
                  </a:txBody>
                  <a:tcPr marT="0" marB="0" marR="450" marL="450"/>
                </a:tc>
              </a:tr>
              <a:tr h="852700">
                <a:tc vMerge="1"/>
                <a:tc>
                  <a:txBody>
                    <a:bodyPr/>
                    <a:lstStyle/>
                    <a:p>
                      <a:pPr indent="-8890" lvl="0" marL="8890" marR="0" rtl="0" algn="l">
                        <a:spcBef>
                          <a:spcPts val="0"/>
                        </a:spcBef>
                        <a:spcAft>
                          <a:spcPts val="0"/>
                        </a:spcAft>
                        <a:buNone/>
                      </a:pPr>
                      <a:r>
                        <a:rPr lang="en-US" sz="1200" u="none" cap="none" strike="noStrike"/>
                        <a:t>Tathmini ya Hatari ya Shirika (NUPAS PLUS) </a:t>
                      </a:r>
                      <a:endParaRPr sz="1200" u="none" cap="none" strike="noStrike">
                        <a:solidFill>
                          <a:srgbClr val="000000"/>
                        </a:solidFill>
                        <a:latin typeface="Arial"/>
                        <a:ea typeface="Arial"/>
                        <a:cs typeface="Arial"/>
                        <a:sym typeface="Arial"/>
                      </a:endParaRPr>
                    </a:p>
                  </a:txBody>
                  <a:tcPr marT="0" marB="0" marR="450" marL="450"/>
                </a:tc>
                <a:tc>
                  <a:txBody>
                    <a:bodyPr/>
                    <a:lstStyle/>
                    <a:p>
                      <a:pPr indent="-8890" lvl="0" marL="8890" marR="0" rtl="0" algn="l">
                        <a:spcBef>
                          <a:spcPts val="0"/>
                        </a:spcBef>
                        <a:spcAft>
                          <a:spcPts val="0"/>
                        </a:spcAft>
                        <a:buNone/>
                      </a:pPr>
                      <a:r>
                        <a:rPr lang="en-US" sz="1200" u="none" cap="none" strike="noStrike"/>
                        <a:t>Thibitisha kwamba tathmini ya hatari ya ulaghai ya shirika lote inafanywa ikiwashirikisha watu wote muhimu (katika shirika lote) na kushughulikia hatua zote za mchakato wa tathmini ya hatari, na matokeo yanatumika kikamilifu na kwa usahihi shirika lote na hutumiwa kutoa taarifa kuhusu sera.</a:t>
                      </a:r>
                      <a:endParaRPr sz="1200" u="none" cap="none" strike="noStrike">
                        <a:solidFill>
                          <a:srgbClr val="000000"/>
                        </a:solidFill>
                        <a:latin typeface="Arial"/>
                        <a:ea typeface="Arial"/>
                        <a:cs typeface="Arial"/>
                        <a:sym typeface="Arial"/>
                      </a:endParaRPr>
                    </a:p>
                  </a:txBody>
                  <a:tcPr marT="0" marB="0" marR="450" marL="450"/>
                </a:tc>
                <a:tc>
                  <a:txBody>
                    <a:bodyPr/>
                    <a:lstStyle/>
                    <a:p>
                      <a:pPr indent="0" lvl="0" marL="0" marR="0" rtl="0" algn="l">
                        <a:spcBef>
                          <a:spcPts val="0"/>
                        </a:spcBef>
                        <a:spcAft>
                          <a:spcPts val="0"/>
                        </a:spcAft>
                        <a:buNone/>
                      </a:pPr>
                      <a:r>
                        <a:rPr lang="en-US" sz="1200" u="none" cap="none" strike="noStrike"/>
                        <a:t>Ripoti za Tathmini ya hatari ya kila mwaka</a:t>
                      </a:r>
                      <a:endParaRPr sz="1200" u="none" cap="none" strike="noStrike">
                        <a:solidFill>
                          <a:srgbClr val="000000"/>
                        </a:solidFill>
                        <a:latin typeface="Arial"/>
                        <a:ea typeface="Arial"/>
                        <a:cs typeface="Arial"/>
                        <a:sym typeface="Arial"/>
                      </a:endParaRPr>
                    </a:p>
                  </a:txBody>
                  <a:tcPr marT="0" marB="0" marR="450" marL="450"/>
                </a:tc>
              </a:tr>
              <a:tr h="527650">
                <a:tc>
                  <a:txBody>
                    <a:bodyPr/>
                    <a:lstStyle/>
                    <a:p>
                      <a:pPr indent="0" lvl="0" marL="228600" marR="71755" rtl="0" algn="ctr">
                        <a:spcBef>
                          <a:spcPts val="0"/>
                        </a:spcBef>
                        <a:spcAft>
                          <a:spcPts val="0"/>
                        </a:spcAft>
                        <a:buNone/>
                      </a:pPr>
                      <a:r>
                        <a:rPr lang="en-US" sz="800" u="none" cap="none" strike="noStrike"/>
                        <a:t>Rasilimali ya Watu</a:t>
                      </a:r>
                      <a:endParaRPr sz="800" u="none" cap="none" strike="noStrike"/>
                    </a:p>
                    <a:p>
                      <a:pPr indent="0" lvl="0" marL="228600" marR="71755" rtl="0" algn="ctr">
                        <a:spcBef>
                          <a:spcPts val="1500"/>
                        </a:spcBef>
                        <a:spcAft>
                          <a:spcPts val="0"/>
                        </a:spcAft>
                        <a:buNone/>
                      </a:pPr>
                      <a:r>
                        <a:rPr lang="en-US" sz="1200" u="none" cap="none" strike="noStrike"/>
                        <a:t> </a:t>
                      </a:r>
                      <a:endParaRPr sz="1200" u="none" cap="none" strike="noStrike">
                        <a:solidFill>
                          <a:srgbClr val="000000"/>
                        </a:solidFill>
                        <a:latin typeface="Arial"/>
                        <a:ea typeface="Arial"/>
                        <a:cs typeface="Arial"/>
                        <a:sym typeface="Arial"/>
                      </a:endParaRPr>
                    </a:p>
                  </a:txBody>
                  <a:tcPr marT="0" marB="0" marR="450" marL="450"/>
                </a:tc>
                <a:tc>
                  <a:txBody>
                    <a:bodyPr/>
                    <a:lstStyle/>
                    <a:p>
                      <a:pPr indent="-8890" lvl="0" marL="8890" marR="0" rtl="0" algn="l">
                        <a:spcBef>
                          <a:spcPts val="0"/>
                        </a:spcBef>
                        <a:spcAft>
                          <a:spcPts val="0"/>
                        </a:spcAft>
                        <a:buNone/>
                      </a:pPr>
                      <a:r>
                        <a:rPr lang="en-US" sz="1200" u="none" cap="none" strike="noStrike"/>
                        <a:t>Mgogoro wa Wafanyakazi (NUPAS PLUS)</a:t>
                      </a:r>
                      <a:endParaRPr sz="1200" u="none" cap="none" strike="noStrike">
                        <a:solidFill>
                          <a:srgbClr val="000000"/>
                        </a:solidFill>
                        <a:latin typeface="Arial"/>
                        <a:ea typeface="Arial"/>
                        <a:cs typeface="Arial"/>
                        <a:sym typeface="Arial"/>
                      </a:endParaRPr>
                    </a:p>
                  </a:txBody>
                  <a:tcPr marT="0" marB="0" marR="450" marL="450"/>
                </a:tc>
                <a:tc>
                  <a:txBody>
                    <a:bodyPr/>
                    <a:lstStyle/>
                    <a:p>
                      <a:pPr indent="-8890" lvl="0" marL="8890" marR="0" rtl="0" algn="l">
                        <a:spcBef>
                          <a:spcPts val="0"/>
                        </a:spcBef>
                        <a:spcAft>
                          <a:spcPts val="0"/>
                        </a:spcAft>
                        <a:buNone/>
                      </a:pPr>
                      <a:r>
                        <a:rPr lang="en-US" sz="1200" u="none" cap="none" strike="noStrike"/>
                        <a:t>Thibitisha ikiwa mgogoro wa wafanyakazi ni mdogo kwa ukubwa, aina na eneo la shirika.</a:t>
                      </a:r>
                      <a:endParaRPr sz="1200" u="none" cap="none" strike="noStrike">
                        <a:solidFill>
                          <a:srgbClr val="000000"/>
                        </a:solidFill>
                        <a:latin typeface="Arial"/>
                        <a:ea typeface="Arial"/>
                        <a:cs typeface="Arial"/>
                        <a:sym typeface="Arial"/>
                      </a:endParaRPr>
                    </a:p>
                  </a:txBody>
                  <a:tcPr marT="0" marB="0" marR="450" marL="450"/>
                </a:tc>
                <a:tc>
                  <a:txBody>
                    <a:bodyPr/>
                    <a:lstStyle/>
                    <a:p>
                      <a:pPr indent="0" lvl="0" marL="0" marR="0" rtl="0" algn="l">
                        <a:spcBef>
                          <a:spcPts val="0"/>
                        </a:spcBef>
                        <a:spcAft>
                          <a:spcPts val="0"/>
                        </a:spcAft>
                        <a:buNone/>
                      </a:pPr>
                      <a:r>
                        <a:rPr lang="en-US" sz="1200" u="none" cap="none" strike="noStrike"/>
                        <a:t>Sera ya Uhifadhi wa Wafanyakazi na nyaraka/ripoti nyingine yoyote rasmi</a:t>
                      </a:r>
                      <a:endParaRPr sz="1200" u="none" cap="none" strike="noStrike">
                        <a:solidFill>
                          <a:srgbClr val="000000"/>
                        </a:solidFill>
                        <a:latin typeface="Arial"/>
                        <a:ea typeface="Arial"/>
                        <a:cs typeface="Arial"/>
                        <a:sym typeface="Arial"/>
                      </a:endParaRPr>
                    </a:p>
                  </a:txBody>
                  <a:tcPr marT="0" marB="0" marR="450" marL="450"/>
                </a:tc>
              </a:tr>
            </a:tbl>
          </a:graphicData>
        </a:graphic>
      </p:graphicFrame>
      <p:sp>
        <p:nvSpPr>
          <p:cNvPr id="1890" name="Google Shape;1890;p192"/>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4" name="Shape 1894"/>
        <p:cNvGrpSpPr/>
        <p:nvPr/>
      </p:nvGrpSpPr>
      <p:grpSpPr>
        <a:xfrm>
          <a:off x="0" y="0"/>
          <a:ext cx="0" cy="0"/>
          <a:chOff x="0" y="0"/>
          <a:chExt cx="0" cy="0"/>
        </a:xfrm>
      </p:grpSpPr>
      <p:sp>
        <p:nvSpPr>
          <p:cNvPr id="1895" name="Google Shape;1895;p193"/>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UENDELEVU </a:t>
            </a:r>
            <a:endParaRPr/>
          </a:p>
        </p:txBody>
      </p:sp>
      <p:graphicFrame>
        <p:nvGraphicFramePr>
          <p:cNvPr id="1896" name="Google Shape;1896;p193"/>
          <p:cNvGraphicFramePr/>
          <p:nvPr/>
        </p:nvGraphicFramePr>
        <p:xfrm>
          <a:off x="12274" y="902126"/>
          <a:ext cx="3000000" cy="3000000"/>
        </p:xfrm>
        <a:graphic>
          <a:graphicData uri="http://schemas.openxmlformats.org/drawingml/2006/table">
            <a:tbl>
              <a:tblPr bandRow="1" firstCol="1" firstRow="1">
                <a:noFill/>
                <a:tableStyleId>{8A603AAD-59E9-4164-B51B-7B92F35CD14B}</a:tableStyleId>
              </a:tblPr>
              <a:tblGrid>
                <a:gridCol w="471350"/>
                <a:gridCol w="1259250"/>
                <a:gridCol w="7855250"/>
                <a:gridCol w="2593875"/>
              </a:tblGrid>
              <a:tr h="426350">
                <a:tc gridSpan="2">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KATEGORIA/</a:t>
                      </a:r>
                      <a:br>
                        <a:rPr b="1" lang="en-US" sz="1400" u="none" cap="none" strike="noStrike">
                          <a:solidFill>
                            <a:schemeClr val="lt1"/>
                          </a:solidFill>
                          <a:latin typeface="Arial"/>
                          <a:ea typeface="Arial"/>
                          <a:cs typeface="Arial"/>
                          <a:sym typeface="Arial"/>
                        </a:rPr>
                      </a:br>
                      <a:r>
                        <a:rPr b="1" lang="en-US" sz="1400" u="none" cap="none" strike="noStrike">
                          <a:solidFill>
                            <a:schemeClr val="lt1"/>
                          </a:solidFill>
                          <a:latin typeface="Arial"/>
                          <a:ea typeface="Arial"/>
                          <a:cs typeface="Arial"/>
                          <a:sym typeface="Arial"/>
                        </a:rPr>
                        <a:t>KATEGORIA NDOGO</a:t>
                      </a:r>
                      <a:endParaRPr b="1" sz="1400" u="none" cap="none" strike="noStrike">
                        <a:solidFill>
                          <a:schemeClr val="lt1"/>
                        </a:solidFill>
                        <a:latin typeface="Arial"/>
                        <a:ea typeface="Arial"/>
                        <a:cs typeface="Arial"/>
                        <a:sym typeface="Arial"/>
                      </a:endParaRPr>
                    </a:p>
                  </a:txBody>
                  <a:tcPr marT="0" marB="0" marR="450" marL="450" anchor="ctr">
                    <a:solidFill>
                      <a:srgbClr val="002E6C"/>
                    </a:solidFill>
                  </a:tcPr>
                </a:tc>
                <a:tc hMerge="1"/>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MALENGO</a:t>
                      </a:r>
                      <a:endParaRPr b="1" sz="1400" u="none" cap="none" strike="noStrike">
                        <a:solidFill>
                          <a:schemeClr val="lt1"/>
                        </a:solidFill>
                        <a:latin typeface="Arial"/>
                        <a:ea typeface="Arial"/>
                        <a:cs typeface="Arial"/>
                        <a:sym typeface="Arial"/>
                      </a:endParaRPr>
                    </a:p>
                  </a:txBody>
                  <a:tcPr marT="0" marB="0" marR="450" marL="450" anchor="ctr">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b="1" sz="1400" u="none" cap="none" strike="noStrike">
                        <a:solidFill>
                          <a:schemeClr val="lt1"/>
                        </a:solidFill>
                        <a:latin typeface="Arial"/>
                        <a:ea typeface="Arial"/>
                        <a:cs typeface="Arial"/>
                        <a:sym typeface="Arial"/>
                      </a:endParaRPr>
                    </a:p>
                  </a:txBody>
                  <a:tcPr marT="0" marB="0" marR="450" marL="450" anchor="ctr">
                    <a:solidFill>
                      <a:srgbClr val="002E6C"/>
                    </a:solidFill>
                  </a:tcPr>
                </a:tc>
              </a:tr>
              <a:tr h="480450">
                <a:tc>
                  <a:txBody>
                    <a:bodyPr/>
                    <a:lstStyle/>
                    <a:p>
                      <a:pPr indent="0" lvl="0" marL="228600" marR="71755" rtl="0" algn="ctr">
                        <a:spcBef>
                          <a:spcPts val="0"/>
                        </a:spcBef>
                        <a:spcAft>
                          <a:spcPts val="0"/>
                        </a:spcAft>
                        <a:buNone/>
                      </a:pPr>
                      <a:r>
                        <a:rPr lang="en-US" sz="1400" u="none" cap="none" strike="noStrike">
                          <a:latin typeface="Arial"/>
                          <a:ea typeface="Arial"/>
                          <a:cs typeface="Arial"/>
                          <a:sym typeface="Arial"/>
                        </a:rPr>
                        <a:t>Teknolojia ya Habari</a:t>
                      </a:r>
                      <a:endParaRPr sz="1400" u="none" cap="none" strike="noStrike">
                        <a:solidFill>
                          <a:srgbClr val="000000"/>
                        </a:solidFill>
                        <a:latin typeface="Arial"/>
                        <a:ea typeface="Arial"/>
                        <a:cs typeface="Arial"/>
                        <a:sym typeface="Arial"/>
                      </a:endParaRPr>
                    </a:p>
                  </a:txBody>
                  <a:tcPr marT="0" marB="0" marR="450" marL="45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Tathmini ya IT (NUPAS PLUS)</a:t>
                      </a:r>
                      <a:endParaRPr sz="1400" u="none" cap="none" strike="noStrike">
                        <a:solidFill>
                          <a:srgbClr val="000000"/>
                        </a:solidFill>
                        <a:latin typeface="Arial"/>
                        <a:ea typeface="Arial"/>
                        <a:cs typeface="Arial"/>
                        <a:sym typeface="Arial"/>
                      </a:endParaRPr>
                    </a:p>
                  </a:txBody>
                  <a:tcPr marT="0" marB="0" marR="450" marL="45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Thibitisha ikiwa mgogoro wa wafanyakazi ni mdogo kwa ukubwa, aina na eneo la shirika.</a:t>
                      </a:r>
                      <a:endParaRPr sz="1400" u="none" cap="none" strike="noStrike">
                        <a:solidFill>
                          <a:srgbClr val="000000"/>
                        </a:solidFill>
                        <a:latin typeface="Arial"/>
                        <a:ea typeface="Arial"/>
                        <a:cs typeface="Arial"/>
                        <a:sym typeface="Arial"/>
                      </a:endParaRPr>
                    </a:p>
                  </a:txBody>
                  <a:tcPr marT="0" marB="0" marR="450" marL="450"/>
                </a:tc>
                <a:tc>
                  <a:txBody>
                    <a:bodyPr/>
                    <a:lstStyle/>
                    <a:p>
                      <a:pPr indent="0" lvl="0" marL="0" marR="0" rtl="0" algn="l">
                        <a:spcBef>
                          <a:spcPts val="0"/>
                        </a:spcBef>
                        <a:spcAft>
                          <a:spcPts val="0"/>
                        </a:spcAft>
                        <a:buNone/>
                      </a:pPr>
                      <a:r>
                        <a:rPr lang="en-US" sz="1400" u="none" cap="none" strike="noStrike">
                          <a:latin typeface="Arial"/>
                          <a:ea typeface="Arial"/>
                          <a:cs typeface="Arial"/>
                          <a:sym typeface="Arial"/>
                        </a:rPr>
                        <a:t>Tathmini ya hatari ya IT </a:t>
                      </a:r>
                      <a:endParaRPr sz="1400" u="none" cap="none" strike="noStrike">
                        <a:solidFill>
                          <a:srgbClr val="000000"/>
                        </a:solidFill>
                        <a:latin typeface="Arial"/>
                        <a:ea typeface="Arial"/>
                        <a:cs typeface="Arial"/>
                        <a:sym typeface="Arial"/>
                      </a:endParaRPr>
                    </a:p>
                  </a:txBody>
                  <a:tcPr marT="0" marB="0" marR="450" marL="450"/>
                </a:tc>
              </a:tr>
              <a:tr h="639525">
                <a:tc rowSpan="3">
                  <a:txBody>
                    <a:bodyPr/>
                    <a:lstStyle/>
                    <a:p>
                      <a:pPr indent="0" lvl="0" marL="228600" marR="71755" rtl="0" algn="ctr">
                        <a:spcBef>
                          <a:spcPts val="0"/>
                        </a:spcBef>
                        <a:spcAft>
                          <a:spcPts val="0"/>
                        </a:spcAft>
                        <a:buNone/>
                      </a:pPr>
                      <a:r>
                        <a:rPr lang="en-US" sz="1400" u="none" cap="none" strike="noStrike">
                          <a:latin typeface="Arial"/>
                          <a:ea typeface="Arial"/>
                          <a:cs typeface="Arial"/>
                          <a:sym typeface="Arial"/>
                        </a:rPr>
                        <a:t>Jinsia </a:t>
                      </a:r>
                      <a:endParaRPr/>
                    </a:p>
                    <a:p>
                      <a:pPr indent="0" lvl="0" marL="228600" marR="71755" rtl="0" algn="ctr">
                        <a:spcBef>
                          <a:spcPts val="1500"/>
                        </a:spcBef>
                        <a:spcAft>
                          <a:spcPts val="0"/>
                        </a:spcAft>
                        <a:buNone/>
                      </a:pPr>
                      <a:r>
                        <a:rPr lang="en-US" sz="1400" u="none" cap="none" strike="noStrike">
                          <a:latin typeface="Arial"/>
                          <a:ea typeface="Arial"/>
                          <a:cs typeface="Arial"/>
                          <a:sym typeface="Arial"/>
                        </a:rPr>
                        <a:t> </a:t>
                      </a:r>
                      <a:endParaRPr sz="1400" u="none" cap="none" strike="noStrike">
                        <a:solidFill>
                          <a:srgbClr val="000000"/>
                        </a:solidFill>
                        <a:latin typeface="Arial"/>
                        <a:ea typeface="Arial"/>
                        <a:cs typeface="Arial"/>
                        <a:sym typeface="Arial"/>
                      </a:endParaRPr>
                    </a:p>
                  </a:txBody>
                  <a:tcPr marT="0" marB="0" marR="450" marL="450"/>
                </a:tc>
                <a:tc>
                  <a:txBody>
                    <a:bodyPr/>
                    <a:lstStyle/>
                    <a:p>
                      <a:pPr indent="0" lvl="0" marL="0" marR="0" rtl="0" algn="l">
                        <a:spcBef>
                          <a:spcPts val="0"/>
                        </a:spcBef>
                        <a:spcAft>
                          <a:spcPts val="0"/>
                        </a:spcAft>
                        <a:buNone/>
                      </a:pPr>
                      <a:r>
                        <a:rPr lang="en-US" sz="1400" u="none" cap="none" strike="noStrike">
                          <a:latin typeface="Arial"/>
                          <a:ea typeface="Arial"/>
                          <a:cs typeface="Arial"/>
                          <a:sym typeface="Arial"/>
                        </a:rPr>
                        <a:t>Sera ya Usawa wa Kijinsia (NUPAS PLUS)</a:t>
                      </a:r>
                      <a:endParaRPr sz="1400" u="none" cap="none" strike="noStrike">
                        <a:solidFill>
                          <a:srgbClr val="000000"/>
                        </a:solidFill>
                        <a:latin typeface="Arial"/>
                        <a:ea typeface="Arial"/>
                        <a:cs typeface="Arial"/>
                        <a:sym typeface="Arial"/>
                      </a:endParaRPr>
                    </a:p>
                  </a:txBody>
                  <a:tcPr marT="0" marB="0" marR="450" marL="45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Thibitisha ikiwa shirika lina Sera ya Usawa wa Jinsia na miongozo ya utekelezaji na uitumie kila wakati kuingiza jinsia katika sera na utendaji.</a:t>
                      </a:r>
                      <a:endParaRPr sz="1400" u="none" cap="none" strike="noStrike">
                        <a:solidFill>
                          <a:srgbClr val="000000"/>
                        </a:solidFill>
                        <a:latin typeface="Arial"/>
                        <a:ea typeface="Arial"/>
                        <a:cs typeface="Arial"/>
                        <a:sym typeface="Arial"/>
                      </a:endParaRPr>
                    </a:p>
                  </a:txBody>
                  <a:tcPr marT="0" marB="0" marR="450" marL="45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Sera ya Usawa wa Kijinsia</a:t>
                      </a:r>
                      <a:endParaRPr sz="1400" u="none" cap="none" strike="noStrike">
                        <a:solidFill>
                          <a:srgbClr val="000000"/>
                        </a:solidFill>
                        <a:latin typeface="Arial"/>
                        <a:ea typeface="Arial"/>
                        <a:cs typeface="Arial"/>
                        <a:sym typeface="Arial"/>
                      </a:endParaRPr>
                    </a:p>
                  </a:txBody>
                  <a:tcPr marT="0" marB="0" marR="450" marL="450"/>
                </a:tc>
              </a:tr>
              <a:tr h="426350">
                <a:tc vMerge="1"/>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Bajeti ya Jinsia (NUPAS PLUS)</a:t>
                      </a:r>
                      <a:endParaRPr sz="1400" u="none" cap="none" strike="noStrike">
                        <a:solidFill>
                          <a:srgbClr val="000000"/>
                        </a:solidFill>
                        <a:latin typeface="Arial"/>
                        <a:ea typeface="Arial"/>
                        <a:cs typeface="Arial"/>
                        <a:sym typeface="Arial"/>
                      </a:endParaRPr>
                    </a:p>
                  </a:txBody>
                  <a:tcPr marT="0" marB="0" marR="450" marL="45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Thibitisha ikiwa 100% ya rasilimali za kifedha zinazohitajika zinapatikana kwa utekelezaji wa sera ya jinsia ya shirika katika ngazi za kitaasisi na programu.</a:t>
                      </a:r>
                      <a:endParaRPr sz="1400" u="none" cap="none" strike="noStrike">
                        <a:solidFill>
                          <a:srgbClr val="000000"/>
                        </a:solidFill>
                        <a:latin typeface="Arial"/>
                        <a:ea typeface="Arial"/>
                        <a:cs typeface="Arial"/>
                        <a:sym typeface="Arial"/>
                      </a:endParaRPr>
                    </a:p>
                  </a:txBody>
                  <a:tcPr marT="0" marB="0" marR="450" marL="45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Bajeti ya jinsia</a:t>
                      </a:r>
                      <a:endParaRPr sz="1400" u="none" cap="none" strike="noStrike">
                        <a:solidFill>
                          <a:srgbClr val="000000"/>
                        </a:solidFill>
                        <a:latin typeface="Arial"/>
                        <a:ea typeface="Arial"/>
                        <a:cs typeface="Arial"/>
                        <a:sym typeface="Arial"/>
                      </a:endParaRPr>
                    </a:p>
                  </a:txBody>
                  <a:tcPr marT="0" marB="0" marR="450" marL="450"/>
                </a:tc>
              </a:tr>
              <a:tr h="638450">
                <a:tc vMerge="1"/>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Mtu Anayehusika na Jinsia (NUPAS PLUS)</a:t>
                      </a:r>
                      <a:endParaRPr sz="1400" u="none" cap="none" strike="noStrike">
                        <a:solidFill>
                          <a:srgbClr val="000000"/>
                        </a:solidFill>
                        <a:latin typeface="Arial"/>
                        <a:ea typeface="Arial"/>
                        <a:cs typeface="Arial"/>
                        <a:sym typeface="Arial"/>
                      </a:endParaRPr>
                    </a:p>
                  </a:txBody>
                  <a:tcPr marT="0" marB="0" marR="450" marL="450"/>
                </a:tc>
                <a:tc>
                  <a:txBody>
                    <a:bodyPr/>
                    <a:lstStyle/>
                    <a:p>
                      <a:pPr indent="0" lvl="0" marL="0" marR="0" rtl="0" algn="l">
                        <a:spcBef>
                          <a:spcPts val="0"/>
                        </a:spcBef>
                        <a:spcAft>
                          <a:spcPts val="0"/>
                        </a:spcAft>
                        <a:buNone/>
                      </a:pPr>
                      <a:r>
                        <a:rPr lang="en-US" sz="1400" u="none" cap="none" strike="noStrike">
                          <a:latin typeface="Arial"/>
                          <a:ea typeface="Arial"/>
                          <a:cs typeface="Arial"/>
                          <a:sym typeface="Arial"/>
                        </a:rPr>
                        <a:t>Thibitisha ikiwa shirika limempa angalau mtu mmoja kushughulikia wakati wote suala la jinsia na wajibu na majukumu yaliyo wazi.</a:t>
                      </a:r>
                      <a:endParaRPr sz="1400" u="none" cap="none" strike="noStrike">
                        <a:solidFill>
                          <a:srgbClr val="000000"/>
                        </a:solidFill>
                        <a:latin typeface="Arial"/>
                        <a:ea typeface="Arial"/>
                        <a:cs typeface="Arial"/>
                        <a:sym typeface="Arial"/>
                      </a:endParaRPr>
                    </a:p>
                  </a:txBody>
                  <a:tcPr marT="0" marB="0" marR="450" marL="45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Muundo wa Shirika </a:t>
                      </a:r>
                      <a:endParaRPr sz="1400" u="none" cap="none" strike="noStrike">
                        <a:solidFill>
                          <a:srgbClr val="000000"/>
                        </a:solidFill>
                        <a:latin typeface="Arial"/>
                        <a:ea typeface="Arial"/>
                        <a:cs typeface="Arial"/>
                        <a:sym typeface="Arial"/>
                      </a:endParaRPr>
                    </a:p>
                  </a:txBody>
                  <a:tcPr marT="0" marB="0" marR="450" marL="450"/>
                </a:tc>
              </a:tr>
              <a:tr h="639525">
                <a:tc rowSpan="3">
                  <a:txBody>
                    <a:bodyPr/>
                    <a:lstStyle/>
                    <a:p>
                      <a:pPr indent="0" lvl="0" marL="228600" marR="71755" rtl="0" algn="ctr">
                        <a:spcBef>
                          <a:spcPts val="0"/>
                        </a:spcBef>
                        <a:spcAft>
                          <a:spcPts val="0"/>
                        </a:spcAft>
                        <a:buNone/>
                      </a:pPr>
                      <a:r>
                        <a:rPr lang="en-US" sz="1400" u="none" cap="none" strike="noStrike">
                          <a:latin typeface="Arial"/>
                          <a:ea typeface="Arial"/>
                          <a:cs typeface="Arial"/>
                          <a:sym typeface="Arial"/>
                        </a:rPr>
                        <a:t>Taarifa za Kimkakati	</a:t>
                      </a:r>
                      <a:endParaRPr sz="1400" u="none" cap="none" strike="noStrike">
                        <a:solidFill>
                          <a:srgbClr val="000000"/>
                        </a:solidFill>
                        <a:latin typeface="Arial"/>
                        <a:ea typeface="Arial"/>
                        <a:cs typeface="Arial"/>
                        <a:sym typeface="Arial"/>
                      </a:endParaRPr>
                    </a:p>
                  </a:txBody>
                  <a:tcPr marT="0" marB="0" marR="450" marL="45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Matumizi ya Data (NUPAS PLUS)</a:t>
                      </a:r>
                      <a:endParaRPr sz="1400" u="none" cap="none" strike="noStrike">
                        <a:solidFill>
                          <a:srgbClr val="000000"/>
                        </a:solidFill>
                        <a:latin typeface="Arial"/>
                        <a:ea typeface="Arial"/>
                        <a:cs typeface="Arial"/>
                        <a:sym typeface="Arial"/>
                      </a:endParaRPr>
                    </a:p>
                  </a:txBody>
                  <a:tcPr marT="0" marB="0" marR="450" marL="45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Thibitisha ikiwa shirika lina mpango wa matumizi ya data kwa mradi wake unaofadhiliwa na PEPFAR na linafanya mikutano ya ukaguzi wa data mara kwa mara, ikiwa mpango wa matumizi ya data umetekelezwa kikamilifu, na ikiwa data ya kawaida inatumika kubuni hatua madhubuti za kurekebisha.</a:t>
                      </a:r>
                      <a:endParaRPr sz="1400" u="none" cap="none" strike="noStrike">
                        <a:solidFill>
                          <a:srgbClr val="000000"/>
                        </a:solidFill>
                        <a:latin typeface="Arial"/>
                        <a:ea typeface="Arial"/>
                        <a:cs typeface="Arial"/>
                        <a:sym typeface="Arial"/>
                      </a:endParaRPr>
                    </a:p>
                  </a:txBody>
                  <a:tcPr marT="0" marB="0" marR="450" marL="45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mpango wa matumizi ya data, maelezo ya mkutano wa mapitio ya data, vitu vya utekelezaji/mipango ya kazi, na mawasilisho au dashibodi</a:t>
                      </a:r>
                      <a:endParaRPr sz="1400" u="none" cap="none" strike="noStrike">
                        <a:solidFill>
                          <a:srgbClr val="000000"/>
                        </a:solidFill>
                        <a:latin typeface="Arial"/>
                        <a:ea typeface="Arial"/>
                        <a:cs typeface="Arial"/>
                        <a:sym typeface="Arial"/>
                      </a:endParaRPr>
                    </a:p>
                  </a:txBody>
                  <a:tcPr marT="0" marB="0" marR="450" marL="450"/>
                </a:tc>
              </a:tr>
              <a:tr h="426350">
                <a:tc vMerge="1"/>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Utendaji (NUPAS PLUS)</a:t>
                      </a:r>
                      <a:endParaRPr sz="1400" u="none" cap="none" strike="noStrike">
                        <a:solidFill>
                          <a:srgbClr val="000000"/>
                        </a:solidFill>
                        <a:latin typeface="Arial"/>
                        <a:ea typeface="Arial"/>
                        <a:cs typeface="Arial"/>
                        <a:sym typeface="Arial"/>
                      </a:endParaRPr>
                    </a:p>
                  </a:txBody>
                  <a:tcPr marT="0" marB="0" marR="450" marL="45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Thibitisha ikiwa malengo mengi na maendeleo yanapitiwa kila mwezi na hatua zinazofaa za kurekebisha zinachukuliwa.</a:t>
                      </a:r>
                      <a:endParaRPr sz="1400" u="none" cap="none" strike="noStrike">
                        <a:solidFill>
                          <a:srgbClr val="000000"/>
                        </a:solidFill>
                        <a:latin typeface="Arial"/>
                        <a:ea typeface="Arial"/>
                        <a:cs typeface="Arial"/>
                        <a:sym typeface="Arial"/>
                      </a:endParaRPr>
                    </a:p>
                  </a:txBody>
                  <a:tcPr marT="0" marB="0" marR="450" marL="45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malengo dhidi ya maendeleo</a:t>
                      </a:r>
                      <a:endParaRPr sz="1400" u="none" cap="none" strike="noStrike">
                        <a:solidFill>
                          <a:srgbClr val="000000"/>
                        </a:solidFill>
                        <a:latin typeface="Arial"/>
                        <a:ea typeface="Arial"/>
                        <a:cs typeface="Arial"/>
                        <a:sym typeface="Arial"/>
                      </a:endParaRPr>
                    </a:p>
                  </a:txBody>
                  <a:tcPr marT="0" marB="0" marR="450" marL="450"/>
                </a:tc>
              </a:tr>
              <a:tr h="426350">
                <a:tc vMerge="1"/>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Ripoti ya Ufundi (NUPAS PLUS)</a:t>
                      </a:r>
                      <a:endParaRPr sz="1400" u="none" cap="none" strike="noStrike">
                        <a:solidFill>
                          <a:srgbClr val="000000"/>
                        </a:solidFill>
                        <a:latin typeface="Arial"/>
                        <a:ea typeface="Arial"/>
                        <a:cs typeface="Arial"/>
                        <a:sym typeface="Arial"/>
                      </a:endParaRPr>
                    </a:p>
                  </a:txBody>
                  <a:tcPr marT="0" marB="0" marR="450" marL="450"/>
                </a:tc>
                <a:tc>
                  <a:txBody>
                    <a:bodyPr/>
                    <a:lstStyle/>
                    <a:p>
                      <a:pPr indent="-8890" lvl="0" marL="8890" marR="0" rtl="0" algn="l">
                        <a:spcBef>
                          <a:spcPts val="0"/>
                        </a:spcBef>
                        <a:spcAft>
                          <a:spcPts val="0"/>
                        </a:spcAft>
                        <a:buNone/>
                      </a:pPr>
                      <a:r>
                        <a:rPr lang="en-US" sz="1400" u="none" cap="none" strike="noStrike">
                          <a:latin typeface="Arial"/>
                          <a:ea typeface="Arial"/>
                          <a:cs typeface="Arial"/>
                          <a:sym typeface="Arial"/>
                        </a:rPr>
                        <a:t>Thibitisha uwezo wa shirika kuandaa ripoti za kiufundi/maendeleo kwa mfadhili ambazo ni kamili, za kuaminika, na kwa wakati.</a:t>
                      </a:r>
                      <a:endParaRPr sz="1400" u="none" cap="none" strike="noStrike">
                        <a:solidFill>
                          <a:srgbClr val="000000"/>
                        </a:solidFill>
                        <a:latin typeface="Arial"/>
                        <a:ea typeface="Arial"/>
                        <a:cs typeface="Arial"/>
                        <a:sym typeface="Arial"/>
                      </a:endParaRPr>
                    </a:p>
                  </a:txBody>
                  <a:tcPr marT="0" marB="0" marR="450" marL="450"/>
                </a:tc>
                <a:tc>
                  <a:txBody>
                    <a:bodyPr/>
                    <a:lstStyle/>
                    <a:p>
                      <a:pPr indent="0" lvl="0" marL="0" marR="0" rtl="0" algn="l">
                        <a:spcBef>
                          <a:spcPts val="0"/>
                        </a:spcBef>
                        <a:spcAft>
                          <a:spcPts val="0"/>
                        </a:spcAft>
                        <a:buNone/>
                      </a:pPr>
                      <a:r>
                        <a:rPr lang="en-US" sz="1400" u="none" cap="none" strike="noStrike"/>
                        <a:t>ripoti za sampuli kwa mfadhili</a:t>
                      </a:r>
                      <a:endParaRPr sz="1800" u="none" cap="none" strike="noStrike"/>
                    </a:p>
                    <a:p>
                      <a:pPr indent="0" lvl="0" marL="0" marR="0" rtl="0" algn="l">
                        <a:spcBef>
                          <a:spcPts val="0"/>
                        </a:spcBef>
                        <a:spcAft>
                          <a:spcPts val="0"/>
                        </a:spcAft>
                        <a:buNone/>
                      </a:pPr>
                      <a:r>
                        <a:rPr lang="en-US" sz="1400" u="none" cap="none" strike="noStrike"/>
                        <a:t>Mwongozo wa viashiria vya MER</a:t>
                      </a:r>
                      <a:endParaRPr sz="1400" u="none" cap="none" strike="noStrike">
                        <a:solidFill>
                          <a:srgbClr val="000000"/>
                        </a:solidFill>
                        <a:latin typeface="Arial"/>
                        <a:ea typeface="Arial"/>
                        <a:cs typeface="Arial"/>
                        <a:sym typeface="Arial"/>
                      </a:endParaRPr>
                    </a:p>
                  </a:txBody>
                  <a:tcPr marT="0" marB="0" marR="450" marL="450"/>
                </a:tc>
              </a:tr>
            </a:tbl>
          </a:graphicData>
        </a:graphic>
      </p:graphicFrame>
      <p:sp>
        <p:nvSpPr>
          <p:cNvPr id="1897" name="Google Shape;1897;p193"/>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2" name="Shape 1902"/>
        <p:cNvGrpSpPr/>
        <p:nvPr/>
      </p:nvGrpSpPr>
      <p:grpSpPr>
        <a:xfrm>
          <a:off x="0" y="0"/>
          <a:ext cx="0" cy="0"/>
          <a:chOff x="0" y="0"/>
          <a:chExt cx="0" cy="0"/>
        </a:xfrm>
      </p:grpSpPr>
      <p:sp>
        <p:nvSpPr>
          <p:cNvPr id="1903" name="Google Shape;1903;p194"/>
          <p:cNvSpPr txBox="1"/>
          <p:nvPr>
            <p:ph idx="4294967295" type="sldNum"/>
          </p:nvPr>
        </p:nvSpPr>
        <p:spPr>
          <a:xfrm>
            <a:off x="10548104" y="6435972"/>
            <a:ext cx="780011" cy="365125"/>
          </a:xfrm>
          <a:prstGeom prst="rect">
            <a:avLst/>
          </a:prstGeom>
          <a:noFill/>
          <a:ln>
            <a:noFill/>
          </a:ln>
        </p:spPr>
        <p:txBody>
          <a:bodyPr anchorCtr="0" anchor="t" bIns="34275" lIns="68575" spcFirstLastPara="1" rIns="68575" wrap="square" tIns="34275">
            <a:noAutofit/>
          </a:bodyPr>
          <a:lstStyle/>
          <a:p>
            <a:pPr indent="0" lvl="0" marL="0" marR="0" rtl="0" algn="r">
              <a:lnSpc>
                <a:spcPct val="100000"/>
              </a:lnSpc>
              <a:spcBef>
                <a:spcPts val="0"/>
              </a:spcBef>
              <a:spcAft>
                <a:spcPts val="0"/>
              </a:spcAft>
              <a:buClr>
                <a:srgbClr val="000000"/>
              </a:buClr>
              <a:buSzPts val="1867"/>
              <a:buFont typeface="Avenir"/>
              <a:buNone/>
            </a:pPr>
            <a:fld id="{00000000-1234-1234-1234-123412341234}" type="slidenum">
              <a:rPr b="0" i="0" lang="en-US" sz="1867" u="none" cap="none" strike="noStrike">
                <a:solidFill>
                  <a:schemeClr val="lt1"/>
                </a:solidFill>
                <a:latin typeface="Avenir"/>
                <a:ea typeface="Avenir"/>
                <a:cs typeface="Avenir"/>
                <a:sym typeface="Avenir"/>
              </a:rPr>
              <a:t>‹#›</a:t>
            </a:fld>
            <a:endParaRPr b="0" i="0" sz="1867" u="none" cap="none" strike="noStrike">
              <a:solidFill>
                <a:srgbClr val="000000"/>
              </a:solidFill>
              <a:latin typeface="Arial"/>
              <a:ea typeface="Arial"/>
              <a:cs typeface="Arial"/>
              <a:sym typeface="Arial"/>
            </a:endParaRPr>
          </a:p>
        </p:txBody>
      </p:sp>
      <p:sp>
        <p:nvSpPr>
          <p:cNvPr id="1904" name="Google Shape;1904;p194"/>
          <p:cNvSpPr/>
          <p:nvPr/>
        </p:nvSpPr>
        <p:spPr>
          <a:xfrm>
            <a:off x="0" y="-1788"/>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rgbClr val="FFFFFF"/>
                </a:solidFill>
                <a:latin typeface="Arial"/>
                <a:ea typeface="Arial"/>
                <a:cs typeface="Arial"/>
                <a:sym typeface="Arial"/>
              </a:rPr>
              <a:t>TATHMINI YA HARAKA</a:t>
            </a:r>
            <a:endParaRPr b="1" i="0" sz="3200" u="none" cap="none" strike="noStrike">
              <a:solidFill>
                <a:srgbClr val="FFFFFF"/>
              </a:solidFill>
              <a:latin typeface="Arial"/>
              <a:ea typeface="Arial"/>
              <a:cs typeface="Arial"/>
              <a:sym typeface="Arial"/>
            </a:endParaRPr>
          </a:p>
        </p:txBody>
      </p:sp>
      <p:graphicFrame>
        <p:nvGraphicFramePr>
          <p:cNvPr id="1905" name="Google Shape;1905;p194"/>
          <p:cNvGraphicFramePr/>
          <p:nvPr/>
        </p:nvGraphicFramePr>
        <p:xfrm>
          <a:off x="0" y="895815"/>
          <a:ext cx="3000000" cy="3000000"/>
        </p:xfrm>
        <a:graphic>
          <a:graphicData uri="http://schemas.openxmlformats.org/drawingml/2006/table">
            <a:tbl>
              <a:tblPr>
                <a:noFill/>
                <a:tableStyleId>{B19A406E-EE2C-4DFD-9D6A-2B16BFBA1EC5}</a:tableStyleId>
              </a:tblPr>
              <a:tblGrid>
                <a:gridCol w="1630325"/>
                <a:gridCol w="4919325"/>
                <a:gridCol w="2679400"/>
                <a:gridCol w="2962950"/>
              </a:tblGrid>
              <a:tr h="643875">
                <a:tc>
                  <a:txBody>
                    <a:bodyPr/>
                    <a:lstStyle/>
                    <a:p>
                      <a:pPr indent="0" lvl="0" marL="228600" marR="71755" rtl="0" algn="ctr">
                        <a:lnSpc>
                          <a:spcPct val="100000"/>
                        </a:lnSpc>
                        <a:spcBef>
                          <a:spcPts val="0"/>
                        </a:spcBef>
                        <a:spcAft>
                          <a:spcPts val="0"/>
                        </a:spcAft>
                        <a:buClr>
                          <a:srgbClr val="000000"/>
                        </a:buClr>
                        <a:buSzPts val="1500"/>
                        <a:buFont typeface="Arial"/>
                        <a:buNone/>
                      </a:pPr>
                      <a:r>
                        <a:rPr b="1" lang="en-US" sz="1400" u="none" cap="none" strike="noStrike">
                          <a:solidFill>
                            <a:schemeClr val="lt1"/>
                          </a:solidFill>
                          <a:latin typeface="Arial"/>
                          <a:ea typeface="Arial"/>
                          <a:cs typeface="Arial"/>
                          <a:sym typeface="Arial"/>
                        </a:rPr>
                        <a:t>KIKOA</a:t>
                      </a:r>
                      <a:endParaRPr b="1" sz="1400" u="none" cap="none" strike="noStrike">
                        <a:solidFill>
                          <a:schemeClr val="lt1"/>
                        </a:solidFill>
                        <a:latin typeface="Arial"/>
                        <a:ea typeface="Arial"/>
                        <a:cs typeface="Arial"/>
                        <a:sym typeface="Arial"/>
                      </a:endParaRPr>
                    </a:p>
                  </a:txBody>
                  <a:tcPr marT="0" marB="0" marR="22525" marL="22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2E6C"/>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b="1" lang="en-US" sz="1400" u="none" cap="none" strike="noStrike">
                          <a:solidFill>
                            <a:schemeClr val="lt1"/>
                          </a:solidFill>
                          <a:latin typeface="Arial"/>
                          <a:ea typeface="Arial"/>
                          <a:cs typeface="Arial"/>
                          <a:sym typeface="Arial"/>
                        </a:rPr>
                        <a:t>VIGEZO VIDOGO/MASWALI</a:t>
                      </a:r>
                      <a:endParaRPr b="1" sz="1400" u="none" cap="none" strike="noStrike">
                        <a:solidFill>
                          <a:schemeClr val="lt1"/>
                        </a:solidFill>
                        <a:latin typeface="Arial"/>
                        <a:ea typeface="Arial"/>
                        <a:cs typeface="Arial"/>
                        <a:sym typeface="Arial"/>
                      </a:endParaRPr>
                    </a:p>
                  </a:txBody>
                  <a:tcPr marT="0" marB="0" marR="22525" marL="2252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2E6C"/>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b="1" lang="en-US" sz="1400" u="none" cap="none" strike="noStrike">
                          <a:solidFill>
                            <a:schemeClr val="lt1"/>
                          </a:solidFill>
                          <a:latin typeface="Arial"/>
                          <a:ea typeface="Arial"/>
                          <a:cs typeface="Arial"/>
                          <a:sym typeface="Arial"/>
                        </a:rPr>
                        <a:t>MSINGI</a:t>
                      </a:r>
                      <a:endParaRPr b="1" sz="1400" u="none" cap="none" strike="noStrike">
                        <a:solidFill>
                          <a:schemeClr val="lt1"/>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1500"/>
                        <a:buFont typeface="Arial"/>
                        <a:buNone/>
                      </a:pPr>
                      <a:r>
                        <a:rPr b="1" lang="en-US" sz="1400" u="none" cap="none" strike="noStrike">
                          <a:solidFill>
                            <a:schemeClr val="lt1"/>
                          </a:solidFill>
                          <a:latin typeface="Arial"/>
                          <a:ea typeface="Arial"/>
                          <a:cs typeface="Arial"/>
                          <a:sym typeface="Arial"/>
                        </a:rPr>
                        <a:t>ALAMA YA WASTANI</a:t>
                      </a:r>
                      <a:endParaRPr b="1" sz="1400" u="none" cap="none" strike="noStrike">
                        <a:solidFill>
                          <a:schemeClr val="lt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2E6C"/>
                    </a:solidFill>
                  </a:tcPr>
                </a:tc>
                <a:tc>
                  <a:txBody>
                    <a:bodyPr/>
                    <a:lstStyle/>
                    <a:p>
                      <a:pPr indent="0" lvl="0" marL="0" marR="0" rtl="0" algn="ctr">
                        <a:lnSpc>
                          <a:spcPct val="100000"/>
                        </a:lnSpc>
                        <a:spcBef>
                          <a:spcPts val="0"/>
                        </a:spcBef>
                        <a:spcAft>
                          <a:spcPts val="0"/>
                        </a:spcAft>
                        <a:buClr>
                          <a:srgbClr val="000000"/>
                        </a:buClr>
                        <a:buSzPts val="1500"/>
                        <a:buFont typeface="Arial"/>
                        <a:buNone/>
                      </a:pPr>
                      <a:r>
                        <a:rPr b="1" lang="en-US" sz="1400" u="none" cap="none" strike="noStrike">
                          <a:solidFill>
                            <a:schemeClr val="lt1"/>
                          </a:solidFill>
                          <a:latin typeface="Arial"/>
                          <a:ea typeface="Arial"/>
                          <a:cs typeface="Arial"/>
                          <a:sym typeface="Arial"/>
                        </a:rPr>
                        <a:t>UKADIRIAJI TENA</a:t>
                      </a:r>
                      <a:endParaRPr b="1" sz="1400" u="none" cap="none" strike="noStrike">
                        <a:solidFill>
                          <a:schemeClr val="lt1"/>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1500"/>
                        <a:buFont typeface="Arial"/>
                        <a:buNone/>
                      </a:pPr>
                      <a:r>
                        <a:rPr b="1" lang="en-US" sz="1400" u="none" cap="none" strike="noStrike">
                          <a:solidFill>
                            <a:schemeClr val="lt1"/>
                          </a:solidFill>
                          <a:latin typeface="Arial"/>
                          <a:ea typeface="Arial"/>
                          <a:cs typeface="Arial"/>
                          <a:sym typeface="Arial"/>
                        </a:rPr>
                        <a:t>ALAMA YA WASTANI</a:t>
                      </a:r>
                      <a:endParaRPr b="1" sz="1400" u="none" cap="none" strike="noStrike">
                        <a:solidFill>
                          <a:schemeClr val="lt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002E6C"/>
                    </a:solidFill>
                  </a:tcPr>
                </a:tc>
              </a:tr>
              <a:tr h="253250">
                <a:tc rowSpan="2">
                  <a:txBody>
                    <a:bodyPr/>
                    <a:lstStyle/>
                    <a:p>
                      <a:pPr indent="0" lvl="0" marL="228600" marR="71755" rtl="0" algn="ctr">
                        <a:lnSpc>
                          <a:spcPct val="100000"/>
                        </a:lnSpc>
                        <a:spcBef>
                          <a:spcPts val="0"/>
                        </a:spcBef>
                        <a:spcAft>
                          <a:spcPts val="0"/>
                        </a:spcAft>
                        <a:buClr>
                          <a:srgbClr val="000000"/>
                        </a:buClr>
                        <a:buSzPts val="1500"/>
                        <a:buFont typeface="Arial"/>
                        <a:buNone/>
                      </a:pPr>
                      <a:r>
                        <a:rPr b="1" lang="en-US" sz="1400" u="none" cap="none" strike="noStrike">
                          <a:solidFill>
                            <a:schemeClr val="dk1"/>
                          </a:solidFill>
                          <a:latin typeface="Arial"/>
                          <a:ea typeface="Arial"/>
                          <a:cs typeface="Arial"/>
                          <a:sym typeface="Arial"/>
                        </a:rPr>
                        <a:t>KISHERIA </a:t>
                      </a:r>
                      <a:endParaRPr b="1" sz="1400" u="none" cap="none" strike="noStrike">
                        <a:latin typeface="Arial"/>
                        <a:ea typeface="Arial"/>
                        <a:cs typeface="Arial"/>
                        <a:sym typeface="Arial"/>
                      </a:endParaRPr>
                    </a:p>
                    <a:p>
                      <a:pPr indent="0" lvl="0" marL="71755" marR="71755" rtl="0" algn="ctr">
                        <a:lnSpc>
                          <a:spcPct val="100000"/>
                        </a:lnSpc>
                        <a:spcBef>
                          <a:spcPts val="30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500"/>
                        <a:buFont typeface="Avenir"/>
                        <a:buNone/>
                      </a:pPr>
                      <a:r>
                        <a:rPr lang="en-US" sz="1400" u="none" cap="none" strike="noStrike">
                          <a:solidFill>
                            <a:schemeClr val="dk1"/>
                          </a:solidFill>
                          <a:latin typeface="Arial"/>
                          <a:ea typeface="Arial"/>
                          <a:cs typeface="Arial"/>
                          <a:sym typeface="Arial"/>
                        </a:rPr>
                        <a:t>1. Muundo wa Utawala na Uwajibikaji (NUPAS)</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35687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35687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95475">
                <a:tc vMerge="1"/>
                <a:tc>
                  <a:txBody>
                    <a:bodyPr/>
                    <a:lstStyle/>
                    <a:p>
                      <a:pPr indent="0" lvl="0" marL="0" marR="0" rtl="0" algn="l">
                        <a:lnSpc>
                          <a:spcPct val="100000"/>
                        </a:lnSpc>
                        <a:spcBef>
                          <a:spcPts val="0"/>
                        </a:spcBef>
                        <a:spcAft>
                          <a:spcPts val="0"/>
                        </a:spcAft>
                        <a:buClr>
                          <a:schemeClr val="dk1"/>
                        </a:buClr>
                        <a:buSzPts val="1500"/>
                        <a:buFont typeface="Avenir"/>
                        <a:buNone/>
                      </a:pPr>
                      <a:r>
                        <a:rPr lang="en-US" sz="1400" u="none" cap="none" strike="noStrike">
                          <a:solidFill>
                            <a:schemeClr val="dk1"/>
                          </a:solidFill>
                          <a:latin typeface="Arial"/>
                          <a:ea typeface="Arial"/>
                          <a:cs typeface="Arial"/>
                          <a:sym typeface="Arial"/>
                        </a:rPr>
                        <a:t>2. Kodi (NUPAS PLUS)</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35687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35687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53250">
                <a:tc rowSpan="3">
                  <a:txBody>
                    <a:bodyPr/>
                    <a:lstStyle/>
                    <a:p>
                      <a:pPr indent="0" lvl="0" marL="228600" marR="71755" rtl="0" algn="ctr">
                        <a:lnSpc>
                          <a:spcPct val="100000"/>
                        </a:lnSpc>
                        <a:spcBef>
                          <a:spcPts val="0"/>
                        </a:spcBef>
                        <a:spcAft>
                          <a:spcPts val="0"/>
                        </a:spcAft>
                        <a:buClr>
                          <a:srgbClr val="000000"/>
                        </a:buClr>
                        <a:buSzPts val="1500"/>
                        <a:buFont typeface="Arial"/>
                        <a:buNone/>
                      </a:pPr>
                      <a:r>
                        <a:rPr b="1" lang="en-US" sz="1400" u="none" cap="none" strike="noStrike">
                          <a:solidFill>
                            <a:schemeClr val="dk1"/>
                          </a:solidFill>
                          <a:latin typeface="Arial"/>
                          <a:ea typeface="Arial"/>
                          <a:cs typeface="Arial"/>
                          <a:sym typeface="Arial"/>
                        </a:rPr>
                        <a:t>UTAWALA </a:t>
                      </a:r>
                      <a:endParaRPr sz="1400" u="none" cap="none" strike="noStrike">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500"/>
                        <a:buFont typeface="Avenir"/>
                        <a:buNone/>
                      </a:pPr>
                      <a:r>
                        <a:rPr lang="en-US" sz="1400" u="none" cap="none" strike="noStrike">
                          <a:solidFill>
                            <a:schemeClr val="dk1"/>
                          </a:solidFill>
                          <a:latin typeface="Arial"/>
                          <a:ea typeface="Arial"/>
                          <a:cs typeface="Arial"/>
                          <a:sym typeface="Arial"/>
                        </a:rPr>
                        <a:t>1. Masharti ya Marejeleo au Sheria Ndogo (NUPAS PLUS)</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35687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53250">
                <a:tc vMerge="1"/>
                <a:tc>
                  <a:txBody>
                    <a:bodyPr/>
                    <a:lstStyle/>
                    <a:p>
                      <a:pPr indent="0" lvl="0" marL="0" marR="0" rtl="0" algn="l">
                        <a:lnSpc>
                          <a:spcPct val="100000"/>
                        </a:lnSpc>
                        <a:spcBef>
                          <a:spcPts val="0"/>
                        </a:spcBef>
                        <a:spcAft>
                          <a:spcPts val="0"/>
                        </a:spcAft>
                        <a:buClr>
                          <a:schemeClr val="dk1"/>
                        </a:buClr>
                        <a:buSzPts val="1500"/>
                        <a:buFont typeface="Avenir"/>
                        <a:buNone/>
                      </a:pPr>
                      <a:r>
                        <a:rPr lang="en-US" sz="1400" u="none" cap="none" strike="noStrike">
                          <a:solidFill>
                            <a:schemeClr val="dk1"/>
                          </a:solidFill>
                          <a:latin typeface="Arial"/>
                          <a:ea typeface="Arial"/>
                          <a:cs typeface="Arial"/>
                          <a:sym typeface="Arial"/>
                        </a:rPr>
                        <a:t>2. Uanachama wa Bodi (NUPAS PLUS)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35687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35687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53250">
                <a:tc vMerge="1"/>
                <a:tc>
                  <a:txBody>
                    <a:bodyPr/>
                    <a:lstStyle/>
                    <a:p>
                      <a:pPr indent="0" lvl="0" marL="0" marR="0" rtl="0" algn="l">
                        <a:lnSpc>
                          <a:spcPct val="100000"/>
                        </a:lnSpc>
                        <a:spcBef>
                          <a:spcPts val="0"/>
                        </a:spcBef>
                        <a:spcAft>
                          <a:spcPts val="0"/>
                        </a:spcAft>
                        <a:buClr>
                          <a:schemeClr val="dk1"/>
                        </a:buClr>
                        <a:buSzPts val="1500"/>
                        <a:buFont typeface="Avenir"/>
                        <a:buNone/>
                      </a:pPr>
                      <a:r>
                        <a:rPr lang="en-US" sz="1400" u="none" cap="none" strike="noStrike">
                          <a:solidFill>
                            <a:schemeClr val="dk1"/>
                          </a:solidFill>
                          <a:latin typeface="Arial"/>
                          <a:ea typeface="Arial"/>
                          <a:cs typeface="Arial"/>
                          <a:sym typeface="Arial"/>
                        </a:rPr>
                        <a:t>3. Wajibu na Majukumu ya Bodi (NUPAS PLUS)</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35687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35687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53250">
                <a:tc rowSpan="3">
                  <a:txBody>
                    <a:bodyPr/>
                    <a:lstStyle/>
                    <a:p>
                      <a:pPr indent="0" lvl="0" marL="38100" marR="71755" rtl="0" algn="ctr">
                        <a:lnSpc>
                          <a:spcPct val="100000"/>
                        </a:lnSpc>
                        <a:spcBef>
                          <a:spcPts val="0"/>
                        </a:spcBef>
                        <a:spcAft>
                          <a:spcPts val="0"/>
                        </a:spcAft>
                        <a:buClr>
                          <a:srgbClr val="000000"/>
                        </a:buClr>
                        <a:buSzPts val="1500"/>
                        <a:buFont typeface="Arial"/>
                        <a:buNone/>
                      </a:pPr>
                      <a:r>
                        <a:rPr b="1" lang="en-US" sz="1400" u="none" cap="none" strike="noStrike">
                          <a:solidFill>
                            <a:schemeClr val="dk1"/>
                          </a:solidFill>
                          <a:latin typeface="Arial"/>
                          <a:ea typeface="Arial"/>
                          <a:cs typeface="Arial"/>
                          <a:sym typeface="Arial"/>
                        </a:rPr>
                        <a:t>UENDELEVU </a:t>
                      </a:r>
                      <a:endParaRPr sz="1400" u="none" cap="none" strike="noStrike">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chemeClr val="dk1"/>
                        </a:buClr>
                        <a:buSzPts val="1500"/>
                        <a:buFont typeface="Avenir"/>
                        <a:buNone/>
                      </a:pPr>
                      <a:r>
                        <a:rPr lang="en-US" sz="1400" u="none" cap="none" strike="noStrike">
                          <a:solidFill>
                            <a:schemeClr val="dk1"/>
                          </a:solidFill>
                          <a:latin typeface="Arial"/>
                          <a:ea typeface="Arial"/>
                          <a:cs typeface="Arial"/>
                          <a:sym typeface="Arial"/>
                        </a:rPr>
                        <a:t>1. Uwezo wa Kujitosheleza (NUPAS)</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35687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53250">
                <a:tc vMerge="1"/>
                <a:tc>
                  <a:txBody>
                    <a:bodyPr/>
                    <a:lstStyle/>
                    <a:p>
                      <a:pPr indent="0" lvl="0" marL="0" marR="0" rtl="0" algn="l">
                        <a:lnSpc>
                          <a:spcPct val="100000"/>
                        </a:lnSpc>
                        <a:spcBef>
                          <a:spcPts val="0"/>
                        </a:spcBef>
                        <a:spcAft>
                          <a:spcPts val="0"/>
                        </a:spcAft>
                        <a:buClr>
                          <a:schemeClr val="dk1"/>
                        </a:buClr>
                        <a:buSzPts val="1500"/>
                        <a:buFont typeface="Avenir"/>
                        <a:buNone/>
                      </a:pPr>
                      <a:r>
                        <a:rPr lang="en-US" sz="1400" u="none" cap="none" strike="noStrike">
                          <a:solidFill>
                            <a:schemeClr val="dk1"/>
                          </a:solidFill>
                          <a:latin typeface="Arial"/>
                          <a:ea typeface="Arial"/>
                          <a:cs typeface="Arial"/>
                          <a:sym typeface="Arial"/>
                        </a:rPr>
                        <a:t>2. Ufadhili Anuai (NUPAS PLUS)</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35687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53250">
                <a:tc vMerge="1"/>
                <a:tc>
                  <a:txBody>
                    <a:bodyPr/>
                    <a:lstStyle/>
                    <a:p>
                      <a:pPr indent="0" lvl="0" marL="0" marR="0" rtl="0" algn="l">
                        <a:lnSpc>
                          <a:spcPct val="100000"/>
                        </a:lnSpc>
                        <a:spcBef>
                          <a:spcPts val="0"/>
                        </a:spcBef>
                        <a:spcAft>
                          <a:spcPts val="0"/>
                        </a:spcAft>
                        <a:buClr>
                          <a:schemeClr val="dk1"/>
                        </a:buClr>
                        <a:buSzPts val="1500"/>
                        <a:buFont typeface="Avenir"/>
                        <a:buNone/>
                      </a:pPr>
                      <a:r>
                        <a:rPr lang="en-US" sz="1400" u="none" cap="none" strike="noStrike">
                          <a:solidFill>
                            <a:schemeClr val="dk1"/>
                          </a:solidFill>
                          <a:latin typeface="Arial"/>
                          <a:ea typeface="Arial"/>
                          <a:cs typeface="Arial"/>
                          <a:sym typeface="Arial"/>
                        </a:rPr>
                        <a:t>3. Uwezo wa Usimamizi wa Mradi (NUPAS)</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35687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95500">
                <a:tc>
                  <a:txBody>
                    <a:bodyPr/>
                    <a:lstStyle/>
                    <a:p>
                      <a:pPr indent="0" lvl="0" marL="228600" marR="71755" rtl="0" algn="ctr">
                        <a:lnSpc>
                          <a:spcPct val="100000"/>
                        </a:lnSpc>
                        <a:spcBef>
                          <a:spcPts val="0"/>
                        </a:spcBef>
                        <a:spcAft>
                          <a:spcPts val="0"/>
                        </a:spcAft>
                        <a:buClr>
                          <a:srgbClr val="000000"/>
                        </a:buClr>
                        <a:buSzPts val="1500"/>
                        <a:buFont typeface="Arial"/>
                        <a:buNone/>
                      </a:pPr>
                      <a:r>
                        <a:rPr b="1" lang="en-US" sz="1400" u="none" cap="none" strike="noStrike">
                          <a:solidFill>
                            <a:schemeClr val="dk1"/>
                          </a:solidFill>
                          <a:latin typeface="Arial"/>
                          <a:ea typeface="Arial"/>
                          <a:cs typeface="Arial"/>
                          <a:sym typeface="Arial"/>
                        </a:rPr>
                        <a:t>Rasilimali ya Watu</a:t>
                      </a:r>
                      <a:endParaRPr sz="1400" u="none" cap="none" strike="noStrike">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1. Mgogoro wa Wafanyakazi (NUPAS PLUS)</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35687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53250">
                <a:tc rowSpan="3">
                  <a:txBody>
                    <a:bodyPr/>
                    <a:lstStyle/>
                    <a:p>
                      <a:pPr indent="0" lvl="0" marL="228600" marR="71755" rtl="0" algn="ctr">
                        <a:lnSpc>
                          <a:spcPct val="100000"/>
                        </a:lnSpc>
                        <a:spcBef>
                          <a:spcPts val="0"/>
                        </a:spcBef>
                        <a:spcAft>
                          <a:spcPts val="0"/>
                        </a:spcAft>
                        <a:buClr>
                          <a:srgbClr val="000000"/>
                        </a:buClr>
                        <a:buSzPts val="1500"/>
                        <a:buFont typeface="Arial"/>
                        <a:buNone/>
                      </a:pPr>
                      <a:r>
                        <a:rPr b="1" lang="en-US" sz="1400" u="none" cap="none" strike="noStrike">
                          <a:solidFill>
                            <a:schemeClr val="dk1"/>
                          </a:solidFill>
                          <a:latin typeface="Arial"/>
                          <a:ea typeface="Arial"/>
                          <a:cs typeface="Arial"/>
                          <a:sym typeface="Arial"/>
                        </a:rPr>
                        <a:t>FEDHA </a:t>
                      </a:r>
                      <a:endParaRPr sz="1400" u="none" cap="none" strike="noStrike">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1. Uhasibu na Uhifadhi wa Vitabu (NUPAS)</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35687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53250">
                <a:tc vMerge="1"/>
                <a:tc>
                  <a:txBody>
                    <a:bodyPr/>
                    <a:lstStyle/>
                    <a:p>
                      <a:pPr indent="0" lvl="0" marL="0" marR="0" rtl="0" algn="l">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2. Mgawanyo wa Majukumu (NUPAS)</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35687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53250">
                <a:tc vMerge="1"/>
                <a:tc>
                  <a:txBody>
                    <a:bodyPr/>
                    <a:lstStyle/>
                    <a:p>
                      <a:pPr indent="0" lvl="0" marL="0" marR="0" rtl="0" algn="l">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3. Tathmini ya Hatari ya Shirika (NUPAS PLUS)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35687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53250">
                <a:tc>
                  <a:txBody>
                    <a:bodyPr/>
                    <a:lstStyle/>
                    <a:p>
                      <a:pPr indent="0" lvl="0" marL="71755" marR="71755" rtl="0" algn="ctr">
                        <a:lnSpc>
                          <a:spcPct val="100000"/>
                        </a:lnSpc>
                        <a:spcBef>
                          <a:spcPts val="0"/>
                        </a:spcBef>
                        <a:spcAft>
                          <a:spcPts val="0"/>
                        </a:spcAft>
                        <a:buClr>
                          <a:srgbClr val="000000"/>
                        </a:buClr>
                        <a:buSzPts val="1500"/>
                        <a:buFont typeface="Arial"/>
                        <a:buNone/>
                      </a:pPr>
                      <a:r>
                        <a:rPr b="1" lang="en-US" sz="1400" u="none" cap="none" strike="noStrike">
                          <a:solidFill>
                            <a:schemeClr val="dk1"/>
                          </a:solidFill>
                          <a:latin typeface="Arial"/>
                          <a:ea typeface="Arial"/>
                          <a:cs typeface="Arial"/>
                          <a:sym typeface="Arial"/>
                        </a:rPr>
                        <a:t>Teknolojia ya Habari</a:t>
                      </a:r>
                      <a:endParaRPr sz="1400" u="none" cap="none" strike="noStrike">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1. Tathmini ya IT (NUPAS PLUS)</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35687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53250">
                <a:tc rowSpan="3">
                  <a:txBody>
                    <a:bodyPr/>
                    <a:lstStyle/>
                    <a:p>
                      <a:pPr indent="0" lvl="0" marL="228600" marR="71755" rtl="0" algn="ctr">
                        <a:lnSpc>
                          <a:spcPct val="100000"/>
                        </a:lnSpc>
                        <a:spcBef>
                          <a:spcPts val="0"/>
                        </a:spcBef>
                        <a:spcAft>
                          <a:spcPts val="0"/>
                        </a:spcAft>
                        <a:buClr>
                          <a:srgbClr val="000000"/>
                        </a:buClr>
                        <a:buSzPts val="1500"/>
                        <a:buFont typeface="Arial"/>
                        <a:buNone/>
                      </a:pPr>
                      <a:r>
                        <a:rPr b="1" lang="en-US" sz="1400" u="none" cap="none" strike="noStrike">
                          <a:solidFill>
                            <a:schemeClr val="dk1"/>
                          </a:solidFill>
                          <a:latin typeface="Arial"/>
                          <a:ea typeface="Arial"/>
                          <a:cs typeface="Arial"/>
                          <a:sym typeface="Arial"/>
                        </a:rPr>
                        <a:t>JINSIA </a:t>
                      </a:r>
                      <a:endParaRPr sz="1400" u="none" cap="none" strike="noStrike">
                        <a:latin typeface="Arial"/>
                        <a:ea typeface="Arial"/>
                        <a:cs typeface="Arial"/>
                        <a:sym typeface="Arial"/>
                      </a:endParaRPr>
                    </a:p>
                    <a:p>
                      <a:pPr indent="0" lvl="0" marL="228600" marR="71755" rtl="0" algn="ctr">
                        <a:lnSpc>
                          <a:spcPct val="100000"/>
                        </a:lnSpc>
                        <a:spcBef>
                          <a:spcPts val="300"/>
                        </a:spcBef>
                        <a:spcAft>
                          <a:spcPts val="0"/>
                        </a:spcAft>
                        <a:buClr>
                          <a:srgbClr val="000000"/>
                        </a:buClr>
                        <a:buSzPts val="1500"/>
                        <a:buFont typeface="Arial"/>
                        <a:buNone/>
                      </a:pPr>
                      <a:r>
                        <a:rPr b="1" lang="en-US" sz="1400" u="none" cap="none" strike="noStrike">
                          <a:solidFill>
                            <a:schemeClr val="dk1"/>
                          </a:solidFill>
                          <a:latin typeface="Arial"/>
                          <a:ea typeface="Arial"/>
                          <a:cs typeface="Arial"/>
                          <a:sym typeface="Arial"/>
                        </a:rPr>
                        <a:t> </a:t>
                      </a:r>
                      <a:endParaRPr sz="1400" u="none" cap="none" strike="noStrike">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1. Sera ya Usawa wa Kijinsia (NUPAS PLUS)</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35687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35687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53250">
                <a:tc vMerge="1"/>
                <a:tc>
                  <a:txBody>
                    <a:bodyPr/>
                    <a:lstStyle/>
                    <a:p>
                      <a:pPr indent="0" lvl="0" marL="0" marR="0" rtl="0" algn="l">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2. Bajeti ya Jinsia (NUPAS PLUS)</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35687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35687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53250">
                <a:tc vMerge="1"/>
                <a:tc>
                  <a:txBody>
                    <a:bodyPr/>
                    <a:lstStyle/>
                    <a:p>
                      <a:pPr indent="0" lvl="0" marL="0" marR="0" rtl="0" algn="l">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3. Mtu Anayehusika na Jinsia (NUPAS PLUS)</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35687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53250">
                <a:tc rowSpan="3">
                  <a:txBody>
                    <a:bodyPr/>
                    <a:lstStyle/>
                    <a:p>
                      <a:pPr indent="0" lvl="0" marL="228600" marR="71755" rtl="0" algn="ctr">
                        <a:lnSpc>
                          <a:spcPct val="100000"/>
                        </a:lnSpc>
                        <a:spcBef>
                          <a:spcPts val="0"/>
                        </a:spcBef>
                        <a:spcAft>
                          <a:spcPts val="0"/>
                        </a:spcAft>
                        <a:buClr>
                          <a:srgbClr val="000000"/>
                        </a:buClr>
                        <a:buSzPts val="1500"/>
                        <a:buFont typeface="Arial"/>
                        <a:buNone/>
                      </a:pPr>
                      <a:r>
                        <a:rPr b="1" lang="en-US" sz="1400" u="none" cap="none" strike="noStrike">
                          <a:solidFill>
                            <a:schemeClr val="dk1"/>
                          </a:solidFill>
                          <a:latin typeface="Arial"/>
                          <a:ea typeface="Arial"/>
                          <a:cs typeface="Arial"/>
                          <a:sym typeface="Arial"/>
                        </a:rPr>
                        <a:t>TAARIFA ZA KIMKAKATI	</a:t>
                      </a:r>
                      <a:endParaRPr sz="1400" u="none" cap="none" strike="noStrike">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1. Matumizi ya Data (NUPAS PLUS)</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35687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35687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53250">
                <a:tc vMerge="1"/>
                <a:tc>
                  <a:txBody>
                    <a:bodyPr/>
                    <a:lstStyle/>
                    <a:p>
                      <a:pPr indent="0" lvl="0" marL="0" marR="0" rtl="0" algn="l">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2. Utendaji (NUPAS PLUS)</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35687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35687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r h="253250">
                <a:tc vMerge="1"/>
                <a:tc>
                  <a:txBody>
                    <a:bodyPr/>
                    <a:lstStyle/>
                    <a:p>
                      <a:pPr indent="0" lvl="0" marL="0" marR="0" rtl="0" algn="l">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3. Ripoti ya Ufundi (NUPAS PLUS)</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35687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c>
                  <a:txBody>
                    <a:bodyPr/>
                    <a:lstStyle/>
                    <a:p>
                      <a:pPr indent="0" lvl="0" marL="0" marR="0" rtl="0" algn="just">
                        <a:lnSpc>
                          <a:spcPct val="100000"/>
                        </a:lnSpc>
                        <a:spcBef>
                          <a:spcPts val="0"/>
                        </a:spcBef>
                        <a:spcAft>
                          <a:spcPts val="0"/>
                        </a:spcAft>
                        <a:buClr>
                          <a:srgbClr val="000000"/>
                        </a:buClr>
                        <a:buSzPts val="1500"/>
                        <a:buFont typeface="Arial"/>
                        <a:buNone/>
                      </a:pPr>
                      <a:r>
                        <a:rPr lang="en-US" sz="1400" u="none" cap="none" strike="noStrike">
                          <a:solidFill>
                            <a:schemeClr val="dk1"/>
                          </a:solidFill>
                          <a:latin typeface="Arial"/>
                          <a:ea typeface="Arial"/>
                          <a:cs typeface="Arial"/>
                          <a:sym typeface="Arial"/>
                        </a:rPr>
                        <a:t> </a:t>
                      </a:r>
                      <a:endParaRPr sz="1400" u="none" cap="none" strike="noStrike">
                        <a:solidFill>
                          <a:schemeClr val="dk1"/>
                        </a:solidFill>
                        <a:latin typeface="Arial"/>
                        <a:ea typeface="Arial"/>
                        <a:cs typeface="Arial"/>
                        <a:sym typeface="Arial"/>
                      </a:endParaRPr>
                    </a:p>
                  </a:txBody>
                  <a:tcPr marT="0" marB="0" marR="22525" marL="2252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9" name="Shape 1909"/>
        <p:cNvGrpSpPr/>
        <p:nvPr/>
      </p:nvGrpSpPr>
      <p:grpSpPr>
        <a:xfrm>
          <a:off x="0" y="0"/>
          <a:ext cx="0" cy="0"/>
          <a:chOff x="0" y="0"/>
          <a:chExt cx="0" cy="0"/>
        </a:xfrm>
      </p:grpSpPr>
      <p:sp>
        <p:nvSpPr>
          <p:cNvPr id="1910" name="Google Shape;1910;p195"/>
          <p:cNvSpPr txBox="1"/>
          <p:nvPr/>
        </p:nvSpPr>
        <p:spPr>
          <a:xfrm>
            <a:off x="1431213" y="1332315"/>
            <a:ext cx="8767864" cy="2028889"/>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chemeClr val="dk1"/>
              </a:buClr>
              <a:buSzPts val="2200"/>
              <a:buFont typeface="Arial"/>
              <a:buNone/>
            </a:pPr>
            <a:r>
              <a:rPr b="1" lang="en-US" sz="2200">
                <a:solidFill>
                  <a:schemeClr val="dk1"/>
                </a:solidFill>
                <a:latin typeface="Arial"/>
                <a:ea typeface="Arial"/>
                <a:cs typeface="Arial"/>
                <a:sym typeface="Arial"/>
              </a:rPr>
              <a:t>Hatari muhimu za kuzingatiwa:</a:t>
            </a:r>
            <a:endParaRPr b="0" i="0" sz="1750" u="none" cap="none" strike="noStrike">
              <a:solidFill>
                <a:srgbClr val="000000"/>
              </a:solidFill>
              <a:latin typeface="Times New Roman"/>
              <a:ea typeface="Times New Roman"/>
              <a:cs typeface="Times New Roman"/>
              <a:sym typeface="Times New Roman"/>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 Upangaji wa kimkakati haujatekelezwa</a:t>
            </a:r>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Hakuna Sera ya Mawasiliano ya Nje</a:t>
            </a:r>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Hakuna Mpango wa Utetezi na Ushawishi</a:t>
            </a:r>
            <a:endParaRPr/>
          </a:p>
        </p:txBody>
      </p:sp>
      <p:sp>
        <p:nvSpPr>
          <p:cNvPr id="1911" name="Google Shape;1911;p195"/>
          <p:cNvSpPr txBox="1"/>
          <p:nvPr/>
        </p:nvSpPr>
        <p:spPr>
          <a:xfrm>
            <a:off x="1107231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93</a:t>
            </a:r>
            <a:endParaRPr b="0" i="0" sz="1800" u="none" cap="none" strike="noStrike">
              <a:solidFill>
                <a:srgbClr val="000000"/>
              </a:solidFill>
              <a:latin typeface="Arial"/>
              <a:ea typeface="Arial"/>
              <a:cs typeface="Arial"/>
              <a:sym typeface="Arial"/>
            </a:endParaRPr>
          </a:p>
        </p:txBody>
      </p:sp>
      <p:sp>
        <p:nvSpPr>
          <p:cNvPr id="1912" name="Google Shape;1912;p195"/>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HATARI MUHIMU</a:t>
            </a:r>
            <a:endParaRPr/>
          </a:p>
        </p:txBody>
      </p:sp>
      <p:sp>
        <p:nvSpPr>
          <p:cNvPr id="1913" name="Google Shape;1913;p195"/>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8" name="Shape 1918"/>
        <p:cNvGrpSpPr/>
        <p:nvPr/>
      </p:nvGrpSpPr>
      <p:grpSpPr>
        <a:xfrm>
          <a:off x="0" y="0"/>
          <a:ext cx="0" cy="0"/>
          <a:chOff x="0" y="0"/>
          <a:chExt cx="0" cy="0"/>
        </a:xfrm>
      </p:grpSpPr>
      <p:sp>
        <p:nvSpPr>
          <p:cNvPr id="1919" name="Google Shape;1919;p196"/>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MAPENDEKEZO</a:t>
            </a:r>
            <a:endParaRPr b="1" sz="3200">
              <a:solidFill>
                <a:schemeClr val="lt1"/>
              </a:solidFill>
              <a:latin typeface="Arial"/>
              <a:ea typeface="Arial"/>
              <a:cs typeface="Arial"/>
              <a:sym typeface="Arial"/>
            </a:endParaRPr>
          </a:p>
        </p:txBody>
      </p:sp>
      <p:sp>
        <p:nvSpPr>
          <p:cNvPr id="1920" name="Google Shape;1920;p196"/>
          <p:cNvSpPr txBox="1"/>
          <p:nvPr>
            <p:ph type="title"/>
          </p:nvPr>
        </p:nvSpPr>
        <p:spPr>
          <a:xfrm>
            <a:off x="1209789" y="1222682"/>
            <a:ext cx="9653283" cy="923330"/>
          </a:xfrm>
          <a:prstGeom prst="rect">
            <a:avLst/>
          </a:prstGeom>
          <a:noFill/>
          <a:ln>
            <a:noFill/>
          </a:ln>
        </p:spPr>
        <p:txBody>
          <a:bodyPr anchorCtr="0" anchor="t" bIns="0" lIns="0" spcFirstLastPara="1" rIns="0" wrap="square" tIns="0">
            <a:spAutoFit/>
          </a:bodyPr>
          <a:lstStyle/>
          <a:p>
            <a:pPr indent="-342900" lvl="0" marL="342900" marR="0" rtl="0" algn="l">
              <a:spcBef>
                <a:spcPts val="0"/>
              </a:spcBef>
              <a:spcAft>
                <a:spcPts val="0"/>
              </a:spcAft>
              <a:buClr>
                <a:schemeClr val="dk1"/>
              </a:buClr>
              <a:buSzPts val="2000"/>
              <a:buFont typeface="Noto Sans Symbols"/>
              <a:buChar char="▪"/>
            </a:pPr>
            <a:r>
              <a:rPr lang="en-US" sz="2000"/>
              <a:t>Kwa kuwa uendelevu ni mchakato unaoendelea na unaanza kwa kufanya kazi na Bodi ya Wakurugenzi, tunapendekeza kwamba USAID iombe Mpango Mkakati wa shirika ili kuhakikisha kuwa shirika linazingatia uendelevu baada ya ufadhili wa USAD kumalizika. </a:t>
            </a:r>
            <a:endParaRPr/>
          </a:p>
        </p:txBody>
      </p:sp>
      <p:sp>
        <p:nvSpPr>
          <p:cNvPr id="1921" name="Google Shape;1921;p196"/>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5" name="Shape 1925"/>
        <p:cNvGrpSpPr/>
        <p:nvPr/>
      </p:nvGrpSpPr>
      <p:grpSpPr>
        <a:xfrm>
          <a:off x="0" y="0"/>
          <a:ext cx="0" cy="0"/>
          <a:chOff x="0" y="0"/>
          <a:chExt cx="0" cy="0"/>
        </a:xfrm>
      </p:grpSpPr>
      <p:sp>
        <p:nvSpPr>
          <p:cNvPr id="1926" name="Google Shape;1926;p197"/>
          <p:cNvSpPr txBox="1"/>
          <p:nvPr>
            <p:ph type="title"/>
          </p:nvPr>
        </p:nvSpPr>
        <p:spPr>
          <a:xfrm>
            <a:off x="958306" y="2438613"/>
            <a:ext cx="9339434" cy="2000548"/>
          </a:xfrm>
          <a:prstGeom prst="rect">
            <a:avLst/>
          </a:prstGeom>
          <a:noFill/>
          <a:ln>
            <a:noFill/>
          </a:ln>
        </p:spPr>
        <p:txBody>
          <a:bodyPr anchorCtr="0" anchor="t" bIns="0" lIns="0" spcFirstLastPara="1" rIns="0" wrap="square" tIns="0">
            <a:spAutoFit/>
          </a:bodyPr>
          <a:lstStyle/>
          <a:p>
            <a:pPr indent="0" lvl="0" marL="12700" rtl="0" algn="ctr">
              <a:lnSpc>
                <a:spcPct val="108750"/>
              </a:lnSpc>
              <a:spcBef>
                <a:spcPts val="0"/>
              </a:spcBef>
              <a:spcAft>
                <a:spcPts val="0"/>
              </a:spcAft>
              <a:buNone/>
            </a:pPr>
            <a:r>
              <a:rPr b="1" lang="en-US" sz="4800"/>
              <a:t>MODULI YA 17:</a:t>
            </a:r>
            <a:br>
              <a:rPr b="1" lang="en-US" sz="4800"/>
            </a:br>
            <a:r>
              <a:rPr b="1" lang="en-US" sz="4800"/>
              <a:t>VIFUNGU VYA KAWAIDA VYA LAZIMA (MSPs)</a:t>
            </a:r>
            <a:endParaRPr b="1" sz="4800"/>
          </a:p>
        </p:txBody>
      </p:sp>
      <p:sp>
        <p:nvSpPr>
          <p:cNvPr id="1927" name="Google Shape;1927;p197"/>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 </a:t>
            </a:r>
            <a:endParaRPr/>
          </a:p>
        </p:txBody>
      </p:sp>
      <p:sp>
        <p:nvSpPr>
          <p:cNvPr id="1928" name="Google Shape;1928;p197"/>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2" name="Shape 1932"/>
        <p:cNvGrpSpPr/>
        <p:nvPr/>
      </p:nvGrpSpPr>
      <p:grpSpPr>
        <a:xfrm>
          <a:off x="0" y="0"/>
          <a:ext cx="0" cy="0"/>
          <a:chOff x="0" y="0"/>
          <a:chExt cx="0" cy="0"/>
        </a:xfrm>
      </p:grpSpPr>
      <p:sp>
        <p:nvSpPr>
          <p:cNvPr id="1933" name="Google Shape;1933;p198"/>
          <p:cNvSpPr txBox="1"/>
          <p:nvPr>
            <p:ph type="title"/>
          </p:nvPr>
        </p:nvSpPr>
        <p:spPr>
          <a:xfrm>
            <a:off x="1602981" y="1103810"/>
            <a:ext cx="9250873" cy="492442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a:t>Lengo la Jumla: </a:t>
            </a:r>
            <a:r>
              <a:rPr lang="en-US" sz="2000"/>
              <a:t>Kutathmini uelewa wa shirika na matumizi ya Vifungu vya Kawaida vya Lazima (MSPs), haswa kwa wapokeaji wa ufadhili wa USAID, na kuthibitisha ikiwa shirika linatii MSPs kama ilivyoainishwa katika tuzo/tuzo ndogo. Kumbuka</a:t>
            </a:r>
            <a:br>
              <a:rPr lang="en-US" sz="2000"/>
            </a:br>
            <a:br>
              <a:rPr lang="en-US" sz="2000"/>
            </a:br>
            <a:r>
              <a:rPr lang="en-US" sz="2000"/>
              <a:t>Muhimu: Tembelea tovuti ya Vifungu vya Kawaida vya Lazima mara kwa mara ili kuthibitisha ikiwa marekebisho yoyote au nyongeza (kawaida huonyeshwa kwa manjano) yamefanyika.</a:t>
            </a:r>
            <a:br>
              <a:rPr lang="en-US" sz="2000"/>
            </a:br>
            <a:r>
              <a:rPr lang="en-US" sz="2000"/>
              <a:t>Zaidi ya hayo, taratibu 32 zilizoorodheshwa katika slaidi zifuatazo zinarejelea hali muhimu zaidi na za jumla zilizokutana nazo. Tunakushauri sana uangalie Vifungu vya Kawaida vya hivi karibuni wakati wa kufanya tathmini, kwa sababu ya kiufundi ambao unaweza kuathiri mahitaji ya kufuata.</a:t>
            </a:r>
            <a:br>
              <a:rPr lang="en-US" sz="2000"/>
            </a:br>
            <a:br>
              <a:rPr lang="en-US" sz="2000"/>
            </a:br>
            <a:br>
              <a:rPr lang="en-US" sz="2000"/>
            </a:br>
            <a:br>
              <a:rPr lang="en-US" sz="2000"/>
            </a:br>
            <a:endParaRPr sz="2000"/>
          </a:p>
        </p:txBody>
      </p:sp>
      <p:sp>
        <p:nvSpPr>
          <p:cNvPr id="1934" name="Google Shape;1934;p198"/>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VIFUNGU VYA KAWAIDA VYA LAZIMA (MSP)</a:t>
            </a:r>
            <a:endParaRPr/>
          </a:p>
        </p:txBody>
      </p:sp>
      <p:sp>
        <p:nvSpPr>
          <p:cNvPr id="1935" name="Google Shape;1935;p198"/>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9" name="Shape 1939"/>
        <p:cNvGrpSpPr/>
        <p:nvPr/>
      </p:nvGrpSpPr>
      <p:grpSpPr>
        <a:xfrm>
          <a:off x="0" y="0"/>
          <a:ext cx="0" cy="0"/>
          <a:chOff x="0" y="0"/>
          <a:chExt cx="0" cy="0"/>
        </a:xfrm>
      </p:grpSpPr>
      <p:sp>
        <p:nvSpPr>
          <p:cNvPr id="1940" name="Google Shape;1940;p199"/>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CHATI YA NUPAS PLUS 2.0</a:t>
            </a:r>
            <a:endParaRPr b="1" sz="3200">
              <a:solidFill>
                <a:schemeClr val="lt1"/>
              </a:solidFill>
              <a:latin typeface="Arial"/>
              <a:ea typeface="Arial"/>
              <a:cs typeface="Arial"/>
              <a:sym typeface="Arial"/>
            </a:endParaRPr>
          </a:p>
        </p:txBody>
      </p:sp>
      <p:pic>
        <p:nvPicPr>
          <p:cNvPr descr="Chart  Description automatically generated" id="1941" name="Google Shape;1941;p199"/>
          <p:cNvPicPr preferRelativeResize="0"/>
          <p:nvPr/>
        </p:nvPicPr>
        <p:blipFill rotWithShape="1">
          <a:blip r:embed="rId3">
            <a:alphaModFix/>
          </a:blip>
          <a:srcRect b="3444" l="1496" r="2990" t="0"/>
          <a:stretch/>
        </p:blipFill>
        <p:spPr>
          <a:xfrm>
            <a:off x="1481329" y="977342"/>
            <a:ext cx="9162288" cy="4939465"/>
          </a:xfrm>
          <a:prstGeom prst="rect">
            <a:avLst/>
          </a:prstGeom>
          <a:noFill/>
          <a:ln>
            <a:noFill/>
          </a:ln>
        </p:spPr>
      </p:pic>
      <p:sp>
        <p:nvSpPr>
          <p:cNvPr id="1942" name="Google Shape;1942;p199"/>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2"/>
          <p:cNvSpPr/>
          <p:nvPr/>
        </p:nvSpPr>
        <p:spPr>
          <a:xfrm>
            <a:off x="0" y="2060"/>
            <a:ext cx="12150811" cy="1412213"/>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chemeClr val="dk1"/>
              </a:solidFill>
              <a:latin typeface="Gill Sans"/>
              <a:ea typeface="Gill Sans"/>
              <a:cs typeface="Gill Sans"/>
              <a:sym typeface="Gill Sans"/>
            </a:endParaRPr>
          </a:p>
        </p:txBody>
      </p:sp>
      <p:pic>
        <p:nvPicPr>
          <p:cNvPr descr="Logo  Description automatically generated" id="242" name="Google Shape;242;p2"/>
          <p:cNvPicPr preferRelativeResize="0"/>
          <p:nvPr/>
        </p:nvPicPr>
        <p:blipFill rotWithShape="1">
          <a:blip r:embed="rId3">
            <a:alphaModFix/>
          </a:blip>
          <a:srcRect b="0" l="0" r="0" t="0"/>
          <a:stretch/>
        </p:blipFill>
        <p:spPr>
          <a:xfrm>
            <a:off x="8373321" y="374568"/>
            <a:ext cx="2879697" cy="1115149"/>
          </a:xfrm>
          <a:prstGeom prst="rect">
            <a:avLst/>
          </a:prstGeom>
          <a:noFill/>
          <a:ln>
            <a:noFill/>
          </a:ln>
        </p:spPr>
      </p:pic>
      <p:sp>
        <p:nvSpPr>
          <p:cNvPr id="243" name="Google Shape;243;p2"/>
          <p:cNvSpPr/>
          <p:nvPr/>
        </p:nvSpPr>
        <p:spPr>
          <a:xfrm>
            <a:off x="740119" y="3477140"/>
            <a:ext cx="914400" cy="914400"/>
          </a:xfrm>
          <a:prstGeom prst="rect">
            <a:avLst/>
          </a:prstGeom>
          <a:solidFill>
            <a:srgbClr val="002F6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67">
              <a:solidFill>
                <a:schemeClr val="dk1"/>
              </a:solidFill>
              <a:latin typeface="Gill Sans"/>
              <a:ea typeface="Gill Sans"/>
              <a:cs typeface="Gill Sans"/>
              <a:sym typeface="Gill Sans"/>
            </a:endParaRPr>
          </a:p>
        </p:txBody>
      </p:sp>
      <p:pic>
        <p:nvPicPr>
          <p:cNvPr descr="A picture containing logo  Description automatically generated" id="244" name="Google Shape;244;p2"/>
          <p:cNvPicPr preferRelativeResize="0"/>
          <p:nvPr/>
        </p:nvPicPr>
        <p:blipFill rotWithShape="1">
          <a:blip r:embed="rId4">
            <a:alphaModFix/>
          </a:blip>
          <a:srcRect b="0" l="0" r="0" t="0"/>
          <a:stretch/>
        </p:blipFill>
        <p:spPr>
          <a:xfrm>
            <a:off x="1356851" y="272928"/>
            <a:ext cx="1863427" cy="1095561"/>
          </a:xfrm>
          <a:prstGeom prst="rect">
            <a:avLst/>
          </a:prstGeom>
          <a:noFill/>
          <a:ln>
            <a:noFill/>
          </a:ln>
        </p:spPr>
      </p:pic>
      <p:sp>
        <p:nvSpPr>
          <p:cNvPr id="245" name="Google Shape;245;p2"/>
          <p:cNvSpPr txBox="1"/>
          <p:nvPr>
            <p:ph type="ctrTitle"/>
          </p:nvPr>
        </p:nvSpPr>
        <p:spPr>
          <a:xfrm>
            <a:off x="1371600" y="2743200"/>
            <a:ext cx="7239000" cy="1518424"/>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SzPts val="2400"/>
              <a:buNone/>
            </a:pPr>
            <a:r>
              <a:rPr lang="en-US"/>
              <a:t>MAFUNZO YA NUPAS 2.1</a:t>
            </a:r>
            <a:endParaRPr sz="5000">
              <a:latin typeface="Arial"/>
              <a:ea typeface="Arial"/>
              <a:cs typeface="Arial"/>
              <a:sym typeface="Arial"/>
            </a:endParaRPr>
          </a:p>
        </p:txBody>
      </p:sp>
      <p:sp>
        <p:nvSpPr>
          <p:cNvPr id="246" name="Google Shape;246;p2"/>
          <p:cNvSpPr txBox="1"/>
          <p:nvPr/>
        </p:nvSpPr>
        <p:spPr>
          <a:xfrm>
            <a:off x="590312" y="4429561"/>
            <a:ext cx="6191488" cy="2133867"/>
          </a:xfrm>
          <a:prstGeom prst="rect">
            <a:avLst/>
          </a:prstGeom>
          <a:noFill/>
          <a:ln>
            <a:noFill/>
          </a:ln>
        </p:spPr>
        <p:txBody>
          <a:bodyPr anchorCtr="0" anchor="t" bIns="162075" lIns="162075" spcFirstLastPara="1" rIns="162075" wrap="square" tIns="162075">
            <a:noAutofit/>
          </a:bodyPr>
          <a:lstStyle/>
          <a:p>
            <a:pPr indent="0" lvl="0" marL="0" marR="0" rtl="0" algn="l">
              <a:spcBef>
                <a:spcPts val="1423"/>
              </a:spcBef>
              <a:spcAft>
                <a:spcPts val="0"/>
              </a:spcAft>
              <a:buNone/>
            </a:pPr>
            <a:r>
              <a:rPr lang="en-US" sz="2000">
                <a:solidFill>
                  <a:srgbClr val="FFFFFF"/>
                </a:solidFill>
                <a:latin typeface="Arial"/>
                <a:ea typeface="Arial"/>
                <a:cs typeface="Arial"/>
                <a:sym typeface="Arial"/>
              </a:rPr>
              <a:t>Muwasilishaji: </a:t>
            </a:r>
            <a:endParaRPr/>
          </a:p>
          <a:p>
            <a:pPr indent="0" lvl="0" marL="0" marR="0" rtl="0" algn="l">
              <a:spcBef>
                <a:spcPts val="1423"/>
              </a:spcBef>
              <a:spcAft>
                <a:spcPts val="0"/>
              </a:spcAft>
              <a:buNone/>
            </a:pPr>
            <a:r>
              <a:rPr lang="en-US" sz="2000">
                <a:solidFill>
                  <a:srgbClr val="FFFFFF"/>
                </a:solidFill>
                <a:latin typeface="Arial"/>
                <a:ea typeface="Arial"/>
                <a:cs typeface="Arial"/>
                <a:sym typeface="Arial"/>
              </a:rPr>
              <a:t>Catherine Brokenshire Scott, Mkurugenzi wa Mradi wa ASAP II </a:t>
            </a:r>
            <a:endParaRPr/>
          </a:p>
          <a:p>
            <a:pPr indent="0" lvl="0" marL="0" marR="0" rtl="0" algn="l">
              <a:spcBef>
                <a:spcPts val="1423"/>
              </a:spcBef>
              <a:spcAft>
                <a:spcPts val="0"/>
              </a:spcAft>
              <a:buNone/>
            </a:pPr>
            <a:r>
              <a:rPr lang="en-US" sz="2000">
                <a:solidFill>
                  <a:srgbClr val="FFFFFF"/>
                </a:solidFill>
                <a:latin typeface="Arial"/>
                <a:ea typeface="Arial"/>
                <a:cs typeface="Arial"/>
                <a:sym typeface="Arial"/>
              </a:rPr>
              <a:t>Tarehe:  Februari 15, 2024</a:t>
            </a:r>
            <a:endParaRPr/>
          </a:p>
        </p:txBody>
      </p:sp>
      <p:pic>
        <p:nvPicPr>
          <p:cNvPr descr="A black background with white text  Description automatically generated" id="247" name="Google Shape;247;p2"/>
          <p:cNvPicPr preferRelativeResize="0"/>
          <p:nvPr/>
        </p:nvPicPr>
        <p:blipFill rotWithShape="1">
          <a:blip r:embed="rId5">
            <a:alphaModFix/>
          </a:blip>
          <a:srcRect b="44135" l="7023" r="9200" t="5639"/>
          <a:stretch/>
        </p:blipFill>
        <p:spPr>
          <a:xfrm>
            <a:off x="8278848" y="5932209"/>
            <a:ext cx="3755136" cy="804673"/>
          </a:xfrm>
          <a:prstGeom prst="rect">
            <a:avLst/>
          </a:prstGeom>
          <a:noFill/>
          <a:ln>
            <a:noFill/>
          </a:ln>
        </p:spPr>
      </p:pic>
      <p:pic>
        <p:nvPicPr>
          <p:cNvPr id="248" name="Google Shape;248;p2"/>
          <p:cNvPicPr preferRelativeResize="0"/>
          <p:nvPr/>
        </p:nvPicPr>
        <p:blipFill rotWithShape="1">
          <a:blip r:embed="rId6">
            <a:alphaModFix/>
          </a:blip>
          <a:srcRect b="0" l="0" r="0" t="0"/>
          <a:stretch/>
        </p:blipFill>
        <p:spPr>
          <a:xfrm rot="1034844">
            <a:off x="8932787" y="1982387"/>
            <a:ext cx="2780451" cy="3651127"/>
          </a:xfrm>
          <a:prstGeom prst="rect">
            <a:avLst/>
          </a:prstGeom>
          <a:noFill/>
          <a:ln cap="flat" cmpd="sng" w="9525">
            <a:solidFill>
              <a:schemeClr val="dk1"/>
            </a:solidFill>
            <a:prstDash val="solid"/>
            <a:round/>
            <a:headEnd len="sm" w="sm" type="none"/>
            <a:tailEnd len="sm" w="sm" type="none"/>
          </a:ln>
        </p:spPr>
      </p:pic>
      <p:pic>
        <p:nvPicPr>
          <p:cNvPr id="249" name="Google Shape;249;p2"/>
          <p:cNvPicPr preferRelativeResize="0"/>
          <p:nvPr/>
        </p:nvPicPr>
        <p:blipFill rotWithShape="1">
          <a:blip r:embed="rId7">
            <a:alphaModFix/>
          </a:blip>
          <a:srcRect b="0" l="0" r="0" t="0"/>
          <a:stretch/>
        </p:blipFill>
        <p:spPr>
          <a:xfrm>
            <a:off x="8575742" y="374568"/>
            <a:ext cx="2570549" cy="95319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457" name="Shape 457"/>
        <p:cNvGrpSpPr/>
        <p:nvPr/>
      </p:nvGrpSpPr>
      <p:grpSpPr>
        <a:xfrm>
          <a:off x="0" y="0"/>
          <a:ext cx="0" cy="0"/>
          <a:chOff x="0" y="0"/>
          <a:chExt cx="0" cy="0"/>
        </a:xfrm>
      </p:grpSpPr>
      <p:sp>
        <p:nvSpPr>
          <p:cNvPr id="458" name="Google Shape;458;p20"/>
          <p:cNvSpPr/>
          <p:nvPr/>
        </p:nvSpPr>
        <p:spPr>
          <a:xfrm>
            <a:off x="4654296" y="6400800"/>
            <a:ext cx="635" cy="457200"/>
          </a:xfrm>
          <a:custGeom>
            <a:rect b="b" l="l" r="r" t="t"/>
            <a:pathLst>
              <a:path extrusionOk="0" h="457200" w="635">
                <a:moveTo>
                  <a:pt x="0" y="457200"/>
                </a:moveTo>
                <a:lnTo>
                  <a:pt x="380" y="457200"/>
                </a:lnTo>
                <a:lnTo>
                  <a:pt x="380" y="0"/>
                </a:lnTo>
                <a:lnTo>
                  <a:pt x="0" y="0"/>
                </a:lnTo>
                <a:lnTo>
                  <a:pt x="0" y="457200"/>
                </a:lnTo>
                <a:close/>
              </a:path>
            </a:pathLst>
          </a:custGeom>
          <a:solidFill>
            <a:srgbClr val="002E6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9" name="Google Shape;459;p20"/>
          <p:cNvSpPr/>
          <p:nvPr/>
        </p:nvSpPr>
        <p:spPr>
          <a:xfrm>
            <a:off x="0" y="883716"/>
            <a:ext cx="4639506" cy="5974284"/>
          </a:xfrm>
          <a:custGeom>
            <a:rect b="b" l="l" r="r" t="t"/>
            <a:pathLst>
              <a:path extrusionOk="0" h="6858000" w="4654550">
                <a:moveTo>
                  <a:pt x="0" y="6858000"/>
                </a:moveTo>
                <a:lnTo>
                  <a:pt x="4654296" y="6858000"/>
                </a:lnTo>
                <a:lnTo>
                  <a:pt x="4654296" y="0"/>
                </a:lnTo>
                <a:lnTo>
                  <a:pt x="0" y="0"/>
                </a:lnTo>
                <a:lnTo>
                  <a:pt x="0" y="6858000"/>
                </a:lnTo>
                <a:close/>
              </a:path>
            </a:pathLst>
          </a:custGeom>
          <a:solidFill>
            <a:srgbClr val="002E6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0" name="Google Shape;460;p20"/>
          <p:cNvSpPr txBox="1"/>
          <p:nvPr>
            <p:ph type="title"/>
          </p:nvPr>
        </p:nvSpPr>
        <p:spPr>
          <a:xfrm>
            <a:off x="1118465" y="2818082"/>
            <a:ext cx="2439035" cy="1489710"/>
          </a:xfrm>
          <a:prstGeom prst="rect">
            <a:avLst/>
          </a:prstGeom>
          <a:noFill/>
          <a:ln>
            <a:noFill/>
          </a:ln>
        </p:spPr>
        <p:txBody>
          <a:bodyPr anchorCtr="0" anchor="t" bIns="0" lIns="0" spcFirstLastPara="1" rIns="0" wrap="square" tIns="0">
            <a:spAutoFit/>
          </a:bodyPr>
          <a:lstStyle/>
          <a:p>
            <a:pPr indent="0" lvl="0" marL="12700" marR="5080" rtl="0" algn="ctr">
              <a:lnSpc>
                <a:spcPct val="108055"/>
              </a:lnSpc>
              <a:spcBef>
                <a:spcPts val="0"/>
              </a:spcBef>
              <a:spcAft>
                <a:spcPts val="0"/>
              </a:spcAft>
              <a:buNone/>
            </a:pPr>
            <a:r>
              <a:rPr b="1" lang="en-US" sz="3600">
                <a:solidFill>
                  <a:srgbClr val="FFFFFF"/>
                </a:solidFill>
              </a:rPr>
              <a:t>MFANO KUTOKA NGO MOJA </a:t>
            </a:r>
            <a:endParaRPr b="1" sz="3600"/>
          </a:p>
        </p:txBody>
      </p:sp>
      <p:sp>
        <p:nvSpPr>
          <p:cNvPr id="461" name="Google Shape;461;p20"/>
          <p:cNvSpPr txBox="1"/>
          <p:nvPr/>
        </p:nvSpPr>
        <p:spPr>
          <a:xfrm>
            <a:off x="10890834" y="6528921"/>
            <a:ext cx="883285" cy="283210"/>
          </a:xfrm>
          <a:prstGeom prst="rect">
            <a:avLst/>
          </a:prstGeom>
          <a:noFill/>
          <a:ln>
            <a:noFill/>
          </a:ln>
        </p:spPr>
        <p:txBody>
          <a:bodyPr anchorCtr="0" anchor="t" bIns="0" lIns="0" spcFirstLastPara="1" rIns="0" wrap="square" tIns="0">
            <a:spAutoFit/>
          </a:bodyPr>
          <a:lstStyle/>
          <a:p>
            <a:pPr indent="0" lvl="0" marL="193675" marR="0" rtl="0" algn="l">
              <a:lnSpc>
                <a:spcPct val="99388"/>
              </a:lnSpc>
              <a:spcBef>
                <a:spcPts val="0"/>
              </a:spcBef>
              <a:spcAft>
                <a:spcPts val="0"/>
              </a:spcAft>
              <a:buNone/>
            </a:pPr>
            <a:r>
              <a:rPr lang="en-US" sz="1800">
                <a:solidFill>
                  <a:srgbClr val="1A282E"/>
                </a:solidFill>
                <a:latin typeface="Arial"/>
                <a:ea typeface="Arial"/>
                <a:cs typeface="Arial"/>
                <a:sym typeface="Arial"/>
              </a:rPr>
              <a:t>13</a:t>
            </a:r>
            <a:endParaRPr sz="1800">
              <a:solidFill>
                <a:schemeClr val="dk1"/>
              </a:solidFill>
              <a:latin typeface="Arial"/>
              <a:ea typeface="Arial"/>
              <a:cs typeface="Arial"/>
              <a:sym typeface="Arial"/>
            </a:endParaRPr>
          </a:p>
        </p:txBody>
      </p:sp>
      <p:graphicFrame>
        <p:nvGraphicFramePr>
          <p:cNvPr id="462" name="Google Shape;462;p20"/>
          <p:cNvGraphicFramePr/>
          <p:nvPr/>
        </p:nvGraphicFramePr>
        <p:xfrm>
          <a:off x="4662223" y="908263"/>
          <a:ext cx="3000000" cy="3000000"/>
        </p:xfrm>
        <a:graphic>
          <a:graphicData uri="http://schemas.openxmlformats.org/drawingml/2006/table">
            <a:tbl>
              <a:tblPr bandRow="1" firstRow="1">
                <a:noFill/>
                <a:tableStyleId>{F1C0719A-56F5-4E9C-9574-EE4205B9233D}</a:tableStyleId>
              </a:tblPr>
              <a:tblGrid>
                <a:gridCol w="1122875"/>
                <a:gridCol w="5169325"/>
                <a:gridCol w="699575"/>
              </a:tblGrid>
              <a:tr h="184100">
                <a:tc gridSpan="3">
                  <a:txBody>
                    <a:bodyPr/>
                    <a:lstStyle/>
                    <a:p>
                      <a:pPr indent="0" lvl="0" marL="0" marR="0" rtl="0" algn="ctr">
                        <a:lnSpc>
                          <a:spcPct val="100000"/>
                        </a:lnSpc>
                        <a:spcBef>
                          <a:spcPts val="0"/>
                        </a:spcBef>
                        <a:spcAft>
                          <a:spcPts val="0"/>
                        </a:spcAft>
                        <a:buNone/>
                      </a:pPr>
                      <a:r>
                        <a:rPr b="1" lang="en-US" sz="1400" u="none" cap="none" strike="noStrike">
                          <a:latin typeface="Arial"/>
                          <a:ea typeface="Arial"/>
                          <a:cs typeface="Arial"/>
                          <a:sym typeface="Arial"/>
                        </a:rPr>
                        <a:t>NUPAS </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hMerge="1"/>
              </a:tr>
              <a:tr h="164950">
                <a:tc gridSpan="2">
                  <a:txBody>
                    <a:bodyPr/>
                    <a:lstStyle/>
                    <a:p>
                      <a:pPr indent="0" lvl="0" marL="1701164" marR="0" rtl="0" algn="l">
                        <a:lnSpc>
                          <a:spcPct val="100000"/>
                        </a:lnSpc>
                        <a:spcBef>
                          <a:spcPts val="0"/>
                        </a:spcBef>
                        <a:spcAft>
                          <a:spcPts val="0"/>
                        </a:spcAft>
                        <a:buNone/>
                      </a:pPr>
                      <a:r>
                        <a:rPr b="1" lang="en-US" sz="1400" u="none" cap="none" strike="noStrike">
                          <a:latin typeface="Arial"/>
                          <a:ea typeface="Arial"/>
                          <a:cs typeface="Arial"/>
                          <a:sym typeface="Arial"/>
                        </a:rPr>
                        <a:t>Vipengele na Aina </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a:txBody>
                    <a:bodyPr/>
                    <a:lstStyle/>
                    <a:p>
                      <a:pPr indent="0" lvl="0" marL="0" marR="27940" rtl="0" algn="r">
                        <a:lnSpc>
                          <a:spcPct val="100000"/>
                        </a:lnSpc>
                        <a:spcBef>
                          <a:spcPts val="0"/>
                        </a:spcBef>
                        <a:spcAft>
                          <a:spcPts val="0"/>
                        </a:spcAft>
                        <a:buNone/>
                      </a:pPr>
                      <a:r>
                        <a:rPr b="1" lang="en-US" sz="1400" u="none" cap="none" strike="noStrike">
                          <a:latin typeface="Arial"/>
                          <a:ea typeface="Arial"/>
                          <a:cs typeface="Arial"/>
                          <a:sym typeface="Arial"/>
                        </a:rPr>
                        <a:t>Alama</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76475">
                <a:tc gridSpan="2">
                  <a:txBody>
                    <a:bodyPr/>
                    <a:lstStyle/>
                    <a:p>
                      <a:pPr indent="0" lvl="0" marL="34290" marR="0" rtl="0" algn="l">
                        <a:lnSpc>
                          <a:spcPct val="100000"/>
                        </a:lnSpc>
                        <a:spcBef>
                          <a:spcPts val="0"/>
                        </a:spcBef>
                        <a:spcAft>
                          <a:spcPts val="0"/>
                        </a:spcAft>
                        <a:buNone/>
                      </a:pPr>
                      <a:r>
                        <a:rPr b="1" lang="en-US" sz="1400" u="none" cap="none" strike="noStrike">
                          <a:latin typeface="Arial"/>
                          <a:ea typeface="Arial"/>
                          <a:cs typeface="Arial"/>
                          <a:sym typeface="Arial"/>
                        </a:rPr>
                        <a:t>1. Kisheria </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a:txBody>
                    <a:bodyPr/>
                    <a:lstStyle/>
                    <a:p>
                      <a:pPr indent="0" lvl="0" marL="0" marR="0" rtl="0" algn="l">
                        <a:spcBef>
                          <a:spcPts val="0"/>
                        </a:spcBef>
                        <a:spcAft>
                          <a:spcPts val="0"/>
                        </a:spcAft>
                        <a:buNone/>
                      </a:pPr>
                      <a:r>
                        <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45450">
                <a:tc>
                  <a:txBody>
                    <a:bodyPr/>
                    <a:lstStyle/>
                    <a:p>
                      <a:pPr indent="0" lvl="0" marL="0" marR="0" rtl="0" algn="ctr">
                        <a:lnSpc>
                          <a:spcPct val="100000"/>
                        </a:lnSpc>
                        <a:spcBef>
                          <a:spcPts val="0"/>
                        </a:spcBef>
                        <a:spcAft>
                          <a:spcPts val="0"/>
                        </a:spcAft>
                        <a:buNone/>
                      </a:pPr>
                      <a:r>
                        <a:rPr lang="en-US" sz="1400" u="none" cap="none" strike="noStrike">
                          <a:latin typeface="Arial"/>
                          <a:ea typeface="Arial"/>
                          <a:cs typeface="Arial"/>
                          <a:sym typeface="Arial"/>
                        </a:rPr>
                        <a:t>1</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34290" marR="0" rtl="0" algn="l">
                        <a:lnSpc>
                          <a:spcPct val="100000"/>
                        </a:lnSpc>
                        <a:spcBef>
                          <a:spcPts val="0"/>
                        </a:spcBef>
                        <a:spcAft>
                          <a:spcPts val="0"/>
                        </a:spcAft>
                        <a:buNone/>
                      </a:pPr>
                      <a:r>
                        <a:rPr lang="en-US" sz="1400" u="none" cap="none" strike="noStrike">
                          <a:latin typeface="Arial"/>
                          <a:ea typeface="Arial"/>
                          <a:cs typeface="Arial"/>
                          <a:sym typeface="Arial"/>
                        </a:rPr>
                        <a:t>Ufafanuzi wa Shirika la Eneo Husika </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26669" rtl="0" algn="r">
                        <a:lnSpc>
                          <a:spcPct val="100000"/>
                        </a:lnSpc>
                        <a:spcBef>
                          <a:spcPts val="0"/>
                        </a:spcBef>
                        <a:spcAft>
                          <a:spcPts val="0"/>
                        </a:spcAft>
                        <a:buNone/>
                      </a:pPr>
                      <a:r>
                        <a:rPr lang="en-US" sz="1400" u="none" cap="none" strike="noStrike">
                          <a:latin typeface="Arial"/>
                          <a:ea typeface="Arial"/>
                          <a:cs typeface="Arial"/>
                          <a:sym typeface="Arial"/>
                        </a:rPr>
                        <a:t>4.00</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AF50"/>
                    </a:solidFill>
                  </a:tcPr>
                </a:tc>
              </a:tr>
              <a:tr h="212200">
                <a:tc>
                  <a:txBody>
                    <a:bodyPr/>
                    <a:lstStyle/>
                    <a:p>
                      <a:pPr indent="0" lvl="0" marL="0" marR="0" rtl="0" algn="ctr">
                        <a:lnSpc>
                          <a:spcPct val="100000"/>
                        </a:lnSpc>
                        <a:spcBef>
                          <a:spcPts val="0"/>
                        </a:spcBef>
                        <a:spcAft>
                          <a:spcPts val="0"/>
                        </a:spcAft>
                        <a:buNone/>
                      </a:pPr>
                      <a:r>
                        <a:rPr lang="en-US" sz="1400" u="none" cap="none" strike="noStrike">
                          <a:latin typeface="Arial"/>
                          <a:ea typeface="Arial"/>
                          <a:cs typeface="Arial"/>
                          <a:sym typeface="Arial"/>
                        </a:rPr>
                        <a:t>2</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34290" marR="0" rtl="0" algn="l">
                        <a:lnSpc>
                          <a:spcPct val="100000"/>
                        </a:lnSpc>
                        <a:spcBef>
                          <a:spcPts val="0"/>
                        </a:spcBef>
                        <a:spcAft>
                          <a:spcPts val="0"/>
                        </a:spcAft>
                        <a:buNone/>
                      </a:pPr>
                      <a:r>
                        <a:rPr lang="en-US" sz="1400" u="none" cap="none" strike="noStrike">
                          <a:latin typeface="Arial"/>
                          <a:ea typeface="Arial"/>
                          <a:cs typeface="Arial"/>
                          <a:sym typeface="Arial"/>
                        </a:rPr>
                        <a:t>Kuzingatia Matakwa ya Kisheria </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26669" rtl="0" algn="r">
                        <a:lnSpc>
                          <a:spcPct val="100000"/>
                        </a:lnSpc>
                        <a:spcBef>
                          <a:spcPts val="0"/>
                        </a:spcBef>
                        <a:spcAft>
                          <a:spcPts val="0"/>
                        </a:spcAft>
                        <a:buNone/>
                      </a:pPr>
                      <a:r>
                        <a:rPr lang="en-US" sz="1400" u="none" cap="none" strike="noStrike">
                          <a:latin typeface="Arial"/>
                          <a:ea typeface="Arial"/>
                          <a:cs typeface="Arial"/>
                          <a:sym typeface="Arial"/>
                        </a:rPr>
                        <a:t>2.00</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r>
              <a:tr h="223725">
                <a:tc>
                  <a:txBody>
                    <a:bodyPr/>
                    <a:lstStyle/>
                    <a:p>
                      <a:pPr indent="0" lvl="0" marL="0" marR="0" rtl="0" algn="ctr">
                        <a:lnSpc>
                          <a:spcPct val="100000"/>
                        </a:lnSpc>
                        <a:spcBef>
                          <a:spcPts val="0"/>
                        </a:spcBef>
                        <a:spcAft>
                          <a:spcPts val="0"/>
                        </a:spcAft>
                        <a:buNone/>
                      </a:pPr>
                      <a:r>
                        <a:rPr lang="en-US" sz="1400" u="none" cap="none" strike="noStrike">
                          <a:latin typeface="Arial"/>
                          <a:ea typeface="Arial"/>
                          <a:cs typeface="Arial"/>
                          <a:sym typeface="Arial"/>
                        </a:rPr>
                        <a:t>3</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34290" marR="0" rtl="0" algn="l">
                        <a:lnSpc>
                          <a:spcPct val="100000"/>
                        </a:lnSpc>
                        <a:spcBef>
                          <a:spcPts val="0"/>
                        </a:spcBef>
                        <a:spcAft>
                          <a:spcPts val="0"/>
                        </a:spcAft>
                        <a:buNone/>
                      </a:pPr>
                      <a:r>
                        <a:rPr lang="en-US" sz="1400" u="none" cap="none" strike="noStrike">
                          <a:latin typeface="Arial"/>
                          <a:ea typeface="Arial"/>
                          <a:cs typeface="Arial"/>
                          <a:sym typeface="Arial"/>
                        </a:rPr>
                        <a:t>Muundo wa Shirika </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26669" rtl="0" algn="r">
                        <a:lnSpc>
                          <a:spcPct val="100000"/>
                        </a:lnSpc>
                        <a:spcBef>
                          <a:spcPts val="0"/>
                        </a:spcBef>
                        <a:spcAft>
                          <a:spcPts val="0"/>
                        </a:spcAft>
                        <a:buNone/>
                      </a:pPr>
                      <a:r>
                        <a:rPr lang="en-US" sz="1400" u="none" cap="none" strike="noStrike">
                          <a:latin typeface="Arial"/>
                          <a:ea typeface="Arial"/>
                          <a:cs typeface="Arial"/>
                          <a:sym typeface="Arial"/>
                        </a:rPr>
                        <a:t>3.50</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2D050"/>
                    </a:solidFill>
                  </a:tcPr>
                </a:tc>
              </a:tr>
              <a:tr h="216850">
                <a:tc>
                  <a:txBody>
                    <a:bodyPr/>
                    <a:lstStyle/>
                    <a:p>
                      <a:pPr indent="0" lvl="0" marL="0" marR="0" rtl="0" algn="ctr">
                        <a:lnSpc>
                          <a:spcPct val="100000"/>
                        </a:lnSpc>
                        <a:spcBef>
                          <a:spcPts val="0"/>
                        </a:spcBef>
                        <a:spcAft>
                          <a:spcPts val="0"/>
                        </a:spcAft>
                        <a:buNone/>
                      </a:pPr>
                      <a:r>
                        <a:rPr lang="en-US" sz="1400" u="none" cap="none" strike="noStrike">
                          <a:latin typeface="Arial"/>
                          <a:ea typeface="Arial"/>
                          <a:cs typeface="Arial"/>
                          <a:sym typeface="Arial"/>
                        </a:rPr>
                        <a:t>4</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34290" marR="0" rtl="0" algn="l">
                        <a:lnSpc>
                          <a:spcPct val="100000"/>
                        </a:lnSpc>
                        <a:spcBef>
                          <a:spcPts val="0"/>
                        </a:spcBef>
                        <a:spcAft>
                          <a:spcPts val="0"/>
                        </a:spcAft>
                        <a:buNone/>
                      </a:pPr>
                      <a:r>
                        <a:rPr lang="en-US" sz="1400" u="none" cap="none" strike="noStrike">
                          <a:latin typeface="Arial"/>
                          <a:ea typeface="Arial"/>
                          <a:cs typeface="Arial"/>
                          <a:sym typeface="Arial"/>
                        </a:rPr>
                        <a:t>Utawala </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26669" rtl="0" algn="r">
                        <a:lnSpc>
                          <a:spcPct val="100000"/>
                        </a:lnSpc>
                        <a:spcBef>
                          <a:spcPts val="0"/>
                        </a:spcBef>
                        <a:spcAft>
                          <a:spcPts val="0"/>
                        </a:spcAft>
                        <a:buNone/>
                      </a:pPr>
                      <a:r>
                        <a:rPr lang="en-US" sz="1400" u="none" cap="none" strike="noStrike">
                          <a:latin typeface="Arial"/>
                          <a:ea typeface="Arial"/>
                          <a:cs typeface="Arial"/>
                          <a:sym typeface="Arial"/>
                        </a:rPr>
                        <a:t>4.00</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AF50"/>
                    </a:solidFill>
                  </a:tcPr>
                </a:tc>
              </a:tr>
              <a:tr h="167025">
                <a:tc>
                  <a:txBody>
                    <a:bodyPr/>
                    <a:lstStyle/>
                    <a:p>
                      <a:pPr indent="0" lvl="0" marL="0" marR="0" rtl="0" algn="ctr">
                        <a:lnSpc>
                          <a:spcPct val="100000"/>
                        </a:lnSpc>
                        <a:spcBef>
                          <a:spcPts val="0"/>
                        </a:spcBef>
                        <a:spcAft>
                          <a:spcPts val="0"/>
                        </a:spcAft>
                        <a:buNone/>
                      </a:pPr>
                      <a:r>
                        <a:rPr lang="en-US" sz="1400" u="none" cap="none" strike="noStrike">
                          <a:latin typeface="Arial"/>
                          <a:ea typeface="Arial"/>
                          <a:cs typeface="Arial"/>
                          <a:sym typeface="Arial"/>
                        </a:rPr>
                        <a:t>5</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34290" marR="0" rtl="0" algn="l">
                        <a:lnSpc>
                          <a:spcPct val="100000"/>
                        </a:lnSpc>
                        <a:spcBef>
                          <a:spcPts val="0"/>
                        </a:spcBef>
                        <a:spcAft>
                          <a:spcPts val="0"/>
                        </a:spcAft>
                        <a:buNone/>
                      </a:pPr>
                      <a:r>
                        <a:rPr lang="en-US" sz="1400" u="none" cap="none" strike="noStrike">
                          <a:latin typeface="Arial"/>
                          <a:ea typeface="Arial"/>
                          <a:cs typeface="Arial"/>
                          <a:sym typeface="Arial"/>
                        </a:rPr>
                        <a:t>Mazingira Dhibiti</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26669" rtl="0" algn="r">
                        <a:lnSpc>
                          <a:spcPct val="100000"/>
                        </a:lnSpc>
                        <a:spcBef>
                          <a:spcPts val="0"/>
                        </a:spcBef>
                        <a:spcAft>
                          <a:spcPts val="0"/>
                        </a:spcAft>
                        <a:buNone/>
                      </a:pPr>
                      <a:r>
                        <a:rPr lang="en-US" sz="1400" u="none" cap="none" strike="noStrike">
                          <a:latin typeface="Arial"/>
                          <a:ea typeface="Arial"/>
                          <a:cs typeface="Arial"/>
                          <a:sym typeface="Arial"/>
                        </a:rPr>
                        <a:t>2.00</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r>
              <a:tr h="172400">
                <a:tc>
                  <a:txBody>
                    <a:bodyPr/>
                    <a:lstStyle/>
                    <a:p>
                      <a:pPr indent="0" lvl="0" marL="0" marR="0" rtl="0" algn="l">
                        <a:spcBef>
                          <a:spcPts val="0"/>
                        </a:spcBef>
                        <a:spcAft>
                          <a:spcPts val="0"/>
                        </a:spcAft>
                        <a:buNone/>
                      </a:pPr>
                      <a:r>
                        <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34290" marR="0" rtl="0" algn="l">
                        <a:lnSpc>
                          <a:spcPct val="100000"/>
                        </a:lnSpc>
                        <a:spcBef>
                          <a:spcPts val="0"/>
                        </a:spcBef>
                        <a:spcAft>
                          <a:spcPts val="0"/>
                        </a:spcAft>
                        <a:buNone/>
                      </a:pPr>
                      <a:r>
                        <a:rPr b="1" lang="en-US" sz="1400" u="none" cap="none" strike="noStrike">
                          <a:latin typeface="Arial"/>
                          <a:ea typeface="Arial"/>
                          <a:cs typeface="Arial"/>
                          <a:sym typeface="Arial"/>
                        </a:rPr>
                        <a:t>Alama ya Wastani</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27305" rtl="0" algn="r">
                        <a:lnSpc>
                          <a:spcPct val="100000"/>
                        </a:lnSpc>
                        <a:spcBef>
                          <a:spcPts val="0"/>
                        </a:spcBef>
                        <a:spcAft>
                          <a:spcPts val="0"/>
                        </a:spcAft>
                        <a:buNone/>
                      </a:pPr>
                      <a:r>
                        <a:rPr b="1" lang="en-US" sz="1400" u="none" cap="none" strike="noStrike">
                          <a:latin typeface="Arial"/>
                          <a:ea typeface="Arial"/>
                          <a:cs typeface="Arial"/>
                          <a:sym typeface="Arial"/>
                        </a:rPr>
                        <a:t>3.10</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2D050"/>
                    </a:solidFill>
                  </a:tcPr>
                </a:tc>
              </a:tr>
              <a:tr h="183925">
                <a:tc gridSpan="2">
                  <a:txBody>
                    <a:bodyPr/>
                    <a:lstStyle/>
                    <a:p>
                      <a:pPr indent="0" lvl="0" marL="34290" marR="0" rtl="0" algn="l">
                        <a:lnSpc>
                          <a:spcPct val="100000"/>
                        </a:lnSpc>
                        <a:spcBef>
                          <a:spcPts val="0"/>
                        </a:spcBef>
                        <a:spcAft>
                          <a:spcPts val="0"/>
                        </a:spcAft>
                        <a:buNone/>
                      </a:pPr>
                      <a:r>
                        <a:rPr b="1" lang="en-US" sz="1400" u="none" cap="none" strike="noStrike">
                          <a:latin typeface="Arial"/>
                          <a:ea typeface="Arial"/>
                          <a:cs typeface="Arial"/>
                          <a:sym typeface="Arial"/>
                        </a:rPr>
                        <a:t>2. Fedha </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a:txBody>
                    <a:bodyPr/>
                    <a:lstStyle/>
                    <a:p>
                      <a:pPr indent="0" lvl="0" marL="0" marR="0" rtl="0" algn="l">
                        <a:spcBef>
                          <a:spcPts val="0"/>
                        </a:spcBef>
                        <a:spcAft>
                          <a:spcPts val="0"/>
                        </a:spcAft>
                        <a:buNone/>
                      </a:pPr>
                      <a:r>
                        <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47800">
                <a:tc>
                  <a:txBody>
                    <a:bodyPr/>
                    <a:lstStyle/>
                    <a:p>
                      <a:pPr indent="0" lvl="0" marL="0" marR="0" rtl="0" algn="ctr">
                        <a:lnSpc>
                          <a:spcPct val="100000"/>
                        </a:lnSpc>
                        <a:spcBef>
                          <a:spcPts val="0"/>
                        </a:spcBef>
                        <a:spcAft>
                          <a:spcPts val="0"/>
                        </a:spcAft>
                        <a:buNone/>
                      </a:pPr>
                      <a:r>
                        <a:rPr lang="en-US" sz="1400" u="none" cap="none" strike="noStrike">
                          <a:latin typeface="Arial"/>
                          <a:ea typeface="Arial"/>
                          <a:cs typeface="Arial"/>
                          <a:sym typeface="Arial"/>
                        </a:rPr>
                        <a:t>6</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34290" marR="0" rtl="0" algn="l">
                        <a:lnSpc>
                          <a:spcPct val="100000"/>
                        </a:lnSpc>
                        <a:spcBef>
                          <a:spcPts val="0"/>
                        </a:spcBef>
                        <a:spcAft>
                          <a:spcPts val="0"/>
                        </a:spcAft>
                        <a:buNone/>
                      </a:pPr>
                      <a:r>
                        <a:rPr lang="en-US" sz="1400" u="none" cap="none" strike="noStrike">
                          <a:latin typeface="Arial"/>
                          <a:ea typeface="Arial"/>
                          <a:cs typeface="Arial"/>
                          <a:sym typeface="Arial"/>
                        </a:rPr>
                        <a:t>Uhusiano wa Benki na Akaunti </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26669" rtl="0" algn="r">
                        <a:lnSpc>
                          <a:spcPct val="100000"/>
                        </a:lnSpc>
                        <a:spcBef>
                          <a:spcPts val="0"/>
                        </a:spcBef>
                        <a:spcAft>
                          <a:spcPts val="0"/>
                        </a:spcAft>
                        <a:buNone/>
                      </a:pPr>
                      <a:r>
                        <a:rPr lang="en-US" sz="1400" u="none" cap="none" strike="noStrike">
                          <a:latin typeface="Arial"/>
                          <a:ea typeface="Arial"/>
                          <a:cs typeface="Arial"/>
                          <a:sym typeface="Arial"/>
                        </a:rPr>
                        <a:t>3.25 </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2D050"/>
                    </a:solidFill>
                  </a:tcPr>
                </a:tc>
              </a:tr>
              <a:tr h="220000">
                <a:tc>
                  <a:txBody>
                    <a:bodyPr/>
                    <a:lstStyle/>
                    <a:p>
                      <a:pPr indent="0" lvl="0" marL="0" marR="0" rtl="0" algn="ctr">
                        <a:lnSpc>
                          <a:spcPct val="100000"/>
                        </a:lnSpc>
                        <a:spcBef>
                          <a:spcPts val="0"/>
                        </a:spcBef>
                        <a:spcAft>
                          <a:spcPts val="0"/>
                        </a:spcAft>
                        <a:buNone/>
                      </a:pPr>
                      <a:r>
                        <a:rPr lang="en-US" sz="1400" u="none" cap="none" strike="noStrike">
                          <a:latin typeface="Arial"/>
                          <a:ea typeface="Arial"/>
                          <a:cs typeface="Arial"/>
                          <a:sym typeface="Arial"/>
                        </a:rPr>
                        <a:t>7</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34290" marR="0" rtl="0" algn="l">
                        <a:lnSpc>
                          <a:spcPct val="100000"/>
                        </a:lnSpc>
                        <a:spcBef>
                          <a:spcPts val="0"/>
                        </a:spcBef>
                        <a:spcAft>
                          <a:spcPts val="0"/>
                        </a:spcAft>
                        <a:buNone/>
                      </a:pPr>
                      <a:r>
                        <a:rPr lang="en-US" sz="1400" u="none" cap="none" strike="noStrike">
                          <a:latin typeface="Arial"/>
                          <a:ea typeface="Arial"/>
                          <a:cs typeface="Arial"/>
                          <a:sym typeface="Arial"/>
                        </a:rPr>
                        <a:t>Mfumo wa Uhasibu wa Uhifadhi wa Hesabu</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26669" rtl="0" algn="r">
                        <a:lnSpc>
                          <a:spcPct val="100000"/>
                        </a:lnSpc>
                        <a:spcBef>
                          <a:spcPts val="0"/>
                        </a:spcBef>
                        <a:spcAft>
                          <a:spcPts val="0"/>
                        </a:spcAft>
                        <a:buNone/>
                      </a:pPr>
                      <a:r>
                        <a:rPr lang="en-US" sz="1400" u="none" cap="none" strike="noStrike">
                          <a:latin typeface="Arial"/>
                          <a:ea typeface="Arial"/>
                          <a:cs typeface="Arial"/>
                          <a:sym typeface="Arial"/>
                        </a:rPr>
                        <a:t>3.50</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2D050"/>
                    </a:solidFill>
                  </a:tcPr>
                </a:tc>
              </a:tr>
              <a:tr h="246025">
                <a:tc>
                  <a:txBody>
                    <a:bodyPr/>
                    <a:lstStyle/>
                    <a:p>
                      <a:pPr indent="0" lvl="0" marL="0" marR="0" rtl="0" algn="ctr">
                        <a:lnSpc>
                          <a:spcPct val="100000"/>
                        </a:lnSpc>
                        <a:spcBef>
                          <a:spcPts val="0"/>
                        </a:spcBef>
                        <a:spcAft>
                          <a:spcPts val="0"/>
                        </a:spcAft>
                        <a:buNone/>
                      </a:pPr>
                      <a:r>
                        <a:rPr lang="en-US" sz="1400" u="none" cap="none" strike="noStrike">
                          <a:latin typeface="Arial"/>
                          <a:ea typeface="Arial"/>
                          <a:cs typeface="Arial"/>
                          <a:sym typeface="Arial"/>
                        </a:rPr>
                        <a:t>8</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34290" marR="0" rtl="0" algn="l">
                        <a:lnSpc>
                          <a:spcPct val="100000"/>
                        </a:lnSpc>
                        <a:spcBef>
                          <a:spcPts val="0"/>
                        </a:spcBef>
                        <a:spcAft>
                          <a:spcPts val="0"/>
                        </a:spcAft>
                        <a:buNone/>
                      </a:pPr>
                      <a:r>
                        <a:rPr lang="en-US" sz="1400" u="none" cap="none" strike="noStrike">
                          <a:latin typeface="Arial"/>
                          <a:ea typeface="Arial"/>
                          <a:cs typeface="Arial"/>
                          <a:sym typeface="Arial"/>
                        </a:rPr>
                        <a:t>Chati ya Leja ya Akaunti ya Jumla </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26669" rtl="0" algn="r">
                        <a:lnSpc>
                          <a:spcPct val="100000"/>
                        </a:lnSpc>
                        <a:spcBef>
                          <a:spcPts val="0"/>
                        </a:spcBef>
                        <a:spcAft>
                          <a:spcPts val="0"/>
                        </a:spcAft>
                        <a:buNone/>
                      </a:pPr>
                      <a:r>
                        <a:rPr lang="en-US" sz="1400" u="none" cap="none" strike="noStrike">
                          <a:latin typeface="Arial"/>
                          <a:ea typeface="Arial"/>
                          <a:cs typeface="Arial"/>
                          <a:sym typeface="Arial"/>
                        </a:rPr>
                        <a:t>3.38</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2D050"/>
                    </a:solidFill>
                  </a:tcPr>
                </a:tc>
              </a:tr>
              <a:tr h="176575">
                <a:tc>
                  <a:txBody>
                    <a:bodyPr/>
                    <a:lstStyle/>
                    <a:p>
                      <a:pPr indent="0" lvl="0" marL="0" marR="0" rtl="0" algn="ctr">
                        <a:lnSpc>
                          <a:spcPct val="100000"/>
                        </a:lnSpc>
                        <a:spcBef>
                          <a:spcPts val="0"/>
                        </a:spcBef>
                        <a:spcAft>
                          <a:spcPts val="0"/>
                        </a:spcAft>
                        <a:buNone/>
                      </a:pPr>
                      <a:r>
                        <a:rPr lang="en-US" sz="1400" u="none" cap="none" strike="noStrike">
                          <a:latin typeface="Arial"/>
                          <a:ea typeface="Arial"/>
                          <a:cs typeface="Arial"/>
                          <a:sym typeface="Arial"/>
                        </a:rPr>
                        <a:t>9</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34290" marR="0" rtl="0" algn="l">
                        <a:lnSpc>
                          <a:spcPct val="100000"/>
                        </a:lnSpc>
                        <a:spcBef>
                          <a:spcPts val="0"/>
                        </a:spcBef>
                        <a:spcAft>
                          <a:spcPts val="0"/>
                        </a:spcAft>
                        <a:buNone/>
                      </a:pPr>
                      <a:r>
                        <a:rPr lang="en-US" sz="1400" u="none" cap="none" strike="noStrike">
                          <a:latin typeface="Arial"/>
                          <a:ea typeface="Arial"/>
                          <a:cs typeface="Arial"/>
                          <a:sym typeface="Arial"/>
                        </a:rPr>
                        <a:t>Uchambuzi wa Tofauti </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26669" rtl="0" algn="r">
                        <a:lnSpc>
                          <a:spcPct val="100000"/>
                        </a:lnSpc>
                        <a:spcBef>
                          <a:spcPts val="0"/>
                        </a:spcBef>
                        <a:spcAft>
                          <a:spcPts val="0"/>
                        </a:spcAft>
                        <a:buNone/>
                      </a:pPr>
                      <a:r>
                        <a:rPr lang="en-US" sz="1400" u="none" cap="none" strike="noStrike">
                          <a:latin typeface="Arial"/>
                          <a:ea typeface="Arial"/>
                          <a:cs typeface="Arial"/>
                          <a:sym typeface="Arial"/>
                        </a:rPr>
                        <a:t>3.00 </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2D050"/>
                    </a:solidFill>
                  </a:tcPr>
                </a:tc>
              </a:tr>
              <a:tr h="245525">
                <a:tc>
                  <a:txBody>
                    <a:bodyPr/>
                    <a:lstStyle/>
                    <a:p>
                      <a:pPr indent="0" lvl="0" marL="0" marR="0" rtl="0" algn="ctr">
                        <a:lnSpc>
                          <a:spcPct val="100000"/>
                        </a:lnSpc>
                        <a:spcBef>
                          <a:spcPts val="0"/>
                        </a:spcBef>
                        <a:spcAft>
                          <a:spcPts val="0"/>
                        </a:spcAft>
                        <a:buNone/>
                      </a:pPr>
                      <a:r>
                        <a:rPr lang="en-US" sz="1400" u="none" cap="none" strike="noStrike">
                          <a:latin typeface="Arial"/>
                          <a:ea typeface="Arial"/>
                          <a:cs typeface="Arial"/>
                          <a:sym typeface="Arial"/>
                        </a:rPr>
                        <a:t>10</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34290" marR="0" rtl="0" algn="l">
                        <a:lnSpc>
                          <a:spcPct val="100000"/>
                        </a:lnSpc>
                        <a:spcBef>
                          <a:spcPts val="0"/>
                        </a:spcBef>
                        <a:spcAft>
                          <a:spcPts val="0"/>
                        </a:spcAft>
                        <a:buNone/>
                      </a:pPr>
                      <a:r>
                        <a:rPr lang="en-US" sz="1400" u="none" cap="none" strike="noStrike">
                          <a:latin typeface="Arial"/>
                          <a:ea typeface="Arial"/>
                          <a:cs typeface="Arial"/>
                          <a:sym typeface="Arial"/>
                        </a:rPr>
                        <a:t>Gharama Zinazoruhusiwa na Zisizoruhusiwa </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26669" rtl="0" algn="r">
                        <a:lnSpc>
                          <a:spcPct val="100000"/>
                        </a:lnSpc>
                        <a:spcBef>
                          <a:spcPts val="0"/>
                        </a:spcBef>
                        <a:spcAft>
                          <a:spcPts val="0"/>
                        </a:spcAft>
                        <a:buNone/>
                      </a:pPr>
                      <a:r>
                        <a:rPr lang="en-US" sz="1400" u="none" cap="none" strike="noStrike">
                          <a:latin typeface="Arial"/>
                          <a:ea typeface="Arial"/>
                          <a:cs typeface="Arial"/>
                          <a:sym typeface="Arial"/>
                        </a:rPr>
                        <a:t>3.13</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2D050"/>
                    </a:solidFill>
                  </a:tcPr>
                </a:tc>
              </a:tr>
              <a:tr h="276900">
                <a:tc>
                  <a:txBody>
                    <a:bodyPr/>
                    <a:lstStyle/>
                    <a:p>
                      <a:pPr indent="0" lvl="0" marL="0" marR="0" rtl="0" algn="ctr">
                        <a:lnSpc>
                          <a:spcPct val="100000"/>
                        </a:lnSpc>
                        <a:spcBef>
                          <a:spcPts val="0"/>
                        </a:spcBef>
                        <a:spcAft>
                          <a:spcPts val="0"/>
                        </a:spcAft>
                        <a:buNone/>
                      </a:pPr>
                      <a:r>
                        <a:rPr lang="en-US" sz="1400" u="none" cap="none" strike="noStrike">
                          <a:latin typeface="Arial"/>
                          <a:ea typeface="Arial"/>
                          <a:cs typeface="Arial"/>
                          <a:sym typeface="Arial"/>
                        </a:rPr>
                        <a:t>11</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34290" marR="0" rtl="0" algn="l">
                        <a:lnSpc>
                          <a:spcPct val="100000"/>
                        </a:lnSpc>
                        <a:spcBef>
                          <a:spcPts val="0"/>
                        </a:spcBef>
                        <a:spcAft>
                          <a:spcPts val="0"/>
                        </a:spcAft>
                        <a:buNone/>
                      </a:pPr>
                      <a:r>
                        <a:rPr lang="en-US" sz="1400" u="none" cap="none" strike="noStrike">
                          <a:latin typeface="Arial"/>
                          <a:ea typeface="Arial"/>
                          <a:cs typeface="Arial"/>
                          <a:sym typeface="Arial"/>
                        </a:rPr>
                        <a:t>Gharama za moja kwa moja na zisizo za moja kwa moja </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26669" rtl="0" algn="r">
                        <a:lnSpc>
                          <a:spcPct val="100000"/>
                        </a:lnSpc>
                        <a:spcBef>
                          <a:spcPts val="0"/>
                        </a:spcBef>
                        <a:spcAft>
                          <a:spcPts val="0"/>
                        </a:spcAft>
                        <a:buNone/>
                      </a:pPr>
                      <a:r>
                        <a:rPr lang="en-US" sz="1400" u="none" cap="none" strike="noStrike">
                          <a:latin typeface="Arial"/>
                          <a:ea typeface="Arial"/>
                          <a:cs typeface="Arial"/>
                          <a:sym typeface="Arial"/>
                        </a:rPr>
                        <a:t>3.75</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AF50"/>
                    </a:solidFill>
                  </a:tcPr>
                </a:tc>
              </a:tr>
              <a:tr h="276900">
                <a:tc>
                  <a:txBody>
                    <a:bodyPr/>
                    <a:lstStyle/>
                    <a:p>
                      <a:pPr indent="0" lvl="0" marL="0" marR="0" rtl="0" algn="ctr">
                        <a:lnSpc>
                          <a:spcPct val="100000"/>
                        </a:lnSpc>
                        <a:spcBef>
                          <a:spcPts val="0"/>
                        </a:spcBef>
                        <a:spcAft>
                          <a:spcPts val="0"/>
                        </a:spcAft>
                        <a:buNone/>
                      </a:pPr>
                      <a:r>
                        <a:rPr lang="en-US" sz="1400" u="none" cap="none" strike="noStrike">
                          <a:latin typeface="Arial"/>
                          <a:ea typeface="Arial"/>
                          <a:cs typeface="Arial"/>
                          <a:sym typeface="Arial"/>
                        </a:rPr>
                        <a:t>12</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34290" marR="0" rtl="0" algn="l">
                        <a:lnSpc>
                          <a:spcPct val="100000"/>
                        </a:lnSpc>
                        <a:spcBef>
                          <a:spcPts val="0"/>
                        </a:spcBef>
                        <a:spcAft>
                          <a:spcPts val="0"/>
                        </a:spcAft>
                        <a:buNone/>
                      </a:pPr>
                      <a:r>
                        <a:rPr lang="en-US" sz="1400" u="none" cap="none" strike="noStrike">
                          <a:latin typeface="Arial"/>
                          <a:ea typeface="Arial"/>
                          <a:cs typeface="Arial"/>
                          <a:sym typeface="Arial"/>
                        </a:rPr>
                        <a:t>Malipo - Mgawanyo wa Majukumu</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26669" rtl="0" algn="r">
                        <a:lnSpc>
                          <a:spcPct val="100000"/>
                        </a:lnSpc>
                        <a:spcBef>
                          <a:spcPts val="0"/>
                        </a:spcBef>
                        <a:spcAft>
                          <a:spcPts val="0"/>
                        </a:spcAft>
                        <a:buNone/>
                      </a:pPr>
                      <a:r>
                        <a:rPr lang="en-US" sz="1400" u="none" cap="none" strike="noStrike">
                          <a:latin typeface="Arial"/>
                          <a:ea typeface="Arial"/>
                          <a:cs typeface="Arial"/>
                          <a:sym typeface="Arial"/>
                        </a:rPr>
                        <a:t>4.00</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AF50"/>
                    </a:solidFill>
                  </a:tcPr>
                </a:tc>
              </a:tr>
              <a:tr h="276900">
                <a:tc>
                  <a:txBody>
                    <a:bodyPr/>
                    <a:lstStyle/>
                    <a:p>
                      <a:pPr indent="0" lvl="0" marL="0" marR="0" rtl="0" algn="ctr">
                        <a:lnSpc>
                          <a:spcPct val="100000"/>
                        </a:lnSpc>
                        <a:spcBef>
                          <a:spcPts val="0"/>
                        </a:spcBef>
                        <a:spcAft>
                          <a:spcPts val="0"/>
                        </a:spcAft>
                        <a:buNone/>
                      </a:pPr>
                      <a:r>
                        <a:rPr lang="en-US" sz="1400" u="none" cap="none" strike="noStrike">
                          <a:latin typeface="Arial"/>
                          <a:ea typeface="Arial"/>
                          <a:cs typeface="Arial"/>
                          <a:sym typeface="Arial"/>
                        </a:rPr>
                        <a:t>13</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34290" marR="0" rtl="0" algn="l">
                        <a:lnSpc>
                          <a:spcPct val="100000"/>
                        </a:lnSpc>
                        <a:spcBef>
                          <a:spcPts val="0"/>
                        </a:spcBef>
                        <a:spcAft>
                          <a:spcPts val="0"/>
                        </a:spcAft>
                        <a:buNone/>
                      </a:pPr>
                      <a:r>
                        <a:rPr lang="en-US" sz="1400" u="none" cap="none" strike="noStrike">
                          <a:latin typeface="Arial"/>
                          <a:ea typeface="Arial"/>
                          <a:cs typeface="Arial"/>
                          <a:sym typeface="Arial"/>
                        </a:rPr>
                        <a:t>Uhasibu - Mgawanyo wa Majukumu </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26669" rtl="0" algn="r">
                        <a:lnSpc>
                          <a:spcPct val="100000"/>
                        </a:lnSpc>
                        <a:spcBef>
                          <a:spcPts val="0"/>
                        </a:spcBef>
                        <a:spcAft>
                          <a:spcPts val="0"/>
                        </a:spcAft>
                        <a:buNone/>
                      </a:pPr>
                      <a:r>
                        <a:rPr lang="en-US" sz="1400" u="none" cap="none" strike="noStrike">
                          <a:latin typeface="Arial"/>
                          <a:ea typeface="Arial"/>
                          <a:cs typeface="Arial"/>
                          <a:sym typeface="Arial"/>
                        </a:rPr>
                        <a:t>4.00</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AF50"/>
                    </a:solidFill>
                  </a:tcPr>
                </a:tc>
              </a:tr>
              <a:tr h="276900">
                <a:tc>
                  <a:txBody>
                    <a:bodyPr/>
                    <a:lstStyle/>
                    <a:p>
                      <a:pPr indent="0" lvl="0" marL="0" marR="0" rtl="0" algn="ctr">
                        <a:lnSpc>
                          <a:spcPct val="100000"/>
                        </a:lnSpc>
                        <a:spcBef>
                          <a:spcPts val="0"/>
                        </a:spcBef>
                        <a:spcAft>
                          <a:spcPts val="0"/>
                        </a:spcAft>
                        <a:buNone/>
                      </a:pPr>
                      <a:r>
                        <a:rPr lang="en-US" sz="1400" u="none" cap="none" strike="noStrike">
                          <a:latin typeface="Arial"/>
                          <a:ea typeface="Arial"/>
                          <a:cs typeface="Arial"/>
                          <a:sym typeface="Arial"/>
                        </a:rPr>
                        <a:t>14</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34290" marR="0" rtl="0" algn="l">
                        <a:lnSpc>
                          <a:spcPct val="100000"/>
                        </a:lnSpc>
                        <a:spcBef>
                          <a:spcPts val="0"/>
                        </a:spcBef>
                        <a:spcAft>
                          <a:spcPts val="0"/>
                        </a:spcAft>
                        <a:buNone/>
                      </a:pPr>
                      <a:r>
                        <a:rPr lang="en-US" sz="1400" u="none" cap="none" strike="noStrike">
                          <a:latin typeface="Arial"/>
                          <a:ea typeface="Arial"/>
                          <a:cs typeface="Arial"/>
                          <a:sym typeface="Arial"/>
                        </a:rPr>
                        <a:t>Utunzaji wa Kumbukumbu za Kifedha </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26669" rtl="0" algn="r">
                        <a:lnSpc>
                          <a:spcPct val="100000"/>
                        </a:lnSpc>
                        <a:spcBef>
                          <a:spcPts val="0"/>
                        </a:spcBef>
                        <a:spcAft>
                          <a:spcPts val="0"/>
                        </a:spcAft>
                        <a:buNone/>
                      </a:pPr>
                      <a:r>
                        <a:rPr lang="en-US" sz="1400" u="none" cap="none" strike="noStrike">
                          <a:latin typeface="Arial"/>
                          <a:ea typeface="Arial"/>
                          <a:cs typeface="Arial"/>
                          <a:sym typeface="Arial"/>
                        </a:rPr>
                        <a:t>2.75</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2D050"/>
                    </a:solidFill>
                  </a:tcPr>
                </a:tc>
              </a:tr>
              <a:tr h="276900">
                <a:tc>
                  <a:txBody>
                    <a:bodyPr/>
                    <a:lstStyle/>
                    <a:p>
                      <a:pPr indent="0" lvl="0" marL="0" marR="0" rtl="0" algn="ctr">
                        <a:lnSpc>
                          <a:spcPct val="100000"/>
                        </a:lnSpc>
                        <a:spcBef>
                          <a:spcPts val="0"/>
                        </a:spcBef>
                        <a:spcAft>
                          <a:spcPts val="0"/>
                        </a:spcAft>
                        <a:buNone/>
                      </a:pPr>
                      <a:r>
                        <a:rPr lang="en-US" sz="1400" u="none" cap="none" strike="noStrike">
                          <a:latin typeface="Arial"/>
                          <a:ea typeface="Arial"/>
                          <a:cs typeface="Arial"/>
                          <a:sym typeface="Arial"/>
                        </a:rPr>
                        <a:t>15</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34290" marR="0" rtl="0" algn="l">
                        <a:lnSpc>
                          <a:spcPct val="100000"/>
                        </a:lnSpc>
                        <a:spcBef>
                          <a:spcPts val="0"/>
                        </a:spcBef>
                        <a:spcAft>
                          <a:spcPts val="0"/>
                        </a:spcAft>
                        <a:buNone/>
                      </a:pPr>
                      <a:r>
                        <a:rPr lang="en-US" sz="1400" u="none" cap="none" strike="noStrike">
                          <a:latin typeface="Arial"/>
                          <a:ea typeface="Arial"/>
                          <a:cs typeface="Arial"/>
                          <a:sym typeface="Arial"/>
                        </a:rPr>
                        <a:t>Vyanzo vya Ufadhili </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26669" rtl="0" algn="r">
                        <a:lnSpc>
                          <a:spcPct val="100000"/>
                        </a:lnSpc>
                        <a:spcBef>
                          <a:spcPts val="0"/>
                        </a:spcBef>
                        <a:spcAft>
                          <a:spcPts val="0"/>
                        </a:spcAft>
                        <a:buNone/>
                      </a:pPr>
                      <a:r>
                        <a:rPr lang="en-US" sz="1400" u="none" cap="none" strike="noStrike">
                          <a:latin typeface="Arial"/>
                          <a:ea typeface="Arial"/>
                          <a:cs typeface="Arial"/>
                          <a:sym typeface="Arial"/>
                        </a:rPr>
                        <a:t>3.33 </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2D050"/>
                    </a:solidFill>
                  </a:tcPr>
                </a:tc>
              </a:tr>
              <a:tr h="276900">
                <a:tc>
                  <a:txBody>
                    <a:bodyPr/>
                    <a:lstStyle/>
                    <a:p>
                      <a:pPr indent="0" lvl="0" marL="0" marR="0" rtl="0" algn="ctr">
                        <a:lnSpc>
                          <a:spcPct val="100000"/>
                        </a:lnSpc>
                        <a:spcBef>
                          <a:spcPts val="0"/>
                        </a:spcBef>
                        <a:spcAft>
                          <a:spcPts val="0"/>
                        </a:spcAft>
                        <a:buNone/>
                      </a:pPr>
                      <a:r>
                        <a:rPr lang="en-US" sz="1400" u="none" cap="none" strike="noStrike">
                          <a:latin typeface="Arial"/>
                          <a:ea typeface="Arial"/>
                          <a:cs typeface="Arial"/>
                          <a:sym typeface="Arial"/>
                        </a:rPr>
                        <a:t>16</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34290" marR="0" rtl="0" algn="l">
                        <a:lnSpc>
                          <a:spcPct val="100000"/>
                        </a:lnSpc>
                        <a:spcBef>
                          <a:spcPts val="0"/>
                        </a:spcBef>
                        <a:spcAft>
                          <a:spcPts val="0"/>
                        </a:spcAft>
                        <a:buNone/>
                      </a:pPr>
                      <a:r>
                        <a:rPr lang="en-US" sz="1400" u="none" cap="none" strike="noStrike">
                          <a:latin typeface="Arial"/>
                          <a:ea typeface="Arial"/>
                          <a:cs typeface="Arial"/>
                          <a:sym typeface="Arial"/>
                        </a:rPr>
                        <a:t>Kuripoti Mahesabu </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26669" rtl="0" algn="r">
                        <a:lnSpc>
                          <a:spcPct val="100000"/>
                        </a:lnSpc>
                        <a:spcBef>
                          <a:spcPts val="0"/>
                        </a:spcBef>
                        <a:spcAft>
                          <a:spcPts val="0"/>
                        </a:spcAft>
                        <a:buNone/>
                      </a:pPr>
                      <a:r>
                        <a:rPr lang="en-US" sz="1400" u="none" cap="none" strike="noStrike">
                          <a:latin typeface="Arial"/>
                          <a:ea typeface="Arial"/>
                          <a:cs typeface="Arial"/>
                          <a:sym typeface="Arial"/>
                        </a:rPr>
                        <a:t>2.50</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FF00"/>
                    </a:solidFill>
                  </a:tcPr>
                </a:tc>
              </a:tr>
              <a:tr h="276900">
                <a:tc>
                  <a:txBody>
                    <a:bodyPr/>
                    <a:lstStyle/>
                    <a:p>
                      <a:pPr indent="0" lvl="0" marL="0" marR="0" rtl="0" algn="ctr">
                        <a:lnSpc>
                          <a:spcPct val="100000"/>
                        </a:lnSpc>
                        <a:spcBef>
                          <a:spcPts val="0"/>
                        </a:spcBef>
                        <a:spcAft>
                          <a:spcPts val="0"/>
                        </a:spcAft>
                        <a:buNone/>
                      </a:pPr>
                      <a:r>
                        <a:rPr lang="en-US" sz="1400" u="none" cap="none" strike="noStrike">
                          <a:latin typeface="Arial"/>
                          <a:ea typeface="Arial"/>
                          <a:cs typeface="Arial"/>
                          <a:sym typeface="Arial"/>
                        </a:rPr>
                        <a:t>17</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34290" marR="0" rtl="0" algn="l">
                        <a:lnSpc>
                          <a:spcPct val="100000"/>
                        </a:lnSpc>
                        <a:spcBef>
                          <a:spcPts val="0"/>
                        </a:spcBef>
                        <a:spcAft>
                          <a:spcPts val="0"/>
                        </a:spcAft>
                        <a:buNone/>
                      </a:pPr>
                      <a:r>
                        <a:rPr lang="en-US" sz="1400" u="none" cap="none" strike="noStrike">
                          <a:latin typeface="Arial"/>
                          <a:ea typeface="Arial"/>
                          <a:cs typeface="Arial"/>
                          <a:sym typeface="Arial"/>
                        </a:rPr>
                        <a:t>Ukaguzi na Utathmini wa Fedha</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26669" rtl="0" algn="r">
                        <a:lnSpc>
                          <a:spcPct val="100000"/>
                        </a:lnSpc>
                        <a:spcBef>
                          <a:spcPts val="0"/>
                        </a:spcBef>
                        <a:spcAft>
                          <a:spcPts val="0"/>
                        </a:spcAft>
                        <a:buNone/>
                      </a:pPr>
                      <a:r>
                        <a:rPr lang="en-US" sz="1400" u="none" cap="none" strike="noStrike">
                          <a:latin typeface="Arial"/>
                          <a:ea typeface="Arial"/>
                          <a:cs typeface="Arial"/>
                          <a:sym typeface="Arial"/>
                        </a:rPr>
                        <a:t>3.75</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AF50"/>
                    </a:solidFill>
                  </a:tcPr>
                </a:tc>
              </a:tr>
              <a:tr h="276900">
                <a:tc>
                  <a:txBody>
                    <a:bodyPr/>
                    <a:lstStyle/>
                    <a:p>
                      <a:pPr indent="0" lvl="0" marL="0" marR="0" rtl="0" algn="ctr">
                        <a:lnSpc>
                          <a:spcPct val="100000"/>
                        </a:lnSpc>
                        <a:spcBef>
                          <a:spcPts val="0"/>
                        </a:spcBef>
                        <a:spcAft>
                          <a:spcPts val="0"/>
                        </a:spcAft>
                        <a:buNone/>
                      </a:pPr>
                      <a:r>
                        <a:rPr lang="en-US" sz="1400" u="none" cap="none" strike="noStrike">
                          <a:latin typeface="Arial"/>
                          <a:ea typeface="Arial"/>
                          <a:cs typeface="Arial"/>
                          <a:sym typeface="Arial"/>
                        </a:rPr>
                        <a:t>18</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34290" marR="0" rtl="0" algn="l">
                        <a:lnSpc>
                          <a:spcPct val="100000"/>
                        </a:lnSpc>
                        <a:spcBef>
                          <a:spcPts val="0"/>
                        </a:spcBef>
                        <a:spcAft>
                          <a:spcPts val="0"/>
                        </a:spcAft>
                        <a:buNone/>
                      </a:pPr>
                      <a:r>
                        <a:rPr lang="en-US" sz="1400" u="none" cap="none" strike="noStrike">
                          <a:latin typeface="Arial"/>
                          <a:ea typeface="Arial"/>
                          <a:cs typeface="Arial"/>
                          <a:sym typeface="Arial"/>
                        </a:rPr>
                        <a:t>Wafanyakazi wa Usimamizi wa Fedha </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26669" rtl="0" algn="r">
                        <a:lnSpc>
                          <a:spcPct val="100000"/>
                        </a:lnSpc>
                        <a:spcBef>
                          <a:spcPts val="0"/>
                        </a:spcBef>
                        <a:spcAft>
                          <a:spcPts val="0"/>
                        </a:spcAft>
                        <a:buNone/>
                      </a:pPr>
                      <a:r>
                        <a:rPr lang="en-US" sz="1400" u="none" cap="none" strike="noStrike">
                          <a:latin typeface="Arial"/>
                          <a:ea typeface="Arial"/>
                          <a:cs typeface="Arial"/>
                          <a:sym typeface="Arial"/>
                        </a:rPr>
                        <a:t>4.00</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AF50"/>
                    </a:solidFill>
                  </a:tcPr>
                </a:tc>
              </a:tr>
              <a:tr h="276900">
                <a:tc>
                  <a:txBody>
                    <a:bodyPr/>
                    <a:lstStyle/>
                    <a:p>
                      <a:pPr indent="0" lvl="0" marL="0" marR="0" rtl="0" algn="l">
                        <a:spcBef>
                          <a:spcPts val="0"/>
                        </a:spcBef>
                        <a:spcAft>
                          <a:spcPts val="0"/>
                        </a:spcAft>
                        <a:buNone/>
                      </a:pPr>
                      <a:r>
                        <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34290" marR="0" rtl="0" algn="l">
                        <a:lnSpc>
                          <a:spcPct val="100000"/>
                        </a:lnSpc>
                        <a:spcBef>
                          <a:spcPts val="0"/>
                        </a:spcBef>
                        <a:spcAft>
                          <a:spcPts val="0"/>
                        </a:spcAft>
                        <a:buNone/>
                      </a:pPr>
                      <a:r>
                        <a:rPr b="1" lang="en-US" sz="1400" u="none" cap="none" strike="noStrike">
                          <a:latin typeface="Arial"/>
                          <a:ea typeface="Arial"/>
                          <a:cs typeface="Arial"/>
                          <a:sym typeface="Arial"/>
                        </a:rPr>
                        <a:t>Alama ya Wastani</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27305" rtl="0" algn="r">
                        <a:lnSpc>
                          <a:spcPct val="100000"/>
                        </a:lnSpc>
                        <a:spcBef>
                          <a:spcPts val="0"/>
                        </a:spcBef>
                        <a:spcAft>
                          <a:spcPts val="0"/>
                        </a:spcAft>
                        <a:buNone/>
                      </a:pPr>
                      <a:r>
                        <a:rPr b="1" lang="en-US" sz="1400" u="none" cap="none" strike="noStrike">
                          <a:latin typeface="Arial"/>
                          <a:ea typeface="Arial"/>
                          <a:cs typeface="Arial"/>
                          <a:sym typeface="Arial"/>
                        </a:rPr>
                        <a:t>3:41 </a:t>
                      </a:r>
                      <a:endParaRPr sz="1400" u="none" cap="none" strike="noStrike">
                        <a:latin typeface="Arial"/>
                        <a:ea typeface="Arial"/>
                        <a:cs typeface="Arial"/>
                        <a:sym typeface="Arial"/>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92D050"/>
                    </a:solidFill>
                  </a:tcPr>
                </a:tc>
              </a:tr>
            </a:tbl>
          </a:graphicData>
        </a:graphic>
      </p:graphicFrame>
      <p:sp>
        <p:nvSpPr>
          <p:cNvPr id="463" name="Google Shape;463;p20"/>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t/>
            </a:r>
            <a:endParaRPr b="1" sz="3200">
              <a:solidFill>
                <a:schemeClr val="lt1"/>
              </a:solidFill>
              <a:latin typeface="Arial"/>
              <a:ea typeface="Arial"/>
              <a:cs typeface="Arial"/>
              <a:sym typeface="Arial"/>
            </a:endParaRPr>
          </a:p>
        </p:txBody>
      </p:sp>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6" name="Shape 1946"/>
        <p:cNvGrpSpPr/>
        <p:nvPr/>
      </p:nvGrpSpPr>
      <p:grpSpPr>
        <a:xfrm>
          <a:off x="0" y="0"/>
          <a:ext cx="0" cy="0"/>
          <a:chOff x="0" y="0"/>
          <a:chExt cx="0" cy="0"/>
        </a:xfrm>
      </p:grpSpPr>
      <p:sp>
        <p:nvSpPr>
          <p:cNvPr id="1947" name="Google Shape;1947;p200"/>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MSP</a:t>
            </a:r>
            <a:endParaRPr/>
          </a:p>
        </p:txBody>
      </p:sp>
      <p:graphicFrame>
        <p:nvGraphicFramePr>
          <p:cNvPr id="1948" name="Google Shape;1948;p200"/>
          <p:cNvGraphicFramePr/>
          <p:nvPr/>
        </p:nvGraphicFramePr>
        <p:xfrm>
          <a:off x="79780" y="902127"/>
          <a:ext cx="3000000" cy="3000000"/>
        </p:xfrm>
        <a:graphic>
          <a:graphicData uri="http://schemas.openxmlformats.org/drawingml/2006/table">
            <a:tbl>
              <a:tblPr bandRow="1" firstCol="1" firstRow="1">
                <a:noFill/>
                <a:tableStyleId>{8A603AAD-59E9-4164-B51B-7B92F35CD14B}</a:tableStyleId>
              </a:tblPr>
              <a:tblGrid>
                <a:gridCol w="2438700"/>
                <a:gridCol w="6980775"/>
                <a:gridCol w="2692725"/>
              </a:tblGrid>
              <a:tr h="61075">
                <a:tc>
                  <a:txBody>
                    <a:bodyPr/>
                    <a:lstStyle/>
                    <a:p>
                      <a:pPr indent="-8890" lvl="0" marL="8890" marR="0" rtl="0" algn="ctr">
                        <a:spcBef>
                          <a:spcPts val="0"/>
                        </a:spcBef>
                        <a:spcAft>
                          <a:spcPts val="0"/>
                        </a:spcAft>
                        <a:buNone/>
                      </a:pPr>
                      <a:r>
                        <a:rPr lang="en-US" sz="1300" u="none" cap="none" strike="noStrike"/>
                        <a:t>KATEGORIA/</a:t>
                      </a:r>
                      <a:br>
                        <a:rPr b="1" lang="en-US" sz="1300" u="none" cap="none" strike="noStrike">
                          <a:solidFill>
                            <a:schemeClr val="lt1"/>
                          </a:solidFill>
                          <a:latin typeface="Arial"/>
                          <a:ea typeface="Arial"/>
                          <a:cs typeface="Arial"/>
                          <a:sym typeface="Arial"/>
                        </a:rPr>
                      </a:br>
                      <a:r>
                        <a:rPr lang="en-US" sz="1300" u="none" cap="none" strike="noStrike"/>
                        <a:t>KATEGORIA NDOGO</a:t>
                      </a:r>
                      <a:endParaRPr b="1" sz="1300" u="none" cap="none" strike="noStrike">
                        <a:solidFill>
                          <a:schemeClr val="lt1"/>
                        </a:solidFill>
                        <a:latin typeface="Arial"/>
                        <a:ea typeface="Arial"/>
                        <a:cs typeface="Arial"/>
                        <a:sym typeface="Arial"/>
                      </a:endParaRPr>
                    </a:p>
                  </a:txBody>
                  <a:tcPr marT="0" marB="0" marR="2175" marL="2175" anchor="ctr">
                    <a:solidFill>
                      <a:srgbClr val="002E6C"/>
                    </a:solidFill>
                  </a:tcPr>
                </a:tc>
                <a:tc>
                  <a:txBody>
                    <a:bodyPr/>
                    <a:lstStyle/>
                    <a:p>
                      <a:pPr indent="-8890" lvl="0" marL="8890" marR="0" rtl="0" algn="ctr">
                        <a:spcBef>
                          <a:spcPts val="0"/>
                        </a:spcBef>
                        <a:spcAft>
                          <a:spcPts val="0"/>
                        </a:spcAft>
                        <a:buNone/>
                      </a:pPr>
                      <a:r>
                        <a:rPr lang="en-US" sz="1300" u="none" cap="none" strike="noStrike"/>
                        <a:t>MALENGO</a:t>
                      </a:r>
                      <a:endParaRPr b="1" sz="1300" u="none" cap="none" strike="noStrike">
                        <a:solidFill>
                          <a:schemeClr val="lt1"/>
                        </a:solidFill>
                        <a:latin typeface="Arial"/>
                        <a:ea typeface="Arial"/>
                        <a:cs typeface="Arial"/>
                        <a:sym typeface="Arial"/>
                      </a:endParaRPr>
                    </a:p>
                  </a:txBody>
                  <a:tcPr marT="0" marB="0" marR="2175" marL="2175" anchor="ctr">
                    <a:solidFill>
                      <a:srgbClr val="002E6C"/>
                    </a:solidFill>
                  </a:tcPr>
                </a:tc>
                <a:tc>
                  <a:txBody>
                    <a:bodyPr/>
                    <a:lstStyle/>
                    <a:p>
                      <a:pPr indent="-8890" lvl="0" marL="8890" marR="0" rtl="0" algn="ctr">
                        <a:spcBef>
                          <a:spcPts val="0"/>
                        </a:spcBef>
                        <a:spcAft>
                          <a:spcPts val="0"/>
                        </a:spcAft>
                        <a:buNone/>
                      </a:pPr>
                      <a:r>
                        <a:rPr lang="en-US" sz="1300" u="none" cap="none" strike="noStrike"/>
                        <a:t>NYARAKA MUHIMU KWA AJILI YA TATHMINI</a:t>
                      </a:r>
                      <a:endParaRPr b="1" sz="1300" u="none" cap="none" strike="noStrike">
                        <a:solidFill>
                          <a:schemeClr val="lt1"/>
                        </a:solidFill>
                        <a:latin typeface="Arial"/>
                        <a:ea typeface="Arial"/>
                        <a:cs typeface="Arial"/>
                        <a:sym typeface="Arial"/>
                      </a:endParaRPr>
                    </a:p>
                  </a:txBody>
                  <a:tcPr marT="0" marB="0" marR="2175" marL="2175" anchor="ctr">
                    <a:solidFill>
                      <a:srgbClr val="002E6C"/>
                    </a:solidFill>
                  </a:tcPr>
                </a:tc>
              </a:tr>
              <a:tr h="386200">
                <a:tc>
                  <a:txBody>
                    <a:bodyPr/>
                    <a:lstStyle/>
                    <a:p>
                      <a:pPr indent="-8890" lvl="0" marL="8890" marR="0" rtl="0" algn="l">
                        <a:spcBef>
                          <a:spcPts val="0"/>
                        </a:spcBef>
                        <a:spcAft>
                          <a:spcPts val="0"/>
                        </a:spcAft>
                        <a:buNone/>
                      </a:pPr>
                      <a:r>
                        <a:rPr lang="en-US" sz="1300" u="none" cap="none" strike="noStrike"/>
                        <a:t>M1 Gharama Zinazoruhusiwa</a:t>
                      </a:r>
                      <a:endParaRPr sz="13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300" u="none" cap="none" strike="noStrike"/>
                        <a:t>Kuamua kama shirika lilipata gharama kulingana na maagizo ya mpokeaji mkuu/mpokeaji mdogo.</a:t>
                      </a:r>
                      <a:endParaRPr sz="13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300" u="none" cap="none" strike="noStrike"/>
                        <a:t>Mkataba wa wafadhili</a:t>
                      </a:r>
                      <a:endParaRPr/>
                    </a:p>
                    <a:p>
                      <a:pPr indent="-8890" lvl="0" marL="8890" marR="0" rtl="0" algn="l">
                        <a:spcBef>
                          <a:spcPts val="0"/>
                        </a:spcBef>
                        <a:spcAft>
                          <a:spcPts val="0"/>
                        </a:spcAft>
                        <a:buNone/>
                      </a:pPr>
                      <a:r>
                        <a:rPr lang="en-US" sz="1300" u="none" cap="none" strike="noStrike"/>
                        <a:t>Sampuli ya uwakilishi ya ununuzi</a:t>
                      </a:r>
                      <a:endParaRPr/>
                    </a:p>
                    <a:p>
                      <a:pPr indent="-8890" lvl="0" marL="8890" marR="0" rtl="0" algn="l">
                        <a:spcBef>
                          <a:spcPts val="0"/>
                        </a:spcBef>
                        <a:spcAft>
                          <a:spcPts val="0"/>
                        </a:spcAft>
                        <a:buNone/>
                      </a:pPr>
                      <a:r>
                        <a:rPr lang="en-US" sz="1300" u="none" cap="none" strike="noStrike"/>
                        <a:t>Rejista ya Kuhifadhi Nyaraka</a:t>
                      </a:r>
                      <a:endParaRPr sz="1300" u="none" cap="none" strike="noStrike">
                        <a:solidFill>
                          <a:schemeClr val="dk1"/>
                        </a:solidFill>
                        <a:latin typeface="Arial"/>
                        <a:ea typeface="Arial"/>
                        <a:cs typeface="Arial"/>
                        <a:sym typeface="Arial"/>
                      </a:endParaRPr>
                    </a:p>
                  </a:txBody>
                  <a:tcPr marT="0" marB="0" marR="2175" marL="2175"/>
                </a:tc>
              </a:tr>
              <a:tr h="164800">
                <a:tc>
                  <a:txBody>
                    <a:bodyPr/>
                    <a:lstStyle/>
                    <a:p>
                      <a:pPr indent="-8890" lvl="0" marL="8890" marR="0" rtl="0" algn="l">
                        <a:spcBef>
                          <a:spcPts val="0"/>
                        </a:spcBef>
                        <a:spcAft>
                          <a:spcPts val="0"/>
                        </a:spcAft>
                        <a:buNone/>
                      </a:pPr>
                      <a:r>
                        <a:rPr lang="en-US" sz="1300" u="none" cap="none" strike="noStrike"/>
                        <a:t>M2 Uhasibu, Ukaguzi na Kumbukumbu</a:t>
                      </a:r>
                      <a:endParaRPr sz="13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300" u="none" cap="none" strike="noStrike"/>
                        <a:t>Kuamua ikiwa shirika lilihesabu matumizi kulingana na mifumo ya uhasibu inayotambuliwa, lilikuwa chini ya ukaguzi wa shirikisho ikiwa matumizi yalizidi kizingiti kilichowekwa, na ikiwa rekodi zinahifadhiwa kwa malipo yote kwa tuzo.</a:t>
                      </a:r>
                      <a:endParaRPr sz="13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300" u="none" cap="none" strike="noStrike"/>
                        <a:t>Sera ya uhasibu</a:t>
                      </a:r>
                      <a:endParaRPr/>
                    </a:p>
                    <a:p>
                      <a:pPr indent="-8890" lvl="0" marL="8890" marR="0" rtl="0" algn="l">
                        <a:spcBef>
                          <a:spcPts val="0"/>
                        </a:spcBef>
                        <a:spcAft>
                          <a:spcPts val="0"/>
                        </a:spcAft>
                        <a:buNone/>
                      </a:pPr>
                      <a:r>
                        <a:rPr lang="en-US" sz="1300" u="none" cap="none" strike="noStrike"/>
                        <a:t>Rejista ya Kuhifadhi Nyaraka</a:t>
                      </a:r>
                      <a:endParaRPr sz="1300" u="none" cap="none" strike="noStrike">
                        <a:solidFill>
                          <a:schemeClr val="dk1"/>
                        </a:solidFill>
                        <a:latin typeface="Arial"/>
                        <a:ea typeface="Arial"/>
                        <a:cs typeface="Arial"/>
                        <a:sym typeface="Arial"/>
                      </a:endParaRPr>
                    </a:p>
                  </a:txBody>
                  <a:tcPr marT="0" marB="0" marR="2175" marL="2175"/>
                </a:tc>
              </a:tr>
              <a:tr h="165100">
                <a:tc>
                  <a:txBody>
                    <a:bodyPr/>
                    <a:lstStyle/>
                    <a:p>
                      <a:pPr indent="-8890" lvl="0" marL="8890" marR="0" rtl="0" algn="l">
                        <a:spcBef>
                          <a:spcPts val="0"/>
                        </a:spcBef>
                        <a:spcAft>
                          <a:spcPts val="0"/>
                        </a:spcAft>
                        <a:buNone/>
                      </a:pPr>
                      <a:r>
                        <a:rPr lang="en-US" sz="1300" u="none" cap="none" strike="noStrike"/>
                        <a:t>M3 Marekebisho ya Tuzo na Marekebisho ya Bajeti</a:t>
                      </a:r>
                      <a:endParaRPr sz="13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300" u="none" cap="none" strike="noStrike"/>
                        <a:t>Kuamua ikiwa shirika lilitoka kwenye makubaliano ya awali tu kulingana na marekebisho kwa tuzo ya awali na bajeti ya awali.</a:t>
                      </a:r>
                      <a:endParaRPr sz="13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300" u="none" cap="none" strike="noStrike"/>
                        <a:t>Marekebisho ya makubaliano ya awali</a:t>
                      </a:r>
                      <a:endParaRPr sz="1300" u="none" cap="none" strike="noStrike">
                        <a:solidFill>
                          <a:schemeClr val="dk1"/>
                        </a:solidFill>
                        <a:latin typeface="Arial"/>
                        <a:ea typeface="Arial"/>
                        <a:cs typeface="Arial"/>
                        <a:sym typeface="Arial"/>
                      </a:endParaRPr>
                    </a:p>
                  </a:txBody>
                  <a:tcPr marT="0" marB="0" marR="2175" marL="2175"/>
                </a:tc>
              </a:tr>
              <a:tr h="76325">
                <a:tc>
                  <a:txBody>
                    <a:bodyPr/>
                    <a:lstStyle/>
                    <a:p>
                      <a:pPr indent="-8890" lvl="0" marL="8890" marR="0" rtl="0" algn="l">
                        <a:spcBef>
                          <a:spcPts val="0"/>
                        </a:spcBef>
                        <a:spcAft>
                          <a:spcPts val="0"/>
                        </a:spcAft>
                        <a:buNone/>
                      </a:pPr>
                      <a:r>
                        <a:rPr lang="en-US" sz="1300" u="none" cap="none" strike="noStrike"/>
                        <a:t>M4 Notisi </a:t>
                      </a:r>
                      <a:endParaRPr sz="13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300" u="none" cap="none" strike="noStrike"/>
                        <a:t>Amua ikiwa mawasiliano yanaelekezwa kwa AO wa USAID au mpokeaji mwingine, kupitia barua/barua pepe/ana kwa ana.</a:t>
                      </a:r>
                      <a:endParaRPr sz="13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300" u="none" cap="none" strike="noStrike"/>
                        <a:t>Mawasiliano kwa mpokeaji mkuu/AO</a:t>
                      </a:r>
                      <a:endParaRPr sz="1300" u="none" cap="none" strike="noStrike">
                        <a:solidFill>
                          <a:schemeClr val="dk1"/>
                        </a:solidFill>
                        <a:latin typeface="Arial"/>
                        <a:ea typeface="Arial"/>
                        <a:cs typeface="Arial"/>
                        <a:sym typeface="Arial"/>
                      </a:endParaRPr>
                    </a:p>
                  </a:txBody>
                  <a:tcPr marT="0" marB="0" marR="2175" marL="2175"/>
                </a:tc>
              </a:tr>
              <a:tr h="165100">
                <a:tc>
                  <a:txBody>
                    <a:bodyPr/>
                    <a:lstStyle/>
                    <a:p>
                      <a:pPr indent="-8890" lvl="0" marL="8890" marR="0" rtl="0" algn="l">
                        <a:spcBef>
                          <a:spcPts val="0"/>
                        </a:spcBef>
                        <a:spcAft>
                          <a:spcPts val="0"/>
                        </a:spcAft>
                        <a:buNone/>
                      </a:pPr>
                      <a:r>
                        <a:rPr lang="en-US" sz="1300" u="none" cap="none" strike="noStrike"/>
                        <a:t>M5 Sera za Ununuzi</a:t>
                      </a:r>
                      <a:endParaRPr sz="13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300" u="none" cap="none" strike="noStrike"/>
                        <a:t>Kuamua ikiwa mpokeaji ana sera na taratibu zake za ununuzi wa bidhaa na huduma zinazohitajika kwa tuzo.</a:t>
                      </a:r>
                      <a:endParaRPr sz="13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300" u="none" cap="none" strike="noStrike"/>
                        <a:t>Sera ya Ununuzi</a:t>
                      </a:r>
                      <a:endParaRPr/>
                    </a:p>
                    <a:p>
                      <a:pPr indent="-8890" lvl="0" marL="8890" marR="0" rtl="0" algn="l">
                        <a:spcBef>
                          <a:spcPts val="0"/>
                        </a:spcBef>
                        <a:spcAft>
                          <a:spcPts val="0"/>
                        </a:spcAft>
                        <a:buNone/>
                      </a:pPr>
                      <a:r>
                        <a:rPr lang="en-US" sz="1300" u="none" cap="none" strike="noStrike"/>
                        <a:t>Mfano wa miamala ya ununuzi</a:t>
                      </a:r>
                      <a:endParaRPr sz="1300" u="none" cap="none" strike="noStrike">
                        <a:solidFill>
                          <a:schemeClr val="dk1"/>
                        </a:solidFill>
                        <a:latin typeface="Arial"/>
                        <a:ea typeface="Arial"/>
                        <a:cs typeface="Arial"/>
                        <a:sym typeface="Arial"/>
                      </a:endParaRPr>
                    </a:p>
                  </a:txBody>
                  <a:tcPr marT="0" marB="0" marR="2175" marL="2175"/>
                </a:tc>
              </a:tr>
              <a:tr h="37950">
                <a:tc>
                  <a:txBody>
                    <a:bodyPr/>
                    <a:lstStyle/>
                    <a:p>
                      <a:pPr indent="-8890" lvl="0" marL="8890" marR="0" rtl="0" algn="l">
                        <a:spcBef>
                          <a:spcPts val="0"/>
                        </a:spcBef>
                        <a:spcAft>
                          <a:spcPts val="0"/>
                        </a:spcAft>
                        <a:buNone/>
                      </a:pPr>
                      <a:r>
                        <a:rPr lang="en-US" sz="1300" u="none" cap="none" strike="noStrike"/>
                        <a:t>M6 Sheria za Ustahiki wa Ununuzi wa Bidhaa na Huduma wa USAID</a:t>
                      </a:r>
                      <a:endParaRPr sz="13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300" u="none" cap="none" strike="noStrike"/>
                        <a:t>Amua ikiwa aina fulani za bidhaa, ambazo zimekatazwa au zinahitaji idhini ya awali, hazikununuliwa bila idhini ya awali.</a:t>
                      </a:r>
                      <a:endParaRPr sz="13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300" u="none" cap="none" strike="noStrike"/>
                        <a:t>Mkataba wa wafadhili</a:t>
                      </a:r>
                      <a:endParaRPr/>
                    </a:p>
                    <a:p>
                      <a:pPr indent="-8890" lvl="0" marL="8890" marR="0" rtl="0" algn="l">
                        <a:spcBef>
                          <a:spcPts val="0"/>
                        </a:spcBef>
                        <a:spcAft>
                          <a:spcPts val="0"/>
                        </a:spcAft>
                        <a:buNone/>
                      </a:pPr>
                      <a:r>
                        <a:rPr lang="en-US" sz="1300" u="none" cap="none" strike="noStrike"/>
                        <a:t>Mfano wa miamala ya ununuzi</a:t>
                      </a:r>
                      <a:endParaRPr sz="1300" u="none" cap="none" strike="noStrike">
                        <a:solidFill>
                          <a:schemeClr val="dk1"/>
                        </a:solidFill>
                        <a:latin typeface="Arial"/>
                        <a:ea typeface="Arial"/>
                        <a:cs typeface="Arial"/>
                        <a:sym typeface="Arial"/>
                      </a:endParaRPr>
                    </a:p>
                  </a:txBody>
                  <a:tcPr marT="0" marB="0" marR="2175" marL="2175"/>
                </a:tc>
              </a:tr>
              <a:tr h="824375">
                <a:tc>
                  <a:txBody>
                    <a:bodyPr/>
                    <a:lstStyle/>
                    <a:p>
                      <a:pPr indent="-8890" lvl="0" marL="8890" marR="0" rtl="0" algn="l">
                        <a:spcBef>
                          <a:spcPts val="0"/>
                        </a:spcBef>
                        <a:spcAft>
                          <a:spcPts val="0"/>
                        </a:spcAft>
                        <a:buNone/>
                      </a:pPr>
                      <a:r>
                        <a:rPr lang="en-US" sz="1300" u="none" cap="none" strike="noStrike"/>
                        <a:t>M7 Umiliki na Matumizi ya Mali </a:t>
                      </a:r>
                      <a:endParaRPr sz="13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300" u="none" cap="none" strike="noStrike"/>
                        <a:t>Kuamua ikiwa umiliki uko ndani ya mhusika kulingana na vigezo na masharti ya tuzo na ikiwa mali hiyo inatumiwa kulingana na maagizo ya tuzo.</a:t>
                      </a:r>
                      <a:endParaRPr sz="13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300" u="none" cap="none" strike="noStrike"/>
                        <a:t>Mkataba wa wafadhili</a:t>
                      </a:r>
                      <a:endParaRPr/>
                    </a:p>
                    <a:p>
                      <a:pPr indent="-8890" lvl="0" marL="8890" marR="0" rtl="0" algn="l">
                        <a:spcBef>
                          <a:spcPts val="0"/>
                        </a:spcBef>
                        <a:spcAft>
                          <a:spcPts val="0"/>
                        </a:spcAft>
                        <a:buNone/>
                      </a:pPr>
                      <a:r>
                        <a:rPr lang="en-US" sz="1300" u="none" cap="none" strike="noStrike"/>
                        <a:t>Rejista ya Mali Zisizohamishika</a:t>
                      </a:r>
                      <a:endParaRPr/>
                    </a:p>
                    <a:p>
                      <a:pPr indent="-8890" lvl="0" marL="8890" marR="0" rtl="0" algn="l">
                        <a:spcBef>
                          <a:spcPts val="0"/>
                        </a:spcBef>
                        <a:spcAft>
                          <a:spcPts val="0"/>
                        </a:spcAft>
                        <a:buNone/>
                      </a:pPr>
                      <a:r>
                        <a:rPr lang="en-US" sz="1300" u="none" cap="none" strike="noStrike"/>
                        <a:t>Uthibitishaji wa Mali Zisizohamishika</a:t>
                      </a:r>
                      <a:endParaRPr/>
                    </a:p>
                    <a:p>
                      <a:pPr indent="-8890" lvl="0" marL="8890" marR="0" rtl="0" algn="l">
                        <a:spcBef>
                          <a:spcPts val="0"/>
                        </a:spcBef>
                        <a:spcAft>
                          <a:spcPts val="0"/>
                        </a:spcAft>
                        <a:buNone/>
                      </a:pPr>
                      <a:r>
                        <a:rPr lang="en-US" sz="1300" u="none" cap="none" strike="noStrike"/>
                        <a:t>Ripoti ya Mgawanyo wa Mali</a:t>
                      </a:r>
                      <a:endParaRPr sz="1300" u="none" cap="none" strike="noStrike">
                        <a:solidFill>
                          <a:schemeClr val="dk1"/>
                        </a:solidFill>
                        <a:latin typeface="Arial"/>
                        <a:ea typeface="Arial"/>
                        <a:cs typeface="Arial"/>
                        <a:sym typeface="Arial"/>
                      </a:endParaRPr>
                    </a:p>
                  </a:txBody>
                  <a:tcPr marT="0" marB="0" marR="2175" marL="2175"/>
                </a:tc>
              </a:tr>
              <a:tr h="165100">
                <a:tc>
                  <a:txBody>
                    <a:bodyPr/>
                    <a:lstStyle/>
                    <a:p>
                      <a:pPr indent="-8890" lvl="0" marL="8890" marR="0" rtl="0" algn="l">
                        <a:spcBef>
                          <a:spcPts val="0"/>
                        </a:spcBef>
                        <a:spcAft>
                          <a:spcPts val="0"/>
                        </a:spcAft>
                        <a:buNone/>
                      </a:pPr>
                      <a:r>
                        <a:rPr lang="en-US" sz="1300" u="none" cap="none" strike="noStrike"/>
                        <a:t>M8 Mawasilisho kwa Ofisi ya Ubadilishaji Hundi ya Benki Yenye Uzoefu wa Maendeleo na Haki za Data </a:t>
                      </a:r>
                      <a:endParaRPr sz="13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300" u="none" cap="none" strike="noStrike"/>
                        <a:t>Amua ikiwa mali yoyote ya kiakili (IP) iliyotengenezwa na mpokeaji kwa kutumia ufadhili wa wafadhili iliwasilisha IP kwa USAID kupitia tovuti iliyowekwa.</a:t>
                      </a:r>
                      <a:endParaRPr sz="13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300" u="none" cap="none" strike="noStrike"/>
                        <a:t>Uthibitisho wa uwasilishaji wa IP kwa Kituo cha ufafanuzi wa tajriba ya Maendeleo</a:t>
                      </a:r>
                      <a:endParaRPr sz="1300" u="none" cap="none" strike="noStrike">
                        <a:solidFill>
                          <a:schemeClr val="dk1"/>
                        </a:solidFill>
                        <a:latin typeface="Arial"/>
                        <a:ea typeface="Arial"/>
                        <a:cs typeface="Arial"/>
                        <a:sym typeface="Arial"/>
                      </a:endParaRPr>
                    </a:p>
                  </a:txBody>
                  <a:tcPr marT="0" marB="0" marR="2175" marL="2175"/>
                </a:tc>
              </a:tr>
            </a:tbl>
          </a:graphicData>
        </a:graphic>
      </p:graphicFrame>
      <p:sp>
        <p:nvSpPr>
          <p:cNvPr id="1949" name="Google Shape;1949;p200"/>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3" name="Shape 1953"/>
        <p:cNvGrpSpPr/>
        <p:nvPr/>
      </p:nvGrpSpPr>
      <p:grpSpPr>
        <a:xfrm>
          <a:off x="0" y="0"/>
          <a:ext cx="0" cy="0"/>
          <a:chOff x="0" y="0"/>
          <a:chExt cx="0" cy="0"/>
        </a:xfrm>
      </p:grpSpPr>
      <p:graphicFrame>
        <p:nvGraphicFramePr>
          <p:cNvPr id="1954" name="Google Shape;1954;p201"/>
          <p:cNvGraphicFramePr/>
          <p:nvPr/>
        </p:nvGraphicFramePr>
        <p:xfrm>
          <a:off x="190244" y="902127"/>
          <a:ext cx="3000000" cy="3000000"/>
        </p:xfrm>
        <a:graphic>
          <a:graphicData uri="http://schemas.openxmlformats.org/drawingml/2006/table">
            <a:tbl>
              <a:tblPr bandRow="1" firstCol="1" firstRow="1">
                <a:noFill/>
                <a:tableStyleId>{8A603AAD-59E9-4164-B51B-7B92F35CD14B}</a:tableStyleId>
              </a:tblPr>
              <a:tblGrid>
                <a:gridCol w="1917725"/>
                <a:gridCol w="6830000"/>
                <a:gridCol w="3084250"/>
              </a:tblGrid>
              <a:tr h="416375">
                <a:tc>
                  <a:txBody>
                    <a:bodyPr/>
                    <a:lstStyle/>
                    <a:p>
                      <a:pPr indent="-8890" lvl="0" marL="8890" marR="0" rtl="0" algn="ctr">
                        <a:spcBef>
                          <a:spcPts val="0"/>
                        </a:spcBef>
                        <a:spcAft>
                          <a:spcPts val="0"/>
                        </a:spcAft>
                        <a:buNone/>
                      </a:pPr>
                      <a:r>
                        <a:rPr lang="en-US" sz="1200" u="none" cap="none" strike="noStrike"/>
                        <a:t>KATEGORIA/</a:t>
                      </a:r>
                      <a:br>
                        <a:rPr b="1" lang="en-US" sz="1200" u="none" cap="none" strike="noStrike">
                          <a:solidFill>
                            <a:schemeClr val="lt1"/>
                          </a:solidFill>
                          <a:latin typeface="Arial"/>
                          <a:ea typeface="Arial"/>
                          <a:cs typeface="Arial"/>
                          <a:sym typeface="Arial"/>
                        </a:rPr>
                      </a:br>
                      <a:r>
                        <a:rPr lang="en-US" sz="1200" u="none" cap="none" strike="noStrike"/>
                        <a:t>KATEGORIA NDOGO</a:t>
                      </a:r>
                      <a:endParaRPr b="1" sz="1200" u="none" cap="none" strike="noStrike">
                        <a:solidFill>
                          <a:schemeClr val="lt1"/>
                        </a:solidFill>
                        <a:latin typeface="Arial"/>
                        <a:ea typeface="Arial"/>
                        <a:cs typeface="Arial"/>
                        <a:sym typeface="Arial"/>
                      </a:endParaRPr>
                    </a:p>
                  </a:txBody>
                  <a:tcPr marT="0" marB="0" marR="2175" marL="2175" anchor="ctr">
                    <a:solidFill>
                      <a:srgbClr val="002E6C"/>
                    </a:solidFill>
                  </a:tcPr>
                </a:tc>
                <a:tc>
                  <a:txBody>
                    <a:bodyPr/>
                    <a:lstStyle/>
                    <a:p>
                      <a:pPr indent="-8890" lvl="0" marL="8890" marR="0" rtl="0" algn="ctr">
                        <a:spcBef>
                          <a:spcPts val="0"/>
                        </a:spcBef>
                        <a:spcAft>
                          <a:spcPts val="0"/>
                        </a:spcAft>
                        <a:buNone/>
                      </a:pPr>
                      <a:r>
                        <a:rPr lang="en-US" sz="1200" u="none" cap="none" strike="noStrike"/>
                        <a:t>MALENGO</a:t>
                      </a:r>
                      <a:endParaRPr b="1" sz="1200" u="none" cap="none" strike="noStrike">
                        <a:solidFill>
                          <a:schemeClr val="lt1"/>
                        </a:solidFill>
                        <a:latin typeface="Arial"/>
                        <a:ea typeface="Arial"/>
                        <a:cs typeface="Arial"/>
                        <a:sym typeface="Arial"/>
                      </a:endParaRPr>
                    </a:p>
                  </a:txBody>
                  <a:tcPr marT="0" marB="0" marR="2175" marL="2175" anchor="ctr">
                    <a:solidFill>
                      <a:srgbClr val="002E6C"/>
                    </a:solidFill>
                  </a:tcPr>
                </a:tc>
                <a:tc>
                  <a:txBody>
                    <a:bodyPr/>
                    <a:lstStyle/>
                    <a:p>
                      <a:pPr indent="-8890" lvl="0" marL="8890" marR="0" rtl="0" algn="ctr">
                        <a:spcBef>
                          <a:spcPts val="0"/>
                        </a:spcBef>
                        <a:spcAft>
                          <a:spcPts val="0"/>
                        </a:spcAft>
                        <a:buNone/>
                      </a:pPr>
                      <a:r>
                        <a:rPr lang="en-US" sz="1200" u="none" cap="none" strike="noStrike"/>
                        <a:t>NYARAKA MUHIMU KWA AJILI YA TATHMINI</a:t>
                      </a:r>
                      <a:endParaRPr b="1" sz="1200" u="none" cap="none" strike="noStrike">
                        <a:solidFill>
                          <a:schemeClr val="lt1"/>
                        </a:solidFill>
                        <a:latin typeface="Arial"/>
                        <a:ea typeface="Arial"/>
                        <a:cs typeface="Arial"/>
                        <a:sym typeface="Arial"/>
                      </a:endParaRPr>
                    </a:p>
                  </a:txBody>
                  <a:tcPr marT="0" marB="0" marR="2175" marL="2175" anchor="ctr">
                    <a:solidFill>
                      <a:srgbClr val="002E6C"/>
                    </a:solidFill>
                  </a:tcPr>
                </a:tc>
              </a:tr>
              <a:tr h="624550">
                <a:tc>
                  <a:txBody>
                    <a:bodyPr/>
                    <a:lstStyle/>
                    <a:p>
                      <a:pPr indent="-8890" lvl="0" marL="8890" marR="0" rtl="0" algn="l">
                        <a:spcBef>
                          <a:spcPts val="0"/>
                        </a:spcBef>
                        <a:spcAft>
                          <a:spcPts val="0"/>
                        </a:spcAft>
                        <a:buNone/>
                      </a:pPr>
                      <a:r>
                        <a:rPr lang="en-US" sz="1200" u="none" cap="none" strike="noStrike"/>
                        <a:t>M9 Kuweka Alama na Mawasiliano ya Umma Chini ya Usaidizi Unaofadhiliwa na USAID</a:t>
                      </a:r>
                      <a:endParaRPr sz="12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200" u="none" cap="none" strike="noStrike"/>
                        <a:t>Tambua ikiwa bidhaa zina alama (chapa) ambazo (kwa mfano, magari, mahema) zinaambatana na maagizo ya USAID.</a:t>
                      </a:r>
                      <a:endParaRPr sz="12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200" u="none" cap="none" strike="noStrike"/>
                        <a:t>Picha za nyenzo zenye chapa ya USAID (ikiwa tathmini inafanywa mtandaoni)/ukaguzi wa kimwili wa vitu vyenye chapa ya USAID.</a:t>
                      </a:r>
                      <a:endParaRPr sz="1200" u="none" cap="none" strike="noStrike">
                        <a:solidFill>
                          <a:schemeClr val="dk1"/>
                        </a:solidFill>
                        <a:latin typeface="Arial"/>
                        <a:ea typeface="Arial"/>
                        <a:cs typeface="Arial"/>
                        <a:sym typeface="Arial"/>
                      </a:endParaRPr>
                    </a:p>
                  </a:txBody>
                  <a:tcPr marT="0" marB="0" marR="2175" marL="2175"/>
                </a:tc>
              </a:tr>
              <a:tr h="416375">
                <a:tc>
                  <a:txBody>
                    <a:bodyPr/>
                    <a:lstStyle/>
                    <a:p>
                      <a:pPr indent="-8890" lvl="0" marL="8890" marR="0" rtl="0" algn="l">
                        <a:spcBef>
                          <a:spcPts val="0"/>
                        </a:spcBef>
                        <a:spcAft>
                          <a:spcPts val="0"/>
                        </a:spcAft>
                        <a:buNone/>
                      </a:pPr>
                      <a:r>
                        <a:rPr lang="en-US" sz="1200" u="none" cap="none" strike="noStrike"/>
                        <a:t>M10 Kusitishwa na Kusimamishwa kwa Ufadhili </a:t>
                      </a:r>
                      <a:endParaRPr sz="12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200" u="none" cap="none" strike="noStrike"/>
                        <a:t>Kuamua ikiwa mpokeaji anajua kwamba tuzo inaweza kusitishwa/kusimamishwa wakati wowote.</a:t>
                      </a:r>
                      <a:endParaRPr sz="12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200" u="none" cap="none" strike="noStrike"/>
                        <a:t>Barua za kusimamishwa/kusitishwa kwa tuzo</a:t>
                      </a:r>
                      <a:endParaRPr sz="1200" u="none" cap="none" strike="noStrike">
                        <a:solidFill>
                          <a:schemeClr val="dk1"/>
                        </a:solidFill>
                        <a:latin typeface="Arial"/>
                        <a:ea typeface="Arial"/>
                        <a:cs typeface="Arial"/>
                        <a:sym typeface="Arial"/>
                      </a:endParaRPr>
                    </a:p>
                  </a:txBody>
                  <a:tcPr marT="0" marB="0" marR="2175" marL="2175"/>
                </a:tc>
              </a:tr>
              <a:tr h="624550">
                <a:tc>
                  <a:txBody>
                    <a:bodyPr/>
                    <a:lstStyle/>
                    <a:p>
                      <a:pPr indent="-8890" lvl="0" marL="8890" marR="0" rtl="0" algn="l">
                        <a:spcBef>
                          <a:spcPts val="0"/>
                        </a:spcBef>
                        <a:spcAft>
                          <a:spcPts val="0"/>
                        </a:spcAft>
                        <a:buNone/>
                      </a:pPr>
                      <a:r>
                        <a:rPr lang="en-US" sz="1200" u="none" cap="none" strike="noStrike"/>
                        <a:t>M11 Mwenendo wa Mpokeaji na Mwajiriwa </a:t>
                      </a:r>
                      <a:endParaRPr sz="12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200" u="none" cap="none" strike="noStrike"/>
                        <a:t>Tathmini ikiwa mpokeaji ameandika sera na taratibu za kuzuia migogoro ya kimaslahi binafsi na kuzuia maafisa wake, wafanyakazi, ama mawakala kutumia nafasi zao za kikazi kwa faida binafsi au kuonyesha muonekano wa mgogoro wa kimaslahi binafsi.</a:t>
                      </a:r>
                      <a:endParaRPr sz="12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200" u="none" cap="none" strike="noStrike"/>
                        <a:t>Sera ya Rasilimali Watu</a:t>
                      </a:r>
                      <a:endParaRPr/>
                    </a:p>
                    <a:p>
                      <a:pPr indent="-8890" lvl="0" marL="8890" marR="0" rtl="0" algn="l">
                        <a:spcBef>
                          <a:spcPts val="0"/>
                        </a:spcBef>
                        <a:spcAft>
                          <a:spcPts val="0"/>
                        </a:spcAft>
                        <a:buNone/>
                      </a:pPr>
                      <a:r>
                        <a:rPr lang="en-US" sz="1200" u="none" cap="none" strike="noStrike"/>
                        <a:t>Kanuni ya Maadili ya Sera ya Mgogoro wa Maslahi</a:t>
                      </a:r>
                      <a:endParaRPr sz="1200" u="none" cap="none" strike="noStrike">
                        <a:solidFill>
                          <a:schemeClr val="dk1"/>
                        </a:solidFill>
                        <a:latin typeface="Arial"/>
                        <a:ea typeface="Arial"/>
                        <a:cs typeface="Arial"/>
                        <a:sym typeface="Arial"/>
                      </a:endParaRPr>
                    </a:p>
                  </a:txBody>
                  <a:tcPr marT="0" marB="0" marR="2175" marL="2175"/>
                </a:tc>
              </a:tr>
              <a:tr h="832725">
                <a:tc>
                  <a:txBody>
                    <a:bodyPr/>
                    <a:lstStyle/>
                    <a:p>
                      <a:pPr indent="-8890" lvl="0" marL="8890" marR="0" rtl="0" algn="l">
                        <a:spcBef>
                          <a:spcPts val="0"/>
                        </a:spcBef>
                        <a:spcAft>
                          <a:spcPts val="0"/>
                        </a:spcAft>
                        <a:buNone/>
                      </a:pPr>
                      <a:r>
                        <a:rPr lang="en-US" sz="1200" u="none" cap="none" strike="noStrike"/>
                        <a:t>M12 Uzuiaji na Usimamishwaji </a:t>
                      </a:r>
                      <a:endParaRPr sz="12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200" u="none" cap="none" strike="noStrike"/>
                        <a:t>Thibitisha kwamba mpokeaji hafanyi shughuli na watu au mashirika yaliyozuiliwa au yaliyosimamishwa chini ya tuzo ya USAID isipokuwa kama idhini ya awali imepatikana kutoka kwa Afisa wa Mkataba (AO).</a:t>
                      </a:r>
                      <a:endParaRPr sz="12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200" u="none" cap="none" strike="noStrike"/>
                        <a:t>Uthibitishaji wa SAM unafanywa kwa wafanyakazi, wakandarasi, wapokeaji wadogo, wachuuzi, na wahusika wengine wowote wanaohusika na utekelezaji wa tuzo ya USAID.</a:t>
                      </a:r>
                      <a:endParaRPr sz="1200" u="none" cap="none" strike="noStrike">
                        <a:solidFill>
                          <a:schemeClr val="dk1"/>
                        </a:solidFill>
                        <a:latin typeface="Arial"/>
                        <a:ea typeface="Arial"/>
                        <a:cs typeface="Arial"/>
                        <a:sym typeface="Arial"/>
                      </a:endParaRPr>
                    </a:p>
                  </a:txBody>
                  <a:tcPr marT="0" marB="0" marR="2175" marL="2175"/>
                </a:tc>
              </a:tr>
              <a:tr h="416375">
                <a:tc>
                  <a:txBody>
                    <a:bodyPr/>
                    <a:lstStyle/>
                    <a:p>
                      <a:pPr indent="-8890" lvl="0" marL="8890" marR="0" rtl="0" algn="l">
                        <a:spcBef>
                          <a:spcPts val="0"/>
                        </a:spcBef>
                        <a:spcAft>
                          <a:spcPts val="0"/>
                        </a:spcAft>
                        <a:buNone/>
                      </a:pPr>
                      <a:r>
                        <a:rPr lang="en-US" sz="1200" u="none" cap="none" strike="noStrike"/>
                        <a:t>M13 Migogoro na Rufaa</a:t>
                      </a:r>
                      <a:endParaRPr sz="12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200" u="none" cap="none" strike="noStrike"/>
                        <a:t>Amua ikiwa mpokeaji anajua mchakato wa kuibua mizozo/rufaa.</a:t>
                      </a:r>
                      <a:endParaRPr sz="12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200" u="none" cap="none" strike="noStrike"/>
                        <a:t>Migogoro/Barua za rufaa</a:t>
                      </a:r>
                      <a:endParaRPr/>
                    </a:p>
                    <a:p>
                      <a:pPr indent="-8890" lvl="0" marL="8890" marR="0" rtl="0" algn="l">
                        <a:spcBef>
                          <a:spcPts val="0"/>
                        </a:spcBef>
                        <a:spcAft>
                          <a:spcPts val="0"/>
                        </a:spcAft>
                        <a:buNone/>
                      </a:pPr>
                      <a:r>
                        <a:rPr lang="en-US" sz="1200" u="none" cap="none" strike="noStrike"/>
                        <a:t>Mawasiliano mengine yanayohusiana</a:t>
                      </a:r>
                      <a:endParaRPr sz="1200" u="none" cap="none" strike="noStrike">
                        <a:solidFill>
                          <a:schemeClr val="dk1"/>
                        </a:solidFill>
                        <a:latin typeface="Arial"/>
                        <a:ea typeface="Arial"/>
                        <a:cs typeface="Arial"/>
                        <a:sym typeface="Arial"/>
                      </a:endParaRPr>
                    </a:p>
                  </a:txBody>
                  <a:tcPr marT="0" marB="0" marR="2175" marL="2175"/>
                </a:tc>
              </a:tr>
              <a:tr h="1040925">
                <a:tc>
                  <a:txBody>
                    <a:bodyPr/>
                    <a:lstStyle/>
                    <a:p>
                      <a:pPr indent="-8890" lvl="0" marL="8890" marR="0" rtl="0" algn="l">
                        <a:spcBef>
                          <a:spcPts val="0"/>
                        </a:spcBef>
                        <a:spcAft>
                          <a:spcPts val="0"/>
                        </a:spcAft>
                        <a:buNone/>
                      </a:pPr>
                      <a:r>
                        <a:rPr lang="en-US" sz="1200" u="none" cap="none" strike="noStrike"/>
                        <a:t>M14 Kuzuia Miamala na, au Utoaji wa Rasilimali au Msaada Kwa, Vikundi na Watu binafsi Waliowekewa Vikwazo </a:t>
                      </a:r>
                      <a:endParaRPr sz="12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200" u="none" cap="none" strike="noStrike"/>
                        <a:t>Thibitisha kwamba mpokeaji hatafanya miamala na, au kutoa rasilimali au msaada kwa, mtu yeyote au taasisi ambayo inakabiliwa na vikwazo vinavyosimamiwa na OFAC au Umoja wa Mataifa (UN), ikiwa ni pamoja na mtu yeyote au taasisi ambayo imejumuishwa kwenye Orodha Maalum ya Raia na Watu Waliowekewa vikwazo inayosimamiwa na OFAC.</a:t>
                      </a:r>
                      <a:endParaRPr sz="12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200" u="none" cap="none" strike="noStrike"/>
                        <a:t>Uthibitisho wa uthibitishaji wa OFAC uliofanywa</a:t>
                      </a:r>
                      <a:endParaRPr/>
                    </a:p>
                    <a:p>
                      <a:pPr indent="-8890" lvl="0" marL="8890" marR="0" rtl="0" algn="l">
                        <a:spcBef>
                          <a:spcPts val="0"/>
                        </a:spcBef>
                        <a:spcAft>
                          <a:spcPts val="0"/>
                        </a:spcAft>
                        <a:buNone/>
                      </a:pPr>
                      <a:r>
                        <a:rPr lang="en-US" sz="1200" u="none" cap="none" strike="noStrike"/>
                        <a:t>Uthibitisho wa uthibitisho wa Umoja wa Mataifa uliofanywa</a:t>
                      </a:r>
                      <a:endParaRPr sz="1200" u="none" cap="none" strike="noStrike">
                        <a:solidFill>
                          <a:schemeClr val="dk1"/>
                        </a:solidFill>
                        <a:latin typeface="Arial"/>
                        <a:ea typeface="Arial"/>
                        <a:cs typeface="Arial"/>
                        <a:sym typeface="Arial"/>
                      </a:endParaRPr>
                    </a:p>
                  </a:txBody>
                  <a:tcPr marT="0" marB="0" marR="2175" marL="2175"/>
                </a:tc>
              </a:tr>
              <a:tr h="1040925">
                <a:tc>
                  <a:txBody>
                    <a:bodyPr/>
                    <a:lstStyle/>
                    <a:p>
                      <a:pPr indent="-8890" lvl="0" marL="8890" marR="0" rtl="0" algn="l">
                        <a:spcBef>
                          <a:spcPts val="0"/>
                        </a:spcBef>
                        <a:spcAft>
                          <a:spcPts val="0"/>
                        </a:spcAft>
                        <a:buNone/>
                      </a:pPr>
                      <a:r>
                        <a:rPr lang="en-US" sz="1200" u="none" cap="none" strike="noStrike"/>
                        <a:t>M15 Usafirishaji Haramu wa Watu </a:t>
                      </a:r>
                      <a:endParaRPr sz="12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200" u="none" cap="none" strike="noStrike"/>
                        <a:t>Thibitisha kwamba shirika, mpokeaji tuzo ndogo, au mkandarasi, katika kiwango chochote, au wafanyakazi wao, waajiri wa kazi, madalali, au mawakala wengine hawashiriki katika usafirishaji haramu wa watu (kama inavyofafanuliwa katika Itifaki ya Kuzuia, Kukomesha, na Kuadhibu Usafirishaji Haramu wa Watu, haswa Wanawake, na Watoto, ikiongeza Mkataba wa UN dhidi ya Uhalifu wa Kimataifa).</a:t>
                      </a:r>
                      <a:endParaRPr sz="12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200" u="none" cap="none" strike="noStrike"/>
                        <a:t>Sera ya Usafirishaji Haramu wa Watu</a:t>
                      </a:r>
                      <a:endParaRPr sz="1200" u="none" cap="none" strike="noStrike">
                        <a:solidFill>
                          <a:schemeClr val="dk1"/>
                        </a:solidFill>
                        <a:latin typeface="Arial"/>
                        <a:ea typeface="Arial"/>
                        <a:cs typeface="Arial"/>
                        <a:sym typeface="Arial"/>
                      </a:endParaRPr>
                    </a:p>
                  </a:txBody>
                  <a:tcPr marT="0" marB="0" marR="2175" marL="2175"/>
                </a:tc>
              </a:tr>
            </a:tbl>
          </a:graphicData>
        </a:graphic>
      </p:graphicFrame>
      <p:sp>
        <p:nvSpPr>
          <p:cNvPr id="1955" name="Google Shape;1955;p201"/>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MSP (INAENDELEA) </a:t>
            </a:r>
            <a:endParaRPr/>
          </a:p>
        </p:txBody>
      </p:sp>
      <p:sp>
        <p:nvSpPr>
          <p:cNvPr id="1956" name="Google Shape;1956;p201"/>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0" name="Shape 1960"/>
        <p:cNvGrpSpPr/>
        <p:nvPr/>
      </p:nvGrpSpPr>
      <p:grpSpPr>
        <a:xfrm>
          <a:off x="0" y="0"/>
          <a:ext cx="0" cy="0"/>
          <a:chOff x="0" y="0"/>
          <a:chExt cx="0" cy="0"/>
        </a:xfrm>
      </p:grpSpPr>
      <p:graphicFrame>
        <p:nvGraphicFramePr>
          <p:cNvPr id="1961" name="Google Shape;1961;p202"/>
          <p:cNvGraphicFramePr/>
          <p:nvPr/>
        </p:nvGraphicFramePr>
        <p:xfrm>
          <a:off x="79781" y="948539"/>
          <a:ext cx="3000000" cy="3000000"/>
        </p:xfrm>
        <a:graphic>
          <a:graphicData uri="http://schemas.openxmlformats.org/drawingml/2006/table">
            <a:tbl>
              <a:tblPr bandRow="1" firstCol="1" firstRow="1">
                <a:noFill/>
                <a:tableStyleId>{8A603AAD-59E9-4164-B51B-7B92F35CD14B}</a:tableStyleId>
              </a:tblPr>
              <a:tblGrid>
                <a:gridCol w="1966725"/>
                <a:gridCol w="7249625"/>
                <a:gridCol w="2805850"/>
              </a:tblGrid>
              <a:tr h="61075">
                <a:tc>
                  <a:txBody>
                    <a:bodyPr/>
                    <a:lstStyle/>
                    <a:p>
                      <a:pPr indent="-8890" lvl="0" marL="8890" marR="0" rtl="0" algn="ctr">
                        <a:spcBef>
                          <a:spcPts val="0"/>
                        </a:spcBef>
                        <a:spcAft>
                          <a:spcPts val="0"/>
                        </a:spcAft>
                        <a:buNone/>
                      </a:pPr>
                      <a:r>
                        <a:rPr lang="en-US" sz="1300" u="none" cap="none" strike="noStrike"/>
                        <a:t>KATEGORIA/</a:t>
                      </a:r>
                      <a:br>
                        <a:rPr b="1" lang="en-US" sz="1300" u="none" cap="none" strike="noStrike">
                          <a:solidFill>
                            <a:schemeClr val="lt1"/>
                          </a:solidFill>
                          <a:latin typeface="Arial"/>
                          <a:ea typeface="Arial"/>
                          <a:cs typeface="Arial"/>
                          <a:sym typeface="Arial"/>
                        </a:rPr>
                      </a:br>
                      <a:r>
                        <a:rPr lang="en-US" sz="1300" u="none" cap="none" strike="noStrike"/>
                        <a:t>KATEGORIA NDOGO</a:t>
                      </a:r>
                      <a:endParaRPr b="1" sz="1300" u="none" cap="none" strike="noStrike">
                        <a:solidFill>
                          <a:schemeClr val="lt1"/>
                        </a:solidFill>
                        <a:latin typeface="Arial"/>
                        <a:ea typeface="Arial"/>
                        <a:cs typeface="Arial"/>
                        <a:sym typeface="Arial"/>
                      </a:endParaRPr>
                    </a:p>
                  </a:txBody>
                  <a:tcPr marT="0" marB="0" marR="2175" marL="2175" anchor="ctr">
                    <a:solidFill>
                      <a:srgbClr val="002E6C"/>
                    </a:solidFill>
                  </a:tcPr>
                </a:tc>
                <a:tc>
                  <a:txBody>
                    <a:bodyPr/>
                    <a:lstStyle/>
                    <a:p>
                      <a:pPr indent="-8890" lvl="0" marL="8890" marR="0" rtl="0" algn="ctr">
                        <a:spcBef>
                          <a:spcPts val="0"/>
                        </a:spcBef>
                        <a:spcAft>
                          <a:spcPts val="0"/>
                        </a:spcAft>
                        <a:buNone/>
                      </a:pPr>
                      <a:r>
                        <a:rPr lang="en-US" sz="1300" u="none" cap="none" strike="noStrike"/>
                        <a:t>MALENGO</a:t>
                      </a:r>
                      <a:endParaRPr b="1" sz="1300" u="none" cap="none" strike="noStrike">
                        <a:solidFill>
                          <a:schemeClr val="lt1"/>
                        </a:solidFill>
                        <a:latin typeface="Arial"/>
                        <a:ea typeface="Arial"/>
                        <a:cs typeface="Arial"/>
                        <a:sym typeface="Arial"/>
                      </a:endParaRPr>
                    </a:p>
                  </a:txBody>
                  <a:tcPr marT="0" marB="0" marR="2175" marL="2175" anchor="ctr">
                    <a:solidFill>
                      <a:srgbClr val="002E6C"/>
                    </a:solidFill>
                  </a:tcPr>
                </a:tc>
                <a:tc>
                  <a:txBody>
                    <a:bodyPr/>
                    <a:lstStyle/>
                    <a:p>
                      <a:pPr indent="-8890" lvl="0" marL="8890" marR="0" rtl="0" algn="ctr">
                        <a:spcBef>
                          <a:spcPts val="0"/>
                        </a:spcBef>
                        <a:spcAft>
                          <a:spcPts val="0"/>
                        </a:spcAft>
                        <a:buNone/>
                      </a:pPr>
                      <a:r>
                        <a:rPr lang="en-US" sz="1300" u="none" cap="none" strike="noStrike"/>
                        <a:t>NYARAKA MUHIMU KWA AJILI YA TATHMINI</a:t>
                      </a:r>
                      <a:endParaRPr b="1" sz="1300" u="none" cap="none" strike="noStrike">
                        <a:solidFill>
                          <a:schemeClr val="lt1"/>
                        </a:solidFill>
                        <a:latin typeface="Arial"/>
                        <a:ea typeface="Arial"/>
                        <a:cs typeface="Arial"/>
                        <a:sym typeface="Arial"/>
                      </a:endParaRPr>
                    </a:p>
                  </a:txBody>
                  <a:tcPr marT="0" marB="0" marR="2175" marL="2175" anchor="ctr">
                    <a:solidFill>
                      <a:srgbClr val="002E6C"/>
                    </a:solidFill>
                  </a:tcPr>
                </a:tc>
              </a:tr>
              <a:tr h="106875">
                <a:tc>
                  <a:txBody>
                    <a:bodyPr/>
                    <a:lstStyle/>
                    <a:p>
                      <a:pPr indent="-8890" lvl="0" marL="8890" marR="0" rtl="0" algn="l">
                        <a:spcBef>
                          <a:spcPts val="0"/>
                        </a:spcBef>
                        <a:spcAft>
                          <a:spcPts val="0"/>
                        </a:spcAft>
                        <a:buNone/>
                      </a:pPr>
                      <a:r>
                        <a:rPr lang="en-US" sz="1300" u="none" cap="none" strike="noStrike"/>
                        <a:t>M16 Shughuli za Kupanga Idadi ya Watu kwa Hiari – Mahitaji ya Lazima </a:t>
                      </a:r>
                      <a:endParaRPr sz="13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300" u="none" cap="none" strike="noStrike"/>
                        <a:t>Thibitisha kwamba shirika halitumii fedha za USAID kulipia kuhasi kusiko kwa hiari au Shughuli Zinazohusiana na Utoaji Mimba.</a:t>
                      </a:r>
                      <a:endParaRPr sz="13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300" u="none" cap="none" strike="noStrike"/>
                        <a:t>Hakuna – itaongozwa na mahojiano na usimamizi</a:t>
                      </a:r>
                      <a:endParaRPr sz="1300" u="none" cap="none" strike="noStrike">
                        <a:solidFill>
                          <a:schemeClr val="dk1"/>
                        </a:solidFill>
                        <a:latin typeface="Arial"/>
                        <a:ea typeface="Arial"/>
                        <a:cs typeface="Arial"/>
                        <a:sym typeface="Arial"/>
                      </a:endParaRPr>
                    </a:p>
                  </a:txBody>
                  <a:tcPr marT="0" marB="0" marR="2175" marL="2175"/>
                </a:tc>
              </a:tr>
              <a:tr h="152675">
                <a:tc>
                  <a:txBody>
                    <a:bodyPr/>
                    <a:lstStyle/>
                    <a:p>
                      <a:pPr indent="-8890" lvl="0" marL="8890" marR="0" rtl="0" algn="l">
                        <a:spcBef>
                          <a:spcPts val="0"/>
                        </a:spcBef>
                        <a:spcAft>
                          <a:spcPts val="0"/>
                        </a:spcAft>
                        <a:buNone/>
                      </a:pPr>
                      <a:r>
                        <a:rPr lang="en-US" sz="1300" u="none" cap="none" strike="noStrike"/>
                        <a:t>M17 Ushiriki Sawa wa Mashirika ya Kiimani (FBO)</a:t>
                      </a:r>
                      <a:endParaRPr sz="13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300" u="none" cap="none" strike="noStrike"/>
                        <a:t>Thibitisha kwamba FBOs zinaweza kushiriki kwa msingi sawa na shirika lolote lingine, katika programu yoyote ya USAID ambayo vinginevyo wanastahili, na kwamba shughuli za kidini waziwazi zimepigwa marufuku.</a:t>
                      </a:r>
                      <a:endParaRPr sz="13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300" u="none" cap="none" strike="noStrike"/>
                        <a:t>Hakuna – itaongozwa na mahojiano na usimamizi</a:t>
                      </a:r>
                      <a:endParaRPr sz="1300" u="none" cap="none" strike="noStrike">
                        <a:solidFill>
                          <a:schemeClr val="dk1"/>
                        </a:solidFill>
                        <a:latin typeface="Arial"/>
                        <a:ea typeface="Arial"/>
                        <a:cs typeface="Arial"/>
                        <a:sym typeface="Arial"/>
                      </a:endParaRPr>
                    </a:p>
                  </a:txBody>
                  <a:tcPr marT="0" marB="0" marR="2175" marL="2175"/>
                </a:tc>
              </a:tr>
              <a:tr h="381650">
                <a:tc>
                  <a:txBody>
                    <a:bodyPr/>
                    <a:lstStyle/>
                    <a:p>
                      <a:pPr indent="-8890" lvl="0" marL="8890" marR="0" rtl="0" algn="l">
                        <a:spcBef>
                          <a:spcPts val="0"/>
                        </a:spcBef>
                        <a:spcAft>
                          <a:spcPts val="0"/>
                        </a:spcAft>
                        <a:buNone/>
                      </a:pPr>
                      <a:r>
                        <a:rPr lang="en-US" sz="1300" u="none" cap="none" strike="noStrike"/>
                        <a:t>M18 Kutobagua </a:t>
                      </a:r>
                      <a:endParaRPr sz="13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300" u="none" cap="none" strike="noStrike"/>
                        <a:t>Thibitisha kwamba hakuna raia ama mkazi halali wa nchi ya Marekani atakayezuiliwa kushiriki, kunyimwa faida ya, ama kubaguliwa vinginevyo kulingana na rangi, kabila, asili ya kitaifa, umri, ulemavu, ama jinsia chini ya programu ama shughuli yoyote inayofadhiliwa na tuzo hii wakati kazi chini ya ruzuku inafanywa Marekani ama wakati wafanyakazi wanakuwa wameajiriwa kutoka Marekani.</a:t>
                      </a:r>
                      <a:endParaRPr sz="13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300" u="none" cap="none" strike="noStrike"/>
                        <a:t>Sera ya Ununuzi</a:t>
                      </a:r>
                      <a:endParaRPr/>
                    </a:p>
                    <a:p>
                      <a:pPr indent="-8890" lvl="0" marL="8890" marR="0" rtl="0" algn="l">
                        <a:spcBef>
                          <a:spcPts val="0"/>
                        </a:spcBef>
                        <a:spcAft>
                          <a:spcPts val="0"/>
                        </a:spcAft>
                        <a:buNone/>
                      </a:pPr>
                      <a:r>
                        <a:rPr lang="en-US" sz="1300" u="none" cap="none" strike="noStrike"/>
                        <a:t>(vinginevyo mahojiano na usimamizi katika kukosekana kwa sera ya ununuzi)</a:t>
                      </a:r>
                      <a:endParaRPr sz="1300" u="none" cap="none" strike="noStrike">
                        <a:solidFill>
                          <a:schemeClr val="dk1"/>
                        </a:solidFill>
                        <a:latin typeface="Arial"/>
                        <a:ea typeface="Arial"/>
                        <a:cs typeface="Arial"/>
                        <a:sym typeface="Arial"/>
                      </a:endParaRPr>
                    </a:p>
                  </a:txBody>
                  <a:tcPr marT="0" marB="0" marR="2175" marL="2175"/>
                </a:tc>
              </a:tr>
              <a:tr h="213725">
                <a:tc>
                  <a:txBody>
                    <a:bodyPr/>
                    <a:lstStyle/>
                    <a:p>
                      <a:pPr indent="-8890" lvl="0" marL="8890" marR="0" rtl="0" algn="l">
                        <a:spcBef>
                          <a:spcPts val="0"/>
                        </a:spcBef>
                        <a:spcAft>
                          <a:spcPts val="0"/>
                        </a:spcAft>
                        <a:buNone/>
                      </a:pPr>
                      <a:r>
                        <a:rPr lang="en-US" sz="1300" u="none" cap="none" strike="noStrike"/>
                        <a:t>M19 Sera ya Ulemavu ya USAID - Usaidizi </a:t>
                      </a:r>
                      <a:endParaRPr sz="13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300" u="none" cap="none" strike="noStrike"/>
                        <a:t>Thibitisha kwamba mpokeaji habagui watu wenye ulemavu katika utekelezaji wa miradi inayofadhiliwa na USAID na kuamua ikiwa wanaonyesha mkabala wa kina na wa kudumu wa kujumuisha wanaume, wanawake, na watoto wenye ulemavu.</a:t>
                      </a:r>
                      <a:endParaRPr sz="13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300" u="none" cap="none" strike="noStrike"/>
                        <a:t>Sera ya Ulemavu</a:t>
                      </a:r>
                      <a:endParaRPr sz="1300" u="none" cap="none" strike="noStrike">
                        <a:solidFill>
                          <a:schemeClr val="dk1"/>
                        </a:solidFill>
                        <a:latin typeface="Arial"/>
                        <a:ea typeface="Arial"/>
                        <a:cs typeface="Arial"/>
                        <a:sym typeface="Arial"/>
                      </a:endParaRPr>
                    </a:p>
                  </a:txBody>
                  <a:tcPr marT="0" marB="0" marR="2175" marL="2175"/>
                </a:tc>
              </a:tr>
              <a:tr h="412200">
                <a:tc>
                  <a:txBody>
                    <a:bodyPr/>
                    <a:lstStyle/>
                    <a:p>
                      <a:pPr indent="-8890" lvl="0" marL="8890" marR="0" rtl="0" algn="l">
                        <a:spcBef>
                          <a:spcPts val="0"/>
                        </a:spcBef>
                        <a:spcAft>
                          <a:spcPts val="0"/>
                        </a:spcAft>
                        <a:buNone/>
                      </a:pPr>
                      <a:r>
                        <a:rPr lang="en-US" sz="1300" u="none" cap="none" strike="noStrike"/>
                        <a:t>M20 Kupunguza Shughuli za Ujenzi</a:t>
                      </a:r>
                      <a:endParaRPr sz="13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300" u="none" cap="none" strike="noStrike"/>
                        <a:t>Thibitisha kwamba mpokeaji hajihusishi na shughuli za ujenzi isipokuwa kama imeidhinishwa na AO.</a:t>
                      </a:r>
                      <a:endParaRPr sz="13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300" u="none" cap="none" strike="noStrike"/>
                        <a:t>Mkataba wa wafadhili (na mabadilisho)</a:t>
                      </a:r>
                      <a:endParaRPr/>
                    </a:p>
                    <a:p>
                      <a:pPr indent="-8890" lvl="0" marL="8890" marR="0" rtl="0" algn="l">
                        <a:spcBef>
                          <a:spcPts val="0"/>
                        </a:spcBef>
                        <a:spcAft>
                          <a:spcPts val="0"/>
                        </a:spcAft>
                        <a:buNone/>
                      </a:pPr>
                      <a:r>
                        <a:rPr lang="en-US" sz="1300" u="none" cap="none" strike="noStrike"/>
                        <a:t>Gharama zinazohusiana na ujenzi (kulinganisha na maagizo katika makubaliano/marekebisho ya wafadhili)</a:t>
                      </a:r>
                      <a:endParaRPr sz="1300" u="none" cap="none" strike="noStrike">
                        <a:solidFill>
                          <a:schemeClr val="dk1"/>
                        </a:solidFill>
                        <a:latin typeface="Arial"/>
                        <a:ea typeface="Arial"/>
                        <a:cs typeface="Arial"/>
                        <a:sym typeface="Arial"/>
                      </a:endParaRPr>
                    </a:p>
                  </a:txBody>
                  <a:tcPr marT="0" marB="0" marR="2175" marL="2175"/>
                </a:tc>
              </a:tr>
              <a:tr h="320600">
                <a:tc>
                  <a:txBody>
                    <a:bodyPr/>
                    <a:lstStyle/>
                    <a:p>
                      <a:pPr indent="-8890" lvl="0" marL="8890" marR="0" rtl="0" algn="l">
                        <a:spcBef>
                          <a:spcPts val="0"/>
                        </a:spcBef>
                        <a:spcAft>
                          <a:spcPts val="0"/>
                        </a:spcAft>
                        <a:buNone/>
                      </a:pPr>
                      <a:r>
                        <a:rPr lang="en-US" sz="1300" u="none" cap="none" strike="noStrike"/>
                        <a:t>M21 Tovuti ya Usaidizi kwa Notisi za USAID kwa Washirika Watekelezaji</a:t>
                      </a:r>
                      <a:endParaRPr sz="13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300" u="none" cap="none" strike="noStrike"/>
                        <a:t>Thibitisha kwamba mpokeaji amesajiliwa kwenye Tovuti ya IPN baada ya kupokea tuzo ya usaidizi.</a:t>
                      </a:r>
                      <a:endParaRPr sz="13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300" u="none" cap="none" strike="noStrike"/>
                        <a:t>Uthibitisho wa usajili kwenye IPN</a:t>
                      </a:r>
                      <a:endParaRPr/>
                    </a:p>
                    <a:p>
                      <a:pPr indent="-8890" lvl="0" marL="8890" marR="0" rtl="0" algn="l">
                        <a:spcBef>
                          <a:spcPts val="0"/>
                        </a:spcBef>
                        <a:spcAft>
                          <a:spcPts val="0"/>
                        </a:spcAft>
                        <a:buNone/>
                      </a:pPr>
                      <a:r>
                        <a:rPr lang="en-US" sz="1300" u="none" cap="none" strike="noStrike"/>
                        <a:t>(Haihitajiki kwa wapokeaji wadogo)</a:t>
                      </a:r>
                      <a:endParaRPr sz="1300" u="none" cap="none" strike="noStrike">
                        <a:solidFill>
                          <a:schemeClr val="dk1"/>
                        </a:solidFill>
                        <a:latin typeface="Arial"/>
                        <a:ea typeface="Arial"/>
                        <a:cs typeface="Arial"/>
                        <a:sym typeface="Arial"/>
                      </a:endParaRPr>
                    </a:p>
                  </a:txBody>
                  <a:tcPr marT="0" marB="0" marR="2175" marL="2175"/>
                </a:tc>
              </a:tr>
            </a:tbl>
          </a:graphicData>
        </a:graphic>
      </p:graphicFrame>
      <p:sp>
        <p:nvSpPr>
          <p:cNvPr id="1962" name="Google Shape;1962;p202"/>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MSP (INAENDELEA) </a:t>
            </a:r>
            <a:endParaRPr/>
          </a:p>
        </p:txBody>
      </p:sp>
      <p:sp>
        <p:nvSpPr>
          <p:cNvPr id="1963" name="Google Shape;1963;p202"/>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7" name="Shape 1967"/>
        <p:cNvGrpSpPr/>
        <p:nvPr/>
      </p:nvGrpSpPr>
      <p:grpSpPr>
        <a:xfrm>
          <a:off x="0" y="0"/>
          <a:ext cx="0" cy="0"/>
          <a:chOff x="0" y="0"/>
          <a:chExt cx="0" cy="0"/>
        </a:xfrm>
      </p:grpSpPr>
      <p:graphicFrame>
        <p:nvGraphicFramePr>
          <p:cNvPr id="1968" name="Google Shape;1968;p203"/>
          <p:cNvGraphicFramePr/>
          <p:nvPr/>
        </p:nvGraphicFramePr>
        <p:xfrm>
          <a:off x="0" y="902127"/>
          <a:ext cx="3000000" cy="3000000"/>
        </p:xfrm>
        <a:graphic>
          <a:graphicData uri="http://schemas.openxmlformats.org/drawingml/2006/table">
            <a:tbl>
              <a:tblPr bandRow="1" firstCol="1" firstRow="1">
                <a:noFill/>
                <a:tableStyleId>{8A603AAD-59E9-4164-B51B-7B92F35CD14B}</a:tableStyleId>
              </a:tblPr>
              <a:tblGrid>
                <a:gridCol w="1994500"/>
                <a:gridCol w="7272250"/>
                <a:gridCol w="2925275"/>
              </a:tblGrid>
              <a:tr h="61075">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KATEGORIA/</a:t>
                      </a:r>
                      <a:br>
                        <a:rPr b="1" lang="en-US" sz="1400" u="none" cap="none" strike="noStrike">
                          <a:solidFill>
                            <a:schemeClr val="lt1"/>
                          </a:solidFill>
                          <a:latin typeface="Arial"/>
                          <a:ea typeface="Arial"/>
                          <a:cs typeface="Arial"/>
                          <a:sym typeface="Arial"/>
                        </a:rPr>
                      </a:br>
                      <a:r>
                        <a:rPr b="1" lang="en-US" sz="1400" u="none" cap="none" strike="noStrike">
                          <a:solidFill>
                            <a:schemeClr val="lt1"/>
                          </a:solidFill>
                          <a:latin typeface="Arial"/>
                          <a:ea typeface="Arial"/>
                          <a:cs typeface="Arial"/>
                          <a:sym typeface="Arial"/>
                        </a:rPr>
                        <a:t>KATEGORIA NDOGO</a:t>
                      </a:r>
                      <a:endParaRPr b="1" sz="1400" u="none" cap="none" strike="noStrike">
                        <a:solidFill>
                          <a:schemeClr val="lt1"/>
                        </a:solidFill>
                        <a:latin typeface="Arial"/>
                        <a:ea typeface="Arial"/>
                        <a:cs typeface="Arial"/>
                        <a:sym typeface="Arial"/>
                      </a:endParaRPr>
                    </a:p>
                  </a:txBody>
                  <a:tcPr marT="0" marB="0" marR="2175" marL="2175" anchor="ctr">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MALENGO</a:t>
                      </a:r>
                      <a:endParaRPr b="1" sz="1400" u="none" cap="none" strike="noStrike">
                        <a:solidFill>
                          <a:schemeClr val="lt1"/>
                        </a:solidFill>
                        <a:latin typeface="Arial"/>
                        <a:ea typeface="Arial"/>
                        <a:cs typeface="Arial"/>
                        <a:sym typeface="Arial"/>
                      </a:endParaRPr>
                    </a:p>
                  </a:txBody>
                  <a:tcPr marT="0" marB="0" marR="2175" marL="2175" anchor="ctr">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b="1" sz="1400" u="none" cap="none" strike="noStrike">
                        <a:solidFill>
                          <a:schemeClr val="lt1"/>
                        </a:solidFill>
                        <a:latin typeface="Arial"/>
                        <a:ea typeface="Arial"/>
                        <a:cs typeface="Arial"/>
                        <a:sym typeface="Arial"/>
                      </a:endParaRPr>
                    </a:p>
                  </a:txBody>
                  <a:tcPr marT="0" marB="0" marR="2175" marL="2175" anchor="ctr">
                    <a:solidFill>
                      <a:srgbClr val="002E6C"/>
                    </a:solidFill>
                  </a:tcPr>
                </a:tc>
              </a:tr>
              <a:tr h="7632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M22 Mpango wa Majaribio wa Kuboresha Ulinzi wa Wafichuzi Wafanyakazi wa Ruzuku </a:t>
                      </a:r>
                      <a:endParaRPr sz="14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kwamba mpokeaji amewajulisha wafanyakazi wake wanaofanya kazi chini ya tuzo hii, kwa lugha kuu ya asili ya wafanyakazi, kwamba wanapewa haki na ulinzi wa wafichuzi wa wafanyakazi uliotolewa chini ya 41 U.S.C. § 4712; na kwamba wanajumuisha hitaji hili katika kandarasi yoyote iliyofanywa chini ya tuzo hii.</a:t>
                      </a:r>
                      <a:endParaRPr sz="14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ya Usimamizi wa Ulaghai (FMP)</a:t>
                      </a:r>
                      <a:endParaRPr/>
                    </a:p>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ya mtoa taarifa (ikiwa haijajumuishwa katika Sera ya Usimamizi wa Ulaghai)</a:t>
                      </a:r>
                      <a:endParaRPr sz="1400" u="none" cap="none" strike="noStrike">
                        <a:solidFill>
                          <a:schemeClr val="dk1"/>
                        </a:solidFill>
                        <a:latin typeface="Arial"/>
                        <a:ea typeface="Arial"/>
                        <a:cs typeface="Arial"/>
                        <a:sym typeface="Arial"/>
                      </a:endParaRPr>
                    </a:p>
                  </a:txBody>
                  <a:tcPr marT="0" marB="0" marR="2175" marL="2175"/>
                </a:tc>
              </a:tr>
              <a:tr h="7632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M23 Uwasilishaji wa Seti za data kwenye Maktaba ya Maendeleo ya Data</a:t>
                      </a:r>
                      <a:endParaRPr sz="14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Kazi ya Akili (IW) (sawa na M8) imewasilishwa kwa Maktaba ya Maendeleo ya Data (DDL).</a:t>
                      </a:r>
                      <a:endParaRPr sz="14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Uthibitisho wa uwasilishaji kwa DDL</a:t>
                      </a:r>
                      <a:endParaRPr sz="1400" u="none" cap="none" strike="noStrike">
                        <a:solidFill>
                          <a:schemeClr val="dk1"/>
                        </a:solidFill>
                        <a:latin typeface="Arial"/>
                        <a:ea typeface="Arial"/>
                        <a:cs typeface="Arial"/>
                        <a:sym typeface="Arial"/>
                      </a:endParaRPr>
                    </a:p>
                  </a:txBody>
                  <a:tcPr marT="0" marB="0" marR="2175" marL="2175"/>
                </a:tc>
              </a:tr>
              <a:tr h="177800">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M24 Katazo la Kuhitaji Mikataba au Taarifa Fulani za Siri za Ndani </a:t>
                      </a:r>
                      <a:endParaRPr sz="14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kwamba wafanyakazi, wapokeaji wadogo, au makandarasi hawazuiliwi kisheria kuripoti upotevu, ulaghai, au unyanyasaji, unaohusiana na utendaji wa tuzo ya Shirikisho, kwa mpelelezi aliyeteuliwa au utekelezaji wa sheria.</a:t>
                      </a:r>
                      <a:endParaRPr sz="14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ya HR (pia kuuliza na usimamizi)</a:t>
                      </a:r>
                      <a:endParaRPr sz="1400" u="none" cap="none" strike="noStrike">
                        <a:solidFill>
                          <a:schemeClr val="dk1"/>
                        </a:solidFill>
                        <a:latin typeface="Arial"/>
                        <a:ea typeface="Arial"/>
                        <a:cs typeface="Arial"/>
                        <a:sym typeface="Arial"/>
                      </a:endParaRPr>
                    </a:p>
                  </a:txBody>
                  <a:tcPr marT="0" marB="0" marR="2175" marL="2175"/>
                </a:tc>
              </a:tr>
              <a:tr h="16107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M25 Kulinda Usalama wa Mtoto </a:t>
                      </a:r>
                      <a:endParaRPr sz="14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shughuli zinazojumuisha hatari ya unyanyasaji wa watoto, unyonyaji, au kutelekezwa ndani ya programu zinazofadhiliwa na USAID zinadhibitiwa vya kutosha.</a:t>
                      </a:r>
                      <a:endParaRPr sz="14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ya HR (pia kuuliza na usimamizi)</a:t>
                      </a:r>
                      <a:endParaRPr/>
                    </a:p>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ya Kulinda Usalama wa Mtoto (ikiwa imetenganishwa)</a:t>
                      </a:r>
                      <a:endParaRPr sz="1400" u="none" cap="none" strike="noStrike">
                        <a:solidFill>
                          <a:schemeClr val="dk1"/>
                        </a:solidFill>
                        <a:latin typeface="Arial"/>
                        <a:ea typeface="Arial"/>
                        <a:cs typeface="Arial"/>
                        <a:sym typeface="Arial"/>
                      </a:endParaRPr>
                    </a:p>
                  </a:txBody>
                  <a:tcPr marT="0" marB="0" marR="2175" marL="2175"/>
                </a:tc>
              </a:tr>
              <a:tr h="16467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Utoaji Taarifa wa Lazima </a:t>
                      </a:r>
                      <a:endParaRPr sz="14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kwamba waombaji na wapokeaji lazima wafichue, kwa maandishi na kwa wakati unaofaa, kwa Ofisi ya Mkaguzi Mkuu wa USAID, na nakala kwa Afisa wa Makubaliano anayejulikana, ukiukaji wote wa sheria ya jinai ya Shirikisho unaohusisha udanganyifu, rushwa, au ukiukaji wa bahashishi unaoweza kuathiri tuzo ya Shirikisho. Wapokeaji wadogo lazima wafichue, kwa maandishi na kwa wakati unaofaa, kwa Ofisi ya Mkaguzi Mkuu wa USAID na kwa mpokeaji mkuu (chombo cha kupitisha) ukiukaji wote wa sheria ya jinai ya Shirikisho unaohusisha ulaghai, rushwa, au ukiukaji wa bahashishi unaoweza kuathiri tuzo ya Shirikisho.</a:t>
                      </a:r>
                      <a:endParaRPr sz="14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Mawasiliano yoyote yanayohusiana na kile kilichoainishwa katika safu wima iliyotumwa kwa anwani sahihi</a:t>
                      </a:r>
                      <a:endParaRPr sz="1400" u="none" cap="none" strike="noStrike">
                        <a:solidFill>
                          <a:schemeClr val="dk1"/>
                        </a:solidFill>
                        <a:latin typeface="Arial"/>
                        <a:ea typeface="Arial"/>
                        <a:cs typeface="Arial"/>
                        <a:sym typeface="Arial"/>
                      </a:endParaRPr>
                    </a:p>
                  </a:txBody>
                  <a:tcPr marT="0" marB="0" marR="2175" marL="2175"/>
                </a:tc>
              </a:tr>
            </a:tbl>
          </a:graphicData>
        </a:graphic>
      </p:graphicFrame>
      <p:sp>
        <p:nvSpPr>
          <p:cNvPr id="1969" name="Google Shape;1969;p203"/>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MSP (INAENDELEA) </a:t>
            </a:r>
            <a:endParaRPr/>
          </a:p>
        </p:txBody>
      </p:sp>
      <p:sp>
        <p:nvSpPr>
          <p:cNvPr id="1970" name="Google Shape;1970;p203"/>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4" name="Shape 1974"/>
        <p:cNvGrpSpPr/>
        <p:nvPr/>
      </p:nvGrpSpPr>
      <p:grpSpPr>
        <a:xfrm>
          <a:off x="0" y="0"/>
          <a:ext cx="0" cy="0"/>
          <a:chOff x="0" y="0"/>
          <a:chExt cx="0" cy="0"/>
        </a:xfrm>
      </p:grpSpPr>
      <p:graphicFrame>
        <p:nvGraphicFramePr>
          <p:cNvPr id="1975" name="Google Shape;1975;p204"/>
          <p:cNvGraphicFramePr/>
          <p:nvPr/>
        </p:nvGraphicFramePr>
        <p:xfrm>
          <a:off x="104328" y="920538"/>
          <a:ext cx="3000000" cy="3000000"/>
        </p:xfrm>
        <a:graphic>
          <a:graphicData uri="http://schemas.openxmlformats.org/drawingml/2006/table">
            <a:tbl>
              <a:tblPr bandRow="1" firstCol="1" firstRow="1">
                <a:noFill/>
                <a:tableStyleId>{8A603AAD-59E9-4164-B51B-7B92F35CD14B}</a:tableStyleId>
              </a:tblPr>
              <a:tblGrid>
                <a:gridCol w="1754975"/>
                <a:gridCol w="8385525"/>
                <a:gridCol w="1758975"/>
              </a:tblGrid>
              <a:tr h="306800">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KATEGORIA/</a:t>
                      </a:r>
                      <a:br>
                        <a:rPr b="1" lang="en-US" sz="1400" u="none" cap="none" strike="noStrike">
                          <a:solidFill>
                            <a:schemeClr val="lt1"/>
                          </a:solidFill>
                          <a:latin typeface="Arial"/>
                          <a:ea typeface="Arial"/>
                          <a:cs typeface="Arial"/>
                          <a:sym typeface="Arial"/>
                        </a:rPr>
                      </a:br>
                      <a:r>
                        <a:rPr b="1" lang="en-US" sz="1400" u="none" cap="none" strike="noStrike">
                          <a:solidFill>
                            <a:schemeClr val="lt1"/>
                          </a:solidFill>
                          <a:latin typeface="Arial"/>
                          <a:ea typeface="Arial"/>
                          <a:cs typeface="Arial"/>
                          <a:sym typeface="Arial"/>
                        </a:rPr>
                        <a:t>KATEGORIA NDOGO</a:t>
                      </a:r>
                      <a:endParaRPr b="1" sz="1400" u="none" cap="none" strike="noStrike">
                        <a:solidFill>
                          <a:schemeClr val="lt1"/>
                        </a:solidFill>
                        <a:latin typeface="Arial"/>
                        <a:ea typeface="Arial"/>
                        <a:cs typeface="Arial"/>
                        <a:sym typeface="Arial"/>
                      </a:endParaRPr>
                    </a:p>
                  </a:txBody>
                  <a:tcPr marT="0" marB="0" marR="2175" marL="2175" anchor="ctr">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MALENGO</a:t>
                      </a:r>
                      <a:endParaRPr b="1" sz="1400" u="none" cap="none" strike="noStrike">
                        <a:solidFill>
                          <a:schemeClr val="lt1"/>
                        </a:solidFill>
                        <a:latin typeface="Arial"/>
                        <a:ea typeface="Arial"/>
                        <a:cs typeface="Arial"/>
                        <a:sym typeface="Arial"/>
                      </a:endParaRPr>
                    </a:p>
                  </a:txBody>
                  <a:tcPr marT="0" marB="0" marR="2175" marL="2175" anchor="ctr">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b="1" sz="1400" u="none" cap="none" strike="noStrike">
                        <a:solidFill>
                          <a:schemeClr val="lt1"/>
                        </a:solidFill>
                        <a:latin typeface="Arial"/>
                        <a:ea typeface="Arial"/>
                        <a:cs typeface="Arial"/>
                        <a:sym typeface="Arial"/>
                      </a:endParaRPr>
                    </a:p>
                  </a:txBody>
                  <a:tcPr marT="0" marB="0" marR="2175" marL="2175" anchor="ctr">
                    <a:solidFill>
                      <a:srgbClr val="002E6C"/>
                    </a:solidFill>
                  </a:tcPr>
                </a:tc>
              </a:tr>
              <a:tr h="76702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M27 Kutobagua Wanufaika </a:t>
                      </a:r>
                      <a:endParaRPr sz="14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kwamba mpokeaji habagui walengwa wowote wa utekelezaji wa tuzo (kama vile, lakini sio tu, kwa kuzuia, kuathiri vibaya, ama kukataa usawa kwa upataji wa faida zinazotolewa kupitia tuzo hii kulingana na sababu yoyote ambayo haijaelezwa wazi katika tuzo).</a:t>
                      </a:r>
                      <a:endParaRPr sz="14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ya Ununuzi</a:t>
                      </a:r>
                      <a:endParaRPr sz="1400" u="none" cap="none" strike="noStrike">
                        <a:solidFill>
                          <a:schemeClr val="dk1"/>
                        </a:solidFill>
                        <a:latin typeface="Arial"/>
                        <a:ea typeface="Arial"/>
                        <a:cs typeface="Arial"/>
                        <a:sym typeface="Arial"/>
                      </a:endParaRPr>
                    </a:p>
                  </a:txBody>
                  <a:tcPr marT="0" marB="0" marR="2175" marL="2175"/>
                </a:tc>
              </a:tr>
              <a:tr h="76702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M28 Mgongano wa Masilahi</a:t>
                      </a:r>
                      <a:endParaRPr sz="14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kwamba mpokeaji ana sera ya kuzuia/kudhibiti uwezekano wa migogoro ya kimaslahi (kwa mfano wakati wabebaji wa ofisi wana maslahi ya kifedha kwa wachuuzi).</a:t>
                      </a:r>
                      <a:endParaRPr sz="14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Matamko ya Mgongano wa Maslahi (pande zote zinazohusika)</a:t>
                      </a:r>
                      <a:endParaRPr sz="1400" u="none" cap="none" strike="noStrike">
                        <a:solidFill>
                          <a:schemeClr val="dk1"/>
                        </a:solidFill>
                        <a:latin typeface="Arial"/>
                        <a:ea typeface="Arial"/>
                        <a:cs typeface="Arial"/>
                        <a:sym typeface="Arial"/>
                      </a:endParaRPr>
                    </a:p>
                  </a:txBody>
                  <a:tcPr marT="0" marB="0" marR="2175" marL="2175"/>
                </a:tc>
              </a:tr>
              <a:tr h="76702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Katazo kwa Baadhi ya Huduma za Mawasiliano ya Simu na Ufuatiliaji wa Video au Vifaa</a:t>
                      </a:r>
                      <a:endParaRPr sz="14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kwamba mpokeaji hapati huduma za mawasiliano na ufuatiliaji wa video ama vifaa kutoka kwa wauzaji waliokatazwa, kwa kutumia fedha za ruzuku, ikiwa ni pamoja na gharama za moja kwa moja na zisizo za moja kwa moja, mapato ya programu, na sehemu yoyote ya gharama.</a:t>
                      </a:r>
                      <a:endParaRPr sz="1400" u="none" cap="none" strike="noStrike">
                        <a:solidFill>
                          <a:schemeClr val="dk1"/>
                        </a:solidFill>
                        <a:latin typeface="Arial"/>
                        <a:ea typeface="Arial"/>
                        <a:cs typeface="Arial"/>
                        <a:sym typeface="Arial"/>
                      </a:endParaRPr>
                    </a:p>
                  </a:txBody>
                  <a:tcPr marT="0" marB="0" marR="2175" marL="2175"/>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Kununua nyaraka za vifaa vya mawasiliano na ufuatiliaji wa video</a:t>
                      </a:r>
                      <a:endParaRPr sz="1400" u="none" cap="none" strike="noStrike">
                        <a:solidFill>
                          <a:schemeClr val="dk1"/>
                        </a:solidFill>
                        <a:latin typeface="Arial"/>
                        <a:ea typeface="Arial"/>
                        <a:cs typeface="Arial"/>
                        <a:sym typeface="Arial"/>
                      </a:endParaRPr>
                    </a:p>
                  </a:txBody>
                  <a:tcPr marT="0" marB="0" marR="2175" marL="2175"/>
                </a:tc>
              </a:tr>
            </a:tbl>
          </a:graphicData>
        </a:graphic>
      </p:graphicFrame>
      <p:sp>
        <p:nvSpPr>
          <p:cNvPr id="1976" name="Google Shape;1976;p204"/>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MSP (INAENDELEA) </a:t>
            </a:r>
            <a:endParaRPr/>
          </a:p>
        </p:txBody>
      </p:sp>
      <p:sp>
        <p:nvSpPr>
          <p:cNvPr id="1977" name="Google Shape;1977;p204"/>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1" name="Shape 1981"/>
        <p:cNvGrpSpPr/>
        <p:nvPr/>
      </p:nvGrpSpPr>
      <p:grpSpPr>
        <a:xfrm>
          <a:off x="0" y="0"/>
          <a:ext cx="0" cy="0"/>
          <a:chOff x="0" y="0"/>
          <a:chExt cx="0" cy="0"/>
        </a:xfrm>
      </p:grpSpPr>
      <p:graphicFrame>
        <p:nvGraphicFramePr>
          <p:cNvPr id="1982" name="Google Shape;1982;p205"/>
          <p:cNvGraphicFramePr/>
          <p:nvPr/>
        </p:nvGraphicFramePr>
        <p:xfrm>
          <a:off x="0" y="902127"/>
          <a:ext cx="3000000" cy="3000000"/>
        </p:xfrm>
        <a:graphic>
          <a:graphicData uri="http://schemas.openxmlformats.org/drawingml/2006/table">
            <a:tbl>
              <a:tblPr bandRow="1" firstCol="1" firstRow="1">
                <a:noFill/>
                <a:tableStyleId>{8A603AAD-59E9-4164-B51B-7B92F35CD14B}</a:tableStyleId>
              </a:tblPr>
              <a:tblGrid>
                <a:gridCol w="1018725"/>
                <a:gridCol w="9782250"/>
                <a:gridCol w="1391025"/>
              </a:tblGrid>
              <a:tr h="306800">
                <a:tc>
                  <a:txBody>
                    <a:bodyPr/>
                    <a:lstStyle/>
                    <a:p>
                      <a:pPr indent="-8890" lvl="0" marL="8890" marR="0" rtl="0" algn="ctr">
                        <a:spcBef>
                          <a:spcPts val="0"/>
                        </a:spcBef>
                        <a:spcAft>
                          <a:spcPts val="0"/>
                        </a:spcAft>
                        <a:buNone/>
                      </a:pPr>
                      <a:r>
                        <a:rPr lang="en-US" sz="1200" u="none" cap="none" strike="noStrike"/>
                        <a:t>KATEGORIA/</a:t>
                      </a:r>
                      <a:br>
                        <a:rPr b="1" lang="en-US" sz="1200" u="none" cap="none" strike="noStrike">
                          <a:solidFill>
                            <a:schemeClr val="lt1"/>
                          </a:solidFill>
                          <a:latin typeface="Arial"/>
                          <a:ea typeface="Arial"/>
                          <a:cs typeface="Arial"/>
                          <a:sym typeface="Arial"/>
                        </a:rPr>
                      </a:br>
                      <a:r>
                        <a:rPr lang="en-US" sz="1200" u="none" cap="none" strike="noStrike"/>
                        <a:t>KATEGORIA NDOGO</a:t>
                      </a:r>
                      <a:endParaRPr b="1" sz="1200" u="none" cap="none" strike="noStrike">
                        <a:solidFill>
                          <a:schemeClr val="lt1"/>
                        </a:solidFill>
                        <a:latin typeface="Arial"/>
                        <a:ea typeface="Arial"/>
                        <a:cs typeface="Arial"/>
                        <a:sym typeface="Arial"/>
                      </a:endParaRPr>
                    </a:p>
                  </a:txBody>
                  <a:tcPr marT="0" marB="0" marR="2175" marL="2175" anchor="ctr">
                    <a:solidFill>
                      <a:srgbClr val="002E6C"/>
                    </a:solidFill>
                  </a:tcPr>
                </a:tc>
                <a:tc>
                  <a:txBody>
                    <a:bodyPr/>
                    <a:lstStyle/>
                    <a:p>
                      <a:pPr indent="-8890" lvl="0" marL="8890" marR="0" rtl="0" algn="ctr">
                        <a:spcBef>
                          <a:spcPts val="0"/>
                        </a:spcBef>
                        <a:spcAft>
                          <a:spcPts val="0"/>
                        </a:spcAft>
                        <a:buNone/>
                      </a:pPr>
                      <a:r>
                        <a:rPr lang="en-US" sz="1200" u="none" cap="none" strike="noStrike"/>
                        <a:t>MALENGO</a:t>
                      </a:r>
                      <a:endParaRPr b="1" sz="1200" u="none" cap="none" strike="noStrike">
                        <a:solidFill>
                          <a:schemeClr val="lt1"/>
                        </a:solidFill>
                        <a:latin typeface="Arial"/>
                        <a:ea typeface="Arial"/>
                        <a:cs typeface="Arial"/>
                        <a:sym typeface="Arial"/>
                      </a:endParaRPr>
                    </a:p>
                  </a:txBody>
                  <a:tcPr marT="0" marB="0" marR="2175" marL="2175" anchor="ctr">
                    <a:solidFill>
                      <a:srgbClr val="002E6C"/>
                    </a:solidFill>
                  </a:tcPr>
                </a:tc>
                <a:tc>
                  <a:txBody>
                    <a:bodyPr/>
                    <a:lstStyle/>
                    <a:p>
                      <a:pPr indent="-8890" lvl="0" marL="8890" marR="0" rtl="0" algn="ctr">
                        <a:spcBef>
                          <a:spcPts val="0"/>
                        </a:spcBef>
                        <a:spcAft>
                          <a:spcPts val="0"/>
                        </a:spcAft>
                        <a:buNone/>
                      </a:pPr>
                      <a:r>
                        <a:rPr lang="en-US" sz="1200" u="none" cap="none" strike="noStrike"/>
                        <a:t>NYARAKA MUHIMU KWA AJILI YA TATHMINI</a:t>
                      </a:r>
                      <a:endParaRPr b="1" sz="1200" u="none" cap="none" strike="noStrike">
                        <a:solidFill>
                          <a:schemeClr val="lt1"/>
                        </a:solidFill>
                        <a:latin typeface="Arial"/>
                        <a:ea typeface="Arial"/>
                        <a:cs typeface="Arial"/>
                        <a:sym typeface="Arial"/>
                      </a:endParaRPr>
                    </a:p>
                  </a:txBody>
                  <a:tcPr marT="0" marB="0" marR="2175" marL="2175" anchor="ctr">
                    <a:solidFill>
                      <a:srgbClr val="002E6C"/>
                    </a:solidFill>
                  </a:tcPr>
                </a:tc>
              </a:tr>
              <a:tr h="4141900">
                <a:tc>
                  <a:txBody>
                    <a:bodyPr/>
                    <a:lstStyle/>
                    <a:p>
                      <a:pPr indent="-8890" lvl="0" marL="8890" marR="0" rtl="0" algn="l">
                        <a:spcBef>
                          <a:spcPts val="0"/>
                        </a:spcBef>
                        <a:spcAft>
                          <a:spcPts val="0"/>
                        </a:spcAft>
                        <a:buNone/>
                      </a:pPr>
                      <a:r>
                        <a:rPr lang="en-US" sz="1200" u="none" cap="none" strike="noStrike"/>
                        <a:t>M30. Mahitaji ya Visa ya Wageni wa Kubadilishana</a:t>
                      </a:r>
                      <a:endParaRPr sz="1200" u="none" cap="none" strike="noStrike">
                        <a:solidFill>
                          <a:schemeClr val="dk1"/>
                        </a:solidFill>
                        <a:latin typeface="Arial"/>
                        <a:ea typeface="Arial"/>
                        <a:cs typeface="Arial"/>
                        <a:sym typeface="Arial"/>
                      </a:endParaRPr>
                    </a:p>
                  </a:txBody>
                  <a:tcPr marT="0" marB="0" marR="2175" marL="2175"/>
                </a:tc>
                <a:tc>
                  <a:txBody>
                    <a:bodyPr/>
                    <a:lstStyle/>
                    <a:p>
                      <a:pPr indent="0" lvl="0" marL="0" marR="0" rtl="0" algn="l">
                        <a:spcBef>
                          <a:spcPts val="0"/>
                        </a:spcBef>
                        <a:spcAft>
                          <a:spcPts val="0"/>
                        </a:spcAft>
                        <a:buClr>
                          <a:schemeClr val="dk1"/>
                        </a:buClr>
                        <a:buSzPts val="1200"/>
                        <a:buFont typeface="Noto Sans Symbols"/>
                        <a:buNone/>
                      </a:pPr>
                      <a:r>
                        <a:rPr lang="en-US" sz="1200" u="none" cap="none" strike="noStrike"/>
                        <a:t>Ili kuthibitisha kuwa shirika:</a:t>
                      </a:r>
                      <a:endParaRPr/>
                    </a:p>
                    <a:p>
                      <a:pPr indent="-285750" lvl="0" marL="285750" marR="0" rtl="0" algn="l">
                        <a:spcBef>
                          <a:spcPts val="0"/>
                        </a:spcBef>
                        <a:spcAft>
                          <a:spcPts val="0"/>
                        </a:spcAft>
                        <a:buClr>
                          <a:schemeClr val="dk1"/>
                        </a:buClr>
                        <a:buSzPts val="1200"/>
                        <a:buFont typeface="Noto Sans Symbols"/>
                        <a:buChar char="▪"/>
                      </a:pPr>
                      <a:r>
                        <a:rPr lang="en-US" sz="1200" u="none" cap="none" strike="noStrike"/>
                        <a:t>Ana uelewa kamili wa mahitaji ya utoaji, na mara kwa mara hujumuisha utoaji huu katika tuzo zote ndogo na mikataba.</a:t>
                      </a:r>
                      <a:endParaRPr/>
                    </a:p>
                    <a:p>
                      <a:pPr indent="-285750" lvl="0" marL="285750" marR="0" rtl="0" algn="l">
                        <a:spcBef>
                          <a:spcPts val="0"/>
                        </a:spcBef>
                        <a:spcAft>
                          <a:spcPts val="0"/>
                        </a:spcAft>
                        <a:buClr>
                          <a:schemeClr val="dk1"/>
                        </a:buClr>
                        <a:buSzPts val="1200"/>
                        <a:buFont typeface="Noto Sans Symbols"/>
                        <a:buChar char="▪"/>
                      </a:pPr>
                      <a:r>
                        <a:rPr lang="en-US" sz="1200" u="none" cap="none" strike="noStrike"/>
                        <a:t>Inakubaliana na kifungu hiki bila mapungufu kwa Wageni wote wa Kubadilishana, Mafunzo ya Washiriki, au shughuli za Usafiri wa Mwaliko, na kuripoti kwa usahihi maendeleo ya Wageni wa Kubadilishana na Washiriki kupitia TraiNet.</a:t>
                      </a:r>
                      <a:endParaRPr/>
                    </a:p>
                    <a:p>
                      <a:pPr indent="-285750" lvl="0" marL="285750" marR="0" rtl="0" algn="l">
                        <a:spcBef>
                          <a:spcPts val="0"/>
                        </a:spcBef>
                        <a:spcAft>
                          <a:spcPts val="0"/>
                        </a:spcAft>
                        <a:buClr>
                          <a:schemeClr val="dk1"/>
                        </a:buClr>
                        <a:buSzPts val="1200"/>
                        <a:buFont typeface="Noto Sans Symbols"/>
                        <a:buChar char="▪"/>
                      </a:pPr>
                      <a:r>
                        <a:rPr lang="en-US" sz="1200" u="none" cap="none" strike="noStrike"/>
                        <a:t>Ni sahihi na thabiti katika (i) kuzingatia chanjo ya Bima ya afya na Ajali kulingana na mahitaji ya chini ya chanjo ya Idara ya Jimbo na USAID kwa Wageni wa Kubadilishana wanaosafiri kwenda Merika, (ii) kupata chanjo ya bima ya afya na ajali kwa Washiriki wote wanaosafiri kwenda nchi ya tatu, na (ii) kuamua ikiwa shughuli maalum za mafunzo ya mshiriki wa nchi zinakabiliwa na hatari yoyote ya dhima ya afya na ajali kwa gharama za matibabu.</a:t>
                      </a:r>
                      <a:endParaRPr/>
                    </a:p>
                    <a:p>
                      <a:pPr indent="-285750" lvl="0" marL="285750" marR="0" rtl="0" algn="l">
                        <a:spcBef>
                          <a:spcPts val="0"/>
                        </a:spcBef>
                        <a:spcAft>
                          <a:spcPts val="0"/>
                        </a:spcAft>
                        <a:buClr>
                          <a:schemeClr val="dk1"/>
                        </a:buClr>
                        <a:buSzPts val="1200"/>
                        <a:buFont typeface="Noto Sans Symbols"/>
                        <a:buChar char="▪"/>
                      </a:pPr>
                      <a:r>
                        <a:rPr lang="en-US" sz="1200" u="none" cap="none" strike="noStrike"/>
                        <a:t>Ni sahihi na inaendana na mapungufu katika kuhakikisha (i) kwamba Wageni wote wa Kubadilishana wanaofadhiliwa na USAID wanapata, wanatumia, na wanafuata masharti ya visa ya J-1, iliyotolewa kwa pamoja na Cheti cha Kustahiki cha hali ya Visa ya J-1 (DS-2019) kwa Wageni wa Kubadilishana wanaosafiri kwenda Merika, na (ii)  kwamba Washiriki wote wanapata, wanatumia, na wanafuata masharti ya uhamiaji wote unaotumika, visa, na mahitaji mengine kama hayo kwa Washiriki wanaosafiri kwenda nchi ya tatu au ndani ya nchi mwenyeji.</a:t>
                      </a:r>
                      <a:endParaRPr/>
                    </a:p>
                    <a:p>
                      <a:pPr indent="-285750" lvl="0" marL="285750" marR="0" rtl="0" algn="l">
                        <a:spcBef>
                          <a:spcPts val="0"/>
                        </a:spcBef>
                        <a:spcAft>
                          <a:spcPts val="0"/>
                        </a:spcAft>
                        <a:buClr>
                          <a:schemeClr val="dk1"/>
                        </a:buClr>
                        <a:buSzPts val="1200"/>
                        <a:buFont typeface="Noto Sans Symbols"/>
                        <a:buChar char="▪"/>
                      </a:pPr>
                      <a:r>
                        <a:rPr lang="en-US" sz="1200" u="none" cap="none" strike="noStrike"/>
                        <a:t>Kwa usahihi na kwa uthabiti, bila mapungufu, inathibitisha (i) ustadi wa lugha ya Kiingereza kwa Washiriki katika shughuli ya msingi ya Marekani, na (ii) Ustadi katika lugha ya mafunzo kwa Washiriki wa mafunzo ya nchi tatu au nchi mwenyeji (na hufanya mipangilio ya mkalimani).</a:t>
                      </a:r>
                      <a:endParaRPr/>
                    </a:p>
                    <a:p>
                      <a:pPr indent="-285750" lvl="0" marL="285750" marR="0" rtl="0" algn="l">
                        <a:spcBef>
                          <a:spcPts val="0"/>
                        </a:spcBef>
                        <a:spcAft>
                          <a:spcPts val="0"/>
                        </a:spcAft>
                        <a:buClr>
                          <a:schemeClr val="dk1"/>
                        </a:buClr>
                        <a:buSzPts val="1200"/>
                        <a:buFont typeface="Noto Sans Symbols"/>
                        <a:buChar char="▪"/>
                      </a:pPr>
                      <a:r>
                        <a:rPr lang="en-US" sz="1200" u="none" cap="none" strike="noStrike"/>
                        <a:t>Kwa usahihi na mara zote hufanya mafunzo elekezi kabla ya kuondoka kwa Wageni wa Kubadilishana wa Marekani na Washiriki wa mipango ya mafunzo ya nchi za tatu bila mapungufu.</a:t>
                      </a:r>
                      <a:endParaRPr/>
                    </a:p>
                    <a:p>
                      <a:pPr indent="-285750" lvl="0" marL="285750" marR="0" rtl="0" algn="l">
                        <a:spcBef>
                          <a:spcPts val="0"/>
                        </a:spcBef>
                        <a:spcAft>
                          <a:spcPts val="0"/>
                        </a:spcAft>
                        <a:buClr>
                          <a:schemeClr val="dk1"/>
                        </a:buClr>
                        <a:buSzPts val="1200"/>
                        <a:buFont typeface="Noto Sans Symbols"/>
                        <a:buChar char="▪"/>
                      </a:pPr>
                      <a:r>
                        <a:rPr lang="en-US" sz="1200" u="none" cap="none" strike="noStrike"/>
                        <a:t>Kwa usahihi na kwa uthabiti, bila mapungufu, inahakikisha (i) kwamba Wageni wote wa Kubadilishana wanasoma na kutia saini Masharti ya Udhamini kwa Shughuli za Kimarekani, (ii)  kwamba Washiriki wote wa mafunzo ya nchi ya tatu ya muda mrefu (miezi sita au zaidi) wanasoma na kutia saini fomu Masharti ya Udhamini kwa Mafunzo ya Nchi ya Tatu, na (iii) kwamba Afisa wa Mkataba anaarifiwa juu ya ukiukaji wowote unaojulikana na Wageni wa Kubadilishana wa visa au mahitaji au masharti mengine ya uhamiaji."</a:t>
                      </a:r>
                      <a:endParaRPr/>
                    </a:p>
                    <a:p>
                      <a:pPr indent="-285750" lvl="0" marL="285750" marR="0" rtl="0" algn="l">
                        <a:spcBef>
                          <a:spcPts val="0"/>
                        </a:spcBef>
                        <a:spcAft>
                          <a:spcPts val="0"/>
                        </a:spcAft>
                        <a:buClr>
                          <a:schemeClr val="dk1"/>
                        </a:buClr>
                        <a:buSzPts val="1200"/>
                        <a:buFont typeface="Noto Sans Symbols"/>
                        <a:buChar char="▪"/>
                      </a:pPr>
                      <a:r>
                        <a:rPr lang="en-US" sz="1200" u="none" cap="none" strike="noStrike"/>
                        <a:t>Kwa usahihi na kwa uthabiti tunazingatia kifungu cha "Usafiri wa Kimataifa wa Anga na Usafiri wa Anga wa Nyumba".</a:t>
                      </a:r>
                      <a:endParaRPr/>
                    </a:p>
                  </a:txBody>
                  <a:tcPr marT="0" marB="0" marR="2175" marL="2175"/>
                </a:tc>
                <a:tc>
                  <a:txBody>
                    <a:bodyPr/>
                    <a:lstStyle/>
                    <a:p>
                      <a:pPr indent="0" lvl="0" marL="0" marR="0" rtl="0" algn="l">
                        <a:spcBef>
                          <a:spcPts val="0"/>
                        </a:spcBef>
                        <a:spcAft>
                          <a:spcPts val="0"/>
                        </a:spcAft>
                        <a:buNone/>
                      </a:pPr>
                      <a:r>
                        <a:rPr lang="en-US" sz="1200" u="none" cap="none" strike="noStrike"/>
                        <a:t>Nyaraka za ujumuishaji na uzingatiaji wa vifungu vyote muhimu katika tuzo zote ndogo na mikataba</a:t>
                      </a:r>
                      <a:endParaRPr sz="1200" u="none" cap="none" strike="noStrike">
                        <a:solidFill>
                          <a:schemeClr val="dk1"/>
                        </a:solidFill>
                        <a:latin typeface="Arial"/>
                        <a:ea typeface="Arial"/>
                        <a:cs typeface="Arial"/>
                        <a:sym typeface="Arial"/>
                      </a:endParaRPr>
                    </a:p>
                  </a:txBody>
                  <a:tcPr marT="0" marB="0" marR="2175" marL="2175"/>
                </a:tc>
              </a:tr>
            </a:tbl>
          </a:graphicData>
        </a:graphic>
      </p:graphicFrame>
      <p:sp>
        <p:nvSpPr>
          <p:cNvPr id="1983" name="Google Shape;1983;p205"/>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MSP (INAENDELEA) </a:t>
            </a:r>
            <a:endParaRPr/>
          </a:p>
        </p:txBody>
      </p:sp>
      <p:sp>
        <p:nvSpPr>
          <p:cNvPr id="1984" name="Google Shape;1984;p205"/>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8" name="Shape 1988"/>
        <p:cNvGrpSpPr/>
        <p:nvPr/>
      </p:nvGrpSpPr>
      <p:grpSpPr>
        <a:xfrm>
          <a:off x="0" y="0"/>
          <a:ext cx="0" cy="0"/>
          <a:chOff x="0" y="0"/>
          <a:chExt cx="0" cy="0"/>
        </a:xfrm>
      </p:grpSpPr>
      <p:graphicFrame>
        <p:nvGraphicFramePr>
          <p:cNvPr id="1989" name="Google Shape;1989;p206"/>
          <p:cNvGraphicFramePr/>
          <p:nvPr/>
        </p:nvGraphicFramePr>
        <p:xfrm>
          <a:off x="98192" y="932812"/>
          <a:ext cx="3000000" cy="3000000"/>
        </p:xfrm>
        <a:graphic>
          <a:graphicData uri="http://schemas.openxmlformats.org/drawingml/2006/table">
            <a:tbl>
              <a:tblPr bandRow="1" firstCol="1" firstRow="1">
                <a:noFill/>
                <a:tableStyleId>{8A603AAD-59E9-4164-B51B-7B92F35CD14B}</a:tableStyleId>
              </a:tblPr>
              <a:tblGrid>
                <a:gridCol w="2187350"/>
                <a:gridCol w="7851600"/>
                <a:gridCol w="1829825"/>
              </a:tblGrid>
              <a:tr h="306800">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KATEGORIA/</a:t>
                      </a:r>
                      <a:br>
                        <a:rPr b="1" lang="en-US" sz="1400" u="none" cap="none" strike="noStrike">
                          <a:solidFill>
                            <a:schemeClr val="lt1"/>
                          </a:solidFill>
                          <a:latin typeface="Arial"/>
                          <a:ea typeface="Arial"/>
                          <a:cs typeface="Arial"/>
                          <a:sym typeface="Arial"/>
                        </a:rPr>
                      </a:br>
                      <a:r>
                        <a:rPr b="1" lang="en-US" sz="1400" u="none" cap="none" strike="noStrike">
                          <a:solidFill>
                            <a:schemeClr val="lt1"/>
                          </a:solidFill>
                          <a:latin typeface="Arial"/>
                          <a:ea typeface="Arial"/>
                          <a:cs typeface="Arial"/>
                          <a:sym typeface="Arial"/>
                        </a:rPr>
                        <a:t>KATEGORIA NDOGO</a:t>
                      </a:r>
                      <a:endParaRPr b="1" sz="1400" u="none" cap="none" strike="noStrike">
                        <a:solidFill>
                          <a:schemeClr val="lt1"/>
                        </a:solidFill>
                        <a:latin typeface="Arial"/>
                        <a:ea typeface="Arial"/>
                        <a:cs typeface="Arial"/>
                        <a:sym typeface="Arial"/>
                      </a:endParaRPr>
                    </a:p>
                  </a:txBody>
                  <a:tcPr marT="0" marB="0" marR="2175" marL="2175" anchor="ctr">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MALENGO</a:t>
                      </a:r>
                      <a:endParaRPr b="1" sz="1400" u="none" cap="none" strike="noStrike">
                        <a:solidFill>
                          <a:schemeClr val="lt1"/>
                        </a:solidFill>
                        <a:latin typeface="Arial"/>
                        <a:ea typeface="Arial"/>
                        <a:cs typeface="Arial"/>
                        <a:sym typeface="Arial"/>
                      </a:endParaRPr>
                    </a:p>
                  </a:txBody>
                  <a:tcPr marT="0" marB="0" marR="2175" marL="2175" anchor="ctr">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b="1" sz="1400" u="none" cap="none" strike="noStrike">
                        <a:solidFill>
                          <a:schemeClr val="lt1"/>
                        </a:solidFill>
                        <a:latin typeface="Arial"/>
                        <a:ea typeface="Arial"/>
                        <a:cs typeface="Arial"/>
                        <a:sym typeface="Arial"/>
                      </a:endParaRPr>
                    </a:p>
                  </a:txBody>
                  <a:tcPr marT="0" marB="0" marR="2175" marL="2175" anchor="ctr">
                    <a:solidFill>
                      <a:srgbClr val="002E6C"/>
                    </a:solidFill>
                  </a:tcPr>
                </a:tc>
              </a:tr>
              <a:tr h="2122950">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M31. Vigezo na Masharti ya Ufadhili wa Mkataba kwa Mambo ya Uadilifu na Utendaji ya Mpokeaji (Disemba 2022)</a:t>
                      </a:r>
                      <a:endParaRPr sz="1400" u="none" cap="none" strike="noStrike">
                        <a:solidFill>
                          <a:schemeClr val="dk1"/>
                        </a:solidFill>
                        <a:latin typeface="Arial"/>
                        <a:ea typeface="Arial"/>
                        <a:cs typeface="Arial"/>
                        <a:sym typeface="Arial"/>
                      </a:endParaRPr>
                    </a:p>
                  </a:txBody>
                  <a:tcPr marT="0" marB="0" marR="2175" marL="2175"/>
                </a:tc>
                <a:tc>
                  <a:txBody>
                    <a:bodyPr/>
                    <a:lstStyle/>
                    <a:p>
                      <a:pPr indent="-285750" lvl="0" marL="285750" marR="0" rtl="0" algn="l">
                        <a:spcBef>
                          <a:spcPts val="0"/>
                        </a:spcBef>
                        <a:spcAft>
                          <a:spcPts val="0"/>
                        </a:spcAft>
                        <a:buClr>
                          <a:schemeClr val="dk1"/>
                        </a:buClr>
                        <a:buSzPts val="1400"/>
                        <a:buFont typeface="Noto Sans Symbols"/>
                        <a:buChar char="▪"/>
                      </a:pPr>
                      <a:r>
                        <a:rPr lang="en-US" sz="1400" u="none" cap="none" strike="noStrike">
                          <a:solidFill>
                            <a:schemeClr val="dk1"/>
                          </a:solidFill>
                          <a:latin typeface="Arial"/>
                          <a:ea typeface="Arial"/>
                          <a:cs typeface="Arial"/>
                          <a:sym typeface="Arial"/>
                        </a:rPr>
                        <a:t>Ili kuthibitisha kuwa shirika:</a:t>
                      </a:r>
                      <a:endParaRPr/>
                    </a:p>
                    <a:p>
                      <a:pPr indent="-285750" lvl="0" marL="285750" marR="0" rtl="0" algn="l">
                        <a:spcBef>
                          <a:spcPts val="0"/>
                        </a:spcBef>
                        <a:spcAft>
                          <a:spcPts val="0"/>
                        </a:spcAft>
                        <a:buClr>
                          <a:schemeClr val="dk1"/>
                        </a:buClr>
                        <a:buSzPts val="1400"/>
                        <a:buFont typeface="Noto Sans Symbols"/>
                        <a:buChar char="▪"/>
                      </a:pPr>
                      <a:r>
                        <a:rPr lang="en-US" sz="1400" u="none" cap="none" strike="noStrike">
                          <a:solidFill>
                            <a:schemeClr val="dk1"/>
                          </a:solidFill>
                          <a:latin typeface="Arial"/>
                          <a:ea typeface="Arial"/>
                          <a:cs typeface="Arial"/>
                          <a:sym typeface="Arial"/>
                        </a:rPr>
                        <a:t>Lnatii kwa uthabiti sheria na masharti ya utoaji wa kandarasi kwa uadilifu wa mpokeaji na mambo ya utendaji, </a:t>
                      </a:r>
                      <a:endParaRPr/>
                    </a:p>
                    <a:p>
                      <a:pPr indent="-285750" lvl="0" marL="285750" marR="0" rtl="0" algn="l">
                        <a:spcBef>
                          <a:spcPts val="0"/>
                        </a:spcBef>
                        <a:spcAft>
                          <a:spcPts val="0"/>
                        </a:spcAft>
                        <a:buClr>
                          <a:schemeClr val="dk1"/>
                        </a:buClr>
                        <a:buSzPts val="1400"/>
                        <a:buFont typeface="Noto Sans Symbols"/>
                        <a:buChar char="▪"/>
                      </a:pPr>
                      <a:r>
                        <a:rPr lang="en-US" sz="1400" u="none" cap="none" strike="noStrike">
                          <a:solidFill>
                            <a:schemeClr val="dk1"/>
                          </a:solidFill>
                          <a:latin typeface="Arial"/>
                          <a:ea typeface="Arial"/>
                          <a:cs typeface="Arial"/>
                          <a:sym typeface="Arial"/>
                        </a:rPr>
                        <a:t>Daima hudumisha sarafu ya habari iliyoripotiwa kwenye Mfumo wa Usimamizi wa Tuzo (SAM) ambayo inapatikana katika mfumo ulioteuliwa wa uadilifu na utendaji (kwa sasa ni Mfumo wa Taarifa ya Utendaji na Uadilifu wa Mshindi wa Tuzo wa Shirikisho (FAPIIS), na</a:t>
                      </a:r>
                      <a:endParaRPr/>
                    </a:p>
                    <a:p>
                      <a:pPr indent="-285750" lvl="0" marL="285750" marR="0" rtl="0" algn="l">
                        <a:spcBef>
                          <a:spcPts val="0"/>
                        </a:spcBef>
                        <a:spcAft>
                          <a:spcPts val="0"/>
                        </a:spcAft>
                        <a:buClr>
                          <a:schemeClr val="dk1"/>
                        </a:buClr>
                        <a:buSzPts val="1400"/>
                        <a:buFont typeface="Noto Sans Symbols"/>
                        <a:buChar char="▪"/>
                      </a:pPr>
                      <a:r>
                        <a:rPr lang="en-US" sz="1400" u="none" cap="none" strike="noStrike">
                          <a:solidFill>
                            <a:schemeClr val="dk1"/>
                          </a:solidFill>
                          <a:latin typeface="Arial"/>
                          <a:ea typeface="Arial"/>
                          <a:cs typeface="Arial"/>
                          <a:sym typeface="Arial"/>
                        </a:rPr>
                        <a:t>Linafahamu kwa usahihi taratibu za kuripoti na vipindi vya kuripoti, na kesi ambazo ni lazima kuripoti ikiwa ni pamoja na kesi zinazohusiana na utoaji au utendaji wa ruzuku, hali yake ya mwisho, kesi ya jinai inayosababisha hukumu, kesi ya madai ambayo imesababisha kupatikana kwa kosa, au kesi ya kiutawala kama ilivyoainishwa katika vifungu vya kawaida.</a:t>
                      </a:r>
                      <a:endParaRPr/>
                    </a:p>
                  </a:txBody>
                  <a:tcPr marT="0" marB="0" marR="2175" marL="2175"/>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Nyaraka za ujumuishaji na uzingatiaji wa vifungu vyote muhimu katika tuzo zote ndogo na mikataba</a:t>
                      </a:r>
                      <a:endParaRPr sz="1400" u="none" cap="none" strike="noStrike">
                        <a:solidFill>
                          <a:schemeClr val="dk1"/>
                        </a:solidFill>
                        <a:latin typeface="Arial"/>
                        <a:ea typeface="Arial"/>
                        <a:cs typeface="Arial"/>
                        <a:sym typeface="Arial"/>
                      </a:endParaRPr>
                    </a:p>
                  </a:txBody>
                  <a:tcPr marT="0" marB="0" marR="2175" marL="2175"/>
                </a:tc>
              </a:tr>
            </a:tbl>
          </a:graphicData>
        </a:graphic>
      </p:graphicFrame>
      <p:sp>
        <p:nvSpPr>
          <p:cNvPr id="1990" name="Google Shape;1990;p206"/>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MSP (INAENDELEA) </a:t>
            </a:r>
            <a:endParaRPr/>
          </a:p>
        </p:txBody>
      </p:sp>
      <p:sp>
        <p:nvSpPr>
          <p:cNvPr id="1991" name="Google Shape;1991;p206"/>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5" name="Shape 1995"/>
        <p:cNvGrpSpPr/>
        <p:nvPr/>
      </p:nvGrpSpPr>
      <p:grpSpPr>
        <a:xfrm>
          <a:off x="0" y="0"/>
          <a:ext cx="0" cy="0"/>
          <a:chOff x="0" y="0"/>
          <a:chExt cx="0" cy="0"/>
        </a:xfrm>
      </p:grpSpPr>
      <p:sp>
        <p:nvSpPr>
          <p:cNvPr id="1996" name="Google Shape;1996;p207"/>
          <p:cNvSpPr txBox="1"/>
          <p:nvPr/>
        </p:nvSpPr>
        <p:spPr>
          <a:xfrm>
            <a:off x="1431213" y="1332315"/>
            <a:ext cx="8767864" cy="1798056"/>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chemeClr val="dk1"/>
              </a:buClr>
              <a:buSzPts val="2200"/>
              <a:buFont typeface="Arial"/>
              <a:buNone/>
            </a:pPr>
            <a:r>
              <a:rPr b="1" lang="en-US" sz="2200">
                <a:solidFill>
                  <a:schemeClr val="dk1"/>
                </a:solidFill>
                <a:latin typeface="Arial"/>
                <a:ea typeface="Arial"/>
                <a:cs typeface="Arial"/>
                <a:sym typeface="Arial"/>
              </a:rPr>
              <a:t>Hatari muhimu za kuzingatiwa:</a:t>
            </a:r>
            <a:endParaRPr b="0" i="0" sz="1750" u="none" cap="none" strike="noStrike">
              <a:solidFill>
                <a:srgbClr val="000000"/>
              </a:solidFill>
              <a:latin typeface="Times New Roman"/>
              <a:ea typeface="Times New Roman"/>
              <a:cs typeface="Times New Roman"/>
              <a:sym typeface="Times New Roman"/>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 Kutofuata masharti yoyote ya Kawaida ya Lazima kunakiuka masharti ya mkataba. </a:t>
            </a:r>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Mashirika ya eneo hayana "mtiririko wa taarifa" masharti yote kwa wapokeaji wadogo. </a:t>
            </a:r>
            <a:endParaRPr/>
          </a:p>
        </p:txBody>
      </p:sp>
      <p:sp>
        <p:nvSpPr>
          <p:cNvPr id="1997" name="Google Shape;1997;p207"/>
          <p:cNvSpPr txBox="1"/>
          <p:nvPr/>
        </p:nvSpPr>
        <p:spPr>
          <a:xfrm>
            <a:off x="1107231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93</a:t>
            </a:r>
            <a:endParaRPr b="0" i="0" sz="1800" u="none" cap="none" strike="noStrike">
              <a:solidFill>
                <a:srgbClr val="000000"/>
              </a:solidFill>
              <a:latin typeface="Arial"/>
              <a:ea typeface="Arial"/>
              <a:cs typeface="Arial"/>
              <a:sym typeface="Arial"/>
            </a:endParaRPr>
          </a:p>
        </p:txBody>
      </p:sp>
      <p:sp>
        <p:nvSpPr>
          <p:cNvPr id="1998" name="Google Shape;1998;p207"/>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HATARI MUHIMU</a:t>
            </a:r>
            <a:endParaRPr/>
          </a:p>
        </p:txBody>
      </p:sp>
      <p:sp>
        <p:nvSpPr>
          <p:cNvPr id="1999" name="Google Shape;1999;p207"/>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4" name="Shape 2004"/>
        <p:cNvGrpSpPr/>
        <p:nvPr/>
      </p:nvGrpSpPr>
      <p:grpSpPr>
        <a:xfrm>
          <a:off x="0" y="0"/>
          <a:ext cx="0" cy="0"/>
          <a:chOff x="0" y="0"/>
          <a:chExt cx="0" cy="0"/>
        </a:xfrm>
      </p:grpSpPr>
      <p:sp>
        <p:nvSpPr>
          <p:cNvPr id="2005" name="Google Shape;2005;p208"/>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MAPENDEKEZO</a:t>
            </a:r>
            <a:endParaRPr b="1" sz="3200">
              <a:solidFill>
                <a:schemeClr val="lt1"/>
              </a:solidFill>
              <a:latin typeface="Arial"/>
              <a:ea typeface="Arial"/>
              <a:cs typeface="Arial"/>
              <a:sym typeface="Arial"/>
            </a:endParaRPr>
          </a:p>
        </p:txBody>
      </p:sp>
      <p:sp>
        <p:nvSpPr>
          <p:cNvPr id="2006" name="Google Shape;2006;p208"/>
          <p:cNvSpPr txBox="1"/>
          <p:nvPr>
            <p:ph type="title"/>
          </p:nvPr>
        </p:nvSpPr>
        <p:spPr>
          <a:xfrm>
            <a:off x="1209789" y="1222682"/>
            <a:ext cx="9653283" cy="1231106"/>
          </a:xfrm>
          <a:prstGeom prst="rect">
            <a:avLst/>
          </a:prstGeom>
          <a:noFill/>
          <a:ln>
            <a:noFill/>
          </a:ln>
        </p:spPr>
        <p:txBody>
          <a:bodyPr anchorCtr="0" anchor="t" bIns="0" lIns="0" spcFirstLastPara="1" rIns="0" wrap="square" tIns="0">
            <a:spAutoFit/>
          </a:bodyPr>
          <a:lstStyle/>
          <a:p>
            <a:pPr indent="-342900" lvl="0" marL="342900" marR="0" rtl="0" algn="l">
              <a:spcBef>
                <a:spcPts val="0"/>
              </a:spcBef>
              <a:spcAft>
                <a:spcPts val="0"/>
              </a:spcAft>
              <a:buClr>
                <a:schemeClr val="dk1"/>
              </a:buClr>
              <a:buSzPts val="2000"/>
              <a:buFont typeface="Noto Sans Symbols"/>
              <a:buChar char="▪"/>
            </a:pPr>
            <a:r>
              <a:rPr lang="en-US" sz="2000"/>
              <a:t>Nyaraka za sheria hizo zinapatikana katika lugha za Kifaransa, Kireno, na lugha za eneo husika kila inapowezekana ili kuwawezesha zaidi wafanyakazi katika ngazi zote za shirika na kuboresha uelewa na uzingatiaji wa kanuni na sheria za Serikali ya Marekani, USAID, na PEPFAR.</a:t>
            </a:r>
            <a:endParaRPr/>
          </a:p>
        </p:txBody>
      </p:sp>
      <p:sp>
        <p:nvSpPr>
          <p:cNvPr id="2007" name="Google Shape;2007;p208"/>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1" name="Shape 2011"/>
        <p:cNvGrpSpPr/>
        <p:nvPr/>
      </p:nvGrpSpPr>
      <p:grpSpPr>
        <a:xfrm>
          <a:off x="0" y="0"/>
          <a:ext cx="0" cy="0"/>
          <a:chOff x="0" y="0"/>
          <a:chExt cx="0" cy="0"/>
        </a:xfrm>
      </p:grpSpPr>
      <p:sp>
        <p:nvSpPr>
          <p:cNvPr id="2012" name="Google Shape;2012;p209"/>
          <p:cNvSpPr txBox="1"/>
          <p:nvPr>
            <p:ph type="title"/>
          </p:nvPr>
        </p:nvSpPr>
        <p:spPr>
          <a:xfrm>
            <a:off x="958306" y="2438613"/>
            <a:ext cx="9339434" cy="2000548"/>
          </a:xfrm>
          <a:prstGeom prst="rect">
            <a:avLst/>
          </a:prstGeom>
          <a:noFill/>
          <a:ln>
            <a:noFill/>
          </a:ln>
        </p:spPr>
        <p:txBody>
          <a:bodyPr anchorCtr="0" anchor="t" bIns="0" lIns="0" spcFirstLastPara="1" rIns="0" wrap="square" tIns="0">
            <a:spAutoFit/>
          </a:bodyPr>
          <a:lstStyle/>
          <a:p>
            <a:pPr indent="0" lvl="0" marL="12700" rtl="0" algn="ctr">
              <a:lnSpc>
                <a:spcPct val="108750"/>
              </a:lnSpc>
              <a:spcBef>
                <a:spcPts val="0"/>
              </a:spcBef>
              <a:spcAft>
                <a:spcPts val="0"/>
              </a:spcAft>
              <a:buNone/>
            </a:pPr>
            <a:r>
              <a:rPr b="1" lang="en-US" sz="4800"/>
              <a:t>MODULI YA 18:</a:t>
            </a:r>
            <a:br>
              <a:rPr b="1" lang="en-US" sz="4800"/>
            </a:br>
            <a:r>
              <a:rPr b="1" lang="en-US" sz="4800"/>
              <a:t>INAHITAJIKA kama VIFUNGU VINAVYOTUMIKA (RAA)</a:t>
            </a:r>
            <a:endParaRPr b="1" sz="4800"/>
          </a:p>
        </p:txBody>
      </p:sp>
      <p:sp>
        <p:nvSpPr>
          <p:cNvPr id="2013" name="Google Shape;2013;p209"/>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 </a:t>
            </a:r>
            <a:endParaRPr/>
          </a:p>
        </p:txBody>
      </p:sp>
      <p:sp>
        <p:nvSpPr>
          <p:cNvPr id="2014" name="Google Shape;2014;p209"/>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21"/>
          <p:cNvSpPr txBox="1"/>
          <p:nvPr>
            <p:ph type="title"/>
          </p:nvPr>
        </p:nvSpPr>
        <p:spPr>
          <a:xfrm>
            <a:off x="1222193" y="2880470"/>
            <a:ext cx="9339434" cy="1333698"/>
          </a:xfrm>
          <a:prstGeom prst="rect">
            <a:avLst/>
          </a:prstGeom>
          <a:noFill/>
          <a:ln>
            <a:noFill/>
          </a:ln>
        </p:spPr>
        <p:txBody>
          <a:bodyPr anchorCtr="0" anchor="t" bIns="0" lIns="0" spcFirstLastPara="1" rIns="0" wrap="square" tIns="0">
            <a:spAutoFit/>
          </a:bodyPr>
          <a:lstStyle/>
          <a:p>
            <a:pPr indent="0" lvl="0" marL="12700" rtl="0" algn="ctr">
              <a:lnSpc>
                <a:spcPct val="108750"/>
              </a:lnSpc>
              <a:spcBef>
                <a:spcPts val="0"/>
              </a:spcBef>
              <a:spcAft>
                <a:spcPts val="0"/>
              </a:spcAft>
              <a:buNone/>
            </a:pPr>
            <a:r>
              <a:rPr b="1" lang="en-US" sz="4800"/>
              <a:t>MASHARTI MAALUM YA UFADHILI (SACs)</a:t>
            </a:r>
            <a:endParaRPr/>
          </a:p>
        </p:txBody>
      </p:sp>
      <p:sp>
        <p:nvSpPr>
          <p:cNvPr id="469" name="Google Shape;469;p21"/>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rgbClr val="FFFFFF"/>
                </a:solidFill>
                <a:latin typeface="Arial"/>
                <a:ea typeface="Arial"/>
                <a:cs typeface="Arial"/>
                <a:sym typeface="Arial"/>
              </a:rPr>
              <a:t> </a:t>
            </a:r>
            <a:endParaRPr/>
          </a:p>
        </p:txBody>
      </p:sp>
      <p:sp>
        <p:nvSpPr>
          <p:cNvPr id="470" name="Google Shape;470;p21"/>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8" name="Shape 2018"/>
        <p:cNvGrpSpPr/>
        <p:nvPr/>
      </p:nvGrpSpPr>
      <p:grpSpPr>
        <a:xfrm>
          <a:off x="0" y="0"/>
          <a:ext cx="0" cy="0"/>
          <a:chOff x="0" y="0"/>
          <a:chExt cx="0" cy="0"/>
        </a:xfrm>
      </p:grpSpPr>
      <p:sp>
        <p:nvSpPr>
          <p:cNvPr id="2019" name="Google Shape;2019;p210"/>
          <p:cNvSpPr txBox="1"/>
          <p:nvPr>
            <p:ph type="title"/>
          </p:nvPr>
        </p:nvSpPr>
        <p:spPr>
          <a:xfrm>
            <a:off x="1602981" y="1103810"/>
            <a:ext cx="9250873" cy="2462213"/>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a:t>Lengo la Jumla: </a:t>
            </a:r>
            <a:r>
              <a:rPr lang="en-US" sz="2000"/>
              <a:t>Kutathmini uelewa wa shirika na kufuata mahitaji ya RAA, inapohitajika, haswa kwa wapokeaji wa ufadhili wa USAID. Hii inahakikishwa kupitia mafunzo endelevu kuhusu Sheria na Kanuni za USG.</a:t>
            </a:r>
            <a:br>
              <a:rPr lang="en-US" sz="2000"/>
            </a:br>
            <a:br>
              <a:rPr lang="en-US" sz="2000"/>
            </a:br>
            <a:br>
              <a:rPr lang="en-US" sz="2000"/>
            </a:br>
            <a:br>
              <a:rPr lang="en-US" sz="2000"/>
            </a:br>
            <a:br>
              <a:rPr lang="en-US" sz="2000"/>
            </a:br>
            <a:endParaRPr sz="2000"/>
          </a:p>
        </p:txBody>
      </p:sp>
      <p:sp>
        <p:nvSpPr>
          <p:cNvPr id="2020" name="Google Shape;2020;p210"/>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Inahitajika kama Masharti Yanayotumika (RAA) </a:t>
            </a:r>
            <a:endParaRPr/>
          </a:p>
        </p:txBody>
      </p:sp>
      <p:sp>
        <p:nvSpPr>
          <p:cNvPr id="2021" name="Google Shape;2021;p210"/>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5" name="Shape 2025"/>
        <p:cNvGrpSpPr/>
        <p:nvPr/>
      </p:nvGrpSpPr>
      <p:grpSpPr>
        <a:xfrm>
          <a:off x="0" y="0"/>
          <a:ext cx="0" cy="0"/>
          <a:chOff x="0" y="0"/>
          <a:chExt cx="0" cy="0"/>
        </a:xfrm>
      </p:grpSpPr>
      <p:sp>
        <p:nvSpPr>
          <p:cNvPr id="2026" name="Google Shape;2026;p211"/>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CHATI YA NUPAS PLUS 2.0</a:t>
            </a:r>
            <a:endParaRPr b="1" sz="3200">
              <a:solidFill>
                <a:schemeClr val="lt1"/>
              </a:solidFill>
              <a:latin typeface="Arial"/>
              <a:ea typeface="Arial"/>
              <a:cs typeface="Arial"/>
              <a:sym typeface="Arial"/>
            </a:endParaRPr>
          </a:p>
        </p:txBody>
      </p:sp>
      <p:pic>
        <p:nvPicPr>
          <p:cNvPr descr="Chart  Description automatically generated" id="2027" name="Google Shape;2027;p211"/>
          <p:cNvPicPr preferRelativeResize="0"/>
          <p:nvPr/>
        </p:nvPicPr>
        <p:blipFill rotWithShape="1">
          <a:blip r:embed="rId3">
            <a:alphaModFix/>
          </a:blip>
          <a:srcRect b="2845" l="1709" r="2351" t="0"/>
          <a:stretch/>
        </p:blipFill>
        <p:spPr>
          <a:xfrm>
            <a:off x="1546502" y="939213"/>
            <a:ext cx="9140073" cy="4937004"/>
          </a:xfrm>
          <a:prstGeom prst="rect">
            <a:avLst/>
          </a:prstGeom>
          <a:noFill/>
          <a:ln>
            <a:noFill/>
          </a:ln>
        </p:spPr>
      </p:pic>
      <p:sp>
        <p:nvSpPr>
          <p:cNvPr id="2028" name="Google Shape;2028;p211"/>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2" name="Shape 2032"/>
        <p:cNvGrpSpPr/>
        <p:nvPr/>
      </p:nvGrpSpPr>
      <p:grpSpPr>
        <a:xfrm>
          <a:off x="0" y="0"/>
          <a:ext cx="0" cy="0"/>
          <a:chOff x="0" y="0"/>
          <a:chExt cx="0" cy="0"/>
        </a:xfrm>
      </p:grpSpPr>
      <p:sp>
        <p:nvSpPr>
          <p:cNvPr id="2033" name="Google Shape;2033;p212"/>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RAA</a:t>
            </a:r>
            <a:endParaRPr/>
          </a:p>
        </p:txBody>
      </p:sp>
      <p:graphicFrame>
        <p:nvGraphicFramePr>
          <p:cNvPr id="2034" name="Google Shape;2034;p212"/>
          <p:cNvGraphicFramePr/>
          <p:nvPr/>
        </p:nvGraphicFramePr>
        <p:xfrm>
          <a:off x="334215" y="1107295"/>
          <a:ext cx="3000000" cy="3000000"/>
        </p:xfrm>
        <a:graphic>
          <a:graphicData uri="http://schemas.openxmlformats.org/drawingml/2006/table">
            <a:tbl>
              <a:tblPr bandRow="1" firstCol="1" firstRow="1">
                <a:noFill/>
                <a:tableStyleId>{8A603AAD-59E9-4164-B51B-7B92F35CD14B}</a:tableStyleId>
              </a:tblPr>
              <a:tblGrid>
                <a:gridCol w="2942900"/>
                <a:gridCol w="4953675"/>
                <a:gridCol w="3883475"/>
              </a:tblGrid>
              <a:tr h="30500">
                <a:tc>
                  <a:txBody>
                    <a:bodyPr/>
                    <a:lstStyle/>
                    <a:p>
                      <a:pPr indent="-8890" lvl="0" marL="8890" marR="0" rtl="0" algn="ctr">
                        <a:spcBef>
                          <a:spcPts val="0"/>
                        </a:spcBef>
                        <a:spcAft>
                          <a:spcPts val="0"/>
                        </a:spcAft>
                        <a:buNone/>
                      </a:pPr>
                      <a:r>
                        <a:rPr lang="en-US" sz="1200" u="none" cap="none" strike="noStrike"/>
                        <a:t>KATEGORIA/</a:t>
                      </a:r>
                      <a:br>
                        <a:rPr b="1" lang="en-US" sz="1200" u="none" cap="none" strike="noStrike">
                          <a:solidFill>
                            <a:schemeClr val="lt1"/>
                          </a:solidFill>
                          <a:latin typeface="Arial"/>
                          <a:ea typeface="Arial"/>
                          <a:cs typeface="Arial"/>
                          <a:sym typeface="Arial"/>
                        </a:rPr>
                      </a:br>
                      <a:r>
                        <a:rPr lang="en-US" sz="1200" u="none" cap="none" strike="noStrike"/>
                        <a:t>KATEGORIA NDOGO</a:t>
                      </a:r>
                      <a:endParaRPr b="1" sz="1200" u="none" cap="none" strike="noStrike">
                        <a:solidFill>
                          <a:schemeClr val="lt1"/>
                        </a:solidFill>
                        <a:latin typeface="Arial"/>
                        <a:ea typeface="Arial"/>
                        <a:cs typeface="Arial"/>
                        <a:sym typeface="Arial"/>
                      </a:endParaRPr>
                    </a:p>
                  </a:txBody>
                  <a:tcPr marT="0" marB="0" marR="4000" marL="4000" anchor="ctr">
                    <a:solidFill>
                      <a:srgbClr val="002E6C"/>
                    </a:solidFill>
                  </a:tcPr>
                </a:tc>
                <a:tc>
                  <a:txBody>
                    <a:bodyPr/>
                    <a:lstStyle/>
                    <a:p>
                      <a:pPr indent="-8890" lvl="0" marL="8890" marR="0" rtl="0" algn="ctr">
                        <a:spcBef>
                          <a:spcPts val="0"/>
                        </a:spcBef>
                        <a:spcAft>
                          <a:spcPts val="0"/>
                        </a:spcAft>
                        <a:buNone/>
                      </a:pPr>
                      <a:r>
                        <a:rPr lang="en-US" sz="1200" u="none" cap="none" strike="noStrike"/>
                        <a:t>MALENGO</a:t>
                      </a:r>
                      <a:endParaRPr b="1" sz="1200" u="none" cap="none" strike="noStrike">
                        <a:solidFill>
                          <a:schemeClr val="lt1"/>
                        </a:solidFill>
                        <a:latin typeface="Arial"/>
                        <a:ea typeface="Arial"/>
                        <a:cs typeface="Arial"/>
                        <a:sym typeface="Arial"/>
                      </a:endParaRPr>
                    </a:p>
                  </a:txBody>
                  <a:tcPr marT="0" marB="0" marR="4000" marL="4000" anchor="ctr">
                    <a:solidFill>
                      <a:srgbClr val="002E6C"/>
                    </a:solidFill>
                  </a:tcPr>
                </a:tc>
                <a:tc>
                  <a:txBody>
                    <a:bodyPr/>
                    <a:lstStyle/>
                    <a:p>
                      <a:pPr indent="-8890" lvl="0" marL="8890" marR="0" rtl="0" algn="ctr">
                        <a:spcBef>
                          <a:spcPts val="0"/>
                        </a:spcBef>
                        <a:spcAft>
                          <a:spcPts val="0"/>
                        </a:spcAft>
                        <a:buNone/>
                      </a:pPr>
                      <a:r>
                        <a:rPr lang="en-US" sz="1200" u="none" cap="none" strike="noStrike"/>
                        <a:t>NYARAKA MUHIMU KWA AJILI YA TATHMINI</a:t>
                      </a:r>
                      <a:endParaRPr b="1" sz="1200" u="none" cap="none" strike="noStrike">
                        <a:solidFill>
                          <a:schemeClr val="lt1"/>
                        </a:solidFill>
                        <a:latin typeface="Arial"/>
                        <a:ea typeface="Arial"/>
                        <a:cs typeface="Arial"/>
                        <a:sym typeface="Arial"/>
                      </a:endParaRPr>
                    </a:p>
                  </a:txBody>
                  <a:tcPr marT="0" marB="0" marR="4000" marL="4000" anchor="ctr">
                    <a:solidFill>
                      <a:srgbClr val="002E6C"/>
                    </a:solidFill>
                  </a:tcPr>
                </a:tc>
              </a:tr>
              <a:tr h="106725">
                <a:tc>
                  <a:txBody>
                    <a:bodyPr/>
                    <a:lstStyle/>
                    <a:p>
                      <a:pPr indent="-8890" lvl="0" marL="8890" marR="0" rtl="0" algn="l">
                        <a:spcBef>
                          <a:spcPts val="0"/>
                        </a:spcBef>
                        <a:spcAft>
                          <a:spcPts val="0"/>
                        </a:spcAft>
                        <a:buNone/>
                      </a:pPr>
                      <a:r>
                        <a:rPr lang="en-US" sz="1200" u="none" cap="none" strike="noStrike"/>
                        <a:t>RAA1. Malipo ya Awali na Marejesho ya Fedha (Novemba 2020) </a:t>
                      </a:r>
                      <a:endParaRPr sz="1200" u="none" cap="none" strike="noStrike">
                        <a:solidFill>
                          <a:srgbClr val="000000"/>
                        </a:solidFill>
                        <a:latin typeface="Arial"/>
                        <a:ea typeface="Arial"/>
                        <a:cs typeface="Arial"/>
                        <a:sym typeface="Arial"/>
                      </a:endParaRPr>
                    </a:p>
                  </a:txBody>
                  <a:tcPr marT="0" marB="0" marR="4000" marL="4000"/>
                </a:tc>
                <a:tc>
                  <a:txBody>
                    <a:bodyPr/>
                    <a:lstStyle/>
                    <a:p>
                      <a:pPr indent="-8890" lvl="0" marL="8890" marR="0" rtl="0" algn="l">
                        <a:spcBef>
                          <a:spcPts val="0"/>
                        </a:spcBef>
                        <a:spcAft>
                          <a:spcPts val="0"/>
                        </a:spcAft>
                        <a:buNone/>
                      </a:pPr>
                      <a:r>
                        <a:rPr lang="en-US" sz="1200" u="none" cap="none" strike="noStrike"/>
                        <a:t>Tathmini matumizi ya utoaji kwa shirika linalofanyiwa mapitio, pamoja na uelewa wa shirika wa utoaji na utekelezaji wa, na kufuata, mahitaji ya utoaji. </a:t>
                      </a:r>
                      <a:endParaRPr sz="1200" u="none" cap="none" strike="noStrike">
                        <a:solidFill>
                          <a:srgbClr val="000000"/>
                        </a:solidFill>
                        <a:latin typeface="Arial"/>
                        <a:ea typeface="Arial"/>
                        <a:cs typeface="Arial"/>
                        <a:sym typeface="Arial"/>
                      </a:endParaRPr>
                    </a:p>
                  </a:txBody>
                  <a:tcPr marT="0" marB="0" marR="4000" marL="4000"/>
                </a:tc>
                <a:tc>
                  <a:txBody>
                    <a:bodyPr/>
                    <a:lstStyle/>
                    <a:p>
                      <a:pPr indent="-137160" lvl="0" marL="137160" marR="0" rtl="0" algn="l">
                        <a:spcBef>
                          <a:spcPts val="0"/>
                        </a:spcBef>
                        <a:spcAft>
                          <a:spcPts val="0"/>
                        </a:spcAft>
                        <a:buNone/>
                      </a:pPr>
                      <a:r>
                        <a:rPr lang="en-US" sz="1200" u="none" cap="none" strike="noStrike"/>
                        <a:t>Mkataba wa tuzo</a:t>
                      </a:r>
                      <a:endParaRPr/>
                    </a:p>
                    <a:p>
                      <a:pPr indent="-137160" lvl="0" marL="137160" marR="0" rtl="0" algn="l">
                        <a:spcBef>
                          <a:spcPts val="0"/>
                        </a:spcBef>
                        <a:spcAft>
                          <a:spcPts val="0"/>
                        </a:spcAft>
                        <a:buNone/>
                      </a:pPr>
                      <a:r>
                        <a:rPr lang="en-US" sz="1200" u="none" cap="none" strike="noStrike"/>
                        <a:t>Taarifa ya benki – (uthibitisho wa mapato ya riba yaliyopatikana)</a:t>
                      </a:r>
                      <a:endParaRPr sz="1200" u="none" cap="none" strike="noStrike">
                        <a:solidFill>
                          <a:srgbClr val="000000"/>
                        </a:solidFill>
                        <a:latin typeface="Arial"/>
                        <a:ea typeface="Arial"/>
                        <a:cs typeface="Arial"/>
                        <a:sym typeface="Arial"/>
                      </a:endParaRPr>
                    </a:p>
                  </a:txBody>
                  <a:tcPr marT="0" marB="0" marR="4000" marL="4000"/>
                </a:tc>
              </a:tr>
              <a:tr h="30500">
                <a:tc>
                  <a:txBody>
                    <a:bodyPr/>
                    <a:lstStyle/>
                    <a:p>
                      <a:pPr indent="-8890" lvl="0" marL="8890" marR="0" rtl="0" algn="l">
                        <a:spcBef>
                          <a:spcPts val="0"/>
                        </a:spcBef>
                        <a:spcAft>
                          <a:spcPts val="0"/>
                        </a:spcAft>
                        <a:buNone/>
                      </a:pPr>
                      <a:r>
                        <a:rPr lang="en-US" sz="1200" u="none" cap="none" strike="noStrike"/>
                        <a:t>RAA2. Malipo ya Kurudishiwa na Marejesho ya Fedha (Desemba 2014)</a:t>
                      </a:r>
                      <a:endParaRPr sz="1200" u="none" cap="none" strike="noStrike">
                        <a:solidFill>
                          <a:srgbClr val="000000"/>
                        </a:solidFill>
                        <a:latin typeface="Arial"/>
                        <a:ea typeface="Arial"/>
                        <a:cs typeface="Arial"/>
                        <a:sym typeface="Arial"/>
                      </a:endParaRPr>
                    </a:p>
                  </a:txBody>
                  <a:tcPr marT="0" marB="0" marR="4000" marL="4000"/>
                </a:tc>
                <a:tc>
                  <a:txBody>
                    <a:bodyPr/>
                    <a:lstStyle/>
                    <a:p>
                      <a:pPr indent="-8890" lvl="0" marL="8890" marR="0" rtl="0" algn="l">
                        <a:spcBef>
                          <a:spcPts val="0"/>
                        </a:spcBef>
                        <a:spcAft>
                          <a:spcPts val="0"/>
                        </a:spcAft>
                        <a:buNone/>
                      </a:pPr>
                      <a:r>
                        <a:rPr lang="en-US" sz="1200" u="none" cap="none" strike="noStrike"/>
                        <a:t>Sawa na hapo juu.</a:t>
                      </a:r>
                      <a:endParaRPr sz="1200" u="none" cap="none" strike="noStrike">
                        <a:solidFill>
                          <a:srgbClr val="000000"/>
                        </a:solidFill>
                        <a:latin typeface="Arial"/>
                        <a:ea typeface="Arial"/>
                        <a:cs typeface="Arial"/>
                        <a:sym typeface="Arial"/>
                      </a:endParaRPr>
                    </a:p>
                  </a:txBody>
                  <a:tcPr marT="0" marB="0" marR="4000" marL="4000"/>
                </a:tc>
                <a:tc>
                  <a:txBody>
                    <a:bodyPr/>
                    <a:lstStyle/>
                    <a:p>
                      <a:pPr indent="-8890" lvl="0" marL="8890" marR="0" rtl="0" algn="l">
                        <a:spcBef>
                          <a:spcPts val="0"/>
                        </a:spcBef>
                        <a:spcAft>
                          <a:spcPts val="0"/>
                        </a:spcAft>
                        <a:buNone/>
                      </a:pPr>
                      <a:r>
                        <a:rPr lang="en-US" sz="1200" u="none" cap="none" strike="noStrike"/>
                        <a:t>Mkataba wa tuzo</a:t>
                      </a:r>
                      <a:endParaRPr sz="1200" u="none" cap="none" strike="noStrike">
                        <a:solidFill>
                          <a:srgbClr val="000000"/>
                        </a:solidFill>
                        <a:latin typeface="Arial"/>
                        <a:ea typeface="Arial"/>
                        <a:cs typeface="Arial"/>
                        <a:sym typeface="Arial"/>
                      </a:endParaRPr>
                    </a:p>
                  </a:txBody>
                  <a:tcPr marT="0" marB="0" marR="4000" marL="4000"/>
                </a:tc>
              </a:tr>
              <a:tr h="259200">
                <a:tc>
                  <a:txBody>
                    <a:bodyPr/>
                    <a:lstStyle/>
                    <a:p>
                      <a:pPr indent="-8890" lvl="0" marL="8890" marR="0" rtl="0" algn="l">
                        <a:spcBef>
                          <a:spcPts val="0"/>
                        </a:spcBef>
                        <a:spcAft>
                          <a:spcPts val="0"/>
                        </a:spcAft>
                        <a:buNone/>
                      </a:pPr>
                      <a:r>
                        <a:rPr lang="en-US" sz="1200" u="none" cap="none" strike="noStrike"/>
                        <a:t>RAA3. Gharama zisizo za moja kwa moja – Mkataba wa Kiwango cha Gharama zisizo za moja kwa moja uliojadiliwa (NICRA) (Novemba 2020)</a:t>
                      </a:r>
                      <a:endParaRPr sz="1200" u="none" cap="none" strike="noStrike">
                        <a:solidFill>
                          <a:srgbClr val="000000"/>
                        </a:solidFill>
                        <a:latin typeface="Arial"/>
                        <a:ea typeface="Arial"/>
                        <a:cs typeface="Arial"/>
                        <a:sym typeface="Arial"/>
                      </a:endParaRPr>
                    </a:p>
                  </a:txBody>
                  <a:tcPr marT="0" marB="0" marR="4000" marL="4000"/>
                </a:tc>
                <a:tc>
                  <a:txBody>
                    <a:bodyPr/>
                    <a:lstStyle/>
                    <a:p>
                      <a:pPr indent="-8890" lvl="0" marL="8890" marR="0" rtl="0" algn="l">
                        <a:spcBef>
                          <a:spcPts val="0"/>
                        </a:spcBef>
                        <a:spcAft>
                          <a:spcPts val="0"/>
                        </a:spcAft>
                        <a:buNone/>
                      </a:pPr>
                      <a:r>
                        <a:rPr lang="en-US" sz="1200" u="none" cap="none" strike="noStrike"/>
                        <a:t>Sawa na hapo juu.</a:t>
                      </a:r>
                      <a:endParaRPr/>
                    </a:p>
                    <a:p>
                      <a:pPr indent="-8890" lvl="0" marL="8890" marR="0" rtl="0" algn="l">
                        <a:spcBef>
                          <a:spcPts val="1800"/>
                        </a:spcBef>
                        <a:spcAft>
                          <a:spcPts val="0"/>
                        </a:spcAft>
                        <a:buNone/>
                      </a:pPr>
                      <a:r>
                        <a:rPr lang="en-US" sz="1200" u="none" cap="none" strike="noStrike"/>
                        <a:t> </a:t>
                      </a:r>
                      <a:endParaRPr sz="1200" u="none" cap="none" strike="noStrike">
                        <a:solidFill>
                          <a:srgbClr val="000000"/>
                        </a:solidFill>
                        <a:latin typeface="Arial"/>
                        <a:ea typeface="Arial"/>
                        <a:cs typeface="Arial"/>
                        <a:sym typeface="Arial"/>
                      </a:endParaRPr>
                    </a:p>
                  </a:txBody>
                  <a:tcPr marT="0" marB="0" marR="4000" marL="4000"/>
                </a:tc>
                <a:tc>
                  <a:txBody>
                    <a:bodyPr/>
                    <a:lstStyle/>
                    <a:p>
                      <a:pPr indent="-228600" lvl="0" marL="228600" marR="0" rtl="0" algn="l">
                        <a:spcBef>
                          <a:spcPts val="0"/>
                        </a:spcBef>
                        <a:spcAft>
                          <a:spcPts val="0"/>
                        </a:spcAft>
                        <a:buNone/>
                      </a:pPr>
                      <a:r>
                        <a:rPr lang="en-US" sz="1200" u="none" cap="none" strike="noStrike"/>
                        <a:t>Mkataba wa tuzo</a:t>
                      </a:r>
                      <a:endParaRPr/>
                    </a:p>
                    <a:p>
                      <a:pPr indent="-228600" lvl="0" marL="228600" marR="0" rtl="0" algn="l">
                        <a:spcBef>
                          <a:spcPts val="0"/>
                        </a:spcBef>
                        <a:spcAft>
                          <a:spcPts val="0"/>
                        </a:spcAft>
                        <a:buNone/>
                      </a:pPr>
                      <a:r>
                        <a:rPr lang="en-US" sz="1200" u="none" cap="none" strike="noStrike"/>
                        <a:t>Mkataba wa NICRA</a:t>
                      </a:r>
                      <a:endParaRPr/>
                    </a:p>
                    <a:p>
                      <a:pPr indent="-228600" lvl="0" marL="228600" marR="0" rtl="0" algn="l">
                        <a:spcBef>
                          <a:spcPts val="0"/>
                        </a:spcBef>
                        <a:spcAft>
                          <a:spcPts val="0"/>
                        </a:spcAft>
                        <a:buNone/>
                      </a:pPr>
                      <a:r>
                        <a:rPr lang="en-US" sz="1200" u="none" cap="none" strike="noStrike"/>
                        <a:t>Taarifa ya Sera ya Gharama</a:t>
                      </a:r>
                      <a:endParaRPr sz="1200" u="none" cap="none" strike="noStrike">
                        <a:solidFill>
                          <a:srgbClr val="000000"/>
                        </a:solidFill>
                        <a:latin typeface="Arial"/>
                        <a:ea typeface="Arial"/>
                        <a:cs typeface="Arial"/>
                        <a:sym typeface="Arial"/>
                      </a:endParaRPr>
                    </a:p>
                  </a:txBody>
                  <a:tcPr marT="0" marB="0" marR="4000" marL="4000"/>
                </a:tc>
              </a:tr>
              <a:tr h="259200">
                <a:tc>
                  <a:txBody>
                    <a:bodyPr/>
                    <a:lstStyle/>
                    <a:p>
                      <a:pPr indent="-8890" lvl="0" marL="8890" marR="0" rtl="0" algn="l">
                        <a:spcBef>
                          <a:spcPts val="0"/>
                        </a:spcBef>
                        <a:spcAft>
                          <a:spcPts val="0"/>
                        </a:spcAft>
                        <a:buNone/>
                      </a:pPr>
                      <a:r>
                        <a:rPr lang="en-US" sz="1200" u="none" cap="none" strike="noStrike"/>
                        <a:t>RAA4. Gharama zisizo za moja kwa moja – Inatozwa kama Kiasi Kisichobadilika (Shirika Lisilotengeneza Faida) (Juni 2012)</a:t>
                      </a:r>
                      <a:endParaRPr sz="1200" u="none" cap="none" strike="noStrike">
                        <a:solidFill>
                          <a:srgbClr val="000000"/>
                        </a:solidFill>
                        <a:latin typeface="Arial"/>
                        <a:ea typeface="Arial"/>
                        <a:cs typeface="Arial"/>
                        <a:sym typeface="Arial"/>
                      </a:endParaRPr>
                    </a:p>
                  </a:txBody>
                  <a:tcPr marT="0" marB="0" marR="4000" marL="4000"/>
                </a:tc>
                <a:tc>
                  <a:txBody>
                    <a:bodyPr/>
                    <a:lstStyle/>
                    <a:p>
                      <a:pPr indent="-8890" lvl="0" marL="8890" marR="0" rtl="0" algn="l">
                        <a:spcBef>
                          <a:spcPts val="0"/>
                        </a:spcBef>
                        <a:spcAft>
                          <a:spcPts val="0"/>
                        </a:spcAft>
                        <a:buNone/>
                      </a:pPr>
                      <a:r>
                        <a:rPr lang="en-US" sz="1200" u="none" cap="none" strike="noStrike"/>
                        <a:t>Sawa na hapo juu.</a:t>
                      </a:r>
                      <a:endParaRPr/>
                    </a:p>
                  </a:txBody>
                  <a:tcPr marT="0" marB="0" marR="4000" marL="4000"/>
                </a:tc>
                <a:tc>
                  <a:txBody>
                    <a:bodyPr/>
                    <a:lstStyle/>
                    <a:p>
                      <a:pPr indent="-8890" lvl="0" marL="8890" marR="0" rtl="0" algn="l">
                        <a:spcBef>
                          <a:spcPts val="0"/>
                        </a:spcBef>
                        <a:spcAft>
                          <a:spcPts val="0"/>
                        </a:spcAft>
                        <a:buNone/>
                      </a:pPr>
                      <a:r>
                        <a:rPr lang="en-US" sz="1200" u="none" cap="none" strike="noStrike"/>
                        <a:t>Mkataba wa tuzo </a:t>
                      </a:r>
                      <a:endParaRPr sz="1200" u="none" cap="none" strike="noStrike">
                        <a:solidFill>
                          <a:srgbClr val="000000"/>
                        </a:solidFill>
                        <a:latin typeface="Arial"/>
                        <a:ea typeface="Arial"/>
                        <a:cs typeface="Arial"/>
                        <a:sym typeface="Arial"/>
                      </a:endParaRPr>
                    </a:p>
                  </a:txBody>
                  <a:tcPr marT="0" marB="0" marR="4000" marL="4000"/>
                </a:tc>
              </a:tr>
              <a:tr h="503150">
                <a:tc>
                  <a:txBody>
                    <a:bodyPr/>
                    <a:lstStyle/>
                    <a:p>
                      <a:pPr indent="-8890" lvl="0" marL="8890" marR="0" rtl="0" algn="l">
                        <a:spcBef>
                          <a:spcPts val="0"/>
                        </a:spcBef>
                        <a:spcAft>
                          <a:spcPts val="0"/>
                        </a:spcAft>
                        <a:buNone/>
                      </a:pPr>
                      <a:r>
                        <a:rPr lang="en-US" sz="1200" u="none" cap="none" strike="noStrike"/>
                        <a:t>RAA5. Gharama zisizo za moja kwa moja – Kiwango cha chini (Novemba 2020) </a:t>
                      </a:r>
                      <a:endParaRPr sz="1200" u="none" cap="none" strike="noStrike">
                        <a:solidFill>
                          <a:srgbClr val="000000"/>
                        </a:solidFill>
                        <a:latin typeface="Arial"/>
                        <a:ea typeface="Arial"/>
                        <a:cs typeface="Arial"/>
                        <a:sym typeface="Arial"/>
                      </a:endParaRPr>
                    </a:p>
                  </a:txBody>
                  <a:tcPr marT="0" marB="0" marR="4000" marL="4000"/>
                </a:tc>
                <a:tc>
                  <a:txBody>
                    <a:bodyPr/>
                    <a:lstStyle/>
                    <a:p>
                      <a:pPr indent="-8890" lvl="0" marL="8890" marR="0" rtl="0" algn="l">
                        <a:spcBef>
                          <a:spcPts val="0"/>
                        </a:spcBef>
                        <a:spcAft>
                          <a:spcPts val="0"/>
                        </a:spcAft>
                        <a:buNone/>
                      </a:pPr>
                      <a:r>
                        <a:rPr lang="en-US" sz="1200" u="none" cap="none" strike="noStrike"/>
                        <a:t>Sawa na hapo juu.</a:t>
                      </a:r>
                      <a:endParaRPr sz="1200" u="none" cap="none" strike="noStrike">
                        <a:solidFill>
                          <a:srgbClr val="000000"/>
                        </a:solidFill>
                        <a:latin typeface="Arial"/>
                        <a:ea typeface="Arial"/>
                        <a:cs typeface="Arial"/>
                        <a:sym typeface="Arial"/>
                      </a:endParaRPr>
                    </a:p>
                  </a:txBody>
                  <a:tcPr marT="0" marB="0" marR="4000" marL="4000"/>
                </a:tc>
                <a:tc>
                  <a:txBody>
                    <a:bodyPr/>
                    <a:lstStyle/>
                    <a:p>
                      <a:pPr indent="0" lvl="0" marL="0" marR="0" rtl="0" algn="l">
                        <a:spcBef>
                          <a:spcPts val="0"/>
                        </a:spcBef>
                        <a:spcAft>
                          <a:spcPts val="0"/>
                        </a:spcAft>
                        <a:buSzPts val="1200"/>
                        <a:buFont typeface="Noto Sans Symbols"/>
                        <a:buNone/>
                      </a:pPr>
                      <a:r>
                        <a:rPr lang="en-US" sz="1200" u="none" cap="none" strike="noStrike"/>
                        <a:t>Mkataba wa tuzo</a:t>
                      </a:r>
                      <a:endParaRPr/>
                    </a:p>
                    <a:p>
                      <a:pPr indent="0" lvl="0" marL="0" marR="0" rtl="0" algn="l">
                        <a:spcBef>
                          <a:spcPts val="0"/>
                        </a:spcBef>
                        <a:spcAft>
                          <a:spcPts val="0"/>
                        </a:spcAft>
                        <a:buSzPts val="1200"/>
                        <a:buFont typeface="Noto Sans Symbols"/>
                        <a:buNone/>
                      </a:pPr>
                      <a:r>
                        <a:rPr lang="en-US" sz="1200" u="none" cap="none" strike="noStrike"/>
                        <a:t>Taarifa ya Sera ya Gharama</a:t>
                      </a:r>
                      <a:endParaRPr sz="1200" u="none" cap="none" strike="noStrike">
                        <a:solidFill>
                          <a:srgbClr val="000000"/>
                        </a:solidFill>
                        <a:latin typeface="Arial"/>
                        <a:ea typeface="Arial"/>
                        <a:cs typeface="Arial"/>
                        <a:sym typeface="Arial"/>
                      </a:endParaRPr>
                    </a:p>
                  </a:txBody>
                  <a:tcPr marT="0" marB="0" marR="4000" marL="4000"/>
                </a:tc>
              </a:tr>
              <a:tr h="152400">
                <a:tc>
                  <a:txBody>
                    <a:bodyPr/>
                    <a:lstStyle/>
                    <a:p>
                      <a:pPr indent="-8890" lvl="0" marL="8890" marR="0" rtl="0" algn="l">
                        <a:spcBef>
                          <a:spcPts val="0"/>
                        </a:spcBef>
                        <a:spcAft>
                          <a:spcPts val="0"/>
                        </a:spcAft>
                        <a:buNone/>
                      </a:pPr>
                      <a:r>
                        <a:rPr lang="en-US" sz="1200" u="none" cap="none" strike="noStrike"/>
                        <a:t>RAA6. Kitambulisho cha Kote na Mfumo wa Usimamizi wa Ufadhili (Novemba 2020) </a:t>
                      </a:r>
                      <a:endParaRPr sz="1200" u="none" cap="none" strike="noStrike">
                        <a:solidFill>
                          <a:srgbClr val="000000"/>
                        </a:solidFill>
                        <a:latin typeface="Arial"/>
                        <a:ea typeface="Arial"/>
                        <a:cs typeface="Arial"/>
                        <a:sym typeface="Arial"/>
                      </a:endParaRPr>
                    </a:p>
                  </a:txBody>
                  <a:tcPr marT="0" marB="0" marR="4000" marL="4000"/>
                </a:tc>
                <a:tc>
                  <a:txBody>
                    <a:bodyPr/>
                    <a:lstStyle/>
                    <a:p>
                      <a:pPr indent="-8890" lvl="0" marL="8890" marR="0" rtl="0" algn="l">
                        <a:spcBef>
                          <a:spcPts val="0"/>
                        </a:spcBef>
                        <a:spcAft>
                          <a:spcPts val="0"/>
                        </a:spcAft>
                        <a:buNone/>
                      </a:pPr>
                      <a:r>
                        <a:rPr lang="en-US" sz="1200" u="none" cap="none" strike="noStrike"/>
                        <a:t>Sawa na hapo juu.</a:t>
                      </a:r>
                      <a:endParaRPr/>
                    </a:p>
                  </a:txBody>
                  <a:tcPr marT="0" marB="0" marR="4000" marL="4000"/>
                </a:tc>
                <a:tc>
                  <a:txBody>
                    <a:bodyPr/>
                    <a:lstStyle/>
                    <a:p>
                      <a:pPr indent="-228600" lvl="0" marL="228600" marR="0" rtl="0" algn="l">
                        <a:spcBef>
                          <a:spcPts val="0"/>
                        </a:spcBef>
                        <a:spcAft>
                          <a:spcPts val="0"/>
                        </a:spcAft>
                        <a:buNone/>
                      </a:pPr>
                      <a:r>
                        <a:rPr lang="en-US" sz="1200" u="none" cap="none" strike="noStrike"/>
                        <a:t>Mkataba wa tuzo</a:t>
                      </a:r>
                      <a:endParaRPr/>
                    </a:p>
                    <a:p>
                      <a:pPr indent="-228600" lvl="0" marL="228600" marR="0" rtl="0" algn="l">
                        <a:spcBef>
                          <a:spcPts val="0"/>
                        </a:spcBef>
                        <a:spcAft>
                          <a:spcPts val="0"/>
                        </a:spcAft>
                        <a:buNone/>
                      </a:pPr>
                      <a:r>
                        <a:rPr lang="en-US" sz="1200" u="none" cap="none" strike="noStrike"/>
                        <a:t>Uthibitisho wa usajili hai wa SAM </a:t>
                      </a:r>
                      <a:endParaRPr sz="1200" u="none" cap="none" strike="noStrike">
                        <a:solidFill>
                          <a:srgbClr val="000000"/>
                        </a:solidFill>
                        <a:latin typeface="Arial"/>
                        <a:ea typeface="Arial"/>
                        <a:cs typeface="Arial"/>
                        <a:sym typeface="Arial"/>
                      </a:endParaRPr>
                    </a:p>
                  </a:txBody>
                  <a:tcPr marT="0" marB="0" marR="4000" marL="4000"/>
                </a:tc>
              </a:tr>
              <a:tr h="869075">
                <a:tc>
                  <a:txBody>
                    <a:bodyPr/>
                    <a:lstStyle/>
                    <a:p>
                      <a:pPr indent="-8890" lvl="0" marL="8890" marR="0" rtl="0" algn="l">
                        <a:spcBef>
                          <a:spcPts val="0"/>
                        </a:spcBef>
                        <a:spcAft>
                          <a:spcPts val="0"/>
                        </a:spcAft>
                        <a:buNone/>
                      </a:pPr>
                      <a:r>
                        <a:rPr lang="en-US" sz="1200" u="none" cap="none" strike="noStrike"/>
                        <a:t>RAA7. Kuripoti Fidia ya Ufadhili Mdogo na Mtendaji (Novemba 2020) </a:t>
                      </a:r>
                      <a:endParaRPr/>
                    </a:p>
                    <a:p>
                      <a:pPr indent="-8890" lvl="0" marL="8890" marR="0" rtl="0" algn="l">
                        <a:spcBef>
                          <a:spcPts val="0"/>
                        </a:spcBef>
                        <a:spcAft>
                          <a:spcPts val="0"/>
                        </a:spcAft>
                        <a:buNone/>
                      </a:pPr>
                      <a:r>
                        <a:rPr lang="en-US" sz="1200" u="none" cap="none" strike="noStrike"/>
                        <a:t> </a:t>
                      </a:r>
                      <a:endParaRPr sz="1200" u="none" cap="none" strike="noStrike">
                        <a:solidFill>
                          <a:srgbClr val="000000"/>
                        </a:solidFill>
                        <a:latin typeface="Arial"/>
                        <a:ea typeface="Arial"/>
                        <a:cs typeface="Arial"/>
                        <a:sym typeface="Arial"/>
                      </a:endParaRPr>
                    </a:p>
                  </a:txBody>
                  <a:tcPr marT="0" marB="0" marR="4000" marL="4000"/>
                </a:tc>
                <a:tc>
                  <a:txBody>
                    <a:bodyPr/>
                    <a:lstStyle/>
                    <a:p>
                      <a:pPr indent="-8890" lvl="0" marL="8890" marR="0" rtl="0" algn="l">
                        <a:spcBef>
                          <a:spcPts val="0"/>
                        </a:spcBef>
                        <a:spcAft>
                          <a:spcPts val="0"/>
                        </a:spcAft>
                        <a:buNone/>
                      </a:pPr>
                      <a:r>
                        <a:rPr lang="en-US" sz="1200" u="none" cap="none" strike="noStrike"/>
                        <a:t>Sawa na hapo juu.</a:t>
                      </a:r>
                      <a:endParaRPr/>
                    </a:p>
                    <a:p>
                      <a:pPr indent="-8890" lvl="0" marL="8890" marR="0" rtl="0" algn="l">
                        <a:spcBef>
                          <a:spcPts val="1800"/>
                        </a:spcBef>
                        <a:spcAft>
                          <a:spcPts val="0"/>
                        </a:spcAft>
                        <a:buNone/>
                      </a:pPr>
                      <a:r>
                        <a:rPr lang="en-US" sz="1200" u="none" cap="none" strike="noStrike"/>
                        <a:t> </a:t>
                      </a:r>
                      <a:endParaRPr sz="1200" u="none" cap="none" strike="noStrike">
                        <a:solidFill>
                          <a:srgbClr val="000000"/>
                        </a:solidFill>
                        <a:latin typeface="Arial"/>
                        <a:ea typeface="Arial"/>
                        <a:cs typeface="Arial"/>
                        <a:sym typeface="Arial"/>
                      </a:endParaRPr>
                    </a:p>
                  </a:txBody>
                  <a:tcPr marT="0" marB="0" marR="4000" marL="4000"/>
                </a:tc>
                <a:tc>
                  <a:txBody>
                    <a:bodyPr/>
                    <a:lstStyle/>
                    <a:p>
                      <a:pPr indent="-228600" lvl="0" marL="228600" marR="0" rtl="0" algn="l">
                        <a:spcBef>
                          <a:spcPts val="0"/>
                        </a:spcBef>
                        <a:spcAft>
                          <a:spcPts val="0"/>
                        </a:spcAft>
                        <a:buNone/>
                      </a:pPr>
                      <a:r>
                        <a:rPr lang="en-US" sz="1200" u="none" cap="none" strike="noStrike"/>
                        <a:t>Mkataba wa tuzo</a:t>
                      </a:r>
                      <a:endParaRPr/>
                    </a:p>
                    <a:p>
                      <a:pPr indent="-228600" lvl="0" marL="228600" marR="0" rtl="0" algn="l">
                        <a:spcBef>
                          <a:spcPts val="0"/>
                        </a:spcBef>
                        <a:spcAft>
                          <a:spcPts val="0"/>
                        </a:spcAft>
                        <a:buNone/>
                      </a:pPr>
                      <a:r>
                        <a:rPr lang="en-US" sz="1200" u="none" cap="none" strike="noStrike"/>
                        <a:t>Uthibitisho wa kuripoti tuzo ndogo za kiwango cha kwanza kwa </a:t>
                      </a:r>
                      <a:r>
                        <a:rPr lang="en-US" sz="1200" u="sng" cap="none" strike="noStrike">
                          <a:solidFill>
                            <a:schemeClr val="hlink"/>
                          </a:solidFill>
                          <a:hlinkClick r:id="rId3"/>
                        </a:rPr>
                        <a:t>www.fsrs.gov</a:t>
                      </a:r>
                      <a:endParaRPr sz="1200" u="none" cap="none" strike="noStrike">
                        <a:latin typeface="Arial"/>
                        <a:ea typeface="Arial"/>
                        <a:cs typeface="Arial"/>
                        <a:sym typeface="Arial"/>
                      </a:endParaRPr>
                    </a:p>
                    <a:p>
                      <a:pPr indent="-228600" lvl="0" marL="228600" marR="0" rtl="0" algn="l">
                        <a:spcBef>
                          <a:spcPts val="0"/>
                        </a:spcBef>
                        <a:spcAft>
                          <a:spcPts val="0"/>
                        </a:spcAft>
                        <a:buNone/>
                      </a:pPr>
                      <a:r>
                        <a:rPr lang="en-US" sz="1200" u="none" cap="none" strike="noStrike"/>
                        <a:t>Uthibitisho wa kuripoti fidia ya jumla ya mpokeaji mkuu na mpokeaji mdogo</a:t>
                      </a:r>
                      <a:endParaRPr sz="1200" u="none" cap="none" strike="noStrike">
                        <a:solidFill>
                          <a:srgbClr val="000000"/>
                        </a:solidFill>
                        <a:latin typeface="Arial"/>
                        <a:ea typeface="Arial"/>
                        <a:cs typeface="Arial"/>
                        <a:sym typeface="Arial"/>
                      </a:endParaRPr>
                    </a:p>
                  </a:txBody>
                  <a:tcPr marT="0" marB="0" marR="4000" marL="4000"/>
                </a:tc>
              </a:tr>
              <a:tr h="473750">
                <a:tc>
                  <a:txBody>
                    <a:bodyPr/>
                    <a:lstStyle/>
                    <a:p>
                      <a:pPr indent="-8890" lvl="0" marL="8890" marR="0" rtl="0" algn="l">
                        <a:spcBef>
                          <a:spcPts val="0"/>
                        </a:spcBef>
                        <a:spcAft>
                          <a:spcPts val="0"/>
                        </a:spcAft>
                        <a:buNone/>
                      </a:pPr>
                      <a:r>
                        <a:rPr lang="en-US" sz="1200" u="none" cap="none" strike="noStrike"/>
                        <a:t>RAA8. Tuzo ndogo (Desemba 2014) </a:t>
                      </a:r>
                      <a:endParaRPr/>
                    </a:p>
                    <a:p>
                      <a:pPr indent="-8890" lvl="0" marL="8890" marR="0" rtl="0" algn="l">
                        <a:spcBef>
                          <a:spcPts val="0"/>
                        </a:spcBef>
                        <a:spcAft>
                          <a:spcPts val="0"/>
                        </a:spcAft>
                        <a:buNone/>
                      </a:pPr>
                      <a:r>
                        <a:t/>
                      </a:r>
                      <a:endParaRPr sz="1200" u="none" cap="none" strike="noStrike">
                        <a:solidFill>
                          <a:srgbClr val="000000"/>
                        </a:solidFill>
                        <a:latin typeface="Arial"/>
                        <a:ea typeface="Arial"/>
                        <a:cs typeface="Arial"/>
                        <a:sym typeface="Arial"/>
                      </a:endParaRPr>
                    </a:p>
                  </a:txBody>
                  <a:tcPr marT="0" marB="0" marR="4000" marL="4000"/>
                </a:tc>
                <a:tc>
                  <a:txBody>
                    <a:bodyPr/>
                    <a:lstStyle/>
                    <a:p>
                      <a:pPr indent="-8890" lvl="0" marL="8890" marR="0" rtl="0" algn="l">
                        <a:spcBef>
                          <a:spcPts val="0"/>
                        </a:spcBef>
                        <a:spcAft>
                          <a:spcPts val="0"/>
                        </a:spcAft>
                        <a:buNone/>
                      </a:pPr>
                      <a:r>
                        <a:rPr lang="en-US" sz="1200" u="none" cap="none" strike="noStrike"/>
                        <a:t>Sawa na hapo juu.</a:t>
                      </a:r>
                      <a:endParaRPr/>
                    </a:p>
                  </a:txBody>
                  <a:tcPr marT="0" marB="0" marR="4000" marL="4000"/>
                </a:tc>
                <a:tc>
                  <a:txBody>
                    <a:bodyPr/>
                    <a:lstStyle/>
                    <a:p>
                      <a:pPr indent="0" lvl="0" marL="0" marR="0" rtl="0" algn="l">
                        <a:spcBef>
                          <a:spcPts val="0"/>
                        </a:spcBef>
                        <a:spcAft>
                          <a:spcPts val="0"/>
                        </a:spcAft>
                        <a:buClr>
                          <a:schemeClr val="dk1"/>
                        </a:buClr>
                        <a:buSzPts val="1200"/>
                        <a:buFont typeface="Noto Sans Symbols"/>
                        <a:buNone/>
                      </a:pPr>
                      <a:r>
                        <a:rPr lang="en-US" sz="1200" u="none" cap="none" strike="noStrike"/>
                        <a:t>Mkataba wa tuzo</a:t>
                      </a:r>
                      <a:endParaRPr sz="1200" u="none" cap="none" strike="noStrike"/>
                    </a:p>
                    <a:p>
                      <a:pPr indent="0" lvl="0" marL="0" marR="0" rtl="0" algn="l">
                        <a:spcBef>
                          <a:spcPts val="0"/>
                        </a:spcBef>
                        <a:spcAft>
                          <a:spcPts val="0"/>
                        </a:spcAft>
                        <a:buClr>
                          <a:schemeClr val="dk1"/>
                        </a:buClr>
                        <a:buSzPts val="1200"/>
                        <a:buFont typeface="Noto Sans Symbols"/>
                        <a:buNone/>
                      </a:pPr>
                      <a:r>
                        <a:rPr lang="en-US" sz="1200" u="none" cap="none" strike="noStrike"/>
                        <a:t>Mkataba wa Tuzo Ndogo </a:t>
                      </a:r>
                      <a:endParaRPr/>
                    </a:p>
                    <a:p>
                      <a:pPr indent="0" lvl="0" marL="0" marR="0" rtl="0" algn="l">
                        <a:spcBef>
                          <a:spcPts val="0"/>
                        </a:spcBef>
                        <a:spcAft>
                          <a:spcPts val="0"/>
                        </a:spcAft>
                        <a:buClr>
                          <a:schemeClr val="dk1"/>
                        </a:buClr>
                        <a:buSzPts val="1200"/>
                        <a:buFont typeface="Noto Sans Symbols"/>
                        <a:buNone/>
                      </a:pPr>
                      <a:r>
                        <a:rPr lang="en-US" sz="1200" u="none" cap="none" strike="noStrike"/>
                        <a:t>Matokeo ya tathmini ya kabla ya tuzo</a:t>
                      </a:r>
                      <a:endParaRPr sz="1200" u="none" cap="none" strike="noStrike"/>
                    </a:p>
                  </a:txBody>
                  <a:tcPr marT="0" marB="0" marR="4000" marL="4000"/>
                </a:tc>
              </a:tr>
            </a:tbl>
          </a:graphicData>
        </a:graphic>
      </p:graphicFrame>
      <p:sp>
        <p:nvSpPr>
          <p:cNvPr id="2035" name="Google Shape;2035;p212"/>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9" name="Shape 2039"/>
        <p:cNvGrpSpPr/>
        <p:nvPr/>
      </p:nvGrpSpPr>
      <p:grpSpPr>
        <a:xfrm>
          <a:off x="0" y="0"/>
          <a:ext cx="0" cy="0"/>
          <a:chOff x="0" y="0"/>
          <a:chExt cx="0" cy="0"/>
        </a:xfrm>
      </p:grpSpPr>
      <p:sp>
        <p:nvSpPr>
          <p:cNvPr id="2040" name="Google Shape;2040;p213"/>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RAA</a:t>
            </a:r>
            <a:endParaRPr/>
          </a:p>
        </p:txBody>
      </p:sp>
      <p:graphicFrame>
        <p:nvGraphicFramePr>
          <p:cNvPr id="2041" name="Google Shape;2041;p213"/>
          <p:cNvGraphicFramePr/>
          <p:nvPr/>
        </p:nvGraphicFramePr>
        <p:xfrm>
          <a:off x="334215" y="1084718"/>
          <a:ext cx="3000000" cy="3000000"/>
        </p:xfrm>
        <a:graphic>
          <a:graphicData uri="http://schemas.openxmlformats.org/drawingml/2006/table">
            <a:tbl>
              <a:tblPr bandRow="1" firstCol="1" firstRow="1">
                <a:noFill/>
                <a:tableStyleId>{8A603AAD-59E9-4164-B51B-7B92F35CD14B}</a:tableStyleId>
              </a:tblPr>
              <a:tblGrid>
                <a:gridCol w="2942900"/>
                <a:gridCol w="3381450"/>
                <a:gridCol w="5455725"/>
              </a:tblGrid>
              <a:tr h="30500">
                <a:tc>
                  <a:txBody>
                    <a:bodyPr/>
                    <a:lstStyle/>
                    <a:p>
                      <a:pPr indent="-8890" lvl="0" marL="8890" marR="0" rtl="0" algn="ctr">
                        <a:spcBef>
                          <a:spcPts val="0"/>
                        </a:spcBef>
                        <a:spcAft>
                          <a:spcPts val="0"/>
                        </a:spcAft>
                        <a:buNone/>
                      </a:pPr>
                      <a:r>
                        <a:rPr lang="en-US" sz="1200" u="none" cap="none" strike="noStrike"/>
                        <a:t>KATEGORIA/</a:t>
                      </a:r>
                      <a:br>
                        <a:rPr b="1" lang="en-US" sz="1200" u="none" cap="none" strike="noStrike">
                          <a:solidFill>
                            <a:schemeClr val="lt1"/>
                          </a:solidFill>
                          <a:latin typeface="Arial"/>
                          <a:ea typeface="Arial"/>
                          <a:cs typeface="Arial"/>
                          <a:sym typeface="Arial"/>
                        </a:rPr>
                      </a:br>
                      <a:r>
                        <a:rPr lang="en-US" sz="1200" u="none" cap="none" strike="noStrike"/>
                        <a:t>KATEGORIA NDOGO</a:t>
                      </a:r>
                      <a:endParaRPr b="1" sz="1200" u="none" cap="none" strike="noStrike">
                        <a:solidFill>
                          <a:schemeClr val="lt1"/>
                        </a:solidFill>
                        <a:latin typeface="Arial"/>
                        <a:ea typeface="Arial"/>
                        <a:cs typeface="Arial"/>
                        <a:sym typeface="Arial"/>
                      </a:endParaRPr>
                    </a:p>
                  </a:txBody>
                  <a:tcPr marT="0" marB="0" marR="4000" marL="4000" anchor="ctr">
                    <a:solidFill>
                      <a:srgbClr val="002E6C"/>
                    </a:solidFill>
                  </a:tcPr>
                </a:tc>
                <a:tc>
                  <a:txBody>
                    <a:bodyPr/>
                    <a:lstStyle/>
                    <a:p>
                      <a:pPr indent="-8890" lvl="0" marL="8890" marR="0" rtl="0" algn="ctr">
                        <a:spcBef>
                          <a:spcPts val="0"/>
                        </a:spcBef>
                        <a:spcAft>
                          <a:spcPts val="0"/>
                        </a:spcAft>
                        <a:buNone/>
                      </a:pPr>
                      <a:r>
                        <a:rPr lang="en-US" sz="1200" u="none" cap="none" strike="noStrike"/>
                        <a:t>MALENGO</a:t>
                      </a:r>
                      <a:endParaRPr b="1" sz="1200" u="none" cap="none" strike="noStrike">
                        <a:solidFill>
                          <a:schemeClr val="lt1"/>
                        </a:solidFill>
                        <a:latin typeface="Arial"/>
                        <a:ea typeface="Arial"/>
                        <a:cs typeface="Arial"/>
                        <a:sym typeface="Arial"/>
                      </a:endParaRPr>
                    </a:p>
                  </a:txBody>
                  <a:tcPr marT="0" marB="0" marR="4000" marL="4000" anchor="ctr">
                    <a:solidFill>
                      <a:srgbClr val="002E6C"/>
                    </a:solidFill>
                  </a:tcPr>
                </a:tc>
                <a:tc>
                  <a:txBody>
                    <a:bodyPr/>
                    <a:lstStyle/>
                    <a:p>
                      <a:pPr indent="-8890" lvl="0" marL="8890" marR="0" rtl="0" algn="ctr">
                        <a:spcBef>
                          <a:spcPts val="0"/>
                        </a:spcBef>
                        <a:spcAft>
                          <a:spcPts val="0"/>
                        </a:spcAft>
                        <a:buNone/>
                      </a:pPr>
                      <a:r>
                        <a:rPr lang="en-US" sz="1200" u="none" cap="none" strike="noStrike"/>
                        <a:t>NYARAKA MUHIMU KWA AJILI YA TATHMINI</a:t>
                      </a:r>
                      <a:endParaRPr b="1" sz="1200" u="none" cap="none" strike="noStrike">
                        <a:solidFill>
                          <a:schemeClr val="lt1"/>
                        </a:solidFill>
                        <a:latin typeface="Arial"/>
                        <a:ea typeface="Arial"/>
                        <a:cs typeface="Arial"/>
                        <a:sym typeface="Arial"/>
                      </a:endParaRPr>
                    </a:p>
                  </a:txBody>
                  <a:tcPr marT="0" marB="0" marR="4000" marL="4000" anchor="ctr">
                    <a:solidFill>
                      <a:srgbClr val="002E6C"/>
                    </a:solidFill>
                  </a:tcPr>
                </a:tc>
              </a:tr>
              <a:tr h="63075">
                <a:tc>
                  <a:txBody>
                    <a:bodyPr/>
                    <a:lstStyle/>
                    <a:p>
                      <a:pPr indent="-8890" lvl="0" marL="8890" marR="0" rtl="0" algn="l">
                        <a:spcBef>
                          <a:spcPts val="0"/>
                        </a:spcBef>
                        <a:spcAft>
                          <a:spcPts val="0"/>
                        </a:spcAft>
                        <a:buNone/>
                      </a:pPr>
                      <a:r>
                        <a:rPr lang="en-US" sz="1200" u="none" cap="none" strike="noStrike"/>
                        <a:t>RAA9. Safari na Usafiri wa Anga wa Kimataifa (Desemba 2014) </a:t>
                      </a:r>
                      <a:endParaRPr sz="1200" u="none" cap="none" strike="noStrike">
                        <a:solidFill>
                          <a:srgbClr val="000000"/>
                        </a:solidFill>
                        <a:latin typeface="Arial"/>
                        <a:ea typeface="Arial"/>
                        <a:cs typeface="Arial"/>
                        <a:sym typeface="Arial"/>
                      </a:endParaRPr>
                    </a:p>
                  </a:txBody>
                  <a:tcPr marT="0" marB="0" marR="4000" marL="4000"/>
                </a:tc>
                <a:tc>
                  <a:txBody>
                    <a:bodyPr/>
                    <a:lstStyle/>
                    <a:p>
                      <a:pPr indent="-8890" lvl="0" marL="8890" marR="0" rtl="0" algn="l">
                        <a:spcBef>
                          <a:spcPts val="0"/>
                        </a:spcBef>
                        <a:spcAft>
                          <a:spcPts val="0"/>
                        </a:spcAft>
                        <a:buNone/>
                      </a:pPr>
                      <a:r>
                        <a:rPr lang="en-US" sz="1200" u="none" cap="none" strike="noStrike"/>
                        <a:t>Sawa na hapo juu.</a:t>
                      </a:r>
                      <a:endParaRPr/>
                    </a:p>
                  </a:txBody>
                  <a:tcPr marT="0" marB="0" marR="4000" marL="4000"/>
                </a:tc>
                <a:tc>
                  <a:txBody>
                    <a:bodyPr/>
                    <a:lstStyle/>
                    <a:p>
                      <a:pPr indent="0" lvl="0" marL="0" marR="0" rtl="0" algn="l">
                        <a:spcBef>
                          <a:spcPts val="0"/>
                        </a:spcBef>
                        <a:spcAft>
                          <a:spcPts val="0"/>
                        </a:spcAft>
                        <a:buClr>
                          <a:schemeClr val="dk1"/>
                        </a:buClr>
                        <a:buSzPts val="1200"/>
                        <a:buFont typeface="Noto Sans Symbols"/>
                        <a:buNone/>
                      </a:pPr>
                      <a:r>
                        <a:rPr lang="en-US" sz="1200" u="none" cap="none" strike="noStrike"/>
                        <a:t>Mkataba wa tuzo</a:t>
                      </a:r>
                      <a:endParaRPr/>
                    </a:p>
                    <a:p>
                      <a:pPr indent="0" lvl="0" marL="0" marR="0" rtl="0" algn="l">
                        <a:spcBef>
                          <a:spcPts val="0"/>
                        </a:spcBef>
                        <a:spcAft>
                          <a:spcPts val="0"/>
                        </a:spcAft>
                        <a:buClr>
                          <a:schemeClr val="dk1"/>
                        </a:buClr>
                        <a:buSzPts val="1200"/>
                        <a:buFont typeface="Noto Sans Symbols"/>
                        <a:buNone/>
                      </a:pPr>
                      <a:r>
                        <a:rPr lang="en-US" sz="1200" u="none" cap="none" strike="noStrike"/>
                        <a:t>Sera ya safari </a:t>
                      </a:r>
                      <a:endParaRPr/>
                    </a:p>
                  </a:txBody>
                  <a:tcPr marT="0" marB="0" marR="4000" marL="4000"/>
                </a:tc>
              </a:tr>
              <a:tr h="30500">
                <a:tc>
                  <a:txBody>
                    <a:bodyPr/>
                    <a:lstStyle/>
                    <a:p>
                      <a:pPr indent="-8890" lvl="0" marL="8890" marR="0" rtl="0" algn="l">
                        <a:spcBef>
                          <a:spcPts val="0"/>
                        </a:spcBef>
                        <a:spcAft>
                          <a:spcPts val="0"/>
                        </a:spcAft>
                        <a:buNone/>
                      </a:pPr>
                      <a:r>
                        <a:rPr lang="en-US" sz="1200" u="none" cap="none" strike="noStrike"/>
                        <a:t>RAA10. Usafirishaji wa Bidhaa Baharini (Juni 2012) </a:t>
                      </a:r>
                      <a:endParaRPr sz="1200" u="none" cap="none" strike="noStrike">
                        <a:solidFill>
                          <a:srgbClr val="000000"/>
                        </a:solidFill>
                        <a:latin typeface="Arial"/>
                        <a:ea typeface="Arial"/>
                        <a:cs typeface="Arial"/>
                        <a:sym typeface="Arial"/>
                      </a:endParaRPr>
                    </a:p>
                  </a:txBody>
                  <a:tcPr marT="0" marB="0" marR="4000" marL="4000"/>
                </a:tc>
                <a:tc>
                  <a:txBody>
                    <a:bodyPr/>
                    <a:lstStyle/>
                    <a:p>
                      <a:pPr indent="-8890" lvl="0" marL="8890" marR="0" rtl="0" algn="l">
                        <a:spcBef>
                          <a:spcPts val="0"/>
                        </a:spcBef>
                        <a:spcAft>
                          <a:spcPts val="0"/>
                        </a:spcAft>
                        <a:buNone/>
                      </a:pPr>
                      <a:r>
                        <a:rPr lang="en-US" sz="1200" u="none" cap="none" strike="noStrike"/>
                        <a:t>Sawa na hapo juu.</a:t>
                      </a:r>
                      <a:endParaRPr sz="1200" u="none" cap="none" strike="noStrike">
                        <a:solidFill>
                          <a:srgbClr val="000000"/>
                        </a:solidFill>
                        <a:latin typeface="Arial"/>
                        <a:ea typeface="Arial"/>
                        <a:cs typeface="Arial"/>
                        <a:sym typeface="Arial"/>
                      </a:endParaRPr>
                    </a:p>
                  </a:txBody>
                  <a:tcPr marT="0" marB="0" marR="4000" marL="4000"/>
                </a:tc>
                <a:tc>
                  <a:txBody>
                    <a:bodyPr/>
                    <a:lstStyle/>
                    <a:p>
                      <a:pPr indent="-8890" lvl="0" marL="8890" marR="0" rtl="0" algn="l">
                        <a:spcBef>
                          <a:spcPts val="0"/>
                        </a:spcBef>
                        <a:spcAft>
                          <a:spcPts val="0"/>
                        </a:spcAft>
                        <a:buNone/>
                      </a:pPr>
                      <a:r>
                        <a:rPr lang="en-US" sz="1200" u="none" cap="none" strike="noStrike"/>
                        <a:t>Mkataba wa tuzo</a:t>
                      </a:r>
                      <a:endParaRPr sz="1200" u="none" cap="none" strike="noStrike">
                        <a:solidFill>
                          <a:srgbClr val="000000"/>
                        </a:solidFill>
                        <a:latin typeface="Arial"/>
                        <a:ea typeface="Arial"/>
                        <a:cs typeface="Arial"/>
                        <a:sym typeface="Arial"/>
                      </a:endParaRPr>
                    </a:p>
                  </a:txBody>
                  <a:tcPr marT="0" marB="0" marR="4000" marL="4000"/>
                </a:tc>
              </a:tr>
              <a:tr h="78675">
                <a:tc>
                  <a:txBody>
                    <a:bodyPr/>
                    <a:lstStyle/>
                    <a:p>
                      <a:pPr indent="-8890" lvl="0" marL="8890" marR="0" rtl="0" algn="l">
                        <a:spcBef>
                          <a:spcPts val="0"/>
                        </a:spcBef>
                        <a:spcAft>
                          <a:spcPts val="0"/>
                        </a:spcAft>
                        <a:buNone/>
                      </a:pPr>
                      <a:r>
                        <a:rPr lang="en-US" sz="1200" u="none" cap="none" strike="noStrike"/>
                        <a:t>RAA11. Kuripoti Kodi za Serikali za Wenyeji (Juni 2012) </a:t>
                      </a:r>
                      <a:endParaRPr/>
                    </a:p>
                  </a:txBody>
                  <a:tcPr marT="0" marB="0" marR="4000" marL="4000"/>
                </a:tc>
                <a:tc>
                  <a:txBody>
                    <a:bodyPr/>
                    <a:lstStyle/>
                    <a:p>
                      <a:pPr indent="-8890" lvl="0" marL="8890" marR="0" rtl="0" algn="l">
                        <a:spcBef>
                          <a:spcPts val="0"/>
                        </a:spcBef>
                        <a:spcAft>
                          <a:spcPts val="0"/>
                        </a:spcAft>
                        <a:buNone/>
                      </a:pPr>
                      <a:r>
                        <a:rPr lang="en-US" sz="1200" u="none" cap="none" strike="noStrike"/>
                        <a:t>Sawa na hapo juu.</a:t>
                      </a:r>
                      <a:endParaRPr/>
                    </a:p>
                  </a:txBody>
                  <a:tcPr marT="0" marB="0" marR="4000" marL="4000"/>
                </a:tc>
                <a:tc>
                  <a:txBody>
                    <a:bodyPr/>
                    <a:lstStyle/>
                    <a:p>
                      <a:pPr indent="-8890" lvl="0" marL="8890" marR="0" rtl="0" algn="l">
                        <a:spcBef>
                          <a:spcPts val="0"/>
                        </a:spcBef>
                        <a:spcAft>
                          <a:spcPts val="0"/>
                        </a:spcAft>
                        <a:buNone/>
                      </a:pPr>
                      <a:r>
                        <a:rPr lang="en-US" sz="1200" u="none" cap="none" strike="noStrike"/>
                        <a:t>Mkataba wa tuzo</a:t>
                      </a:r>
                      <a:endParaRPr/>
                    </a:p>
                    <a:p>
                      <a:pPr indent="-8890" lvl="0" marL="8890" marR="0" rtl="0" algn="l">
                        <a:spcBef>
                          <a:spcPts val="0"/>
                        </a:spcBef>
                        <a:spcAft>
                          <a:spcPts val="0"/>
                        </a:spcAft>
                        <a:buNone/>
                      </a:pPr>
                      <a:r>
                        <a:rPr lang="en-US" sz="1200" u="none" cap="none" strike="noStrike"/>
                        <a:t>Uthibitisho wa uwasilishaji wa Kodi za Serikali za Wenyeji (ripoti kwa USAID)</a:t>
                      </a:r>
                      <a:endParaRPr sz="1200" u="none" cap="none" strike="noStrike">
                        <a:solidFill>
                          <a:srgbClr val="000000"/>
                        </a:solidFill>
                        <a:latin typeface="Arial"/>
                        <a:ea typeface="Arial"/>
                        <a:cs typeface="Arial"/>
                        <a:sym typeface="Arial"/>
                      </a:endParaRPr>
                    </a:p>
                  </a:txBody>
                  <a:tcPr marT="0" marB="0" marR="4000" marL="4000"/>
                </a:tc>
              </a:tr>
              <a:tr h="836875">
                <a:tc>
                  <a:txBody>
                    <a:bodyPr/>
                    <a:lstStyle/>
                    <a:p>
                      <a:pPr indent="-8890" lvl="0" marL="8890" marR="0" rtl="0" algn="l">
                        <a:spcBef>
                          <a:spcPts val="0"/>
                        </a:spcBef>
                        <a:spcAft>
                          <a:spcPts val="0"/>
                        </a:spcAft>
                        <a:buNone/>
                      </a:pPr>
                      <a:r>
                        <a:rPr lang="en-US" sz="1200" u="none" cap="none" strike="noStrike"/>
                        <a:t>RAA12. Haki za hati miliki (Juni 2012) </a:t>
                      </a:r>
                      <a:endParaRPr/>
                    </a:p>
                    <a:p>
                      <a:pPr indent="-8890" lvl="0" marL="8890" marR="0" rtl="0" algn="l">
                        <a:spcBef>
                          <a:spcPts val="0"/>
                        </a:spcBef>
                        <a:spcAft>
                          <a:spcPts val="0"/>
                        </a:spcAft>
                        <a:buNone/>
                      </a:pPr>
                      <a:r>
                        <a:rPr lang="en-US" sz="1200" u="none" cap="none" strike="noStrike"/>
                        <a:t> </a:t>
                      </a:r>
                      <a:endParaRPr sz="1200" u="none" cap="none" strike="noStrike">
                        <a:solidFill>
                          <a:srgbClr val="000000"/>
                        </a:solidFill>
                        <a:latin typeface="Arial"/>
                        <a:ea typeface="Arial"/>
                        <a:cs typeface="Arial"/>
                        <a:sym typeface="Arial"/>
                      </a:endParaRPr>
                    </a:p>
                  </a:txBody>
                  <a:tcPr marT="0" marB="0" marR="4000" marL="4000"/>
                </a:tc>
                <a:tc>
                  <a:txBody>
                    <a:bodyPr/>
                    <a:lstStyle/>
                    <a:p>
                      <a:pPr indent="-8890" lvl="0" marL="8890" marR="0" rtl="0" algn="l">
                        <a:spcBef>
                          <a:spcPts val="0"/>
                        </a:spcBef>
                        <a:spcAft>
                          <a:spcPts val="0"/>
                        </a:spcAft>
                        <a:buNone/>
                      </a:pPr>
                      <a:r>
                        <a:rPr lang="en-US" sz="1200" u="none" cap="none" strike="noStrike"/>
                        <a:t>Sawa na hapo juu.</a:t>
                      </a:r>
                      <a:endParaRPr/>
                    </a:p>
                    <a:p>
                      <a:pPr indent="-8890" lvl="0" marL="8890" marR="0" rtl="0" algn="l">
                        <a:spcBef>
                          <a:spcPts val="1800"/>
                        </a:spcBef>
                        <a:spcAft>
                          <a:spcPts val="0"/>
                        </a:spcAft>
                        <a:buNone/>
                      </a:pPr>
                      <a:r>
                        <a:rPr lang="en-US" sz="1200" u="none" cap="none" strike="noStrike"/>
                        <a:t> </a:t>
                      </a:r>
                      <a:endParaRPr sz="1200" u="none" cap="none" strike="noStrike">
                        <a:solidFill>
                          <a:srgbClr val="000000"/>
                        </a:solidFill>
                        <a:latin typeface="Arial"/>
                        <a:ea typeface="Arial"/>
                        <a:cs typeface="Arial"/>
                        <a:sym typeface="Arial"/>
                      </a:endParaRPr>
                    </a:p>
                  </a:txBody>
                  <a:tcPr marT="0" marB="0" marR="4000" marL="4000"/>
                </a:tc>
                <a:tc>
                  <a:txBody>
                    <a:bodyPr/>
                    <a:lstStyle/>
                    <a:p>
                      <a:pPr indent="0" lvl="0" marL="0" marR="0" rtl="0" algn="l">
                        <a:spcBef>
                          <a:spcPts val="0"/>
                        </a:spcBef>
                        <a:spcAft>
                          <a:spcPts val="0"/>
                        </a:spcAft>
                        <a:buNone/>
                      </a:pPr>
                      <a:r>
                        <a:rPr lang="en-US" sz="1200" u="none" cap="none" strike="noStrike"/>
                        <a:t>Mkataba wa tuzo</a:t>
                      </a:r>
                      <a:endParaRPr/>
                    </a:p>
                    <a:p>
                      <a:pPr indent="0" lvl="0" marL="0" marR="0" rtl="0" algn="l">
                        <a:spcBef>
                          <a:spcPts val="0"/>
                        </a:spcBef>
                        <a:spcAft>
                          <a:spcPts val="0"/>
                        </a:spcAft>
                        <a:buNone/>
                      </a:pPr>
                      <a:r>
                        <a:rPr lang="en-US" sz="1200" u="sng" cap="none" strike="noStrike"/>
                        <a:t>Ufadhili/Tuzo Ndogo</a:t>
                      </a:r>
                      <a:r>
                        <a:rPr lang="en-US" sz="1200" u="none" cap="none" strike="noStrike"/>
                        <a:t> (Mtiririko wa Taarifa)</a:t>
                      </a:r>
                      <a:endParaRPr/>
                    </a:p>
                    <a:p>
                      <a:pPr indent="0" lvl="0" marL="0" marR="0" rtl="0" algn="l">
                        <a:spcBef>
                          <a:spcPts val="0"/>
                        </a:spcBef>
                        <a:spcAft>
                          <a:spcPts val="0"/>
                        </a:spcAft>
                        <a:buNone/>
                      </a:pPr>
                      <a:r>
                        <a:rPr lang="en-US" sz="1200" u="none" cap="none" strike="noStrike"/>
                        <a:t>Uthibitisho wa ufichuzi wa uvumbuzi kwa Taasisi za Kitaifa za Afya (NIH) EDISON Patent Reporting and Tracking System</a:t>
                      </a:r>
                      <a:endParaRPr sz="1200" u="none" cap="none" strike="noStrike">
                        <a:solidFill>
                          <a:srgbClr val="000000"/>
                        </a:solidFill>
                        <a:latin typeface="Arial"/>
                        <a:ea typeface="Arial"/>
                        <a:cs typeface="Arial"/>
                        <a:sym typeface="Arial"/>
                      </a:endParaRPr>
                    </a:p>
                  </a:txBody>
                  <a:tcPr marT="0" marB="0" marR="4000" marL="4000"/>
                </a:tc>
              </a:tr>
              <a:tr h="770500">
                <a:tc>
                  <a:txBody>
                    <a:bodyPr/>
                    <a:lstStyle/>
                    <a:p>
                      <a:pPr indent="-8890" lvl="0" marL="8890" marR="0" rtl="0" algn="l">
                        <a:spcBef>
                          <a:spcPts val="0"/>
                        </a:spcBef>
                        <a:spcAft>
                          <a:spcPts val="0"/>
                        </a:spcAft>
                        <a:buNone/>
                      </a:pPr>
                      <a:r>
                        <a:rPr lang="en-US" sz="1200" u="none" cap="none" strike="noStrike"/>
                        <a:t>RAA13. Kubadilishana Wageni na Mafunzo ya Washiriki (Juni 2012)</a:t>
                      </a:r>
                      <a:endParaRPr/>
                    </a:p>
                    <a:p>
                      <a:pPr indent="-8890" lvl="0" marL="8890" marR="0" rtl="0" algn="l">
                        <a:spcBef>
                          <a:spcPts val="0"/>
                        </a:spcBef>
                        <a:spcAft>
                          <a:spcPts val="0"/>
                        </a:spcAft>
                        <a:buNone/>
                      </a:pPr>
                      <a:r>
                        <a:rPr lang="en-US" sz="1200" u="none" cap="none" strike="noStrike"/>
                        <a:t> </a:t>
                      </a:r>
                      <a:endParaRPr sz="1200" u="none" cap="none" strike="noStrike">
                        <a:solidFill>
                          <a:srgbClr val="000000"/>
                        </a:solidFill>
                        <a:latin typeface="Arial"/>
                        <a:ea typeface="Arial"/>
                        <a:cs typeface="Arial"/>
                        <a:sym typeface="Arial"/>
                      </a:endParaRPr>
                    </a:p>
                  </a:txBody>
                  <a:tcPr marT="0" marB="0" marR="4000" marL="4000"/>
                </a:tc>
                <a:tc>
                  <a:txBody>
                    <a:bodyPr/>
                    <a:lstStyle/>
                    <a:p>
                      <a:pPr indent="-8890" lvl="0" marL="8890" marR="0" rtl="0" algn="l">
                        <a:spcBef>
                          <a:spcPts val="0"/>
                        </a:spcBef>
                        <a:spcAft>
                          <a:spcPts val="0"/>
                        </a:spcAft>
                        <a:buNone/>
                      </a:pPr>
                      <a:r>
                        <a:rPr lang="en-US" sz="1200" u="none" cap="none" strike="noStrike"/>
                        <a:t>Sawa na hapo juu.</a:t>
                      </a:r>
                      <a:endParaRPr/>
                    </a:p>
                    <a:p>
                      <a:pPr indent="-8890" lvl="0" marL="8890" marR="0" rtl="0" algn="l">
                        <a:spcBef>
                          <a:spcPts val="1800"/>
                        </a:spcBef>
                        <a:spcAft>
                          <a:spcPts val="0"/>
                        </a:spcAft>
                        <a:buNone/>
                      </a:pPr>
                      <a:r>
                        <a:rPr lang="en-US" sz="1200" u="none" cap="none" strike="noStrike"/>
                        <a:t> </a:t>
                      </a:r>
                      <a:endParaRPr sz="1200" u="none" cap="none" strike="noStrike">
                        <a:solidFill>
                          <a:srgbClr val="000000"/>
                        </a:solidFill>
                        <a:latin typeface="Arial"/>
                        <a:ea typeface="Arial"/>
                        <a:cs typeface="Arial"/>
                        <a:sym typeface="Arial"/>
                      </a:endParaRPr>
                    </a:p>
                  </a:txBody>
                  <a:tcPr marT="0" marB="0" marR="4000" marL="4000"/>
                </a:tc>
                <a:tc>
                  <a:txBody>
                    <a:bodyPr/>
                    <a:lstStyle/>
                    <a:p>
                      <a:pPr indent="0" lvl="0" marL="0" marR="0" rtl="0" algn="l">
                        <a:spcBef>
                          <a:spcPts val="0"/>
                        </a:spcBef>
                        <a:spcAft>
                          <a:spcPts val="0"/>
                        </a:spcAft>
                        <a:buSzPts val="1200"/>
                        <a:buFont typeface="Noto Sans Symbols"/>
                        <a:buNone/>
                      </a:pPr>
                      <a:r>
                        <a:rPr lang="en-US" sz="1200" u="none" cap="none" strike="noStrike"/>
                        <a:t>Mkataba wa tuzo</a:t>
                      </a:r>
                      <a:endParaRPr/>
                    </a:p>
                    <a:p>
                      <a:pPr indent="0" lvl="0" marL="0" marR="0" rtl="0" algn="l">
                        <a:spcBef>
                          <a:spcPts val="0"/>
                        </a:spcBef>
                        <a:spcAft>
                          <a:spcPts val="0"/>
                        </a:spcAft>
                        <a:buSzPts val="1200"/>
                        <a:buFont typeface="Noto Sans Symbols"/>
                        <a:buNone/>
                      </a:pPr>
                      <a:r>
                        <a:rPr lang="en-US" sz="1200" u="none" cap="none" strike="noStrike"/>
                        <a:t>Uthibitisho wa bima ya afya na ajali kwa ajili ya Marekani, wageni wa nchi ya tatu</a:t>
                      </a:r>
                      <a:endParaRPr/>
                    </a:p>
                    <a:p>
                      <a:pPr indent="0" lvl="0" marL="0" marR="0" rtl="0" algn="l">
                        <a:spcBef>
                          <a:spcPts val="0"/>
                        </a:spcBef>
                        <a:spcAft>
                          <a:spcPts val="0"/>
                        </a:spcAft>
                        <a:buSzPts val="1200"/>
                        <a:buFont typeface="Noto Sans Symbols"/>
                        <a:buNone/>
                      </a:pPr>
                      <a:r>
                        <a:rPr lang="en-US" sz="1200" u="none" cap="none" strike="noStrike"/>
                        <a:t>Masharti yaliyosainiwa ya Udhamini kwa Shughuli na Masharti ya Udhamini kwa Mafunzo ya Nchi ya Tatu</a:t>
                      </a:r>
                      <a:endParaRPr sz="1200" u="none" cap="none" strike="noStrike">
                        <a:solidFill>
                          <a:srgbClr val="000000"/>
                        </a:solidFill>
                        <a:latin typeface="Arial"/>
                        <a:ea typeface="Arial"/>
                        <a:cs typeface="Arial"/>
                        <a:sym typeface="Arial"/>
                      </a:endParaRPr>
                    </a:p>
                  </a:txBody>
                  <a:tcPr marT="0" marB="0" marR="4000" marL="4000"/>
                </a:tc>
              </a:tr>
              <a:tr h="731425">
                <a:tc>
                  <a:txBody>
                    <a:bodyPr/>
                    <a:lstStyle/>
                    <a:p>
                      <a:pPr indent="-8890" lvl="0" marL="8890" marR="0" rtl="0" algn="l">
                        <a:spcBef>
                          <a:spcPts val="0"/>
                        </a:spcBef>
                        <a:spcAft>
                          <a:spcPts val="0"/>
                        </a:spcAft>
                        <a:buNone/>
                      </a:pPr>
                      <a:r>
                        <a:rPr lang="en-US" sz="1200" u="none" cap="none" strike="noStrike"/>
                        <a:t>RAA14. Ukuzaji wa Uwekezaji (Novemba 2003) </a:t>
                      </a:r>
                      <a:endParaRPr/>
                    </a:p>
                    <a:p>
                      <a:pPr indent="-8890" lvl="0" marL="8890" marR="0" rtl="0" algn="l">
                        <a:spcBef>
                          <a:spcPts val="0"/>
                        </a:spcBef>
                        <a:spcAft>
                          <a:spcPts val="0"/>
                        </a:spcAft>
                        <a:buNone/>
                      </a:pPr>
                      <a:r>
                        <a:rPr lang="en-US" sz="1200" u="none" cap="none" strike="noStrike"/>
                        <a:t> </a:t>
                      </a:r>
                      <a:endParaRPr sz="1200" u="none" cap="none" strike="noStrike">
                        <a:solidFill>
                          <a:srgbClr val="000000"/>
                        </a:solidFill>
                        <a:latin typeface="Arial"/>
                        <a:ea typeface="Arial"/>
                        <a:cs typeface="Arial"/>
                        <a:sym typeface="Arial"/>
                      </a:endParaRPr>
                    </a:p>
                  </a:txBody>
                  <a:tcPr marT="0" marB="0" marR="4000" marL="4000"/>
                </a:tc>
                <a:tc>
                  <a:txBody>
                    <a:bodyPr/>
                    <a:lstStyle/>
                    <a:p>
                      <a:pPr indent="-8890" lvl="0" marL="8890" marR="0" rtl="0" algn="l">
                        <a:spcBef>
                          <a:spcPts val="0"/>
                        </a:spcBef>
                        <a:spcAft>
                          <a:spcPts val="0"/>
                        </a:spcAft>
                        <a:buNone/>
                      </a:pPr>
                      <a:r>
                        <a:rPr lang="en-US" sz="1200" u="none" cap="none" strike="noStrike"/>
                        <a:t>Sawa na hapo juu.</a:t>
                      </a:r>
                      <a:endParaRPr/>
                    </a:p>
                    <a:p>
                      <a:pPr indent="-8890" lvl="0" marL="8890" marR="0" rtl="0" algn="l">
                        <a:spcBef>
                          <a:spcPts val="1800"/>
                        </a:spcBef>
                        <a:spcAft>
                          <a:spcPts val="0"/>
                        </a:spcAft>
                        <a:buNone/>
                      </a:pPr>
                      <a:r>
                        <a:rPr lang="en-US" sz="1200" u="none" cap="none" strike="noStrike"/>
                        <a:t> </a:t>
                      </a:r>
                      <a:endParaRPr sz="1200" u="none" cap="none" strike="noStrike">
                        <a:solidFill>
                          <a:srgbClr val="000000"/>
                        </a:solidFill>
                        <a:latin typeface="Arial"/>
                        <a:ea typeface="Arial"/>
                        <a:cs typeface="Arial"/>
                        <a:sym typeface="Arial"/>
                      </a:endParaRPr>
                    </a:p>
                  </a:txBody>
                  <a:tcPr marT="0" marB="0" marR="4000" marL="4000"/>
                </a:tc>
                <a:tc>
                  <a:txBody>
                    <a:bodyPr/>
                    <a:lstStyle/>
                    <a:p>
                      <a:pPr indent="0" lvl="0" marL="0" marR="0" rtl="0" algn="l">
                        <a:spcBef>
                          <a:spcPts val="0"/>
                        </a:spcBef>
                        <a:spcAft>
                          <a:spcPts val="0"/>
                        </a:spcAft>
                        <a:buClr>
                          <a:srgbClr val="6C6D63"/>
                        </a:buClr>
                        <a:buSzPts val="1200"/>
                        <a:buFont typeface="Noto Sans Symbols"/>
                        <a:buNone/>
                      </a:pPr>
                      <a:r>
                        <a:rPr lang="en-US" sz="1200" u="none" cap="none" strike="noStrike"/>
                        <a:t>Mkataba wa tuzo</a:t>
                      </a:r>
                      <a:endParaRPr/>
                    </a:p>
                    <a:p>
                      <a:pPr indent="0" lvl="0" marL="0" marR="0" rtl="0" algn="l">
                        <a:spcBef>
                          <a:spcPts val="0"/>
                        </a:spcBef>
                        <a:spcAft>
                          <a:spcPts val="0"/>
                        </a:spcAft>
                        <a:buClr>
                          <a:srgbClr val="6C6D63"/>
                        </a:buClr>
                        <a:buSzPts val="1200"/>
                        <a:buFont typeface="Noto Sans Symbols"/>
                        <a:buNone/>
                      </a:pPr>
                      <a:r>
                        <a:rPr lang="en-US" sz="1200" u="none" cap="none" strike="noStrike"/>
                        <a:t>Idhini ya maandishi ya AO (Ikiwa shirika lilitumia ufadhili wa USAID kwa kukuza uwekezaji</a:t>
                      </a:r>
                      <a:endParaRPr/>
                    </a:p>
                    <a:p>
                      <a:pPr indent="0" lvl="0" marL="0" marR="0" rtl="0" algn="l">
                        <a:spcBef>
                          <a:spcPts val="0"/>
                        </a:spcBef>
                        <a:spcAft>
                          <a:spcPts val="0"/>
                        </a:spcAft>
                        <a:buClr>
                          <a:srgbClr val="6C6D63"/>
                        </a:buClr>
                        <a:buSzPts val="1200"/>
                        <a:buFont typeface="Noto Sans Symbols"/>
                        <a:buNone/>
                      </a:pPr>
                      <a:r>
                        <a:rPr lang="en-US" sz="1200" u="sng" cap="none" strike="noStrike"/>
                        <a:t>Ufadhili/Tuzo Ndogo</a:t>
                      </a:r>
                      <a:r>
                        <a:rPr lang="en-US" sz="1200" u="none" cap="none" strike="noStrike"/>
                        <a:t> (Mtiririko wa Taarifa)</a:t>
                      </a:r>
                      <a:endParaRPr sz="1200" u="none" cap="none" strike="noStrike">
                        <a:solidFill>
                          <a:srgbClr val="000000"/>
                        </a:solidFill>
                        <a:latin typeface="Arial"/>
                        <a:ea typeface="Arial"/>
                        <a:cs typeface="Arial"/>
                        <a:sym typeface="Arial"/>
                      </a:endParaRPr>
                    </a:p>
                  </a:txBody>
                  <a:tcPr marT="0" marB="0" marR="4000" marL="4000"/>
                </a:tc>
              </a:tr>
              <a:tr h="259200">
                <a:tc>
                  <a:txBody>
                    <a:bodyPr/>
                    <a:lstStyle/>
                    <a:p>
                      <a:pPr indent="-8890" lvl="0" marL="8890" marR="0" rtl="0" algn="l">
                        <a:spcBef>
                          <a:spcPts val="0"/>
                        </a:spcBef>
                        <a:spcAft>
                          <a:spcPts val="0"/>
                        </a:spcAft>
                        <a:buNone/>
                      </a:pPr>
                      <a:r>
                        <a:rPr lang="en-US" sz="1200" u="none" cap="none" strike="noStrike"/>
                        <a:t>RAA15. Mgao wa Gharama (Juni 2012) </a:t>
                      </a:r>
                      <a:endParaRPr sz="1200" u="none" cap="none" strike="noStrike">
                        <a:solidFill>
                          <a:srgbClr val="000000"/>
                        </a:solidFill>
                        <a:latin typeface="Arial"/>
                        <a:ea typeface="Arial"/>
                        <a:cs typeface="Arial"/>
                        <a:sym typeface="Arial"/>
                      </a:endParaRPr>
                    </a:p>
                  </a:txBody>
                  <a:tcPr marT="0" marB="0" marR="4000" marL="4000"/>
                </a:tc>
                <a:tc>
                  <a:txBody>
                    <a:bodyPr/>
                    <a:lstStyle/>
                    <a:p>
                      <a:pPr indent="-8890" lvl="0" marL="8890" marR="0" rtl="0" algn="l">
                        <a:spcBef>
                          <a:spcPts val="0"/>
                        </a:spcBef>
                        <a:spcAft>
                          <a:spcPts val="0"/>
                        </a:spcAft>
                        <a:buNone/>
                      </a:pPr>
                      <a:r>
                        <a:rPr lang="en-US" sz="1200" u="none" cap="none" strike="noStrike"/>
                        <a:t>Sawa na hapo juu.</a:t>
                      </a:r>
                      <a:endParaRPr/>
                    </a:p>
                    <a:p>
                      <a:pPr indent="-8890" lvl="0" marL="8890" marR="0" rtl="0" algn="l">
                        <a:spcBef>
                          <a:spcPts val="1800"/>
                        </a:spcBef>
                        <a:spcAft>
                          <a:spcPts val="0"/>
                        </a:spcAft>
                        <a:buNone/>
                      </a:pPr>
                      <a:r>
                        <a:rPr lang="en-US" sz="1200" u="none" cap="none" strike="noStrike"/>
                        <a:t> </a:t>
                      </a:r>
                      <a:endParaRPr sz="1200" u="none" cap="none" strike="noStrike">
                        <a:solidFill>
                          <a:srgbClr val="000000"/>
                        </a:solidFill>
                        <a:latin typeface="Arial"/>
                        <a:ea typeface="Arial"/>
                        <a:cs typeface="Arial"/>
                        <a:sym typeface="Arial"/>
                      </a:endParaRPr>
                    </a:p>
                  </a:txBody>
                  <a:tcPr marT="0" marB="0" marR="4000" marL="4000"/>
                </a:tc>
                <a:tc>
                  <a:txBody>
                    <a:bodyPr/>
                    <a:lstStyle/>
                    <a:p>
                      <a:pPr indent="-228600" lvl="0" marL="228600" marR="0" rtl="0" algn="l">
                        <a:spcBef>
                          <a:spcPts val="0"/>
                        </a:spcBef>
                        <a:spcAft>
                          <a:spcPts val="0"/>
                        </a:spcAft>
                        <a:buNone/>
                      </a:pPr>
                      <a:r>
                        <a:rPr lang="en-US" sz="1200" u="none" cap="none" strike="noStrike"/>
                        <a:t>Mkataba wa tuzo</a:t>
                      </a:r>
                      <a:endParaRPr/>
                    </a:p>
                    <a:p>
                      <a:pPr indent="-228600" lvl="0" marL="228600" marR="0" rtl="0" algn="l">
                        <a:spcBef>
                          <a:spcPts val="0"/>
                        </a:spcBef>
                        <a:spcAft>
                          <a:spcPts val="0"/>
                        </a:spcAft>
                        <a:buNone/>
                      </a:pPr>
                      <a:r>
                        <a:rPr lang="en-US" sz="1200" u="none" cap="none" strike="noStrike"/>
                        <a:t>Gawio la Gharama </a:t>
                      </a:r>
                      <a:endParaRPr/>
                    </a:p>
                    <a:p>
                      <a:pPr indent="-228600" lvl="0" marL="228600" marR="0" rtl="0" algn="l">
                        <a:spcBef>
                          <a:spcPts val="0"/>
                        </a:spcBef>
                        <a:spcAft>
                          <a:spcPts val="0"/>
                        </a:spcAft>
                        <a:buNone/>
                      </a:pPr>
                      <a:r>
                        <a:rPr lang="en-US" sz="1200" u="none" cap="none" strike="noStrike"/>
                        <a:t>Ripoti za Gawio la Gharama</a:t>
                      </a:r>
                      <a:endParaRPr sz="1200" u="none" cap="none" strike="noStrike">
                        <a:solidFill>
                          <a:srgbClr val="000000"/>
                        </a:solidFill>
                        <a:latin typeface="Arial"/>
                        <a:ea typeface="Arial"/>
                        <a:cs typeface="Arial"/>
                        <a:sym typeface="Arial"/>
                      </a:endParaRPr>
                    </a:p>
                  </a:txBody>
                  <a:tcPr marT="0" marB="0" marR="4000" marL="4000"/>
                </a:tc>
              </a:tr>
              <a:tr h="152400">
                <a:tc>
                  <a:txBody>
                    <a:bodyPr/>
                    <a:lstStyle/>
                    <a:p>
                      <a:pPr indent="-8890" lvl="0" marL="8890" marR="0" rtl="0" algn="l">
                        <a:spcBef>
                          <a:spcPts val="0"/>
                        </a:spcBef>
                        <a:spcAft>
                          <a:spcPts val="0"/>
                        </a:spcAft>
                        <a:buNone/>
                      </a:pPr>
                      <a:r>
                        <a:rPr lang="en-US" sz="1200" u="none" cap="none" strike="noStrike"/>
                        <a:t>RAA16. Mapato ya Programu (Agosti 2020) </a:t>
                      </a:r>
                      <a:endParaRPr sz="1200" u="none" cap="none" strike="noStrike">
                        <a:solidFill>
                          <a:srgbClr val="000000"/>
                        </a:solidFill>
                        <a:latin typeface="Arial"/>
                        <a:ea typeface="Arial"/>
                        <a:cs typeface="Arial"/>
                        <a:sym typeface="Arial"/>
                      </a:endParaRPr>
                    </a:p>
                  </a:txBody>
                  <a:tcPr marT="0" marB="0" marR="4000" marL="4000"/>
                </a:tc>
                <a:tc>
                  <a:txBody>
                    <a:bodyPr/>
                    <a:lstStyle/>
                    <a:p>
                      <a:pPr indent="-8890" lvl="0" marL="8890" marR="0" rtl="0" algn="l">
                        <a:spcBef>
                          <a:spcPts val="0"/>
                        </a:spcBef>
                        <a:spcAft>
                          <a:spcPts val="0"/>
                        </a:spcAft>
                        <a:buNone/>
                      </a:pPr>
                      <a:r>
                        <a:rPr lang="en-US" sz="1200" u="none" cap="none" strike="noStrike"/>
                        <a:t>Sawa na hapo juu.</a:t>
                      </a:r>
                      <a:endParaRPr/>
                    </a:p>
                  </a:txBody>
                  <a:tcPr marT="0" marB="0" marR="4000" marL="4000"/>
                </a:tc>
                <a:tc>
                  <a:txBody>
                    <a:bodyPr/>
                    <a:lstStyle/>
                    <a:p>
                      <a:pPr indent="-8890" lvl="0" marL="8890" marR="0" rtl="0" algn="l">
                        <a:spcBef>
                          <a:spcPts val="0"/>
                        </a:spcBef>
                        <a:spcAft>
                          <a:spcPts val="0"/>
                        </a:spcAft>
                        <a:buNone/>
                      </a:pPr>
                      <a:r>
                        <a:rPr lang="en-US" sz="1200" u="none" cap="none" strike="noStrike"/>
                        <a:t>Mkataba wa tuzo</a:t>
                      </a:r>
                      <a:endParaRPr sz="1200" u="none" cap="none" strike="noStrike"/>
                    </a:p>
                    <a:p>
                      <a:pPr indent="-8890" lvl="0" marL="8890" marR="0" rtl="0" algn="l">
                        <a:spcBef>
                          <a:spcPts val="0"/>
                        </a:spcBef>
                        <a:spcAft>
                          <a:spcPts val="0"/>
                        </a:spcAft>
                        <a:buNone/>
                      </a:pPr>
                      <a:r>
                        <a:rPr lang="en-US" sz="1200" u="none" cap="none" strike="noStrike"/>
                        <a:t>Leja ya Jumla ya Programu (tathmini ikiwa kuna mapato ya programu)</a:t>
                      </a:r>
                      <a:endParaRPr sz="1200" u="none" cap="none" strike="noStrike">
                        <a:solidFill>
                          <a:srgbClr val="000000"/>
                        </a:solidFill>
                        <a:latin typeface="Arial"/>
                        <a:ea typeface="Arial"/>
                        <a:cs typeface="Arial"/>
                        <a:sym typeface="Arial"/>
                      </a:endParaRPr>
                    </a:p>
                  </a:txBody>
                  <a:tcPr marT="0" marB="0" marR="4000" marL="4000"/>
                </a:tc>
              </a:tr>
            </a:tbl>
          </a:graphicData>
        </a:graphic>
      </p:graphicFrame>
      <p:sp>
        <p:nvSpPr>
          <p:cNvPr id="2042" name="Google Shape;2042;p213"/>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6" name="Shape 2046"/>
        <p:cNvGrpSpPr/>
        <p:nvPr/>
      </p:nvGrpSpPr>
      <p:grpSpPr>
        <a:xfrm>
          <a:off x="0" y="0"/>
          <a:ext cx="0" cy="0"/>
          <a:chOff x="0" y="0"/>
          <a:chExt cx="0" cy="0"/>
        </a:xfrm>
      </p:grpSpPr>
      <p:sp>
        <p:nvSpPr>
          <p:cNvPr id="2047" name="Google Shape;2047;p214"/>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RAA</a:t>
            </a:r>
            <a:endParaRPr/>
          </a:p>
        </p:txBody>
      </p:sp>
      <p:graphicFrame>
        <p:nvGraphicFramePr>
          <p:cNvPr id="2048" name="Google Shape;2048;p214"/>
          <p:cNvGraphicFramePr/>
          <p:nvPr/>
        </p:nvGraphicFramePr>
        <p:xfrm>
          <a:off x="334215" y="1028273"/>
          <a:ext cx="3000000" cy="3000000"/>
        </p:xfrm>
        <a:graphic>
          <a:graphicData uri="http://schemas.openxmlformats.org/drawingml/2006/table">
            <a:tbl>
              <a:tblPr bandRow="1" firstCol="1" firstRow="1">
                <a:noFill/>
                <a:tableStyleId>{8A603AAD-59E9-4164-B51B-7B92F35CD14B}</a:tableStyleId>
              </a:tblPr>
              <a:tblGrid>
                <a:gridCol w="2942900"/>
                <a:gridCol w="3381450"/>
                <a:gridCol w="5455725"/>
              </a:tblGrid>
              <a:tr h="30500">
                <a:tc>
                  <a:txBody>
                    <a:bodyPr/>
                    <a:lstStyle/>
                    <a:p>
                      <a:pPr indent="-8890" lvl="0" marL="8890" marR="0" rtl="0" algn="ctr">
                        <a:spcBef>
                          <a:spcPts val="0"/>
                        </a:spcBef>
                        <a:spcAft>
                          <a:spcPts val="0"/>
                        </a:spcAft>
                        <a:buNone/>
                      </a:pPr>
                      <a:r>
                        <a:rPr lang="en-US" sz="1200" u="none" cap="none" strike="noStrike"/>
                        <a:t>KATEGORIA/</a:t>
                      </a:r>
                      <a:br>
                        <a:rPr b="1" lang="en-US" sz="1200" u="none" cap="none" strike="noStrike">
                          <a:solidFill>
                            <a:schemeClr val="lt1"/>
                          </a:solidFill>
                          <a:latin typeface="Arial"/>
                          <a:ea typeface="Arial"/>
                          <a:cs typeface="Arial"/>
                          <a:sym typeface="Arial"/>
                        </a:rPr>
                      </a:br>
                      <a:r>
                        <a:rPr lang="en-US" sz="1200" u="none" cap="none" strike="noStrike"/>
                        <a:t>KATEGORIA NDOGO</a:t>
                      </a:r>
                      <a:endParaRPr b="1" sz="1200" u="none" cap="none" strike="noStrike">
                        <a:solidFill>
                          <a:schemeClr val="lt1"/>
                        </a:solidFill>
                        <a:latin typeface="Arial"/>
                        <a:ea typeface="Arial"/>
                        <a:cs typeface="Arial"/>
                        <a:sym typeface="Arial"/>
                      </a:endParaRPr>
                    </a:p>
                  </a:txBody>
                  <a:tcPr marT="0" marB="0" marR="4000" marL="4000" anchor="ctr">
                    <a:solidFill>
                      <a:srgbClr val="002E6C"/>
                    </a:solidFill>
                  </a:tcPr>
                </a:tc>
                <a:tc>
                  <a:txBody>
                    <a:bodyPr/>
                    <a:lstStyle/>
                    <a:p>
                      <a:pPr indent="-8890" lvl="0" marL="8890" marR="0" rtl="0" algn="ctr">
                        <a:spcBef>
                          <a:spcPts val="0"/>
                        </a:spcBef>
                        <a:spcAft>
                          <a:spcPts val="0"/>
                        </a:spcAft>
                        <a:buNone/>
                      </a:pPr>
                      <a:r>
                        <a:rPr lang="en-US" sz="1200" u="none" cap="none" strike="noStrike"/>
                        <a:t>MALENGO</a:t>
                      </a:r>
                      <a:endParaRPr b="1" sz="1200" u="none" cap="none" strike="noStrike">
                        <a:solidFill>
                          <a:schemeClr val="lt1"/>
                        </a:solidFill>
                        <a:latin typeface="Arial"/>
                        <a:ea typeface="Arial"/>
                        <a:cs typeface="Arial"/>
                        <a:sym typeface="Arial"/>
                      </a:endParaRPr>
                    </a:p>
                  </a:txBody>
                  <a:tcPr marT="0" marB="0" marR="4000" marL="4000" anchor="ctr">
                    <a:solidFill>
                      <a:srgbClr val="002E6C"/>
                    </a:solidFill>
                  </a:tcPr>
                </a:tc>
                <a:tc>
                  <a:txBody>
                    <a:bodyPr/>
                    <a:lstStyle/>
                    <a:p>
                      <a:pPr indent="-8890" lvl="0" marL="8890" marR="0" rtl="0" algn="ctr">
                        <a:spcBef>
                          <a:spcPts val="0"/>
                        </a:spcBef>
                        <a:spcAft>
                          <a:spcPts val="0"/>
                        </a:spcAft>
                        <a:buNone/>
                      </a:pPr>
                      <a:r>
                        <a:rPr lang="en-US" sz="1200" u="none" cap="none" strike="noStrike"/>
                        <a:t>NYARAKA MUHIMU KWA AJILI YA TATHMINI</a:t>
                      </a:r>
                      <a:endParaRPr b="1" sz="1200" u="none" cap="none" strike="noStrike">
                        <a:solidFill>
                          <a:schemeClr val="lt1"/>
                        </a:solidFill>
                        <a:latin typeface="Arial"/>
                        <a:ea typeface="Arial"/>
                        <a:cs typeface="Arial"/>
                        <a:sym typeface="Arial"/>
                      </a:endParaRPr>
                    </a:p>
                  </a:txBody>
                  <a:tcPr marT="0" marB="0" marR="4000" marL="4000" anchor="ctr">
                    <a:solidFill>
                      <a:srgbClr val="002E6C"/>
                    </a:solidFill>
                  </a:tcPr>
                </a:tc>
              </a:tr>
              <a:tr h="289700">
                <a:tc>
                  <a:txBody>
                    <a:bodyPr/>
                    <a:lstStyle/>
                    <a:p>
                      <a:pPr indent="-8890" lvl="0" marL="8890" marR="0" rtl="0" algn="l">
                        <a:spcBef>
                          <a:spcPts val="0"/>
                        </a:spcBef>
                        <a:spcAft>
                          <a:spcPts val="0"/>
                        </a:spcAft>
                        <a:buNone/>
                      </a:pPr>
                      <a:r>
                        <a:rPr lang="en-US" sz="1200" u="none" cap="none" strike="noStrike"/>
                        <a:t>RAA17. Ujumbe wa Serikali za Nje kwenye Mikutano ya Kimataifa (Juni 2012)</a:t>
                      </a:r>
                      <a:endParaRPr sz="1200" u="none" cap="none" strike="noStrike">
                        <a:solidFill>
                          <a:srgbClr val="000000"/>
                        </a:solidFill>
                        <a:latin typeface="Arial"/>
                        <a:ea typeface="Arial"/>
                        <a:cs typeface="Arial"/>
                        <a:sym typeface="Arial"/>
                      </a:endParaRPr>
                    </a:p>
                  </a:txBody>
                  <a:tcPr marT="0" marB="0" marR="4000" marL="4000"/>
                </a:tc>
                <a:tc>
                  <a:txBody>
                    <a:bodyPr/>
                    <a:lstStyle/>
                    <a:p>
                      <a:pPr indent="-8890" lvl="0" marL="8890" marR="0" rtl="0" algn="l">
                        <a:spcBef>
                          <a:spcPts val="0"/>
                        </a:spcBef>
                        <a:spcAft>
                          <a:spcPts val="0"/>
                        </a:spcAft>
                        <a:buNone/>
                      </a:pPr>
                      <a:r>
                        <a:rPr lang="en-US" sz="1200" u="none" cap="none" strike="noStrike"/>
                        <a:t>Sawa na hapo juu.</a:t>
                      </a:r>
                      <a:endParaRPr/>
                    </a:p>
                    <a:p>
                      <a:pPr indent="-8890" lvl="0" marL="8890" marR="0" rtl="0" algn="l">
                        <a:spcBef>
                          <a:spcPts val="1800"/>
                        </a:spcBef>
                        <a:spcAft>
                          <a:spcPts val="0"/>
                        </a:spcAft>
                        <a:buNone/>
                      </a:pPr>
                      <a:r>
                        <a:rPr lang="en-US" sz="1200" u="none" cap="none" strike="noStrike"/>
                        <a:t> </a:t>
                      </a:r>
                      <a:endParaRPr sz="1200" u="none" cap="none" strike="noStrike">
                        <a:solidFill>
                          <a:srgbClr val="000000"/>
                        </a:solidFill>
                        <a:latin typeface="Arial"/>
                        <a:ea typeface="Arial"/>
                        <a:cs typeface="Arial"/>
                        <a:sym typeface="Arial"/>
                      </a:endParaRPr>
                    </a:p>
                  </a:txBody>
                  <a:tcPr marT="0" marB="0" marR="4000" marL="4000"/>
                </a:tc>
                <a:tc>
                  <a:txBody>
                    <a:bodyPr/>
                    <a:lstStyle/>
                    <a:p>
                      <a:pPr indent="-8890" lvl="0" marL="8890" marR="0" rtl="0" algn="l">
                        <a:spcBef>
                          <a:spcPts val="0"/>
                        </a:spcBef>
                        <a:spcAft>
                          <a:spcPts val="0"/>
                        </a:spcAft>
                        <a:buNone/>
                      </a:pPr>
                      <a:r>
                        <a:rPr lang="en-US" sz="1200" u="none" cap="none" strike="noStrike"/>
                        <a:t>Mkataba wa tuzo</a:t>
                      </a:r>
                      <a:endParaRPr/>
                    </a:p>
                    <a:p>
                      <a:pPr indent="-8890" lvl="0" marL="8890" marR="0" rtl="0" algn="l">
                        <a:spcBef>
                          <a:spcPts val="0"/>
                        </a:spcBef>
                        <a:spcAft>
                          <a:spcPts val="0"/>
                        </a:spcAft>
                        <a:buNone/>
                      </a:pPr>
                      <a:r>
                        <a:rPr lang="en-US" sz="1200" u="none" cap="none" strike="noStrike"/>
                        <a:t>Idhini ya maandishi ya AO (Ikiwa shirika lilitumia ufadhili wa USAID kulipia safari)</a:t>
                      </a:r>
                      <a:endParaRPr sz="1200" u="none" cap="none" strike="noStrike">
                        <a:solidFill>
                          <a:srgbClr val="000000"/>
                        </a:solidFill>
                        <a:latin typeface="Arial"/>
                        <a:ea typeface="Arial"/>
                        <a:cs typeface="Arial"/>
                        <a:sym typeface="Arial"/>
                      </a:endParaRPr>
                    </a:p>
                  </a:txBody>
                  <a:tcPr marT="0" marB="0" marR="4000" marL="4000"/>
                </a:tc>
              </a:tr>
              <a:tr h="259200">
                <a:tc>
                  <a:txBody>
                    <a:bodyPr/>
                    <a:lstStyle/>
                    <a:p>
                      <a:pPr indent="-8890" lvl="0" marL="8890" marR="0" rtl="0" algn="l">
                        <a:spcBef>
                          <a:spcPts val="0"/>
                        </a:spcBef>
                        <a:spcAft>
                          <a:spcPts val="0"/>
                        </a:spcAft>
                        <a:buNone/>
                      </a:pPr>
                      <a:r>
                        <a:rPr lang="en-US" sz="1200" u="none" cap="none" strike="noStrike"/>
                        <a:t>RAA18. Viwango vya Ufikiaji kwa Walemavu katika Ufadhili wa Usaidizi wa USAID unaohusisha Ujenzi (Septemba 2004) </a:t>
                      </a:r>
                      <a:endParaRPr sz="1200" u="none" cap="none" strike="noStrike">
                        <a:solidFill>
                          <a:srgbClr val="000000"/>
                        </a:solidFill>
                        <a:latin typeface="Arial"/>
                        <a:ea typeface="Arial"/>
                        <a:cs typeface="Arial"/>
                        <a:sym typeface="Arial"/>
                      </a:endParaRPr>
                    </a:p>
                  </a:txBody>
                  <a:tcPr marT="0" marB="0" marR="4000" marL="4000"/>
                </a:tc>
                <a:tc>
                  <a:txBody>
                    <a:bodyPr/>
                    <a:lstStyle/>
                    <a:p>
                      <a:pPr indent="-8890" lvl="0" marL="8890" marR="0" rtl="0" algn="l">
                        <a:spcBef>
                          <a:spcPts val="0"/>
                        </a:spcBef>
                        <a:spcAft>
                          <a:spcPts val="0"/>
                        </a:spcAft>
                        <a:buNone/>
                      </a:pPr>
                      <a:r>
                        <a:rPr lang="en-US" sz="1200" u="none" cap="none" strike="noStrike"/>
                        <a:t>Sawa na hapo juu.</a:t>
                      </a:r>
                      <a:endParaRPr/>
                    </a:p>
                    <a:p>
                      <a:pPr indent="-8890" lvl="0" marL="8890" marR="0" rtl="0" algn="l">
                        <a:spcBef>
                          <a:spcPts val="1800"/>
                        </a:spcBef>
                        <a:spcAft>
                          <a:spcPts val="0"/>
                        </a:spcAft>
                        <a:buNone/>
                      </a:pPr>
                      <a:r>
                        <a:rPr lang="en-US" sz="1200" u="none" cap="none" strike="noStrike"/>
                        <a:t> </a:t>
                      </a:r>
                      <a:endParaRPr sz="1200" u="none" cap="none" strike="noStrike">
                        <a:solidFill>
                          <a:srgbClr val="000000"/>
                        </a:solidFill>
                        <a:latin typeface="Arial"/>
                        <a:ea typeface="Arial"/>
                        <a:cs typeface="Arial"/>
                        <a:sym typeface="Arial"/>
                      </a:endParaRPr>
                    </a:p>
                  </a:txBody>
                  <a:tcPr marT="0" marB="0" marR="4000" marL="4000"/>
                </a:tc>
                <a:tc>
                  <a:txBody>
                    <a:bodyPr/>
                    <a:lstStyle/>
                    <a:p>
                      <a:pPr indent="-8890" lvl="0" marL="8890" marR="0" rtl="0" algn="l">
                        <a:spcBef>
                          <a:spcPts val="0"/>
                        </a:spcBef>
                        <a:spcAft>
                          <a:spcPts val="0"/>
                        </a:spcAft>
                        <a:buNone/>
                      </a:pPr>
                      <a:r>
                        <a:rPr lang="en-US" sz="1200" u="none" cap="none" strike="noStrike"/>
                        <a:t>Mkataba wa tuzo</a:t>
                      </a:r>
                      <a:endParaRPr/>
                    </a:p>
                    <a:p>
                      <a:pPr indent="-8890" lvl="0" marL="8890" marR="0" rtl="0" algn="l">
                        <a:spcBef>
                          <a:spcPts val="0"/>
                        </a:spcBef>
                        <a:spcAft>
                          <a:spcPts val="0"/>
                        </a:spcAft>
                        <a:buNone/>
                      </a:pPr>
                      <a:r>
                        <a:rPr lang="en-US" sz="1200" u="none" cap="none" strike="noStrike"/>
                        <a:t>AO iliidhinisha bajeti ya mpango</a:t>
                      </a:r>
                      <a:endParaRPr sz="1200" u="none" cap="none" strike="noStrike">
                        <a:solidFill>
                          <a:srgbClr val="000000"/>
                        </a:solidFill>
                        <a:latin typeface="Arial"/>
                        <a:ea typeface="Arial"/>
                        <a:cs typeface="Arial"/>
                        <a:sym typeface="Arial"/>
                      </a:endParaRPr>
                    </a:p>
                  </a:txBody>
                  <a:tcPr marT="0" marB="0" marR="4000" marL="4000"/>
                </a:tc>
              </a:tr>
              <a:tr h="1077750">
                <a:tc>
                  <a:txBody>
                    <a:bodyPr/>
                    <a:lstStyle/>
                    <a:p>
                      <a:pPr indent="-8890" lvl="0" marL="8890" marR="0" rtl="0" algn="l">
                        <a:spcBef>
                          <a:spcPts val="0"/>
                        </a:spcBef>
                        <a:spcAft>
                          <a:spcPts val="0"/>
                        </a:spcAft>
                        <a:buNone/>
                      </a:pPr>
                      <a:r>
                        <a:rPr lang="en-US" sz="1200" u="none" cap="none" strike="noStrike"/>
                        <a:t>RAA19. Ulinzi wa Masomo ya Utafiti wa Binadamu (Juni 2012) </a:t>
                      </a:r>
                      <a:endParaRPr/>
                    </a:p>
                    <a:p>
                      <a:pPr indent="-8890" lvl="0" marL="8890" marR="0" rtl="0" algn="l">
                        <a:spcBef>
                          <a:spcPts val="0"/>
                        </a:spcBef>
                        <a:spcAft>
                          <a:spcPts val="0"/>
                        </a:spcAft>
                        <a:buNone/>
                      </a:pPr>
                      <a:r>
                        <a:rPr lang="en-US" sz="1200" u="none" cap="none" strike="noStrike"/>
                        <a:t> </a:t>
                      </a:r>
                      <a:endParaRPr sz="1200" u="none" cap="none" strike="noStrike">
                        <a:solidFill>
                          <a:srgbClr val="000000"/>
                        </a:solidFill>
                        <a:latin typeface="Arial"/>
                        <a:ea typeface="Arial"/>
                        <a:cs typeface="Arial"/>
                        <a:sym typeface="Arial"/>
                      </a:endParaRPr>
                    </a:p>
                  </a:txBody>
                  <a:tcPr marT="0" marB="0" marR="4000" marL="4000"/>
                </a:tc>
                <a:tc>
                  <a:txBody>
                    <a:bodyPr/>
                    <a:lstStyle/>
                    <a:p>
                      <a:pPr indent="-8890" lvl="0" marL="8890" marR="0" rtl="0" algn="l">
                        <a:spcBef>
                          <a:spcPts val="0"/>
                        </a:spcBef>
                        <a:spcAft>
                          <a:spcPts val="0"/>
                        </a:spcAft>
                        <a:buNone/>
                      </a:pPr>
                      <a:r>
                        <a:rPr lang="en-US" sz="1200" u="none" cap="none" strike="noStrike"/>
                        <a:t>Sawa na hapo juu.</a:t>
                      </a:r>
                      <a:endParaRPr/>
                    </a:p>
                    <a:p>
                      <a:pPr indent="-8890" lvl="0" marL="8890" marR="0" rtl="0" algn="l">
                        <a:spcBef>
                          <a:spcPts val="1800"/>
                        </a:spcBef>
                        <a:spcAft>
                          <a:spcPts val="0"/>
                        </a:spcAft>
                        <a:buNone/>
                      </a:pPr>
                      <a:r>
                        <a:rPr lang="en-US" sz="1200" u="none" cap="none" strike="noStrike"/>
                        <a:t> </a:t>
                      </a:r>
                      <a:endParaRPr sz="1200" u="none" cap="none" strike="noStrike">
                        <a:solidFill>
                          <a:srgbClr val="000000"/>
                        </a:solidFill>
                        <a:latin typeface="Arial"/>
                        <a:ea typeface="Arial"/>
                        <a:cs typeface="Arial"/>
                        <a:sym typeface="Arial"/>
                      </a:endParaRPr>
                    </a:p>
                  </a:txBody>
                  <a:tcPr marT="0" marB="0" marR="4000" marL="4000"/>
                </a:tc>
                <a:tc>
                  <a:txBody>
                    <a:bodyPr/>
                    <a:lstStyle/>
                    <a:p>
                      <a:pPr indent="0" lvl="0" marL="0" marR="0" rtl="0" algn="l">
                        <a:spcBef>
                          <a:spcPts val="0"/>
                        </a:spcBef>
                        <a:spcAft>
                          <a:spcPts val="0"/>
                        </a:spcAft>
                        <a:buClr>
                          <a:srgbClr val="6C6D63"/>
                        </a:buClr>
                        <a:buSzPts val="1200"/>
                        <a:buFont typeface="Noto Sans Symbols"/>
                        <a:buNone/>
                      </a:pPr>
                      <a:r>
                        <a:rPr lang="en-US" sz="1200" u="none" cap="none" strike="noStrike"/>
                        <a:t>Mkataba wa tuzo</a:t>
                      </a:r>
                      <a:endParaRPr/>
                    </a:p>
                    <a:p>
                      <a:pPr indent="0" lvl="0" marL="0" marR="0" rtl="0" algn="l">
                        <a:spcBef>
                          <a:spcPts val="0"/>
                        </a:spcBef>
                        <a:spcAft>
                          <a:spcPts val="0"/>
                        </a:spcAft>
                        <a:buClr>
                          <a:srgbClr val="6C6D63"/>
                        </a:buClr>
                        <a:buSzPts val="1200"/>
                        <a:buFont typeface="Noto Sans Symbols"/>
                        <a:buNone/>
                      </a:pPr>
                      <a:r>
                        <a:rPr lang="en-US" sz="1200" u="none" cap="none" strike="noStrike"/>
                        <a:t>Fomu za idhini/nyaraka</a:t>
                      </a:r>
                      <a:endParaRPr/>
                    </a:p>
                    <a:p>
                      <a:pPr indent="0" lvl="0" marL="0" marR="0" rtl="0" algn="l">
                        <a:spcBef>
                          <a:spcPts val="0"/>
                        </a:spcBef>
                        <a:spcAft>
                          <a:spcPts val="0"/>
                        </a:spcAft>
                        <a:buClr>
                          <a:srgbClr val="6C6D63"/>
                        </a:buClr>
                        <a:buSzPts val="1200"/>
                        <a:buFont typeface="Noto Sans Symbols"/>
                        <a:buNone/>
                      </a:pPr>
                      <a:r>
                        <a:rPr lang="en-US" sz="1200" u="none" cap="none" strike="noStrike"/>
                        <a:t>Kuwasilisha kwa AOR kwa idhini ya shirika la USAID, hati ya uhalalishaji inayodai kwamba utafiti uliofanywa nje ya Marekani hutoa ulinzi angalau sawa na ule ulio katika 22 CFR 225</a:t>
                      </a:r>
                      <a:endParaRPr sz="1200" u="none" cap="none" strike="noStrike">
                        <a:solidFill>
                          <a:srgbClr val="000000"/>
                        </a:solidFill>
                        <a:latin typeface="Arial"/>
                        <a:ea typeface="Arial"/>
                        <a:cs typeface="Arial"/>
                        <a:sym typeface="Arial"/>
                      </a:endParaRPr>
                    </a:p>
                  </a:txBody>
                  <a:tcPr marT="0" marB="0" marR="4000" marL="4000"/>
                </a:tc>
              </a:tr>
              <a:tr h="259200">
                <a:tc>
                  <a:txBody>
                    <a:bodyPr/>
                    <a:lstStyle/>
                    <a:p>
                      <a:pPr indent="-8890" lvl="0" marL="8890" marR="0" rtl="0" algn="l">
                        <a:spcBef>
                          <a:spcPts val="0"/>
                        </a:spcBef>
                        <a:spcAft>
                          <a:spcPts val="0"/>
                        </a:spcAft>
                        <a:buNone/>
                      </a:pPr>
                      <a:r>
                        <a:rPr lang="en-US" sz="1200" u="none" cap="none" strike="noStrike"/>
                        <a:t>RAA20. Taarifa kwa Watekelezaji wa Shughuli za Kupambana na Usafirishaji Haramu wa Binadamu kuhusu Ukosefu wa Msaada kwa Ukahaba (Juni 2012) </a:t>
                      </a:r>
                      <a:endParaRPr sz="1200" u="none" cap="none" strike="noStrike">
                        <a:solidFill>
                          <a:srgbClr val="000000"/>
                        </a:solidFill>
                        <a:latin typeface="Arial"/>
                        <a:ea typeface="Arial"/>
                        <a:cs typeface="Arial"/>
                        <a:sym typeface="Arial"/>
                      </a:endParaRPr>
                    </a:p>
                  </a:txBody>
                  <a:tcPr marT="0" marB="0" marR="4000" marL="4000"/>
                </a:tc>
                <a:tc>
                  <a:txBody>
                    <a:bodyPr/>
                    <a:lstStyle/>
                    <a:p>
                      <a:pPr indent="-8890" lvl="0" marL="8890" marR="0" rtl="0" algn="l">
                        <a:spcBef>
                          <a:spcPts val="0"/>
                        </a:spcBef>
                        <a:spcAft>
                          <a:spcPts val="0"/>
                        </a:spcAft>
                        <a:buNone/>
                      </a:pPr>
                      <a:r>
                        <a:rPr lang="en-US" sz="1200" u="none" cap="none" strike="noStrike"/>
                        <a:t>Sawa na hapo juu.</a:t>
                      </a:r>
                      <a:endParaRPr/>
                    </a:p>
                    <a:p>
                      <a:pPr indent="-8890" lvl="0" marL="8890" marR="0" rtl="0" algn="l">
                        <a:spcBef>
                          <a:spcPts val="1800"/>
                        </a:spcBef>
                        <a:spcAft>
                          <a:spcPts val="0"/>
                        </a:spcAft>
                        <a:buNone/>
                      </a:pPr>
                      <a:r>
                        <a:rPr lang="en-US" sz="1200" u="none" cap="none" strike="noStrike"/>
                        <a:t> </a:t>
                      </a:r>
                      <a:endParaRPr sz="1200" u="none" cap="none" strike="noStrike">
                        <a:solidFill>
                          <a:srgbClr val="000000"/>
                        </a:solidFill>
                        <a:latin typeface="Arial"/>
                        <a:ea typeface="Arial"/>
                        <a:cs typeface="Arial"/>
                        <a:sym typeface="Arial"/>
                      </a:endParaRPr>
                    </a:p>
                  </a:txBody>
                  <a:tcPr marT="0" marB="0" marR="4000" marL="4000"/>
                </a:tc>
                <a:tc>
                  <a:txBody>
                    <a:bodyPr/>
                    <a:lstStyle/>
                    <a:p>
                      <a:pPr indent="-8890" lvl="0" marL="8890" marR="0" rtl="0" algn="l">
                        <a:spcBef>
                          <a:spcPts val="0"/>
                        </a:spcBef>
                        <a:spcAft>
                          <a:spcPts val="0"/>
                        </a:spcAft>
                        <a:buNone/>
                      </a:pPr>
                      <a:r>
                        <a:rPr lang="en-US" sz="1200" u="none" cap="none" strike="noStrike"/>
                        <a:t>Mkataba wa tuzo</a:t>
                      </a:r>
                      <a:endParaRPr sz="1200" u="none" cap="none" strike="noStrike">
                        <a:solidFill>
                          <a:srgbClr val="000000"/>
                        </a:solidFill>
                        <a:latin typeface="Arial"/>
                        <a:ea typeface="Arial"/>
                        <a:cs typeface="Arial"/>
                        <a:sym typeface="Arial"/>
                      </a:endParaRPr>
                    </a:p>
                  </a:txBody>
                  <a:tcPr marT="0" marB="0" marR="4000" marL="4000"/>
                </a:tc>
              </a:tr>
              <a:tr h="259200">
                <a:tc>
                  <a:txBody>
                    <a:bodyPr/>
                    <a:lstStyle/>
                    <a:p>
                      <a:pPr indent="-8890" lvl="0" marL="8890" marR="0" rtl="0" algn="l">
                        <a:spcBef>
                          <a:spcPts val="0"/>
                        </a:spcBef>
                        <a:spcAft>
                          <a:spcPts val="0"/>
                        </a:spcAft>
                        <a:buNone/>
                      </a:pPr>
                      <a:r>
                        <a:rPr lang="en-US" sz="1200" u="none" cap="none" strike="noStrike"/>
                        <a:t>RAA21: Ustahiki wa Wapokeaji wadogo wa Kupambana na Biashara Haramu ya Binadamu (Juni 2012)</a:t>
                      </a:r>
                      <a:endParaRPr sz="1200" u="none" cap="none" strike="noStrike">
                        <a:solidFill>
                          <a:srgbClr val="000000"/>
                        </a:solidFill>
                        <a:latin typeface="Arial"/>
                        <a:ea typeface="Arial"/>
                        <a:cs typeface="Arial"/>
                        <a:sym typeface="Arial"/>
                      </a:endParaRPr>
                    </a:p>
                  </a:txBody>
                  <a:tcPr marT="0" marB="0" marR="4000" marL="4000"/>
                </a:tc>
                <a:tc>
                  <a:txBody>
                    <a:bodyPr/>
                    <a:lstStyle/>
                    <a:p>
                      <a:pPr indent="-8890" lvl="0" marL="8890" marR="0" rtl="0" algn="l">
                        <a:spcBef>
                          <a:spcPts val="0"/>
                        </a:spcBef>
                        <a:spcAft>
                          <a:spcPts val="0"/>
                        </a:spcAft>
                        <a:buNone/>
                      </a:pPr>
                      <a:r>
                        <a:rPr lang="en-US" sz="1200" u="none" cap="none" strike="noStrike"/>
                        <a:t>Sawa na hapo juu.</a:t>
                      </a:r>
                      <a:endParaRPr/>
                    </a:p>
                    <a:p>
                      <a:pPr indent="-8890" lvl="0" marL="8890" marR="0" rtl="0" algn="l">
                        <a:spcBef>
                          <a:spcPts val="1800"/>
                        </a:spcBef>
                        <a:spcAft>
                          <a:spcPts val="0"/>
                        </a:spcAft>
                        <a:buNone/>
                      </a:pPr>
                      <a:r>
                        <a:rPr lang="en-US" sz="1200" u="none" cap="none" strike="noStrike"/>
                        <a:t> </a:t>
                      </a:r>
                      <a:endParaRPr sz="1200" u="none" cap="none" strike="noStrike">
                        <a:solidFill>
                          <a:srgbClr val="000000"/>
                        </a:solidFill>
                        <a:latin typeface="Arial"/>
                        <a:ea typeface="Arial"/>
                        <a:cs typeface="Arial"/>
                        <a:sym typeface="Arial"/>
                      </a:endParaRPr>
                    </a:p>
                  </a:txBody>
                  <a:tcPr marT="0" marB="0" marR="4000" marL="4000"/>
                </a:tc>
                <a:tc>
                  <a:txBody>
                    <a:bodyPr/>
                    <a:lstStyle/>
                    <a:p>
                      <a:pPr indent="-228600" lvl="0" marL="228600" marR="0" rtl="0" algn="l">
                        <a:spcBef>
                          <a:spcPts val="0"/>
                        </a:spcBef>
                        <a:spcAft>
                          <a:spcPts val="0"/>
                        </a:spcAft>
                        <a:buNone/>
                      </a:pPr>
                      <a:r>
                        <a:rPr lang="en-US" sz="1200" u="none" cap="none" strike="noStrike"/>
                        <a:t>Mkataba wa tuzo</a:t>
                      </a:r>
                      <a:endParaRPr/>
                    </a:p>
                    <a:p>
                      <a:pPr indent="-228600" lvl="0" marL="228600" marR="0" rtl="0" algn="l">
                        <a:spcBef>
                          <a:spcPts val="0"/>
                        </a:spcBef>
                        <a:spcAft>
                          <a:spcPts val="0"/>
                        </a:spcAft>
                        <a:buNone/>
                      </a:pPr>
                      <a:r>
                        <a:rPr lang="en-US" sz="1200" u="sng" cap="none" strike="noStrike"/>
                        <a:t>Ufadhili/Tuzo Ndogo</a:t>
                      </a:r>
                      <a:r>
                        <a:rPr lang="en-US" sz="1200" u="none" cap="none" strike="noStrike"/>
                        <a:t> (Mtiririko wa Taarifa)</a:t>
                      </a:r>
                      <a:endParaRPr sz="1200" u="none" cap="none" strike="noStrike">
                        <a:solidFill>
                          <a:srgbClr val="000000"/>
                        </a:solidFill>
                        <a:latin typeface="Arial"/>
                        <a:ea typeface="Arial"/>
                        <a:cs typeface="Arial"/>
                        <a:sym typeface="Arial"/>
                      </a:endParaRPr>
                    </a:p>
                  </a:txBody>
                  <a:tcPr marT="0" marB="0" marR="4000" marL="4000"/>
                </a:tc>
              </a:tr>
              <a:tr h="1097775">
                <a:tc>
                  <a:txBody>
                    <a:bodyPr/>
                    <a:lstStyle/>
                    <a:p>
                      <a:pPr indent="-8890" lvl="0" marL="8890" marR="0" rtl="0" algn="l">
                        <a:spcBef>
                          <a:spcPts val="0"/>
                        </a:spcBef>
                        <a:spcAft>
                          <a:spcPts val="0"/>
                        </a:spcAft>
                        <a:buNone/>
                      </a:pPr>
                      <a:r>
                        <a:rPr lang="en-US" sz="1200" u="none" cap="none" strike="noStrike"/>
                        <a:t>RAA22. Katazo la Matumizi ya Fedha za Kupambana na Biashara Haramu ya Binadamu ili Kukuza, Kusaidia, au Kutetea Uhalali au Utendaji wa Ukahaba (Juni 2012) </a:t>
                      </a:r>
                      <a:endParaRPr sz="1200" u="none" cap="none" strike="noStrike">
                        <a:solidFill>
                          <a:srgbClr val="000000"/>
                        </a:solidFill>
                        <a:latin typeface="Arial"/>
                        <a:ea typeface="Arial"/>
                        <a:cs typeface="Arial"/>
                        <a:sym typeface="Arial"/>
                      </a:endParaRPr>
                    </a:p>
                  </a:txBody>
                  <a:tcPr marT="0" marB="0" marR="4000" marL="4000"/>
                </a:tc>
                <a:tc>
                  <a:txBody>
                    <a:bodyPr/>
                    <a:lstStyle/>
                    <a:p>
                      <a:pPr indent="-8890" lvl="0" marL="8890" marR="0" rtl="0" algn="l">
                        <a:spcBef>
                          <a:spcPts val="0"/>
                        </a:spcBef>
                        <a:spcAft>
                          <a:spcPts val="0"/>
                        </a:spcAft>
                        <a:buNone/>
                      </a:pPr>
                      <a:r>
                        <a:rPr lang="en-US" sz="1200" u="none" cap="none" strike="noStrike"/>
                        <a:t>Sawa na hapo juu.</a:t>
                      </a:r>
                      <a:endParaRPr/>
                    </a:p>
                    <a:p>
                      <a:pPr indent="-8890" lvl="0" marL="8890" marR="0" rtl="0" algn="l">
                        <a:spcBef>
                          <a:spcPts val="1800"/>
                        </a:spcBef>
                        <a:spcAft>
                          <a:spcPts val="0"/>
                        </a:spcAft>
                        <a:buNone/>
                      </a:pPr>
                      <a:r>
                        <a:rPr lang="en-US" sz="1200" u="none" cap="none" strike="noStrike"/>
                        <a:t> </a:t>
                      </a:r>
                      <a:endParaRPr sz="1200" u="none" cap="none" strike="noStrike">
                        <a:solidFill>
                          <a:srgbClr val="000000"/>
                        </a:solidFill>
                        <a:latin typeface="Arial"/>
                        <a:ea typeface="Arial"/>
                        <a:cs typeface="Arial"/>
                        <a:sym typeface="Arial"/>
                      </a:endParaRPr>
                    </a:p>
                  </a:txBody>
                  <a:tcPr marT="0" marB="0" marR="4000" marL="4000"/>
                </a:tc>
                <a:tc>
                  <a:txBody>
                    <a:bodyPr/>
                    <a:lstStyle/>
                    <a:p>
                      <a:pPr indent="0" lvl="0" marL="0" marR="0" rtl="0" algn="l">
                        <a:spcBef>
                          <a:spcPts val="0"/>
                        </a:spcBef>
                        <a:spcAft>
                          <a:spcPts val="0"/>
                        </a:spcAft>
                        <a:buSzPts val="1200"/>
                        <a:buFont typeface="Noto Sans Symbols"/>
                        <a:buNone/>
                      </a:pPr>
                      <a:r>
                        <a:rPr lang="en-US" sz="1200" u="none" cap="none" strike="noStrike"/>
                        <a:t>Mkataba wa tuzo</a:t>
                      </a:r>
                      <a:endParaRPr sz="1200" u="none" cap="none" strike="noStrike"/>
                    </a:p>
                    <a:p>
                      <a:pPr indent="0" lvl="0" marL="0" marR="0" rtl="0" algn="l">
                        <a:spcBef>
                          <a:spcPts val="0"/>
                        </a:spcBef>
                        <a:spcAft>
                          <a:spcPts val="0"/>
                        </a:spcAft>
                        <a:buSzPts val="1200"/>
                        <a:buFont typeface="Noto Sans Symbols"/>
                        <a:buNone/>
                      </a:pPr>
                      <a:r>
                        <a:rPr lang="en-US" sz="1200" u="none" cap="none" strike="noStrike"/>
                        <a:t>Mpango wa Mradi (ukaguzi wa shughuli za programu)</a:t>
                      </a:r>
                      <a:endParaRPr/>
                    </a:p>
                    <a:p>
                      <a:pPr indent="0" lvl="0" marL="0" marR="0" rtl="0" algn="l">
                        <a:spcBef>
                          <a:spcPts val="0"/>
                        </a:spcBef>
                        <a:spcAft>
                          <a:spcPts val="0"/>
                        </a:spcAft>
                        <a:buSzPts val="1200"/>
                        <a:buFont typeface="Noto Sans Symbols"/>
                        <a:buNone/>
                      </a:pPr>
                      <a:r>
                        <a:rPr lang="en-US" sz="1200" u="sng" cap="none" strike="noStrike"/>
                        <a:t>Ufadhili/Tuzo Ndogo</a:t>
                      </a:r>
                      <a:r>
                        <a:rPr lang="en-US" sz="1200" u="none" cap="none" strike="noStrike"/>
                        <a:t> (Mtiririko wa Taarifa)</a:t>
                      </a:r>
                      <a:endParaRPr sz="1200" u="none" cap="none" strike="noStrike">
                        <a:solidFill>
                          <a:srgbClr val="000000"/>
                        </a:solidFill>
                        <a:latin typeface="Arial"/>
                        <a:ea typeface="Arial"/>
                        <a:cs typeface="Arial"/>
                        <a:sym typeface="Arial"/>
                      </a:endParaRPr>
                    </a:p>
                  </a:txBody>
                  <a:tcPr marT="0" marB="0" marR="4000" marL="4000"/>
                </a:tc>
              </a:tr>
            </a:tbl>
          </a:graphicData>
        </a:graphic>
      </p:graphicFrame>
      <p:sp>
        <p:nvSpPr>
          <p:cNvPr id="2049" name="Google Shape;2049;p214"/>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3" name="Shape 2053"/>
        <p:cNvGrpSpPr/>
        <p:nvPr/>
      </p:nvGrpSpPr>
      <p:grpSpPr>
        <a:xfrm>
          <a:off x="0" y="0"/>
          <a:ext cx="0" cy="0"/>
          <a:chOff x="0" y="0"/>
          <a:chExt cx="0" cy="0"/>
        </a:xfrm>
      </p:grpSpPr>
      <p:sp>
        <p:nvSpPr>
          <p:cNvPr id="2054" name="Google Shape;2054;p215"/>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RAA</a:t>
            </a:r>
            <a:endParaRPr/>
          </a:p>
        </p:txBody>
      </p:sp>
      <p:graphicFrame>
        <p:nvGraphicFramePr>
          <p:cNvPr id="2055" name="Google Shape;2055;p215"/>
          <p:cNvGraphicFramePr/>
          <p:nvPr/>
        </p:nvGraphicFramePr>
        <p:xfrm>
          <a:off x="334215" y="926673"/>
          <a:ext cx="3000000" cy="3000000"/>
        </p:xfrm>
        <a:graphic>
          <a:graphicData uri="http://schemas.openxmlformats.org/drawingml/2006/table">
            <a:tbl>
              <a:tblPr bandRow="1" firstCol="1" firstRow="1">
                <a:noFill/>
                <a:tableStyleId>{8A603AAD-59E9-4164-B51B-7B92F35CD14B}</a:tableStyleId>
              </a:tblPr>
              <a:tblGrid>
                <a:gridCol w="5041725"/>
                <a:gridCol w="1515825"/>
                <a:gridCol w="5222525"/>
              </a:tblGrid>
              <a:tr h="412500">
                <a:tc>
                  <a:txBody>
                    <a:bodyPr/>
                    <a:lstStyle/>
                    <a:p>
                      <a:pPr indent="-8890" lvl="0" marL="8890" marR="0" rtl="0" algn="ctr">
                        <a:spcBef>
                          <a:spcPts val="0"/>
                        </a:spcBef>
                        <a:spcAft>
                          <a:spcPts val="0"/>
                        </a:spcAft>
                        <a:buNone/>
                      </a:pPr>
                      <a:r>
                        <a:rPr lang="en-US" sz="1200" u="none" cap="none" strike="noStrike"/>
                        <a:t>KATEGORIA/</a:t>
                      </a:r>
                      <a:br>
                        <a:rPr b="1" lang="en-US" sz="1200" u="none" cap="none" strike="noStrike">
                          <a:solidFill>
                            <a:schemeClr val="lt1"/>
                          </a:solidFill>
                          <a:latin typeface="Arial"/>
                          <a:ea typeface="Arial"/>
                          <a:cs typeface="Arial"/>
                          <a:sym typeface="Arial"/>
                        </a:rPr>
                      </a:br>
                      <a:r>
                        <a:rPr lang="en-US" sz="1200" u="none" cap="none" strike="noStrike"/>
                        <a:t>KATEGORIA NDOGO</a:t>
                      </a:r>
                      <a:endParaRPr b="1" sz="1200" u="none" cap="none" strike="noStrike">
                        <a:solidFill>
                          <a:schemeClr val="lt1"/>
                        </a:solidFill>
                        <a:latin typeface="Arial"/>
                        <a:ea typeface="Arial"/>
                        <a:cs typeface="Arial"/>
                        <a:sym typeface="Arial"/>
                      </a:endParaRPr>
                    </a:p>
                  </a:txBody>
                  <a:tcPr marT="0" marB="0" marR="4000" marL="4000" anchor="ctr">
                    <a:solidFill>
                      <a:srgbClr val="002E6C"/>
                    </a:solidFill>
                  </a:tcPr>
                </a:tc>
                <a:tc>
                  <a:txBody>
                    <a:bodyPr/>
                    <a:lstStyle/>
                    <a:p>
                      <a:pPr indent="-8890" lvl="0" marL="8890" marR="0" rtl="0" algn="ctr">
                        <a:spcBef>
                          <a:spcPts val="0"/>
                        </a:spcBef>
                        <a:spcAft>
                          <a:spcPts val="0"/>
                        </a:spcAft>
                        <a:buNone/>
                      </a:pPr>
                      <a:r>
                        <a:rPr lang="en-US" sz="1200" u="none" cap="none" strike="noStrike"/>
                        <a:t>MALENGO</a:t>
                      </a:r>
                      <a:endParaRPr b="1" sz="1200" u="none" cap="none" strike="noStrike">
                        <a:solidFill>
                          <a:schemeClr val="lt1"/>
                        </a:solidFill>
                        <a:latin typeface="Arial"/>
                        <a:ea typeface="Arial"/>
                        <a:cs typeface="Arial"/>
                        <a:sym typeface="Arial"/>
                      </a:endParaRPr>
                    </a:p>
                  </a:txBody>
                  <a:tcPr marT="0" marB="0" marR="4000" marL="4000" anchor="ctr">
                    <a:solidFill>
                      <a:srgbClr val="002E6C"/>
                    </a:solidFill>
                  </a:tcPr>
                </a:tc>
                <a:tc>
                  <a:txBody>
                    <a:bodyPr/>
                    <a:lstStyle/>
                    <a:p>
                      <a:pPr indent="-8890" lvl="0" marL="8890" marR="0" rtl="0" algn="ctr">
                        <a:spcBef>
                          <a:spcPts val="0"/>
                        </a:spcBef>
                        <a:spcAft>
                          <a:spcPts val="0"/>
                        </a:spcAft>
                        <a:buNone/>
                      </a:pPr>
                      <a:r>
                        <a:rPr lang="en-US" sz="1200" u="none" cap="none" strike="noStrike"/>
                        <a:t>NYARAKA MUHIMU KWA AJILI YA TATHMINI</a:t>
                      </a:r>
                      <a:endParaRPr b="1" sz="1200" u="none" cap="none" strike="noStrike">
                        <a:solidFill>
                          <a:schemeClr val="lt1"/>
                        </a:solidFill>
                        <a:latin typeface="Arial"/>
                        <a:ea typeface="Arial"/>
                        <a:cs typeface="Arial"/>
                        <a:sym typeface="Arial"/>
                      </a:endParaRPr>
                    </a:p>
                  </a:txBody>
                  <a:tcPr marT="0" marB="0" marR="4000" marL="4000" anchor="ctr">
                    <a:solidFill>
                      <a:srgbClr val="002E6C"/>
                    </a:solidFill>
                  </a:tcPr>
                </a:tc>
              </a:tr>
              <a:tr h="633475">
                <a:tc>
                  <a:txBody>
                    <a:bodyPr/>
                    <a:lstStyle/>
                    <a:p>
                      <a:pPr indent="-8890" lvl="0" marL="8890" marR="0" rtl="0" algn="l">
                        <a:spcBef>
                          <a:spcPts val="0"/>
                        </a:spcBef>
                        <a:spcAft>
                          <a:spcPts val="0"/>
                        </a:spcAft>
                        <a:buNone/>
                      </a:pPr>
                      <a:r>
                        <a:rPr lang="en-US" sz="1200" u="none" cap="none" strike="noStrike"/>
                        <a:t>RAA23. Shughuli za Kupanga Idadi ya Watu kwa Hiari – Vigezo vya Ziada (Januari 2009) </a:t>
                      </a:r>
                      <a:endParaRPr sz="1200" u="none" cap="none" strike="noStrike">
                        <a:solidFill>
                          <a:srgbClr val="000000"/>
                        </a:solidFill>
                        <a:latin typeface="Arial"/>
                        <a:ea typeface="Arial"/>
                        <a:cs typeface="Arial"/>
                        <a:sym typeface="Arial"/>
                      </a:endParaRPr>
                    </a:p>
                  </a:txBody>
                  <a:tcPr marT="0" marB="0" marR="4000" marL="4000"/>
                </a:tc>
                <a:tc>
                  <a:txBody>
                    <a:bodyPr/>
                    <a:lstStyle/>
                    <a:p>
                      <a:pPr indent="-8890" lvl="0" marL="8890" marR="0" rtl="0" algn="l">
                        <a:spcBef>
                          <a:spcPts val="0"/>
                        </a:spcBef>
                        <a:spcAft>
                          <a:spcPts val="0"/>
                        </a:spcAft>
                        <a:buNone/>
                      </a:pPr>
                      <a:r>
                        <a:rPr lang="en-US" sz="1200" u="none" cap="none" strike="noStrike"/>
                        <a:t>Sawa na hapo juu.</a:t>
                      </a:r>
                      <a:endParaRPr/>
                    </a:p>
                    <a:p>
                      <a:pPr indent="-8890" lvl="0" marL="8890" marR="0" rtl="0" algn="l">
                        <a:spcBef>
                          <a:spcPts val="1800"/>
                        </a:spcBef>
                        <a:spcAft>
                          <a:spcPts val="0"/>
                        </a:spcAft>
                        <a:buNone/>
                      </a:pPr>
                      <a:r>
                        <a:rPr lang="en-US" sz="1200" u="none" cap="none" strike="noStrike"/>
                        <a:t> </a:t>
                      </a:r>
                      <a:endParaRPr sz="1200" u="none" cap="none" strike="noStrike">
                        <a:solidFill>
                          <a:srgbClr val="000000"/>
                        </a:solidFill>
                        <a:latin typeface="Arial"/>
                        <a:ea typeface="Arial"/>
                        <a:cs typeface="Arial"/>
                        <a:sym typeface="Arial"/>
                      </a:endParaRPr>
                    </a:p>
                  </a:txBody>
                  <a:tcPr marT="0" marB="0" marR="4000" marL="4000"/>
                </a:tc>
                <a:tc>
                  <a:txBody>
                    <a:bodyPr/>
                    <a:lstStyle/>
                    <a:p>
                      <a:pPr indent="0" lvl="0" marL="0" marR="0" rtl="0" algn="l">
                        <a:spcBef>
                          <a:spcPts val="0"/>
                        </a:spcBef>
                        <a:spcAft>
                          <a:spcPts val="0"/>
                        </a:spcAft>
                        <a:buSzPts val="1200"/>
                        <a:buFont typeface="Noto Sans Symbols"/>
                        <a:buNone/>
                      </a:pPr>
                      <a:r>
                        <a:rPr lang="en-US" sz="1200" u="none" cap="none" strike="noStrike"/>
                        <a:t>Mkataba wa tuzo</a:t>
                      </a:r>
                      <a:endParaRPr/>
                    </a:p>
                    <a:p>
                      <a:pPr indent="0" lvl="0" marL="0" marR="0" rtl="0" algn="l">
                        <a:spcBef>
                          <a:spcPts val="0"/>
                        </a:spcBef>
                        <a:spcAft>
                          <a:spcPts val="0"/>
                        </a:spcAft>
                        <a:buSzPts val="1200"/>
                        <a:buFont typeface="Noto Sans Symbols"/>
                        <a:buNone/>
                      </a:pPr>
                      <a:r>
                        <a:rPr lang="en-US" sz="1200" u="none" cap="none" strike="noStrike"/>
                        <a:t>Fomu za idhini </a:t>
                      </a:r>
                      <a:endParaRPr/>
                    </a:p>
                    <a:p>
                      <a:pPr indent="0" lvl="0" marL="0" marR="0" rtl="0" algn="l">
                        <a:spcBef>
                          <a:spcPts val="0"/>
                        </a:spcBef>
                        <a:spcAft>
                          <a:spcPts val="0"/>
                        </a:spcAft>
                        <a:buSzPts val="1200"/>
                        <a:buFont typeface="Noto Sans Symbols"/>
                        <a:buNone/>
                      </a:pPr>
                      <a:r>
                        <a:rPr lang="en-US" sz="1200" u="sng" cap="none" strike="noStrike"/>
                        <a:t>Ufadhili/Tuzo Ndogo</a:t>
                      </a:r>
                      <a:r>
                        <a:rPr lang="en-US" sz="1200" u="none" cap="none" strike="noStrike"/>
                        <a:t> (Mtiririko wa Taarifa)</a:t>
                      </a:r>
                      <a:endParaRPr sz="1200" u="none" cap="none" strike="noStrike">
                        <a:solidFill>
                          <a:srgbClr val="000000"/>
                        </a:solidFill>
                        <a:latin typeface="Arial"/>
                        <a:ea typeface="Arial"/>
                        <a:cs typeface="Arial"/>
                        <a:sym typeface="Arial"/>
                      </a:endParaRPr>
                    </a:p>
                  </a:txBody>
                  <a:tcPr marT="0" marB="0" marR="4000" marL="4000"/>
                </a:tc>
              </a:tr>
              <a:tr h="412500">
                <a:tc>
                  <a:txBody>
                    <a:bodyPr/>
                    <a:lstStyle/>
                    <a:p>
                      <a:pPr indent="-8890" lvl="0" marL="8890" marR="0" rtl="0" algn="l">
                        <a:spcBef>
                          <a:spcPts val="0"/>
                        </a:spcBef>
                        <a:spcAft>
                          <a:spcPts val="0"/>
                        </a:spcAft>
                        <a:buNone/>
                      </a:pPr>
                      <a:r>
                        <a:rPr lang="en-US" sz="1200" u="none" cap="none" strike="noStrike"/>
                        <a:t>RAA24. Utekelezaji wa kifungu cha Dhamira (Msaada) (Februari 2012)</a:t>
                      </a:r>
                      <a:endParaRPr sz="1200" u="none" cap="none" strike="noStrike">
                        <a:solidFill>
                          <a:srgbClr val="000000"/>
                        </a:solidFill>
                        <a:latin typeface="Arial"/>
                        <a:ea typeface="Arial"/>
                        <a:cs typeface="Arial"/>
                        <a:sym typeface="Arial"/>
                      </a:endParaRPr>
                    </a:p>
                  </a:txBody>
                  <a:tcPr marT="0" marB="0" marR="4000" marL="4000"/>
                </a:tc>
                <a:tc>
                  <a:txBody>
                    <a:bodyPr/>
                    <a:lstStyle/>
                    <a:p>
                      <a:pPr indent="-8890" lvl="0" marL="8890" marR="0" rtl="0" algn="l">
                        <a:spcBef>
                          <a:spcPts val="0"/>
                        </a:spcBef>
                        <a:spcAft>
                          <a:spcPts val="0"/>
                        </a:spcAft>
                        <a:buNone/>
                      </a:pPr>
                      <a:r>
                        <a:rPr lang="en-US" sz="1200" u="none" cap="none" strike="noStrike"/>
                        <a:t>Sawa na hapo juu.</a:t>
                      </a:r>
                      <a:endParaRPr/>
                    </a:p>
                  </a:txBody>
                  <a:tcPr marT="0" marB="0" marR="4000" marL="4000"/>
                </a:tc>
                <a:tc>
                  <a:txBody>
                    <a:bodyPr/>
                    <a:lstStyle/>
                    <a:p>
                      <a:pPr indent="-8890" lvl="0" marL="8890" marR="0" rtl="0" algn="l">
                        <a:spcBef>
                          <a:spcPts val="0"/>
                        </a:spcBef>
                        <a:spcAft>
                          <a:spcPts val="0"/>
                        </a:spcAft>
                        <a:buNone/>
                      </a:pPr>
                      <a:r>
                        <a:rPr lang="en-US" sz="1200" u="none" cap="none" strike="noStrike"/>
                        <a:t>Mkataba wa tuzo</a:t>
                      </a:r>
                      <a:endParaRPr sz="1200" u="none" cap="none" strike="noStrike">
                        <a:solidFill>
                          <a:srgbClr val="000000"/>
                        </a:solidFill>
                        <a:latin typeface="Arial"/>
                        <a:ea typeface="Arial"/>
                        <a:cs typeface="Arial"/>
                        <a:sym typeface="Arial"/>
                      </a:endParaRPr>
                    </a:p>
                  </a:txBody>
                  <a:tcPr marT="0" marB="0" marR="4000" marL="4000"/>
                </a:tc>
              </a:tr>
              <a:tr h="633475">
                <a:tc>
                  <a:txBody>
                    <a:bodyPr/>
                    <a:lstStyle/>
                    <a:p>
                      <a:pPr indent="-8890" lvl="0" marL="8890" marR="0" rtl="0" algn="l">
                        <a:spcBef>
                          <a:spcPts val="0"/>
                        </a:spcBef>
                        <a:spcAft>
                          <a:spcPts val="0"/>
                        </a:spcAft>
                        <a:buNone/>
                      </a:pPr>
                      <a:r>
                        <a:rPr lang="en-US" sz="1200" u="none" cap="none" strike="noStrike"/>
                        <a:t>RAA25. Kondomu (Msaada) (Septemba 2014) </a:t>
                      </a:r>
                      <a:endParaRPr/>
                    </a:p>
                    <a:p>
                      <a:pPr indent="-8890" lvl="0" marL="8890" marR="0" rtl="0" algn="l">
                        <a:spcBef>
                          <a:spcPts val="0"/>
                        </a:spcBef>
                        <a:spcAft>
                          <a:spcPts val="0"/>
                        </a:spcAft>
                        <a:buNone/>
                      </a:pPr>
                      <a:r>
                        <a:rPr lang="en-US" sz="1200" u="none" cap="none" strike="noStrike"/>
                        <a:t> </a:t>
                      </a:r>
                      <a:endParaRPr sz="1200" u="none" cap="none" strike="noStrike">
                        <a:solidFill>
                          <a:srgbClr val="000000"/>
                        </a:solidFill>
                        <a:latin typeface="Arial"/>
                        <a:ea typeface="Arial"/>
                        <a:cs typeface="Arial"/>
                        <a:sym typeface="Arial"/>
                      </a:endParaRPr>
                    </a:p>
                  </a:txBody>
                  <a:tcPr marT="0" marB="0" marR="4000" marL="4000"/>
                </a:tc>
                <a:tc>
                  <a:txBody>
                    <a:bodyPr/>
                    <a:lstStyle/>
                    <a:p>
                      <a:pPr indent="-8890" lvl="0" marL="8890" marR="0" rtl="0" algn="l">
                        <a:spcBef>
                          <a:spcPts val="0"/>
                        </a:spcBef>
                        <a:spcAft>
                          <a:spcPts val="0"/>
                        </a:spcAft>
                        <a:buNone/>
                      </a:pPr>
                      <a:r>
                        <a:rPr lang="en-US" sz="1200" u="none" cap="none" strike="noStrike"/>
                        <a:t>Sawa na hapo juu.</a:t>
                      </a:r>
                      <a:endParaRPr/>
                    </a:p>
                    <a:p>
                      <a:pPr indent="-8890" lvl="0" marL="8890" marR="0" rtl="0" algn="l">
                        <a:spcBef>
                          <a:spcPts val="1800"/>
                        </a:spcBef>
                        <a:spcAft>
                          <a:spcPts val="0"/>
                        </a:spcAft>
                        <a:buNone/>
                      </a:pPr>
                      <a:r>
                        <a:rPr lang="en-US" sz="1200" u="none" cap="none" strike="noStrike"/>
                        <a:t> </a:t>
                      </a:r>
                      <a:endParaRPr sz="1200" u="none" cap="none" strike="noStrike">
                        <a:solidFill>
                          <a:srgbClr val="000000"/>
                        </a:solidFill>
                        <a:latin typeface="Arial"/>
                        <a:ea typeface="Arial"/>
                        <a:cs typeface="Arial"/>
                        <a:sym typeface="Arial"/>
                      </a:endParaRPr>
                    </a:p>
                  </a:txBody>
                  <a:tcPr marT="0" marB="0" marR="4000" marL="4000"/>
                </a:tc>
                <a:tc>
                  <a:txBody>
                    <a:bodyPr/>
                    <a:lstStyle/>
                    <a:p>
                      <a:pPr indent="0" lvl="0" marL="0" marR="0" rtl="0" algn="l">
                        <a:spcBef>
                          <a:spcPts val="0"/>
                        </a:spcBef>
                        <a:spcAft>
                          <a:spcPts val="0"/>
                        </a:spcAft>
                        <a:buSzPts val="1200"/>
                        <a:buFont typeface="Noto Sans Symbols"/>
                        <a:buNone/>
                      </a:pPr>
                      <a:r>
                        <a:rPr lang="en-US" sz="1200" u="none" cap="none" strike="noStrike"/>
                        <a:t>Mkataba wa tuzo</a:t>
                      </a:r>
                      <a:endParaRPr/>
                    </a:p>
                    <a:p>
                      <a:pPr indent="0" lvl="0" marL="0" marR="0" rtl="0" algn="l">
                        <a:spcBef>
                          <a:spcPts val="0"/>
                        </a:spcBef>
                        <a:spcAft>
                          <a:spcPts val="0"/>
                        </a:spcAft>
                        <a:buSzPts val="1200"/>
                        <a:buFont typeface="Noto Sans Symbols"/>
                        <a:buNone/>
                      </a:pPr>
                      <a:r>
                        <a:rPr lang="en-US" sz="1200" u="none" cap="none" strike="noStrike"/>
                        <a:t>Nyenzo za elimu za shirika kuhusu matumizi ya kondomu</a:t>
                      </a:r>
                      <a:endParaRPr/>
                    </a:p>
                    <a:p>
                      <a:pPr indent="0" lvl="0" marL="0" marR="0" rtl="0" algn="l">
                        <a:spcBef>
                          <a:spcPts val="0"/>
                        </a:spcBef>
                        <a:spcAft>
                          <a:spcPts val="0"/>
                        </a:spcAft>
                        <a:buSzPts val="1200"/>
                        <a:buFont typeface="Noto Sans Symbols"/>
                        <a:buNone/>
                      </a:pPr>
                      <a:r>
                        <a:rPr lang="en-US" sz="1200" u="none" cap="none" strike="noStrike"/>
                        <a:t>Ufadhili/Tuzo Ndogo (Mtiririko wa Taarifa)</a:t>
                      </a:r>
                      <a:endParaRPr sz="1200" u="none" cap="none" strike="noStrike">
                        <a:solidFill>
                          <a:srgbClr val="000000"/>
                        </a:solidFill>
                        <a:latin typeface="Arial"/>
                        <a:ea typeface="Arial"/>
                        <a:cs typeface="Arial"/>
                        <a:sym typeface="Arial"/>
                      </a:endParaRPr>
                    </a:p>
                  </a:txBody>
                  <a:tcPr marT="0" marB="0" marR="4000" marL="4000"/>
                </a:tc>
              </a:tr>
              <a:tr h="825000">
                <a:tc>
                  <a:txBody>
                    <a:bodyPr/>
                    <a:lstStyle/>
                    <a:p>
                      <a:pPr indent="-8890" lvl="0" marL="8890" marR="0" rtl="0" algn="l">
                        <a:spcBef>
                          <a:spcPts val="0"/>
                        </a:spcBef>
                        <a:spcAft>
                          <a:spcPts val="0"/>
                        </a:spcAft>
                        <a:buNone/>
                      </a:pPr>
                      <a:r>
                        <a:rPr lang="en-US" sz="1200" u="none" cap="none" strike="noStrike"/>
                        <a:t>RAA26. Marufuku ya </a:t>
                      </a:r>
                      <a:r>
                        <a:rPr lang="en-US" sz="1200" u="sng" cap="none" strike="noStrike"/>
                        <a:t>Kukuza au Kutetea</a:t>
                      </a:r>
                      <a:r>
                        <a:rPr lang="en-US" sz="1200" u="none" cap="none" strike="noStrike"/>
                        <a:t> Uhalali au Vitendo vya Usafirishaji Haramu wa Binadamu kwa Shughuli za Ngono (Msaada) (Septemba 2014) </a:t>
                      </a:r>
                      <a:endParaRPr/>
                    </a:p>
                  </a:txBody>
                  <a:tcPr marT="0" marB="0" marR="4000" marL="4000"/>
                </a:tc>
                <a:tc>
                  <a:txBody>
                    <a:bodyPr/>
                    <a:lstStyle/>
                    <a:p>
                      <a:pPr indent="-8890" lvl="0" marL="8890" marR="0" rtl="0" algn="l">
                        <a:spcBef>
                          <a:spcPts val="0"/>
                        </a:spcBef>
                        <a:spcAft>
                          <a:spcPts val="0"/>
                        </a:spcAft>
                        <a:buNone/>
                      </a:pPr>
                      <a:r>
                        <a:rPr lang="en-US" sz="1200" u="none" cap="none" strike="noStrike"/>
                        <a:t>Sawa na hapo juu.</a:t>
                      </a:r>
                      <a:endParaRPr/>
                    </a:p>
                    <a:p>
                      <a:pPr indent="-8890" lvl="0" marL="8890" marR="0" rtl="0" algn="l">
                        <a:spcBef>
                          <a:spcPts val="1800"/>
                        </a:spcBef>
                        <a:spcAft>
                          <a:spcPts val="0"/>
                        </a:spcAft>
                        <a:buNone/>
                      </a:pPr>
                      <a:r>
                        <a:rPr lang="en-US" sz="1200" u="none" cap="none" strike="noStrike"/>
                        <a:t> </a:t>
                      </a:r>
                      <a:endParaRPr/>
                    </a:p>
                  </a:txBody>
                  <a:tcPr marT="0" marB="0" marR="4000" marL="4000"/>
                </a:tc>
                <a:tc>
                  <a:txBody>
                    <a:bodyPr/>
                    <a:lstStyle/>
                    <a:p>
                      <a:pPr indent="-228600" lvl="0" marL="228600" marR="0" rtl="0" algn="l">
                        <a:spcBef>
                          <a:spcPts val="0"/>
                        </a:spcBef>
                        <a:spcAft>
                          <a:spcPts val="0"/>
                        </a:spcAft>
                        <a:buNone/>
                      </a:pPr>
                      <a:r>
                        <a:rPr lang="en-US" sz="1200" u="none" cap="none" strike="noStrike"/>
                        <a:t>Mkataba wa tuzo</a:t>
                      </a:r>
                      <a:endParaRPr/>
                    </a:p>
                    <a:p>
                      <a:pPr indent="0" lvl="0" marL="0" marR="0" rtl="0" algn="l">
                        <a:spcBef>
                          <a:spcPts val="0"/>
                        </a:spcBef>
                        <a:spcAft>
                          <a:spcPts val="0"/>
                        </a:spcAft>
                        <a:buNone/>
                      </a:pPr>
                      <a:r>
                        <a:rPr lang="en-US" sz="1200" u="none" cap="none" strike="noStrike"/>
                        <a:t>Sera yoyote ambayo inaweza kuwa na msimamo wa shirika juu ya ukahaba au usafirishaji haramu wa ngono au tovuti ya shirika</a:t>
                      </a:r>
                      <a:endParaRPr/>
                    </a:p>
                    <a:p>
                      <a:pPr indent="-228600" lvl="0" marL="228600" marR="0" rtl="0" algn="l">
                        <a:spcBef>
                          <a:spcPts val="0"/>
                        </a:spcBef>
                        <a:spcAft>
                          <a:spcPts val="0"/>
                        </a:spcAft>
                        <a:buNone/>
                      </a:pPr>
                      <a:r>
                        <a:rPr lang="en-US" sz="1200" u="none" cap="none" strike="noStrike"/>
                        <a:t>Ufadhili/Tuzo Ndogo (Mtiririko wa Taarifa)</a:t>
                      </a:r>
                      <a:endParaRPr sz="1200" u="none" cap="none" strike="noStrike">
                        <a:solidFill>
                          <a:srgbClr val="000000"/>
                        </a:solidFill>
                        <a:latin typeface="Arial"/>
                        <a:ea typeface="Arial"/>
                        <a:cs typeface="Arial"/>
                        <a:sym typeface="Arial"/>
                      </a:endParaRPr>
                    </a:p>
                  </a:txBody>
                  <a:tcPr marT="0" marB="0" marR="4000" marL="4000"/>
                </a:tc>
              </a:tr>
              <a:tr h="294450">
                <a:tc>
                  <a:txBody>
                    <a:bodyPr/>
                    <a:lstStyle/>
                    <a:p>
                      <a:pPr indent="-8890" lvl="0" marL="8890" marR="0" rtl="0" algn="l">
                        <a:spcBef>
                          <a:spcPts val="0"/>
                        </a:spcBef>
                        <a:spcAft>
                          <a:spcPts val="0"/>
                        </a:spcAft>
                        <a:buNone/>
                      </a:pPr>
                      <a:r>
                        <a:rPr lang="en-US" sz="1200" u="none" cap="none" strike="noStrike"/>
                        <a:t>RAA27. Kikwazo kwa tuzo ndogo kwa taasisi za nje ya eneo husika (Julai 2014)</a:t>
                      </a:r>
                      <a:endParaRPr sz="1200" u="none" cap="none" strike="noStrike">
                        <a:solidFill>
                          <a:srgbClr val="000000"/>
                        </a:solidFill>
                        <a:latin typeface="Arial"/>
                        <a:ea typeface="Arial"/>
                        <a:cs typeface="Arial"/>
                        <a:sym typeface="Arial"/>
                      </a:endParaRPr>
                    </a:p>
                  </a:txBody>
                  <a:tcPr marT="0" marB="0" marR="4000" marL="4000"/>
                </a:tc>
                <a:tc>
                  <a:txBody>
                    <a:bodyPr/>
                    <a:lstStyle/>
                    <a:p>
                      <a:pPr indent="-8890" lvl="0" marL="8890" marR="0" rtl="0" algn="l">
                        <a:spcBef>
                          <a:spcPts val="0"/>
                        </a:spcBef>
                        <a:spcAft>
                          <a:spcPts val="0"/>
                        </a:spcAft>
                        <a:buNone/>
                      </a:pPr>
                      <a:r>
                        <a:rPr lang="en-US" sz="1200" u="none" cap="none" strike="noStrike"/>
                        <a:t>Sawa na hapo juu.</a:t>
                      </a:r>
                      <a:endParaRPr/>
                    </a:p>
                  </a:txBody>
                  <a:tcPr marT="0" marB="0" marR="4000" marL="4000"/>
                </a:tc>
                <a:tc>
                  <a:txBody>
                    <a:bodyPr/>
                    <a:lstStyle/>
                    <a:p>
                      <a:pPr indent="-8890" lvl="0" marL="8890" marR="0" rtl="0" algn="l">
                        <a:spcBef>
                          <a:spcPts val="0"/>
                        </a:spcBef>
                        <a:spcAft>
                          <a:spcPts val="0"/>
                        </a:spcAft>
                        <a:buNone/>
                      </a:pPr>
                      <a:r>
                        <a:rPr lang="en-US" sz="1200" u="none" cap="none" strike="noStrike"/>
                        <a:t>Mkataba wa tuzo</a:t>
                      </a:r>
                      <a:endParaRPr sz="1200" u="none" cap="none" strike="noStrike">
                        <a:solidFill>
                          <a:srgbClr val="000000"/>
                        </a:solidFill>
                        <a:latin typeface="Arial"/>
                        <a:ea typeface="Arial"/>
                        <a:cs typeface="Arial"/>
                        <a:sym typeface="Arial"/>
                      </a:endParaRPr>
                    </a:p>
                  </a:txBody>
                  <a:tcPr marT="0" marB="0" marR="4000" marL="4000"/>
                </a:tc>
              </a:tr>
              <a:tr h="633475">
                <a:tc>
                  <a:txBody>
                    <a:bodyPr/>
                    <a:lstStyle/>
                    <a:p>
                      <a:pPr indent="-8890" lvl="0" marL="8890" marR="0" rtl="0" algn="l">
                        <a:spcBef>
                          <a:spcPts val="0"/>
                        </a:spcBef>
                        <a:spcAft>
                          <a:spcPts val="0"/>
                        </a:spcAft>
                        <a:buNone/>
                      </a:pPr>
                      <a:r>
                        <a:rPr lang="en-US" sz="1200" u="none" cap="none" strike="noStrike"/>
                        <a:t>RAA28. Utoaji wa Mkataba wa Bima ya DBA chini ya Ununuzi wa Mpokeaji (Desemba 2014)</a:t>
                      </a:r>
                      <a:endParaRPr sz="1200" u="none" cap="none" strike="noStrike">
                        <a:solidFill>
                          <a:srgbClr val="000000"/>
                        </a:solidFill>
                        <a:latin typeface="Arial"/>
                        <a:ea typeface="Arial"/>
                        <a:cs typeface="Arial"/>
                        <a:sym typeface="Arial"/>
                      </a:endParaRPr>
                    </a:p>
                  </a:txBody>
                  <a:tcPr marT="0" marB="0" marR="4000" marL="4000"/>
                </a:tc>
                <a:tc>
                  <a:txBody>
                    <a:bodyPr/>
                    <a:lstStyle/>
                    <a:p>
                      <a:pPr indent="-8890" lvl="0" marL="8890" marR="0" rtl="0" algn="l">
                        <a:spcBef>
                          <a:spcPts val="0"/>
                        </a:spcBef>
                        <a:spcAft>
                          <a:spcPts val="0"/>
                        </a:spcAft>
                        <a:buNone/>
                      </a:pPr>
                      <a:r>
                        <a:rPr lang="en-US" sz="1200" u="none" cap="none" strike="noStrike"/>
                        <a:t>Sawa na hapo juu.</a:t>
                      </a:r>
                      <a:endParaRPr/>
                    </a:p>
                    <a:p>
                      <a:pPr indent="-8890" lvl="0" marL="8890" marR="0" rtl="0" algn="l">
                        <a:spcBef>
                          <a:spcPts val="1800"/>
                        </a:spcBef>
                        <a:spcAft>
                          <a:spcPts val="0"/>
                        </a:spcAft>
                        <a:buNone/>
                      </a:pPr>
                      <a:r>
                        <a:rPr lang="en-US" sz="1200" u="none" cap="none" strike="noStrike"/>
                        <a:t> </a:t>
                      </a:r>
                      <a:endParaRPr sz="1200" u="none" cap="none" strike="noStrike">
                        <a:solidFill>
                          <a:srgbClr val="000000"/>
                        </a:solidFill>
                        <a:latin typeface="Arial"/>
                        <a:ea typeface="Arial"/>
                        <a:cs typeface="Arial"/>
                        <a:sym typeface="Arial"/>
                      </a:endParaRPr>
                    </a:p>
                  </a:txBody>
                  <a:tcPr marT="0" marB="0" marR="4000" marL="4000"/>
                </a:tc>
                <a:tc>
                  <a:txBody>
                    <a:bodyPr/>
                    <a:lstStyle/>
                    <a:p>
                      <a:pPr indent="-228600" lvl="0" marL="228600" marR="0" rtl="0" algn="l">
                        <a:spcBef>
                          <a:spcPts val="0"/>
                        </a:spcBef>
                        <a:spcAft>
                          <a:spcPts val="0"/>
                        </a:spcAft>
                        <a:buNone/>
                      </a:pPr>
                      <a:r>
                        <a:rPr lang="en-US" sz="1200" u="none" cap="none" strike="noStrike"/>
                        <a:t>Mkataba wa tuzo </a:t>
                      </a:r>
                      <a:endParaRPr/>
                    </a:p>
                    <a:p>
                      <a:pPr indent="-228600" lvl="0" marL="228600" marR="0" rtl="0" algn="l">
                        <a:spcBef>
                          <a:spcPts val="0"/>
                        </a:spcBef>
                        <a:spcAft>
                          <a:spcPts val="0"/>
                        </a:spcAft>
                        <a:buNone/>
                      </a:pPr>
                      <a:r>
                        <a:rPr lang="en-US" sz="1200" u="none" cap="none" strike="noStrike"/>
                        <a:t>Uthibitisho wa bima ya DBA (kazi iliyofanywa nje ya nchi)</a:t>
                      </a:r>
                      <a:endParaRPr/>
                    </a:p>
                    <a:p>
                      <a:pPr indent="-228600" lvl="0" marL="228600" marR="0" rtl="0" algn="l">
                        <a:spcBef>
                          <a:spcPts val="0"/>
                        </a:spcBef>
                        <a:spcAft>
                          <a:spcPts val="0"/>
                        </a:spcAft>
                        <a:buNone/>
                      </a:pPr>
                      <a:r>
                        <a:rPr lang="en-US" sz="1200" u="none" cap="none" strike="noStrike"/>
                        <a:t>Ufadhili/Tuzo Ndogo (Mtiririko wa Taarifa)</a:t>
                      </a:r>
                      <a:endParaRPr sz="1200" u="none" cap="none" strike="noStrike">
                        <a:solidFill>
                          <a:srgbClr val="000000"/>
                        </a:solidFill>
                        <a:latin typeface="Arial"/>
                        <a:ea typeface="Arial"/>
                        <a:cs typeface="Arial"/>
                        <a:sym typeface="Arial"/>
                      </a:endParaRPr>
                    </a:p>
                  </a:txBody>
                  <a:tcPr marT="0" marB="0" marR="4000" marL="4000"/>
                </a:tc>
              </a:tr>
              <a:tr h="825000">
                <a:tc>
                  <a:txBody>
                    <a:bodyPr/>
                    <a:lstStyle/>
                    <a:p>
                      <a:pPr indent="-8890" lvl="0" marL="8890" marR="0" rtl="0" algn="l">
                        <a:spcBef>
                          <a:spcPts val="0"/>
                        </a:spcBef>
                        <a:spcAft>
                          <a:spcPts val="0"/>
                        </a:spcAft>
                        <a:buNone/>
                      </a:pPr>
                      <a:r>
                        <a:rPr lang="en-US" sz="1200" u="none" cap="none" strike="noStrike"/>
                        <a:t>RAA29 Vigezo na Masharti ya Ufadhili wa Mkataba kwa Mambo ya Uadilifu na Utendaji ya Mpokeaji (Aprili 2016)</a:t>
                      </a:r>
                      <a:endParaRPr sz="1200" u="none" cap="none" strike="noStrike">
                        <a:solidFill>
                          <a:srgbClr val="000000"/>
                        </a:solidFill>
                        <a:latin typeface="Arial"/>
                        <a:ea typeface="Arial"/>
                        <a:cs typeface="Arial"/>
                        <a:sym typeface="Arial"/>
                      </a:endParaRPr>
                    </a:p>
                  </a:txBody>
                  <a:tcPr marT="0" marB="0" marR="4000" marL="4000"/>
                </a:tc>
                <a:tc>
                  <a:txBody>
                    <a:bodyPr/>
                    <a:lstStyle/>
                    <a:p>
                      <a:pPr indent="-8890" lvl="0" marL="8890" marR="0" rtl="0" algn="l">
                        <a:spcBef>
                          <a:spcPts val="0"/>
                        </a:spcBef>
                        <a:spcAft>
                          <a:spcPts val="0"/>
                        </a:spcAft>
                        <a:buNone/>
                      </a:pPr>
                      <a:r>
                        <a:rPr lang="en-US" sz="1200" u="none" cap="none" strike="noStrike"/>
                        <a:t>Sawa na hapo juu.</a:t>
                      </a:r>
                      <a:endParaRPr/>
                    </a:p>
                  </a:txBody>
                  <a:tcPr marT="0" marB="0" marR="4000" marL="4000"/>
                </a:tc>
                <a:tc>
                  <a:txBody>
                    <a:bodyPr/>
                    <a:lstStyle/>
                    <a:p>
                      <a:pPr indent="-228600" lvl="0" marL="228600" marR="0" rtl="0" algn="l">
                        <a:spcBef>
                          <a:spcPts val="0"/>
                        </a:spcBef>
                        <a:spcAft>
                          <a:spcPts val="0"/>
                        </a:spcAft>
                        <a:buNone/>
                      </a:pPr>
                      <a:r>
                        <a:rPr lang="en-US" sz="1200" u="none" cap="none" strike="noStrike"/>
                        <a:t>Mkataba wa tuzo </a:t>
                      </a:r>
                      <a:endParaRPr/>
                    </a:p>
                    <a:p>
                      <a:pPr indent="0" lvl="0" marL="0" marR="0" rtl="0" algn="l">
                        <a:spcBef>
                          <a:spcPts val="0"/>
                        </a:spcBef>
                        <a:spcAft>
                          <a:spcPts val="0"/>
                        </a:spcAft>
                        <a:buNone/>
                      </a:pPr>
                      <a:r>
                        <a:rPr lang="en-US" sz="1200" u="none" cap="none" strike="noStrike"/>
                        <a:t>Ripoti kuhusu kesi za madai, za jinai, au za kiutawala ambazo zimefanyika</a:t>
                      </a:r>
                      <a:endParaRPr/>
                    </a:p>
                    <a:p>
                      <a:pPr indent="-228600" lvl="0" marL="228600" marR="0" rtl="0" algn="l">
                        <a:spcBef>
                          <a:spcPts val="0"/>
                        </a:spcBef>
                        <a:spcAft>
                          <a:spcPts val="0"/>
                        </a:spcAft>
                        <a:buNone/>
                      </a:pPr>
                      <a:r>
                        <a:rPr lang="en-US" sz="1200" u="none" cap="none" strike="noStrike"/>
                        <a:t>Uthibitisho wa uwasilishaji wa FAPIIS</a:t>
                      </a:r>
                      <a:endParaRPr sz="1200" u="none" cap="none" strike="noStrike">
                        <a:solidFill>
                          <a:srgbClr val="000000"/>
                        </a:solidFill>
                        <a:latin typeface="Arial"/>
                        <a:ea typeface="Arial"/>
                        <a:cs typeface="Arial"/>
                        <a:sym typeface="Arial"/>
                      </a:endParaRPr>
                    </a:p>
                  </a:txBody>
                  <a:tcPr marT="0" marB="0" marR="4000" marL="4000"/>
                </a:tc>
              </a:tr>
              <a:tr h="618750">
                <a:tc>
                  <a:txBody>
                    <a:bodyPr/>
                    <a:lstStyle/>
                    <a:p>
                      <a:pPr indent="-8890" lvl="0" marL="8890" marR="0" rtl="0" algn="l">
                        <a:spcBef>
                          <a:spcPts val="0"/>
                        </a:spcBef>
                        <a:spcAft>
                          <a:spcPts val="0"/>
                        </a:spcAft>
                        <a:buNone/>
                      </a:pPr>
                      <a:r>
                        <a:rPr lang="en-US" sz="1200" u="none" cap="none" strike="noStrike"/>
                        <a:t>RAA31. Kamwe Usiingie Mkataba na Adui (Novemba 2020)</a:t>
                      </a:r>
                      <a:endParaRPr sz="1200" u="none" cap="none" strike="noStrike">
                        <a:solidFill>
                          <a:srgbClr val="000000"/>
                        </a:solidFill>
                        <a:latin typeface="Arial"/>
                        <a:ea typeface="Arial"/>
                        <a:cs typeface="Arial"/>
                        <a:sym typeface="Arial"/>
                      </a:endParaRPr>
                    </a:p>
                  </a:txBody>
                  <a:tcPr marT="0" marB="0" marR="4000" marL="4000"/>
                </a:tc>
                <a:tc>
                  <a:txBody>
                    <a:bodyPr/>
                    <a:lstStyle/>
                    <a:p>
                      <a:pPr indent="-8890" lvl="0" marL="8890" marR="0" rtl="0" algn="l">
                        <a:spcBef>
                          <a:spcPts val="0"/>
                        </a:spcBef>
                        <a:spcAft>
                          <a:spcPts val="0"/>
                        </a:spcAft>
                        <a:buNone/>
                      </a:pPr>
                      <a:r>
                        <a:rPr lang="en-US" sz="1200" u="none" cap="none" strike="noStrike"/>
                        <a:t>Sawa na hapo juu.</a:t>
                      </a:r>
                      <a:endParaRPr/>
                    </a:p>
                  </a:txBody>
                  <a:tcPr marT="0" marB="0" marR="4000" marL="4000"/>
                </a:tc>
                <a:tc>
                  <a:txBody>
                    <a:bodyPr/>
                    <a:lstStyle/>
                    <a:p>
                      <a:pPr indent="-228600" lvl="0" marL="228600" marR="0" rtl="0" algn="l">
                        <a:spcBef>
                          <a:spcPts val="0"/>
                        </a:spcBef>
                        <a:spcAft>
                          <a:spcPts val="0"/>
                        </a:spcAft>
                        <a:buNone/>
                      </a:pPr>
                      <a:r>
                        <a:rPr lang="en-US" sz="1200" u="none" cap="none" strike="noStrike"/>
                        <a:t>Mkataba wa tuzo </a:t>
                      </a:r>
                      <a:endParaRPr/>
                    </a:p>
                    <a:p>
                      <a:pPr indent="-228600" lvl="0" marL="228600" marR="0" rtl="0" algn="l">
                        <a:spcBef>
                          <a:spcPts val="0"/>
                        </a:spcBef>
                        <a:spcAft>
                          <a:spcPts val="0"/>
                        </a:spcAft>
                        <a:buNone/>
                      </a:pPr>
                      <a:r>
                        <a:rPr lang="en-US" sz="1200" u="none" cap="none" strike="noStrike"/>
                        <a:t>Uthibitisho wa (</a:t>
                      </a:r>
                      <a:r>
                        <a:rPr lang="en-US" sz="1200" u="sng" cap="none" strike="noStrike">
                          <a:solidFill>
                            <a:schemeClr val="hlink"/>
                          </a:solidFill>
                          <a:hlinkClick r:id="rId3"/>
                        </a:rPr>
                        <a:t>orodha ya vikwazo ya SAM ya</a:t>
                      </a:r>
                      <a:r>
                        <a:rPr lang="en-US" sz="1200" u="none" cap="none" strike="noStrike"/>
                        <a:t> </a:t>
                      </a:r>
                      <a:r>
                        <a:rPr lang="en-US" sz="1200" u="sng" cap="none" strike="noStrike">
                          <a:solidFill>
                            <a:schemeClr val="hlink"/>
                          </a:solidFill>
                          <a:hlinkClick r:id="rId4"/>
                        </a:rPr>
                        <a:t> Umoja wa Mataifa </a:t>
                      </a:r>
                      <a:r>
                        <a:rPr lang="en-US" sz="1200" u="none" cap="none" strike="noStrike"/>
                        <a:t>,Ukaguzi wa </a:t>
                      </a:r>
                      <a:r>
                        <a:rPr lang="en-US" sz="1200" u="sng" cap="none" strike="noStrike">
                          <a:solidFill>
                            <a:schemeClr val="hlink"/>
                          </a:solidFill>
                          <a:hlinkClick r:id="rId5"/>
                        </a:rPr>
                        <a:t>OFAC</a:t>
                      </a:r>
                      <a:r>
                        <a:rPr lang="en-US" sz="1200" u="none" cap="none" strike="noStrike"/>
                        <a:t> </a:t>
                      </a:r>
                      <a:endParaRPr/>
                    </a:p>
                    <a:p>
                      <a:pPr indent="-228600" lvl="0" marL="228600" marR="0" rtl="0" algn="l">
                        <a:spcBef>
                          <a:spcPts val="0"/>
                        </a:spcBef>
                        <a:spcAft>
                          <a:spcPts val="0"/>
                        </a:spcAft>
                        <a:buNone/>
                      </a:pPr>
                      <a:r>
                        <a:rPr lang="en-US" sz="1200" u="none" cap="none" strike="noStrike"/>
                        <a:t>Ufadhili/Tuzo Ndogo (Mtiririko wa Taarifa)</a:t>
                      </a:r>
                      <a:endParaRPr sz="1200" u="none" cap="none" strike="noStrike">
                        <a:solidFill>
                          <a:srgbClr val="000000"/>
                        </a:solidFill>
                        <a:latin typeface="Arial"/>
                        <a:ea typeface="Arial"/>
                        <a:cs typeface="Arial"/>
                        <a:sym typeface="Arial"/>
                      </a:endParaRPr>
                    </a:p>
                  </a:txBody>
                  <a:tcPr marT="0" marB="0" marR="4000" marL="4000"/>
                </a:tc>
              </a:tr>
            </a:tbl>
          </a:graphicData>
        </a:graphic>
      </p:graphicFrame>
      <p:sp>
        <p:nvSpPr>
          <p:cNvPr id="2056" name="Google Shape;2056;p215"/>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0" name="Shape 2060"/>
        <p:cNvGrpSpPr/>
        <p:nvPr/>
      </p:nvGrpSpPr>
      <p:grpSpPr>
        <a:xfrm>
          <a:off x="0" y="0"/>
          <a:ext cx="0" cy="0"/>
          <a:chOff x="0" y="0"/>
          <a:chExt cx="0" cy="0"/>
        </a:xfrm>
      </p:grpSpPr>
      <p:sp>
        <p:nvSpPr>
          <p:cNvPr id="2061" name="Google Shape;2061;p216"/>
          <p:cNvSpPr txBox="1"/>
          <p:nvPr/>
        </p:nvSpPr>
        <p:spPr>
          <a:xfrm>
            <a:off x="1431213" y="1332315"/>
            <a:ext cx="8767864" cy="2367443"/>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chemeClr val="dk1"/>
              </a:buClr>
              <a:buSzPts val="2200"/>
              <a:buFont typeface="Arial"/>
              <a:buNone/>
            </a:pPr>
            <a:r>
              <a:rPr b="1" lang="en-US" sz="2200">
                <a:solidFill>
                  <a:schemeClr val="dk1"/>
                </a:solidFill>
                <a:latin typeface="Arial"/>
                <a:ea typeface="Arial"/>
                <a:cs typeface="Arial"/>
                <a:sym typeface="Arial"/>
              </a:rPr>
              <a:t>Hatari muhimu za kuzingatiwa:</a:t>
            </a:r>
            <a:endParaRPr b="0" i="0" sz="1750" u="none" cap="none" strike="noStrike">
              <a:solidFill>
                <a:srgbClr val="000000"/>
              </a:solidFill>
              <a:latin typeface="Times New Roman"/>
              <a:ea typeface="Times New Roman"/>
              <a:cs typeface="Times New Roman"/>
              <a:sym typeface="Times New Roman"/>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Ukosefu wa uelewa au ujuzi wa zamani wa RAAP.</a:t>
            </a:r>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Ufadhili wa mapema ambao ulikidhi vigezo vya RAA1 haukuwekwa katika akaunti ya benki yenye riba.</a:t>
            </a:r>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Udhibiti duni wa kuripoti Kodi za Serikali za Nchi Mwenyeji (RAA11).</a:t>
            </a:r>
            <a:endParaRPr/>
          </a:p>
        </p:txBody>
      </p:sp>
      <p:sp>
        <p:nvSpPr>
          <p:cNvPr id="2062" name="Google Shape;2062;p216"/>
          <p:cNvSpPr txBox="1"/>
          <p:nvPr/>
        </p:nvSpPr>
        <p:spPr>
          <a:xfrm>
            <a:off x="1107231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93</a:t>
            </a:r>
            <a:endParaRPr b="0" i="0" sz="1800" u="none" cap="none" strike="noStrike">
              <a:solidFill>
                <a:srgbClr val="000000"/>
              </a:solidFill>
              <a:latin typeface="Arial"/>
              <a:ea typeface="Arial"/>
              <a:cs typeface="Arial"/>
              <a:sym typeface="Arial"/>
            </a:endParaRPr>
          </a:p>
        </p:txBody>
      </p:sp>
      <p:sp>
        <p:nvSpPr>
          <p:cNvPr id="2063" name="Google Shape;2063;p216"/>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HATARI MUHIMU</a:t>
            </a:r>
            <a:endParaRPr/>
          </a:p>
        </p:txBody>
      </p:sp>
      <p:sp>
        <p:nvSpPr>
          <p:cNvPr id="2064" name="Google Shape;2064;p216"/>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9" name="Shape 2069"/>
        <p:cNvGrpSpPr/>
        <p:nvPr/>
      </p:nvGrpSpPr>
      <p:grpSpPr>
        <a:xfrm>
          <a:off x="0" y="0"/>
          <a:ext cx="0" cy="0"/>
          <a:chOff x="0" y="0"/>
          <a:chExt cx="0" cy="0"/>
        </a:xfrm>
      </p:grpSpPr>
      <p:sp>
        <p:nvSpPr>
          <p:cNvPr id="2070" name="Google Shape;2070;p217"/>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MAPENDEKEZO</a:t>
            </a:r>
            <a:endParaRPr b="1" sz="3200">
              <a:solidFill>
                <a:schemeClr val="lt1"/>
              </a:solidFill>
              <a:latin typeface="Arial"/>
              <a:ea typeface="Arial"/>
              <a:cs typeface="Arial"/>
              <a:sym typeface="Arial"/>
            </a:endParaRPr>
          </a:p>
        </p:txBody>
      </p:sp>
      <p:sp>
        <p:nvSpPr>
          <p:cNvPr id="2071" name="Google Shape;2071;p217"/>
          <p:cNvSpPr txBox="1"/>
          <p:nvPr>
            <p:ph type="title"/>
          </p:nvPr>
        </p:nvSpPr>
        <p:spPr>
          <a:xfrm>
            <a:off x="1209789" y="1222682"/>
            <a:ext cx="9653283" cy="1231106"/>
          </a:xfrm>
          <a:prstGeom prst="rect">
            <a:avLst/>
          </a:prstGeom>
          <a:noFill/>
          <a:ln>
            <a:noFill/>
          </a:ln>
        </p:spPr>
        <p:txBody>
          <a:bodyPr anchorCtr="0" anchor="t" bIns="0" lIns="0" spcFirstLastPara="1" rIns="0" wrap="square" tIns="0">
            <a:spAutoFit/>
          </a:bodyPr>
          <a:lstStyle/>
          <a:p>
            <a:pPr indent="-342900" lvl="0" marL="342900" marR="0" rtl="0" algn="l">
              <a:spcBef>
                <a:spcPts val="0"/>
              </a:spcBef>
              <a:spcAft>
                <a:spcPts val="0"/>
              </a:spcAft>
              <a:buClr>
                <a:schemeClr val="dk1"/>
              </a:buClr>
              <a:buSzPts val="2000"/>
              <a:buFont typeface="Noto Sans Symbols"/>
              <a:buChar char="▪"/>
            </a:pPr>
            <a:r>
              <a:rPr lang="en-US" sz="2000"/>
              <a:t>Nyaraka za sheria hizo zinapatikana katika lugha za Kifaransa, Kireno, na lugha za eneo husika kila inapowezekana ili kuwawezesha zaidi wafanyakazi katika ngazi zote za shirika na kuboresha uelewa na uzingatiaji wa kanuni na sheria za Serikali ya Marekani, USAID, na PEPFAR.</a:t>
            </a:r>
            <a:endParaRPr/>
          </a:p>
        </p:txBody>
      </p:sp>
      <p:sp>
        <p:nvSpPr>
          <p:cNvPr id="2072" name="Google Shape;2072;p217"/>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6" name="Shape 2076"/>
        <p:cNvGrpSpPr/>
        <p:nvPr/>
      </p:nvGrpSpPr>
      <p:grpSpPr>
        <a:xfrm>
          <a:off x="0" y="0"/>
          <a:ext cx="0" cy="0"/>
          <a:chOff x="0" y="0"/>
          <a:chExt cx="0" cy="0"/>
        </a:xfrm>
      </p:grpSpPr>
      <p:sp>
        <p:nvSpPr>
          <p:cNvPr id="2077" name="Google Shape;2077;p218"/>
          <p:cNvSpPr txBox="1"/>
          <p:nvPr>
            <p:ph type="title"/>
          </p:nvPr>
        </p:nvSpPr>
        <p:spPr>
          <a:xfrm>
            <a:off x="958306" y="2438613"/>
            <a:ext cx="9339434" cy="2000548"/>
          </a:xfrm>
          <a:prstGeom prst="rect">
            <a:avLst/>
          </a:prstGeom>
          <a:noFill/>
          <a:ln>
            <a:noFill/>
          </a:ln>
        </p:spPr>
        <p:txBody>
          <a:bodyPr anchorCtr="0" anchor="t" bIns="0" lIns="0" spcFirstLastPara="1" rIns="0" wrap="square" tIns="0">
            <a:spAutoFit/>
          </a:bodyPr>
          <a:lstStyle/>
          <a:p>
            <a:pPr indent="0" lvl="0" marL="12700" rtl="0" algn="ctr">
              <a:lnSpc>
                <a:spcPct val="108750"/>
              </a:lnSpc>
              <a:spcBef>
                <a:spcPts val="0"/>
              </a:spcBef>
              <a:spcAft>
                <a:spcPts val="0"/>
              </a:spcAft>
              <a:buNone/>
            </a:pPr>
            <a:r>
              <a:rPr b="1" lang="en-US" sz="4800"/>
              <a:t>MODULI YA 18:</a:t>
            </a:r>
            <a:br>
              <a:rPr b="1" lang="en-US" sz="4800"/>
            </a:br>
            <a:r>
              <a:rPr b="1" lang="en-US" sz="4800"/>
              <a:t>MPANGO WA UFUATILIAJI NA KUPUNGUZA MAZINGIRA (EMMP)</a:t>
            </a:r>
            <a:endParaRPr b="1" sz="4800"/>
          </a:p>
        </p:txBody>
      </p:sp>
      <p:sp>
        <p:nvSpPr>
          <p:cNvPr id="2078" name="Google Shape;2078;p218"/>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 </a:t>
            </a:r>
            <a:endParaRPr/>
          </a:p>
        </p:txBody>
      </p:sp>
      <p:sp>
        <p:nvSpPr>
          <p:cNvPr id="2079" name="Google Shape;2079;p218"/>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4" name="Shape 2084"/>
        <p:cNvGrpSpPr/>
        <p:nvPr/>
      </p:nvGrpSpPr>
      <p:grpSpPr>
        <a:xfrm>
          <a:off x="0" y="0"/>
          <a:ext cx="0" cy="0"/>
          <a:chOff x="0" y="0"/>
          <a:chExt cx="0" cy="0"/>
        </a:xfrm>
      </p:grpSpPr>
      <p:sp>
        <p:nvSpPr>
          <p:cNvPr id="2085" name="Google Shape;2085;p219"/>
          <p:cNvSpPr txBox="1"/>
          <p:nvPr>
            <p:ph type="title"/>
          </p:nvPr>
        </p:nvSpPr>
        <p:spPr>
          <a:xfrm>
            <a:off x="1602981" y="1103810"/>
            <a:ext cx="9250873" cy="4924425"/>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b="1" lang="en-US"/>
              <a:t>Lengo kuu: </a:t>
            </a:r>
            <a:r>
              <a:rPr lang="en-US" sz="2000"/>
              <a:t>Kutathmini ikiwa shirika linazingatia vigezo vya Mpango wa Ufuatiliaji na Kupunguza Mazingira (EMMP) katika makubaliano yake ya tuzo, kama ilivyoainishwa katika Kanuni na Kanuni za USAID. </a:t>
            </a:r>
            <a:br>
              <a:rPr lang="en-US" sz="2000"/>
            </a:br>
            <a:br>
              <a:rPr lang="en-US" sz="2000"/>
            </a:br>
            <a:br>
              <a:rPr lang="en-US" sz="2000"/>
            </a:br>
            <a:r>
              <a:rPr b="1" lang="en-US"/>
              <a:t>Vipengele vya EMMP:</a:t>
            </a:r>
            <a:br>
              <a:rPr b="1" lang="en-US" sz="2000"/>
            </a:br>
            <a:br>
              <a:rPr lang="en-US" sz="2000"/>
            </a:br>
            <a:r>
              <a:rPr lang="en-US" sz="2000"/>
              <a:t>1. Mpango wa</a:t>
            </a:r>
            <a:br>
              <a:rPr lang="en-US" sz="2000"/>
            </a:br>
            <a:r>
              <a:rPr lang="en-US" sz="2000"/>
              <a:t>2. Data ya Mradi/Shughuli</a:t>
            </a:r>
            <a:br>
              <a:rPr lang="en-US" sz="2000"/>
            </a:br>
            <a:r>
              <a:rPr lang="en-US" sz="2000"/>
              <a:t>3. Data ya Shirika/Utawala</a:t>
            </a:r>
            <a:br>
              <a:rPr lang="en-US" sz="2000"/>
            </a:br>
            <a:r>
              <a:rPr lang="en-US" sz="2000"/>
              <a:t>4. Uwasilishaji wa Awali </a:t>
            </a:r>
            <a:br>
              <a:rPr lang="en-US" sz="2000"/>
            </a:br>
            <a:r>
              <a:rPr lang="en-US" sz="2000"/>
              <a:t>5. Hali ya mazingira</a:t>
            </a:r>
            <a:br>
              <a:rPr lang="en-US" sz="2000"/>
            </a:br>
            <a:r>
              <a:rPr lang="en-US" sz="2000"/>
              <a:t>6 Mpango wa Kazi </a:t>
            </a:r>
            <a:br>
              <a:rPr lang="en-US" sz="2000"/>
            </a:br>
            <a:r>
              <a:rPr lang="en-US" sz="2000"/>
              <a:t>7. Mpango wa Hatua za Kurekebisha </a:t>
            </a:r>
            <a:br>
              <a:rPr lang="en-US" sz="2000"/>
            </a:br>
            <a:r>
              <a:rPr lang="en-US" sz="2000"/>
              <a:t>8. Mawasilisho ya Mwaka kwa Wakati Unaofaa </a:t>
            </a:r>
            <a:br>
              <a:rPr lang="en-US" sz="2000"/>
            </a:br>
            <a:endParaRPr sz="2000"/>
          </a:p>
        </p:txBody>
      </p:sp>
      <p:sp>
        <p:nvSpPr>
          <p:cNvPr id="2086" name="Google Shape;2086;p219"/>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MPANGO WA UFUATILIAJI NA KUPUNGUZA MAZINGIRA (EMMP)</a:t>
            </a:r>
            <a:endParaRPr/>
          </a:p>
        </p:txBody>
      </p:sp>
      <p:sp>
        <p:nvSpPr>
          <p:cNvPr id="2087" name="Google Shape;2087;p219"/>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22"/>
          <p:cNvSpPr/>
          <p:nvPr/>
        </p:nvSpPr>
        <p:spPr>
          <a:xfrm>
            <a:off x="1879854" y="1275593"/>
            <a:ext cx="8488680" cy="825500"/>
          </a:xfrm>
          <a:custGeom>
            <a:rect b="b" l="l" r="r" t="t"/>
            <a:pathLst>
              <a:path extrusionOk="0" h="825500" w="8488680">
                <a:moveTo>
                  <a:pt x="8406155" y="0"/>
                </a:moveTo>
                <a:lnTo>
                  <a:pt x="82524" y="0"/>
                </a:lnTo>
                <a:lnTo>
                  <a:pt x="50400" y="6484"/>
                </a:lnTo>
                <a:lnTo>
                  <a:pt x="24169" y="24169"/>
                </a:lnTo>
                <a:lnTo>
                  <a:pt x="6484" y="50400"/>
                </a:lnTo>
                <a:lnTo>
                  <a:pt x="0" y="82524"/>
                </a:lnTo>
                <a:lnTo>
                  <a:pt x="2" y="742721"/>
                </a:lnTo>
                <a:lnTo>
                  <a:pt x="6491" y="774845"/>
                </a:lnTo>
                <a:lnTo>
                  <a:pt x="24179" y="801076"/>
                </a:lnTo>
                <a:lnTo>
                  <a:pt x="50410" y="818761"/>
                </a:lnTo>
                <a:lnTo>
                  <a:pt x="82524" y="825245"/>
                </a:lnTo>
                <a:lnTo>
                  <a:pt x="8406155" y="825245"/>
                </a:lnTo>
                <a:lnTo>
                  <a:pt x="8464514" y="801069"/>
                </a:lnTo>
                <a:lnTo>
                  <a:pt x="8488680" y="742721"/>
                </a:lnTo>
                <a:lnTo>
                  <a:pt x="8488692" y="82524"/>
                </a:lnTo>
                <a:lnTo>
                  <a:pt x="8482205" y="50400"/>
                </a:lnTo>
                <a:lnTo>
                  <a:pt x="8464516" y="24169"/>
                </a:lnTo>
                <a:lnTo>
                  <a:pt x="8438281" y="6484"/>
                </a:lnTo>
                <a:lnTo>
                  <a:pt x="8406155" y="0"/>
                </a:lnTo>
                <a:close/>
              </a:path>
            </a:pathLst>
          </a:custGeom>
          <a:solidFill>
            <a:srgbClr val="EECC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6" name="Google Shape;476;p22"/>
          <p:cNvSpPr/>
          <p:nvPr/>
        </p:nvSpPr>
        <p:spPr>
          <a:xfrm>
            <a:off x="2146707" y="1706690"/>
            <a:ext cx="120650" cy="121920"/>
          </a:xfrm>
          <a:custGeom>
            <a:rect b="b" l="l" r="r" t="t"/>
            <a:pathLst>
              <a:path extrusionOk="0" h="121919" w="120650">
                <a:moveTo>
                  <a:pt x="70290" y="52227"/>
                </a:moveTo>
                <a:lnTo>
                  <a:pt x="14020" y="52227"/>
                </a:lnTo>
                <a:lnTo>
                  <a:pt x="52264" y="14086"/>
                </a:lnTo>
                <a:lnTo>
                  <a:pt x="50284" y="12092"/>
                </a:lnTo>
                <a:lnTo>
                  <a:pt x="50284" y="8868"/>
                </a:lnTo>
                <a:lnTo>
                  <a:pt x="59111" y="0"/>
                </a:lnTo>
                <a:lnTo>
                  <a:pt x="94140" y="35239"/>
                </a:lnTo>
                <a:lnTo>
                  <a:pt x="87479" y="42165"/>
                </a:lnTo>
                <a:lnTo>
                  <a:pt x="80305" y="42165"/>
                </a:lnTo>
                <a:lnTo>
                  <a:pt x="70290" y="52227"/>
                </a:lnTo>
                <a:close/>
              </a:path>
              <a:path extrusionOk="0" h="121919" w="120650">
                <a:moveTo>
                  <a:pt x="85485" y="44126"/>
                </a:moveTo>
                <a:lnTo>
                  <a:pt x="82299" y="44126"/>
                </a:lnTo>
                <a:lnTo>
                  <a:pt x="80305" y="42165"/>
                </a:lnTo>
                <a:lnTo>
                  <a:pt x="87479" y="42165"/>
                </a:lnTo>
                <a:lnTo>
                  <a:pt x="85485" y="44126"/>
                </a:lnTo>
                <a:close/>
              </a:path>
              <a:path extrusionOk="0" h="121919" w="120650">
                <a:moveTo>
                  <a:pt x="35075" y="94440"/>
                </a:moveTo>
                <a:lnTo>
                  <a:pt x="0" y="59247"/>
                </a:lnTo>
                <a:lnTo>
                  <a:pt x="6847" y="52227"/>
                </a:lnTo>
                <a:lnTo>
                  <a:pt x="8827" y="50238"/>
                </a:lnTo>
                <a:lnTo>
                  <a:pt x="12036" y="50238"/>
                </a:lnTo>
                <a:lnTo>
                  <a:pt x="14020" y="52227"/>
                </a:lnTo>
                <a:lnTo>
                  <a:pt x="70290" y="52227"/>
                </a:lnTo>
                <a:lnTo>
                  <a:pt x="66331" y="56205"/>
                </a:lnTo>
                <a:lnTo>
                  <a:pt x="76801" y="66782"/>
                </a:lnTo>
                <a:lnTo>
                  <a:pt x="55431" y="66782"/>
                </a:lnTo>
                <a:lnTo>
                  <a:pt x="41923" y="80400"/>
                </a:lnTo>
                <a:lnTo>
                  <a:pt x="43874" y="82403"/>
                </a:lnTo>
                <a:lnTo>
                  <a:pt x="43874" y="85604"/>
                </a:lnTo>
                <a:lnTo>
                  <a:pt x="41923" y="87607"/>
                </a:lnTo>
                <a:lnTo>
                  <a:pt x="35075" y="94440"/>
                </a:lnTo>
                <a:close/>
              </a:path>
              <a:path extrusionOk="0" h="121919" w="120650">
                <a:moveTo>
                  <a:pt x="114678" y="121401"/>
                </a:moveTo>
                <a:lnTo>
                  <a:pt x="109982" y="121401"/>
                </a:lnTo>
                <a:lnTo>
                  <a:pt x="55431" y="66782"/>
                </a:lnTo>
                <a:lnTo>
                  <a:pt x="76801" y="66782"/>
                </a:lnTo>
                <a:lnTo>
                  <a:pt x="120463" y="110871"/>
                </a:lnTo>
                <a:lnTo>
                  <a:pt x="120463" y="115588"/>
                </a:lnTo>
                <a:lnTo>
                  <a:pt x="114678" y="121401"/>
                </a:lnTo>
                <a:close/>
              </a:path>
            </a:pathLst>
          </a:custGeom>
          <a:solidFill>
            <a:srgbClr val="D416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7" name="Google Shape;477;p22"/>
          <p:cNvSpPr/>
          <p:nvPr/>
        </p:nvSpPr>
        <p:spPr>
          <a:xfrm>
            <a:off x="2209358" y="1699810"/>
            <a:ext cx="298450" cy="149860"/>
          </a:xfrm>
          <a:custGeom>
            <a:rect b="b" l="l" r="r" t="t"/>
            <a:pathLst>
              <a:path extrusionOk="0" h="149860" w="298450">
                <a:moveTo>
                  <a:pt x="167692" y="102957"/>
                </a:moveTo>
                <a:lnTo>
                  <a:pt x="130427" y="102957"/>
                </a:lnTo>
                <a:lnTo>
                  <a:pt x="130427" y="1029"/>
                </a:lnTo>
                <a:lnTo>
                  <a:pt x="136617" y="360"/>
                </a:lnTo>
                <a:lnTo>
                  <a:pt x="142836" y="18"/>
                </a:lnTo>
                <a:lnTo>
                  <a:pt x="155441" y="0"/>
                </a:lnTo>
                <a:lnTo>
                  <a:pt x="161636" y="327"/>
                </a:lnTo>
                <a:lnTo>
                  <a:pt x="167692" y="889"/>
                </a:lnTo>
                <a:lnTo>
                  <a:pt x="167692" y="102957"/>
                </a:lnTo>
                <a:close/>
              </a:path>
              <a:path extrusionOk="0" h="149860" w="298450">
                <a:moveTo>
                  <a:pt x="110938" y="59926"/>
                </a:moveTo>
                <a:lnTo>
                  <a:pt x="24930" y="59926"/>
                </a:lnTo>
                <a:lnTo>
                  <a:pt x="28600" y="58367"/>
                </a:lnTo>
                <a:lnTo>
                  <a:pt x="31255" y="55597"/>
                </a:lnTo>
                <a:lnTo>
                  <a:pt x="44671" y="42119"/>
                </a:lnTo>
                <a:lnTo>
                  <a:pt x="34796" y="32057"/>
                </a:lnTo>
                <a:lnTo>
                  <a:pt x="47461" y="25194"/>
                </a:lnTo>
                <a:lnTo>
                  <a:pt x="60503" y="19113"/>
                </a:lnTo>
                <a:lnTo>
                  <a:pt x="73885" y="13829"/>
                </a:lnTo>
                <a:lnTo>
                  <a:pt x="87572" y="9359"/>
                </a:lnTo>
                <a:lnTo>
                  <a:pt x="88038" y="9359"/>
                </a:lnTo>
                <a:lnTo>
                  <a:pt x="110938" y="59926"/>
                </a:lnTo>
                <a:close/>
              </a:path>
              <a:path extrusionOk="0" h="149860" w="298450">
                <a:moveTo>
                  <a:pt x="298119" y="102957"/>
                </a:moveTo>
                <a:lnTo>
                  <a:pt x="167692" y="102957"/>
                </a:lnTo>
                <a:lnTo>
                  <a:pt x="210081" y="9359"/>
                </a:lnTo>
                <a:lnTo>
                  <a:pt x="210546" y="9359"/>
                </a:lnTo>
                <a:lnTo>
                  <a:pt x="230023" y="15706"/>
                </a:lnTo>
                <a:lnTo>
                  <a:pt x="266880" y="33315"/>
                </a:lnTo>
                <a:lnTo>
                  <a:pt x="296980" y="66269"/>
                </a:lnTo>
                <a:lnTo>
                  <a:pt x="298119" y="74878"/>
                </a:lnTo>
                <a:lnTo>
                  <a:pt x="298119" y="102957"/>
                </a:lnTo>
                <a:close/>
              </a:path>
              <a:path extrusionOk="0" h="149860" w="298450">
                <a:moveTo>
                  <a:pt x="298119" y="137397"/>
                </a:moveTo>
                <a:lnTo>
                  <a:pt x="50293" y="137397"/>
                </a:lnTo>
                <a:lnTo>
                  <a:pt x="56575" y="136027"/>
                </a:lnTo>
                <a:lnTo>
                  <a:pt x="62041" y="132207"/>
                </a:lnTo>
                <a:lnTo>
                  <a:pt x="65606" y="126555"/>
                </a:lnTo>
                <a:lnTo>
                  <a:pt x="66699" y="120189"/>
                </a:lnTo>
                <a:lnTo>
                  <a:pt x="65336" y="113878"/>
                </a:lnTo>
                <a:lnTo>
                  <a:pt x="61533" y="108386"/>
                </a:lnTo>
                <a:lnTo>
                  <a:pt x="16629" y="63272"/>
                </a:lnTo>
                <a:lnTo>
                  <a:pt x="19983" y="59902"/>
                </a:lnTo>
                <a:lnTo>
                  <a:pt x="110938" y="59926"/>
                </a:lnTo>
                <a:lnTo>
                  <a:pt x="130427" y="102957"/>
                </a:lnTo>
                <a:lnTo>
                  <a:pt x="298119" y="102957"/>
                </a:lnTo>
                <a:lnTo>
                  <a:pt x="298119" y="137397"/>
                </a:lnTo>
                <a:close/>
              </a:path>
              <a:path extrusionOk="0" h="149860" w="298450">
                <a:moveTo>
                  <a:pt x="298119" y="149756"/>
                </a:moveTo>
                <a:lnTo>
                  <a:pt x="0" y="149756"/>
                </a:lnTo>
                <a:lnTo>
                  <a:pt x="0" y="94019"/>
                </a:lnTo>
                <a:lnTo>
                  <a:pt x="37823" y="132207"/>
                </a:lnTo>
                <a:lnTo>
                  <a:pt x="38159" y="132553"/>
                </a:lnTo>
                <a:lnTo>
                  <a:pt x="38331" y="132717"/>
                </a:lnTo>
                <a:lnTo>
                  <a:pt x="43957" y="136299"/>
                </a:lnTo>
                <a:lnTo>
                  <a:pt x="50293" y="137397"/>
                </a:lnTo>
                <a:lnTo>
                  <a:pt x="298119" y="137397"/>
                </a:lnTo>
                <a:lnTo>
                  <a:pt x="298119" y="149756"/>
                </a:lnTo>
                <a:close/>
              </a:path>
            </a:pathLst>
          </a:custGeom>
          <a:solidFill>
            <a:srgbClr val="D416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8" name="Google Shape;478;p22"/>
          <p:cNvSpPr/>
          <p:nvPr/>
        </p:nvSpPr>
        <p:spPr>
          <a:xfrm>
            <a:off x="2251945" y="1503922"/>
            <a:ext cx="217804" cy="178435"/>
          </a:xfrm>
          <a:custGeom>
            <a:rect b="b" l="l" r="r" t="t"/>
            <a:pathLst>
              <a:path extrusionOk="0" h="178435" w="217805">
                <a:moveTo>
                  <a:pt x="186544" y="33355"/>
                </a:moveTo>
                <a:lnTo>
                  <a:pt x="55606" y="33355"/>
                </a:lnTo>
                <a:lnTo>
                  <a:pt x="55173" y="31404"/>
                </a:lnTo>
                <a:lnTo>
                  <a:pt x="54954" y="29410"/>
                </a:lnTo>
                <a:lnTo>
                  <a:pt x="54954" y="27412"/>
                </a:lnTo>
                <a:lnTo>
                  <a:pt x="82595" y="0"/>
                </a:lnTo>
                <a:lnTo>
                  <a:pt x="93134" y="1958"/>
                </a:lnTo>
                <a:lnTo>
                  <a:pt x="102168" y="7739"/>
                </a:lnTo>
                <a:lnTo>
                  <a:pt x="108522" y="16882"/>
                </a:lnTo>
                <a:lnTo>
                  <a:pt x="159711" y="16882"/>
                </a:lnTo>
                <a:lnTo>
                  <a:pt x="162091" y="27412"/>
                </a:lnTo>
                <a:lnTo>
                  <a:pt x="162067" y="29410"/>
                </a:lnTo>
                <a:lnTo>
                  <a:pt x="161867" y="31305"/>
                </a:lnTo>
                <a:lnTo>
                  <a:pt x="161485" y="33215"/>
                </a:lnTo>
                <a:lnTo>
                  <a:pt x="186313" y="33215"/>
                </a:lnTo>
                <a:lnTo>
                  <a:pt x="186544" y="33355"/>
                </a:lnTo>
                <a:close/>
              </a:path>
              <a:path extrusionOk="0" h="178435" w="217805">
                <a:moveTo>
                  <a:pt x="159711" y="16882"/>
                </a:moveTo>
                <a:lnTo>
                  <a:pt x="108522" y="16882"/>
                </a:lnTo>
                <a:lnTo>
                  <a:pt x="112724" y="10054"/>
                </a:lnTo>
                <a:lnTo>
                  <a:pt x="118551" y="4788"/>
                </a:lnTo>
                <a:lnTo>
                  <a:pt x="125603" y="1352"/>
                </a:lnTo>
                <a:lnTo>
                  <a:pt x="133481" y="16"/>
                </a:lnTo>
                <a:lnTo>
                  <a:pt x="144407" y="1958"/>
                </a:lnTo>
                <a:lnTo>
                  <a:pt x="153431" y="7759"/>
                </a:lnTo>
                <a:lnTo>
                  <a:pt x="159633" y="16538"/>
                </a:lnTo>
                <a:lnTo>
                  <a:pt x="159711" y="16882"/>
                </a:lnTo>
                <a:close/>
              </a:path>
              <a:path extrusionOk="0" h="178435" w="217805">
                <a:moveTo>
                  <a:pt x="186313" y="33215"/>
                </a:moveTo>
                <a:lnTo>
                  <a:pt x="161485" y="33215"/>
                </a:lnTo>
                <a:lnTo>
                  <a:pt x="169212" y="30620"/>
                </a:lnTo>
                <a:lnTo>
                  <a:pt x="177192" y="30357"/>
                </a:lnTo>
                <a:lnTo>
                  <a:pt x="184921" y="32370"/>
                </a:lnTo>
                <a:lnTo>
                  <a:pt x="186313" y="33215"/>
                </a:lnTo>
                <a:close/>
              </a:path>
              <a:path extrusionOk="0" h="178435" w="217805">
                <a:moveTo>
                  <a:pt x="29320" y="177814"/>
                </a:moveTo>
                <a:lnTo>
                  <a:pt x="19035" y="174800"/>
                </a:lnTo>
                <a:lnTo>
                  <a:pt x="10390" y="167809"/>
                </a:lnTo>
                <a:lnTo>
                  <a:pt x="5122" y="157994"/>
                </a:lnTo>
                <a:lnTo>
                  <a:pt x="4047" y="147283"/>
                </a:lnTo>
                <a:lnTo>
                  <a:pt x="7048" y="136949"/>
                </a:lnTo>
                <a:lnTo>
                  <a:pt x="14009" y="128264"/>
                </a:lnTo>
                <a:lnTo>
                  <a:pt x="6994" y="124375"/>
                </a:lnTo>
                <a:lnTo>
                  <a:pt x="1973" y="117650"/>
                </a:lnTo>
                <a:lnTo>
                  <a:pt x="226" y="109792"/>
                </a:lnTo>
                <a:lnTo>
                  <a:pt x="0" y="98644"/>
                </a:lnTo>
                <a:lnTo>
                  <a:pt x="3910" y="88623"/>
                </a:lnTo>
                <a:lnTo>
                  <a:pt x="11277" y="80805"/>
                </a:lnTo>
                <a:lnTo>
                  <a:pt x="21416" y="76270"/>
                </a:lnTo>
                <a:lnTo>
                  <a:pt x="17202" y="69265"/>
                </a:lnTo>
                <a:lnTo>
                  <a:pt x="15198" y="61498"/>
                </a:lnTo>
                <a:lnTo>
                  <a:pt x="15460" y="53480"/>
                </a:lnTo>
                <a:lnTo>
                  <a:pt x="18043" y="45720"/>
                </a:lnTo>
                <a:lnTo>
                  <a:pt x="24920" y="36964"/>
                </a:lnTo>
                <a:lnTo>
                  <a:pt x="34278" y="31721"/>
                </a:lnTo>
                <a:lnTo>
                  <a:pt x="44909" y="30386"/>
                </a:lnTo>
                <a:lnTo>
                  <a:pt x="55606" y="33355"/>
                </a:lnTo>
                <a:lnTo>
                  <a:pt x="186544" y="33355"/>
                </a:lnTo>
                <a:lnTo>
                  <a:pt x="191893" y="36603"/>
                </a:lnTo>
                <a:lnTo>
                  <a:pt x="198890" y="45258"/>
                </a:lnTo>
                <a:lnTo>
                  <a:pt x="201933" y="55578"/>
                </a:lnTo>
                <a:lnTo>
                  <a:pt x="200902" y="66293"/>
                </a:lnTo>
                <a:lnTo>
                  <a:pt x="195676" y="76130"/>
                </a:lnTo>
                <a:lnTo>
                  <a:pt x="203497" y="77885"/>
                </a:lnTo>
                <a:lnTo>
                  <a:pt x="210190" y="82925"/>
                </a:lnTo>
                <a:lnTo>
                  <a:pt x="214061" y="89977"/>
                </a:lnTo>
                <a:lnTo>
                  <a:pt x="217391" y="100612"/>
                </a:lnTo>
                <a:lnTo>
                  <a:pt x="216436" y="111334"/>
                </a:lnTo>
                <a:lnTo>
                  <a:pt x="211549" y="120913"/>
                </a:lnTo>
                <a:lnTo>
                  <a:pt x="203082" y="128123"/>
                </a:lnTo>
                <a:lnTo>
                  <a:pt x="203082" y="128404"/>
                </a:lnTo>
                <a:lnTo>
                  <a:pt x="207708" y="132284"/>
                </a:lnTo>
                <a:lnTo>
                  <a:pt x="210964" y="137558"/>
                </a:lnTo>
                <a:lnTo>
                  <a:pt x="212361" y="143445"/>
                </a:lnTo>
                <a:lnTo>
                  <a:pt x="212750" y="154589"/>
                </a:lnTo>
                <a:lnTo>
                  <a:pt x="212042" y="156484"/>
                </a:lnTo>
                <a:lnTo>
                  <a:pt x="157992" y="156484"/>
                </a:lnTo>
                <a:lnTo>
                  <a:pt x="154100" y="159385"/>
                </a:lnTo>
                <a:lnTo>
                  <a:pt x="58168" y="159385"/>
                </a:lnTo>
                <a:lnTo>
                  <a:pt x="56482" y="164084"/>
                </a:lnTo>
                <a:lnTo>
                  <a:pt x="53575" y="168249"/>
                </a:lnTo>
                <a:lnTo>
                  <a:pt x="49746" y="171445"/>
                </a:lnTo>
                <a:lnTo>
                  <a:pt x="39980" y="176735"/>
                </a:lnTo>
                <a:lnTo>
                  <a:pt x="29320" y="177814"/>
                </a:lnTo>
                <a:close/>
              </a:path>
              <a:path extrusionOk="0" h="178435" w="217805">
                <a:moveTo>
                  <a:pt x="180574" y="177667"/>
                </a:moveTo>
                <a:lnTo>
                  <a:pt x="170542" y="173886"/>
                </a:lnTo>
                <a:lnTo>
                  <a:pt x="162653" y="166602"/>
                </a:lnTo>
                <a:lnTo>
                  <a:pt x="157992" y="156484"/>
                </a:lnTo>
                <a:lnTo>
                  <a:pt x="212042" y="156484"/>
                </a:lnTo>
                <a:lnTo>
                  <a:pt x="208986" y="164668"/>
                </a:lnTo>
                <a:lnTo>
                  <a:pt x="201736" y="172593"/>
                </a:lnTo>
                <a:lnTo>
                  <a:pt x="191665" y="177276"/>
                </a:lnTo>
                <a:lnTo>
                  <a:pt x="180574" y="177667"/>
                </a:lnTo>
                <a:close/>
              </a:path>
              <a:path extrusionOk="0" h="178435" w="217805">
                <a:moveTo>
                  <a:pt x="108635" y="177214"/>
                </a:moveTo>
                <a:lnTo>
                  <a:pt x="90843" y="175588"/>
                </a:lnTo>
                <a:lnTo>
                  <a:pt x="73747" y="169653"/>
                </a:lnTo>
                <a:lnTo>
                  <a:pt x="58168" y="159385"/>
                </a:lnTo>
                <a:lnTo>
                  <a:pt x="154100" y="159385"/>
                </a:lnTo>
                <a:lnTo>
                  <a:pt x="143030" y="167638"/>
                </a:lnTo>
                <a:lnTo>
                  <a:pt x="126304" y="174557"/>
                </a:lnTo>
                <a:lnTo>
                  <a:pt x="108635" y="177214"/>
                </a:lnTo>
                <a:close/>
              </a:path>
            </a:pathLst>
          </a:custGeom>
          <a:solidFill>
            <a:srgbClr val="D416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9" name="Google Shape;479;p22"/>
          <p:cNvSpPr/>
          <p:nvPr/>
        </p:nvSpPr>
        <p:spPr>
          <a:xfrm>
            <a:off x="2130170" y="1461135"/>
            <a:ext cx="453390" cy="454659"/>
          </a:xfrm>
          <a:custGeom>
            <a:rect b="b" l="l" r="r" t="t"/>
            <a:pathLst>
              <a:path extrusionOk="0" h="454660" w="453389">
                <a:moveTo>
                  <a:pt x="0" y="0"/>
                </a:moveTo>
                <a:lnTo>
                  <a:pt x="453390" y="0"/>
                </a:lnTo>
                <a:lnTo>
                  <a:pt x="453390" y="454151"/>
                </a:lnTo>
                <a:lnTo>
                  <a:pt x="0" y="454151"/>
                </a:lnTo>
                <a:lnTo>
                  <a:pt x="0" y="0"/>
                </a:lnTo>
                <a:close/>
              </a:path>
            </a:pathLst>
          </a:custGeom>
          <a:noFill/>
          <a:ln cap="flat" cmpd="sng" w="158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0" name="Google Shape;480;p22"/>
          <p:cNvSpPr txBox="1"/>
          <p:nvPr/>
        </p:nvSpPr>
        <p:spPr>
          <a:xfrm>
            <a:off x="2809472" y="1377755"/>
            <a:ext cx="6931025" cy="610808"/>
          </a:xfrm>
          <a:prstGeom prst="rect">
            <a:avLst/>
          </a:prstGeom>
          <a:noFill/>
          <a:ln>
            <a:noFill/>
          </a:ln>
        </p:spPr>
        <p:txBody>
          <a:bodyPr anchorCtr="0" anchor="t" bIns="0" lIns="0" spcFirstLastPara="1" rIns="0" wrap="square" tIns="0">
            <a:spAutoFit/>
          </a:bodyPr>
          <a:lstStyle/>
          <a:p>
            <a:pPr indent="0" lvl="0" marL="12700" marR="5080" rtl="0" algn="l">
              <a:lnSpc>
                <a:spcPct val="101099"/>
              </a:lnSpc>
              <a:spcBef>
                <a:spcPts val="0"/>
              </a:spcBef>
              <a:spcAft>
                <a:spcPts val="0"/>
              </a:spcAft>
              <a:buNone/>
            </a:pPr>
            <a:r>
              <a:rPr lang="en-US" sz="2000">
                <a:solidFill>
                  <a:schemeClr val="dk1"/>
                </a:solidFill>
                <a:latin typeface="Arial"/>
                <a:ea typeface="Arial"/>
                <a:cs typeface="Arial"/>
                <a:sym typeface="Arial"/>
              </a:rPr>
              <a:t>Bodi ya Wakurugenzi inapaswa kuzingatia viwango vya kitaaluma vya uendeshaji ndani ya siku 30.</a:t>
            </a:r>
            <a:endParaRPr sz="2000">
              <a:solidFill>
                <a:schemeClr val="dk1"/>
              </a:solidFill>
              <a:latin typeface="Arial"/>
              <a:ea typeface="Arial"/>
              <a:cs typeface="Arial"/>
              <a:sym typeface="Arial"/>
            </a:endParaRPr>
          </a:p>
        </p:txBody>
      </p:sp>
      <p:sp>
        <p:nvSpPr>
          <p:cNvPr id="481" name="Google Shape;481;p22"/>
          <p:cNvSpPr/>
          <p:nvPr/>
        </p:nvSpPr>
        <p:spPr>
          <a:xfrm>
            <a:off x="1879854" y="2306577"/>
            <a:ext cx="8488680" cy="825500"/>
          </a:xfrm>
          <a:custGeom>
            <a:rect b="b" l="l" r="r" t="t"/>
            <a:pathLst>
              <a:path extrusionOk="0" h="825500" w="8488680">
                <a:moveTo>
                  <a:pt x="8406155" y="0"/>
                </a:moveTo>
                <a:lnTo>
                  <a:pt x="82524" y="0"/>
                </a:lnTo>
                <a:lnTo>
                  <a:pt x="50400" y="6484"/>
                </a:lnTo>
                <a:lnTo>
                  <a:pt x="24169" y="24169"/>
                </a:lnTo>
                <a:lnTo>
                  <a:pt x="6484" y="50400"/>
                </a:lnTo>
                <a:lnTo>
                  <a:pt x="0" y="82524"/>
                </a:lnTo>
                <a:lnTo>
                  <a:pt x="2" y="742721"/>
                </a:lnTo>
                <a:lnTo>
                  <a:pt x="6491" y="774845"/>
                </a:lnTo>
                <a:lnTo>
                  <a:pt x="24179" y="801076"/>
                </a:lnTo>
                <a:lnTo>
                  <a:pt x="50410" y="818761"/>
                </a:lnTo>
                <a:lnTo>
                  <a:pt x="82524" y="825245"/>
                </a:lnTo>
                <a:lnTo>
                  <a:pt x="8406155" y="825245"/>
                </a:lnTo>
                <a:lnTo>
                  <a:pt x="8464514" y="801069"/>
                </a:lnTo>
                <a:lnTo>
                  <a:pt x="8488680" y="742721"/>
                </a:lnTo>
                <a:lnTo>
                  <a:pt x="8488692" y="82524"/>
                </a:lnTo>
                <a:lnTo>
                  <a:pt x="8482205" y="50400"/>
                </a:lnTo>
                <a:lnTo>
                  <a:pt x="8464516" y="24169"/>
                </a:lnTo>
                <a:lnTo>
                  <a:pt x="8438281" y="6484"/>
                </a:lnTo>
                <a:lnTo>
                  <a:pt x="8406155" y="0"/>
                </a:lnTo>
                <a:close/>
              </a:path>
            </a:pathLst>
          </a:custGeom>
          <a:solidFill>
            <a:srgbClr val="EECC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2" name="Google Shape;482;p22"/>
          <p:cNvSpPr/>
          <p:nvPr/>
        </p:nvSpPr>
        <p:spPr>
          <a:xfrm>
            <a:off x="2311836" y="2815797"/>
            <a:ext cx="93345" cy="66040"/>
          </a:xfrm>
          <a:custGeom>
            <a:rect b="b" l="l" r="r" t="t"/>
            <a:pathLst>
              <a:path extrusionOk="0" h="66039" w="93344">
                <a:moveTo>
                  <a:pt x="0" y="0"/>
                </a:moveTo>
                <a:lnTo>
                  <a:pt x="93162" y="0"/>
                </a:lnTo>
                <a:lnTo>
                  <a:pt x="93162" y="65513"/>
                </a:lnTo>
                <a:lnTo>
                  <a:pt x="0" y="65513"/>
                </a:lnTo>
                <a:lnTo>
                  <a:pt x="0" y="0"/>
                </a:lnTo>
                <a:close/>
              </a:path>
            </a:pathLst>
          </a:custGeom>
          <a:solidFill>
            <a:srgbClr val="D416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3" name="Google Shape;483;p22"/>
          <p:cNvSpPr/>
          <p:nvPr/>
        </p:nvSpPr>
        <p:spPr>
          <a:xfrm>
            <a:off x="2311836" y="2563083"/>
            <a:ext cx="93345" cy="66040"/>
          </a:xfrm>
          <a:custGeom>
            <a:rect b="b" l="l" r="r" t="t"/>
            <a:pathLst>
              <a:path extrusionOk="0" h="66039" w="93344">
                <a:moveTo>
                  <a:pt x="0" y="0"/>
                </a:moveTo>
                <a:lnTo>
                  <a:pt x="93162" y="0"/>
                </a:lnTo>
                <a:lnTo>
                  <a:pt x="93162" y="65513"/>
                </a:lnTo>
                <a:lnTo>
                  <a:pt x="0" y="65513"/>
                </a:lnTo>
                <a:lnTo>
                  <a:pt x="0" y="0"/>
                </a:lnTo>
                <a:close/>
              </a:path>
            </a:pathLst>
          </a:custGeom>
          <a:solidFill>
            <a:srgbClr val="D416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4" name="Google Shape;484;p22"/>
          <p:cNvSpPr/>
          <p:nvPr/>
        </p:nvSpPr>
        <p:spPr>
          <a:xfrm>
            <a:off x="2172093" y="2815797"/>
            <a:ext cx="93345" cy="66040"/>
          </a:xfrm>
          <a:custGeom>
            <a:rect b="b" l="l" r="r" t="t"/>
            <a:pathLst>
              <a:path extrusionOk="0" h="66039" w="93344">
                <a:moveTo>
                  <a:pt x="0" y="0"/>
                </a:moveTo>
                <a:lnTo>
                  <a:pt x="93162" y="0"/>
                </a:lnTo>
                <a:lnTo>
                  <a:pt x="93162" y="65513"/>
                </a:lnTo>
                <a:lnTo>
                  <a:pt x="0" y="65513"/>
                </a:lnTo>
                <a:lnTo>
                  <a:pt x="0" y="0"/>
                </a:lnTo>
                <a:close/>
              </a:path>
            </a:pathLst>
          </a:custGeom>
          <a:solidFill>
            <a:srgbClr val="D416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5" name="Google Shape;485;p22"/>
          <p:cNvSpPr/>
          <p:nvPr/>
        </p:nvSpPr>
        <p:spPr>
          <a:xfrm>
            <a:off x="2451580" y="2815797"/>
            <a:ext cx="93345" cy="66040"/>
          </a:xfrm>
          <a:custGeom>
            <a:rect b="b" l="l" r="r" t="t"/>
            <a:pathLst>
              <a:path extrusionOk="0" h="66039" w="93344">
                <a:moveTo>
                  <a:pt x="0" y="0"/>
                </a:moveTo>
                <a:lnTo>
                  <a:pt x="93162" y="0"/>
                </a:lnTo>
                <a:lnTo>
                  <a:pt x="93162" y="65513"/>
                </a:lnTo>
                <a:lnTo>
                  <a:pt x="0" y="65513"/>
                </a:lnTo>
                <a:lnTo>
                  <a:pt x="0" y="0"/>
                </a:lnTo>
                <a:close/>
              </a:path>
            </a:pathLst>
          </a:custGeom>
          <a:solidFill>
            <a:srgbClr val="D416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6" name="Google Shape;486;p22"/>
          <p:cNvSpPr/>
          <p:nvPr/>
        </p:nvSpPr>
        <p:spPr>
          <a:xfrm>
            <a:off x="2358418" y="2647321"/>
            <a:ext cx="0" cy="66040"/>
          </a:xfrm>
          <a:custGeom>
            <a:rect b="b" l="l" r="r" t="t"/>
            <a:pathLst>
              <a:path extrusionOk="0" h="66039" w="120000">
                <a:moveTo>
                  <a:pt x="0" y="0"/>
                </a:moveTo>
                <a:lnTo>
                  <a:pt x="0" y="65513"/>
                </a:lnTo>
              </a:path>
            </a:pathLst>
          </a:custGeom>
          <a:noFill/>
          <a:ln cap="flat" cmpd="sng" w="18625">
            <a:solidFill>
              <a:srgbClr val="D416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7" name="Google Shape;487;p22"/>
          <p:cNvSpPr/>
          <p:nvPr/>
        </p:nvSpPr>
        <p:spPr>
          <a:xfrm>
            <a:off x="2209358" y="2722605"/>
            <a:ext cx="298450" cy="0"/>
          </a:xfrm>
          <a:custGeom>
            <a:rect b="b" l="l" r="r" t="t"/>
            <a:pathLst>
              <a:path extrusionOk="0" h="120000" w="298450">
                <a:moveTo>
                  <a:pt x="0" y="0"/>
                </a:moveTo>
                <a:lnTo>
                  <a:pt x="298119" y="0"/>
                </a:lnTo>
              </a:path>
            </a:pathLst>
          </a:custGeom>
          <a:noFill/>
          <a:ln cap="flat" cmpd="sng" w="19075">
            <a:solidFill>
              <a:srgbClr val="D416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8" name="Google Shape;488;p22"/>
          <p:cNvSpPr/>
          <p:nvPr/>
        </p:nvSpPr>
        <p:spPr>
          <a:xfrm>
            <a:off x="2218674" y="2732152"/>
            <a:ext cx="0" cy="65405"/>
          </a:xfrm>
          <a:custGeom>
            <a:rect b="b" l="l" r="r" t="t"/>
            <a:pathLst>
              <a:path extrusionOk="0" h="65405" w="120000">
                <a:moveTo>
                  <a:pt x="0" y="0"/>
                </a:moveTo>
                <a:lnTo>
                  <a:pt x="0" y="64921"/>
                </a:lnTo>
              </a:path>
            </a:pathLst>
          </a:custGeom>
          <a:noFill/>
          <a:ln cap="flat" cmpd="sng" w="18625">
            <a:solidFill>
              <a:srgbClr val="D416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9" name="Google Shape;489;p22"/>
          <p:cNvSpPr/>
          <p:nvPr/>
        </p:nvSpPr>
        <p:spPr>
          <a:xfrm>
            <a:off x="2358418" y="2731560"/>
            <a:ext cx="0" cy="66040"/>
          </a:xfrm>
          <a:custGeom>
            <a:rect b="b" l="l" r="r" t="t"/>
            <a:pathLst>
              <a:path extrusionOk="0" h="66039" w="120000">
                <a:moveTo>
                  <a:pt x="0" y="0"/>
                </a:moveTo>
                <a:lnTo>
                  <a:pt x="0" y="65513"/>
                </a:lnTo>
              </a:path>
            </a:pathLst>
          </a:custGeom>
          <a:noFill/>
          <a:ln cap="flat" cmpd="sng" w="18625">
            <a:solidFill>
              <a:srgbClr val="D416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0" name="Google Shape;490;p22"/>
          <p:cNvSpPr/>
          <p:nvPr/>
        </p:nvSpPr>
        <p:spPr>
          <a:xfrm>
            <a:off x="2498161" y="2731560"/>
            <a:ext cx="0" cy="66040"/>
          </a:xfrm>
          <a:custGeom>
            <a:rect b="b" l="l" r="r" t="t"/>
            <a:pathLst>
              <a:path extrusionOk="0" h="66039" w="120000">
                <a:moveTo>
                  <a:pt x="0" y="0"/>
                </a:moveTo>
                <a:lnTo>
                  <a:pt x="0" y="65513"/>
                </a:lnTo>
              </a:path>
            </a:pathLst>
          </a:custGeom>
          <a:noFill/>
          <a:ln cap="flat" cmpd="sng" w="18625">
            <a:solidFill>
              <a:srgbClr val="D416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1" name="Google Shape;491;p22"/>
          <p:cNvSpPr/>
          <p:nvPr/>
        </p:nvSpPr>
        <p:spPr>
          <a:xfrm>
            <a:off x="2130170" y="2492882"/>
            <a:ext cx="453390" cy="454659"/>
          </a:xfrm>
          <a:custGeom>
            <a:rect b="b" l="l" r="r" t="t"/>
            <a:pathLst>
              <a:path extrusionOk="0" h="454660" w="453389">
                <a:moveTo>
                  <a:pt x="0" y="0"/>
                </a:moveTo>
                <a:lnTo>
                  <a:pt x="453390" y="0"/>
                </a:lnTo>
                <a:lnTo>
                  <a:pt x="453390" y="454151"/>
                </a:lnTo>
                <a:lnTo>
                  <a:pt x="0" y="454151"/>
                </a:lnTo>
                <a:lnTo>
                  <a:pt x="0" y="0"/>
                </a:lnTo>
                <a:close/>
              </a:path>
            </a:pathLst>
          </a:custGeom>
          <a:noFill/>
          <a:ln cap="flat" cmpd="sng" w="158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2" name="Google Shape;492;p22"/>
          <p:cNvSpPr/>
          <p:nvPr/>
        </p:nvSpPr>
        <p:spPr>
          <a:xfrm>
            <a:off x="1879854" y="3338325"/>
            <a:ext cx="8488680" cy="825500"/>
          </a:xfrm>
          <a:custGeom>
            <a:rect b="b" l="l" r="r" t="t"/>
            <a:pathLst>
              <a:path extrusionOk="0" h="825500" w="8488680">
                <a:moveTo>
                  <a:pt x="8406155" y="0"/>
                </a:moveTo>
                <a:lnTo>
                  <a:pt x="82524" y="0"/>
                </a:lnTo>
                <a:lnTo>
                  <a:pt x="50400" y="6484"/>
                </a:lnTo>
                <a:lnTo>
                  <a:pt x="24169" y="24169"/>
                </a:lnTo>
                <a:lnTo>
                  <a:pt x="6484" y="50400"/>
                </a:lnTo>
                <a:lnTo>
                  <a:pt x="0" y="82524"/>
                </a:lnTo>
                <a:lnTo>
                  <a:pt x="2" y="742721"/>
                </a:lnTo>
                <a:lnTo>
                  <a:pt x="6491" y="774845"/>
                </a:lnTo>
                <a:lnTo>
                  <a:pt x="24179" y="801076"/>
                </a:lnTo>
                <a:lnTo>
                  <a:pt x="50410" y="818761"/>
                </a:lnTo>
                <a:lnTo>
                  <a:pt x="82524" y="825245"/>
                </a:lnTo>
                <a:lnTo>
                  <a:pt x="8406155" y="825245"/>
                </a:lnTo>
                <a:lnTo>
                  <a:pt x="8464514" y="801069"/>
                </a:lnTo>
                <a:lnTo>
                  <a:pt x="8488680" y="742721"/>
                </a:lnTo>
                <a:lnTo>
                  <a:pt x="8488692" y="82524"/>
                </a:lnTo>
                <a:lnTo>
                  <a:pt x="8482205" y="50400"/>
                </a:lnTo>
                <a:lnTo>
                  <a:pt x="8464516" y="24169"/>
                </a:lnTo>
                <a:lnTo>
                  <a:pt x="8438281" y="6484"/>
                </a:lnTo>
                <a:lnTo>
                  <a:pt x="8406155" y="0"/>
                </a:lnTo>
                <a:close/>
              </a:path>
            </a:pathLst>
          </a:custGeom>
          <a:solidFill>
            <a:srgbClr val="EECC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3" name="Google Shape;493;p22"/>
          <p:cNvSpPr/>
          <p:nvPr/>
        </p:nvSpPr>
        <p:spPr>
          <a:xfrm>
            <a:off x="2153460" y="3674441"/>
            <a:ext cx="410209" cy="0"/>
          </a:xfrm>
          <a:custGeom>
            <a:rect b="b" l="l" r="r" t="t"/>
            <a:pathLst>
              <a:path extrusionOk="0" h="120000" w="410210">
                <a:moveTo>
                  <a:pt x="0" y="0"/>
                </a:moveTo>
                <a:lnTo>
                  <a:pt x="409914" y="0"/>
                </a:lnTo>
              </a:path>
            </a:pathLst>
          </a:custGeom>
          <a:noFill/>
          <a:ln cap="flat" cmpd="sng" w="27975">
            <a:solidFill>
              <a:srgbClr val="D416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4" name="Google Shape;494;p22"/>
          <p:cNvSpPr/>
          <p:nvPr/>
        </p:nvSpPr>
        <p:spPr>
          <a:xfrm>
            <a:off x="2167435" y="3688432"/>
            <a:ext cx="0" cy="131445"/>
          </a:xfrm>
          <a:custGeom>
            <a:rect b="b" l="l" r="r" t="t"/>
            <a:pathLst>
              <a:path extrusionOk="0" h="131445" w="120000">
                <a:moveTo>
                  <a:pt x="0" y="0"/>
                </a:moveTo>
                <a:lnTo>
                  <a:pt x="0" y="131005"/>
                </a:lnTo>
              </a:path>
            </a:pathLst>
          </a:custGeom>
          <a:noFill/>
          <a:ln cap="flat" cmpd="sng" w="27925">
            <a:solidFill>
              <a:srgbClr val="D416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5" name="Google Shape;495;p22"/>
          <p:cNvSpPr/>
          <p:nvPr/>
        </p:nvSpPr>
        <p:spPr>
          <a:xfrm>
            <a:off x="2153460" y="3833428"/>
            <a:ext cx="410209" cy="0"/>
          </a:xfrm>
          <a:custGeom>
            <a:rect b="b" l="l" r="r" t="t"/>
            <a:pathLst>
              <a:path extrusionOk="0" h="120000" w="410210">
                <a:moveTo>
                  <a:pt x="0" y="0"/>
                </a:moveTo>
                <a:lnTo>
                  <a:pt x="409914" y="0"/>
                </a:lnTo>
              </a:path>
            </a:pathLst>
          </a:custGeom>
          <a:noFill/>
          <a:ln cap="flat" cmpd="sng" w="27975">
            <a:solidFill>
              <a:srgbClr val="D416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6" name="Google Shape;496;p22"/>
          <p:cNvSpPr/>
          <p:nvPr/>
        </p:nvSpPr>
        <p:spPr>
          <a:xfrm>
            <a:off x="2549400" y="3688151"/>
            <a:ext cx="0" cy="130810"/>
          </a:xfrm>
          <a:custGeom>
            <a:rect b="b" l="l" r="r" t="t"/>
            <a:pathLst>
              <a:path extrusionOk="0" h="130810" w="120000">
                <a:moveTo>
                  <a:pt x="0" y="0"/>
                </a:moveTo>
                <a:lnTo>
                  <a:pt x="0" y="130817"/>
                </a:lnTo>
              </a:path>
            </a:pathLst>
          </a:custGeom>
          <a:noFill/>
          <a:ln cap="flat" cmpd="sng" w="27925">
            <a:solidFill>
              <a:srgbClr val="D416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7" name="Google Shape;497;p22"/>
          <p:cNvSpPr/>
          <p:nvPr/>
        </p:nvSpPr>
        <p:spPr>
          <a:xfrm>
            <a:off x="2200042" y="3753560"/>
            <a:ext cx="214629" cy="0"/>
          </a:xfrm>
          <a:custGeom>
            <a:rect b="b" l="l" r="r" t="t"/>
            <a:pathLst>
              <a:path extrusionOk="0" h="120000" w="214630">
                <a:moveTo>
                  <a:pt x="0" y="0"/>
                </a:moveTo>
                <a:lnTo>
                  <a:pt x="214273" y="0"/>
                </a:lnTo>
              </a:path>
            </a:pathLst>
          </a:custGeom>
          <a:noFill/>
          <a:ln cap="flat" cmpd="sng" w="18675">
            <a:solidFill>
              <a:srgbClr val="D416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8" name="Google Shape;498;p22"/>
          <p:cNvSpPr/>
          <p:nvPr/>
        </p:nvSpPr>
        <p:spPr>
          <a:xfrm>
            <a:off x="2200042" y="3716185"/>
            <a:ext cx="84455" cy="0"/>
          </a:xfrm>
          <a:custGeom>
            <a:rect b="b" l="l" r="r" t="t"/>
            <a:pathLst>
              <a:path extrusionOk="0" h="120000" w="84455">
                <a:moveTo>
                  <a:pt x="0" y="0"/>
                </a:moveTo>
                <a:lnTo>
                  <a:pt x="83846" y="0"/>
                </a:lnTo>
              </a:path>
            </a:pathLst>
          </a:custGeom>
          <a:noFill/>
          <a:ln cap="flat" cmpd="sng" w="18675">
            <a:solidFill>
              <a:srgbClr val="D416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9" name="Google Shape;499;p22"/>
          <p:cNvSpPr/>
          <p:nvPr/>
        </p:nvSpPr>
        <p:spPr>
          <a:xfrm>
            <a:off x="2432948" y="3748884"/>
            <a:ext cx="84455" cy="0"/>
          </a:xfrm>
          <a:custGeom>
            <a:rect b="b" l="l" r="r" t="t"/>
            <a:pathLst>
              <a:path extrusionOk="0" h="120000" w="84455">
                <a:moveTo>
                  <a:pt x="0" y="0"/>
                </a:moveTo>
                <a:lnTo>
                  <a:pt x="83846" y="0"/>
                </a:lnTo>
              </a:path>
            </a:pathLst>
          </a:custGeom>
          <a:noFill/>
          <a:ln cap="flat" cmpd="sng" w="28025">
            <a:solidFill>
              <a:srgbClr val="D416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0" name="Google Shape;500;p22"/>
          <p:cNvSpPr/>
          <p:nvPr/>
        </p:nvSpPr>
        <p:spPr>
          <a:xfrm>
            <a:off x="2362611" y="3770379"/>
            <a:ext cx="149860" cy="40640"/>
          </a:xfrm>
          <a:custGeom>
            <a:rect b="b" l="l" r="r" t="t"/>
            <a:pathLst>
              <a:path extrusionOk="0" h="40639" w="149860">
                <a:moveTo>
                  <a:pt x="73287" y="21491"/>
                </a:moveTo>
                <a:lnTo>
                  <a:pt x="44717" y="21491"/>
                </a:lnTo>
                <a:lnTo>
                  <a:pt x="45649" y="20557"/>
                </a:lnTo>
                <a:lnTo>
                  <a:pt x="47046" y="18688"/>
                </a:lnTo>
                <a:lnTo>
                  <a:pt x="49376" y="16352"/>
                </a:lnTo>
                <a:lnTo>
                  <a:pt x="50773" y="14483"/>
                </a:lnTo>
                <a:lnTo>
                  <a:pt x="52636" y="12614"/>
                </a:lnTo>
                <a:lnTo>
                  <a:pt x="85243" y="0"/>
                </a:lnTo>
                <a:lnTo>
                  <a:pt x="90833" y="1868"/>
                </a:lnTo>
                <a:lnTo>
                  <a:pt x="94093" y="7008"/>
                </a:lnTo>
                <a:lnTo>
                  <a:pt x="96423" y="11212"/>
                </a:lnTo>
                <a:lnTo>
                  <a:pt x="95957" y="15417"/>
                </a:lnTo>
                <a:lnTo>
                  <a:pt x="95491" y="18221"/>
                </a:lnTo>
                <a:lnTo>
                  <a:pt x="148128" y="18221"/>
                </a:lnTo>
                <a:lnTo>
                  <a:pt x="149525" y="19622"/>
                </a:lnTo>
                <a:lnTo>
                  <a:pt x="149525" y="20557"/>
                </a:lnTo>
                <a:lnTo>
                  <a:pt x="76393" y="20557"/>
                </a:lnTo>
                <a:lnTo>
                  <a:pt x="73287" y="21491"/>
                </a:lnTo>
                <a:close/>
              </a:path>
              <a:path extrusionOk="0" h="40639" w="149860">
                <a:moveTo>
                  <a:pt x="148128" y="18221"/>
                </a:moveTo>
                <a:lnTo>
                  <a:pt x="95957" y="18221"/>
                </a:lnTo>
                <a:lnTo>
                  <a:pt x="95957" y="17753"/>
                </a:lnTo>
                <a:lnTo>
                  <a:pt x="96423" y="17753"/>
                </a:lnTo>
                <a:lnTo>
                  <a:pt x="99683" y="14483"/>
                </a:lnTo>
                <a:lnTo>
                  <a:pt x="102478" y="12147"/>
                </a:lnTo>
                <a:lnTo>
                  <a:pt x="106670" y="11212"/>
                </a:lnTo>
                <a:lnTo>
                  <a:pt x="113658" y="9344"/>
                </a:lnTo>
                <a:lnTo>
                  <a:pt x="118781" y="13081"/>
                </a:lnTo>
                <a:lnTo>
                  <a:pt x="121111" y="14950"/>
                </a:lnTo>
                <a:lnTo>
                  <a:pt x="121576" y="15417"/>
                </a:lnTo>
                <a:lnTo>
                  <a:pt x="124837" y="15417"/>
                </a:lnTo>
                <a:lnTo>
                  <a:pt x="124837" y="15884"/>
                </a:lnTo>
                <a:lnTo>
                  <a:pt x="145799" y="15884"/>
                </a:lnTo>
                <a:lnTo>
                  <a:pt x="148128" y="18221"/>
                </a:lnTo>
                <a:close/>
              </a:path>
              <a:path extrusionOk="0" h="40639" w="149860">
                <a:moveTo>
                  <a:pt x="22773" y="37113"/>
                </a:moveTo>
                <a:lnTo>
                  <a:pt x="15080" y="37026"/>
                </a:lnTo>
                <a:lnTo>
                  <a:pt x="8348" y="34310"/>
                </a:lnTo>
                <a:lnTo>
                  <a:pt x="2794" y="28966"/>
                </a:lnTo>
                <a:lnTo>
                  <a:pt x="0" y="24761"/>
                </a:lnTo>
                <a:lnTo>
                  <a:pt x="931" y="18688"/>
                </a:lnTo>
                <a:lnTo>
                  <a:pt x="9316" y="13081"/>
                </a:lnTo>
                <a:lnTo>
                  <a:pt x="15371" y="14016"/>
                </a:lnTo>
                <a:lnTo>
                  <a:pt x="18166" y="18221"/>
                </a:lnTo>
                <a:lnTo>
                  <a:pt x="18166" y="18688"/>
                </a:lnTo>
                <a:lnTo>
                  <a:pt x="19098" y="19622"/>
                </a:lnTo>
                <a:lnTo>
                  <a:pt x="42854" y="19622"/>
                </a:lnTo>
                <a:lnTo>
                  <a:pt x="43786" y="20089"/>
                </a:lnTo>
                <a:lnTo>
                  <a:pt x="44252" y="21024"/>
                </a:lnTo>
                <a:lnTo>
                  <a:pt x="44717" y="21491"/>
                </a:lnTo>
                <a:lnTo>
                  <a:pt x="73287" y="21491"/>
                </a:lnTo>
                <a:lnTo>
                  <a:pt x="71734" y="21958"/>
                </a:lnTo>
                <a:lnTo>
                  <a:pt x="67542" y="23827"/>
                </a:lnTo>
                <a:lnTo>
                  <a:pt x="62884" y="28499"/>
                </a:lnTo>
                <a:lnTo>
                  <a:pt x="61952" y="29901"/>
                </a:lnTo>
                <a:lnTo>
                  <a:pt x="58692" y="34105"/>
                </a:lnTo>
                <a:lnTo>
                  <a:pt x="58259" y="34573"/>
                </a:lnTo>
                <a:lnTo>
                  <a:pt x="31209" y="34573"/>
                </a:lnTo>
                <a:lnTo>
                  <a:pt x="22773" y="37113"/>
                </a:lnTo>
                <a:close/>
              </a:path>
              <a:path extrusionOk="0" h="40639" w="149860">
                <a:moveTo>
                  <a:pt x="42854" y="19622"/>
                </a:moveTo>
                <a:lnTo>
                  <a:pt x="19098" y="19622"/>
                </a:lnTo>
                <a:lnTo>
                  <a:pt x="23756" y="17753"/>
                </a:lnTo>
                <a:lnTo>
                  <a:pt x="31675" y="14016"/>
                </a:lnTo>
                <a:lnTo>
                  <a:pt x="37730" y="14950"/>
                </a:lnTo>
                <a:lnTo>
                  <a:pt x="42854" y="19622"/>
                </a:lnTo>
                <a:close/>
              </a:path>
              <a:path extrusionOk="0" h="40639" w="149860">
                <a:moveTo>
                  <a:pt x="145799" y="15884"/>
                </a:moveTo>
                <a:lnTo>
                  <a:pt x="124837" y="15884"/>
                </a:lnTo>
                <a:lnTo>
                  <a:pt x="127166" y="15417"/>
                </a:lnTo>
                <a:lnTo>
                  <a:pt x="145333" y="15417"/>
                </a:lnTo>
                <a:lnTo>
                  <a:pt x="145799" y="15884"/>
                </a:lnTo>
                <a:close/>
              </a:path>
              <a:path extrusionOk="0" h="40639" w="149860">
                <a:moveTo>
                  <a:pt x="91764" y="38310"/>
                </a:moveTo>
                <a:lnTo>
                  <a:pt x="85709" y="35040"/>
                </a:lnTo>
                <a:lnTo>
                  <a:pt x="80119" y="32237"/>
                </a:lnTo>
                <a:lnTo>
                  <a:pt x="76858" y="27097"/>
                </a:lnTo>
                <a:lnTo>
                  <a:pt x="76393" y="20557"/>
                </a:lnTo>
                <a:lnTo>
                  <a:pt x="149525" y="20557"/>
                </a:lnTo>
                <a:lnTo>
                  <a:pt x="149525" y="29901"/>
                </a:lnTo>
                <a:lnTo>
                  <a:pt x="149059" y="30368"/>
                </a:lnTo>
                <a:lnTo>
                  <a:pt x="110397" y="30368"/>
                </a:lnTo>
                <a:lnTo>
                  <a:pt x="109931" y="30835"/>
                </a:lnTo>
                <a:lnTo>
                  <a:pt x="108534" y="31769"/>
                </a:lnTo>
                <a:lnTo>
                  <a:pt x="107602" y="32704"/>
                </a:lnTo>
                <a:lnTo>
                  <a:pt x="106205" y="33638"/>
                </a:lnTo>
                <a:lnTo>
                  <a:pt x="99683" y="37843"/>
                </a:lnTo>
                <a:lnTo>
                  <a:pt x="91764" y="38310"/>
                </a:lnTo>
                <a:close/>
              </a:path>
              <a:path extrusionOk="0" h="40639" w="149860">
                <a:moveTo>
                  <a:pt x="117384" y="35040"/>
                </a:moveTo>
                <a:lnTo>
                  <a:pt x="112260" y="31769"/>
                </a:lnTo>
                <a:lnTo>
                  <a:pt x="111794" y="31302"/>
                </a:lnTo>
                <a:lnTo>
                  <a:pt x="110863" y="30835"/>
                </a:lnTo>
                <a:lnTo>
                  <a:pt x="110397" y="30368"/>
                </a:lnTo>
                <a:lnTo>
                  <a:pt x="149059" y="30368"/>
                </a:lnTo>
                <a:lnTo>
                  <a:pt x="145333" y="34105"/>
                </a:lnTo>
                <a:lnTo>
                  <a:pt x="127166" y="34105"/>
                </a:lnTo>
                <a:lnTo>
                  <a:pt x="123905" y="34573"/>
                </a:lnTo>
                <a:lnTo>
                  <a:pt x="117384" y="35040"/>
                </a:lnTo>
                <a:close/>
              </a:path>
              <a:path extrusionOk="0" h="40639" w="149860">
                <a:moveTo>
                  <a:pt x="52636" y="40646"/>
                </a:moveTo>
                <a:lnTo>
                  <a:pt x="42388" y="40646"/>
                </a:lnTo>
                <a:lnTo>
                  <a:pt x="35867" y="40179"/>
                </a:lnTo>
                <a:lnTo>
                  <a:pt x="32606" y="36909"/>
                </a:lnTo>
                <a:lnTo>
                  <a:pt x="31209" y="34573"/>
                </a:lnTo>
                <a:lnTo>
                  <a:pt x="58259" y="34573"/>
                </a:lnTo>
                <a:lnTo>
                  <a:pt x="52636" y="40646"/>
                </a:lnTo>
                <a:close/>
              </a:path>
            </a:pathLst>
          </a:custGeom>
          <a:solidFill>
            <a:srgbClr val="D416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1" name="Google Shape;501;p22"/>
          <p:cNvSpPr/>
          <p:nvPr/>
        </p:nvSpPr>
        <p:spPr>
          <a:xfrm>
            <a:off x="2130170" y="3524630"/>
            <a:ext cx="453390" cy="453390"/>
          </a:xfrm>
          <a:custGeom>
            <a:rect b="b" l="l" r="r" t="t"/>
            <a:pathLst>
              <a:path extrusionOk="0" h="453389" w="453389">
                <a:moveTo>
                  <a:pt x="0" y="0"/>
                </a:moveTo>
                <a:lnTo>
                  <a:pt x="453390" y="0"/>
                </a:lnTo>
                <a:lnTo>
                  <a:pt x="453390" y="453389"/>
                </a:lnTo>
                <a:lnTo>
                  <a:pt x="0" y="453389"/>
                </a:lnTo>
                <a:lnTo>
                  <a:pt x="0" y="0"/>
                </a:lnTo>
                <a:close/>
              </a:path>
            </a:pathLst>
          </a:custGeom>
          <a:noFill/>
          <a:ln cap="flat" cmpd="sng" w="158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2" name="Google Shape;502;p22"/>
          <p:cNvSpPr/>
          <p:nvPr/>
        </p:nvSpPr>
        <p:spPr>
          <a:xfrm>
            <a:off x="1879854" y="4370067"/>
            <a:ext cx="8488680" cy="824865"/>
          </a:xfrm>
          <a:custGeom>
            <a:rect b="b" l="l" r="r" t="t"/>
            <a:pathLst>
              <a:path extrusionOk="0" h="824864" w="8488680">
                <a:moveTo>
                  <a:pt x="8406231" y="0"/>
                </a:moveTo>
                <a:lnTo>
                  <a:pt x="82448" y="0"/>
                </a:lnTo>
                <a:lnTo>
                  <a:pt x="50352" y="6479"/>
                </a:lnTo>
                <a:lnTo>
                  <a:pt x="24145" y="24150"/>
                </a:lnTo>
                <a:lnTo>
                  <a:pt x="6478" y="50358"/>
                </a:lnTo>
                <a:lnTo>
                  <a:pt x="0" y="82448"/>
                </a:lnTo>
                <a:lnTo>
                  <a:pt x="0" y="742035"/>
                </a:lnTo>
                <a:lnTo>
                  <a:pt x="6478" y="774131"/>
                </a:lnTo>
                <a:lnTo>
                  <a:pt x="24145" y="800338"/>
                </a:lnTo>
                <a:lnTo>
                  <a:pt x="50352" y="818005"/>
                </a:lnTo>
                <a:lnTo>
                  <a:pt x="82448" y="824483"/>
                </a:lnTo>
                <a:lnTo>
                  <a:pt x="8406231" y="824483"/>
                </a:lnTo>
                <a:lnTo>
                  <a:pt x="8438327" y="818005"/>
                </a:lnTo>
                <a:lnTo>
                  <a:pt x="8464534" y="800338"/>
                </a:lnTo>
                <a:lnTo>
                  <a:pt x="8482201" y="774131"/>
                </a:lnTo>
                <a:lnTo>
                  <a:pt x="8488680" y="742035"/>
                </a:lnTo>
                <a:lnTo>
                  <a:pt x="8488680" y="82448"/>
                </a:lnTo>
                <a:lnTo>
                  <a:pt x="8482201" y="50358"/>
                </a:lnTo>
                <a:lnTo>
                  <a:pt x="8464534" y="24150"/>
                </a:lnTo>
                <a:lnTo>
                  <a:pt x="8438327" y="6479"/>
                </a:lnTo>
                <a:lnTo>
                  <a:pt x="8406231" y="0"/>
                </a:lnTo>
                <a:close/>
              </a:path>
            </a:pathLst>
          </a:custGeom>
          <a:solidFill>
            <a:srgbClr val="EECC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3" name="Google Shape;503;p22"/>
          <p:cNvSpPr/>
          <p:nvPr/>
        </p:nvSpPr>
        <p:spPr>
          <a:xfrm>
            <a:off x="2209358" y="4800750"/>
            <a:ext cx="115570" cy="143510"/>
          </a:xfrm>
          <a:custGeom>
            <a:rect b="b" l="l" r="r" t="t"/>
            <a:pathLst>
              <a:path extrusionOk="0" h="143510" w="115569">
                <a:moveTo>
                  <a:pt x="115381" y="143298"/>
                </a:moveTo>
                <a:lnTo>
                  <a:pt x="0" y="143298"/>
                </a:lnTo>
                <a:lnTo>
                  <a:pt x="0" y="68420"/>
                </a:lnTo>
                <a:lnTo>
                  <a:pt x="31895" y="27276"/>
                </a:lnTo>
                <a:lnTo>
                  <a:pt x="68327" y="9444"/>
                </a:lnTo>
                <a:lnTo>
                  <a:pt x="99078" y="0"/>
                </a:lnTo>
                <a:lnTo>
                  <a:pt x="115381" y="143298"/>
                </a:lnTo>
                <a:close/>
              </a:path>
            </a:pathLst>
          </a:custGeom>
          <a:solidFill>
            <a:srgbClr val="D416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4" name="Google Shape;504;p22"/>
          <p:cNvSpPr/>
          <p:nvPr/>
        </p:nvSpPr>
        <p:spPr>
          <a:xfrm>
            <a:off x="2283888" y="4630495"/>
            <a:ext cx="149225" cy="149860"/>
          </a:xfrm>
          <a:custGeom>
            <a:rect b="b" l="l" r="r" t="t"/>
            <a:pathLst>
              <a:path extrusionOk="0" h="149860" w="149225">
                <a:moveTo>
                  <a:pt x="74529" y="149756"/>
                </a:moveTo>
                <a:lnTo>
                  <a:pt x="27914" y="133307"/>
                </a:lnTo>
                <a:lnTo>
                  <a:pt x="1968" y="92048"/>
                </a:lnTo>
                <a:lnTo>
                  <a:pt x="0" y="74878"/>
                </a:lnTo>
                <a:lnTo>
                  <a:pt x="1968" y="57708"/>
                </a:lnTo>
                <a:lnTo>
                  <a:pt x="27914" y="16449"/>
                </a:lnTo>
                <a:lnTo>
                  <a:pt x="74529" y="0"/>
                </a:lnTo>
                <a:lnTo>
                  <a:pt x="91619" y="1977"/>
                </a:lnTo>
                <a:lnTo>
                  <a:pt x="132686" y="28044"/>
                </a:lnTo>
                <a:lnTo>
                  <a:pt x="149059" y="74878"/>
                </a:lnTo>
                <a:lnTo>
                  <a:pt x="147091" y="92048"/>
                </a:lnTo>
                <a:lnTo>
                  <a:pt x="121145" y="133307"/>
                </a:lnTo>
                <a:lnTo>
                  <a:pt x="74529" y="149756"/>
                </a:lnTo>
                <a:close/>
              </a:path>
            </a:pathLst>
          </a:custGeom>
          <a:solidFill>
            <a:srgbClr val="D416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5" name="Google Shape;505;p22"/>
          <p:cNvSpPr/>
          <p:nvPr/>
        </p:nvSpPr>
        <p:spPr>
          <a:xfrm>
            <a:off x="2392096" y="4800516"/>
            <a:ext cx="115570" cy="144145"/>
          </a:xfrm>
          <a:custGeom>
            <a:rect b="b" l="l" r="r" t="t"/>
            <a:pathLst>
              <a:path extrusionOk="0" h="144145" w="115569">
                <a:moveTo>
                  <a:pt x="115381" y="143532"/>
                </a:moveTo>
                <a:lnTo>
                  <a:pt x="0" y="143532"/>
                </a:lnTo>
                <a:lnTo>
                  <a:pt x="16303" y="0"/>
                </a:lnTo>
                <a:lnTo>
                  <a:pt x="66238" y="17409"/>
                </a:lnTo>
                <a:lnTo>
                  <a:pt x="100475" y="38702"/>
                </a:lnTo>
                <a:lnTo>
                  <a:pt x="115381" y="68654"/>
                </a:lnTo>
                <a:lnTo>
                  <a:pt x="115381" y="82693"/>
                </a:lnTo>
                <a:lnTo>
                  <a:pt x="36193" y="82693"/>
                </a:lnTo>
                <a:lnTo>
                  <a:pt x="36193" y="92053"/>
                </a:lnTo>
                <a:lnTo>
                  <a:pt x="115381" y="92053"/>
                </a:lnTo>
                <a:lnTo>
                  <a:pt x="115381" y="143532"/>
                </a:lnTo>
                <a:close/>
              </a:path>
              <a:path extrusionOk="0" h="144145" w="115569">
                <a:moveTo>
                  <a:pt x="115381" y="92053"/>
                </a:moveTo>
                <a:lnTo>
                  <a:pt x="82774" y="92053"/>
                </a:lnTo>
                <a:lnTo>
                  <a:pt x="82774" y="82693"/>
                </a:lnTo>
                <a:lnTo>
                  <a:pt x="115381" y="82693"/>
                </a:lnTo>
                <a:lnTo>
                  <a:pt x="115381" y="92053"/>
                </a:lnTo>
                <a:close/>
              </a:path>
            </a:pathLst>
          </a:custGeom>
          <a:solidFill>
            <a:srgbClr val="D416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6" name="Google Shape;506;p22"/>
          <p:cNvSpPr/>
          <p:nvPr/>
        </p:nvSpPr>
        <p:spPr>
          <a:xfrm>
            <a:off x="2335128" y="4794292"/>
            <a:ext cx="46990" cy="28575"/>
          </a:xfrm>
          <a:custGeom>
            <a:rect b="b" l="l" r="r" t="t"/>
            <a:pathLst>
              <a:path extrusionOk="0" h="28575" w="46989">
                <a:moveTo>
                  <a:pt x="37544" y="28079"/>
                </a:moveTo>
                <a:lnTo>
                  <a:pt x="9036" y="28079"/>
                </a:lnTo>
                <a:lnTo>
                  <a:pt x="0" y="0"/>
                </a:lnTo>
                <a:lnTo>
                  <a:pt x="46581" y="0"/>
                </a:lnTo>
                <a:lnTo>
                  <a:pt x="37544" y="28079"/>
                </a:lnTo>
                <a:close/>
              </a:path>
            </a:pathLst>
          </a:custGeom>
          <a:solidFill>
            <a:srgbClr val="D416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7" name="Google Shape;507;p22"/>
          <p:cNvSpPr/>
          <p:nvPr/>
        </p:nvSpPr>
        <p:spPr>
          <a:xfrm>
            <a:off x="2338528" y="4831731"/>
            <a:ext cx="40005" cy="112395"/>
          </a:xfrm>
          <a:custGeom>
            <a:rect b="b" l="l" r="r" t="t"/>
            <a:pathLst>
              <a:path extrusionOk="0" h="112395" w="40005">
                <a:moveTo>
                  <a:pt x="19890" y="112317"/>
                </a:moveTo>
                <a:lnTo>
                  <a:pt x="0" y="92334"/>
                </a:lnTo>
                <a:lnTo>
                  <a:pt x="6335" y="0"/>
                </a:lnTo>
                <a:lnTo>
                  <a:pt x="33445" y="0"/>
                </a:lnTo>
                <a:lnTo>
                  <a:pt x="39780" y="92334"/>
                </a:lnTo>
                <a:lnTo>
                  <a:pt x="19890" y="112317"/>
                </a:lnTo>
                <a:close/>
              </a:path>
            </a:pathLst>
          </a:custGeom>
          <a:solidFill>
            <a:srgbClr val="D416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8" name="Google Shape;508;p22"/>
          <p:cNvSpPr/>
          <p:nvPr/>
        </p:nvSpPr>
        <p:spPr>
          <a:xfrm>
            <a:off x="2130170" y="4555616"/>
            <a:ext cx="453390" cy="454659"/>
          </a:xfrm>
          <a:custGeom>
            <a:rect b="b" l="l" r="r" t="t"/>
            <a:pathLst>
              <a:path extrusionOk="0" h="454660" w="453389">
                <a:moveTo>
                  <a:pt x="0" y="0"/>
                </a:moveTo>
                <a:lnTo>
                  <a:pt x="453390" y="0"/>
                </a:lnTo>
                <a:lnTo>
                  <a:pt x="453390" y="454151"/>
                </a:lnTo>
                <a:lnTo>
                  <a:pt x="0" y="454151"/>
                </a:lnTo>
                <a:lnTo>
                  <a:pt x="0" y="0"/>
                </a:lnTo>
                <a:close/>
              </a:path>
            </a:pathLst>
          </a:custGeom>
          <a:noFill/>
          <a:ln cap="flat" cmpd="sng" w="158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9" name="Google Shape;509;p22"/>
          <p:cNvSpPr txBox="1"/>
          <p:nvPr/>
        </p:nvSpPr>
        <p:spPr>
          <a:xfrm>
            <a:off x="2834019" y="2317148"/>
            <a:ext cx="7623279" cy="2711896"/>
          </a:xfrm>
          <a:prstGeom prst="rect">
            <a:avLst/>
          </a:prstGeom>
          <a:noFill/>
          <a:ln>
            <a:noFill/>
          </a:ln>
        </p:spPr>
        <p:txBody>
          <a:bodyPr anchorCtr="0" anchor="t" bIns="0" lIns="0" spcFirstLastPara="1" rIns="0" wrap="square" tIns="0">
            <a:spAutoFit/>
          </a:bodyPr>
          <a:lstStyle/>
          <a:p>
            <a:pPr indent="0" lvl="0" marL="12700" marR="671830" rtl="0" algn="l">
              <a:lnSpc>
                <a:spcPct val="101099"/>
              </a:lnSpc>
              <a:spcBef>
                <a:spcPts val="0"/>
              </a:spcBef>
              <a:spcAft>
                <a:spcPts val="0"/>
              </a:spcAft>
              <a:buNone/>
            </a:pPr>
            <a:r>
              <a:rPr lang="en-US" sz="1750">
                <a:solidFill>
                  <a:schemeClr val="dk1"/>
                </a:solidFill>
                <a:latin typeface="Arial"/>
                <a:ea typeface="Arial"/>
                <a:cs typeface="Arial"/>
                <a:sym typeface="Arial"/>
              </a:rPr>
              <a:t>Menejimenti inapaswa kufanya tathmini pana ya sera ya shirika kwa ajili ya muelekeo na maboresho yake ndani ya siku 60.</a:t>
            </a:r>
            <a:endParaRPr sz="1750">
              <a:solidFill>
                <a:schemeClr val="dk1"/>
              </a:solidFill>
              <a:latin typeface="Arial"/>
              <a:ea typeface="Arial"/>
              <a:cs typeface="Arial"/>
              <a:sym typeface="Arial"/>
            </a:endParaRPr>
          </a:p>
          <a:p>
            <a:pPr indent="0" lvl="0" marL="0" marR="0" rtl="0" algn="l">
              <a:lnSpc>
                <a:spcPct val="100000"/>
              </a:lnSpc>
              <a:spcBef>
                <a:spcPts val="20"/>
              </a:spcBef>
              <a:spcAft>
                <a:spcPts val="0"/>
              </a:spcAft>
              <a:buNone/>
            </a:pPr>
            <a:br>
              <a:rPr lang="en-US" sz="1750">
                <a:solidFill>
                  <a:schemeClr val="dk1"/>
                </a:solidFill>
                <a:latin typeface="Arial"/>
                <a:ea typeface="Arial"/>
                <a:cs typeface="Arial"/>
                <a:sym typeface="Arial"/>
              </a:rPr>
            </a:br>
            <a:endParaRPr sz="1750">
              <a:solidFill>
                <a:schemeClr val="dk1"/>
              </a:solidFill>
              <a:latin typeface="Arial"/>
              <a:ea typeface="Arial"/>
              <a:cs typeface="Arial"/>
              <a:sym typeface="Arial"/>
            </a:endParaRPr>
          </a:p>
          <a:p>
            <a:pPr indent="0" lvl="0" marL="12700" marR="5080" rtl="0" algn="l">
              <a:lnSpc>
                <a:spcPct val="101099"/>
              </a:lnSpc>
              <a:spcBef>
                <a:spcPts val="0"/>
              </a:spcBef>
              <a:spcAft>
                <a:spcPts val="0"/>
              </a:spcAft>
              <a:buNone/>
            </a:pPr>
            <a:r>
              <a:rPr lang="en-US" sz="1750">
                <a:solidFill>
                  <a:schemeClr val="dk1"/>
                </a:solidFill>
                <a:latin typeface="Arial"/>
                <a:ea typeface="Arial"/>
                <a:cs typeface="Arial"/>
                <a:sym typeface="Arial"/>
              </a:rPr>
              <a:t>NGO lazima itoe uthibitisho wa upatanisho na kadi za mafuta katika kila ripoti ya kifedha ya kila robo mwaka katika ufadhili mpya. Upatanisho LAZIMA utekelezwe ndani ya siku 30 za tarehe ya ufadhili.</a:t>
            </a:r>
            <a:endParaRPr sz="1750">
              <a:solidFill>
                <a:schemeClr val="dk1"/>
              </a:solidFill>
              <a:latin typeface="Arial"/>
              <a:ea typeface="Arial"/>
              <a:cs typeface="Arial"/>
              <a:sym typeface="Arial"/>
            </a:endParaRPr>
          </a:p>
          <a:p>
            <a:pPr indent="0" lvl="0" marL="0" marR="0" rtl="0" algn="l">
              <a:lnSpc>
                <a:spcPct val="100000"/>
              </a:lnSpc>
              <a:spcBef>
                <a:spcPts val="0"/>
              </a:spcBef>
              <a:spcAft>
                <a:spcPts val="0"/>
              </a:spcAft>
              <a:buNone/>
            </a:pPr>
            <a:r>
              <a:t/>
            </a:r>
            <a:endParaRPr sz="1750">
              <a:solidFill>
                <a:schemeClr val="dk1"/>
              </a:solidFill>
              <a:latin typeface="Arial"/>
              <a:ea typeface="Arial"/>
              <a:cs typeface="Arial"/>
              <a:sym typeface="Arial"/>
            </a:endParaRPr>
          </a:p>
          <a:p>
            <a:pPr indent="0" lvl="0" marL="12700" marR="387985" rtl="0" algn="l">
              <a:lnSpc>
                <a:spcPct val="101099"/>
              </a:lnSpc>
              <a:spcBef>
                <a:spcPts val="0"/>
              </a:spcBef>
              <a:spcAft>
                <a:spcPts val="0"/>
              </a:spcAft>
              <a:buNone/>
            </a:pPr>
            <a:r>
              <a:rPr lang="en-US" sz="1750">
                <a:solidFill>
                  <a:schemeClr val="dk1"/>
                </a:solidFill>
                <a:latin typeface="Arial"/>
                <a:ea typeface="Arial"/>
                <a:cs typeface="Arial"/>
                <a:sym typeface="Arial"/>
              </a:rPr>
              <a:t>NGO inapaswa kumuajiri Mshauri mahiri wa M&amp;E kwenye Makao Makuu yake, na mwingine kwenye kitengo cha Ubora, ndani ya siku 60.</a:t>
            </a:r>
            <a:endParaRPr sz="1750">
              <a:solidFill>
                <a:schemeClr val="dk1"/>
              </a:solidFill>
              <a:latin typeface="Arial"/>
              <a:ea typeface="Arial"/>
              <a:cs typeface="Arial"/>
              <a:sym typeface="Arial"/>
            </a:endParaRPr>
          </a:p>
        </p:txBody>
      </p:sp>
      <p:sp>
        <p:nvSpPr>
          <p:cNvPr id="510" name="Google Shape;510;p22"/>
          <p:cNvSpPr/>
          <p:nvPr/>
        </p:nvSpPr>
        <p:spPr>
          <a:xfrm>
            <a:off x="1879854" y="5401061"/>
            <a:ext cx="8488680" cy="825500"/>
          </a:xfrm>
          <a:custGeom>
            <a:rect b="b" l="l" r="r" t="t"/>
            <a:pathLst>
              <a:path extrusionOk="0" h="825500" w="8488680">
                <a:moveTo>
                  <a:pt x="8406155" y="0"/>
                </a:moveTo>
                <a:lnTo>
                  <a:pt x="82524" y="0"/>
                </a:lnTo>
                <a:lnTo>
                  <a:pt x="50400" y="6484"/>
                </a:lnTo>
                <a:lnTo>
                  <a:pt x="24169" y="24169"/>
                </a:lnTo>
                <a:lnTo>
                  <a:pt x="6484" y="50400"/>
                </a:lnTo>
                <a:lnTo>
                  <a:pt x="0" y="82524"/>
                </a:lnTo>
                <a:lnTo>
                  <a:pt x="2" y="742721"/>
                </a:lnTo>
                <a:lnTo>
                  <a:pt x="6491" y="774845"/>
                </a:lnTo>
                <a:lnTo>
                  <a:pt x="24179" y="801076"/>
                </a:lnTo>
                <a:lnTo>
                  <a:pt x="50410" y="818761"/>
                </a:lnTo>
                <a:lnTo>
                  <a:pt x="82524" y="825246"/>
                </a:lnTo>
                <a:lnTo>
                  <a:pt x="8406155" y="825246"/>
                </a:lnTo>
                <a:lnTo>
                  <a:pt x="8464514" y="801069"/>
                </a:lnTo>
                <a:lnTo>
                  <a:pt x="8488680" y="742721"/>
                </a:lnTo>
                <a:lnTo>
                  <a:pt x="8488692" y="82524"/>
                </a:lnTo>
                <a:lnTo>
                  <a:pt x="8482205" y="50400"/>
                </a:lnTo>
                <a:lnTo>
                  <a:pt x="8464516" y="24169"/>
                </a:lnTo>
                <a:lnTo>
                  <a:pt x="8438281" y="6484"/>
                </a:lnTo>
                <a:lnTo>
                  <a:pt x="8406155" y="0"/>
                </a:lnTo>
                <a:close/>
              </a:path>
            </a:pathLst>
          </a:custGeom>
          <a:solidFill>
            <a:srgbClr val="EECCD9"/>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1" name="Google Shape;511;p22"/>
          <p:cNvSpPr/>
          <p:nvPr/>
        </p:nvSpPr>
        <p:spPr>
          <a:xfrm>
            <a:off x="2181409" y="5643429"/>
            <a:ext cx="354330" cy="350520"/>
          </a:xfrm>
          <a:custGeom>
            <a:rect b="b" l="l" r="r" t="t"/>
            <a:pathLst>
              <a:path extrusionOk="0" h="350520" w="354330">
                <a:moveTo>
                  <a:pt x="186324" y="18688"/>
                </a:moveTo>
                <a:lnTo>
                  <a:pt x="167692" y="18688"/>
                </a:lnTo>
                <a:lnTo>
                  <a:pt x="167692" y="4181"/>
                </a:lnTo>
                <a:lnTo>
                  <a:pt x="171861" y="0"/>
                </a:lnTo>
                <a:lnTo>
                  <a:pt x="182155" y="0"/>
                </a:lnTo>
                <a:lnTo>
                  <a:pt x="186324" y="4181"/>
                </a:lnTo>
                <a:lnTo>
                  <a:pt x="186324" y="18688"/>
                </a:lnTo>
                <a:close/>
              </a:path>
              <a:path extrusionOk="0" h="350520" w="354330">
                <a:moveTo>
                  <a:pt x="349847" y="37376"/>
                </a:moveTo>
                <a:lnTo>
                  <a:pt x="4169" y="37376"/>
                </a:lnTo>
                <a:lnTo>
                  <a:pt x="0" y="33194"/>
                </a:lnTo>
                <a:lnTo>
                  <a:pt x="0" y="22869"/>
                </a:lnTo>
                <a:lnTo>
                  <a:pt x="4169" y="18688"/>
                </a:lnTo>
                <a:lnTo>
                  <a:pt x="349847" y="18688"/>
                </a:lnTo>
                <a:lnTo>
                  <a:pt x="354016" y="22869"/>
                </a:lnTo>
                <a:lnTo>
                  <a:pt x="354016" y="33194"/>
                </a:lnTo>
                <a:lnTo>
                  <a:pt x="349847" y="37376"/>
                </a:lnTo>
                <a:close/>
              </a:path>
              <a:path extrusionOk="0" h="350520" w="354330">
                <a:moveTo>
                  <a:pt x="335384" y="228930"/>
                </a:moveTo>
                <a:lnTo>
                  <a:pt x="18632" y="228930"/>
                </a:lnTo>
                <a:lnTo>
                  <a:pt x="18632" y="37376"/>
                </a:lnTo>
                <a:lnTo>
                  <a:pt x="335384" y="37376"/>
                </a:lnTo>
                <a:lnTo>
                  <a:pt x="335384" y="51392"/>
                </a:lnTo>
                <a:lnTo>
                  <a:pt x="46581" y="51392"/>
                </a:lnTo>
                <a:lnTo>
                  <a:pt x="46581" y="219586"/>
                </a:lnTo>
                <a:lnTo>
                  <a:pt x="335384" y="219586"/>
                </a:lnTo>
                <a:lnTo>
                  <a:pt x="335384" y="228930"/>
                </a:lnTo>
                <a:close/>
              </a:path>
              <a:path extrusionOk="0" h="350520" w="354330">
                <a:moveTo>
                  <a:pt x="335384" y="219586"/>
                </a:moveTo>
                <a:lnTo>
                  <a:pt x="307435" y="219586"/>
                </a:lnTo>
                <a:lnTo>
                  <a:pt x="307435" y="51392"/>
                </a:lnTo>
                <a:lnTo>
                  <a:pt x="335384" y="51392"/>
                </a:lnTo>
                <a:lnTo>
                  <a:pt x="335384" y="219586"/>
                </a:lnTo>
                <a:close/>
              </a:path>
              <a:path extrusionOk="0" h="350520" w="354330">
                <a:moveTo>
                  <a:pt x="349847" y="247618"/>
                </a:moveTo>
                <a:lnTo>
                  <a:pt x="4169" y="247618"/>
                </a:lnTo>
                <a:lnTo>
                  <a:pt x="0" y="243437"/>
                </a:lnTo>
                <a:lnTo>
                  <a:pt x="0" y="233112"/>
                </a:lnTo>
                <a:lnTo>
                  <a:pt x="4169" y="228930"/>
                </a:lnTo>
                <a:lnTo>
                  <a:pt x="349847" y="228930"/>
                </a:lnTo>
                <a:lnTo>
                  <a:pt x="354016" y="233112"/>
                </a:lnTo>
                <a:lnTo>
                  <a:pt x="354016" y="243437"/>
                </a:lnTo>
                <a:lnTo>
                  <a:pt x="349847" y="247618"/>
                </a:lnTo>
                <a:close/>
              </a:path>
              <a:path extrusionOk="0" h="350520" w="354330">
                <a:moveTo>
                  <a:pt x="83589" y="336509"/>
                </a:moveTo>
                <a:lnTo>
                  <a:pt x="76230" y="329206"/>
                </a:lnTo>
                <a:lnTo>
                  <a:pt x="76202" y="323259"/>
                </a:lnTo>
                <a:lnTo>
                  <a:pt x="79840" y="319568"/>
                </a:lnTo>
                <a:lnTo>
                  <a:pt x="151575" y="247618"/>
                </a:lnTo>
                <a:lnTo>
                  <a:pt x="202441" y="247618"/>
                </a:lnTo>
                <a:lnTo>
                  <a:pt x="212690" y="257897"/>
                </a:lnTo>
                <a:lnTo>
                  <a:pt x="186324" y="257897"/>
                </a:lnTo>
                <a:lnTo>
                  <a:pt x="186324" y="258037"/>
                </a:lnTo>
                <a:lnTo>
                  <a:pt x="167692" y="258037"/>
                </a:lnTo>
                <a:lnTo>
                  <a:pt x="93162" y="332790"/>
                </a:lnTo>
                <a:lnTo>
                  <a:pt x="89524" y="336481"/>
                </a:lnTo>
                <a:lnTo>
                  <a:pt x="83589" y="336509"/>
                </a:lnTo>
                <a:close/>
              </a:path>
              <a:path extrusionOk="0" h="350520" w="354330">
                <a:moveTo>
                  <a:pt x="270398" y="336299"/>
                </a:moveTo>
                <a:lnTo>
                  <a:pt x="264497" y="336299"/>
                </a:lnTo>
                <a:lnTo>
                  <a:pt x="186324" y="257897"/>
                </a:lnTo>
                <a:lnTo>
                  <a:pt x="212690" y="257897"/>
                </a:lnTo>
                <a:lnTo>
                  <a:pt x="277679" y="323077"/>
                </a:lnTo>
                <a:lnTo>
                  <a:pt x="277679" y="328996"/>
                </a:lnTo>
                <a:lnTo>
                  <a:pt x="270398" y="336299"/>
                </a:lnTo>
                <a:close/>
              </a:path>
              <a:path extrusionOk="0" h="350520" w="354330">
                <a:moveTo>
                  <a:pt x="182155" y="350403"/>
                </a:moveTo>
                <a:lnTo>
                  <a:pt x="171861" y="350403"/>
                </a:lnTo>
                <a:lnTo>
                  <a:pt x="167692" y="346222"/>
                </a:lnTo>
                <a:lnTo>
                  <a:pt x="167692" y="258037"/>
                </a:lnTo>
                <a:lnTo>
                  <a:pt x="186324" y="258037"/>
                </a:lnTo>
                <a:lnTo>
                  <a:pt x="186324" y="346222"/>
                </a:lnTo>
                <a:lnTo>
                  <a:pt x="182155" y="350403"/>
                </a:lnTo>
                <a:close/>
              </a:path>
            </a:pathLst>
          </a:custGeom>
          <a:solidFill>
            <a:srgbClr val="D416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2" name="Google Shape;512;p22"/>
          <p:cNvSpPr/>
          <p:nvPr/>
        </p:nvSpPr>
        <p:spPr>
          <a:xfrm>
            <a:off x="2363076" y="5746214"/>
            <a:ext cx="79375" cy="0"/>
          </a:xfrm>
          <a:custGeom>
            <a:rect b="b" l="l" r="r" t="t"/>
            <a:pathLst>
              <a:path extrusionOk="0" h="120000" w="79375">
                <a:moveTo>
                  <a:pt x="0" y="0"/>
                </a:moveTo>
                <a:lnTo>
                  <a:pt x="79187" y="0"/>
                </a:lnTo>
              </a:path>
            </a:pathLst>
          </a:custGeom>
          <a:noFill/>
          <a:ln cap="flat" cmpd="sng" w="18675">
            <a:solidFill>
              <a:srgbClr val="D416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3" name="Google Shape;513;p22"/>
          <p:cNvSpPr/>
          <p:nvPr/>
        </p:nvSpPr>
        <p:spPr>
          <a:xfrm>
            <a:off x="2265255" y="5717247"/>
            <a:ext cx="69215" cy="57150"/>
          </a:xfrm>
          <a:custGeom>
            <a:rect b="b" l="l" r="r" t="t"/>
            <a:pathLst>
              <a:path extrusionOk="0" h="57150" w="69214">
                <a:moveTo>
                  <a:pt x="51239" y="30835"/>
                </a:moveTo>
                <a:lnTo>
                  <a:pt x="25153" y="30835"/>
                </a:lnTo>
                <a:lnTo>
                  <a:pt x="55897" y="0"/>
                </a:lnTo>
                <a:lnTo>
                  <a:pt x="68940" y="13081"/>
                </a:lnTo>
                <a:lnTo>
                  <a:pt x="51239" y="30835"/>
                </a:lnTo>
                <a:close/>
              </a:path>
              <a:path extrusionOk="0" h="57150" w="69214">
                <a:moveTo>
                  <a:pt x="25153" y="56999"/>
                </a:moveTo>
                <a:lnTo>
                  <a:pt x="0" y="31769"/>
                </a:lnTo>
                <a:lnTo>
                  <a:pt x="13042" y="18688"/>
                </a:lnTo>
                <a:lnTo>
                  <a:pt x="25153" y="30835"/>
                </a:lnTo>
                <a:lnTo>
                  <a:pt x="51239" y="30835"/>
                </a:lnTo>
                <a:lnTo>
                  <a:pt x="25153" y="56999"/>
                </a:lnTo>
                <a:close/>
              </a:path>
            </a:pathLst>
          </a:custGeom>
          <a:solidFill>
            <a:srgbClr val="D416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4" name="Google Shape;514;p22"/>
          <p:cNvSpPr/>
          <p:nvPr/>
        </p:nvSpPr>
        <p:spPr>
          <a:xfrm>
            <a:off x="2363076" y="5806951"/>
            <a:ext cx="79375" cy="0"/>
          </a:xfrm>
          <a:custGeom>
            <a:rect b="b" l="l" r="r" t="t"/>
            <a:pathLst>
              <a:path extrusionOk="0" h="120000" w="79375">
                <a:moveTo>
                  <a:pt x="0" y="0"/>
                </a:moveTo>
                <a:lnTo>
                  <a:pt x="79187" y="0"/>
                </a:lnTo>
              </a:path>
            </a:pathLst>
          </a:custGeom>
          <a:noFill/>
          <a:ln cap="flat" cmpd="sng" w="18675">
            <a:solidFill>
              <a:srgbClr val="D41685"/>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5" name="Google Shape;515;p22"/>
          <p:cNvSpPr/>
          <p:nvPr/>
        </p:nvSpPr>
        <p:spPr>
          <a:xfrm>
            <a:off x="2265255" y="5777984"/>
            <a:ext cx="69215" cy="57150"/>
          </a:xfrm>
          <a:custGeom>
            <a:rect b="b" l="l" r="r" t="t"/>
            <a:pathLst>
              <a:path extrusionOk="0" h="57150" w="69214">
                <a:moveTo>
                  <a:pt x="51239" y="30835"/>
                </a:moveTo>
                <a:lnTo>
                  <a:pt x="25153" y="30835"/>
                </a:lnTo>
                <a:lnTo>
                  <a:pt x="55897" y="0"/>
                </a:lnTo>
                <a:lnTo>
                  <a:pt x="68940" y="13081"/>
                </a:lnTo>
                <a:lnTo>
                  <a:pt x="51239" y="30835"/>
                </a:lnTo>
                <a:close/>
              </a:path>
              <a:path extrusionOk="0" h="57150" w="69214">
                <a:moveTo>
                  <a:pt x="25153" y="56999"/>
                </a:moveTo>
                <a:lnTo>
                  <a:pt x="0" y="31769"/>
                </a:lnTo>
                <a:lnTo>
                  <a:pt x="13042" y="18688"/>
                </a:lnTo>
                <a:lnTo>
                  <a:pt x="25153" y="30835"/>
                </a:lnTo>
                <a:lnTo>
                  <a:pt x="51239" y="30835"/>
                </a:lnTo>
                <a:lnTo>
                  <a:pt x="25153" y="56999"/>
                </a:lnTo>
                <a:close/>
              </a:path>
            </a:pathLst>
          </a:custGeom>
          <a:solidFill>
            <a:srgbClr val="D41685"/>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6" name="Google Shape;516;p22"/>
          <p:cNvSpPr/>
          <p:nvPr/>
        </p:nvSpPr>
        <p:spPr>
          <a:xfrm>
            <a:off x="2130170" y="5587365"/>
            <a:ext cx="453390" cy="453390"/>
          </a:xfrm>
          <a:custGeom>
            <a:rect b="b" l="l" r="r" t="t"/>
            <a:pathLst>
              <a:path extrusionOk="0" h="453389" w="453389">
                <a:moveTo>
                  <a:pt x="0" y="0"/>
                </a:moveTo>
                <a:lnTo>
                  <a:pt x="453390" y="0"/>
                </a:lnTo>
                <a:lnTo>
                  <a:pt x="453390" y="453390"/>
                </a:lnTo>
                <a:lnTo>
                  <a:pt x="0" y="453390"/>
                </a:lnTo>
                <a:lnTo>
                  <a:pt x="0" y="0"/>
                </a:lnTo>
                <a:close/>
              </a:path>
            </a:pathLst>
          </a:custGeom>
          <a:noFill/>
          <a:ln cap="flat" cmpd="sng" w="158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7" name="Google Shape;517;p22"/>
          <p:cNvSpPr txBox="1"/>
          <p:nvPr/>
        </p:nvSpPr>
        <p:spPr>
          <a:xfrm>
            <a:off x="2901526" y="5445929"/>
            <a:ext cx="8455660" cy="1054328"/>
          </a:xfrm>
          <a:prstGeom prst="rect">
            <a:avLst/>
          </a:prstGeom>
          <a:noFill/>
          <a:ln>
            <a:noFill/>
          </a:ln>
        </p:spPr>
        <p:txBody>
          <a:bodyPr anchorCtr="0" anchor="t" bIns="0" lIns="0" spcFirstLastPara="1" rIns="0" wrap="square" tIns="0">
            <a:spAutoFit/>
          </a:bodyPr>
          <a:lstStyle/>
          <a:p>
            <a:pPr indent="0" lvl="0" marL="12700" marR="1626870" rtl="0" algn="l">
              <a:lnSpc>
                <a:spcPct val="101099"/>
              </a:lnSpc>
              <a:spcBef>
                <a:spcPts val="0"/>
              </a:spcBef>
              <a:spcAft>
                <a:spcPts val="0"/>
              </a:spcAft>
              <a:buNone/>
            </a:pPr>
            <a:r>
              <a:rPr lang="en-US" sz="1700">
                <a:solidFill>
                  <a:schemeClr val="dk1"/>
                </a:solidFill>
                <a:latin typeface="Arial"/>
                <a:ea typeface="Arial"/>
                <a:cs typeface="Arial"/>
                <a:sym typeface="Arial"/>
              </a:rPr>
              <a:t>Shirika lisilo la kiserikali lazima litengeneze na kutumia daftari la mahudhurio kwa shirika na kutoa mafunzo ya utunzaji wa muda ndani ya siku 30.</a:t>
            </a:r>
            <a:endParaRPr sz="1700">
              <a:solidFill>
                <a:schemeClr val="dk1"/>
              </a:solidFill>
              <a:latin typeface="Arial"/>
              <a:ea typeface="Arial"/>
              <a:cs typeface="Arial"/>
              <a:sym typeface="Arial"/>
            </a:endParaRPr>
          </a:p>
          <a:p>
            <a:pPr indent="0" lvl="0" marL="0" marR="5080" rtl="0" algn="r">
              <a:lnSpc>
                <a:spcPct val="100000"/>
              </a:lnSpc>
              <a:spcBef>
                <a:spcPts val="0"/>
              </a:spcBef>
              <a:spcAft>
                <a:spcPts val="0"/>
              </a:spcAft>
              <a:buNone/>
            </a:pPr>
            <a:r>
              <a:rPr lang="en-US" sz="1700">
                <a:solidFill>
                  <a:srgbClr val="FFFFFF"/>
                </a:solidFill>
                <a:latin typeface="Arial"/>
                <a:ea typeface="Arial"/>
                <a:cs typeface="Arial"/>
                <a:sym typeface="Arial"/>
              </a:rPr>
              <a:t>15</a:t>
            </a:r>
            <a:endParaRPr sz="1700">
              <a:solidFill>
                <a:schemeClr val="dk1"/>
              </a:solidFill>
              <a:latin typeface="Arial"/>
              <a:ea typeface="Arial"/>
              <a:cs typeface="Arial"/>
              <a:sym typeface="Arial"/>
            </a:endParaRPr>
          </a:p>
        </p:txBody>
      </p:sp>
      <p:sp>
        <p:nvSpPr>
          <p:cNvPr id="518" name="Google Shape;518;p22"/>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200">
                <a:solidFill>
                  <a:schemeClr val="lt1"/>
                </a:solidFill>
                <a:latin typeface="Arial"/>
                <a:ea typeface="Arial"/>
                <a:cs typeface="Arial"/>
                <a:sym typeface="Arial"/>
              </a:rPr>
              <a:t>MFANO WA SACs</a:t>
            </a:r>
            <a:endParaRPr/>
          </a:p>
        </p:txBody>
      </p:sp>
      <p:sp>
        <p:nvSpPr>
          <p:cNvPr id="519" name="Google Shape;519;p22"/>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1" name="Shape 2091"/>
        <p:cNvGrpSpPr/>
        <p:nvPr/>
      </p:nvGrpSpPr>
      <p:grpSpPr>
        <a:xfrm>
          <a:off x="0" y="0"/>
          <a:ext cx="0" cy="0"/>
          <a:chOff x="0" y="0"/>
          <a:chExt cx="0" cy="0"/>
        </a:xfrm>
      </p:grpSpPr>
      <p:sp>
        <p:nvSpPr>
          <p:cNvPr id="2092" name="Google Shape;2092;p220"/>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CHATI YA NUPAS PLUS 2.0</a:t>
            </a:r>
            <a:endParaRPr b="1" sz="3200">
              <a:solidFill>
                <a:schemeClr val="lt1"/>
              </a:solidFill>
              <a:latin typeface="Arial"/>
              <a:ea typeface="Arial"/>
              <a:cs typeface="Arial"/>
              <a:sym typeface="Arial"/>
            </a:endParaRPr>
          </a:p>
        </p:txBody>
      </p:sp>
      <p:pic>
        <p:nvPicPr>
          <p:cNvPr descr="Chart  Description automatically generated" id="2093" name="Google Shape;2093;p220"/>
          <p:cNvPicPr preferRelativeResize="0"/>
          <p:nvPr/>
        </p:nvPicPr>
        <p:blipFill rotWithShape="1">
          <a:blip r:embed="rId3">
            <a:alphaModFix/>
          </a:blip>
          <a:srcRect b="5648" l="1525" r="4167" t="0"/>
          <a:stretch/>
        </p:blipFill>
        <p:spPr>
          <a:xfrm>
            <a:off x="1499616" y="992682"/>
            <a:ext cx="9162287" cy="4888899"/>
          </a:xfrm>
          <a:prstGeom prst="rect">
            <a:avLst/>
          </a:prstGeom>
          <a:noFill/>
          <a:ln>
            <a:noFill/>
          </a:ln>
        </p:spPr>
      </p:pic>
      <p:sp>
        <p:nvSpPr>
          <p:cNvPr id="2094" name="Google Shape;2094;p220"/>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8" name="Shape 2098"/>
        <p:cNvGrpSpPr/>
        <p:nvPr/>
      </p:nvGrpSpPr>
      <p:grpSpPr>
        <a:xfrm>
          <a:off x="0" y="0"/>
          <a:ext cx="0" cy="0"/>
          <a:chOff x="0" y="0"/>
          <a:chExt cx="0" cy="0"/>
        </a:xfrm>
      </p:grpSpPr>
      <p:sp>
        <p:nvSpPr>
          <p:cNvPr id="2099" name="Google Shape;2099;p221"/>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EMMP</a:t>
            </a:r>
            <a:endParaRPr/>
          </a:p>
        </p:txBody>
      </p:sp>
      <p:graphicFrame>
        <p:nvGraphicFramePr>
          <p:cNvPr id="2100" name="Google Shape;2100;p221"/>
          <p:cNvGraphicFramePr/>
          <p:nvPr/>
        </p:nvGraphicFramePr>
        <p:xfrm>
          <a:off x="597794" y="911303"/>
          <a:ext cx="3000000" cy="3000000"/>
        </p:xfrm>
        <a:graphic>
          <a:graphicData uri="http://schemas.openxmlformats.org/drawingml/2006/table">
            <a:tbl>
              <a:tblPr bandRow="1" firstCol="1" firstRow="1">
                <a:noFill/>
                <a:tableStyleId>{8A603AAD-59E9-4164-B51B-7B92F35CD14B}</a:tableStyleId>
              </a:tblPr>
              <a:tblGrid>
                <a:gridCol w="1985850"/>
                <a:gridCol w="5958950"/>
                <a:gridCol w="3037775"/>
              </a:tblGrid>
              <a:tr h="48825">
                <a:tc>
                  <a:txBody>
                    <a:bodyPr/>
                    <a:lstStyle/>
                    <a:p>
                      <a:pPr indent="-8890" lvl="0" marL="8890" marR="0" rtl="0" algn="ctr">
                        <a:spcBef>
                          <a:spcPts val="0"/>
                        </a:spcBef>
                        <a:spcAft>
                          <a:spcPts val="0"/>
                        </a:spcAft>
                        <a:buNone/>
                      </a:pPr>
                      <a:r>
                        <a:rPr lang="en-US" sz="1300" u="none" cap="none" strike="noStrike"/>
                        <a:t>KATEGORIA/</a:t>
                      </a:r>
                      <a:br>
                        <a:rPr b="1" lang="en-US" sz="1300" u="none" cap="none" strike="noStrike">
                          <a:solidFill>
                            <a:schemeClr val="lt1"/>
                          </a:solidFill>
                          <a:latin typeface="Arial"/>
                          <a:ea typeface="Arial"/>
                          <a:cs typeface="Arial"/>
                          <a:sym typeface="Arial"/>
                        </a:rPr>
                      </a:br>
                      <a:r>
                        <a:rPr lang="en-US" sz="1300" u="none" cap="none" strike="noStrike"/>
                        <a:t>KATEGORIA NDOGO</a:t>
                      </a:r>
                      <a:endParaRPr b="1" sz="1300" u="none" cap="none" strike="noStrike">
                        <a:solidFill>
                          <a:schemeClr val="lt1"/>
                        </a:solidFill>
                        <a:latin typeface="Arial"/>
                        <a:ea typeface="Arial"/>
                        <a:cs typeface="Arial"/>
                        <a:sym typeface="Arial"/>
                      </a:endParaRPr>
                    </a:p>
                  </a:txBody>
                  <a:tcPr marT="0" marB="0" marR="9725" marL="9725" anchor="ctr">
                    <a:solidFill>
                      <a:srgbClr val="002E6C"/>
                    </a:solidFill>
                  </a:tcPr>
                </a:tc>
                <a:tc>
                  <a:txBody>
                    <a:bodyPr/>
                    <a:lstStyle/>
                    <a:p>
                      <a:pPr indent="-8890" lvl="0" marL="8890" marR="0" rtl="0" algn="ctr">
                        <a:spcBef>
                          <a:spcPts val="0"/>
                        </a:spcBef>
                        <a:spcAft>
                          <a:spcPts val="0"/>
                        </a:spcAft>
                        <a:buNone/>
                      </a:pPr>
                      <a:r>
                        <a:rPr lang="en-US" sz="1300" u="none" cap="none" strike="noStrike"/>
                        <a:t>MALENGO</a:t>
                      </a:r>
                      <a:endParaRPr b="1" sz="1300" u="none" cap="none" strike="noStrike">
                        <a:solidFill>
                          <a:schemeClr val="lt1"/>
                        </a:solidFill>
                        <a:latin typeface="Arial"/>
                        <a:ea typeface="Arial"/>
                        <a:cs typeface="Arial"/>
                        <a:sym typeface="Arial"/>
                      </a:endParaRPr>
                    </a:p>
                  </a:txBody>
                  <a:tcPr marT="0" marB="0" marR="9725" marL="9725" anchor="ctr">
                    <a:solidFill>
                      <a:srgbClr val="002E6C"/>
                    </a:solidFill>
                  </a:tcPr>
                </a:tc>
                <a:tc>
                  <a:txBody>
                    <a:bodyPr/>
                    <a:lstStyle/>
                    <a:p>
                      <a:pPr indent="-8890" lvl="0" marL="8890" marR="0" rtl="0" algn="ctr">
                        <a:spcBef>
                          <a:spcPts val="0"/>
                        </a:spcBef>
                        <a:spcAft>
                          <a:spcPts val="0"/>
                        </a:spcAft>
                        <a:buNone/>
                      </a:pPr>
                      <a:r>
                        <a:rPr lang="en-US" sz="1300" u="none" cap="none" strike="noStrike"/>
                        <a:t>NYARAKA MUHIMU KWA AJILI YA TATHMINI</a:t>
                      </a:r>
                      <a:endParaRPr b="1" sz="1300" u="none" cap="none" strike="noStrike">
                        <a:solidFill>
                          <a:schemeClr val="lt1"/>
                        </a:solidFill>
                        <a:latin typeface="Arial"/>
                        <a:ea typeface="Arial"/>
                        <a:cs typeface="Arial"/>
                        <a:sym typeface="Arial"/>
                      </a:endParaRPr>
                    </a:p>
                  </a:txBody>
                  <a:tcPr marT="0" marB="0" marR="9725" marL="9725" anchor="ctr">
                    <a:solidFill>
                      <a:srgbClr val="002E6C"/>
                    </a:solidFill>
                  </a:tcPr>
                </a:tc>
              </a:tr>
              <a:tr h="195350">
                <a:tc>
                  <a:txBody>
                    <a:bodyPr/>
                    <a:lstStyle/>
                    <a:p>
                      <a:pPr indent="-8890" lvl="0" marL="8890" marR="0" rtl="0" algn="l">
                        <a:spcBef>
                          <a:spcPts val="0"/>
                        </a:spcBef>
                        <a:spcAft>
                          <a:spcPts val="0"/>
                        </a:spcAft>
                        <a:buNone/>
                      </a:pPr>
                      <a:r>
                        <a:rPr lang="en-US" sz="1300" u="none" cap="none" strike="noStrike"/>
                        <a:t>Mpango </a:t>
                      </a:r>
                      <a:endParaRPr sz="1300" u="none" cap="none" strike="noStrike">
                        <a:solidFill>
                          <a:srgbClr val="000000"/>
                        </a:solidFill>
                        <a:latin typeface="Arial"/>
                        <a:ea typeface="Arial"/>
                        <a:cs typeface="Arial"/>
                        <a:sym typeface="Arial"/>
                      </a:endParaRPr>
                    </a:p>
                  </a:txBody>
                  <a:tcPr marT="0" marB="0" marR="9725" marL="9725"/>
                </a:tc>
                <a:tc>
                  <a:txBody>
                    <a:bodyPr/>
                    <a:lstStyle/>
                    <a:p>
                      <a:pPr indent="-8890" lvl="0" marL="8890" marR="0" rtl="0" algn="l">
                        <a:spcBef>
                          <a:spcPts val="0"/>
                        </a:spcBef>
                        <a:spcAft>
                          <a:spcPts val="0"/>
                        </a:spcAft>
                        <a:buNone/>
                      </a:pPr>
                      <a:r>
                        <a:rPr lang="en-US" sz="1300" u="none" cap="none" strike="noStrike"/>
                        <a:t>Thibitisha kuwa shirika lina EMMP iliyokamilika kikamilifu na imeiwasilisha kila mwaka kwa USAID, na vipengele vyake vyote vikishughulikiwa kwa usahihi: Vipengele/Athari za Mazingira Zilizotambuliwa, Hatua za Kupunguza, Viashiria vya Ufuatiliaji, Marudio ya Ufuatiliaji, Wahusika Wanaowajibika, na Maamuzi ya Masuala ya Ufuatiliaji.</a:t>
                      </a:r>
                      <a:endParaRPr sz="1300" u="none" cap="none" strike="noStrike">
                        <a:solidFill>
                          <a:srgbClr val="000000"/>
                        </a:solidFill>
                        <a:latin typeface="Arial"/>
                        <a:ea typeface="Arial"/>
                        <a:cs typeface="Arial"/>
                        <a:sym typeface="Arial"/>
                      </a:endParaRPr>
                    </a:p>
                  </a:txBody>
                  <a:tcPr marT="0" marB="0" marR="9725" marL="9725"/>
                </a:tc>
                <a:tc>
                  <a:txBody>
                    <a:bodyPr/>
                    <a:lstStyle/>
                    <a:p>
                      <a:pPr indent="-8890" lvl="0" marL="8890" marR="0" rtl="0" algn="ctr">
                        <a:spcBef>
                          <a:spcPts val="0"/>
                        </a:spcBef>
                        <a:spcAft>
                          <a:spcPts val="0"/>
                        </a:spcAft>
                        <a:buNone/>
                      </a:pPr>
                      <a:r>
                        <a:rPr lang="en-US" sz="1300" u="none" cap="none" strike="noStrike"/>
                        <a:t>EMMP</a:t>
                      </a:r>
                      <a:endParaRPr sz="1300" u="none" cap="none" strike="noStrike">
                        <a:solidFill>
                          <a:srgbClr val="000000"/>
                        </a:solidFill>
                        <a:latin typeface="Arial"/>
                        <a:ea typeface="Arial"/>
                        <a:cs typeface="Arial"/>
                        <a:sym typeface="Arial"/>
                      </a:endParaRPr>
                    </a:p>
                  </a:txBody>
                  <a:tcPr marT="0" marB="0" marR="9725" marL="9725"/>
                </a:tc>
              </a:tr>
              <a:tr h="89725">
                <a:tc>
                  <a:txBody>
                    <a:bodyPr/>
                    <a:lstStyle/>
                    <a:p>
                      <a:pPr indent="-8890" lvl="0" marL="8890" marR="0" rtl="0" algn="l">
                        <a:spcBef>
                          <a:spcPts val="0"/>
                        </a:spcBef>
                        <a:spcAft>
                          <a:spcPts val="0"/>
                        </a:spcAft>
                        <a:buNone/>
                      </a:pPr>
                      <a:r>
                        <a:rPr lang="en-US" sz="1300" u="none" cap="none" strike="noStrike"/>
                        <a:t>Data ya Mradi/Shughuli</a:t>
                      </a:r>
                      <a:endParaRPr sz="1300" u="none" cap="none" strike="noStrike">
                        <a:solidFill>
                          <a:srgbClr val="000000"/>
                        </a:solidFill>
                        <a:latin typeface="Arial"/>
                        <a:ea typeface="Arial"/>
                        <a:cs typeface="Arial"/>
                        <a:sym typeface="Arial"/>
                      </a:endParaRPr>
                    </a:p>
                  </a:txBody>
                  <a:tcPr marT="0" marB="0" marR="9725" marL="9725"/>
                </a:tc>
                <a:tc>
                  <a:txBody>
                    <a:bodyPr/>
                    <a:lstStyle/>
                    <a:p>
                      <a:pPr indent="-8890" lvl="0" marL="8890" marR="0" rtl="0" algn="l">
                        <a:spcBef>
                          <a:spcPts val="0"/>
                        </a:spcBef>
                        <a:spcAft>
                          <a:spcPts val="0"/>
                        </a:spcAft>
                        <a:buNone/>
                      </a:pPr>
                      <a:r>
                        <a:rPr lang="en-US" sz="1300" u="none" cap="none" strike="noStrike"/>
                        <a:t>Thibitisha kwamba sehemu ya Data ya Mradi/Shughuli kwenye EMMP imekamilika kikamilifu na kwa usahihi.</a:t>
                      </a:r>
                      <a:endParaRPr sz="1300" u="none" cap="none" strike="noStrike">
                        <a:solidFill>
                          <a:srgbClr val="000000"/>
                        </a:solidFill>
                        <a:latin typeface="Arial"/>
                        <a:ea typeface="Arial"/>
                        <a:cs typeface="Arial"/>
                        <a:sym typeface="Arial"/>
                      </a:endParaRPr>
                    </a:p>
                  </a:txBody>
                  <a:tcPr marT="0" marB="0" marR="9725" marL="9725"/>
                </a:tc>
                <a:tc>
                  <a:txBody>
                    <a:bodyPr/>
                    <a:lstStyle/>
                    <a:p>
                      <a:pPr indent="-8890" lvl="0" marL="8890" marR="0" rtl="0" algn="ctr">
                        <a:spcBef>
                          <a:spcPts val="0"/>
                        </a:spcBef>
                        <a:spcAft>
                          <a:spcPts val="0"/>
                        </a:spcAft>
                        <a:buNone/>
                      </a:pPr>
                      <a:r>
                        <a:rPr lang="en-US" sz="1300" u="none" cap="none" strike="noStrike"/>
                        <a:t>EMMP</a:t>
                      </a:r>
                      <a:endParaRPr sz="1300" u="none" cap="none" strike="noStrike">
                        <a:solidFill>
                          <a:srgbClr val="000000"/>
                        </a:solidFill>
                        <a:latin typeface="Arial"/>
                        <a:ea typeface="Arial"/>
                        <a:cs typeface="Arial"/>
                        <a:sym typeface="Arial"/>
                      </a:endParaRPr>
                    </a:p>
                  </a:txBody>
                  <a:tcPr marT="0" marB="0" marR="9725" marL="9725"/>
                </a:tc>
              </a:tr>
              <a:tr h="81075">
                <a:tc>
                  <a:txBody>
                    <a:bodyPr/>
                    <a:lstStyle/>
                    <a:p>
                      <a:pPr indent="-8890" lvl="0" marL="8890" marR="0" rtl="0" algn="l">
                        <a:spcBef>
                          <a:spcPts val="0"/>
                        </a:spcBef>
                        <a:spcAft>
                          <a:spcPts val="0"/>
                        </a:spcAft>
                        <a:buNone/>
                      </a:pPr>
                      <a:r>
                        <a:rPr lang="en-US" sz="1300" u="none" cap="none" strike="noStrike"/>
                        <a:t>Data ya Shirika/Utawala</a:t>
                      </a:r>
                      <a:endParaRPr sz="1300" u="none" cap="none" strike="noStrike">
                        <a:solidFill>
                          <a:srgbClr val="000000"/>
                        </a:solidFill>
                        <a:latin typeface="Arial"/>
                        <a:ea typeface="Arial"/>
                        <a:cs typeface="Arial"/>
                        <a:sym typeface="Arial"/>
                      </a:endParaRPr>
                    </a:p>
                  </a:txBody>
                  <a:tcPr marT="0" marB="0" marR="9725" marL="9725"/>
                </a:tc>
                <a:tc>
                  <a:txBody>
                    <a:bodyPr/>
                    <a:lstStyle/>
                    <a:p>
                      <a:pPr indent="-8890" lvl="0" marL="8890" marR="0" rtl="0" algn="l">
                        <a:spcBef>
                          <a:spcPts val="0"/>
                        </a:spcBef>
                        <a:spcAft>
                          <a:spcPts val="0"/>
                        </a:spcAft>
                        <a:buNone/>
                      </a:pPr>
                      <a:r>
                        <a:rPr lang="en-US" sz="1300" u="none" cap="none" strike="noStrike"/>
                        <a:t>Thibitisha kwamba sehemu ya Data ya Shirika/Utawala kwenye EMMP imekamilika kikamilifu na kwa usahihi.</a:t>
                      </a:r>
                      <a:endParaRPr sz="1300" u="none" cap="none" strike="noStrike">
                        <a:solidFill>
                          <a:srgbClr val="000000"/>
                        </a:solidFill>
                        <a:latin typeface="Arial"/>
                        <a:ea typeface="Arial"/>
                        <a:cs typeface="Arial"/>
                        <a:sym typeface="Arial"/>
                      </a:endParaRPr>
                    </a:p>
                  </a:txBody>
                  <a:tcPr marT="0" marB="0" marR="9725" marL="9725"/>
                </a:tc>
                <a:tc>
                  <a:txBody>
                    <a:bodyPr/>
                    <a:lstStyle/>
                    <a:p>
                      <a:pPr indent="-8890" lvl="0" marL="8890" marR="0" rtl="0" algn="ctr">
                        <a:spcBef>
                          <a:spcPts val="0"/>
                        </a:spcBef>
                        <a:spcAft>
                          <a:spcPts val="0"/>
                        </a:spcAft>
                        <a:buNone/>
                      </a:pPr>
                      <a:r>
                        <a:rPr lang="en-US" sz="1300" u="none" cap="none" strike="noStrike"/>
                        <a:t>EMMP</a:t>
                      </a:r>
                      <a:endParaRPr sz="1300" u="none" cap="none" strike="noStrike">
                        <a:solidFill>
                          <a:srgbClr val="000000"/>
                        </a:solidFill>
                        <a:latin typeface="Arial"/>
                        <a:ea typeface="Arial"/>
                        <a:cs typeface="Arial"/>
                        <a:sym typeface="Arial"/>
                      </a:endParaRPr>
                    </a:p>
                  </a:txBody>
                  <a:tcPr marT="0" marB="0" marR="9725" marL="9725"/>
                </a:tc>
              </a:tr>
              <a:tr h="80000">
                <a:tc>
                  <a:txBody>
                    <a:bodyPr/>
                    <a:lstStyle/>
                    <a:p>
                      <a:pPr indent="-8890" lvl="0" marL="8890" marR="0" rtl="0" algn="l">
                        <a:spcBef>
                          <a:spcPts val="0"/>
                        </a:spcBef>
                        <a:spcAft>
                          <a:spcPts val="0"/>
                        </a:spcAft>
                        <a:buNone/>
                      </a:pPr>
                      <a:r>
                        <a:rPr lang="en-US" sz="1300" u="none" cap="none" strike="noStrike"/>
                        <a:t>Uwasilishaji wa Awali </a:t>
                      </a:r>
                      <a:endParaRPr sz="1300" u="none" cap="none" strike="noStrike">
                        <a:solidFill>
                          <a:srgbClr val="000000"/>
                        </a:solidFill>
                        <a:latin typeface="Arial"/>
                        <a:ea typeface="Arial"/>
                        <a:cs typeface="Arial"/>
                        <a:sym typeface="Arial"/>
                      </a:endParaRPr>
                    </a:p>
                  </a:txBody>
                  <a:tcPr marT="0" marB="0" marR="9725" marL="9725"/>
                </a:tc>
                <a:tc>
                  <a:txBody>
                    <a:bodyPr/>
                    <a:lstStyle/>
                    <a:p>
                      <a:pPr indent="-8890" lvl="0" marL="8890" marR="0" rtl="0" algn="l">
                        <a:spcBef>
                          <a:spcPts val="0"/>
                        </a:spcBef>
                        <a:spcAft>
                          <a:spcPts val="0"/>
                        </a:spcAft>
                        <a:buNone/>
                      </a:pPr>
                      <a:r>
                        <a:rPr lang="en-US" sz="1300" u="none" cap="none" strike="noStrike"/>
                        <a:t>Thibitisha ikiwa EMMP iliwasilishwa kwa USAID au Mpokeaji Mkuu kwa wakati uliotajwa katika tuzo au zawadi.</a:t>
                      </a:r>
                      <a:endParaRPr sz="1300" u="none" cap="none" strike="noStrike">
                        <a:solidFill>
                          <a:srgbClr val="000000"/>
                        </a:solidFill>
                        <a:latin typeface="Arial"/>
                        <a:ea typeface="Arial"/>
                        <a:cs typeface="Arial"/>
                        <a:sym typeface="Arial"/>
                      </a:endParaRPr>
                    </a:p>
                  </a:txBody>
                  <a:tcPr marT="0" marB="0" marR="9725" marL="9725"/>
                </a:tc>
                <a:tc>
                  <a:txBody>
                    <a:bodyPr/>
                    <a:lstStyle/>
                    <a:p>
                      <a:pPr indent="0" lvl="0" marL="0" marR="0" rtl="0" algn="ctr">
                        <a:spcBef>
                          <a:spcPts val="0"/>
                        </a:spcBef>
                        <a:spcAft>
                          <a:spcPts val="0"/>
                        </a:spcAft>
                        <a:buNone/>
                      </a:pPr>
                      <a:r>
                        <a:rPr lang="en-US" sz="1300" u="none" cap="none" strike="noStrike"/>
                        <a:t>Uthibitisho wa uwasilishaji wa EMMP</a:t>
                      </a:r>
                      <a:endParaRPr sz="1300" u="none" cap="none" strike="noStrike">
                        <a:solidFill>
                          <a:srgbClr val="000000"/>
                        </a:solidFill>
                        <a:latin typeface="Arial"/>
                        <a:ea typeface="Arial"/>
                        <a:cs typeface="Arial"/>
                        <a:sym typeface="Arial"/>
                      </a:endParaRPr>
                    </a:p>
                  </a:txBody>
                  <a:tcPr marT="0" marB="0" marR="9725" marL="9725"/>
                </a:tc>
              </a:tr>
              <a:tr h="231975">
                <a:tc>
                  <a:txBody>
                    <a:bodyPr/>
                    <a:lstStyle/>
                    <a:p>
                      <a:pPr indent="-8890" lvl="0" marL="8890" marR="0" rtl="0" algn="l">
                        <a:spcBef>
                          <a:spcPts val="0"/>
                        </a:spcBef>
                        <a:spcAft>
                          <a:spcPts val="0"/>
                        </a:spcAft>
                        <a:buNone/>
                      </a:pPr>
                      <a:r>
                        <a:rPr lang="en-US" sz="1300" u="none" cap="none" strike="noStrike"/>
                        <a:t>Hali ya mazingira</a:t>
                      </a:r>
                      <a:endParaRPr sz="1300" u="none" cap="none" strike="noStrike">
                        <a:solidFill>
                          <a:srgbClr val="000000"/>
                        </a:solidFill>
                        <a:latin typeface="Arial"/>
                        <a:ea typeface="Arial"/>
                        <a:cs typeface="Arial"/>
                        <a:sym typeface="Arial"/>
                      </a:endParaRPr>
                    </a:p>
                  </a:txBody>
                  <a:tcPr marT="0" marB="0" marR="9725" marL="9725"/>
                </a:tc>
                <a:tc>
                  <a:txBody>
                    <a:bodyPr/>
                    <a:lstStyle/>
                    <a:p>
                      <a:pPr indent="0" lvl="0" marL="0" marR="0" rtl="0" algn="l">
                        <a:spcBef>
                          <a:spcPts val="0"/>
                        </a:spcBef>
                        <a:spcAft>
                          <a:spcPts val="0"/>
                        </a:spcAft>
                        <a:buNone/>
                      </a:pPr>
                      <a:r>
                        <a:rPr lang="en-US" sz="1300" u="none" cap="none" strike="noStrike"/>
                        <a:t>Thibitisha kuwa EMMP ilishughulikia masharti yote katika IEE au EA iliyoidhinishwa.</a:t>
                      </a:r>
                      <a:endParaRPr sz="1300" u="none" cap="none" strike="noStrike">
                        <a:solidFill>
                          <a:srgbClr val="000000"/>
                        </a:solidFill>
                        <a:latin typeface="Arial"/>
                        <a:ea typeface="Arial"/>
                        <a:cs typeface="Arial"/>
                        <a:sym typeface="Arial"/>
                      </a:endParaRPr>
                    </a:p>
                  </a:txBody>
                  <a:tcPr marT="0" marB="0" marR="9725" marL="9725"/>
                </a:tc>
                <a:tc>
                  <a:txBody>
                    <a:bodyPr/>
                    <a:lstStyle/>
                    <a:p>
                      <a:pPr indent="-8890" lvl="0" marL="8890" marR="0" rtl="0" algn="ctr">
                        <a:spcBef>
                          <a:spcPts val="0"/>
                        </a:spcBef>
                        <a:spcAft>
                          <a:spcPts val="0"/>
                        </a:spcAft>
                        <a:buNone/>
                      </a:pPr>
                      <a:r>
                        <a:rPr lang="en-US" sz="1300" u="none" cap="none" strike="noStrike"/>
                        <a:t>EMMP</a:t>
                      </a:r>
                      <a:endParaRPr/>
                    </a:p>
                    <a:p>
                      <a:pPr indent="-8890" lvl="0" marL="8890" marR="0" rtl="0" algn="ctr">
                        <a:spcBef>
                          <a:spcPts val="0"/>
                        </a:spcBef>
                        <a:spcAft>
                          <a:spcPts val="0"/>
                        </a:spcAft>
                        <a:buNone/>
                      </a:pPr>
                      <a:r>
                        <a:rPr lang="en-US" sz="1300" u="none" cap="none" strike="noStrike"/>
                        <a:t>IEE au EA</a:t>
                      </a:r>
                      <a:endParaRPr sz="1300" u="none" cap="none" strike="noStrike">
                        <a:solidFill>
                          <a:srgbClr val="000000"/>
                        </a:solidFill>
                        <a:latin typeface="Arial"/>
                        <a:ea typeface="Arial"/>
                        <a:cs typeface="Arial"/>
                        <a:sym typeface="Arial"/>
                      </a:endParaRPr>
                    </a:p>
                  </a:txBody>
                  <a:tcPr marT="0" marB="0" marR="9725" marL="9725"/>
                </a:tc>
              </a:tr>
              <a:tr h="1005225">
                <a:tc>
                  <a:txBody>
                    <a:bodyPr/>
                    <a:lstStyle/>
                    <a:p>
                      <a:pPr indent="-8890" lvl="0" marL="8890" marR="0" rtl="0" algn="l">
                        <a:spcBef>
                          <a:spcPts val="0"/>
                        </a:spcBef>
                        <a:spcAft>
                          <a:spcPts val="0"/>
                        </a:spcAft>
                        <a:buNone/>
                      </a:pPr>
                      <a:r>
                        <a:rPr lang="en-US" sz="1300" u="none" cap="none" strike="noStrike"/>
                        <a:t>Mpango wa Kazi </a:t>
                      </a:r>
                      <a:endParaRPr sz="1300" u="none" cap="none" strike="noStrike">
                        <a:solidFill>
                          <a:srgbClr val="000000"/>
                        </a:solidFill>
                        <a:latin typeface="Arial"/>
                        <a:ea typeface="Arial"/>
                        <a:cs typeface="Arial"/>
                        <a:sym typeface="Arial"/>
                      </a:endParaRPr>
                    </a:p>
                  </a:txBody>
                  <a:tcPr marT="0" marB="0" marR="9725" marL="9725"/>
                </a:tc>
                <a:tc>
                  <a:txBody>
                    <a:bodyPr/>
                    <a:lstStyle/>
                    <a:p>
                      <a:pPr indent="0" lvl="0" marL="0" marR="0" rtl="0" algn="l">
                        <a:spcBef>
                          <a:spcPts val="0"/>
                        </a:spcBef>
                        <a:spcAft>
                          <a:spcPts val="0"/>
                        </a:spcAft>
                        <a:buNone/>
                      </a:pPr>
                      <a:r>
                        <a:rPr lang="en-US" sz="1300" u="none" cap="none" strike="noStrike"/>
                        <a:t>Thibitisha ikiwa EMMP inatosha na inajumuisha yafuatayo kwa utekelezaji wa hatua za kurekebisha: "EMMP inajumuisha yote: </a:t>
                      </a:r>
                      <a:endParaRPr/>
                    </a:p>
                    <a:p>
                      <a:pPr indent="-342900" lvl="0" marL="342900" marR="0" rtl="0" algn="l">
                        <a:spcBef>
                          <a:spcPts val="0"/>
                        </a:spcBef>
                        <a:spcAft>
                          <a:spcPts val="0"/>
                        </a:spcAft>
                        <a:buSzPts val="1300"/>
                        <a:buFont typeface="Courier New"/>
                        <a:buChar char="o"/>
                      </a:pPr>
                      <a:r>
                        <a:rPr lang="en-US" sz="1300" u="none" cap="none" strike="noStrike"/>
                        <a:t>Mtu anayewajibika kwa utekelezaji wa hatua za marekebisho</a:t>
                      </a:r>
                      <a:endParaRPr sz="1300" u="none" cap="none" strike="noStrike"/>
                    </a:p>
                    <a:p>
                      <a:pPr indent="-342900" lvl="0" marL="342900" marR="0" rtl="0" algn="l">
                        <a:spcBef>
                          <a:spcPts val="0"/>
                        </a:spcBef>
                        <a:spcAft>
                          <a:spcPts val="0"/>
                        </a:spcAft>
                        <a:buSzPts val="1300"/>
                        <a:buFont typeface="Courier New"/>
                        <a:buChar char="o"/>
                      </a:pPr>
                      <a:r>
                        <a:rPr lang="en-US" sz="1300" u="none" cap="none" strike="noStrike"/>
                        <a:t>Hatua za Kupunguza</a:t>
                      </a:r>
                      <a:endParaRPr sz="1300" u="none" cap="none" strike="noStrike"/>
                    </a:p>
                    <a:p>
                      <a:pPr indent="-342900" lvl="0" marL="342900" marR="0" rtl="0" algn="l">
                        <a:spcBef>
                          <a:spcPts val="0"/>
                        </a:spcBef>
                        <a:spcAft>
                          <a:spcPts val="0"/>
                        </a:spcAft>
                        <a:buSzPts val="1300"/>
                        <a:buFont typeface="Courier New"/>
                        <a:buChar char="o"/>
                      </a:pPr>
                      <a:r>
                        <a:rPr lang="en-US" sz="1300" u="none" cap="none" strike="noStrike"/>
                        <a:t>Viashiria vya Ufuatiliaji</a:t>
                      </a:r>
                      <a:endParaRPr sz="1300" u="none" cap="none" strike="noStrike"/>
                    </a:p>
                    <a:p>
                      <a:pPr indent="-342900" lvl="0" marL="342900" marR="0" rtl="0" algn="l">
                        <a:spcBef>
                          <a:spcPts val="0"/>
                        </a:spcBef>
                        <a:spcAft>
                          <a:spcPts val="0"/>
                        </a:spcAft>
                        <a:buSzPts val="1300"/>
                        <a:buFont typeface="Courier New"/>
                        <a:buChar char="o"/>
                      </a:pPr>
                      <a:r>
                        <a:rPr lang="en-US" sz="1300" u="none" cap="none" strike="noStrike"/>
                        <a:t>Njia ya Ufuatiliaji</a:t>
                      </a:r>
                      <a:endParaRPr sz="1300" u="none" cap="none" strike="noStrike"/>
                    </a:p>
                    <a:p>
                      <a:pPr indent="-342900" lvl="0" marL="342900" marR="0" rtl="0" algn="l">
                        <a:spcBef>
                          <a:spcPts val="0"/>
                        </a:spcBef>
                        <a:spcAft>
                          <a:spcPts val="0"/>
                        </a:spcAft>
                        <a:buSzPts val="1300"/>
                        <a:buFont typeface="Courier New"/>
                        <a:buChar char="o"/>
                      </a:pPr>
                      <a:r>
                        <a:rPr lang="en-US" sz="1300" u="none" cap="none" strike="noStrike"/>
                        <a:t>Marudio ya Ufuatiliaji </a:t>
                      </a:r>
                      <a:endParaRPr/>
                    </a:p>
                  </a:txBody>
                  <a:tcPr marT="0" marB="0" marR="9725" marL="9725"/>
                </a:tc>
                <a:tc>
                  <a:txBody>
                    <a:bodyPr/>
                    <a:lstStyle/>
                    <a:p>
                      <a:pPr indent="-8890" lvl="0" marL="8890" marR="0" rtl="0" algn="ctr">
                        <a:spcBef>
                          <a:spcPts val="0"/>
                        </a:spcBef>
                        <a:spcAft>
                          <a:spcPts val="0"/>
                        </a:spcAft>
                        <a:buNone/>
                      </a:pPr>
                      <a:r>
                        <a:rPr lang="en-US" sz="1300" u="none" cap="none" strike="noStrike"/>
                        <a:t>EMMP</a:t>
                      </a:r>
                      <a:endParaRPr/>
                    </a:p>
                    <a:p>
                      <a:pPr indent="-8890" lvl="0" marL="8890" marR="0" rtl="0" algn="ctr">
                        <a:spcBef>
                          <a:spcPts val="0"/>
                        </a:spcBef>
                        <a:spcAft>
                          <a:spcPts val="0"/>
                        </a:spcAft>
                        <a:buNone/>
                      </a:pPr>
                      <a:r>
                        <a:rPr lang="en-US" sz="1300" u="none" cap="none" strike="noStrike"/>
                        <a:t>Mpango wa Kazi wa Utekelezaji</a:t>
                      </a:r>
                      <a:endParaRPr sz="1300" u="none" cap="none" strike="noStrike">
                        <a:solidFill>
                          <a:srgbClr val="000000"/>
                        </a:solidFill>
                        <a:latin typeface="Arial"/>
                        <a:ea typeface="Arial"/>
                        <a:cs typeface="Arial"/>
                        <a:sym typeface="Arial"/>
                      </a:endParaRPr>
                    </a:p>
                  </a:txBody>
                  <a:tcPr marT="0" marB="0" marR="9725" marL="9725"/>
                </a:tc>
              </a:tr>
              <a:tr h="231975">
                <a:tc>
                  <a:txBody>
                    <a:bodyPr/>
                    <a:lstStyle/>
                    <a:p>
                      <a:pPr indent="-8890" lvl="0" marL="8890" marR="0" rtl="0" algn="l">
                        <a:spcBef>
                          <a:spcPts val="0"/>
                        </a:spcBef>
                        <a:spcAft>
                          <a:spcPts val="0"/>
                        </a:spcAft>
                        <a:buNone/>
                      </a:pPr>
                      <a:r>
                        <a:rPr lang="en-US" sz="1300" u="none" cap="none" strike="noStrike"/>
                        <a:t>Mpango wa Hatua za Kurekebisha </a:t>
                      </a:r>
                      <a:endParaRPr sz="1300" u="none" cap="none" strike="noStrike">
                        <a:solidFill>
                          <a:srgbClr val="000000"/>
                        </a:solidFill>
                        <a:latin typeface="Arial"/>
                        <a:ea typeface="Arial"/>
                        <a:cs typeface="Arial"/>
                        <a:sym typeface="Arial"/>
                      </a:endParaRPr>
                    </a:p>
                  </a:txBody>
                  <a:tcPr marT="0" marB="0" marR="9725" marL="9725"/>
                </a:tc>
                <a:tc>
                  <a:txBody>
                    <a:bodyPr/>
                    <a:lstStyle/>
                    <a:p>
                      <a:pPr indent="-8890" lvl="0" marL="8890" marR="0" rtl="0" algn="l">
                        <a:spcBef>
                          <a:spcPts val="0"/>
                        </a:spcBef>
                        <a:spcAft>
                          <a:spcPts val="0"/>
                        </a:spcAft>
                        <a:buNone/>
                      </a:pPr>
                      <a:r>
                        <a:rPr lang="en-US" sz="1300" u="none" cap="none" strike="noStrike"/>
                        <a:t>Thibitisha ikiwa ripoti ya EMMP inajumuisha yote: 1)  hali ya hatua za kupunguza, 2) tarehe za utekelezaji wa hatua 3) masuala yaliyosalia, na 4) maoni yoyote.</a:t>
                      </a:r>
                      <a:endParaRPr sz="1300" u="none" cap="none" strike="noStrike">
                        <a:solidFill>
                          <a:srgbClr val="000000"/>
                        </a:solidFill>
                        <a:latin typeface="Arial"/>
                        <a:ea typeface="Arial"/>
                        <a:cs typeface="Arial"/>
                        <a:sym typeface="Arial"/>
                      </a:endParaRPr>
                    </a:p>
                  </a:txBody>
                  <a:tcPr marT="0" marB="0" marR="9725" marL="9725"/>
                </a:tc>
                <a:tc>
                  <a:txBody>
                    <a:bodyPr/>
                    <a:lstStyle/>
                    <a:p>
                      <a:pPr indent="-8890" lvl="0" marL="8890" marR="0" rtl="0" algn="ctr">
                        <a:spcBef>
                          <a:spcPts val="0"/>
                        </a:spcBef>
                        <a:spcAft>
                          <a:spcPts val="0"/>
                        </a:spcAft>
                        <a:buNone/>
                      </a:pPr>
                      <a:r>
                        <a:rPr lang="en-US" sz="1300" u="none" cap="none" strike="noStrike"/>
                        <a:t>EMMP</a:t>
                      </a:r>
                      <a:endParaRPr/>
                    </a:p>
                    <a:p>
                      <a:pPr indent="-8890" lvl="0" marL="8890" marR="0" rtl="0" algn="ctr">
                        <a:spcBef>
                          <a:spcPts val="0"/>
                        </a:spcBef>
                        <a:spcAft>
                          <a:spcPts val="0"/>
                        </a:spcAft>
                        <a:buNone/>
                      </a:pPr>
                      <a:r>
                        <a:rPr lang="en-US" sz="1300" u="none" cap="none" strike="noStrike"/>
                        <a:t> </a:t>
                      </a:r>
                      <a:endParaRPr sz="1300" u="none" cap="none" strike="noStrike">
                        <a:solidFill>
                          <a:srgbClr val="000000"/>
                        </a:solidFill>
                        <a:latin typeface="Arial"/>
                        <a:ea typeface="Arial"/>
                        <a:cs typeface="Arial"/>
                        <a:sym typeface="Arial"/>
                      </a:endParaRPr>
                    </a:p>
                  </a:txBody>
                  <a:tcPr marT="0" marB="0" marR="9725" marL="9725"/>
                </a:tc>
              </a:tr>
              <a:tr h="70275">
                <a:tc>
                  <a:txBody>
                    <a:bodyPr/>
                    <a:lstStyle/>
                    <a:p>
                      <a:pPr indent="-8890" lvl="0" marL="8890" marR="0" rtl="0" algn="l">
                        <a:spcBef>
                          <a:spcPts val="0"/>
                        </a:spcBef>
                        <a:spcAft>
                          <a:spcPts val="0"/>
                        </a:spcAft>
                        <a:buNone/>
                      </a:pPr>
                      <a:r>
                        <a:rPr lang="en-US" sz="1300" u="none" cap="none" strike="noStrike"/>
                        <a:t>Mawasilisho ya Mwaka kwa Wakati Unaofaa </a:t>
                      </a:r>
                      <a:endParaRPr sz="1300" u="none" cap="none" strike="noStrike">
                        <a:solidFill>
                          <a:srgbClr val="000000"/>
                        </a:solidFill>
                        <a:latin typeface="Arial"/>
                        <a:ea typeface="Arial"/>
                        <a:cs typeface="Arial"/>
                        <a:sym typeface="Arial"/>
                      </a:endParaRPr>
                    </a:p>
                  </a:txBody>
                  <a:tcPr marT="0" marB="0" marR="9725" marL="9725"/>
                </a:tc>
                <a:tc>
                  <a:txBody>
                    <a:bodyPr/>
                    <a:lstStyle/>
                    <a:p>
                      <a:pPr indent="-8890" lvl="0" marL="8890" marR="0" rtl="0" algn="l">
                        <a:spcBef>
                          <a:spcPts val="0"/>
                        </a:spcBef>
                        <a:spcAft>
                          <a:spcPts val="0"/>
                        </a:spcAft>
                        <a:buNone/>
                      </a:pPr>
                      <a:r>
                        <a:rPr lang="en-US" sz="1300" u="none" cap="none" strike="noStrike"/>
                        <a:t>Thibitisha ikiwa ripoti zote za EMMP zimewasilishwa kufikia makataa. </a:t>
                      </a:r>
                      <a:endParaRPr sz="1300" u="none" cap="none" strike="noStrike">
                        <a:solidFill>
                          <a:srgbClr val="000000"/>
                        </a:solidFill>
                        <a:latin typeface="Arial"/>
                        <a:ea typeface="Arial"/>
                        <a:cs typeface="Arial"/>
                        <a:sym typeface="Arial"/>
                      </a:endParaRPr>
                    </a:p>
                  </a:txBody>
                  <a:tcPr marT="0" marB="0" marR="9725" marL="9725"/>
                </a:tc>
                <a:tc>
                  <a:txBody>
                    <a:bodyPr/>
                    <a:lstStyle/>
                    <a:p>
                      <a:pPr indent="-8890" lvl="0" marL="8890" marR="0" rtl="0" algn="ctr">
                        <a:spcBef>
                          <a:spcPts val="0"/>
                        </a:spcBef>
                        <a:spcAft>
                          <a:spcPts val="0"/>
                        </a:spcAft>
                        <a:buNone/>
                      </a:pPr>
                      <a:r>
                        <a:rPr lang="en-US" sz="1300" u="none" cap="none" strike="noStrike"/>
                        <a:t>Uthibitisho wa uwasilishaji wa EMMP</a:t>
                      </a:r>
                      <a:endParaRPr sz="1300" u="none" cap="none" strike="noStrike">
                        <a:solidFill>
                          <a:srgbClr val="000000"/>
                        </a:solidFill>
                        <a:latin typeface="Arial"/>
                        <a:ea typeface="Arial"/>
                        <a:cs typeface="Arial"/>
                        <a:sym typeface="Arial"/>
                      </a:endParaRPr>
                    </a:p>
                  </a:txBody>
                  <a:tcPr marT="0" marB="0" marR="9725" marL="9725"/>
                </a:tc>
              </a:tr>
            </a:tbl>
          </a:graphicData>
        </a:graphic>
      </p:graphicFrame>
      <p:sp>
        <p:nvSpPr>
          <p:cNvPr id="2101" name="Google Shape;2101;p221"/>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5" name="Shape 2105"/>
        <p:cNvGrpSpPr/>
        <p:nvPr/>
      </p:nvGrpSpPr>
      <p:grpSpPr>
        <a:xfrm>
          <a:off x="0" y="0"/>
          <a:ext cx="0" cy="0"/>
          <a:chOff x="0" y="0"/>
          <a:chExt cx="0" cy="0"/>
        </a:xfrm>
      </p:grpSpPr>
      <p:sp>
        <p:nvSpPr>
          <p:cNvPr id="2106" name="Google Shape;2106;p222"/>
          <p:cNvSpPr txBox="1"/>
          <p:nvPr/>
        </p:nvSpPr>
        <p:spPr>
          <a:xfrm>
            <a:off x="1431213" y="1332315"/>
            <a:ext cx="8767864" cy="2028889"/>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chemeClr val="dk1"/>
              </a:buClr>
              <a:buSzPts val="2200"/>
              <a:buFont typeface="Arial"/>
              <a:buNone/>
            </a:pPr>
            <a:r>
              <a:rPr b="1" lang="en-US" sz="2200">
                <a:solidFill>
                  <a:schemeClr val="dk1"/>
                </a:solidFill>
                <a:latin typeface="Arial"/>
                <a:ea typeface="Arial"/>
                <a:cs typeface="Arial"/>
                <a:sym typeface="Arial"/>
              </a:rPr>
              <a:t>Hatari muhimu za kuzingatiwa:</a:t>
            </a:r>
            <a:endParaRPr b="0" i="0" sz="1750" u="none" cap="none" strike="noStrike">
              <a:solidFill>
                <a:srgbClr val="000000"/>
              </a:solidFill>
              <a:latin typeface="Times New Roman"/>
              <a:ea typeface="Times New Roman"/>
              <a:cs typeface="Times New Roman"/>
              <a:sym typeface="Times New Roman"/>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EMMPs hazijaandaliwa kama inavyotakiwa na tuzo.</a:t>
            </a:r>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Uwasilishaji uliochelewa wa EMMPs.</a:t>
            </a:r>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EMMPs hazishughulikii hatari zote za mazingira kutokana na shughuli za programu.</a:t>
            </a:r>
            <a:endParaRPr/>
          </a:p>
        </p:txBody>
      </p:sp>
      <p:sp>
        <p:nvSpPr>
          <p:cNvPr id="2107" name="Google Shape;2107;p222"/>
          <p:cNvSpPr txBox="1"/>
          <p:nvPr/>
        </p:nvSpPr>
        <p:spPr>
          <a:xfrm>
            <a:off x="1107231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93</a:t>
            </a:r>
            <a:endParaRPr b="0" i="0" sz="1800" u="none" cap="none" strike="noStrike">
              <a:solidFill>
                <a:srgbClr val="000000"/>
              </a:solidFill>
              <a:latin typeface="Arial"/>
              <a:ea typeface="Arial"/>
              <a:cs typeface="Arial"/>
              <a:sym typeface="Arial"/>
            </a:endParaRPr>
          </a:p>
        </p:txBody>
      </p:sp>
      <p:sp>
        <p:nvSpPr>
          <p:cNvPr id="2108" name="Google Shape;2108;p222"/>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HATARI MUHIMU</a:t>
            </a:r>
            <a:endParaRPr/>
          </a:p>
        </p:txBody>
      </p:sp>
      <p:sp>
        <p:nvSpPr>
          <p:cNvPr id="2109" name="Google Shape;2109;p222"/>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4" name="Shape 2114"/>
        <p:cNvGrpSpPr/>
        <p:nvPr/>
      </p:nvGrpSpPr>
      <p:grpSpPr>
        <a:xfrm>
          <a:off x="0" y="0"/>
          <a:ext cx="0" cy="0"/>
          <a:chOff x="0" y="0"/>
          <a:chExt cx="0" cy="0"/>
        </a:xfrm>
      </p:grpSpPr>
      <p:sp>
        <p:nvSpPr>
          <p:cNvPr id="2115" name="Google Shape;2115;p223"/>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MAPENDEKEZO</a:t>
            </a:r>
            <a:endParaRPr b="1" sz="3200">
              <a:solidFill>
                <a:schemeClr val="lt1"/>
              </a:solidFill>
              <a:latin typeface="Arial"/>
              <a:ea typeface="Arial"/>
              <a:cs typeface="Arial"/>
              <a:sym typeface="Arial"/>
            </a:endParaRPr>
          </a:p>
        </p:txBody>
      </p:sp>
      <p:sp>
        <p:nvSpPr>
          <p:cNvPr id="2116" name="Google Shape;2116;p223"/>
          <p:cNvSpPr txBox="1"/>
          <p:nvPr>
            <p:ph type="title"/>
          </p:nvPr>
        </p:nvSpPr>
        <p:spPr>
          <a:xfrm>
            <a:off x="1209789" y="1222682"/>
            <a:ext cx="9653283" cy="923330"/>
          </a:xfrm>
          <a:prstGeom prst="rect">
            <a:avLst/>
          </a:prstGeom>
          <a:noFill/>
          <a:ln>
            <a:noFill/>
          </a:ln>
        </p:spPr>
        <p:txBody>
          <a:bodyPr anchorCtr="0" anchor="t" bIns="0" lIns="0" spcFirstLastPara="1" rIns="0" wrap="square" tIns="0">
            <a:spAutoFit/>
          </a:bodyPr>
          <a:lstStyle/>
          <a:p>
            <a:pPr indent="-342900" lvl="0" marL="342900" marR="0" rtl="0" algn="l">
              <a:spcBef>
                <a:spcPts val="0"/>
              </a:spcBef>
              <a:spcAft>
                <a:spcPts val="0"/>
              </a:spcAft>
              <a:buClr>
                <a:schemeClr val="dk1"/>
              </a:buClr>
              <a:buSzPts val="2000"/>
              <a:buFont typeface="Noto Sans Symbols"/>
              <a:buChar char="▪"/>
            </a:pPr>
            <a:r>
              <a:rPr lang="en-US" sz="2000"/>
              <a:t>Kukagua EMMP kunapaswa kuwa shughuli ya kawaida kwa washirika wa eneo husika. EMMP inapaswa kujumuishwa katika mafunzo ya mtandaoni na mafunzo ya ana kwa ana, na maelekezo ya jinsi ya kukamilisha kiolezo kinachohitajika. </a:t>
            </a:r>
            <a:endParaRPr/>
          </a:p>
        </p:txBody>
      </p:sp>
      <p:sp>
        <p:nvSpPr>
          <p:cNvPr id="2117" name="Google Shape;2117;p223"/>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121" name="Shape 2121"/>
        <p:cNvGrpSpPr/>
        <p:nvPr/>
      </p:nvGrpSpPr>
      <p:grpSpPr>
        <a:xfrm>
          <a:off x="0" y="0"/>
          <a:ext cx="0" cy="0"/>
          <a:chOff x="0" y="0"/>
          <a:chExt cx="0" cy="0"/>
        </a:xfrm>
      </p:grpSpPr>
      <p:sp>
        <p:nvSpPr>
          <p:cNvPr id="2122" name="Google Shape;2122;p224"/>
          <p:cNvSpPr/>
          <p:nvPr/>
        </p:nvSpPr>
        <p:spPr>
          <a:xfrm>
            <a:off x="3047" y="6400800"/>
            <a:ext cx="12189460" cy="457200"/>
          </a:xfrm>
          <a:custGeom>
            <a:rect b="b" l="l" r="r" t="t"/>
            <a:pathLst>
              <a:path extrusionOk="0" h="457200" w="12189460">
                <a:moveTo>
                  <a:pt x="0" y="457200"/>
                </a:moveTo>
                <a:lnTo>
                  <a:pt x="12188952" y="457200"/>
                </a:lnTo>
                <a:lnTo>
                  <a:pt x="12188952" y="0"/>
                </a:lnTo>
                <a:lnTo>
                  <a:pt x="0" y="0"/>
                </a:lnTo>
                <a:lnTo>
                  <a:pt x="0" y="457200"/>
                </a:lnTo>
                <a:close/>
              </a:path>
            </a:pathLst>
          </a:custGeom>
          <a:solidFill>
            <a:srgbClr val="002E6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23" name="Google Shape;2123;p224"/>
          <p:cNvSpPr/>
          <p:nvPr/>
        </p:nvSpPr>
        <p:spPr>
          <a:xfrm>
            <a:off x="971169" y="4681346"/>
            <a:ext cx="9875520" cy="0"/>
          </a:xfrm>
          <a:custGeom>
            <a:rect b="b" l="l" r="r" t="t"/>
            <a:pathLst>
              <a:path extrusionOk="0" h="120000" w="9875520">
                <a:moveTo>
                  <a:pt x="0" y="0"/>
                </a:moveTo>
                <a:lnTo>
                  <a:pt x="9875520" y="0"/>
                </a:lnTo>
              </a:path>
            </a:pathLst>
          </a:custGeom>
          <a:noFill/>
          <a:ln cap="flat" cmpd="sng" w="12700">
            <a:solidFill>
              <a:srgbClr val="40404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24" name="Google Shape;2124;p224"/>
          <p:cNvSpPr/>
          <p:nvPr/>
        </p:nvSpPr>
        <p:spPr>
          <a:xfrm>
            <a:off x="0" y="902126"/>
            <a:ext cx="12189713" cy="549867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25" name="Google Shape;2125;p224"/>
          <p:cNvSpPr txBox="1"/>
          <p:nvPr>
            <p:ph type="title"/>
          </p:nvPr>
        </p:nvSpPr>
        <p:spPr>
          <a:xfrm>
            <a:off x="2994814" y="2183418"/>
            <a:ext cx="5952805" cy="2282804"/>
          </a:xfrm>
          <a:prstGeom prst="rect">
            <a:avLst/>
          </a:prstGeom>
          <a:noFill/>
          <a:ln>
            <a:noFill/>
          </a:ln>
        </p:spPr>
        <p:txBody>
          <a:bodyPr anchorCtr="0" anchor="t" bIns="0" lIns="0" spcFirstLastPara="1" rIns="0" wrap="square" tIns="0">
            <a:spAutoFit/>
          </a:bodyPr>
          <a:lstStyle/>
          <a:p>
            <a:pPr indent="226059" lvl="0" marL="180975" marR="29844" rtl="0" algn="ctr">
              <a:spcBef>
                <a:spcPts val="0"/>
              </a:spcBef>
              <a:spcAft>
                <a:spcPts val="0"/>
              </a:spcAft>
              <a:buNone/>
            </a:pPr>
            <a:r>
              <a:rPr b="1" lang="en-US" sz="4800"/>
              <a:t>KUANDIKA NUPAS PLUS 2.0</a:t>
            </a:r>
            <a:endParaRPr b="1" sz="4800"/>
          </a:p>
          <a:p>
            <a:pPr indent="0" lvl="0" marL="12700" rtl="0" algn="ctr">
              <a:spcBef>
                <a:spcPts val="0"/>
              </a:spcBef>
              <a:spcAft>
                <a:spcPts val="0"/>
              </a:spcAft>
              <a:buNone/>
            </a:pPr>
            <a:r>
              <a:rPr b="1" lang="en-US" sz="4800"/>
              <a:t>RIPOTI</a:t>
            </a:r>
            <a:endParaRPr/>
          </a:p>
        </p:txBody>
      </p:sp>
      <p:sp>
        <p:nvSpPr>
          <p:cNvPr id="2126" name="Google Shape;2126;p224"/>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t/>
            </a:r>
            <a:endParaRPr b="1" sz="3200">
              <a:solidFill>
                <a:schemeClr val="lt1"/>
              </a:solidFill>
              <a:latin typeface="Arial"/>
              <a:ea typeface="Arial"/>
              <a:cs typeface="Arial"/>
              <a:sym typeface="Arial"/>
            </a:endParaRPr>
          </a:p>
        </p:txBody>
      </p:sp>
      <p:sp>
        <p:nvSpPr>
          <p:cNvPr id="2127" name="Google Shape;2127;p224"/>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1" name="Shape 2131"/>
        <p:cNvGrpSpPr/>
        <p:nvPr/>
      </p:nvGrpSpPr>
      <p:grpSpPr>
        <a:xfrm>
          <a:off x="0" y="0"/>
          <a:ext cx="0" cy="0"/>
          <a:chOff x="0" y="0"/>
          <a:chExt cx="0" cy="0"/>
        </a:xfrm>
      </p:grpSpPr>
      <p:sp>
        <p:nvSpPr>
          <p:cNvPr id="2132" name="Google Shape;2132;p225"/>
          <p:cNvSpPr txBox="1"/>
          <p:nvPr/>
        </p:nvSpPr>
        <p:spPr>
          <a:xfrm>
            <a:off x="1188878" y="1317108"/>
            <a:ext cx="10032365" cy="3152273"/>
          </a:xfrm>
          <a:prstGeom prst="rect">
            <a:avLst/>
          </a:prstGeom>
          <a:noFill/>
          <a:ln>
            <a:noFill/>
          </a:ln>
        </p:spPr>
        <p:txBody>
          <a:bodyPr anchorCtr="0" anchor="t" bIns="0" lIns="0" spcFirstLastPara="1" rIns="0" wrap="square" tIns="0">
            <a:spAutoFit/>
          </a:bodyPr>
          <a:lstStyle/>
          <a:p>
            <a:pPr indent="-342900" lvl="0" marL="342900" marR="0" rtl="0" algn="l">
              <a:lnSpc>
                <a:spcPct val="110000"/>
              </a:lnSpc>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Ripoti ya NUPAS Plus 2.0 ni waraka rasmi ambapo Watathmini wanafupisha matokeo ya ukaguzi wao na kuripoti juu ya maeneo yaliyotambuliwa ya uboreshaji na mapendekezo.</a:t>
            </a:r>
            <a:endParaRPr/>
          </a:p>
          <a:p>
            <a:pPr indent="-342900" lvl="0" marL="342900" marR="0" rtl="0" algn="l">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Ripoti ya NUPAS Plus 2.0 imetolewa kwa mtumiaji kufanya maamuzi kulingana na matokeo ya tathmini.</a:t>
            </a:r>
            <a:endParaRPr/>
          </a:p>
          <a:p>
            <a:pPr indent="-342900" lvl="0" marL="342900" marR="0" rtl="0" algn="l">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Mbali na kufichua matokeo ya shirika lililotathminiwa, pia inamsaidia mtumiaji kutathmini utendaji wa Watathmini wenyewe. Mara nyingi zaidi, ripoti inakuwa taarifa ya uaminifu wa Mtathmini wakati inasambazwa, kurejelewa, na kutekelezwa.</a:t>
            </a:r>
            <a:endParaRPr/>
          </a:p>
        </p:txBody>
      </p:sp>
      <p:sp>
        <p:nvSpPr>
          <p:cNvPr id="2133" name="Google Shape;2133;p225"/>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MADHUMUNI YA RIPOTI YA NUPAS PLUS 2.0</a:t>
            </a:r>
            <a:endParaRPr/>
          </a:p>
        </p:txBody>
      </p:sp>
      <p:sp>
        <p:nvSpPr>
          <p:cNvPr id="2134" name="Google Shape;2134;p225"/>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8" name="Shape 2138"/>
        <p:cNvGrpSpPr/>
        <p:nvPr/>
      </p:nvGrpSpPr>
      <p:grpSpPr>
        <a:xfrm>
          <a:off x="0" y="0"/>
          <a:ext cx="0" cy="0"/>
          <a:chOff x="0" y="0"/>
          <a:chExt cx="0" cy="0"/>
        </a:xfrm>
      </p:grpSpPr>
      <p:sp>
        <p:nvSpPr>
          <p:cNvPr id="2139" name="Google Shape;2139;p226"/>
          <p:cNvSpPr txBox="1"/>
          <p:nvPr/>
        </p:nvSpPr>
        <p:spPr>
          <a:xfrm>
            <a:off x="1311476" y="1264253"/>
            <a:ext cx="10022840" cy="378308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000">
                <a:solidFill>
                  <a:schemeClr val="dk1"/>
                </a:solidFill>
                <a:latin typeface="Arial"/>
                <a:ea typeface="Arial"/>
                <a:cs typeface="Arial"/>
                <a:sym typeface="Arial"/>
              </a:rPr>
              <a:t>Ripoti inapaswa kuwa:</a:t>
            </a:r>
            <a:endParaRPr sz="2000">
              <a:solidFill>
                <a:schemeClr val="dk1"/>
              </a:solidFill>
              <a:latin typeface="Arial"/>
              <a:ea typeface="Arial"/>
              <a:cs typeface="Arial"/>
              <a:sym typeface="Arial"/>
            </a:endParaRPr>
          </a:p>
          <a:p>
            <a:pPr indent="-514350" lvl="0" marL="527050" marR="0" rtl="0" algn="l">
              <a:lnSpc>
                <a:spcPct val="100000"/>
              </a:lnSpc>
              <a:spcBef>
                <a:spcPts val="1170"/>
              </a:spcBef>
              <a:spcAft>
                <a:spcPts val="0"/>
              </a:spcAft>
              <a:buClr>
                <a:schemeClr val="dk1"/>
              </a:buClr>
              <a:buSzPts val="2000"/>
              <a:buFont typeface="Calibri"/>
              <a:buAutoNum type="arabicPeriod"/>
            </a:pPr>
            <a:r>
              <a:rPr b="1" lang="en-US" sz="2000" u="sng">
                <a:solidFill>
                  <a:schemeClr val="dk1"/>
                </a:solidFill>
                <a:latin typeface="Arial"/>
                <a:ea typeface="Arial"/>
                <a:cs typeface="Arial"/>
                <a:sym typeface="Arial"/>
              </a:rPr>
              <a:t>Sahihi</a:t>
            </a:r>
            <a:r>
              <a:rPr lang="en-US" sz="2000" u="sng">
                <a:solidFill>
                  <a:schemeClr val="dk1"/>
                </a:solidFill>
                <a:latin typeface="Arial"/>
                <a:ea typeface="Arial"/>
                <a:cs typeface="Arial"/>
                <a:sym typeface="Arial"/>
              </a:rPr>
              <a:t> </a:t>
            </a:r>
            <a:r>
              <a:rPr lang="en-US" sz="2000">
                <a:solidFill>
                  <a:schemeClr val="dk1"/>
                </a:solidFill>
                <a:latin typeface="Arial"/>
                <a:ea typeface="Arial"/>
                <a:cs typeface="Arial"/>
                <a:sym typeface="Arial"/>
              </a:rPr>
              <a:t>–  Isiyo na makosa na upotoshaji</a:t>
            </a:r>
            <a:endParaRPr sz="2000">
              <a:solidFill>
                <a:schemeClr val="dk1"/>
              </a:solidFill>
              <a:latin typeface="Arial"/>
              <a:ea typeface="Arial"/>
              <a:cs typeface="Arial"/>
              <a:sym typeface="Arial"/>
            </a:endParaRPr>
          </a:p>
          <a:p>
            <a:pPr indent="-514350" lvl="0" marL="527050" marR="0" rtl="0" algn="l">
              <a:lnSpc>
                <a:spcPct val="100000"/>
              </a:lnSpc>
              <a:spcBef>
                <a:spcPts val="1170"/>
              </a:spcBef>
              <a:spcAft>
                <a:spcPts val="0"/>
              </a:spcAft>
              <a:buClr>
                <a:schemeClr val="dk1"/>
              </a:buClr>
              <a:buSzPts val="2000"/>
              <a:buFont typeface="Calibri"/>
              <a:buAutoNum type="arabicPeriod"/>
            </a:pPr>
            <a:r>
              <a:rPr b="1" lang="en-US" sz="2000" u="sng">
                <a:solidFill>
                  <a:schemeClr val="dk1"/>
                </a:solidFill>
                <a:latin typeface="Arial"/>
                <a:ea typeface="Arial"/>
                <a:cs typeface="Arial"/>
                <a:sym typeface="Arial"/>
              </a:rPr>
              <a:t>Malengo</a:t>
            </a:r>
            <a:r>
              <a:rPr lang="en-US" sz="2000" u="sng">
                <a:solidFill>
                  <a:schemeClr val="dk1"/>
                </a:solidFill>
                <a:latin typeface="Arial"/>
                <a:ea typeface="Arial"/>
                <a:cs typeface="Arial"/>
                <a:sym typeface="Arial"/>
              </a:rPr>
              <a:t> </a:t>
            </a:r>
            <a:r>
              <a:rPr lang="en-US" sz="2000">
                <a:solidFill>
                  <a:schemeClr val="dk1"/>
                </a:solidFill>
                <a:latin typeface="Arial"/>
                <a:ea typeface="Arial"/>
                <a:cs typeface="Arial"/>
                <a:sym typeface="Arial"/>
              </a:rPr>
              <a:t>–  Haki, isiyo na upendeleo, na isiyo egemea upande wowote</a:t>
            </a:r>
            <a:endParaRPr sz="2000">
              <a:solidFill>
                <a:schemeClr val="dk1"/>
              </a:solidFill>
              <a:latin typeface="Arial"/>
              <a:ea typeface="Arial"/>
              <a:cs typeface="Arial"/>
              <a:sym typeface="Arial"/>
            </a:endParaRPr>
          </a:p>
          <a:p>
            <a:pPr indent="-514350" lvl="0" marL="527050" marR="0" rtl="0" algn="l">
              <a:lnSpc>
                <a:spcPct val="100000"/>
              </a:lnSpc>
              <a:spcBef>
                <a:spcPts val="1175"/>
              </a:spcBef>
              <a:spcAft>
                <a:spcPts val="0"/>
              </a:spcAft>
              <a:buClr>
                <a:schemeClr val="dk1"/>
              </a:buClr>
              <a:buSzPts val="2000"/>
              <a:buFont typeface="Calibri"/>
              <a:buAutoNum type="arabicPeriod"/>
            </a:pPr>
            <a:r>
              <a:rPr b="1" lang="en-US" sz="2000" u="sng">
                <a:solidFill>
                  <a:schemeClr val="dk1"/>
                </a:solidFill>
                <a:latin typeface="Arial"/>
                <a:ea typeface="Arial"/>
                <a:cs typeface="Arial"/>
                <a:sym typeface="Arial"/>
              </a:rPr>
              <a:t>Wazi </a:t>
            </a:r>
            <a:r>
              <a:rPr lang="en-US" sz="2000">
                <a:solidFill>
                  <a:schemeClr val="dk1"/>
                </a:solidFill>
                <a:latin typeface="Arial"/>
                <a:ea typeface="Arial"/>
                <a:cs typeface="Arial"/>
                <a:sym typeface="Arial"/>
              </a:rPr>
              <a:t>– Inaeleweka kwa urahisi na ina mantiki (epuka lugha isiyo ya lazima ya kiufundi)</a:t>
            </a:r>
            <a:endParaRPr sz="2000">
              <a:solidFill>
                <a:schemeClr val="dk1"/>
              </a:solidFill>
              <a:latin typeface="Arial"/>
              <a:ea typeface="Arial"/>
              <a:cs typeface="Arial"/>
              <a:sym typeface="Arial"/>
            </a:endParaRPr>
          </a:p>
          <a:p>
            <a:pPr indent="-514350" lvl="0" marL="527050" marR="5080" rtl="0" algn="l">
              <a:lnSpc>
                <a:spcPct val="102500"/>
              </a:lnSpc>
              <a:spcBef>
                <a:spcPts val="1430"/>
              </a:spcBef>
              <a:spcAft>
                <a:spcPts val="0"/>
              </a:spcAft>
              <a:buClr>
                <a:schemeClr val="dk1"/>
              </a:buClr>
              <a:buSzPts val="2000"/>
              <a:buFont typeface="Calibri"/>
              <a:buAutoNum type="arabicPeriod"/>
            </a:pPr>
            <a:r>
              <a:rPr b="1" lang="en-US" sz="2000" u="sng">
                <a:solidFill>
                  <a:schemeClr val="dk1"/>
                </a:solidFill>
                <a:latin typeface="Arial"/>
                <a:ea typeface="Arial"/>
                <a:cs typeface="Arial"/>
                <a:sym typeface="Arial"/>
              </a:rPr>
              <a:t>Kwa Ufupi</a:t>
            </a:r>
            <a:r>
              <a:rPr lang="en-US" sz="2000" u="sng">
                <a:solidFill>
                  <a:schemeClr val="dk1"/>
                </a:solidFill>
                <a:latin typeface="Arial"/>
                <a:ea typeface="Arial"/>
                <a:cs typeface="Arial"/>
                <a:sym typeface="Arial"/>
              </a:rPr>
              <a:t> </a:t>
            </a:r>
            <a:r>
              <a:rPr lang="en-US" sz="2000">
                <a:solidFill>
                  <a:schemeClr val="dk1"/>
                </a:solidFill>
                <a:latin typeface="Arial"/>
                <a:ea typeface="Arial"/>
                <a:cs typeface="Arial"/>
                <a:sym typeface="Arial"/>
              </a:rPr>
              <a:t>– Moja kwa moja kwenye hoja (epuka ufafanuzi usiohitajika, maelezo yasiyo ya lazima,  kurudia, na utumiaji maneno mengi)</a:t>
            </a:r>
            <a:endParaRPr/>
          </a:p>
          <a:p>
            <a:pPr indent="-514350" lvl="0" marL="527050" marR="0" rtl="0" algn="l">
              <a:lnSpc>
                <a:spcPct val="100000"/>
              </a:lnSpc>
              <a:spcBef>
                <a:spcPts val="1140"/>
              </a:spcBef>
              <a:spcAft>
                <a:spcPts val="0"/>
              </a:spcAft>
              <a:buClr>
                <a:schemeClr val="dk1"/>
              </a:buClr>
              <a:buSzPts val="2000"/>
              <a:buFont typeface="Calibri"/>
              <a:buAutoNum type="arabicPeriod"/>
            </a:pPr>
            <a:r>
              <a:rPr b="1" lang="en-US" sz="2000" u="sng">
                <a:solidFill>
                  <a:schemeClr val="dk1"/>
                </a:solidFill>
                <a:latin typeface="Arial"/>
                <a:ea typeface="Arial"/>
                <a:cs typeface="Arial"/>
                <a:sym typeface="Arial"/>
              </a:rPr>
              <a:t>Inajenga</a:t>
            </a:r>
            <a:r>
              <a:rPr lang="en-US" sz="2000" u="sng">
                <a:solidFill>
                  <a:schemeClr val="dk1"/>
                </a:solidFill>
                <a:latin typeface="Arial"/>
                <a:ea typeface="Arial"/>
                <a:cs typeface="Arial"/>
                <a:sym typeface="Arial"/>
              </a:rPr>
              <a:t> </a:t>
            </a:r>
            <a:r>
              <a:rPr lang="en-US" sz="2000">
                <a:solidFill>
                  <a:schemeClr val="dk1"/>
                </a:solidFill>
                <a:latin typeface="Arial"/>
                <a:ea typeface="Arial"/>
                <a:cs typeface="Arial"/>
                <a:sym typeface="Arial"/>
              </a:rPr>
              <a:t>–  Inasaidia walengwa</a:t>
            </a:r>
            <a:endParaRPr sz="2000">
              <a:solidFill>
                <a:schemeClr val="dk1"/>
              </a:solidFill>
              <a:latin typeface="Arial"/>
              <a:ea typeface="Arial"/>
              <a:cs typeface="Arial"/>
              <a:sym typeface="Arial"/>
            </a:endParaRPr>
          </a:p>
          <a:p>
            <a:pPr indent="-514350" lvl="0" marL="527050" marR="0" rtl="0" algn="l">
              <a:lnSpc>
                <a:spcPct val="100000"/>
              </a:lnSpc>
              <a:spcBef>
                <a:spcPts val="1175"/>
              </a:spcBef>
              <a:spcAft>
                <a:spcPts val="0"/>
              </a:spcAft>
              <a:buClr>
                <a:schemeClr val="dk1"/>
              </a:buClr>
              <a:buSzPts val="2000"/>
              <a:buFont typeface="Calibri"/>
              <a:buAutoNum type="arabicPeriod"/>
            </a:pPr>
            <a:r>
              <a:rPr b="1" lang="en-US" sz="2000" u="sng">
                <a:solidFill>
                  <a:schemeClr val="dk1"/>
                </a:solidFill>
                <a:latin typeface="Arial"/>
                <a:ea typeface="Arial"/>
                <a:cs typeface="Arial"/>
                <a:sym typeface="Arial"/>
              </a:rPr>
              <a:t>Kamilifu</a:t>
            </a:r>
            <a:r>
              <a:rPr lang="en-US" sz="2000" u="sng">
                <a:solidFill>
                  <a:schemeClr val="dk1"/>
                </a:solidFill>
                <a:latin typeface="Arial"/>
                <a:ea typeface="Arial"/>
                <a:cs typeface="Arial"/>
                <a:sym typeface="Arial"/>
              </a:rPr>
              <a:t> </a:t>
            </a:r>
            <a:r>
              <a:rPr lang="en-US" sz="2000">
                <a:solidFill>
                  <a:schemeClr val="dk1"/>
                </a:solidFill>
                <a:latin typeface="Arial"/>
                <a:ea typeface="Arial"/>
                <a:cs typeface="Arial"/>
                <a:sym typeface="Arial"/>
              </a:rPr>
              <a:t>–  Haijaacha kitu ambacho ni muhimu kwa hadhira lengwa</a:t>
            </a:r>
            <a:endParaRPr sz="2000">
              <a:solidFill>
                <a:schemeClr val="dk1"/>
              </a:solidFill>
              <a:latin typeface="Arial"/>
              <a:ea typeface="Arial"/>
              <a:cs typeface="Arial"/>
              <a:sym typeface="Arial"/>
            </a:endParaRPr>
          </a:p>
          <a:p>
            <a:pPr indent="-514350" lvl="0" marL="527050" marR="0" rtl="0" algn="l">
              <a:lnSpc>
                <a:spcPct val="100000"/>
              </a:lnSpc>
              <a:spcBef>
                <a:spcPts val="1170"/>
              </a:spcBef>
              <a:spcAft>
                <a:spcPts val="0"/>
              </a:spcAft>
              <a:buClr>
                <a:schemeClr val="dk1"/>
              </a:buClr>
              <a:buSzPts val="2000"/>
              <a:buFont typeface="Calibri"/>
              <a:buAutoNum type="arabicPeriod"/>
            </a:pPr>
            <a:r>
              <a:rPr b="1" lang="en-US" sz="2000" u="sng">
                <a:solidFill>
                  <a:schemeClr val="dk1"/>
                </a:solidFill>
                <a:latin typeface="Arial"/>
                <a:ea typeface="Arial"/>
                <a:cs typeface="Arial"/>
                <a:sym typeface="Arial"/>
              </a:rPr>
              <a:t>Kwa Wakati</a:t>
            </a:r>
            <a:r>
              <a:rPr lang="en-US" sz="2000" u="sng">
                <a:solidFill>
                  <a:schemeClr val="dk1"/>
                </a:solidFill>
                <a:latin typeface="Arial"/>
                <a:ea typeface="Arial"/>
                <a:cs typeface="Arial"/>
                <a:sym typeface="Arial"/>
              </a:rPr>
              <a:t> </a:t>
            </a:r>
            <a:r>
              <a:rPr lang="en-US" sz="2000">
                <a:solidFill>
                  <a:schemeClr val="dk1"/>
                </a:solidFill>
                <a:latin typeface="Arial"/>
                <a:ea typeface="Arial"/>
                <a:cs typeface="Arial"/>
                <a:sym typeface="Arial"/>
              </a:rPr>
              <a:t>– Fursa na inafaa</a:t>
            </a:r>
            <a:endParaRPr sz="2000">
              <a:solidFill>
                <a:schemeClr val="dk1"/>
              </a:solidFill>
              <a:latin typeface="Arial"/>
              <a:ea typeface="Arial"/>
              <a:cs typeface="Arial"/>
              <a:sym typeface="Arial"/>
            </a:endParaRPr>
          </a:p>
        </p:txBody>
      </p:sp>
      <p:sp>
        <p:nvSpPr>
          <p:cNvPr id="2140" name="Google Shape;2140;p226"/>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VILIVYO MUHIMU KWENYE RIPOTI YA NUPAS PLUS 2.0</a:t>
            </a:r>
            <a:endParaRPr/>
          </a:p>
        </p:txBody>
      </p:sp>
      <p:sp>
        <p:nvSpPr>
          <p:cNvPr id="2141" name="Google Shape;2141;p226"/>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5" name="Shape 2145"/>
        <p:cNvGrpSpPr/>
        <p:nvPr/>
      </p:nvGrpSpPr>
      <p:grpSpPr>
        <a:xfrm>
          <a:off x="0" y="0"/>
          <a:ext cx="0" cy="0"/>
          <a:chOff x="0" y="0"/>
          <a:chExt cx="0" cy="0"/>
        </a:xfrm>
      </p:grpSpPr>
      <p:sp>
        <p:nvSpPr>
          <p:cNvPr id="2146" name="Google Shape;2146;p227"/>
          <p:cNvSpPr/>
          <p:nvPr/>
        </p:nvSpPr>
        <p:spPr>
          <a:xfrm>
            <a:off x="1158621" y="1927479"/>
            <a:ext cx="9875520" cy="0"/>
          </a:xfrm>
          <a:custGeom>
            <a:rect b="b" l="l" r="r" t="t"/>
            <a:pathLst>
              <a:path extrusionOk="0" h="120000" w="9875520">
                <a:moveTo>
                  <a:pt x="0" y="0"/>
                </a:moveTo>
                <a:lnTo>
                  <a:pt x="9875520" y="0"/>
                </a:lnTo>
              </a:path>
            </a:pathLst>
          </a:custGeom>
          <a:noFill/>
          <a:ln cap="flat" cmpd="sng" w="12700">
            <a:solidFill>
              <a:srgbClr val="40404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47" name="Google Shape;2147;p227"/>
          <p:cNvSpPr txBox="1"/>
          <p:nvPr/>
        </p:nvSpPr>
        <p:spPr>
          <a:xfrm>
            <a:off x="1084580" y="2151382"/>
            <a:ext cx="8380730" cy="2616101"/>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2000">
                <a:solidFill>
                  <a:schemeClr val="dk1"/>
                </a:solidFill>
                <a:latin typeface="Arial"/>
                <a:ea typeface="Arial"/>
                <a:cs typeface="Arial"/>
                <a:sym typeface="Arial"/>
              </a:rPr>
              <a:t>Sehemu ya utangulizi ya ripoti inajumuisha vifungu vidogo vifuatavyo.</a:t>
            </a:r>
            <a:endParaRPr/>
          </a:p>
          <a:p>
            <a:pPr indent="-514350" lvl="0" marL="527050" marR="0" rtl="0" algn="l">
              <a:lnSpc>
                <a:spcPct val="100000"/>
              </a:lnSpc>
              <a:spcBef>
                <a:spcPts val="1200"/>
              </a:spcBef>
              <a:spcAft>
                <a:spcPts val="0"/>
              </a:spcAft>
              <a:buClr>
                <a:schemeClr val="dk1"/>
              </a:buClr>
              <a:buSzPts val="2000"/>
              <a:buFont typeface="Calibri"/>
              <a:buAutoNum type="arabicPeriod"/>
            </a:pPr>
            <a:r>
              <a:rPr lang="en-US" sz="2000">
                <a:solidFill>
                  <a:schemeClr val="dk1"/>
                </a:solidFill>
                <a:latin typeface="Arial"/>
                <a:ea typeface="Arial"/>
                <a:cs typeface="Arial"/>
                <a:sym typeface="Arial"/>
              </a:rPr>
              <a:t>Usuli – Usuli wa shirika linalotathminiwa</a:t>
            </a:r>
            <a:endParaRPr sz="2000">
              <a:solidFill>
                <a:schemeClr val="dk1"/>
              </a:solidFill>
              <a:latin typeface="Arial"/>
              <a:ea typeface="Arial"/>
              <a:cs typeface="Arial"/>
              <a:sym typeface="Arial"/>
            </a:endParaRPr>
          </a:p>
          <a:p>
            <a:pPr indent="-514350" lvl="0" marL="527050" marR="0" rtl="0" algn="l">
              <a:lnSpc>
                <a:spcPct val="100000"/>
              </a:lnSpc>
              <a:spcBef>
                <a:spcPts val="1200"/>
              </a:spcBef>
              <a:spcAft>
                <a:spcPts val="0"/>
              </a:spcAft>
              <a:buClr>
                <a:schemeClr val="dk1"/>
              </a:buClr>
              <a:buSzPts val="2000"/>
              <a:buFont typeface="Calibri"/>
              <a:buAutoNum type="arabicPeriod"/>
            </a:pPr>
            <a:r>
              <a:rPr lang="en-US" sz="2000">
                <a:solidFill>
                  <a:schemeClr val="dk1"/>
                </a:solidFill>
                <a:latin typeface="Arial"/>
                <a:ea typeface="Arial"/>
                <a:cs typeface="Arial"/>
                <a:sym typeface="Arial"/>
              </a:rPr>
              <a:t>Malengo ya tathmini</a:t>
            </a:r>
            <a:endParaRPr sz="2000">
              <a:solidFill>
                <a:schemeClr val="dk1"/>
              </a:solidFill>
              <a:latin typeface="Arial"/>
              <a:ea typeface="Arial"/>
              <a:cs typeface="Arial"/>
              <a:sym typeface="Arial"/>
            </a:endParaRPr>
          </a:p>
          <a:p>
            <a:pPr indent="-513715" lvl="0" marL="526415" marR="0" rtl="0" algn="l">
              <a:lnSpc>
                <a:spcPct val="100000"/>
              </a:lnSpc>
              <a:spcBef>
                <a:spcPts val="1200"/>
              </a:spcBef>
              <a:spcAft>
                <a:spcPts val="0"/>
              </a:spcAft>
              <a:buClr>
                <a:schemeClr val="dk1"/>
              </a:buClr>
              <a:buSzPts val="2000"/>
              <a:buFont typeface="Calibri"/>
              <a:buAutoNum type="arabicPeriod"/>
            </a:pPr>
            <a:r>
              <a:rPr b="1" lang="en-US" sz="2000">
                <a:solidFill>
                  <a:schemeClr val="dk1"/>
                </a:solidFill>
                <a:latin typeface="Arial"/>
                <a:ea typeface="Arial"/>
                <a:cs typeface="Arial"/>
                <a:sym typeface="Arial"/>
              </a:rPr>
              <a:t>Upeo – Vikoa  vilivyotathminiwa</a:t>
            </a:r>
            <a:endParaRPr sz="2000">
              <a:solidFill>
                <a:schemeClr val="dk1"/>
              </a:solidFill>
              <a:latin typeface="Arial"/>
              <a:ea typeface="Arial"/>
              <a:cs typeface="Arial"/>
              <a:sym typeface="Arial"/>
            </a:endParaRPr>
          </a:p>
          <a:p>
            <a:pPr indent="-514350" lvl="0" marL="527050" marR="0" rtl="0" algn="l">
              <a:lnSpc>
                <a:spcPct val="100000"/>
              </a:lnSpc>
              <a:spcBef>
                <a:spcPts val="1200"/>
              </a:spcBef>
              <a:spcAft>
                <a:spcPts val="0"/>
              </a:spcAft>
              <a:buClr>
                <a:schemeClr val="dk1"/>
              </a:buClr>
              <a:buSzPts val="2000"/>
              <a:buFont typeface="Calibri"/>
              <a:buAutoNum type="arabicPeriod"/>
            </a:pPr>
            <a:r>
              <a:rPr b="1" lang="en-US" sz="2000">
                <a:solidFill>
                  <a:schemeClr val="dk1"/>
                </a:solidFill>
                <a:latin typeface="Arial"/>
                <a:ea typeface="Arial"/>
                <a:cs typeface="Arial"/>
                <a:sym typeface="Arial"/>
              </a:rPr>
              <a:t>Mapungufu</a:t>
            </a:r>
            <a:endParaRPr sz="2000">
              <a:solidFill>
                <a:schemeClr val="dk1"/>
              </a:solidFill>
              <a:latin typeface="Arial"/>
              <a:ea typeface="Arial"/>
              <a:cs typeface="Arial"/>
              <a:sym typeface="Arial"/>
            </a:endParaRPr>
          </a:p>
          <a:p>
            <a:pPr indent="-514350" lvl="0" marL="527050" marR="0" rtl="0" algn="l">
              <a:lnSpc>
                <a:spcPct val="100000"/>
              </a:lnSpc>
              <a:spcBef>
                <a:spcPts val="1200"/>
              </a:spcBef>
              <a:spcAft>
                <a:spcPts val="0"/>
              </a:spcAft>
              <a:buClr>
                <a:schemeClr val="dk1"/>
              </a:buClr>
              <a:buSzPts val="2000"/>
              <a:buFont typeface="Calibri"/>
              <a:buAutoNum type="arabicPeriod"/>
            </a:pPr>
            <a:r>
              <a:rPr b="1" lang="en-US" sz="2000">
                <a:solidFill>
                  <a:schemeClr val="dk1"/>
                </a:solidFill>
                <a:latin typeface="Arial"/>
                <a:ea typeface="Arial"/>
                <a:cs typeface="Arial"/>
                <a:sym typeface="Arial"/>
              </a:rPr>
              <a:t>Methodolojia – Jumuisha njia/taratibu za ukaguzi</a:t>
            </a:r>
            <a:endParaRPr sz="2000">
              <a:solidFill>
                <a:schemeClr val="dk1"/>
              </a:solidFill>
              <a:latin typeface="Arial"/>
              <a:ea typeface="Arial"/>
              <a:cs typeface="Arial"/>
              <a:sym typeface="Arial"/>
            </a:endParaRPr>
          </a:p>
        </p:txBody>
      </p:sp>
      <p:sp>
        <p:nvSpPr>
          <p:cNvPr id="2148" name="Google Shape;2148;p227"/>
          <p:cNvSpPr txBox="1"/>
          <p:nvPr/>
        </p:nvSpPr>
        <p:spPr>
          <a:xfrm>
            <a:off x="1176019" y="1202773"/>
            <a:ext cx="4370070" cy="549381"/>
          </a:xfrm>
          <a:prstGeom prst="rect">
            <a:avLst/>
          </a:prstGeom>
          <a:noFill/>
          <a:ln>
            <a:noFill/>
          </a:ln>
        </p:spPr>
        <p:txBody>
          <a:bodyPr anchorCtr="0" anchor="t" bIns="0" lIns="0" spcFirstLastPara="1" rIns="0" wrap="square" tIns="0">
            <a:spAutoFit/>
          </a:bodyPr>
          <a:lstStyle/>
          <a:p>
            <a:pPr indent="0" lvl="0" marL="12700" marR="0" rtl="0" algn="l">
              <a:lnSpc>
                <a:spcPct val="142968"/>
              </a:lnSpc>
              <a:spcBef>
                <a:spcPts val="0"/>
              </a:spcBef>
              <a:spcAft>
                <a:spcPts val="0"/>
              </a:spcAft>
              <a:buNone/>
            </a:pPr>
            <a:r>
              <a:rPr lang="en-US" sz="3200">
                <a:solidFill>
                  <a:schemeClr val="dk1"/>
                </a:solidFill>
                <a:latin typeface="Arial"/>
                <a:ea typeface="Arial"/>
                <a:cs typeface="Arial"/>
                <a:sym typeface="Arial"/>
              </a:rPr>
              <a:t>1. UTANGULIZI</a:t>
            </a:r>
            <a:endParaRPr sz="3200">
              <a:solidFill>
                <a:schemeClr val="dk1"/>
              </a:solidFill>
              <a:latin typeface="Arial"/>
              <a:ea typeface="Arial"/>
              <a:cs typeface="Arial"/>
              <a:sym typeface="Arial"/>
            </a:endParaRPr>
          </a:p>
        </p:txBody>
      </p:sp>
      <p:sp>
        <p:nvSpPr>
          <p:cNvPr id="2149" name="Google Shape;2149;p227"/>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MUUNDO WA RIPOTI YA NUPAS PLUS 2.0</a:t>
            </a:r>
            <a:endParaRPr/>
          </a:p>
        </p:txBody>
      </p:sp>
      <p:sp>
        <p:nvSpPr>
          <p:cNvPr id="2150" name="Google Shape;2150;p227"/>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154" name="Shape 2154"/>
        <p:cNvGrpSpPr/>
        <p:nvPr/>
      </p:nvGrpSpPr>
      <p:grpSpPr>
        <a:xfrm>
          <a:off x="0" y="0"/>
          <a:ext cx="0" cy="0"/>
          <a:chOff x="0" y="0"/>
          <a:chExt cx="0" cy="0"/>
        </a:xfrm>
      </p:grpSpPr>
      <p:sp>
        <p:nvSpPr>
          <p:cNvPr id="2155" name="Google Shape;2155;p228"/>
          <p:cNvSpPr/>
          <p:nvPr/>
        </p:nvSpPr>
        <p:spPr>
          <a:xfrm>
            <a:off x="5669101" y="922460"/>
            <a:ext cx="5511545" cy="5437631"/>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6" name="Google Shape;2156;p228"/>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NUPAS PLUS 2.0 MUUNDO WA RIPOTI- CHANZO CHA ALAMA</a:t>
            </a:r>
            <a:endParaRPr/>
          </a:p>
        </p:txBody>
      </p:sp>
      <p:sp>
        <p:nvSpPr>
          <p:cNvPr id="2157" name="Google Shape;2157;p228"/>
          <p:cNvSpPr/>
          <p:nvPr/>
        </p:nvSpPr>
        <p:spPr>
          <a:xfrm>
            <a:off x="3047" y="6400800"/>
            <a:ext cx="12189460" cy="457200"/>
          </a:xfrm>
          <a:custGeom>
            <a:rect b="b" l="l" r="r" t="t"/>
            <a:pathLst>
              <a:path extrusionOk="0" h="457200" w="12189460">
                <a:moveTo>
                  <a:pt x="0" y="457200"/>
                </a:moveTo>
                <a:lnTo>
                  <a:pt x="12188952" y="457200"/>
                </a:lnTo>
                <a:lnTo>
                  <a:pt x="12188952" y="0"/>
                </a:lnTo>
                <a:lnTo>
                  <a:pt x="0" y="0"/>
                </a:lnTo>
                <a:lnTo>
                  <a:pt x="0" y="457200"/>
                </a:lnTo>
                <a:close/>
              </a:path>
            </a:pathLst>
          </a:custGeom>
          <a:solidFill>
            <a:srgbClr val="002E6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58" name="Google Shape;2158;p228"/>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2" name="Shape 2162"/>
        <p:cNvGrpSpPr/>
        <p:nvPr/>
      </p:nvGrpSpPr>
      <p:grpSpPr>
        <a:xfrm>
          <a:off x="0" y="0"/>
          <a:ext cx="0" cy="0"/>
          <a:chOff x="0" y="0"/>
          <a:chExt cx="0" cy="0"/>
        </a:xfrm>
      </p:grpSpPr>
      <p:sp>
        <p:nvSpPr>
          <p:cNvPr id="2163" name="Google Shape;2163;p229"/>
          <p:cNvSpPr/>
          <p:nvPr/>
        </p:nvSpPr>
        <p:spPr>
          <a:xfrm>
            <a:off x="1158621" y="1927479"/>
            <a:ext cx="9875520" cy="0"/>
          </a:xfrm>
          <a:custGeom>
            <a:rect b="b" l="l" r="r" t="t"/>
            <a:pathLst>
              <a:path extrusionOk="0" h="120000" w="9875520">
                <a:moveTo>
                  <a:pt x="0" y="0"/>
                </a:moveTo>
                <a:lnTo>
                  <a:pt x="9875520" y="0"/>
                </a:lnTo>
              </a:path>
            </a:pathLst>
          </a:custGeom>
          <a:noFill/>
          <a:ln cap="flat" cmpd="sng" w="12700">
            <a:solidFill>
              <a:srgbClr val="40404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64" name="Google Shape;2164;p229"/>
          <p:cNvSpPr txBox="1"/>
          <p:nvPr/>
        </p:nvSpPr>
        <p:spPr>
          <a:xfrm>
            <a:off x="1084580" y="2151382"/>
            <a:ext cx="8380730" cy="3798604"/>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b="1" lang="en-US" sz="2000">
                <a:solidFill>
                  <a:schemeClr val="dk1"/>
                </a:solidFill>
                <a:latin typeface="Arial"/>
                <a:ea typeface="Arial"/>
                <a:cs typeface="Arial"/>
                <a:sym typeface="Arial"/>
              </a:rPr>
              <a:t>Maelezo ya Muhtasari wa Utendaji </a:t>
            </a:r>
            <a:r>
              <a:rPr lang="en-US" sz="2000">
                <a:solidFill>
                  <a:schemeClr val="dk1"/>
                </a:solidFill>
                <a:latin typeface="Arial"/>
                <a:ea typeface="Arial"/>
                <a:cs typeface="Arial"/>
                <a:sym typeface="Arial"/>
              </a:rPr>
              <a:t>(aya 1 -2)</a:t>
            </a:r>
            <a:endParaRPr sz="2000">
              <a:solidFill>
                <a:schemeClr val="dk1"/>
              </a:solidFill>
              <a:latin typeface="Arial"/>
              <a:ea typeface="Arial"/>
              <a:cs typeface="Arial"/>
              <a:sym typeface="Arial"/>
            </a:endParaRPr>
          </a:p>
          <a:p>
            <a:pPr indent="-344805" lvl="0" marL="357505" marR="398780" rtl="0" algn="l">
              <a:lnSpc>
                <a:spcPct val="110000"/>
              </a:lnSpc>
              <a:spcBef>
                <a:spcPts val="6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Toa muhtasari wa simulizi wa matokeo ya mapitio ya NUPAS Plus 2.0, maoni ya jumla, na maoni yoyote kuhusu malengo ya mapitio.</a:t>
            </a:r>
            <a:endParaRPr sz="2000">
              <a:solidFill>
                <a:schemeClr val="dk1"/>
              </a:solidFill>
              <a:latin typeface="Arial"/>
              <a:ea typeface="Arial"/>
              <a:cs typeface="Arial"/>
              <a:sym typeface="Arial"/>
            </a:endParaRPr>
          </a:p>
          <a:p>
            <a:pPr indent="-344805" lvl="0" marL="357505" marR="5080" rtl="0" algn="l">
              <a:lnSpc>
                <a:spcPct val="110000"/>
              </a:lnSpc>
              <a:spcBef>
                <a:spcPts val="6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Maoni ya Mtathmini juu ya viwango vya kutiifu wa shirika vilivyotathminiwa yamejumuishwa katika sehemu hii.</a:t>
            </a:r>
            <a:endParaRPr/>
          </a:p>
          <a:p>
            <a:pPr indent="-344805" lvl="0" marL="357505" marR="5080" rtl="0" algn="l">
              <a:lnSpc>
                <a:spcPct val="110000"/>
              </a:lnSpc>
              <a:spcBef>
                <a:spcPts val="6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Jedwali la muhtasari wa alama</a:t>
            </a:r>
            <a:endParaRPr/>
          </a:p>
          <a:p>
            <a:pPr indent="-344805" lvl="0" marL="357505" marR="5080" rtl="0" algn="l">
              <a:lnSpc>
                <a:spcPct val="110000"/>
              </a:lnSpc>
              <a:spcBef>
                <a:spcPts val="6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Alama za wastani kwa kila kikoa katika fomu ya kichupo.</a:t>
            </a:r>
            <a:endParaRPr/>
          </a:p>
          <a:p>
            <a:pPr indent="-344805" lvl="0" marL="357505" marR="5080" rtl="0" algn="l">
              <a:lnSpc>
                <a:spcPct val="110000"/>
              </a:lnSpc>
              <a:spcBef>
                <a:spcPts val="6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Slaidi inayofuata ina mfano wa alama za muhtasari wa shirika moja.</a:t>
            </a:r>
            <a:endParaRPr/>
          </a:p>
          <a:p>
            <a:pPr indent="-344805" lvl="0" marL="357505" marR="5080" rtl="0" algn="l">
              <a:lnSpc>
                <a:spcPct val="110000"/>
              </a:lnSpc>
              <a:spcBef>
                <a:spcPts val="6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Usimbaji wa rangi husaidia kutafsiri haraka matokeo ya tathmini ya kila kikoa, kwa kutazama tu.</a:t>
            </a:r>
            <a:endParaRPr/>
          </a:p>
        </p:txBody>
      </p:sp>
      <p:sp>
        <p:nvSpPr>
          <p:cNvPr id="2165" name="Google Shape;2165;p229"/>
          <p:cNvSpPr txBox="1"/>
          <p:nvPr/>
        </p:nvSpPr>
        <p:spPr>
          <a:xfrm>
            <a:off x="1047144" y="1270279"/>
            <a:ext cx="4370070" cy="549381"/>
          </a:xfrm>
          <a:prstGeom prst="rect">
            <a:avLst/>
          </a:prstGeom>
          <a:noFill/>
          <a:ln>
            <a:noFill/>
          </a:ln>
        </p:spPr>
        <p:txBody>
          <a:bodyPr anchorCtr="0" anchor="t" bIns="0" lIns="0" spcFirstLastPara="1" rIns="0" wrap="square" tIns="0">
            <a:spAutoFit/>
          </a:bodyPr>
          <a:lstStyle/>
          <a:p>
            <a:pPr indent="0" lvl="0" marL="12700" marR="0" rtl="0" algn="l">
              <a:lnSpc>
                <a:spcPct val="142968"/>
              </a:lnSpc>
              <a:spcBef>
                <a:spcPts val="0"/>
              </a:spcBef>
              <a:spcAft>
                <a:spcPts val="0"/>
              </a:spcAft>
              <a:buNone/>
            </a:pPr>
            <a:r>
              <a:rPr lang="en-US" sz="3200">
                <a:solidFill>
                  <a:schemeClr val="dk1"/>
                </a:solidFill>
                <a:latin typeface="Arial"/>
                <a:ea typeface="Arial"/>
                <a:cs typeface="Arial"/>
                <a:sym typeface="Arial"/>
              </a:rPr>
              <a:t>2. MUHTASARI MKUU</a:t>
            </a:r>
            <a:endParaRPr sz="3200">
              <a:solidFill>
                <a:schemeClr val="dk1"/>
              </a:solidFill>
              <a:latin typeface="Arial"/>
              <a:ea typeface="Arial"/>
              <a:cs typeface="Arial"/>
              <a:sym typeface="Arial"/>
            </a:endParaRPr>
          </a:p>
        </p:txBody>
      </p:sp>
      <p:sp>
        <p:nvSpPr>
          <p:cNvPr id="2166" name="Google Shape;2166;p229"/>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MUUNDO WA RIPOTI YA NUPAS PLUS 2.0</a:t>
            </a:r>
            <a:endParaRPr/>
          </a:p>
        </p:txBody>
      </p:sp>
      <p:sp>
        <p:nvSpPr>
          <p:cNvPr id="2167" name="Google Shape;2167;p229"/>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3" name="Shape 523"/>
        <p:cNvGrpSpPr/>
        <p:nvPr/>
      </p:nvGrpSpPr>
      <p:grpSpPr>
        <a:xfrm>
          <a:off x="0" y="0"/>
          <a:ext cx="0" cy="0"/>
          <a:chOff x="0" y="0"/>
          <a:chExt cx="0" cy="0"/>
        </a:xfrm>
      </p:grpSpPr>
      <p:sp>
        <p:nvSpPr>
          <p:cNvPr id="524" name="Google Shape;524;p23"/>
          <p:cNvSpPr/>
          <p:nvPr/>
        </p:nvSpPr>
        <p:spPr>
          <a:xfrm>
            <a:off x="1054703" y="1713207"/>
            <a:ext cx="5532120" cy="280111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5" name="Google Shape;525;p23"/>
          <p:cNvSpPr/>
          <p:nvPr/>
        </p:nvSpPr>
        <p:spPr>
          <a:xfrm>
            <a:off x="1042428" y="1725482"/>
            <a:ext cx="5532120" cy="2801620"/>
          </a:xfrm>
          <a:custGeom>
            <a:rect b="b" l="l" r="r" t="t"/>
            <a:pathLst>
              <a:path extrusionOk="0" h="2801620" w="5532120">
                <a:moveTo>
                  <a:pt x="0" y="0"/>
                </a:moveTo>
                <a:lnTo>
                  <a:pt x="5532120" y="0"/>
                </a:lnTo>
                <a:lnTo>
                  <a:pt x="5532120" y="2801112"/>
                </a:lnTo>
                <a:lnTo>
                  <a:pt x="0" y="2801112"/>
                </a:lnTo>
                <a:lnTo>
                  <a:pt x="0" y="0"/>
                </a:lnTo>
                <a:close/>
              </a:path>
            </a:pathLst>
          </a:custGeom>
          <a:noFill/>
          <a:ln cap="flat" cmpd="sng" w="12700">
            <a:solidFill>
              <a:srgbClr val="29A8E7"/>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6" name="Google Shape;526;p23"/>
          <p:cNvSpPr txBox="1"/>
          <p:nvPr/>
        </p:nvSpPr>
        <p:spPr>
          <a:xfrm>
            <a:off x="1268073" y="1961797"/>
            <a:ext cx="5018400" cy="2467800"/>
          </a:xfrm>
          <a:prstGeom prst="rect">
            <a:avLst/>
          </a:prstGeom>
          <a:noFill/>
          <a:ln>
            <a:noFill/>
          </a:ln>
        </p:spPr>
        <p:txBody>
          <a:bodyPr anchorCtr="0" anchor="t" bIns="0" lIns="0" spcFirstLastPara="1" rIns="0" wrap="square" tIns="0">
            <a:spAutoFit/>
          </a:bodyPr>
          <a:lstStyle/>
          <a:p>
            <a:pPr indent="0" lvl="0" marL="12700" marR="157480" rtl="0" algn="l">
              <a:lnSpc>
                <a:spcPct val="100000"/>
              </a:lnSpc>
              <a:spcBef>
                <a:spcPts val="0"/>
              </a:spcBef>
              <a:spcAft>
                <a:spcPts val="0"/>
              </a:spcAft>
              <a:buNone/>
            </a:pPr>
            <a:r>
              <a:rPr lang="en-US" sz="2000">
                <a:solidFill>
                  <a:schemeClr val="dk1"/>
                </a:solidFill>
                <a:latin typeface="Arial"/>
                <a:ea typeface="Arial"/>
                <a:cs typeface="Arial"/>
                <a:sym typeface="Arial"/>
              </a:rPr>
              <a:t>NUPAS Toleo la 2 – "michakato 7 inaendelea" nchini Msumbiji naNUP AS Plus michakato 31 inaendelea</a:t>
            </a:r>
            <a:endParaRPr sz="2000">
              <a:solidFill>
                <a:schemeClr val="dk1"/>
              </a:solidFill>
              <a:latin typeface="Arial"/>
              <a:ea typeface="Arial"/>
              <a:cs typeface="Arial"/>
              <a:sym typeface="Arial"/>
            </a:endParaRPr>
          </a:p>
          <a:p>
            <a:pPr indent="0" lvl="0" marL="0" marR="0" rtl="0" algn="l">
              <a:lnSpc>
                <a:spcPct val="100000"/>
              </a:lnSpc>
              <a:spcBef>
                <a:spcPts val="40"/>
              </a:spcBef>
              <a:spcAft>
                <a:spcPts val="0"/>
              </a:spcAft>
              <a:buNone/>
            </a:pPr>
            <a:r>
              <a:t/>
            </a:r>
            <a:endParaRPr sz="2000">
              <a:solidFill>
                <a:schemeClr val="dk1"/>
              </a:solidFill>
              <a:latin typeface="Arial"/>
              <a:ea typeface="Arial"/>
              <a:cs typeface="Arial"/>
              <a:sym typeface="Arial"/>
            </a:endParaRPr>
          </a:p>
          <a:p>
            <a:pPr indent="0" lvl="0" marL="12700" marR="0" rtl="0" algn="just">
              <a:lnSpc>
                <a:spcPct val="100000"/>
              </a:lnSpc>
              <a:spcBef>
                <a:spcPts val="0"/>
              </a:spcBef>
              <a:spcAft>
                <a:spcPts val="0"/>
              </a:spcAft>
              <a:buNone/>
            </a:pPr>
            <a:r>
              <a:rPr lang="en-US" sz="2000">
                <a:solidFill>
                  <a:schemeClr val="dk1"/>
                </a:solidFill>
                <a:latin typeface="Arial"/>
                <a:ea typeface="Arial"/>
                <a:cs typeface="Arial"/>
                <a:sym typeface="Arial"/>
              </a:rPr>
              <a:t>Washirika wa Sasa 31 wanapatikana:</a:t>
            </a:r>
            <a:endParaRPr sz="2000">
              <a:solidFill>
                <a:schemeClr val="dk1"/>
              </a:solidFill>
              <a:latin typeface="Arial"/>
              <a:ea typeface="Arial"/>
              <a:cs typeface="Arial"/>
              <a:sym typeface="Arial"/>
            </a:endParaRPr>
          </a:p>
          <a:p>
            <a:pPr indent="0" lvl="0" marL="12700" marR="5080" rtl="0" algn="just">
              <a:lnSpc>
                <a:spcPct val="100000"/>
              </a:lnSpc>
              <a:spcBef>
                <a:spcPts val="0"/>
              </a:spcBef>
              <a:spcAft>
                <a:spcPts val="0"/>
              </a:spcAft>
              <a:buNone/>
            </a:pPr>
            <a:r>
              <a:rPr lang="en-US" sz="2000">
                <a:solidFill>
                  <a:schemeClr val="dk1"/>
                </a:solidFill>
                <a:latin typeface="Arial"/>
                <a:ea typeface="Arial"/>
                <a:cs typeface="Arial"/>
                <a:sym typeface="Arial"/>
              </a:rPr>
              <a:t>Cameroon, Jamhuri ya Kidemokrasia ya Kongo,  Ethiopia, Kenya, Lesotho, Namibia, Nigeria,  Tanzania, na Uganda</a:t>
            </a:r>
            <a:endParaRPr sz="2000">
              <a:solidFill>
                <a:schemeClr val="dk1"/>
              </a:solidFill>
              <a:latin typeface="Arial"/>
              <a:ea typeface="Arial"/>
              <a:cs typeface="Arial"/>
              <a:sym typeface="Arial"/>
            </a:endParaRPr>
          </a:p>
        </p:txBody>
      </p:sp>
      <p:sp>
        <p:nvSpPr>
          <p:cNvPr id="527" name="Google Shape;527;p23"/>
          <p:cNvSpPr/>
          <p:nvPr/>
        </p:nvSpPr>
        <p:spPr>
          <a:xfrm>
            <a:off x="6596747" y="1699924"/>
            <a:ext cx="5548204" cy="4123691"/>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8" name="Google Shape;528;p23"/>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NUPAS / NUPAS Plus ZIMEFANYIKA</a:t>
            </a:r>
            <a:endParaRPr/>
          </a:p>
        </p:txBody>
      </p:sp>
      <p:sp>
        <p:nvSpPr>
          <p:cNvPr id="529" name="Google Shape;529;p23"/>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171" name="Shape 2171"/>
        <p:cNvGrpSpPr/>
        <p:nvPr/>
      </p:nvGrpSpPr>
      <p:grpSpPr>
        <a:xfrm>
          <a:off x="0" y="0"/>
          <a:ext cx="0" cy="0"/>
          <a:chOff x="0" y="0"/>
          <a:chExt cx="0" cy="0"/>
        </a:xfrm>
      </p:grpSpPr>
      <p:sp>
        <p:nvSpPr>
          <p:cNvPr id="2172" name="Google Shape;2172;p230"/>
          <p:cNvSpPr/>
          <p:nvPr/>
        </p:nvSpPr>
        <p:spPr>
          <a:xfrm>
            <a:off x="1276479" y="941331"/>
            <a:ext cx="4694768" cy="514035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73" name="Google Shape;2173;p230"/>
          <p:cNvSpPr/>
          <p:nvPr/>
        </p:nvSpPr>
        <p:spPr>
          <a:xfrm>
            <a:off x="3047" y="6400800"/>
            <a:ext cx="12189460" cy="457200"/>
          </a:xfrm>
          <a:custGeom>
            <a:rect b="b" l="l" r="r" t="t"/>
            <a:pathLst>
              <a:path extrusionOk="0" h="457200" w="12189460">
                <a:moveTo>
                  <a:pt x="0" y="457200"/>
                </a:moveTo>
                <a:lnTo>
                  <a:pt x="12188952" y="457200"/>
                </a:lnTo>
                <a:lnTo>
                  <a:pt x="12188952" y="0"/>
                </a:lnTo>
                <a:lnTo>
                  <a:pt x="0" y="0"/>
                </a:lnTo>
                <a:lnTo>
                  <a:pt x="0" y="457200"/>
                </a:lnTo>
                <a:close/>
              </a:path>
            </a:pathLst>
          </a:custGeom>
          <a:solidFill>
            <a:srgbClr val="002E6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74" name="Google Shape;2174;p230"/>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NUPAS PLUS 2.0 MUUNDO WA RIPOTI- ALAMA YA MUHTASARI NA MAENEO YA HATARI</a:t>
            </a:r>
            <a:endParaRPr/>
          </a:p>
        </p:txBody>
      </p:sp>
      <p:sp>
        <p:nvSpPr>
          <p:cNvPr id="2175" name="Google Shape;2175;p230"/>
          <p:cNvSpPr/>
          <p:nvPr/>
        </p:nvSpPr>
        <p:spPr>
          <a:xfrm>
            <a:off x="6286664" y="929139"/>
            <a:ext cx="4594097" cy="5141213"/>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76" name="Google Shape;2176;p230"/>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0" name="Shape 2180"/>
        <p:cNvGrpSpPr/>
        <p:nvPr/>
      </p:nvGrpSpPr>
      <p:grpSpPr>
        <a:xfrm>
          <a:off x="0" y="0"/>
          <a:ext cx="0" cy="0"/>
          <a:chOff x="0" y="0"/>
          <a:chExt cx="0" cy="0"/>
        </a:xfrm>
      </p:grpSpPr>
      <p:sp>
        <p:nvSpPr>
          <p:cNvPr id="2181" name="Google Shape;2181;p231"/>
          <p:cNvSpPr/>
          <p:nvPr/>
        </p:nvSpPr>
        <p:spPr>
          <a:xfrm>
            <a:off x="1158621" y="1927479"/>
            <a:ext cx="9875520" cy="0"/>
          </a:xfrm>
          <a:custGeom>
            <a:rect b="b" l="l" r="r" t="t"/>
            <a:pathLst>
              <a:path extrusionOk="0" h="120000" w="9875520">
                <a:moveTo>
                  <a:pt x="0" y="0"/>
                </a:moveTo>
                <a:lnTo>
                  <a:pt x="9875520" y="0"/>
                </a:lnTo>
              </a:path>
            </a:pathLst>
          </a:custGeom>
          <a:noFill/>
          <a:ln cap="flat" cmpd="sng" w="12700">
            <a:solidFill>
              <a:srgbClr val="40404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2" name="Google Shape;2182;p231"/>
          <p:cNvSpPr txBox="1"/>
          <p:nvPr/>
        </p:nvSpPr>
        <p:spPr>
          <a:xfrm>
            <a:off x="1049413" y="1392148"/>
            <a:ext cx="10715048" cy="461665"/>
          </a:xfrm>
          <a:prstGeom prst="rect">
            <a:avLst/>
          </a:prstGeom>
          <a:noFill/>
          <a:ln>
            <a:noFill/>
          </a:ln>
        </p:spPr>
        <p:txBody>
          <a:bodyPr anchorCtr="0" anchor="t" bIns="0" lIns="0" spcFirstLastPara="1" rIns="0" wrap="square" tIns="0">
            <a:spAutoFit/>
          </a:bodyPr>
          <a:lstStyle/>
          <a:p>
            <a:pPr indent="0" lvl="0" marL="12700" marR="0" rtl="0" algn="l">
              <a:lnSpc>
                <a:spcPct val="111562"/>
              </a:lnSpc>
              <a:spcBef>
                <a:spcPts val="0"/>
              </a:spcBef>
              <a:spcAft>
                <a:spcPts val="0"/>
              </a:spcAft>
              <a:buNone/>
            </a:pPr>
            <a:r>
              <a:rPr lang="en-US" sz="3200">
                <a:solidFill>
                  <a:srgbClr val="404040"/>
                </a:solidFill>
                <a:latin typeface="Arial"/>
                <a:ea typeface="Arial"/>
                <a:cs typeface="Arial"/>
                <a:sym typeface="Arial"/>
              </a:rPr>
              <a:t>3. </a:t>
            </a:r>
            <a:r>
              <a:rPr lang="en-US" sz="3200">
                <a:solidFill>
                  <a:schemeClr val="dk1"/>
                </a:solidFill>
                <a:latin typeface="Arial"/>
                <a:ea typeface="Arial"/>
                <a:cs typeface="Arial"/>
                <a:sym typeface="Arial"/>
              </a:rPr>
              <a:t>MAENEO YA UBORESHAJI NA MAPENDEKEZO</a:t>
            </a:r>
            <a:endParaRPr sz="3200">
              <a:solidFill>
                <a:schemeClr val="dk1"/>
              </a:solidFill>
              <a:latin typeface="Arial"/>
              <a:ea typeface="Arial"/>
              <a:cs typeface="Arial"/>
              <a:sym typeface="Arial"/>
            </a:endParaRPr>
          </a:p>
        </p:txBody>
      </p:sp>
      <p:sp>
        <p:nvSpPr>
          <p:cNvPr id="2183" name="Google Shape;2183;p231"/>
          <p:cNvSpPr txBox="1"/>
          <p:nvPr/>
        </p:nvSpPr>
        <p:spPr>
          <a:xfrm>
            <a:off x="1084580" y="2044702"/>
            <a:ext cx="9118600" cy="2673232"/>
          </a:xfrm>
          <a:prstGeom prst="rect">
            <a:avLst/>
          </a:prstGeom>
          <a:noFill/>
          <a:ln>
            <a:noFill/>
          </a:ln>
        </p:spPr>
        <p:txBody>
          <a:bodyPr anchorCtr="0" anchor="t" bIns="0" lIns="0" spcFirstLastPara="1" rIns="0" wrap="square" tIns="0">
            <a:spAutoFit/>
          </a:bodyPr>
          <a:lstStyle/>
          <a:p>
            <a:pPr indent="0" lvl="0" marL="12700" marR="5080" rtl="0" algn="l">
              <a:lnSpc>
                <a:spcPct val="135000"/>
              </a:lnSpc>
              <a:spcBef>
                <a:spcPts val="0"/>
              </a:spcBef>
              <a:spcAft>
                <a:spcPts val="0"/>
              </a:spcAft>
              <a:buNone/>
            </a:pPr>
            <a:r>
              <a:rPr lang="en-US" sz="2000">
                <a:solidFill>
                  <a:schemeClr val="dk1"/>
                </a:solidFill>
                <a:latin typeface="Arial"/>
                <a:ea typeface="Arial"/>
                <a:cs typeface="Arial"/>
                <a:sym typeface="Arial"/>
              </a:rPr>
              <a:t>Hii ndiyo sehemu ndefu zaidi ya ripoti, kwa kawaida karibu 70% ya maudhui ya ripoti. Ina sehemu zifuatazo:</a:t>
            </a:r>
            <a:endParaRPr sz="2000">
              <a:solidFill>
                <a:schemeClr val="dk1"/>
              </a:solidFill>
              <a:latin typeface="Arial"/>
              <a:ea typeface="Arial"/>
              <a:cs typeface="Arial"/>
              <a:sym typeface="Arial"/>
            </a:endParaRPr>
          </a:p>
          <a:p>
            <a:pPr indent="-457200" lvl="0" marL="469900" marR="0" rtl="0" algn="l">
              <a:lnSpc>
                <a:spcPct val="100000"/>
              </a:lnSpc>
              <a:spcBef>
                <a:spcPts val="0"/>
              </a:spcBef>
              <a:spcAft>
                <a:spcPts val="0"/>
              </a:spcAft>
              <a:buClr>
                <a:schemeClr val="dk1"/>
              </a:buClr>
              <a:buSzPts val="2000"/>
              <a:buFont typeface="Calibri"/>
              <a:buAutoNum type="arabicPeriod"/>
            </a:pPr>
            <a:r>
              <a:rPr lang="en-US" sz="2000">
                <a:solidFill>
                  <a:schemeClr val="dk1"/>
                </a:solidFill>
                <a:latin typeface="Arial"/>
                <a:ea typeface="Arial"/>
                <a:cs typeface="Arial"/>
                <a:sym typeface="Arial"/>
              </a:rPr>
              <a:t>Maelezo ya usuli kuhusu kila kikoa –  na maelezo ya jumla kuhusu kila kikoa</a:t>
            </a:r>
            <a:endParaRPr sz="2000">
              <a:solidFill>
                <a:schemeClr val="dk1"/>
              </a:solidFill>
              <a:latin typeface="Arial"/>
              <a:ea typeface="Arial"/>
              <a:cs typeface="Arial"/>
              <a:sym typeface="Arial"/>
            </a:endParaRPr>
          </a:p>
          <a:p>
            <a:pPr indent="-457200" lvl="0" marL="469900" marR="5080" rtl="0" algn="l">
              <a:lnSpc>
                <a:spcPct val="135000"/>
              </a:lnSpc>
              <a:spcBef>
                <a:spcPts val="0"/>
              </a:spcBef>
              <a:spcAft>
                <a:spcPts val="0"/>
              </a:spcAft>
              <a:buClr>
                <a:schemeClr val="dk1"/>
              </a:buClr>
              <a:buSzPts val="2000"/>
              <a:buFont typeface="Calibri"/>
              <a:buAutoNum type="arabicPeriod"/>
            </a:pPr>
            <a:r>
              <a:rPr lang="en-US" sz="2000">
                <a:solidFill>
                  <a:schemeClr val="dk1"/>
                </a:solidFill>
                <a:latin typeface="Arial"/>
                <a:ea typeface="Arial"/>
                <a:cs typeface="Arial"/>
                <a:sym typeface="Arial"/>
              </a:rPr>
              <a:t>Maeneo ya kina ya uboreshaji, yaliyokadiriwa kama H, M, na L.</a:t>
            </a:r>
            <a:endParaRPr/>
          </a:p>
          <a:p>
            <a:pPr indent="-457200" lvl="0" marL="469900" marR="5080" rtl="0" algn="l">
              <a:lnSpc>
                <a:spcPct val="135000"/>
              </a:lnSpc>
              <a:spcBef>
                <a:spcPts val="0"/>
              </a:spcBef>
              <a:spcAft>
                <a:spcPts val="0"/>
              </a:spcAft>
              <a:buClr>
                <a:schemeClr val="dk1"/>
              </a:buClr>
              <a:buSzPts val="2000"/>
              <a:buFont typeface="Calibri"/>
              <a:buAutoNum type="arabicPeriod"/>
            </a:pPr>
            <a:r>
              <a:rPr lang="en-US" sz="2000">
                <a:solidFill>
                  <a:schemeClr val="dk1"/>
                </a:solidFill>
                <a:latin typeface="Arial"/>
                <a:ea typeface="Arial"/>
                <a:cs typeface="Arial"/>
                <a:sym typeface="Arial"/>
              </a:rPr>
              <a:t>Mapendekezo kwa kila eneo la uboreshaji lililotambuliwa</a:t>
            </a:r>
            <a:endParaRPr sz="2000">
              <a:solidFill>
                <a:schemeClr val="dk1"/>
              </a:solidFill>
              <a:latin typeface="Arial"/>
              <a:ea typeface="Arial"/>
              <a:cs typeface="Arial"/>
              <a:sym typeface="Arial"/>
            </a:endParaRPr>
          </a:p>
          <a:p>
            <a:pPr indent="0" lvl="0" marL="12700" marR="5080" rtl="0" algn="l">
              <a:lnSpc>
                <a:spcPct val="135000"/>
              </a:lnSpc>
              <a:spcBef>
                <a:spcPts val="0"/>
              </a:spcBef>
              <a:spcAft>
                <a:spcPts val="0"/>
              </a:spcAft>
              <a:buNone/>
            </a:pPr>
            <a:r>
              <a:t/>
            </a:r>
            <a:endParaRPr sz="2000">
              <a:solidFill>
                <a:schemeClr val="dk1"/>
              </a:solidFill>
              <a:latin typeface="Arial"/>
              <a:ea typeface="Arial"/>
              <a:cs typeface="Arial"/>
              <a:sym typeface="Arial"/>
            </a:endParaRPr>
          </a:p>
        </p:txBody>
      </p:sp>
      <p:sp>
        <p:nvSpPr>
          <p:cNvPr id="2184" name="Google Shape;2184;p231"/>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MUUNDO WA RIPOTI YA NUPAS PLUS 2.0</a:t>
            </a:r>
            <a:endParaRPr/>
          </a:p>
        </p:txBody>
      </p:sp>
      <p:sp>
        <p:nvSpPr>
          <p:cNvPr id="2185" name="Google Shape;2185;p231"/>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9" name="Shape 2189"/>
        <p:cNvGrpSpPr/>
        <p:nvPr/>
      </p:nvGrpSpPr>
      <p:grpSpPr>
        <a:xfrm>
          <a:off x="0" y="0"/>
          <a:ext cx="0" cy="0"/>
          <a:chOff x="0" y="0"/>
          <a:chExt cx="0" cy="0"/>
        </a:xfrm>
      </p:grpSpPr>
      <p:sp>
        <p:nvSpPr>
          <p:cNvPr id="2190" name="Google Shape;2190;p232"/>
          <p:cNvSpPr/>
          <p:nvPr/>
        </p:nvSpPr>
        <p:spPr>
          <a:xfrm>
            <a:off x="1158621" y="1927479"/>
            <a:ext cx="9875520" cy="0"/>
          </a:xfrm>
          <a:custGeom>
            <a:rect b="b" l="l" r="r" t="t"/>
            <a:pathLst>
              <a:path extrusionOk="0" h="120000" w="9875520">
                <a:moveTo>
                  <a:pt x="0" y="0"/>
                </a:moveTo>
                <a:lnTo>
                  <a:pt x="9875520" y="0"/>
                </a:lnTo>
              </a:path>
            </a:pathLst>
          </a:custGeom>
          <a:noFill/>
          <a:ln cap="flat" cmpd="sng" w="12700">
            <a:solidFill>
              <a:srgbClr val="40404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91" name="Google Shape;2191;p232"/>
          <p:cNvSpPr txBox="1"/>
          <p:nvPr/>
        </p:nvSpPr>
        <p:spPr>
          <a:xfrm>
            <a:off x="1077828" y="1283300"/>
            <a:ext cx="3600450" cy="549381"/>
          </a:xfrm>
          <a:prstGeom prst="rect">
            <a:avLst/>
          </a:prstGeom>
          <a:noFill/>
          <a:ln>
            <a:noFill/>
          </a:ln>
        </p:spPr>
        <p:txBody>
          <a:bodyPr anchorCtr="0" anchor="t" bIns="0" lIns="0" spcFirstLastPara="1" rIns="0" wrap="square" tIns="0">
            <a:spAutoFit/>
          </a:bodyPr>
          <a:lstStyle/>
          <a:p>
            <a:pPr indent="0" lvl="0" marL="12700" marR="0" rtl="0" algn="l">
              <a:lnSpc>
                <a:spcPct val="142968"/>
              </a:lnSpc>
              <a:spcBef>
                <a:spcPts val="0"/>
              </a:spcBef>
              <a:spcAft>
                <a:spcPts val="0"/>
              </a:spcAft>
              <a:buNone/>
            </a:pPr>
            <a:r>
              <a:rPr lang="en-US" sz="3200">
                <a:solidFill>
                  <a:schemeClr val="dk1"/>
                </a:solidFill>
                <a:latin typeface="Arial"/>
                <a:ea typeface="Arial"/>
                <a:cs typeface="Arial"/>
                <a:sym typeface="Arial"/>
              </a:rPr>
              <a:t>4. HITIMISHO</a:t>
            </a:r>
            <a:endParaRPr/>
          </a:p>
        </p:txBody>
      </p:sp>
      <p:sp>
        <p:nvSpPr>
          <p:cNvPr id="2192" name="Google Shape;2192;p232"/>
          <p:cNvSpPr txBox="1"/>
          <p:nvPr>
            <p:ph idx="1" type="body"/>
          </p:nvPr>
        </p:nvSpPr>
        <p:spPr>
          <a:xfrm>
            <a:off x="944774" y="1712912"/>
            <a:ext cx="10302450" cy="1057921"/>
          </a:xfrm>
          <a:prstGeom prst="rect">
            <a:avLst/>
          </a:prstGeom>
          <a:noFill/>
          <a:ln>
            <a:noFill/>
          </a:ln>
        </p:spPr>
        <p:txBody>
          <a:bodyPr anchorCtr="0" anchor="t" bIns="0" lIns="0" spcFirstLastPara="1" rIns="0" wrap="square" tIns="394775">
            <a:spAutoFit/>
          </a:bodyPr>
          <a:lstStyle/>
          <a:p>
            <a:pPr indent="0" lvl="0" marL="243840" marR="5080" rtl="0" algn="l">
              <a:lnSpc>
                <a:spcPct val="110000"/>
              </a:lnSpc>
              <a:spcBef>
                <a:spcPts val="0"/>
              </a:spcBef>
              <a:spcAft>
                <a:spcPts val="0"/>
              </a:spcAft>
              <a:buNone/>
            </a:pPr>
            <a:r>
              <a:rPr lang="en-US" sz="2000"/>
              <a:t>Maoni ya Mtathmini juu ya kiwango cha kutiifu wa shirika lililotathminiwa, pamoja na utayari na uwezo wa kusimamia kwa ufanisi na kutekeleza tuzo kuu ya USAID.</a:t>
            </a:r>
            <a:endParaRPr/>
          </a:p>
        </p:txBody>
      </p:sp>
      <p:sp>
        <p:nvSpPr>
          <p:cNvPr id="2193" name="Google Shape;2193;p232"/>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MUUNDO WA RIPOTI YA NUPAS PLUS 2.0</a:t>
            </a:r>
            <a:endParaRPr/>
          </a:p>
        </p:txBody>
      </p:sp>
      <p:sp>
        <p:nvSpPr>
          <p:cNvPr id="2194" name="Google Shape;2194;p232"/>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8" name="Shape 2198"/>
        <p:cNvGrpSpPr/>
        <p:nvPr/>
      </p:nvGrpSpPr>
      <p:grpSpPr>
        <a:xfrm>
          <a:off x="0" y="0"/>
          <a:ext cx="0" cy="0"/>
          <a:chOff x="0" y="0"/>
          <a:chExt cx="0" cy="0"/>
        </a:xfrm>
      </p:grpSpPr>
      <p:sp>
        <p:nvSpPr>
          <p:cNvPr id="2199" name="Google Shape;2199;p233"/>
          <p:cNvSpPr/>
          <p:nvPr/>
        </p:nvSpPr>
        <p:spPr>
          <a:xfrm>
            <a:off x="1158621" y="1927479"/>
            <a:ext cx="9875520" cy="0"/>
          </a:xfrm>
          <a:custGeom>
            <a:rect b="b" l="l" r="r" t="t"/>
            <a:pathLst>
              <a:path extrusionOk="0" h="120000" w="9875520">
                <a:moveTo>
                  <a:pt x="0" y="0"/>
                </a:moveTo>
                <a:lnTo>
                  <a:pt x="9875520" y="0"/>
                </a:lnTo>
              </a:path>
            </a:pathLst>
          </a:custGeom>
          <a:noFill/>
          <a:ln cap="flat" cmpd="sng" w="12700">
            <a:solidFill>
              <a:srgbClr val="40404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00" name="Google Shape;2200;p233"/>
          <p:cNvSpPr txBox="1"/>
          <p:nvPr/>
        </p:nvSpPr>
        <p:spPr>
          <a:xfrm>
            <a:off x="1028733" y="1326258"/>
            <a:ext cx="3823970" cy="549381"/>
          </a:xfrm>
          <a:prstGeom prst="rect">
            <a:avLst/>
          </a:prstGeom>
          <a:noFill/>
          <a:ln>
            <a:noFill/>
          </a:ln>
        </p:spPr>
        <p:txBody>
          <a:bodyPr anchorCtr="0" anchor="t" bIns="0" lIns="0" spcFirstLastPara="1" rIns="0" wrap="square" tIns="0">
            <a:spAutoFit/>
          </a:bodyPr>
          <a:lstStyle/>
          <a:p>
            <a:pPr indent="0" lvl="0" marL="12700" marR="0" rtl="0" algn="l">
              <a:lnSpc>
                <a:spcPct val="142968"/>
              </a:lnSpc>
              <a:spcBef>
                <a:spcPts val="0"/>
              </a:spcBef>
              <a:spcAft>
                <a:spcPts val="0"/>
              </a:spcAft>
              <a:buNone/>
            </a:pPr>
            <a:r>
              <a:rPr lang="en-US" sz="3200">
                <a:solidFill>
                  <a:schemeClr val="dk1"/>
                </a:solidFill>
                <a:latin typeface="Arial"/>
                <a:ea typeface="Arial"/>
                <a:cs typeface="Arial"/>
                <a:sym typeface="Arial"/>
              </a:rPr>
              <a:t>VIAMBATISHO</a:t>
            </a:r>
            <a:endParaRPr/>
          </a:p>
        </p:txBody>
      </p:sp>
      <p:sp>
        <p:nvSpPr>
          <p:cNvPr id="2201" name="Google Shape;2201;p233"/>
          <p:cNvSpPr txBox="1"/>
          <p:nvPr/>
        </p:nvSpPr>
        <p:spPr>
          <a:xfrm>
            <a:off x="1084580" y="2150874"/>
            <a:ext cx="7766050" cy="2000548"/>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2000">
                <a:solidFill>
                  <a:schemeClr val="dk1"/>
                </a:solidFill>
                <a:latin typeface="Arial"/>
                <a:ea typeface="Arial"/>
                <a:cs typeface="Arial"/>
                <a:sym typeface="Arial"/>
              </a:rPr>
              <a:t>Yafuatayo yanajumuishwa kama viambatisho:</a:t>
            </a:r>
            <a:endParaRPr sz="2000">
              <a:solidFill>
                <a:schemeClr val="dk1"/>
              </a:solidFill>
              <a:latin typeface="Arial"/>
              <a:ea typeface="Arial"/>
              <a:cs typeface="Arial"/>
              <a:sym typeface="Arial"/>
            </a:endParaRPr>
          </a:p>
          <a:p>
            <a:pPr indent="-457200" lvl="0" marL="469900" marR="0" rtl="0" algn="l">
              <a:lnSpc>
                <a:spcPct val="100000"/>
              </a:lnSpc>
              <a:spcBef>
                <a:spcPts val="88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Kategoria ya kina ya kikoa na alama za kategoria ndogo</a:t>
            </a:r>
            <a:endParaRPr sz="2000">
              <a:solidFill>
                <a:schemeClr val="dk1"/>
              </a:solidFill>
              <a:latin typeface="Arial"/>
              <a:ea typeface="Arial"/>
              <a:cs typeface="Arial"/>
              <a:sym typeface="Arial"/>
            </a:endParaRPr>
          </a:p>
          <a:p>
            <a:pPr indent="-457200" lvl="0" marL="469900" marR="0" rtl="0" algn="l">
              <a:lnSpc>
                <a:spcPct val="100000"/>
              </a:lnSpc>
              <a:spcBef>
                <a:spcPts val="88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Orodha kamili ya maeneo yaliyotambuliwa ya uboreshaji (iliyokadiriwa)</a:t>
            </a:r>
            <a:endParaRPr sz="2000">
              <a:solidFill>
                <a:schemeClr val="dk1"/>
              </a:solidFill>
              <a:latin typeface="Arial"/>
              <a:ea typeface="Arial"/>
              <a:cs typeface="Arial"/>
              <a:sym typeface="Arial"/>
            </a:endParaRPr>
          </a:p>
          <a:p>
            <a:pPr indent="-457200" lvl="0" marL="469900" marR="0" rtl="0" algn="l">
              <a:lnSpc>
                <a:spcPct val="100000"/>
              </a:lnSpc>
              <a:spcBef>
                <a:spcPts val="88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Orodha kamili ya watu waliohojiwa</a:t>
            </a:r>
            <a:endParaRPr sz="2000">
              <a:solidFill>
                <a:schemeClr val="dk1"/>
              </a:solidFill>
              <a:latin typeface="Arial"/>
              <a:ea typeface="Arial"/>
              <a:cs typeface="Arial"/>
              <a:sym typeface="Arial"/>
            </a:endParaRPr>
          </a:p>
          <a:p>
            <a:pPr indent="-457200" lvl="0" marL="469900" marR="0" rtl="0" algn="l">
              <a:lnSpc>
                <a:spcPct val="100000"/>
              </a:lnSpc>
              <a:spcBef>
                <a:spcPts val="88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Orodha kamili ya nyaraka zilizotathminiwa</a:t>
            </a:r>
            <a:endParaRPr sz="2000">
              <a:solidFill>
                <a:schemeClr val="dk1"/>
              </a:solidFill>
              <a:latin typeface="Arial"/>
              <a:ea typeface="Arial"/>
              <a:cs typeface="Arial"/>
              <a:sym typeface="Arial"/>
            </a:endParaRPr>
          </a:p>
        </p:txBody>
      </p:sp>
      <p:sp>
        <p:nvSpPr>
          <p:cNvPr id="2202" name="Google Shape;2202;p233"/>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MUUNDO WA RIPOTI YA NUPAS PLUS 2.0</a:t>
            </a:r>
            <a:endParaRPr/>
          </a:p>
        </p:txBody>
      </p:sp>
      <p:sp>
        <p:nvSpPr>
          <p:cNvPr id="2203" name="Google Shape;2203;p233"/>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7" name="Shape 2207"/>
        <p:cNvGrpSpPr/>
        <p:nvPr/>
      </p:nvGrpSpPr>
      <p:grpSpPr>
        <a:xfrm>
          <a:off x="0" y="0"/>
          <a:ext cx="0" cy="0"/>
          <a:chOff x="0" y="0"/>
          <a:chExt cx="0" cy="0"/>
        </a:xfrm>
      </p:grpSpPr>
      <p:sp>
        <p:nvSpPr>
          <p:cNvPr id="2208" name="Google Shape;2208;p234"/>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MUUNDO WA RIPOTI YA NUPAS PLUS 2.0 - VIAMBATISHO </a:t>
            </a:r>
            <a:endParaRPr/>
          </a:p>
        </p:txBody>
      </p:sp>
      <p:sp>
        <p:nvSpPr>
          <p:cNvPr id="2209" name="Google Shape;2209;p234"/>
          <p:cNvSpPr/>
          <p:nvPr/>
        </p:nvSpPr>
        <p:spPr>
          <a:xfrm>
            <a:off x="1626282" y="914400"/>
            <a:ext cx="3800900" cy="5492537"/>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10" name="Google Shape;2210;p234"/>
          <p:cNvSpPr/>
          <p:nvPr/>
        </p:nvSpPr>
        <p:spPr>
          <a:xfrm>
            <a:off x="7045175" y="920535"/>
            <a:ext cx="3915351" cy="5455717"/>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11" name="Google Shape;2211;p234"/>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5" name="Shape 2215"/>
        <p:cNvGrpSpPr/>
        <p:nvPr/>
      </p:nvGrpSpPr>
      <p:grpSpPr>
        <a:xfrm>
          <a:off x="0" y="0"/>
          <a:ext cx="0" cy="0"/>
          <a:chOff x="0" y="0"/>
          <a:chExt cx="0" cy="0"/>
        </a:xfrm>
      </p:grpSpPr>
      <p:sp>
        <p:nvSpPr>
          <p:cNvPr id="2216" name="Google Shape;2216;p235"/>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MUUNDO WA RIPOTI YA NUPAS PLUS 2.0 - VIAMBATISHO </a:t>
            </a:r>
            <a:endParaRPr/>
          </a:p>
        </p:txBody>
      </p:sp>
      <p:sp>
        <p:nvSpPr>
          <p:cNvPr id="2217" name="Google Shape;2217;p235"/>
          <p:cNvSpPr/>
          <p:nvPr/>
        </p:nvSpPr>
        <p:spPr>
          <a:xfrm>
            <a:off x="613163" y="990984"/>
            <a:ext cx="4643615" cy="5219687"/>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18" name="Google Shape;2218;p235"/>
          <p:cNvSpPr/>
          <p:nvPr/>
        </p:nvSpPr>
        <p:spPr>
          <a:xfrm>
            <a:off x="6222829" y="926675"/>
            <a:ext cx="5187996" cy="5467989"/>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19" name="Google Shape;2219;p235"/>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223" name="Shape 2223"/>
        <p:cNvGrpSpPr/>
        <p:nvPr/>
      </p:nvGrpSpPr>
      <p:grpSpPr>
        <a:xfrm>
          <a:off x="0" y="0"/>
          <a:ext cx="0" cy="0"/>
          <a:chOff x="0" y="0"/>
          <a:chExt cx="0" cy="0"/>
        </a:xfrm>
      </p:grpSpPr>
      <p:sp>
        <p:nvSpPr>
          <p:cNvPr id="2224" name="Google Shape;2224;p236"/>
          <p:cNvSpPr/>
          <p:nvPr/>
        </p:nvSpPr>
        <p:spPr>
          <a:xfrm>
            <a:off x="0" y="762"/>
            <a:ext cx="12191755" cy="6857237"/>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25" name="Google Shape;2225;p236"/>
          <p:cNvSpPr/>
          <p:nvPr/>
        </p:nvSpPr>
        <p:spPr>
          <a:xfrm>
            <a:off x="907161" y="4509134"/>
            <a:ext cx="3108960" cy="0"/>
          </a:xfrm>
          <a:custGeom>
            <a:rect b="b" l="l" r="r" t="t"/>
            <a:pathLst>
              <a:path extrusionOk="0" h="120000" w="3108960">
                <a:moveTo>
                  <a:pt x="0" y="0"/>
                </a:moveTo>
                <a:lnTo>
                  <a:pt x="3108960" y="0"/>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9" name="Shape 2229"/>
        <p:cNvGrpSpPr/>
        <p:nvPr/>
      </p:nvGrpSpPr>
      <p:grpSpPr>
        <a:xfrm>
          <a:off x="0" y="0"/>
          <a:ext cx="0" cy="0"/>
          <a:chOff x="0" y="0"/>
          <a:chExt cx="0" cy="0"/>
        </a:xfrm>
      </p:grpSpPr>
      <p:sp>
        <p:nvSpPr>
          <p:cNvPr id="2230" name="Google Shape;2230;p237"/>
          <p:cNvSpPr/>
          <p:nvPr/>
        </p:nvSpPr>
        <p:spPr>
          <a:xfrm>
            <a:off x="0" y="-141149"/>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KWA NINI RIPOTI NI MUHIMU?</a:t>
            </a:r>
            <a:endParaRPr/>
          </a:p>
        </p:txBody>
      </p:sp>
      <p:sp>
        <p:nvSpPr>
          <p:cNvPr id="2231" name="Google Shape;2231;p237"/>
          <p:cNvSpPr/>
          <p:nvPr/>
        </p:nvSpPr>
        <p:spPr>
          <a:xfrm>
            <a:off x="1693788" y="882693"/>
            <a:ext cx="8192778" cy="897603"/>
          </a:xfrm>
          <a:prstGeom prst="rect">
            <a:avLst/>
          </a:prstGeom>
          <a:solidFill>
            <a:srgbClr val="002E6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lang="en-US" sz="2000">
                <a:solidFill>
                  <a:schemeClr val="lt1"/>
                </a:solidFill>
                <a:latin typeface="Arial"/>
                <a:ea typeface="Arial"/>
                <a:cs typeface="Arial"/>
                <a:sym typeface="Arial"/>
              </a:rPr>
              <a:t>HUONYESHA PICHA KAMILI YA JUHUDI YA KAZI ZAKO ZOTE</a:t>
            </a:r>
            <a:endParaRPr/>
          </a:p>
        </p:txBody>
      </p:sp>
      <p:sp>
        <p:nvSpPr>
          <p:cNvPr id="2232" name="Google Shape;2232;p237"/>
          <p:cNvSpPr/>
          <p:nvPr/>
        </p:nvSpPr>
        <p:spPr>
          <a:xfrm>
            <a:off x="1711176" y="2213380"/>
            <a:ext cx="8192778" cy="897603"/>
          </a:xfrm>
          <a:prstGeom prst="rect">
            <a:avLst/>
          </a:prstGeom>
          <a:solidFill>
            <a:srgbClr val="002E6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lang="en-US" sz="2000">
                <a:solidFill>
                  <a:schemeClr val="lt1"/>
                </a:solidFill>
                <a:latin typeface="Arial"/>
                <a:ea typeface="Arial"/>
                <a:cs typeface="Arial"/>
                <a:sym typeface="Arial"/>
              </a:rPr>
              <a:t>HUTOA MWONGOZO KWA AJILI YA HATUA ZINAZOFUATA</a:t>
            </a:r>
            <a:endParaRPr/>
          </a:p>
        </p:txBody>
      </p:sp>
      <p:sp>
        <p:nvSpPr>
          <p:cNvPr id="2233" name="Google Shape;2233;p237"/>
          <p:cNvSpPr/>
          <p:nvPr/>
        </p:nvSpPr>
        <p:spPr>
          <a:xfrm>
            <a:off x="1724472" y="3490881"/>
            <a:ext cx="8192778" cy="897603"/>
          </a:xfrm>
          <a:prstGeom prst="rect">
            <a:avLst/>
          </a:prstGeom>
          <a:solidFill>
            <a:srgbClr val="002E6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lang="en-US" sz="2000">
                <a:solidFill>
                  <a:schemeClr val="lt1"/>
                </a:solidFill>
                <a:latin typeface="Arial"/>
                <a:ea typeface="Arial"/>
                <a:cs typeface="Arial"/>
                <a:sym typeface="Arial"/>
              </a:rPr>
              <a:t>HUONYESHA UBORA WA KAZI YA MRADI WAKO</a:t>
            </a:r>
            <a:endParaRPr/>
          </a:p>
        </p:txBody>
      </p:sp>
      <p:sp>
        <p:nvSpPr>
          <p:cNvPr id="2234" name="Google Shape;2234;p237"/>
          <p:cNvSpPr/>
          <p:nvPr/>
        </p:nvSpPr>
        <p:spPr>
          <a:xfrm>
            <a:off x="1754134" y="4754063"/>
            <a:ext cx="8192778" cy="897603"/>
          </a:xfrm>
          <a:prstGeom prst="rect">
            <a:avLst/>
          </a:prstGeom>
          <a:solidFill>
            <a:srgbClr val="002E6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lang="en-US" sz="2000">
                <a:solidFill>
                  <a:schemeClr val="lt1"/>
                </a:solidFill>
                <a:latin typeface="Arial"/>
                <a:ea typeface="Arial"/>
                <a:cs typeface="Arial"/>
                <a:sym typeface="Arial"/>
              </a:rPr>
              <a:t>HUSAIDIA KUONYESHA UJUZI WAKO KWA AJILI YA MIRADI YA BAADAYE</a:t>
            </a:r>
            <a:endParaRPr/>
          </a:p>
        </p:txBody>
      </p:sp>
      <p:sp>
        <p:nvSpPr>
          <p:cNvPr id="2235" name="Google Shape;2235;p237"/>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9" name="Shape 2239"/>
        <p:cNvGrpSpPr/>
        <p:nvPr/>
      </p:nvGrpSpPr>
      <p:grpSpPr>
        <a:xfrm>
          <a:off x="0" y="0"/>
          <a:ext cx="0" cy="0"/>
          <a:chOff x="0" y="0"/>
          <a:chExt cx="0" cy="0"/>
        </a:xfrm>
      </p:grpSpPr>
      <p:sp>
        <p:nvSpPr>
          <p:cNvPr id="2240" name="Google Shape;2240;p238"/>
          <p:cNvSpPr/>
          <p:nvPr/>
        </p:nvSpPr>
        <p:spPr>
          <a:xfrm>
            <a:off x="0" y="-141149"/>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MAMBO MACHACHE MUHIMU</a:t>
            </a:r>
            <a:endParaRPr/>
          </a:p>
        </p:txBody>
      </p:sp>
      <p:sp>
        <p:nvSpPr>
          <p:cNvPr id="2241" name="Google Shape;2241;p238"/>
          <p:cNvSpPr/>
          <p:nvPr/>
        </p:nvSpPr>
        <p:spPr>
          <a:xfrm>
            <a:off x="1693788" y="882693"/>
            <a:ext cx="8192778" cy="897603"/>
          </a:xfrm>
          <a:prstGeom prst="rect">
            <a:avLst/>
          </a:prstGeom>
          <a:solidFill>
            <a:srgbClr val="002E6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lang="en-US" sz="2000">
                <a:solidFill>
                  <a:schemeClr val="lt1"/>
                </a:solidFill>
                <a:latin typeface="Arial"/>
                <a:ea typeface="Arial"/>
                <a:cs typeface="Arial"/>
                <a:sym typeface="Arial"/>
              </a:rPr>
              <a:t>MAKATAA NI MUHIMU KWA KAZI ZA TIMU</a:t>
            </a:r>
            <a:endParaRPr/>
          </a:p>
        </p:txBody>
      </p:sp>
      <p:sp>
        <p:nvSpPr>
          <p:cNvPr id="2242" name="Google Shape;2242;p238"/>
          <p:cNvSpPr/>
          <p:nvPr/>
        </p:nvSpPr>
        <p:spPr>
          <a:xfrm>
            <a:off x="1692765" y="1986314"/>
            <a:ext cx="8192778" cy="897603"/>
          </a:xfrm>
          <a:prstGeom prst="rect">
            <a:avLst/>
          </a:prstGeom>
          <a:solidFill>
            <a:srgbClr val="002E6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lang="en-US" sz="2000">
                <a:solidFill>
                  <a:schemeClr val="lt1"/>
                </a:solidFill>
                <a:latin typeface="Arial"/>
                <a:ea typeface="Arial"/>
                <a:cs typeface="Arial"/>
                <a:sym typeface="Arial"/>
              </a:rPr>
              <a:t>TENGA MUDA WA KUSOMA NA KUHARIRI TENA</a:t>
            </a:r>
            <a:endParaRPr/>
          </a:p>
        </p:txBody>
      </p:sp>
      <p:sp>
        <p:nvSpPr>
          <p:cNvPr id="2243" name="Google Shape;2243;p238"/>
          <p:cNvSpPr/>
          <p:nvPr/>
        </p:nvSpPr>
        <p:spPr>
          <a:xfrm>
            <a:off x="1681514" y="3091982"/>
            <a:ext cx="8192778" cy="897603"/>
          </a:xfrm>
          <a:prstGeom prst="rect">
            <a:avLst/>
          </a:prstGeom>
          <a:solidFill>
            <a:srgbClr val="002E6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lang="en-US" sz="2000">
                <a:solidFill>
                  <a:schemeClr val="lt1"/>
                </a:solidFill>
                <a:latin typeface="Arial"/>
                <a:ea typeface="Arial"/>
                <a:cs typeface="Arial"/>
                <a:sym typeface="Arial"/>
              </a:rPr>
              <a:t>WEKA HATI KWA KIINGEREZA (MAREKANI)</a:t>
            </a:r>
            <a:endParaRPr/>
          </a:p>
        </p:txBody>
      </p:sp>
      <p:sp>
        <p:nvSpPr>
          <p:cNvPr id="2244" name="Google Shape;2244;p238"/>
          <p:cNvSpPr/>
          <p:nvPr/>
        </p:nvSpPr>
        <p:spPr>
          <a:xfrm>
            <a:off x="1674354" y="4164919"/>
            <a:ext cx="8192778" cy="897603"/>
          </a:xfrm>
          <a:prstGeom prst="rect">
            <a:avLst/>
          </a:prstGeom>
          <a:solidFill>
            <a:srgbClr val="002E6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lang="en-US" sz="2000">
                <a:solidFill>
                  <a:schemeClr val="lt1"/>
                </a:solidFill>
                <a:latin typeface="Arial"/>
                <a:ea typeface="Arial"/>
                <a:cs typeface="Arial"/>
                <a:sym typeface="Arial"/>
              </a:rPr>
              <a:t>VIFUPISHO NI MUHIMU</a:t>
            </a:r>
            <a:endParaRPr/>
          </a:p>
        </p:txBody>
      </p:sp>
      <p:sp>
        <p:nvSpPr>
          <p:cNvPr id="2245" name="Google Shape;2245;p238"/>
          <p:cNvSpPr txBox="1"/>
          <p:nvPr/>
        </p:nvSpPr>
        <p:spPr>
          <a:xfrm>
            <a:off x="1692168" y="5224395"/>
            <a:ext cx="8182126" cy="1091966"/>
          </a:xfrm>
          <a:prstGeom prst="rect">
            <a:avLst/>
          </a:prstGeom>
          <a:solidFill>
            <a:srgbClr val="C00000"/>
          </a:solidFill>
          <a:ln>
            <a:noFill/>
          </a:ln>
        </p:spPr>
        <p:txBody>
          <a:bodyPr anchorCtr="0" anchor="t" bIns="0" lIns="0" spcFirstLastPara="1" rIns="0" wrap="square" tIns="106025">
            <a:spAutoFit/>
          </a:bodyPr>
          <a:lstStyle/>
          <a:p>
            <a:pPr indent="0" lvl="0" marL="0" marR="0" rtl="0" algn="ctr">
              <a:spcBef>
                <a:spcPts val="0"/>
              </a:spcBef>
              <a:spcAft>
                <a:spcPts val="0"/>
              </a:spcAft>
              <a:buNone/>
            </a:pPr>
            <a:r>
              <a:rPr b="1" lang="en-US" sz="3200">
                <a:solidFill>
                  <a:schemeClr val="lt1"/>
                </a:solidFill>
                <a:latin typeface="Arial"/>
                <a:ea typeface="Arial"/>
                <a:cs typeface="Arial"/>
                <a:sym typeface="Arial"/>
              </a:rPr>
              <a:t>TENGA MUDA WA ZIADA KWA  MAFUNZO  NA CHANGAMOTO</a:t>
            </a:r>
            <a:endParaRPr b="1" sz="3200">
              <a:solidFill>
                <a:schemeClr val="lt1"/>
              </a:solidFill>
              <a:latin typeface="Arial"/>
              <a:ea typeface="Arial"/>
              <a:cs typeface="Arial"/>
              <a:sym typeface="Arial"/>
            </a:endParaRPr>
          </a:p>
        </p:txBody>
      </p:sp>
      <p:sp>
        <p:nvSpPr>
          <p:cNvPr id="2246" name="Google Shape;2246;p238"/>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0" name="Shape 2250"/>
        <p:cNvGrpSpPr/>
        <p:nvPr/>
      </p:nvGrpSpPr>
      <p:grpSpPr>
        <a:xfrm>
          <a:off x="0" y="0"/>
          <a:ext cx="0" cy="0"/>
          <a:chOff x="0" y="0"/>
          <a:chExt cx="0" cy="0"/>
        </a:xfrm>
      </p:grpSpPr>
      <p:sp>
        <p:nvSpPr>
          <p:cNvPr id="2251" name="Google Shape;2251;p239"/>
          <p:cNvSpPr txBox="1"/>
          <p:nvPr/>
        </p:nvSpPr>
        <p:spPr>
          <a:xfrm>
            <a:off x="2182890" y="2211823"/>
            <a:ext cx="7889240" cy="769441"/>
          </a:xfrm>
          <a:prstGeom prst="rect">
            <a:avLst/>
          </a:prstGeom>
          <a:noFill/>
          <a:ln>
            <a:noFill/>
          </a:ln>
        </p:spPr>
        <p:txBody>
          <a:bodyPr anchorCtr="0" anchor="t" bIns="0" lIns="0" spcFirstLastPara="1" rIns="0" wrap="square" tIns="0">
            <a:spAutoFit/>
          </a:bodyPr>
          <a:lstStyle/>
          <a:p>
            <a:pPr indent="-342900" lvl="0" marL="342900" marR="0" rtl="0" algn="l">
              <a:lnSpc>
                <a:spcPct val="100000"/>
              </a:lnSpc>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Inaturuhusu sote kupanga muda wetu.</a:t>
            </a:r>
            <a:endParaRPr sz="2000">
              <a:solidFill>
                <a:schemeClr val="dk1"/>
              </a:solidFill>
              <a:latin typeface="Arial"/>
              <a:ea typeface="Arial"/>
              <a:cs typeface="Arial"/>
              <a:sym typeface="Arial"/>
            </a:endParaRPr>
          </a:p>
          <a:p>
            <a:pPr indent="-342900" lvl="0" marL="342900" marR="0" rtl="0" algn="l">
              <a:lnSpc>
                <a:spcPct val="100000"/>
              </a:lnSpc>
              <a:spcBef>
                <a:spcPts val="12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Inaruhusu muda wa kutathmini, kuhariri na kufanya mabadiliko.</a:t>
            </a:r>
            <a:endParaRPr sz="2000">
              <a:solidFill>
                <a:schemeClr val="dk1"/>
              </a:solidFill>
              <a:latin typeface="Arial"/>
              <a:ea typeface="Arial"/>
              <a:cs typeface="Arial"/>
              <a:sym typeface="Arial"/>
            </a:endParaRPr>
          </a:p>
        </p:txBody>
      </p:sp>
      <p:sp>
        <p:nvSpPr>
          <p:cNvPr id="2252" name="Google Shape;2252;p239"/>
          <p:cNvSpPr/>
          <p:nvPr/>
        </p:nvSpPr>
        <p:spPr>
          <a:xfrm>
            <a:off x="0" y="-141149"/>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MAKATAA NI MUHIMU KWA KAZI ZA TIMU</a:t>
            </a:r>
            <a:endParaRPr/>
          </a:p>
        </p:txBody>
      </p:sp>
      <p:sp>
        <p:nvSpPr>
          <p:cNvPr id="2253" name="Google Shape;2253;p239"/>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p24"/>
          <p:cNvSpPr/>
          <p:nvPr/>
        </p:nvSpPr>
        <p:spPr>
          <a:xfrm>
            <a:off x="0" y="13716"/>
            <a:ext cx="12192000" cy="4165600"/>
          </a:xfrm>
          <a:custGeom>
            <a:rect b="b" l="l" r="r" t="t"/>
            <a:pathLst>
              <a:path extrusionOk="0" h="4165600" w="12192000">
                <a:moveTo>
                  <a:pt x="0" y="4165091"/>
                </a:moveTo>
                <a:lnTo>
                  <a:pt x="12192000" y="4165091"/>
                </a:lnTo>
                <a:lnTo>
                  <a:pt x="12192000" y="0"/>
                </a:lnTo>
                <a:lnTo>
                  <a:pt x="0" y="0"/>
                </a:lnTo>
                <a:lnTo>
                  <a:pt x="0" y="4165091"/>
                </a:lnTo>
                <a:close/>
              </a:path>
            </a:pathLst>
          </a:custGeom>
          <a:solidFill>
            <a:srgbClr val="002E6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5" name="Google Shape;535;p24"/>
          <p:cNvSpPr/>
          <p:nvPr/>
        </p:nvSpPr>
        <p:spPr>
          <a:xfrm>
            <a:off x="6060566" y="1772030"/>
            <a:ext cx="1118235" cy="1118235"/>
          </a:xfrm>
          <a:custGeom>
            <a:rect b="b" l="l" r="r" t="t"/>
            <a:pathLst>
              <a:path extrusionOk="0" h="1118235" w="1118234">
                <a:moveTo>
                  <a:pt x="0" y="558926"/>
                </a:moveTo>
                <a:lnTo>
                  <a:pt x="2051" y="510700"/>
                </a:lnTo>
                <a:lnTo>
                  <a:pt x="8094" y="463613"/>
                </a:lnTo>
                <a:lnTo>
                  <a:pt x="17961" y="417833"/>
                </a:lnTo>
                <a:lnTo>
                  <a:pt x="31483" y="373528"/>
                </a:lnTo>
                <a:lnTo>
                  <a:pt x="48493" y="330865"/>
                </a:lnTo>
                <a:lnTo>
                  <a:pt x="68824" y="290012"/>
                </a:lnTo>
                <a:lnTo>
                  <a:pt x="92307" y="251137"/>
                </a:lnTo>
                <a:lnTo>
                  <a:pt x="118775" y="214408"/>
                </a:lnTo>
                <a:lnTo>
                  <a:pt x="148059" y="179993"/>
                </a:lnTo>
                <a:lnTo>
                  <a:pt x="179993" y="148059"/>
                </a:lnTo>
                <a:lnTo>
                  <a:pt x="214408" y="118775"/>
                </a:lnTo>
                <a:lnTo>
                  <a:pt x="251137" y="92307"/>
                </a:lnTo>
                <a:lnTo>
                  <a:pt x="290012" y="68824"/>
                </a:lnTo>
                <a:lnTo>
                  <a:pt x="330865" y="48493"/>
                </a:lnTo>
                <a:lnTo>
                  <a:pt x="373528" y="31483"/>
                </a:lnTo>
                <a:lnTo>
                  <a:pt x="417833" y="17961"/>
                </a:lnTo>
                <a:lnTo>
                  <a:pt x="463613" y="8094"/>
                </a:lnTo>
                <a:lnTo>
                  <a:pt x="510700" y="2051"/>
                </a:lnTo>
                <a:lnTo>
                  <a:pt x="558927" y="0"/>
                </a:lnTo>
                <a:lnTo>
                  <a:pt x="607153" y="2051"/>
                </a:lnTo>
                <a:lnTo>
                  <a:pt x="654240" y="8094"/>
                </a:lnTo>
                <a:lnTo>
                  <a:pt x="700020" y="17961"/>
                </a:lnTo>
                <a:lnTo>
                  <a:pt x="744325" y="31483"/>
                </a:lnTo>
                <a:lnTo>
                  <a:pt x="786988" y="48493"/>
                </a:lnTo>
                <a:lnTo>
                  <a:pt x="827841" y="68824"/>
                </a:lnTo>
                <a:lnTo>
                  <a:pt x="866716" y="92307"/>
                </a:lnTo>
                <a:lnTo>
                  <a:pt x="903445" y="118775"/>
                </a:lnTo>
                <a:lnTo>
                  <a:pt x="937860" y="148059"/>
                </a:lnTo>
                <a:lnTo>
                  <a:pt x="969794" y="179993"/>
                </a:lnTo>
                <a:lnTo>
                  <a:pt x="999078" y="214408"/>
                </a:lnTo>
                <a:lnTo>
                  <a:pt x="1025546" y="251137"/>
                </a:lnTo>
                <a:lnTo>
                  <a:pt x="1049029" y="290012"/>
                </a:lnTo>
                <a:lnTo>
                  <a:pt x="1069360" y="330865"/>
                </a:lnTo>
                <a:lnTo>
                  <a:pt x="1086370" y="373528"/>
                </a:lnTo>
                <a:lnTo>
                  <a:pt x="1099892" y="417833"/>
                </a:lnTo>
                <a:lnTo>
                  <a:pt x="1109759" y="463613"/>
                </a:lnTo>
                <a:lnTo>
                  <a:pt x="1115802" y="510700"/>
                </a:lnTo>
                <a:lnTo>
                  <a:pt x="1117854" y="558926"/>
                </a:lnTo>
                <a:lnTo>
                  <a:pt x="1115802" y="607153"/>
                </a:lnTo>
                <a:lnTo>
                  <a:pt x="1109759" y="654240"/>
                </a:lnTo>
                <a:lnTo>
                  <a:pt x="1099892" y="700020"/>
                </a:lnTo>
                <a:lnTo>
                  <a:pt x="1086370" y="744325"/>
                </a:lnTo>
                <a:lnTo>
                  <a:pt x="1069360" y="786988"/>
                </a:lnTo>
                <a:lnTo>
                  <a:pt x="1049029" y="827841"/>
                </a:lnTo>
                <a:lnTo>
                  <a:pt x="1025546" y="866716"/>
                </a:lnTo>
                <a:lnTo>
                  <a:pt x="999078" y="903445"/>
                </a:lnTo>
                <a:lnTo>
                  <a:pt x="969794" y="937860"/>
                </a:lnTo>
                <a:lnTo>
                  <a:pt x="937860" y="969794"/>
                </a:lnTo>
                <a:lnTo>
                  <a:pt x="903445" y="999078"/>
                </a:lnTo>
                <a:lnTo>
                  <a:pt x="866716" y="1025546"/>
                </a:lnTo>
                <a:lnTo>
                  <a:pt x="827841" y="1049029"/>
                </a:lnTo>
                <a:lnTo>
                  <a:pt x="786988" y="1069360"/>
                </a:lnTo>
                <a:lnTo>
                  <a:pt x="744325" y="1086370"/>
                </a:lnTo>
                <a:lnTo>
                  <a:pt x="700020" y="1099892"/>
                </a:lnTo>
                <a:lnTo>
                  <a:pt x="654240" y="1109759"/>
                </a:lnTo>
                <a:lnTo>
                  <a:pt x="607153" y="1115802"/>
                </a:lnTo>
                <a:lnTo>
                  <a:pt x="558927" y="1117853"/>
                </a:lnTo>
                <a:lnTo>
                  <a:pt x="510700" y="1115802"/>
                </a:lnTo>
                <a:lnTo>
                  <a:pt x="463613" y="1109759"/>
                </a:lnTo>
                <a:lnTo>
                  <a:pt x="417833" y="1099892"/>
                </a:lnTo>
                <a:lnTo>
                  <a:pt x="373528" y="1086370"/>
                </a:lnTo>
                <a:lnTo>
                  <a:pt x="330865" y="1069360"/>
                </a:lnTo>
                <a:lnTo>
                  <a:pt x="290012" y="1049029"/>
                </a:lnTo>
                <a:lnTo>
                  <a:pt x="251137" y="1025546"/>
                </a:lnTo>
                <a:lnTo>
                  <a:pt x="214408" y="999078"/>
                </a:lnTo>
                <a:lnTo>
                  <a:pt x="179993" y="969794"/>
                </a:lnTo>
                <a:lnTo>
                  <a:pt x="148059" y="937860"/>
                </a:lnTo>
                <a:lnTo>
                  <a:pt x="118775" y="903445"/>
                </a:lnTo>
                <a:lnTo>
                  <a:pt x="92307" y="866716"/>
                </a:lnTo>
                <a:lnTo>
                  <a:pt x="68824" y="827841"/>
                </a:lnTo>
                <a:lnTo>
                  <a:pt x="48493" y="786988"/>
                </a:lnTo>
                <a:lnTo>
                  <a:pt x="31483" y="744325"/>
                </a:lnTo>
                <a:lnTo>
                  <a:pt x="17961" y="700020"/>
                </a:lnTo>
                <a:lnTo>
                  <a:pt x="8094" y="654240"/>
                </a:lnTo>
                <a:lnTo>
                  <a:pt x="2051" y="607153"/>
                </a:lnTo>
                <a:lnTo>
                  <a:pt x="0" y="558926"/>
                </a:lnTo>
                <a:close/>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6" name="Google Shape;536;p24"/>
          <p:cNvSpPr/>
          <p:nvPr/>
        </p:nvSpPr>
        <p:spPr>
          <a:xfrm>
            <a:off x="3251834" y="2616326"/>
            <a:ext cx="1117600" cy="1118235"/>
          </a:xfrm>
          <a:custGeom>
            <a:rect b="b" l="l" r="r" t="t"/>
            <a:pathLst>
              <a:path extrusionOk="0" h="1118235" w="1117600">
                <a:moveTo>
                  <a:pt x="0" y="558926"/>
                </a:moveTo>
                <a:lnTo>
                  <a:pt x="2050" y="510700"/>
                </a:lnTo>
                <a:lnTo>
                  <a:pt x="8089" y="463613"/>
                </a:lnTo>
                <a:lnTo>
                  <a:pt x="17949" y="417833"/>
                </a:lnTo>
                <a:lnTo>
                  <a:pt x="31462" y="373528"/>
                </a:lnTo>
                <a:lnTo>
                  <a:pt x="48461" y="330865"/>
                </a:lnTo>
                <a:lnTo>
                  <a:pt x="68778" y="290012"/>
                </a:lnTo>
                <a:lnTo>
                  <a:pt x="92245" y="251137"/>
                </a:lnTo>
                <a:lnTo>
                  <a:pt x="118695" y="214408"/>
                </a:lnTo>
                <a:lnTo>
                  <a:pt x="147960" y="179993"/>
                </a:lnTo>
                <a:lnTo>
                  <a:pt x="179873" y="148059"/>
                </a:lnTo>
                <a:lnTo>
                  <a:pt x="214265" y="118775"/>
                </a:lnTo>
                <a:lnTo>
                  <a:pt x="250969" y="92307"/>
                </a:lnTo>
                <a:lnTo>
                  <a:pt x="289817" y="68824"/>
                </a:lnTo>
                <a:lnTo>
                  <a:pt x="330641" y="48493"/>
                </a:lnTo>
                <a:lnTo>
                  <a:pt x="373275" y="31483"/>
                </a:lnTo>
                <a:lnTo>
                  <a:pt x="417550" y="17961"/>
                </a:lnTo>
                <a:lnTo>
                  <a:pt x="463298" y="8094"/>
                </a:lnTo>
                <a:lnTo>
                  <a:pt x="510353" y="2051"/>
                </a:lnTo>
                <a:lnTo>
                  <a:pt x="558546" y="0"/>
                </a:lnTo>
                <a:lnTo>
                  <a:pt x="606738" y="2051"/>
                </a:lnTo>
                <a:lnTo>
                  <a:pt x="653793" y="8094"/>
                </a:lnTo>
                <a:lnTo>
                  <a:pt x="699541" y="17961"/>
                </a:lnTo>
                <a:lnTo>
                  <a:pt x="743816" y="31483"/>
                </a:lnTo>
                <a:lnTo>
                  <a:pt x="786450" y="48493"/>
                </a:lnTo>
                <a:lnTo>
                  <a:pt x="827274" y="68824"/>
                </a:lnTo>
                <a:lnTo>
                  <a:pt x="866122" y="92307"/>
                </a:lnTo>
                <a:lnTo>
                  <a:pt x="902826" y="118775"/>
                </a:lnTo>
                <a:lnTo>
                  <a:pt x="937218" y="148059"/>
                </a:lnTo>
                <a:lnTo>
                  <a:pt x="969131" y="179993"/>
                </a:lnTo>
                <a:lnTo>
                  <a:pt x="998396" y="214408"/>
                </a:lnTo>
                <a:lnTo>
                  <a:pt x="1024846" y="251137"/>
                </a:lnTo>
                <a:lnTo>
                  <a:pt x="1048313" y="290012"/>
                </a:lnTo>
                <a:lnTo>
                  <a:pt x="1068630" y="330865"/>
                </a:lnTo>
                <a:lnTo>
                  <a:pt x="1085629" y="373528"/>
                </a:lnTo>
                <a:lnTo>
                  <a:pt x="1099142" y="417833"/>
                </a:lnTo>
                <a:lnTo>
                  <a:pt x="1109002" y="463613"/>
                </a:lnTo>
                <a:lnTo>
                  <a:pt x="1115041" y="510700"/>
                </a:lnTo>
                <a:lnTo>
                  <a:pt x="1117092" y="558926"/>
                </a:lnTo>
                <a:lnTo>
                  <a:pt x="1115041" y="607153"/>
                </a:lnTo>
                <a:lnTo>
                  <a:pt x="1109002" y="654240"/>
                </a:lnTo>
                <a:lnTo>
                  <a:pt x="1099142" y="700020"/>
                </a:lnTo>
                <a:lnTo>
                  <a:pt x="1085629" y="744325"/>
                </a:lnTo>
                <a:lnTo>
                  <a:pt x="1068630" y="786988"/>
                </a:lnTo>
                <a:lnTo>
                  <a:pt x="1048313" y="827841"/>
                </a:lnTo>
                <a:lnTo>
                  <a:pt x="1024846" y="866716"/>
                </a:lnTo>
                <a:lnTo>
                  <a:pt x="998396" y="903445"/>
                </a:lnTo>
                <a:lnTo>
                  <a:pt x="969131" y="937860"/>
                </a:lnTo>
                <a:lnTo>
                  <a:pt x="937218" y="969794"/>
                </a:lnTo>
                <a:lnTo>
                  <a:pt x="902826" y="999078"/>
                </a:lnTo>
                <a:lnTo>
                  <a:pt x="866122" y="1025546"/>
                </a:lnTo>
                <a:lnTo>
                  <a:pt x="827274" y="1049029"/>
                </a:lnTo>
                <a:lnTo>
                  <a:pt x="786450" y="1069360"/>
                </a:lnTo>
                <a:lnTo>
                  <a:pt x="743816" y="1086370"/>
                </a:lnTo>
                <a:lnTo>
                  <a:pt x="699541" y="1099892"/>
                </a:lnTo>
                <a:lnTo>
                  <a:pt x="653793" y="1109759"/>
                </a:lnTo>
                <a:lnTo>
                  <a:pt x="606738" y="1115802"/>
                </a:lnTo>
                <a:lnTo>
                  <a:pt x="558546" y="1117853"/>
                </a:lnTo>
                <a:lnTo>
                  <a:pt x="510353" y="1115802"/>
                </a:lnTo>
                <a:lnTo>
                  <a:pt x="463298" y="1109759"/>
                </a:lnTo>
                <a:lnTo>
                  <a:pt x="417550" y="1099892"/>
                </a:lnTo>
                <a:lnTo>
                  <a:pt x="373275" y="1086370"/>
                </a:lnTo>
                <a:lnTo>
                  <a:pt x="330641" y="1069360"/>
                </a:lnTo>
                <a:lnTo>
                  <a:pt x="289817" y="1049029"/>
                </a:lnTo>
                <a:lnTo>
                  <a:pt x="250969" y="1025546"/>
                </a:lnTo>
                <a:lnTo>
                  <a:pt x="214265" y="999078"/>
                </a:lnTo>
                <a:lnTo>
                  <a:pt x="179873" y="969794"/>
                </a:lnTo>
                <a:lnTo>
                  <a:pt x="147960" y="937860"/>
                </a:lnTo>
                <a:lnTo>
                  <a:pt x="118695" y="903445"/>
                </a:lnTo>
                <a:lnTo>
                  <a:pt x="92245" y="866716"/>
                </a:lnTo>
                <a:lnTo>
                  <a:pt x="68778" y="827841"/>
                </a:lnTo>
                <a:lnTo>
                  <a:pt x="48461" y="786988"/>
                </a:lnTo>
                <a:lnTo>
                  <a:pt x="31462" y="744325"/>
                </a:lnTo>
                <a:lnTo>
                  <a:pt x="17949" y="700020"/>
                </a:lnTo>
                <a:lnTo>
                  <a:pt x="8089" y="654240"/>
                </a:lnTo>
                <a:lnTo>
                  <a:pt x="2050" y="607153"/>
                </a:lnTo>
                <a:lnTo>
                  <a:pt x="0" y="558926"/>
                </a:lnTo>
                <a:close/>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7" name="Google Shape;537;p24"/>
          <p:cNvSpPr/>
          <p:nvPr/>
        </p:nvSpPr>
        <p:spPr>
          <a:xfrm>
            <a:off x="1473327" y="2814447"/>
            <a:ext cx="0" cy="1630680"/>
          </a:xfrm>
          <a:custGeom>
            <a:rect b="b" l="l" r="r" t="t"/>
            <a:pathLst>
              <a:path extrusionOk="0" h="1630679" w="120000">
                <a:moveTo>
                  <a:pt x="0" y="0"/>
                </a:moveTo>
                <a:lnTo>
                  <a:pt x="0" y="1630680"/>
                </a:lnTo>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8" name="Google Shape;538;p24"/>
          <p:cNvSpPr/>
          <p:nvPr/>
        </p:nvSpPr>
        <p:spPr>
          <a:xfrm>
            <a:off x="3810380" y="3734180"/>
            <a:ext cx="0" cy="750570"/>
          </a:xfrm>
          <a:custGeom>
            <a:rect b="b" l="l" r="r" t="t"/>
            <a:pathLst>
              <a:path extrusionOk="0" h="750570" w="120000">
                <a:moveTo>
                  <a:pt x="0" y="0"/>
                </a:moveTo>
                <a:lnTo>
                  <a:pt x="0" y="750150"/>
                </a:lnTo>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9" name="Google Shape;539;p24"/>
          <p:cNvSpPr/>
          <p:nvPr/>
        </p:nvSpPr>
        <p:spPr>
          <a:xfrm>
            <a:off x="6619113" y="2915792"/>
            <a:ext cx="0" cy="1565910"/>
          </a:xfrm>
          <a:custGeom>
            <a:rect b="b" l="l" r="r" t="t"/>
            <a:pathLst>
              <a:path extrusionOk="0" h="1565910" w="120000">
                <a:moveTo>
                  <a:pt x="0" y="0"/>
                </a:moveTo>
                <a:lnTo>
                  <a:pt x="0" y="1565490"/>
                </a:lnTo>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0" name="Google Shape;540;p24"/>
          <p:cNvSpPr/>
          <p:nvPr/>
        </p:nvSpPr>
        <p:spPr>
          <a:xfrm>
            <a:off x="9674732" y="3500246"/>
            <a:ext cx="0" cy="944880"/>
          </a:xfrm>
          <a:custGeom>
            <a:rect b="b" l="l" r="r" t="t"/>
            <a:pathLst>
              <a:path extrusionOk="0" h="944879" w="120000">
                <a:moveTo>
                  <a:pt x="0" y="0"/>
                </a:moveTo>
                <a:lnTo>
                  <a:pt x="0" y="944880"/>
                </a:lnTo>
              </a:path>
            </a:pathLst>
          </a:custGeom>
          <a:noFill/>
          <a:ln cap="flat" cmpd="sng" w="12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1" name="Google Shape;541;p24"/>
          <p:cNvSpPr/>
          <p:nvPr/>
        </p:nvSpPr>
        <p:spPr>
          <a:xfrm>
            <a:off x="1203203" y="1951527"/>
            <a:ext cx="568960" cy="613410"/>
          </a:xfrm>
          <a:custGeom>
            <a:rect b="b" l="l" r="r" t="t"/>
            <a:pathLst>
              <a:path extrusionOk="0" h="613410" w="568960">
                <a:moveTo>
                  <a:pt x="135509" y="0"/>
                </a:moveTo>
                <a:lnTo>
                  <a:pt x="79833" y="15575"/>
                </a:lnTo>
                <a:lnTo>
                  <a:pt x="29342" y="66303"/>
                </a:lnTo>
                <a:lnTo>
                  <a:pt x="15553" y="120527"/>
                </a:lnTo>
                <a:lnTo>
                  <a:pt x="25209" y="140514"/>
                </a:lnTo>
                <a:lnTo>
                  <a:pt x="29413" y="144731"/>
                </a:lnTo>
                <a:lnTo>
                  <a:pt x="33616" y="144731"/>
                </a:lnTo>
                <a:lnTo>
                  <a:pt x="37807" y="148960"/>
                </a:lnTo>
                <a:lnTo>
                  <a:pt x="23038" y="181414"/>
                </a:lnTo>
                <a:lnTo>
                  <a:pt x="11026" y="215452"/>
                </a:lnTo>
                <a:lnTo>
                  <a:pt x="2953" y="251074"/>
                </a:lnTo>
                <a:lnTo>
                  <a:pt x="0" y="288279"/>
                </a:lnTo>
                <a:lnTo>
                  <a:pt x="5377" y="344413"/>
                </a:lnTo>
                <a:lnTo>
                  <a:pt x="20839" y="395886"/>
                </a:lnTo>
                <a:lnTo>
                  <a:pt x="45378" y="442089"/>
                </a:lnTo>
                <a:lnTo>
                  <a:pt x="77984" y="482415"/>
                </a:lnTo>
                <a:lnTo>
                  <a:pt x="117652" y="516256"/>
                </a:lnTo>
                <a:lnTo>
                  <a:pt x="54622" y="579591"/>
                </a:lnTo>
                <a:lnTo>
                  <a:pt x="92443" y="613361"/>
                </a:lnTo>
                <a:lnTo>
                  <a:pt x="159677" y="545809"/>
                </a:lnTo>
                <a:lnTo>
                  <a:pt x="481270" y="545809"/>
                </a:lnTo>
                <a:lnTo>
                  <a:pt x="465594" y="528931"/>
                </a:lnTo>
                <a:lnTo>
                  <a:pt x="273126" y="528931"/>
                </a:lnTo>
                <a:lnTo>
                  <a:pt x="228743" y="521732"/>
                </a:lnTo>
                <a:lnTo>
                  <a:pt x="187511" y="506963"/>
                </a:lnTo>
                <a:lnTo>
                  <a:pt x="150218" y="485366"/>
                </a:lnTo>
                <a:lnTo>
                  <a:pt x="117652" y="457684"/>
                </a:lnTo>
                <a:lnTo>
                  <a:pt x="90602" y="424658"/>
                </a:lnTo>
                <a:lnTo>
                  <a:pt x="69854" y="387031"/>
                </a:lnTo>
                <a:lnTo>
                  <a:pt x="56197" y="345545"/>
                </a:lnTo>
                <a:lnTo>
                  <a:pt x="50418" y="300941"/>
                </a:lnTo>
                <a:lnTo>
                  <a:pt x="96647" y="300941"/>
                </a:lnTo>
                <a:lnTo>
                  <a:pt x="100838" y="296724"/>
                </a:lnTo>
                <a:lnTo>
                  <a:pt x="100838" y="284062"/>
                </a:lnTo>
                <a:lnTo>
                  <a:pt x="96647" y="279833"/>
                </a:lnTo>
                <a:lnTo>
                  <a:pt x="50418" y="279833"/>
                </a:lnTo>
                <a:lnTo>
                  <a:pt x="56197" y="235234"/>
                </a:lnTo>
                <a:lnTo>
                  <a:pt x="69854" y="193750"/>
                </a:lnTo>
                <a:lnTo>
                  <a:pt x="90602" y="156125"/>
                </a:lnTo>
                <a:lnTo>
                  <a:pt x="117652" y="123101"/>
                </a:lnTo>
                <a:lnTo>
                  <a:pt x="150218" y="95420"/>
                </a:lnTo>
                <a:lnTo>
                  <a:pt x="187511" y="73824"/>
                </a:lnTo>
                <a:lnTo>
                  <a:pt x="228743" y="59055"/>
                </a:lnTo>
                <a:lnTo>
                  <a:pt x="273126" y="51856"/>
                </a:lnTo>
                <a:lnTo>
                  <a:pt x="543498" y="51856"/>
                </a:lnTo>
                <a:lnTo>
                  <a:pt x="533654" y="39194"/>
                </a:lnTo>
                <a:lnTo>
                  <a:pt x="420204" y="39194"/>
                </a:lnTo>
                <a:lnTo>
                  <a:pt x="411299" y="34965"/>
                </a:lnTo>
                <a:lnTo>
                  <a:pt x="163880" y="34965"/>
                </a:lnTo>
                <a:lnTo>
                  <a:pt x="163158" y="26852"/>
                </a:lnTo>
                <a:lnTo>
                  <a:pt x="161253" y="20715"/>
                </a:lnTo>
                <a:lnTo>
                  <a:pt x="158560" y="15369"/>
                </a:lnTo>
                <a:lnTo>
                  <a:pt x="155473" y="9628"/>
                </a:lnTo>
                <a:lnTo>
                  <a:pt x="135509" y="0"/>
                </a:lnTo>
                <a:close/>
              </a:path>
              <a:path extrusionOk="0" h="613410" w="568960">
                <a:moveTo>
                  <a:pt x="481270" y="545809"/>
                </a:moveTo>
                <a:lnTo>
                  <a:pt x="411797" y="545809"/>
                </a:lnTo>
                <a:lnTo>
                  <a:pt x="479031" y="613361"/>
                </a:lnTo>
                <a:lnTo>
                  <a:pt x="512648" y="579591"/>
                </a:lnTo>
                <a:lnTo>
                  <a:pt x="481270" y="545809"/>
                </a:lnTo>
                <a:close/>
              </a:path>
              <a:path extrusionOk="0" h="613410" w="568960">
                <a:moveTo>
                  <a:pt x="411797" y="545809"/>
                </a:moveTo>
                <a:lnTo>
                  <a:pt x="159677" y="545809"/>
                </a:lnTo>
                <a:lnTo>
                  <a:pt x="188823" y="557553"/>
                </a:lnTo>
                <a:lnTo>
                  <a:pt x="219549" y="566920"/>
                </a:lnTo>
                <a:lnTo>
                  <a:pt x="251854" y="573120"/>
                </a:lnTo>
                <a:lnTo>
                  <a:pt x="285737" y="575362"/>
                </a:lnTo>
                <a:lnTo>
                  <a:pt x="319612" y="573120"/>
                </a:lnTo>
                <a:lnTo>
                  <a:pt x="351915" y="566920"/>
                </a:lnTo>
                <a:lnTo>
                  <a:pt x="382644" y="557553"/>
                </a:lnTo>
                <a:lnTo>
                  <a:pt x="411797" y="545809"/>
                </a:lnTo>
                <a:close/>
              </a:path>
              <a:path extrusionOk="0" h="613410" w="568960">
                <a:moveTo>
                  <a:pt x="289941" y="474042"/>
                </a:moveTo>
                <a:lnTo>
                  <a:pt x="277329" y="474042"/>
                </a:lnTo>
                <a:lnTo>
                  <a:pt x="273126" y="478258"/>
                </a:lnTo>
                <a:lnTo>
                  <a:pt x="273126" y="528931"/>
                </a:lnTo>
                <a:lnTo>
                  <a:pt x="298335" y="528931"/>
                </a:lnTo>
                <a:lnTo>
                  <a:pt x="298335" y="478258"/>
                </a:lnTo>
                <a:lnTo>
                  <a:pt x="289941" y="474042"/>
                </a:lnTo>
                <a:close/>
              </a:path>
              <a:path extrusionOk="0" h="613410" w="568960">
                <a:moveTo>
                  <a:pt x="543498" y="51856"/>
                </a:moveTo>
                <a:lnTo>
                  <a:pt x="298335" y="51856"/>
                </a:lnTo>
                <a:lnTo>
                  <a:pt x="342723" y="59055"/>
                </a:lnTo>
                <a:lnTo>
                  <a:pt x="383957" y="73824"/>
                </a:lnTo>
                <a:lnTo>
                  <a:pt x="421252" y="95420"/>
                </a:lnTo>
                <a:lnTo>
                  <a:pt x="453818" y="123101"/>
                </a:lnTo>
                <a:lnTo>
                  <a:pt x="480868" y="156125"/>
                </a:lnTo>
                <a:lnTo>
                  <a:pt x="501614" y="193750"/>
                </a:lnTo>
                <a:lnTo>
                  <a:pt x="515268" y="235234"/>
                </a:lnTo>
                <a:lnTo>
                  <a:pt x="521042" y="279833"/>
                </a:lnTo>
                <a:lnTo>
                  <a:pt x="474827" y="279833"/>
                </a:lnTo>
                <a:lnTo>
                  <a:pt x="470623" y="284062"/>
                </a:lnTo>
                <a:lnTo>
                  <a:pt x="470623" y="296724"/>
                </a:lnTo>
                <a:lnTo>
                  <a:pt x="474827" y="300941"/>
                </a:lnTo>
                <a:lnTo>
                  <a:pt x="521042" y="300941"/>
                </a:lnTo>
                <a:lnTo>
                  <a:pt x="515268" y="345545"/>
                </a:lnTo>
                <a:lnTo>
                  <a:pt x="501614" y="387031"/>
                </a:lnTo>
                <a:lnTo>
                  <a:pt x="480868" y="424658"/>
                </a:lnTo>
                <a:lnTo>
                  <a:pt x="453818" y="457684"/>
                </a:lnTo>
                <a:lnTo>
                  <a:pt x="421252" y="485366"/>
                </a:lnTo>
                <a:lnTo>
                  <a:pt x="383957" y="506963"/>
                </a:lnTo>
                <a:lnTo>
                  <a:pt x="342723" y="521732"/>
                </a:lnTo>
                <a:lnTo>
                  <a:pt x="298335" y="528931"/>
                </a:lnTo>
                <a:lnTo>
                  <a:pt x="465594" y="528931"/>
                </a:lnTo>
                <a:lnTo>
                  <a:pt x="453821" y="516256"/>
                </a:lnTo>
                <a:lnTo>
                  <a:pt x="493047" y="482415"/>
                </a:lnTo>
                <a:lnTo>
                  <a:pt x="524611" y="442089"/>
                </a:lnTo>
                <a:lnTo>
                  <a:pt x="547907" y="395886"/>
                </a:lnTo>
                <a:lnTo>
                  <a:pt x="562328" y="344413"/>
                </a:lnTo>
                <a:lnTo>
                  <a:pt x="567270" y="288279"/>
                </a:lnTo>
                <a:lnTo>
                  <a:pt x="564972" y="251074"/>
                </a:lnTo>
                <a:lnTo>
                  <a:pt x="558339" y="215452"/>
                </a:lnTo>
                <a:lnTo>
                  <a:pt x="547768" y="181414"/>
                </a:lnTo>
                <a:lnTo>
                  <a:pt x="533654" y="148960"/>
                </a:lnTo>
                <a:lnTo>
                  <a:pt x="540548" y="148828"/>
                </a:lnTo>
                <a:lnTo>
                  <a:pt x="547835" y="147904"/>
                </a:lnTo>
                <a:lnTo>
                  <a:pt x="554333" y="145397"/>
                </a:lnTo>
                <a:lnTo>
                  <a:pt x="558863" y="140514"/>
                </a:lnTo>
                <a:lnTo>
                  <a:pt x="568519" y="120527"/>
                </a:lnTo>
                <a:lnTo>
                  <a:pt x="566747" y="94602"/>
                </a:lnTo>
                <a:lnTo>
                  <a:pt x="554730" y="66303"/>
                </a:lnTo>
                <a:lnTo>
                  <a:pt x="543498" y="51856"/>
                </a:lnTo>
                <a:close/>
              </a:path>
              <a:path extrusionOk="0" h="613410" w="568960">
                <a:moveTo>
                  <a:pt x="298335" y="51856"/>
                </a:moveTo>
                <a:lnTo>
                  <a:pt x="273126" y="51856"/>
                </a:lnTo>
                <a:lnTo>
                  <a:pt x="273126" y="102516"/>
                </a:lnTo>
                <a:lnTo>
                  <a:pt x="277329" y="110961"/>
                </a:lnTo>
                <a:lnTo>
                  <a:pt x="289941" y="110961"/>
                </a:lnTo>
                <a:lnTo>
                  <a:pt x="298335" y="102516"/>
                </a:lnTo>
                <a:lnTo>
                  <a:pt x="298335" y="51856"/>
                </a:lnTo>
                <a:close/>
              </a:path>
              <a:path extrusionOk="0" h="613410" w="568960">
                <a:moveTo>
                  <a:pt x="450336" y="0"/>
                </a:moveTo>
                <a:lnTo>
                  <a:pt x="420991" y="30415"/>
                </a:lnTo>
                <a:lnTo>
                  <a:pt x="420204" y="39194"/>
                </a:lnTo>
                <a:lnTo>
                  <a:pt x="533654" y="39194"/>
                </a:lnTo>
                <a:lnTo>
                  <a:pt x="504305" y="15575"/>
                </a:lnTo>
                <a:lnTo>
                  <a:pt x="475351" y="2246"/>
                </a:lnTo>
                <a:lnTo>
                  <a:pt x="450336" y="0"/>
                </a:lnTo>
                <a:close/>
              </a:path>
              <a:path extrusionOk="0" h="613410" w="568960">
                <a:moveTo>
                  <a:pt x="285737" y="5412"/>
                </a:moveTo>
                <a:lnTo>
                  <a:pt x="252511" y="7061"/>
                </a:lnTo>
                <a:lnTo>
                  <a:pt x="221651" y="12273"/>
                </a:lnTo>
                <a:lnTo>
                  <a:pt x="192370" y="21442"/>
                </a:lnTo>
                <a:lnTo>
                  <a:pt x="163880" y="34965"/>
                </a:lnTo>
                <a:lnTo>
                  <a:pt x="411299" y="34965"/>
                </a:lnTo>
                <a:lnTo>
                  <a:pt x="390328" y="25005"/>
                </a:lnTo>
                <a:lnTo>
                  <a:pt x="357695" y="14383"/>
                </a:lnTo>
                <a:lnTo>
                  <a:pt x="322699" y="7720"/>
                </a:lnTo>
                <a:lnTo>
                  <a:pt x="285737" y="5412"/>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2" name="Google Shape;542;p24"/>
          <p:cNvSpPr/>
          <p:nvPr/>
        </p:nvSpPr>
        <p:spPr>
          <a:xfrm>
            <a:off x="1476754" y="2087117"/>
            <a:ext cx="177165" cy="165735"/>
          </a:xfrm>
          <a:custGeom>
            <a:rect b="b" l="l" r="r" t="t"/>
            <a:pathLst>
              <a:path extrusionOk="0" h="165735" w="177164">
                <a:moveTo>
                  <a:pt x="16840" y="0"/>
                </a:moveTo>
                <a:lnTo>
                  <a:pt x="4216" y="0"/>
                </a:lnTo>
                <a:lnTo>
                  <a:pt x="0" y="4241"/>
                </a:lnTo>
                <a:lnTo>
                  <a:pt x="0" y="161112"/>
                </a:lnTo>
                <a:lnTo>
                  <a:pt x="4216" y="165353"/>
                </a:lnTo>
                <a:lnTo>
                  <a:pt x="172580" y="165353"/>
                </a:lnTo>
                <a:lnTo>
                  <a:pt x="176783" y="161112"/>
                </a:lnTo>
                <a:lnTo>
                  <a:pt x="176783" y="148399"/>
                </a:lnTo>
                <a:lnTo>
                  <a:pt x="172580" y="144157"/>
                </a:lnTo>
                <a:lnTo>
                  <a:pt x="25260" y="144157"/>
                </a:lnTo>
                <a:lnTo>
                  <a:pt x="25260" y="4241"/>
                </a:lnTo>
                <a:lnTo>
                  <a:pt x="1684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3" name="Google Shape;543;p24"/>
          <p:cNvSpPr txBox="1"/>
          <p:nvPr/>
        </p:nvSpPr>
        <p:spPr>
          <a:xfrm>
            <a:off x="9541139" y="2005232"/>
            <a:ext cx="652273" cy="307777"/>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b="1" lang="en-US" sz="2000">
                <a:solidFill>
                  <a:srgbClr val="FFFFFF"/>
                </a:solidFill>
                <a:latin typeface="Arial"/>
                <a:ea typeface="Arial"/>
                <a:cs typeface="Arial"/>
                <a:sym typeface="Arial"/>
              </a:rPr>
              <a:t>2022</a:t>
            </a:r>
            <a:endParaRPr b="1" sz="2000">
              <a:solidFill>
                <a:schemeClr val="dk1"/>
              </a:solidFill>
              <a:latin typeface="Arial"/>
              <a:ea typeface="Arial"/>
              <a:cs typeface="Arial"/>
              <a:sym typeface="Arial"/>
            </a:endParaRPr>
          </a:p>
        </p:txBody>
      </p:sp>
      <p:sp>
        <p:nvSpPr>
          <p:cNvPr id="544" name="Google Shape;544;p24"/>
          <p:cNvSpPr txBox="1"/>
          <p:nvPr/>
        </p:nvSpPr>
        <p:spPr>
          <a:xfrm>
            <a:off x="6373005" y="1313941"/>
            <a:ext cx="592391" cy="307777"/>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b="1" lang="en-US" sz="2000">
                <a:solidFill>
                  <a:srgbClr val="FFFFFF"/>
                </a:solidFill>
                <a:latin typeface="Arial"/>
                <a:ea typeface="Arial"/>
                <a:cs typeface="Arial"/>
                <a:sym typeface="Arial"/>
              </a:rPr>
              <a:t>2021</a:t>
            </a:r>
            <a:endParaRPr b="1" sz="2000">
              <a:solidFill>
                <a:schemeClr val="dk1"/>
              </a:solidFill>
              <a:latin typeface="Arial"/>
              <a:ea typeface="Arial"/>
              <a:cs typeface="Arial"/>
              <a:sym typeface="Arial"/>
            </a:endParaRPr>
          </a:p>
        </p:txBody>
      </p:sp>
      <p:sp>
        <p:nvSpPr>
          <p:cNvPr id="545" name="Google Shape;545;p24"/>
          <p:cNvSpPr txBox="1"/>
          <p:nvPr/>
        </p:nvSpPr>
        <p:spPr>
          <a:xfrm>
            <a:off x="1227264" y="1313941"/>
            <a:ext cx="589262" cy="307777"/>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b="1" lang="en-US" sz="2000">
                <a:solidFill>
                  <a:srgbClr val="FFFFFF"/>
                </a:solidFill>
                <a:latin typeface="Arial"/>
                <a:ea typeface="Arial"/>
                <a:cs typeface="Arial"/>
                <a:sym typeface="Arial"/>
              </a:rPr>
              <a:t>2019. </a:t>
            </a:r>
            <a:endParaRPr b="1" sz="2000">
              <a:solidFill>
                <a:schemeClr val="dk1"/>
              </a:solidFill>
              <a:latin typeface="Arial"/>
              <a:ea typeface="Arial"/>
              <a:cs typeface="Arial"/>
              <a:sym typeface="Arial"/>
            </a:endParaRPr>
          </a:p>
        </p:txBody>
      </p:sp>
      <p:sp>
        <p:nvSpPr>
          <p:cNvPr id="546" name="Google Shape;546;p24"/>
          <p:cNvSpPr txBox="1"/>
          <p:nvPr/>
        </p:nvSpPr>
        <p:spPr>
          <a:xfrm>
            <a:off x="3564063" y="2193629"/>
            <a:ext cx="664270" cy="307777"/>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b="1" lang="en-US" sz="2000">
                <a:solidFill>
                  <a:srgbClr val="FFFFFF"/>
                </a:solidFill>
                <a:latin typeface="Arial"/>
                <a:ea typeface="Arial"/>
                <a:cs typeface="Arial"/>
                <a:sym typeface="Arial"/>
              </a:rPr>
              <a:t>2020</a:t>
            </a:r>
            <a:endParaRPr b="1" sz="2000">
              <a:solidFill>
                <a:schemeClr val="dk1"/>
              </a:solidFill>
              <a:latin typeface="Arial"/>
              <a:ea typeface="Arial"/>
              <a:cs typeface="Arial"/>
              <a:sym typeface="Arial"/>
            </a:endParaRPr>
          </a:p>
        </p:txBody>
      </p:sp>
      <p:sp>
        <p:nvSpPr>
          <p:cNvPr id="547" name="Google Shape;547;p24"/>
          <p:cNvSpPr/>
          <p:nvPr/>
        </p:nvSpPr>
        <p:spPr>
          <a:xfrm>
            <a:off x="9479023" y="2626895"/>
            <a:ext cx="0" cy="577850"/>
          </a:xfrm>
          <a:custGeom>
            <a:rect b="b" l="l" r="r" t="t"/>
            <a:pathLst>
              <a:path extrusionOk="0" h="577850" w="120000">
                <a:moveTo>
                  <a:pt x="0" y="0"/>
                </a:moveTo>
                <a:lnTo>
                  <a:pt x="0" y="577691"/>
                </a:lnTo>
              </a:path>
            </a:pathLst>
          </a:custGeom>
          <a:noFill/>
          <a:ln cap="flat" cmpd="sng" w="540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8" name="Google Shape;548;p24"/>
          <p:cNvSpPr/>
          <p:nvPr/>
        </p:nvSpPr>
        <p:spPr>
          <a:xfrm>
            <a:off x="9452014" y="3231944"/>
            <a:ext cx="621665" cy="0"/>
          </a:xfrm>
          <a:custGeom>
            <a:rect b="b" l="l" r="r" t="t"/>
            <a:pathLst>
              <a:path extrusionOk="0" h="120000" w="621665">
                <a:moveTo>
                  <a:pt x="0" y="0"/>
                </a:moveTo>
                <a:lnTo>
                  <a:pt x="621212" y="0"/>
                </a:lnTo>
              </a:path>
            </a:pathLst>
          </a:custGeom>
          <a:noFill/>
          <a:ln cap="flat" cmpd="sng" w="5470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9" name="Google Shape;549;p24"/>
          <p:cNvSpPr/>
          <p:nvPr/>
        </p:nvSpPr>
        <p:spPr>
          <a:xfrm>
            <a:off x="9938187" y="2626650"/>
            <a:ext cx="135255" cy="524510"/>
          </a:xfrm>
          <a:custGeom>
            <a:rect b="b" l="l" r="r" t="t"/>
            <a:pathLst>
              <a:path extrusionOk="0" h="524510" w="135254">
                <a:moveTo>
                  <a:pt x="135046" y="524196"/>
                </a:moveTo>
                <a:lnTo>
                  <a:pt x="0" y="524196"/>
                </a:lnTo>
                <a:lnTo>
                  <a:pt x="0" y="0"/>
                </a:lnTo>
                <a:lnTo>
                  <a:pt x="135046" y="0"/>
                </a:lnTo>
                <a:lnTo>
                  <a:pt x="135046" y="524196"/>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0" name="Google Shape;550;p24"/>
          <p:cNvSpPr/>
          <p:nvPr/>
        </p:nvSpPr>
        <p:spPr>
          <a:xfrm>
            <a:off x="9749121" y="2807407"/>
            <a:ext cx="135255" cy="343535"/>
          </a:xfrm>
          <a:custGeom>
            <a:rect b="b" l="l" r="r" t="t"/>
            <a:pathLst>
              <a:path extrusionOk="0" h="343535" w="135254">
                <a:moveTo>
                  <a:pt x="135046" y="343439"/>
                </a:moveTo>
                <a:lnTo>
                  <a:pt x="0" y="343439"/>
                </a:lnTo>
                <a:lnTo>
                  <a:pt x="0" y="0"/>
                </a:lnTo>
                <a:lnTo>
                  <a:pt x="135046" y="0"/>
                </a:lnTo>
                <a:lnTo>
                  <a:pt x="135046" y="343439"/>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1" name="Google Shape;551;p24"/>
          <p:cNvSpPr/>
          <p:nvPr/>
        </p:nvSpPr>
        <p:spPr>
          <a:xfrm>
            <a:off x="9560064" y="2970089"/>
            <a:ext cx="135255" cy="180975"/>
          </a:xfrm>
          <a:custGeom>
            <a:rect b="b" l="l" r="r" t="t"/>
            <a:pathLst>
              <a:path extrusionOk="0" h="180975" w="135254">
                <a:moveTo>
                  <a:pt x="135037" y="180757"/>
                </a:moveTo>
                <a:lnTo>
                  <a:pt x="0" y="180757"/>
                </a:lnTo>
                <a:lnTo>
                  <a:pt x="0" y="0"/>
                </a:lnTo>
                <a:lnTo>
                  <a:pt x="135037" y="0"/>
                </a:lnTo>
                <a:lnTo>
                  <a:pt x="135037" y="180757"/>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2" name="Google Shape;552;p24"/>
          <p:cNvSpPr/>
          <p:nvPr/>
        </p:nvSpPr>
        <p:spPr>
          <a:xfrm>
            <a:off x="9556360" y="2626652"/>
            <a:ext cx="292100" cy="293370"/>
          </a:xfrm>
          <a:custGeom>
            <a:rect b="b" l="l" r="r" t="t"/>
            <a:pathLst>
              <a:path extrusionOk="0" h="293369" w="292100">
                <a:moveTo>
                  <a:pt x="25397" y="292917"/>
                </a:moveTo>
                <a:lnTo>
                  <a:pt x="0" y="267430"/>
                </a:lnTo>
                <a:lnTo>
                  <a:pt x="217244" y="49346"/>
                </a:lnTo>
                <a:lnTo>
                  <a:pt x="168096" y="0"/>
                </a:lnTo>
                <a:lnTo>
                  <a:pt x="291789" y="0"/>
                </a:lnTo>
                <a:lnTo>
                  <a:pt x="291789" y="74923"/>
                </a:lnTo>
                <a:lnTo>
                  <a:pt x="242633" y="74923"/>
                </a:lnTo>
                <a:lnTo>
                  <a:pt x="25397" y="292917"/>
                </a:lnTo>
                <a:close/>
              </a:path>
              <a:path extrusionOk="0" h="293369" w="292100">
                <a:moveTo>
                  <a:pt x="291789" y="124180"/>
                </a:moveTo>
                <a:lnTo>
                  <a:pt x="242633" y="74923"/>
                </a:lnTo>
                <a:lnTo>
                  <a:pt x="291789" y="74923"/>
                </a:lnTo>
                <a:lnTo>
                  <a:pt x="291789" y="12418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3" name="Google Shape;553;p24"/>
          <p:cNvSpPr/>
          <p:nvPr/>
        </p:nvSpPr>
        <p:spPr>
          <a:xfrm>
            <a:off x="6432580" y="2040462"/>
            <a:ext cx="520065" cy="421640"/>
          </a:xfrm>
          <a:custGeom>
            <a:rect b="b" l="l" r="r" t="t"/>
            <a:pathLst>
              <a:path extrusionOk="0" h="421639" w="520065">
                <a:moveTo>
                  <a:pt x="0" y="421584"/>
                </a:moveTo>
                <a:lnTo>
                  <a:pt x="5537" y="371744"/>
                </a:lnTo>
                <a:lnTo>
                  <a:pt x="41096" y="261882"/>
                </a:lnTo>
                <a:lnTo>
                  <a:pt x="135099" y="151484"/>
                </a:lnTo>
                <a:lnTo>
                  <a:pt x="315965" y="100036"/>
                </a:lnTo>
                <a:lnTo>
                  <a:pt x="315965" y="0"/>
                </a:lnTo>
                <a:lnTo>
                  <a:pt x="519493" y="171491"/>
                </a:lnTo>
                <a:lnTo>
                  <a:pt x="426209" y="250092"/>
                </a:lnTo>
                <a:lnTo>
                  <a:pt x="315965" y="250092"/>
                </a:lnTo>
                <a:lnTo>
                  <a:pt x="170525" y="253977"/>
                </a:lnTo>
                <a:lnTo>
                  <a:pt x="89132" y="273136"/>
                </a:lnTo>
                <a:lnTo>
                  <a:pt x="42164" y="323646"/>
                </a:lnTo>
                <a:lnTo>
                  <a:pt x="0" y="421584"/>
                </a:lnTo>
                <a:close/>
              </a:path>
              <a:path extrusionOk="0" h="421639" w="520065">
                <a:moveTo>
                  <a:pt x="315965" y="342983"/>
                </a:moveTo>
                <a:lnTo>
                  <a:pt x="315965" y="250092"/>
                </a:lnTo>
                <a:lnTo>
                  <a:pt x="426209" y="250092"/>
                </a:lnTo>
                <a:lnTo>
                  <a:pt x="315965" y="342983"/>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4" name="Google Shape;554;p24"/>
          <p:cNvSpPr/>
          <p:nvPr/>
        </p:nvSpPr>
        <p:spPr>
          <a:xfrm>
            <a:off x="6345760" y="2069043"/>
            <a:ext cx="527050" cy="528955"/>
          </a:xfrm>
          <a:custGeom>
            <a:rect b="b" l="l" r="r" t="t"/>
            <a:pathLst>
              <a:path extrusionOk="0" h="528955" w="527050">
                <a:moveTo>
                  <a:pt x="0" y="528766"/>
                </a:moveTo>
                <a:lnTo>
                  <a:pt x="0" y="0"/>
                </a:lnTo>
                <a:lnTo>
                  <a:pt x="360087" y="0"/>
                </a:lnTo>
                <a:lnTo>
                  <a:pt x="360087" y="42872"/>
                </a:lnTo>
                <a:lnTo>
                  <a:pt x="42698" y="42872"/>
                </a:lnTo>
                <a:lnTo>
                  <a:pt x="42698" y="485893"/>
                </a:lnTo>
                <a:lnTo>
                  <a:pt x="526609" y="485893"/>
                </a:lnTo>
                <a:lnTo>
                  <a:pt x="526609" y="526622"/>
                </a:lnTo>
                <a:lnTo>
                  <a:pt x="0" y="528766"/>
                </a:lnTo>
                <a:close/>
              </a:path>
              <a:path extrusionOk="0" h="528955" w="527050">
                <a:moveTo>
                  <a:pt x="526609" y="485893"/>
                </a:moveTo>
                <a:lnTo>
                  <a:pt x="483911" y="485893"/>
                </a:lnTo>
                <a:lnTo>
                  <a:pt x="483911" y="303683"/>
                </a:lnTo>
                <a:lnTo>
                  <a:pt x="526609" y="267241"/>
                </a:lnTo>
                <a:lnTo>
                  <a:pt x="526609" y="485893"/>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5" name="Google Shape;555;p24"/>
          <p:cNvSpPr/>
          <p:nvPr/>
        </p:nvSpPr>
        <p:spPr>
          <a:xfrm>
            <a:off x="3831335" y="2985516"/>
            <a:ext cx="86995" cy="466090"/>
          </a:xfrm>
          <a:custGeom>
            <a:rect b="b" l="l" r="r" t="t"/>
            <a:pathLst>
              <a:path extrusionOk="0" h="466089" w="86995">
                <a:moveTo>
                  <a:pt x="0" y="0"/>
                </a:moveTo>
                <a:lnTo>
                  <a:pt x="86867" y="0"/>
                </a:lnTo>
                <a:lnTo>
                  <a:pt x="86867" y="465582"/>
                </a:lnTo>
                <a:lnTo>
                  <a:pt x="0" y="465582"/>
                </a:lnTo>
                <a:lnTo>
                  <a:pt x="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6" name="Google Shape;556;p24"/>
          <p:cNvSpPr/>
          <p:nvPr/>
        </p:nvSpPr>
        <p:spPr>
          <a:xfrm>
            <a:off x="3695700" y="3083051"/>
            <a:ext cx="86995" cy="368300"/>
          </a:xfrm>
          <a:custGeom>
            <a:rect b="b" l="l" r="r" t="t"/>
            <a:pathLst>
              <a:path extrusionOk="0" h="368300" w="86995">
                <a:moveTo>
                  <a:pt x="0" y="0"/>
                </a:moveTo>
                <a:lnTo>
                  <a:pt x="86867" y="0"/>
                </a:lnTo>
                <a:lnTo>
                  <a:pt x="86867" y="368046"/>
                </a:lnTo>
                <a:lnTo>
                  <a:pt x="0" y="368046"/>
                </a:lnTo>
                <a:lnTo>
                  <a:pt x="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7" name="Google Shape;557;p24"/>
          <p:cNvSpPr/>
          <p:nvPr/>
        </p:nvSpPr>
        <p:spPr>
          <a:xfrm>
            <a:off x="3556253" y="3153155"/>
            <a:ext cx="85090" cy="298450"/>
          </a:xfrm>
          <a:custGeom>
            <a:rect b="b" l="l" r="r" t="t"/>
            <a:pathLst>
              <a:path extrusionOk="0" h="298450" w="85089">
                <a:moveTo>
                  <a:pt x="0" y="0"/>
                </a:moveTo>
                <a:lnTo>
                  <a:pt x="84582" y="0"/>
                </a:lnTo>
                <a:lnTo>
                  <a:pt x="84582" y="297941"/>
                </a:lnTo>
                <a:lnTo>
                  <a:pt x="0" y="297941"/>
                </a:lnTo>
                <a:lnTo>
                  <a:pt x="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8" name="Google Shape;558;p24"/>
          <p:cNvSpPr/>
          <p:nvPr/>
        </p:nvSpPr>
        <p:spPr>
          <a:xfrm>
            <a:off x="3966971" y="2875788"/>
            <a:ext cx="86995" cy="575310"/>
          </a:xfrm>
          <a:custGeom>
            <a:rect b="b" l="l" r="r" t="t"/>
            <a:pathLst>
              <a:path extrusionOk="0" h="575310" w="86995">
                <a:moveTo>
                  <a:pt x="0" y="0"/>
                </a:moveTo>
                <a:lnTo>
                  <a:pt x="86867" y="0"/>
                </a:lnTo>
                <a:lnTo>
                  <a:pt x="86867" y="575310"/>
                </a:lnTo>
                <a:lnTo>
                  <a:pt x="0" y="575310"/>
                </a:lnTo>
                <a:lnTo>
                  <a:pt x="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9" name="Google Shape;559;p24"/>
          <p:cNvSpPr txBox="1"/>
          <p:nvPr/>
        </p:nvSpPr>
        <p:spPr>
          <a:xfrm>
            <a:off x="718020" y="4250185"/>
            <a:ext cx="1515817" cy="738664"/>
          </a:xfrm>
          <a:prstGeom prst="rect">
            <a:avLst/>
          </a:prstGeom>
          <a:noFill/>
          <a:ln>
            <a:noFill/>
          </a:ln>
        </p:spPr>
        <p:txBody>
          <a:bodyPr anchorCtr="0" anchor="t" bIns="0" lIns="0" spcFirstLastPara="1" rIns="0" wrap="square" tIns="0">
            <a:spAutoFit/>
          </a:bodyPr>
          <a:lstStyle/>
          <a:p>
            <a:pPr indent="0" lvl="0" marL="12700" marR="0" rtl="0" algn="ctr">
              <a:lnSpc>
                <a:spcPct val="100000"/>
              </a:lnSpc>
              <a:spcBef>
                <a:spcPts val="0"/>
              </a:spcBef>
              <a:spcAft>
                <a:spcPts val="0"/>
              </a:spcAft>
              <a:buNone/>
            </a:pPr>
            <a:r>
              <a:rPr lang="en-US" sz="1600">
                <a:solidFill>
                  <a:srgbClr val="B90B2E"/>
                </a:solidFill>
                <a:latin typeface="Arial"/>
                <a:ea typeface="Arial"/>
                <a:cs typeface="Arial"/>
                <a:sym typeface="Arial"/>
              </a:rPr>
              <a:t>ANZISHA</a:t>
            </a:r>
            <a:endParaRPr sz="1600">
              <a:solidFill>
                <a:srgbClr val="B90B2E"/>
              </a:solidFill>
              <a:latin typeface="Arial"/>
              <a:ea typeface="Arial"/>
              <a:cs typeface="Arial"/>
              <a:sym typeface="Arial"/>
            </a:endParaRPr>
          </a:p>
          <a:p>
            <a:pPr indent="0" lvl="0" marL="12700" marR="0" rtl="0" algn="ctr">
              <a:spcBef>
                <a:spcPts val="0"/>
              </a:spcBef>
              <a:spcAft>
                <a:spcPts val="0"/>
              </a:spcAft>
              <a:buNone/>
            </a:pPr>
            <a:r>
              <a:rPr lang="en-US" sz="1600">
                <a:solidFill>
                  <a:schemeClr val="dk1"/>
                </a:solidFill>
                <a:latin typeface="Arial"/>
                <a:ea typeface="Arial"/>
                <a:cs typeface="Arial"/>
                <a:sym typeface="Arial"/>
              </a:rPr>
              <a:t>ASAP Inaanza</a:t>
            </a:r>
            <a:endParaRPr sz="16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t/>
            </a:r>
            <a:endParaRPr sz="1600">
              <a:solidFill>
                <a:schemeClr val="dk1"/>
              </a:solidFill>
              <a:latin typeface="Arial"/>
              <a:ea typeface="Arial"/>
              <a:cs typeface="Arial"/>
              <a:sym typeface="Arial"/>
            </a:endParaRPr>
          </a:p>
        </p:txBody>
      </p:sp>
      <p:sp>
        <p:nvSpPr>
          <p:cNvPr id="560" name="Google Shape;560;p24"/>
          <p:cNvSpPr txBox="1"/>
          <p:nvPr/>
        </p:nvSpPr>
        <p:spPr>
          <a:xfrm>
            <a:off x="2606925" y="4237990"/>
            <a:ext cx="2400794" cy="1231106"/>
          </a:xfrm>
          <a:prstGeom prst="rect">
            <a:avLst/>
          </a:prstGeom>
          <a:noFill/>
          <a:ln>
            <a:noFill/>
          </a:ln>
        </p:spPr>
        <p:txBody>
          <a:bodyPr anchorCtr="0" anchor="t" bIns="0" lIns="0" spcFirstLastPara="1" rIns="0" wrap="square" tIns="0">
            <a:spAutoFit/>
          </a:bodyPr>
          <a:lstStyle/>
          <a:p>
            <a:pPr indent="0" lvl="0" marL="12700" marR="0" rtl="0" algn="ctr">
              <a:lnSpc>
                <a:spcPct val="100000"/>
              </a:lnSpc>
              <a:spcBef>
                <a:spcPts val="0"/>
              </a:spcBef>
              <a:spcAft>
                <a:spcPts val="0"/>
              </a:spcAft>
              <a:buNone/>
            </a:pPr>
            <a:r>
              <a:rPr lang="en-US" sz="1600">
                <a:solidFill>
                  <a:srgbClr val="B90B2E"/>
                </a:solidFill>
                <a:latin typeface="Arial"/>
                <a:ea typeface="Arial"/>
                <a:cs typeface="Arial"/>
                <a:sym typeface="Arial"/>
              </a:rPr>
              <a:t>TATHMINI</a:t>
            </a:r>
            <a:endParaRPr sz="1600">
              <a:solidFill>
                <a:srgbClr val="B90B2E"/>
              </a:solidFill>
              <a:latin typeface="Arial"/>
              <a:ea typeface="Arial"/>
              <a:cs typeface="Arial"/>
              <a:sym typeface="Arial"/>
            </a:endParaRPr>
          </a:p>
          <a:p>
            <a:pPr indent="0" lvl="0" marL="12700" marR="0" rtl="0" algn="ctr">
              <a:lnSpc>
                <a:spcPct val="100000"/>
              </a:lnSpc>
              <a:spcBef>
                <a:spcPts val="0"/>
              </a:spcBef>
              <a:spcAft>
                <a:spcPts val="0"/>
              </a:spcAft>
              <a:buNone/>
            </a:pPr>
            <a:r>
              <a:rPr lang="en-US" sz="1600">
                <a:solidFill>
                  <a:schemeClr val="dk1"/>
                </a:solidFill>
                <a:latin typeface="Arial"/>
                <a:ea typeface="Arial"/>
                <a:cs typeface="Arial"/>
                <a:sym typeface="Arial"/>
              </a:rPr>
              <a:t>NUPAS / NUPAS Plus</a:t>
            </a:r>
            <a:endParaRPr sz="1600">
              <a:solidFill>
                <a:schemeClr val="dk1"/>
              </a:solidFill>
              <a:latin typeface="Arial"/>
              <a:ea typeface="Arial"/>
              <a:cs typeface="Arial"/>
              <a:sym typeface="Arial"/>
            </a:endParaRPr>
          </a:p>
          <a:p>
            <a:pPr indent="0" lvl="0" marL="12700" marR="189865" rtl="0" algn="ctr">
              <a:lnSpc>
                <a:spcPct val="100000"/>
              </a:lnSpc>
              <a:spcBef>
                <a:spcPts val="0"/>
              </a:spcBef>
              <a:spcAft>
                <a:spcPts val="0"/>
              </a:spcAft>
              <a:buNone/>
            </a:pPr>
            <a:r>
              <a:rPr lang="en-US" sz="1600">
                <a:solidFill>
                  <a:schemeClr val="dk1"/>
                </a:solidFill>
                <a:latin typeface="Arial"/>
                <a:ea typeface="Arial"/>
                <a:cs typeface="Arial"/>
                <a:sym typeface="Arial"/>
              </a:rPr>
              <a:t>Tathmini kwa mashirika 10 ya eneo husika</a:t>
            </a:r>
            <a:endParaRPr sz="1600">
              <a:solidFill>
                <a:schemeClr val="dk1"/>
              </a:solidFill>
              <a:latin typeface="Arial"/>
              <a:ea typeface="Arial"/>
              <a:cs typeface="Arial"/>
              <a:sym typeface="Arial"/>
            </a:endParaRPr>
          </a:p>
          <a:p>
            <a:pPr indent="0" lvl="0" marL="12700" marR="0" rtl="0" algn="l">
              <a:lnSpc>
                <a:spcPct val="100000"/>
              </a:lnSpc>
              <a:spcBef>
                <a:spcPts val="0"/>
              </a:spcBef>
              <a:spcAft>
                <a:spcPts val="0"/>
              </a:spcAft>
              <a:buNone/>
            </a:pPr>
            <a:r>
              <a:t/>
            </a:r>
            <a:endParaRPr sz="1600">
              <a:solidFill>
                <a:schemeClr val="dk1"/>
              </a:solidFill>
              <a:latin typeface="Arial"/>
              <a:ea typeface="Arial"/>
              <a:cs typeface="Arial"/>
              <a:sym typeface="Arial"/>
            </a:endParaRPr>
          </a:p>
        </p:txBody>
      </p:sp>
      <p:sp>
        <p:nvSpPr>
          <p:cNvPr id="561" name="Google Shape;561;p24"/>
          <p:cNvSpPr txBox="1"/>
          <p:nvPr/>
        </p:nvSpPr>
        <p:spPr>
          <a:xfrm>
            <a:off x="4921804" y="4252309"/>
            <a:ext cx="3725105" cy="1913344"/>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1600">
                <a:solidFill>
                  <a:srgbClr val="B90B2E"/>
                </a:solidFill>
                <a:latin typeface="Arial"/>
                <a:ea typeface="Arial"/>
                <a:cs typeface="Arial"/>
                <a:sym typeface="Arial"/>
              </a:rPr>
              <a:t>MABADILIKO NA TATHMINI MPYA</a:t>
            </a:r>
            <a:endParaRPr sz="1600">
              <a:solidFill>
                <a:srgbClr val="B90B2E"/>
              </a:solidFill>
              <a:latin typeface="Arial"/>
              <a:ea typeface="Arial"/>
              <a:cs typeface="Arial"/>
              <a:sym typeface="Arial"/>
            </a:endParaRPr>
          </a:p>
          <a:p>
            <a:pPr indent="-225425" lvl="0" marL="238125" marR="538480" rtl="0" algn="l">
              <a:lnSpc>
                <a:spcPct val="100000"/>
              </a:lnSpc>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Mashirika makuu 5/10 yalibadilika kwenda kuwa CoAg</a:t>
            </a:r>
            <a:endParaRPr sz="1600">
              <a:solidFill>
                <a:schemeClr val="dk1"/>
              </a:solidFill>
              <a:latin typeface="Arial"/>
              <a:ea typeface="Arial"/>
              <a:cs typeface="Arial"/>
              <a:sym typeface="Arial"/>
            </a:endParaRPr>
          </a:p>
          <a:p>
            <a:pPr indent="-225425" lvl="0" marL="238125" marR="0" rtl="0" algn="l">
              <a:lnSpc>
                <a:spcPct val="104999"/>
              </a:lnSpc>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4/10 yalibadilika kuwa wapokeaji tuzo ndogo</a:t>
            </a:r>
            <a:endParaRPr sz="1600">
              <a:solidFill>
                <a:schemeClr val="dk1"/>
              </a:solidFill>
              <a:latin typeface="Arial"/>
              <a:ea typeface="Arial"/>
              <a:cs typeface="Arial"/>
              <a:sym typeface="Arial"/>
            </a:endParaRPr>
          </a:p>
          <a:p>
            <a:pPr indent="-225425" lvl="0" marL="238125" marR="0" rtl="0" algn="l">
              <a:lnSpc>
                <a:spcPct val="100000"/>
              </a:lnSpc>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Tathmini ya LIPS 4/5</a:t>
            </a:r>
            <a:endParaRPr sz="1600">
              <a:solidFill>
                <a:schemeClr val="dk1"/>
              </a:solidFill>
              <a:latin typeface="Arial"/>
              <a:ea typeface="Arial"/>
              <a:cs typeface="Arial"/>
              <a:sym typeface="Arial"/>
            </a:endParaRPr>
          </a:p>
          <a:p>
            <a:pPr indent="-225425" lvl="0" marL="238125" marR="0" rtl="0" algn="l">
              <a:lnSpc>
                <a:spcPct val="100000"/>
              </a:lnSpc>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2 Mikataba mipya YA FAA</a:t>
            </a:r>
            <a:endParaRPr sz="1600">
              <a:solidFill>
                <a:schemeClr val="dk1"/>
              </a:solidFill>
              <a:latin typeface="Arial"/>
              <a:ea typeface="Arial"/>
              <a:cs typeface="Arial"/>
              <a:sym typeface="Arial"/>
            </a:endParaRPr>
          </a:p>
          <a:p>
            <a:pPr indent="-225425" lvl="0" marL="238125" marR="0" rtl="0" algn="l">
              <a:lnSpc>
                <a:spcPct val="100000"/>
              </a:lnSpc>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Tathmini FAA</a:t>
            </a:r>
            <a:endParaRPr sz="1600">
              <a:solidFill>
                <a:schemeClr val="dk1"/>
              </a:solidFill>
              <a:latin typeface="Arial"/>
              <a:ea typeface="Arial"/>
              <a:cs typeface="Arial"/>
              <a:sym typeface="Arial"/>
            </a:endParaRPr>
          </a:p>
        </p:txBody>
      </p:sp>
      <p:sp>
        <p:nvSpPr>
          <p:cNvPr id="562" name="Google Shape;562;p24"/>
          <p:cNvSpPr txBox="1"/>
          <p:nvPr/>
        </p:nvSpPr>
        <p:spPr>
          <a:xfrm>
            <a:off x="8687633" y="4252309"/>
            <a:ext cx="3260936" cy="1667123"/>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1600">
                <a:solidFill>
                  <a:srgbClr val="B90B2E"/>
                </a:solidFill>
                <a:latin typeface="Arial"/>
                <a:ea typeface="Arial"/>
                <a:cs typeface="Arial"/>
                <a:sym typeface="Arial"/>
              </a:rPr>
              <a:t>TATHMINI IMEPANGWA</a:t>
            </a:r>
            <a:endParaRPr sz="1600">
              <a:solidFill>
                <a:srgbClr val="B90B2E"/>
              </a:solidFill>
              <a:latin typeface="Arial"/>
              <a:ea typeface="Arial"/>
              <a:cs typeface="Arial"/>
              <a:sym typeface="Arial"/>
            </a:endParaRPr>
          </a:p>
          <a:p>
            <a:pPr indent="-225425" lvl="0" marL="238125" marR="5080" rtl="0" algn="l">
              <a:lnSpc>
                <a:spcPct val="100000"/>
              </a:lnSpc>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Fanya ufuatiliaji wa NUPAS kwa  BPDO</a:t>
            </a:r>
            <a:endParaRPr sz="1600">
              <a:solidFill>
                <a:schemeClr val="dk1"/>
              </a:solidFill>
              <a:latin typeface="Arial"/>
              <a:ea typeface="Arial"/>
              <a:cs typeface="Arial"/>
              <a:sym typeface="Arial"/>
            </a:endParaRPr>
          </a:p>
          <a:p>
            <a:pPr indent="-225425" lvl="0" marL="238125" marR="0" rtl="0" algn="l">
              <a:lnSpc>
                <a:spcPct val="104999"/>
              </a:lnSpc>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Tathmini upya wapokeaji 2 wa FAA</a:t>
            </a:r>
            <a:endParaRPr sz="1600">
              <a:solidFill>
                <a:schemeClr val="dk1"/>
              </a:solidFill>
              <a:latin typeface="Arial"/>
              <a:ea typeface="Arial"/>
              <a:cs typeface="Arial"/>
              <a:sym typeface="Arial"/>
            </a:endParaRPr>
          </a:p>
          <a:p>
            <a:pPr indent="-225425" lvl="0" marL="238125" marR="519430" rtl="0" algn="l">
              <a:lnSpc>
                <a:spcPct val="100000"/>
              </a:lnSpc>
              <a:spcBef>
                <a:spcPts val="0"/>
              </a:spcBef>
              <a:spcAft>
                <a:spcPts val="0"/>
              </a:spcAft>
              <a:buClr>
                <a:schemeClr val="dk1"/>
              </a:buClr>
              <a:buSzPts val="1600"/>
              <a:buFont typeface="Arial"/>
              <a:buChar char="•"/>
            </a:pPr>
            <a:r>
              <a:rPr lang="en-US" sz="1600">
                <a:solidFill>
                  <a:schemeClr val="dk1"/>
                </a:solidFill>
                <a:latin typeface="Arial"/>
                <a:ea typeface="Arial"/>
                <a:cs typeface="Arial"/>
                <a:sym typeface="Arial"/>
              </a:rPr>
              <a:t>Ufikiaji wa duru ya 3 ya kanzidata ya NUPAS</a:t>
            </a:r>
            <a:endParaRPr sz="1600">
              <a:solidFill>
                <a:schemeClr val="dk1"/>
              </a:solidFill>
              <a:latin typeface="Arial"/>
              <a:ea typeface="Arial"/>
              <a:cs typeface="Arial"/>
              <a:sym typeface="Arial"/>
            </a:endParaRPr>
          </a:p>
        </p:txBody>
      </p:sp>
      <p:sp>
        <p:nvSpPr>
          <p:cNvPr id="563" name="Google Shape;563;p24"/>
          <p:cNvSpPr/>
          <p:nvPr/>
        </p:nvSpPr>
        <p:spPr>
          <a:xfrm>
            <a:off x="9196958" y="2383154"/>
            <a:ext cx="1117600" cy="1117600"/>
          </a:xfrm>
          <a:custGeom>
            <a:rect b="b" l="l" r="r" t="t"/>
            <a:pathLst>
              <a:path extrusionOk="0" h="1117600" w="1117600">
                <a:moveTo>
                  <a:pt x="0" y="558546"/>
                </a:moveTo>
                <a:lnTo>
                  <a:pt x="2050" y="510353"/>
                </a:lnTo>
                <a:lnTo>
                  <a:pt x="8088" y="463298"/>
                </a:lnTo>
                <a:lnTo>
                  <a:pt x="17948" y="417550"/>
                </a:lnTo>
                <a:lnTo>
                  <a:pt x="31461" y="373275"/>
                </a:lnTo>
                <a:lnTo>
                  <a:pt x="48459" y="330641"/>
                </a:lnTo>
                <a:lnTo>
                  <a:pt x="68775" y="289817"/>
                </a:lnTo>
                <a:lnTo>
                  <a:pt x="92242" y="250969"/>
                </a:lnTo>
                <a:lnTo>
                  <a:pt x="118692" y="214265"/>
                </a:lnTo>
                <a:lnTo>
                  <a:pt x="147956" y="179873"/>
                </a:lnTo>
                <a:lnTo>
                  <a:pt x="179868" y="147960"/>
                </a:lnTo>
                <a:lnTo>
                  <a:pt x="214259" y="118695"/>
                </a:lnTo>
                <a:lnTo>
                  <a:pt x="250963" y="92245"/>
                </a:lnTo>
                <a:lnTo>
                  <a:pt x="289811" y="68778"/>
                </a:lnTo>
                <a:lnTo>
                  <a:pt x="330636" y="48461"/>
                </a:lnTo>
                <a:lnTo>
                  <a:pt x="373270" y="31462"/>
                </a:lnTo>
                <a:lnTo>
                  <a:pt x="417546" y="17949"/>
                </a:lnTo>
                <a:lnTo>
                  <a:pt x="463295" y="8089"/>
                </a:lnTo>
                <a:lnTo>
                  <a:pt x="510351" y="2050"/>
                </a:lnTo>
                <a:lnTo>
                  <a:pt x="558546" y="0"/>
                </a:lnTo>
                <a:lnTo>
                  <a:pt x="606738" y="2050"/>
                </a:lnTo>
                <a:lnTo>
                  <a:pt x="653793" y="8089"/>
                </a:lnTo>
                <a:lnTo>
                  <a:pt x="699541" y="17949"/>
                </a:lnTo>
                <a:lnTo>
                  <a:pt x="743816" y="31462"/>
                </a:lnTo>
                <a:lnTo>
                  <a:pt x="786450" y="48461"/>
                </a:lnTo>
                <a:lnTo>
                  <a:pt x="827274" y="68778"/>
                </a:lnTo>
                <a:lnTo>
                  <a:pt x="866122" y="92245"/>
                </a:lnTo>
                <a:lnTo>
                  <a:pt x="902826" y="118695"/>
                </a:lnTo>
                <a:lnTo>
                  <a:pt x="937218" y="147960"/>
                </a:lnTo>
                <a:lnTo>
                  <a:pt x="969131" y="179873"/>
                </a:lnTo>
                <a:lnTo>
                  <a:pt x="998396" y="214265"/>
                </a:lnTo>
                <a:lnTo>
                  <a:pt x="1024846" y="250969"/>
                </a:lnTo>
                <a:lnTo>
                  <a:pt x="1048313" y="289817"/>
                </a:lnTo>
                <a:lnTo>
                  <a:pt x="1068630" y="330641"/>
                </a:lnTo>
                <a:lnTo>
                  <a:pt x="1085629" y="373275"/>
                </a:lnTo>
                <a:lnTo>
                  <a:pt x="1099142" y="417550"/>
                </a:lnTo>
                <a:lnTo>
                  <a:pt x="1109002" y="463298"/>
                </a:lnTo>
                <a:lnTo>
                  <a:pt x="1115041" y="510353"/>
                </a:lnTo>
                <a:lnTo>
                  <a:pt x="1117092" y="558546"/>
                </a:lnTo>
                <a:lnTo>
                  <a:pt x="1115041" y="606738"/>
                </a:lnTo>
                <a:lnTo>
                  <a:pt x="1109002" y="653793"/>
                </a:lnTo>
                <a:lnTo>
                  <a:pt x="1099142" y="699541"/>
                </a:lnTo>
                <a:lnTo>
                  <a:pt x="1085629" y="743816"/>
                </a:lnTo>
                <a:lnTo>
                  <a:pt x="1068630" y="786450"/>
                </a:lnTo>
                <a:lnTo>
                  <a:pt x="1048313" y="827274"/>
                </a:lnTo>
                <a:lnTo>
                  <a:pt x="1024846" y="866122"/>
                </a:lnTo>
                <a:lnTo>
                  <a:pt x="998396" y="902826"/>
                </a:lnTo>
                <a:lnTo>
                  <a:pt x="969131" y="937218"/>
                </a:lnTo>
                <a:lnTo>
                  <a:pt x="937218" y="969131"/>
                </a:lnTo>
                <a:lnTo>
                  <a:pt x="902826" y="998396"/>
                </a:lnTo>
                <a:lnTo>
                  <a:pt x="866122" y="1024846"/>
                </a:lnTo>
                <a:lnTo>
                  <a:pt x="827274" y="1048313"/>
                </a:lnTo>
                <a:lnTo>
                  <a:pt x="786450" y="1068630"/>
                </a:lnTo>
                <a:lnTo>
                  <a:pt x="743816" y="1085629"/>
                </a:lnTo>
                <a:lnTo>
                  <a:pt x="699541" y="1099142"/>
                </a:lnTo>
                <a:lnTo>
                  <a:pt x="653793" y="1109002"/>
                </a:lnTo>
                <a:lnTo>
                  <a:pt x="606738" y="1115041"/>
                </a:lnTo>
                <a:lnTo>
                  <a:pt x="558546" y="1117092"/>
                </a:lnTo>
                <a:lnTo>
                  <a:pt x="510351" y="1115041"/>
                </a:lnTo>
                <a:lnTo>
                  <a:pt x="463295" y="1109002"/>
                </a:lnTo>
                <a:lnTo>
                  <a:pt x="417546" y="1099142"/>
                </a:lnTo>
                <a:lnTo>
                  <a:pt x="373270" y="1085629"/>
                </a:lnTo>
                <a:lnTo>
                  <a:pt x="330636" y="1068630"/>
                </a:lnTo>
                <a:lnTo>
                  <a:pt x="289811" y="1048313"/>
                </a:lnTo>
                <a:lnTo>
                  <a:pt x="250963" y="1024846"/>
                </a:lnTo>
                <a:lnTo>
                  <a:pt x="214259" y="998396"/>
                </a:lnTo>
                <a:lnTo>
                  <a:pt x="179868" y="969131"/>
                </a:lnTo>
                <a:lnTo>
                  <a:pt x="147956" y="937218"/>
                </a:lnTo>
                <a:lnTo>
                  <a:pt x="118692" y="902826"/>
                </a:lnTo>
                <a:lnTo>
                  <a:pt x="92242" y="866122"/>
                </a:lnTo>
                <a:lnTo>
                  <a:pt x="68775" y="827274"/>
                </a:lnTo>
                <a:lnTo>
                  <a:pt x="48459" y="786450"/>
                </a:lnTo>
                <a:lnTo>
                  <a:pt x="31461" y="743816"/>
                </a:lnTo>
                <a:lnTo>
                  <a:pt x="17948" y="699541"/>
                </a:lnTo>
                <a:lnTo>
                  <a:pt x="8088" y="653793"/>
                </a:lnTo>
                <a:lnTo>
                  <a:pt x="2050" y="606738"/>
                </a:lnTo>
                <a:lnTo>
                  <a:pt x="0" y="558546"/>
                </a:lnTo>
                <a:close/>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4" name="Google Shape;564;p24"/>
          <p:cNvSpPr/>
          <p:nvPr/>
        </p:nvSpPr>
        <p:spPr>
          <a:xfrm>
            <a:off x="914780" y="1697354"/>
            <a:ext cx="1118235" cy="1117600"/>
          </a:xfrm>
          <a:custGeom>
            <a:rect b="b" l="l" r="r" t="t"/>
            <a:pathLst>
              <a:path extrusionOk="0" h="1117600" w="1118235">
                <a:moveTo>
                  <a:pt x="0" y="558546"/>
                </a:moveTo>
                <a:lnTo>
                  <a:pt x="2051" y="510353"/>
                </a:lnTo>
                <a:lnTo>
                  <a:pt x="8094" y="463298"/>
                </a:lnTo>
                <a:lnTo>
                  <a:pt x="17961" y="417550"/>
                </a:lnTo>
                <a:lnTo>
                  <a:pt x="31483" y="373275"/>
                </a:lnTo>
                <a:lnTo>
                  <a:pt x="48493" y="330641"/>
                </a:lnTo>
                <a:lnTo>
                  <a:pt x="68824" y="289817"/>
                </a:lnTo>
                <a:lnTo>
                  <a:pt x="92307" y="250969"/>
                </a:lnTo>
                <a:lnTo>
                  <a:pt x="118775" y="214265"/>
                </a:lnTo>
                <a:lnTo>
                  <a:pt x="148059" y="179873"/>
                </a:lnTo>
                <a:lnTo>
                  <a:pt x="179993" y="147960"/>
                </a:lnTo>
                <a:lnTo>
                  <a:pt x="214408" y="118695"/>
                </a:lnTo>
                <a:lnTo>
                  <a:pt x="251137" y="92245"/>
                </a:lnTo>
                <a:lnTo>
                  <a:pt x="290012" y="68778"/>
                </a:lnTo>
                <a:lnTo>
                  <a:pt x="330865" y="48461"/>
                </a:lnTo>
                <a:lnTo>
                  <a:pt x="373528" y="31462"/>
                </a:lnTo>
                <a:lnTo>
                  <a:pt x="417833" y="17949"/>
                </a:lnTo>
                <a:lnTo>
                  <a:pt x="463613" y="8089"/>
                </a:lnTo>
                <a:lnTo>
                  <a:pt x="510700" y="2050"/>
                </a:lnTo>
                <a:lnTo>
                  <a:pt x="558927" y="0"/>
                </a:lnTo>
                <a:lnTo>
                  <a:pt x="607153" y="2050"/>
                </a:lnTo>
                <a:lnTo>
                  <a:pt x="654240" y="8089"/>
                </a:lnTo>
                <a:lnTo>
                  <a:pt x="700020" y="17949"/>
                </a:lnTo>
                <a:lnTo>
                  <a:pt x="744325" y="31462"/>
                </a:lnTo>
                <a:lnTo>
                  <a:pt x="786988" y="48461"/>
                </a:lnTo>
                <a:lnTo>
                  <a:pt x="827841" y="68778"/>
                </a:lnTo>
                <a:lnTo>
                  <a:pt x="866716" y="92245"/>
                </a:lnTo>
                <a:lnTo>
                  <a:pt x="903445" y="118695"/>
                </a:lnTo>
                <a:lnTo>
                  <a:pt x="937860" y="147960"/>
                </a:lnTo>
                <a:lnTo>
                  <a:pt x="969794" y="179873"/>
                </a:lnTo>
                <a:lnTo>
                  <a:pt x="999078" y="214265"/>
                </a:lnTo>
                <a:lnTo>
                  <a:pt x="1025546" y="250969"/>
                </a:lnTo>
                <a:lnTo>
                  <a:pt x="1049029" y="289817"/>
                </a:lnTo>
                <a:lnTo>
                  <a:pt x="1069360" y="330641"/>
                </a:lnTo>
                <a:lnTo>
                  <a:pt x="1086370" y="373275"/>
                </a:lnTo>
                <a:lnTo>
                  <a:pt x="1099892" y="417550"/>
                </a:lnTo>
                <a:lnTo>
                  <a:pt x="1109759" y="463298"/>
                </a:lnTo>
                <a:lnTo>
                  <a:pt x="1115802" y="510353"/>
                </a:lnTo>
                <a:lnTo>
                  <a:pt x="1117854" y="558546"/>
                </a:lnTo>
                <a:lnTo>
                  <a:pt x="1115802" y="606738"/>
                </a:lnTo>
                <a:lnTo>
                  <a:pt x="1109759" y="653793"/>
                </a:lnTo>
                <a:lnTo>
                  <a:pt x="1099892" y="699541"/>
                </a:lnTo>
                <a:lnTo>
                  <a:pt x="1086370" y="743816"/>
                </a:lnTo>
                <a:lnTo>
                  <a:pt x="1069360" y="786450"/>
                </a:lnTo>
                <a:lnTo>
                  <a:pt x="1049029" y="827274"/>
                </a:lnTo>
                <a:lnTo>
                  <a:pt x="1025546" y="866122"/>
                </a:lnTo>
                <a:lnTo>
                  <a:pt x="999078" y="902826"/>
                </a:lnTo>
                <a:lnTo>
                  <a:pt x="969794" y="937218"/>
                </a:lnTo>
                <a:lnTo>
                  <a:pt x="937860" y="969131"/>
                </a:lnTo>
                <a:lnTo>
                  <a:pt x="903445" y="998396"/>
                </a:lnTo>
                <a:lnTo>
                  <a:pt x="866716" y="1024846"/>
                </a:lnTo>
                <a:lnTo>
                  <a:pt x="827841" y="1048313"/>
                </a:lnTo>
                <a:lnTo>
                  <a:pt x="786988" y="1068630"/>
                </a:lnTo>
                <a:lnTo>
                  <a:pt x="744325" y="1085629"/>
                </a:lnTo>
                <a:lnTo>
                  <a:pt x="700020" y="1099142"/>
                </a:lnTo>
                <a:lnTo>
                  <a:pt x="654240" y="1109002"/>
                </a:lnTo>
                <a:lnTo>
                  <a:pt x="607153" y="1115041"/>
                </a:lnTo>
                <a:lnTo>
                  <a:pt x="558927" y="1117092"/>
                </a:lnTo>
                <a:lnTo>
                  <a:pt x="510700" y="1115041"/>
                </a:lnTo>
                <a:lnTo>
                  <a:pt x="463613" y="1109002"/>
                </a:lnTo>
                <a:lnTo>
                  <a:pt x="417833" y="1099142"/>
                </a:lnTo>
                <a:lnTo>
                  <a:pt x="373528" y="1085629"/>
                </a:lnTo>
                <a:lnTo>
                  <a:pt x="330865" y="1068630"/>
                </a:lnTo>
                <a:lnTo>
                  <a:pt x="290012" y="1048313"/>
                </a:lnTo>
                <a:lnTo>
                  <a:pt x="251137" y="1024846"/>
                </a:lnTo>
                <a:lnTo>
                  <a:pt x="214408" y="998396"/>
                </a:lnTo>
                <a:lnTo>
                  <a:pt x="179993" y="969131"/>
                </a:lnTo>
                <a:lnTo>
                  <a:pt x="148059" y="937218"/>
                </a:lnTo>
                <a:lnTo>
                  <a:pt x="118775" y="902826"/>
                </a:lnTo>
                <a:lnTo>
                  <a:pt x="92307" y="866122"/>
                </a:lnTo>
                <a:lnTo>
                  <a:pt x="68824" y="827274"/>
                </a:lnTo>
                <a:lnTo>
                  <a:pt x="48493" y="786450"/>
                </a:lnTo>
                <a:lnTo>
                  <a:pt x="31483" y="743816"/>
                </a:lnTo>
                <a:lnTo>
                  <a:pt x="17961" y="699541"/>
                </a:lnTo>
                <a:lnTo>
                  <a:pt x="8094" y="653793"/>
                </a:lnTo>
                <a:lnTo>
                  <a:pt x="2051" y="606738"/>
                </a:lnTo>
                <a:lnTo>
                  <a:pt x="0" y="558546"/>
                </a:lnTo>
                <a:close/>
              </a:path>
            </a:pathLst>
          </a:custGeom>
          <a:noFill/>
          <a:ln cap="flat" cmpd="sng" w="1902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5" name="Google Shape;565;p24"/>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MFANO KUTOKA ETHIOPIA</a:t>
            </a:r>
            <a:endParaRPr/>
          </a:p>
        </p:txBody>
      </p:sp>
      <p:sp>
        <p:nvSpPr>
          <p:cNvPr id="566" name="Google Shape;566;p24"/>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7" name="Shape 2257"/>
        <p:cNvGrpSpPr/>
        <p:nvPr/>
      </p:nvGrpSpPr>
      <p:grpSpPr>
        <a:xfrm>
          <a:off x="0" y="0"/>
          <a:ext cx="0" cy="0"/>
          <a:chOff x="0" y="0"/>
          <a:chExt cx="0" cy="0"/>
        </a:xfrm>
      </p:grpSpPr>
      <p:sp>
        <p:nvSpPr>
          <p:cNvPr id="2258" name="Google Shape;2258;p240"/>
          <p:cNvSpPr txBox="1"/>
          <p:nvPr>
            <p:ph idx="1" type="body"/>
          </p:nvPr>
        </p:nvSpPr>
        <p:spPr>
          <a:xfrm>
            <a:off x="944774" y="1712912"/>
            <a:ext cx="10302450" cy="2365091"/>
          </a:xfrm>
          <a:prstGeom prst="rect">
            <a:avLst/>
          </a:prstGeom>
          <a:noFill/>
          <a:ln>
            <a:noFill/>
          </a:ln>
        </p:spPr>
        <p:txBody>
          <a:bodyPr anchorCtr="0" anchor="t" bIns="0" lIns="0" spcFirstLastPara="1" rIns="0" wrap="square" tIns="281750">
            <a:spAutoFit/>
          </a:bodyPr>
          <a:lstStyle/>
          <a:p>
            <a:pPr indent="-342900" lvl="0" marL="970280" marR="5080" rtl="0" algn="l">
              <a:lnSpc>
                <a:spcPct val="162500"/>
              </a:lnSpc>
              <a:spcBef>
                <a:spcPts val="0"/>
              </a:spcBef>
              <a:spcAft>
                <a:spcPts val="0"/>
              </a:spcAft>
              <a:buClr>
                <a:schemeClr val="dk1"/>
              </a:buClr>
              <a:buSzPts val="2000"/>
              <a:buFont typeface="Noto Sans Symbols"/>
              <a:buChar char="▪"/>
            </a:pPr>
            <a:r>
              <a:rPr b="1" lang="en-US"/>
              <a:t>Hakikisha unasoma tena ripoti zako </a:t>
            </a:r>
            <a:r>
              <a:rPr lang="en-US" sz="2000">
                <a:solidFill>
                  <a:schemeClr val="dk1"/>
                </a:solidFill>
              </a:rPr>
              <a:t>kabla ya kuzituma. </a:t>
            </a:r>
            <a:endParaRPr sz="2000">
              <a:solidFill>
                <a:schemeClr val="dk1"/>
              </a:solidFill>
            </a:endParaRPr>
          </a:p>
          <a:p>
            <a:pPr indent="-342900" lvl="0" marL="970280" marR="5080" rtl="0" algn="l">
              <a:lnSpc>
                <a:spcPct val="162500"/>
              </a:lnSpc>
              <a:spcBef>
                <a:spcPts val="0"/>
              </a:spcBef>
              <a:spcAft>
                <a:spcPts val="0"/>
              </a:spcAft>
              <a:buClr>
                <a:schemeClr val="dk1"/>
              </a:buClr>
              <a:buSzPts val="2000"/>
              <a:buFont typeface="Noto Sans Symbols"/>
              <a:buChar char="▪"/>
            </a:pPr>
            <a:r>
              <a:rPr lang="en-US" sz="2000">
                <a:solidFill>
                  <a:schemeClr val="dk1"/>
                </a:solidFill>
              </a:rPr>
              <a:t>Tafadhali chukua muda wa ziada ili kutathmini uwasilishaji wako.</a:t>
            </a:r>
            <a:endParaRPr sz="2000">
              <a:solidFill>
                <a:schemeClr val="dk1"/>
              </a:solidFill>
            </a:endParaRPr>
          </a:p>
          <a:p>
            <a:pPr indent="-342899" lvl="0" marL="970914" rtl="0" algn="l">
              <a:lnSpc>
                <a:spcPct val="100000"/>
              </a:lnSpc>
              <a:spcBef>
                <a:spcPts val="1800"/>
              </a:spcBef>
              <a:spcAft>
                <a:spcPts val="0"/>
              </a:spcAft>
              <a:buClr>
                <a:schemeClr val="dk1"/>
              </a:buClr>
              <a:buSzPts val="2000"/>
              <a:buFont typeface="Noto Sans Symbols"/>
              <a:buChar char="▪"/>
            </a:pPr>
            <a:r>
              <a:rPr b="1" lang="en-US" sz="2000">
                <a:solidFill>
                  <a:schemeClr val="dk1"/>
                </a:solidFill>
              </a:rPr>
              <a:t>Tumia Merriam-Webster.com kwa tahajia.</a:t>
            </a:r>
            <a:endParaRPr sz="2000">
              <a:solidFill>
                <a:schemeClr val="dk1"/>
              </a:solidFill>
            </a:endParaRPr>
          </a:p>
          <a:p>
            <a:pPr indent="-342899" lvl="0" marL="970914" rtl="0" algn="l">
              <a:lnSpc>
                <a:spcPct val="100000"/>
              </a:lnSpc>
              <a:spcBef>
                <a:spcPts val="1800"/>
              </a:spcBef>
              <a:spcAft>
                <a:spcPts val="0"/>
              </a:spcAft>
              <a:buClr>
                <a:schemeClr val="dk1"/>
              </a:buClr>
              <a:buSzPts val="2000"/>
              <a:buFont typeface="Noto Sans Symbols"/>
              <a:buChar char="▪"/>
            </a:pPr>
            <a:r>
              <a:rPr lang="en-US" sz="2000">
                <a:solidFill>
                  <a:schemeClr val="dk1"/>
                </a:solidFill>
              </a:rPr>
              <a:t>Wasiliana nasi ikiwa una maswali au maombi.</a:t>
            </a:r>
            <a:endParaRPr sz="2000">
              <a:solidFill>
                <a:schemeClr val="dk1"/>
              </a:solidFill>
            </a:endParaRPr>
          </a:p>
        </p:txBody>
      </p:sp>
      <p:sp>
        <p:nvSpPr>
          <p:cNvPr id="2259" name="Google Shape;2259;p240"/>
          <p:cNvSpPr/>
          <p:nvPr/>
        </p:nvSpPr>
        <p:spPr>
          <a:xfrm>
            <a:off x="0" y="-141149"/>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TENGA MUDA WA KUSOMA NA KUHARIRI TENA</a:t>
            </a:r>
            <a:endParaRPr/>
          </a:p>
        </p:txBody>
      </p:sp>
      <p:sp>
        <p:nvSpPr>
          <p:cNvPr id="2260" name="Google Shape;2260;p240"/>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4" name="Shape 2264"/>
        <p:cNvGrpSpPr/>
        <p:nvPr/>
      </p:nvGrpSpPr>
      <p:grpSpPr>
        <a:xfrm>
          <a:off x="0" y="0"/>
          <a:ext cx="0" cy="0"/>
          <a:chOff x="0" y="0"/>
          <a:chExt cx="0" cy="0"/>
        </a:xfrm>
      </p:grpSpPr>
      <p:sp>
        <p:nvSpPr>
          <p:cNvPr id="2265" name="Google Shape;2265;p241"/>
          <p:cNvSpPr txBox="1"/>
          <p:nvPr>
            <p:ph idx="1" type="body"/>
          </p:nvPr>
        </p:nvSpPr>
        <p:spPr>
          <a:xfrm>
            <a:off x="1024554" y="1412203"/>
            <a:ext cx="10302450" cy="2208125"/>
          </a:xfrm>
          <a:prstGeom prst="rect">
            <a:avLst/>
          </a:prstGeom>
          <a:noFill/>
          <a:ln>
            <a:noFill/>
          </a:ln>
        </p:spPr>
        <p:txBody>
          <a:bodyPr anchorCtr="0" anchor="t" bIns="0" lIns="0" spcFirstLastPara="1" rIns="0" wrap="square" tIns="510350">
            <a:spAutoFit/>
          </a:bodyPr>
          <a:lstStyle/>
          <a:p>
            <a:pPr indent="-342900" lvl="0" marL="1010920" marR="38735" rtl="0" algn="l">
              <a:lnSpc>
                <a:spcPct val="100000"/>
              </a:lnSpc>
              <a:spcBef>
                <a:spcPts val="0"/>
              </a:spcBef>
              <a:spcAft>
                <a:spcPts val="0"/>
              </a:spcAft>
              <a:buClr>
                <a:schemeClr val="dk1"/>
              </a:buClr>
              <a:buSzPts val="2000"/>
              <a:buFont typeface="Noto Sans Symbols"/>
              <a:buChar char="▪"/>
            </a:pPr>
            <a:r>
              <a:rPr lang="en-US" sz="2000">
                <a:solidFill>
                  <a:schemeClr val="dk1"/>
                </a:solidFill>
              </a:rPr>
              <a:t>Fungua faili mbili mpya za programu ya Word, moja ikiwa tupu ili kuweka maneno ya vifupisho wakati unapoandika.</a:t>
            </a:r>
            <a:endParaRPr sz="2000">
              <a:solidFill>
                <a:schemeClr val="dk1"/>
              </a:solidFill>
            </a:endParaRPr>
          </a:p>
          <a:p>
            <a:pPr indent="-342900" lvl="0" marL="1010920" rtl="0" algn="l">
              <a:lnSpc>
                <a:spcPct val="100000"/>
              </a:lnSpc>
              <a:spcBef>
                <a:spcPts val="1800"/>
              </a:spcBef>
              <a:spcAft>
                <a:spcPts val="0"/>
              </a:spcAft>
              <a:buClr>
                <a:schemeClr val="dk1"/>
              </a:buClr>
              <a:buSzPts val="2000"/>
              <a:buFont typeface="Noto Sans Symbols"/>
              <a:buChar char="▪"/>
            </a:pPr>
            <a:r>
              <a:rPr b="1" lang="en-US" sz="2000">
                <a:solidFill>
                  <a:schemeClr val="dk1"/>
                </a:solidFill>
              </a:rPr>
              <a:t>Andika kirefu cha vifupisho VYOTE kwenye matumizi ya kwanza.</a:t>
            </a:r>
            <a:endParaRPr sz="2000">
              <a:solidFill>
                <a:schemeClr val="dk1"/>
              </a:solidFill>
            </a:endParaRPr>
          </a:p>
          <a:p>
            <a:pPr indent="-342900" lvl="0" marL="1010920" marR="5080" rtl="0" algn="l">
              <a:lnSpc>
                <a:spcPct val="100000"/>
              </a:lnSpc>
              <a:spcBef>
                <a:spcPts val="1800"/>
              </a:spcBef>
              <a:spcAft>
                <a:spcPts val="0"/>
              </a:spcAft>
              <a:buClr>
                <a:schemeClr val="dk1"/>
              </a:buClr>
              <a:buSzPts val="2000"/>
              <a:buFont typeface="Noto Sans Symbols"/>
              <a:buChar char="▪"/>
            </a:pPr>
            <a:r>
              <a:rPr lang="en-US" sz="2000">
                <a:solidFill>
                  <a:schemeClr val="dk1"/>
                </a:solidFill>
              </a:rPr>
              <a:t>Jumuisha vifupisho vyote kwenye orodha ya vifupisho na </a:t>
            </a:r>
            <a:r>
              <a:rPr b="1" lang="en-US"/>
              <a:t>uondoe vifupisho vyovyote ambavyo havijatumika kwenye orodha.</a:t>
            </a:r>
            <a:endParaRPr sz="2000">
              <a:solidFill>
                <a:schemeClr val="dk1"/>
              </a:solidFill>
            </a:endParaRPr>
          </a:p>
        </p:txBody>
      </p:sp>
      <p:sp>
        <p:nvSpPr>
          <p:cNvPr id="2266" name="Google Shape;2266;p241"/>
          <p:cNvSpPr/>
          <p:nvPr/>
        </p:nvSpPr>
        <p:spPr>
          <a:xfrm>
            <a:off x="0" y="-141149"/>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VIFUPISHO NI MUHIMU</a:t>
            </a:r>
            <a:endParaRPr/>
          </a:p>
        </p:txBody>
      </p:sp>
      <p:sp>
        <p:nvSpPr>
          <p:cNvPr id="2267" name="Google Shape;2267;p241"/>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1" name="Shape 2271"/>
        <p:cNvGrpSpPr/>
        <p:nvPr/>
      </p:nvGrpSpPr>
      <p:grpSpPr>
        <a:xfrm>
          <a:off x="0" y="0"/>
          <a:ext cx="0" cy="0"/>
          <a:chOff x="0" y="0"/>
          <a:chExt cx="0" cy="0"/>
        </a:xfrm>
      </p:grpSpPr>
      <p:sp>
        <p:nvSpPr>
          <p:cNvPr id="2272" name="Google Shape;2272;p242"/>
          <p:cNvSpPr txBox="1"/>
          <p:nvPr>
            <p:ph idx="1" type="body"/>
          </p:nvPr>
        </p:nvSpPr>
        <p:spPr>
          <a:xfrm>
            <a:off x="944774" y="1712912"/>
            <a:ext cx="10302450" cy="2307632"/>
          </a:xfrm>
          <a:prstGeom prst="rect">
            <a:avLst/>
          </a:prstGeom>
          <a:noFill/>
          <a:ln>
            <a:noFill/>
          </a:ln>
        </p:spPr>
        <p:txBody>
          <a:bodyPr anchorCtr="0" anchor="t" bIns="0" lIns="0" spcFirstLastPara="1" rIns="0" wrap="square" tIns="304100">
            <a:spAutoFit/>
          </a:bodyPr>
          <a:lstStyle/>
          <a:p>
            <a:pPr indent="-342899" lvl="0" marL="999489" marR="68580" rtl="0" algn="l">
              <a:lnSpc>
                <a:spcPct val="100000"/>
              </a:lnSpc>
              <a:spcBef>
                <a:spcPts val="0"/>
              </a:spcBef>
              <a:spcAft>
                <a:spcPts val="0"/>
              </a:spcAft>
              <a:buClr>
                <a:schemeClr val="dk1"/>
              </a:buClr>
              <a:buSzPts val="2000"/>
              <a:buFont typeface="Noto Sans Symbols"/>
              <a:buChar char="▪"/>
            </a:pPr>
            <a:r>
              <a:rPr lang="en-US" sz="2000">
                <a:solidFill>
                  <a:schemeClr val="dk1"/>
                </a:solidFill>
              </a:rPr>
              <a:t>Isipokuwa kama Misheni imeainisha vinginevyo, ripoti zote zinapaswa kuthibitishwa kwa kutumia Kiingereza cha Marekani, sio Kiingereza cha Uingereza.</a:t>
            </a:r>
            <a:endParaRPr sz="2000">
              <a:solidFill>
                <a:schemeClr val="dk1"/>
              </a:solidFill>
            </a:endParaRPr>
          </a:p>
          <a:p>
            <a:pPr indent="-342899" lvl="0" marL="999489" rtl="0" algn="l">
              <a:lnSpc>
                <a:spcPct val="100000"/>
              </a:lnSpc>
              <a:spcBef>
                <a:spcPts val="1800"/>
              </a:spcBef>
              <a:spcAft>
                <a:spcPts val="0"/>
              </a:spcAft>
              <a:buClr>
                <a:schemeClr val="dk1"/>
              </a:buClr>
              <a:buSzPts val="2000"/>
              <a:buFont typeface="Noto Sans Symbols"/>
              <a:buChar char="▪"/>
            </a:pPr>
            <a:r>
              <a:rPr b="1" lang="en-US" sz="2000">
                <a:solidFill>
                  <a:schemeClr val="dk1"/>
                </a:solidFill>
              </a:rPr>
              <a:t>Katika programu ya Word, weka lugha yako ya kuthibitisha kwa Kiingereza cha Marekani.</a:t>
            </a:r>
            <a:endParaRPr sz="2000">
              <a:solidFill>
                <a:schemeClr val="dk1"/>
              </a:solidFill>
            </a:endParaRPr>
          </a:p>
          <a:p>
            <a:pPr indent="-342899" lvl="0" marL="999489" marR="5080" rtl="0" algn="l">
              <a:lnSpc>
                <a:spcPct val="100000"/>
              </a:lnSpc>
              <a:spcBef>
                <a:spcPts val="1800"/>
              </a:spcBef>
              <a:spcAft>
                <a:spcPts val="0"/>
              </a:spcAft>
              <a:buClr>
                <a:schemeClr val="dk1"/>
              </a:buClr>
              <a:buSzPts val="2000"/>
              <a:buFont typeface="Noto Sans Symbols"/>
              <a:buChar char="▪"/>
            </a:pPr>
            <a:r>
              <a:rPr lang="en-US" sz="2000">
                <a:solidFill>
                  <a:schemeClr val="dk1"/>
                </a:solidFill>
              </a:rPr>
              <a:t>Ripoti mara nyingi hunakiliwa katika ripoti kubwa za USAID/Washington na Kiingereza cha Marekani kinatarajiwa.</a:t>
            </a:r>
            <a:endParaRPr sz="2000">
              <a:solidFill>
                <a:schemeClr val="dk1"/>
              </a:solidFill>
            </a:endParaRPr>
          </a:p>
        </p:txBody>
      </p:sp>
      <p:sp>
        <p:nvSpPr>
          <p:cNvPr id="2273" name="Google Shape;2273;p242"/>
          <p:cNvSpPr/>
          <p:nvPr/>
        </p:nvSpPr>
        <p:spPr>
          <a:xfrm>
            <a:off x="0" y="-141149"/>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WEKA HATI KWA KIINGEREZA (MAREKANI)</a:t>
            </a:r>
            <a:endParaRPr/>
          </a:p>
        </p:txBody>
      </p:sp>
      <p:sp>
        <p:nvSpPr>
          <p:cNvPr id="2274" name="Google Shape;2274;p242"/>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8" name="Shape 2278"/>
        <p:cNvGrpSpPr/>
        <p:nvPr/>
      </p:nvGrpSpPr>
      <p:grpSpPr>
        <a:xfrm>
          <a:off x="0" y="0"/>
          <a:ext cx="0" cy="0"/>
          <a:chOff x="0" y="0"/>
          <a:chExt cx="0" cy="0"/>
        </a:xfrm>
      </p:grpSpPr>
      <p:sp>
        <p:nvSpPr>
          <p:cNvPr id="2279" name="Google Shape;2279;p243"/>
          <p:cNvSpPr txBox="1"/>
          <p:nvPr/>
        </p:nvSpPr>
        <p:spPr>
          <a:xfrm>
            <a:off x="1588990" y="2017026"/>
            <a:ext cx="9293225" cy="2154436"/>
          </a:xfrm>
          <a:prstGeom prst="rect">
            <a:avLst/>
          </a:prstGeom>
          <a:noFill/>
          <a:ln>
            <a:noFill/>
          </a:ln>
        </p:spPr>
        <p:txBody>
          <a:bodyPr anchorCtr="0" anchor="t" bIns="0" lIns="0" spcFirstLastPara="1" rIns="0" wrap="square" tIns="0">
            <a:spAutoFit/>
          </a:bodyPr>
          <a:lstStyle/>
          <a:p>
            <a:pPr indent="-127000" lvl="0" marL="355600" marR="0"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Tumia </a:t>
            </a:r>
            <a:r>
              <a:rPr b="1" lang="en-US" sz="2000">
                <a:solidFill>
                  <a:schemeClr val="dk1"/>
                </a:solidFill>
                <a:latin typeface="Arial"/>
                <a:ea typeface="Arial"/>
                <a:cs typeface="Arial"/>
                <a:sym typeface="Arial"/>
              </a:rPr>
              <a:t>bullets, fonti, na tahajia </a:t>
            </a:r>
            <a:r>
              <a:rPr lang="en-US" sz="2000">
                <a:solidFill>
                  <a:schemeClr val="dk1"/>
                </a:solidFill>
                <a:latin typeface="Arial"/>
                <a:ea typeface="Arial"/>
                <a:cs typeface="Arial"/>
                <a:sym typeface="Arial"/>
              </a:rPr>
              <a:t>katika ripoti yote.</a:t>
            </a:r>
            <a:endParaRPr sz="2000">
              <a:solidFill>
                <a:schemeClr val="dk1"/>
              </a:solidFill>
              <a:latin typeface="Arial"/>
              <a:ea typeface="Arial"/>
              <a:cs typeface="Arial"/>
              <a:sym typeface="Arial"/>
            </a:endParaRPr>
          </a:p>
          <a:p>
            <a:pPr indent="-127000" lvl="0" marL="354965" marR="5080" rtl="0" algn="l">
              <a:spcBef>
                <a:spcPts val="12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Tarehe huandikwa kila wakati kama </a:t>
            </a:r>
            <a:r>
              <a:rPr b="1" lang="en-US" sz="2000">
                <a:solidFill>
                  <a:schemeClr val="dk1"/>
                </a:solidFill>
                <a:latin typeface="Arial"/>
                <a:ea typeface="Arial"/>
                <a:cs typeface="Arial"/>
                <a:sym typeface="Arial"/>
              </a:rPr>
              <a:t>SIKU MWEZI, MWAKA, </a:t>
            </a:r>
            <a:r>
              <a:rPr lang="en-US" sz="2000">
                <a:solidFill>
                  <a:schemeClr val="dk1"/>
                </a:solidFill>
                <a:latin typeface="Arial"/>
                <a:ea typeface="Arial"/>
                <a:cs typeface="Arial"/>
                <a:sym typeface="Arial"/>
              </a:rPr>
              <a:t>au </a:t>
            </a:r>
            <a:r>
              <a:rPr b="1" lang="en-US" sz="2000">
                <a:solidFill>
                  <a:schemeClr val="dk1"/>
                </a:solidFill>
                <a:latin typeface="Arial"/>
                <a:ea typeface="Arial"/>
                <a:cs typeface="Arial"/>
                <a:sym typeface="Arial"/>
              </a:rPr>
              <a:t>MWAKA MWEZI. </a:t>
            </a:r>
            <a:r>
              <a:rPr b="1" lang="en-US" sz="2000">
                <a:solidFill>
                  <a:srgbClr val="B90B2E"/>
                </a:solidFill>
                <a:latin typeface="Arial"/>
                <a:ea typeface="Arial"/>
                <a:cs typeface="Arial"/>
                <a:sym typeface="Arial"/>
              </a:rPr>
              <a:t>MIFANO:</a:t>
            </a:r>
            <a:r>
              <a:rPr b="1" lang="en-US" sz="2000">
                <a:solidFill>
                  <a:schemeClr val="dk1"/>
                </a:solidFill>
                <a:latin typeface="Arial"/>
                <a:ea typeface="Arial"/>
                <a:cs typeface="Arial"/>
                <a:sym typeface="Arial"/>
              </a:rPr>
              <a:t> </a:t>
            </a:r>
            <a:r>
              <a:rPr lang="en-US" sz="2000">
                <a:solidFill>
                  <a:srgbClr val="B90B2E"/>
                </a:solidFill>
                <a:latin typeface="Arial"/>
                <a:ea typeface="Arial"/>
                <a:cs typeface="Arial"/>
                <a:sym typeface="Arial"/>
              </a:rPr>
              <a:t>Mwongozo huu ulikaguliwa </a:t>
            </a:r>
            <a:r>
              <a:rPr b="1" lang="en-US" sz="2000">
                <a:solidFill>
                  <a:srgbClr val="B90B2E"/>
                </a:solidFill>
                <a:latin typeface="Arial"/>
                <a:ea typeface="Arial"/>
                <a:cs typeface="Arial"/>
                <a:sym typeface="Arial"/>
              </a:rPr>
              <a:t>Machi 2021 </a:t>
            </a:r>
            <a:r>
              <a:rPr lang="en-US" sz="2000">
                <a:solidFill>
                  <a:srgbClr val="B90B2E"/>
                </a:solidFill>
                <a:latin typeface="Arial"/>
                <a:ea typeface="Arial"/>
                <a:cs typeface="Arial"/>
                <a:sym typeface="Arial"/>
              </a:rPr>
              <a:t>na kuidhinishwa </a:t>
            </a:r>
            <a:r>
              <a:rPr b="1" lang="en-US" sz="2000">
                <a:solidFill>
                  <a:srgbClr val="B90B2E"/>
                </a:solidFill>
                <a:latin typeface="Arial"/>
                <a:ea typeface="Arial"/>
                <a:cs typeface="Arial"/>
                <a:sym typeface="Arial"/>
              </a:rPr>
              <a:t>Aprili 21, 2021.</a:t>
            </a:r>
            <a:r>
              <a:rPr b="1" lang="en-US" sz="2000">
                <a:solidFill>
                  <a:schemeClr val="dk1"/>
                </a:solidFill>
                <a:latin typeface="Arial"/>
                <a:ea typeface="Arial"/>
                <a:cs typeface="Arial"/>
                <a:sym typeface="Arial"/>
              </a:rPr>
              <a:t> </a:t>
            </a:r>
            <a:r>
              <a:rPr lang="en-US" sz="2000">
                <a:solidFill>
                  <a:srgbClr val="B90B2E"/>
                </a:solidFill>
                <a:latin typeface="Arial"/>
                <a:ea typeface="Arial"/>
                <a:cs typeface="Arial"/>
                <a:sym typeface="Arial"/>
              </a:rPr>
              <a:t>Mafunzo yalifanyika Julai 21-24, 2021. Bodi iliidhinisha mwongozo mnamo  Julai 24, wakati wa siku ya mwisho ya mafunzo.</a:t>
            </a:r>
            <a:endParaRPr sz="2000">
              <a:solidFill>
                <a:schemeClr val="dk1"/>
              </a:solidFill>
              <a:latin typeface="Arial"/>
              <a:ea typeface="Arial"/>
              <a:cs typeface="Arial"/>
              <a:sym typeface="Arial"/>
            </a:endParaRPr>
          </a:p>
          <a:p>
            <a:pPr indent="-127000" lvl="0" marL="355600" marR="0" rtl="0" algn="l">
              <a:spcBef>
                <a:spcPts val="1200"/>
              </a:spcBef>
              <a:spcAft>
                <a:spcPts val="0"/>
              </a:spcAft>
              <a:buClr>
                <a:schemeClr val="dk1"/>
              </a:buClr>
              <a:buSzPts val="2000"/>
              <a:buFont typeface="Noto Sans Symbols"/>
              <a:buChar char="▪"/>
            </a:pPr>
            <a:r>
              <a:rPr b="1" i="1" lang="en-US" sz="2000" u="sng">
                <a:solidFill>
                  <a:schemeClr val="dk1"/>
                </a:solidFill>
                <a:latin typeface="Arial"/>
                <a:ea typeface="Arial"/>
                <a:cs typeface="Arial"/>
                <a:sym typeface="Arial"/>
                <a:hlinkClick r:id="rId3">
                  <a:extLst>
                    <a:ext uri="{A12FA001-AC4F-418D-AE19-62706E023703}">
                      <ahyp:hlinkClr val="tx"/>
                    </a:ext>
                  </a:extLst>
                </a:hlinkClick>
              </a:rPr>
              <a:t>Mwongozo wa Mtindo wa USAID unapaswa kusomwa na waandishi wote wa ripoti.</a:t>
            </a:r>
            <a:endParaRPr sz="2000">
              <a:solidFill>
                <a:schemeClr val="dk1"/>
              </a:solidFill>
              <a:latin typeface="Arial"/>
              <a:ea typeface="Arial"/>
              <a:cs typeface="Arial"/>
              <a:sym typeface="Arial"/>
            </a:endParaRPr>
          </a:p>
        </p:txBody>
      </p:sp>
      <p:sp>
        <p:nvSpPr>
          <p:cNvPr id="2280" name="Google Shape;2280;p243"/>
          <p:cNvSpPr/>
          <p:nvPr/>
        </p:nvSpPr>
        <p:spPr>
          <a:xfrm>
            <a:off x="0" y="-141149"/>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UTHABITI NI MUHIMU</a:t>
            </a:r>
            <a:endParaRPr/>
          </a:p>
        </p:txBody>
      </p:sp>
      <p:sp>
        <p:nvSpPr>
          <p:cNvPr id="2281" name="Google Shape;2281;p243"/>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5" name="Shape 2285"/>
        <p:cNvGrpSpPr/>
        <p:nvPr/>
      </p:nvGrpSpPr>
      <p:grpSpPr>
        <a:xfrm>
          <a:off x="0" y="0"/>
          <a:ext cx="0" cy="0"/>
          <a:chOff x="0" y="0"/>
          <a:chExt cx="0" cy="0"/>
        </a:xfrm>
      </p:grpSpPr>
      <p:sp>
        <p:nvSpPr>
          <p:cNvPr id="2286" name="Google Shape;2286;p244"/>
          <p:cNvSpPr txBox="1"/>
          <p:nvPr/>
        </p:nvSpPr>
        <p:spPr>
          <a:xfrm>
            <a:off x="2276522" y="1570435"/>
            <a:ext cx="7675880" cy="2154436"/>
          </a:xfrm>
          <a:prstGeom prst="rect">
            <a:avLst/>
          </a:prstGeom>
          <a:noFill/>
          <a:ln>
            <a:noFill/>
          </a:ln>
        </p:spPr>
        <p:txBody>
          <a:bodyPr anchorCtr="0" anchor="t" bIns="0" lIns="0" spcFirstLastPara="1" rIns="0" wrap="square" tIns="0">
            <a:spAutoFit/>
          </a:bodyPr>
          <a:lstStyle/>
          <a:p>
            <a:pPr indent="-171450" lvl="0" marL="171450" marR="71120" rtl="0" algn="l">
              <a:lnSpc>
                <a:spcPct val="100000"/>
              </a:lnSpc>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Sehemu za Mafunzo na Changamoto </a:t>
            </a:r>
            <a:r>
              <a:rPr b="1" lang="en-US" sz="2000">
                <a:solidFill>
                  <a:schemeClr val="dk1"/>
                </a:solidFill>
                <a:latin typeface="Arial"/>
                <a:ea typeface="Arial"/>
                <a:cs typeface="Arial"/>
                <a:sym typeface="Arial"/>
              </a:rPr>
              <a:t>hutusaidia kuandika maeneo ya kuboresha na athari za kazi yetu.</a:t>
            </a:r>
            <a:endParaRPr/>
          </a:p>
          <a:p>
            <a:pPr indent="-171450" lvl="0" marL="171450" marR="5080" rtl="0" algn="l">
              <a:lnSpc>
                <a:spcPct val="100000"/>
              </a:lnSpc>
              <a:spcBef>
                <a:spcPts val="12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Chukua muda wa ziada kuandika kuhusu maeneo haya ili tuweze kuyawasilisha kwa USAID.</a:t>
            </a:r>
            <a:endParaRPr sz="2000">
              <a:solidFill>
                <a:schemeClr val="dk1"/>
              </a:solidFill>
              <a:latin typeface="Arial"/>
              <a:ea typeface="Arial"/>
              <a:cs typeface="Arial"/>
              <a:sym typeface="Arial"/>
            </a:endParaRPr>
          </a:p>
          <a:p>
            <a:pPr indent="-171450" lvl="0" marL="171450" marR="577215" rtl="0" algn="l">
              <a:lnSpc>
                <a:spcPct val="100000"/>
              </a:lnSpc>
              <a:spcBef>
                <a:spcPts val="1200"/>
              </a:spcBef>
              <a:spcAft>
                <a:spcPts val="0"/>
              </a:spcAft>
              <a:buClr>
                <a:schemeClr val="dk1"/>
              </a:buClr>
              <a:buSzPts val="2000"/>
              <a:buFont typeface="Noto Sans Symbols"/>
              <a:buChar char="▪"/>
            </a:pPr>
            <a:r>
              <a:rPr b="1" lang="en-US" sz="2000">
                <a:solidFill>
                  <a:schemeClr val="dk1"/>
                </a:solidFill>
                <a:latin typeface="Arial"/>
                <a:ea typeface="Arial"/>
                <a:cs typeface="Arial"/>
                <a:sym typeface="Arial"/>
              </a:rPr>
              <a:t>Jisikie huru kututumia mawazo ya hadithi za mafanikio </a:t>
            </a:r>
            <a:r>
              <a:rPr lang="en-US" sz="2000">
                <a:solidFill>
                  <a:schemeClr val="dk1"/>
                </a:solidFill>
                <a:latin typeface="Arial"/>
                <a:ea typeface="Arial"/>
                <a:cs typeface="Arial"/>
                <a:sym typeface="Arial"/>
              </a:rPr>
              <a:t>na kuandika 'mafanikio'.</a:t>
            </a:r>
            <a:endParaRPr sz="2000">
              <a:solidFill>
                <a:schemeClr val="dk1"/>
              </a:solidFill>
              <a:latin typeface="Arial"/>
              <a:ea typeface="Arial"/>
              <a:cs typeface="Arial"/>
              <a:sym typeface="Arial"/>
            </a:endParaRPr>
          </a:p>
        </p:txBody>
      </p:sp>
      <p:sp>
        <p:nvSpPr>
          <p:cNvPr id="2287" name="Google Shape;2287;p244"/>
          <p:cNvSpPr/>
          <p:nvPr/>
        </p:nvSpPr>
        <p:spPr>
          <a:xfrm>
            <a:off x="0" y="-141149"/>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500"/>
              <a:buFont typeface="Arial"/>
              <a:buNone/>
            </a:pPr>
            <a:r>
              <a:rPr b="1" lang="en-US" sz="2500">
                <a:solidFill>
                  <a:schemeClr val="lt1"/>
                </a:solidFill>
                <a:latin typeface="Arial"/>
                <a:ea typeface="Arial"/>
                <a:cs typeface="Arial"/>
                <a:sym typeface="Arial"/>
              </a:rPr>
              <a:t>TENGA MUDA WA ZIADA KWA SEHEMU ZA MAFUNZO NA CHANGAMOTO</a:t>
            </a:r>
            <a:endParaRPr/>
          </a:p>
        </p:txBody>
      </p:sp>
      <p:sp>
        <p:nvSpPr>
          <p:cNvPr id="2288" name="Google Shape;2288;p244"/>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292" name="Shape 2292"/>
        <p:cNvGrpSpPr/>
        <p:nvPr/>
      </p:nvGrpSpPr>
      <p:grpSpPr>
        <a:xfrm>
          <a:off x="0" y="0"/>
          <a:ext cx="0" cy="0"/>
          <a:chOff x="0" y="0"/>
          <a:chExt cx="0" cy="0"/>
        </a:xfrm>
      </p:grpSpPr>
      <p:sp>
        <p:nvSpPr>
          <p:cNvPr id="2293" name="Google Shape;2293;p245"/>
          <p:cNvSpPr/>
          <p:nvPr/>
        </p:nvSpPr>
        <p:spPr>
          <a:xfrm>
            <a:off x="907161" y="4509134"/>
            <a:ext cx="3108960" cy="0"/>
          </a:xfrm>
          <a:custGeom>
            <a:rect b="b" l="l" r="r" t="t"/>
            <a:pathLst>
              <a:path extrusionOk="0" h="120000" w="3108960">
                <a:moveTo>
                  <a:pt x="0" y="0"/>
                </a:moveTo>
                <a:lnTo>
                  <a:pt x="3108960" y="0"/>
                </a:lnTo>
              </a:path>
            </a:pathLst>
          </a:custGeom>
          <a:noFill/>
          <a:ln cap="flat" cmpd="sng" w="19050">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94" name="Google Shape;2294;p245"/>
          <p:cNvSpPr/>
          <p:nvPr/>
        </p:nvSpPr>
        <p:spPr>
          <a:xfrm>
            <a:off x="0" y="754840"/>
            <a:ext cx="12192000" cy="564596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95" name="Google Shape;2295;p245"/>
          <p:cNvSpPr txBox="1"/>
          <p:nvPr/>
        </p:nvSpPr>
        <p:spPr>
          <a:xfrm>
            <a:off x="6154127" y="2162360"/>
            <a:ext cx="4267200" cy="3418243"/>
          </a:xfrm>
          <a:prstGeom prst="rect">
            <a:avLst/>
          </a:prstGeom>
          <a:noFill/>
          <a:ln>
            <a:noFill/>
          </a:ln>
        </p:spPr>
        <p:txBody>
          <a:bodyPr anchorCtr="0" anchor="t" bIns="0" lIns="0" spcFirstLastPara="1" rIns="0" wrap="square" tIns="83175">
            <a:spAutoFit/>
          </a:bodyPr>
          <a:lstStyle/>
          <a:p>
            <a:pPr indent="0" lvl="0" marL="12700" marR="5080" rtl="0" algn="l">
              <a:lnSpc>
                <a:spcPct val="107916"/>
              </a:lnSpc>
              <a:spcBef>
                <a:spcPts val="0"/>
              </a:spcBef>
              <a:spcAft>
                <a:spcPts val="0"/>
              </a:spcAft>
              <a:buNone/>
            </a:pPr>
            <a:r>
              <a:rPr b="1" lang="en-US" sz="4800">
                <a:solidFill>
                  <a:srgbClr val="FFFFFF"/>
                </a:solidFill>
                <a:latin typeface="Arial"/>
                <a:ea typeface="Arial"/>
                <a:cs typeface="Arial"/>
                <a:sym typeface="Arial"/>
              </a:rPr>
              <a:t>JUHUDI ZA KAZI YAKO INAYOENDELEA ZINATHAMINIWA SANA.</a:t>
            </a:r>
            <a:endParaRPr b="1" sz="4800">
              <a:solidFill>
                <a:schemeClr val="dk1"/>
              </a:solidFill>
              <a:latin typeface="Arial"/>
              <a:ea typeface="Arial"/>
              <a:cs typeface="Arial"/>
              <a:sym typeface="Arial"/>
            </a:endParaRPr>
          </a:p>
        </p:txBody>
      </p:sp>
      <p:sp>
        <p:nvSpPr>
          <p:cNvPr id="2296" name="Google Shape;2296;p245"/>
          <p:cNvSpPr/>
          <p:nvPr/>
        </p:nvSpPr>
        <p:spPr>
          <a:xfrm>
            <a:off x="0" y="-141149"/>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t/>
            </a:r>
            <a:endParaRPr b="1" sz="3200">
              <a:solidFill>
                <a:schemeClr val="lt1"/>
              </a:solidFill>
              <a:latin typeface="Arial"/>
              <a:ea typeface="Arial"/>
              <a:cs typeface="Arial"/>
              <a:sym typeface="Arial"/>
            </a:endParaRPr>
          </a:p>
        </p:txBody>
      </p:sp>
      <p:sp>
        <p:nvSpPr>
          <p:cNvPr id="2297" name="Google Shape;2297;p245"/>
          <p:cNvSpPr/>
          <p:nvPr/>
        </p:nvSpPr>
        <p:spPr>
          <a:xfrm>
            <a:off x="3047" y="6400800"/>
            <a:ext cx="12189460" cy="457200"/>
          </a:xfrm>
          <a:custGeom>
            <a:rect b="b" l="l" r="r" t="t"/>
            <a:pathLst>
              <a:path extrusionOk="0" h="457200" w="12189460">
                <a:moveTo>
                  <a:pt x="0" y="457200"/>
                </a:moveTo>
                <a:lnTo>
                  <a:pt x="12188952" y="457200"/>
                </a:lnTo>
                <a:lnTo>
                  <a:pt x="12188952" y="0"/>
                </a:lnTo>
                <a:lnTo>
                  <a:pt x="0" y="0"/>
                </a:lnTo>
                <a:lnTo>
                  <a:pt x="0" y="457200"/>
                </a:lnTo>
                <a:close/>
              </a:path>
            </a:pathLst>
          </a:custGeom>
          <a:solidFill>
            <a:srgbClr val="002E6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98" name="Google Shape;2298;p245"/>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2" name="Shape 2302"/>
        <p:cNvGrpSpPr/>
        <p:nvPr/>
      </p:nvGrpSpPr>
      <p:grpSpPr>
        <a:xfrm>
          <a:off x="0" y="0"/>
          <a:ext cx="0" cy="0"/>
          <a:chOff x="0" y="0"/>
          <a:chExt cx="0" cy="0"/>
        </a:xfrm>
      </p:grpSpPr>
      <p:sp>
        <p:nvSpPr>
          <p:cNvPr id="2303" name="Google Shape;2303;p246"/>
          <p:cNvSpPr/>
          <p:nvPr/>
        </p:nvSpPr>
        <p:spPr>
          <a:xfrm>
            <a:off x="3047" y="6400800"/>
            <a:ext cx="12189460" cy="457200"/>
          </a:xfrm>
          <a:custGeom>
            <a:rect b="b" l="l" r="r" t="t"/>
            <a:pathLst>
              <a:path extrusionOk="0" h="457200" w="12189460">
                <a:moveTo>
                  <a:pt x="0" y="457200"/>
                </a:moveTo>
                <a:lnTo>
                  <a:pt x="12188952" y="457200"/>
                </a:lnTo>
                <a:lnTo>
                  <a:pt x="12188952" y="0"/>
                </a:lnTo>
                <a:lnTo>
                  <a:pt x="0" y="0"/>
                </a:lnTo>
                <a:lnTo>
                  <a:pt x="0" y="457200"/>
                </a:lnTo>
                <a:close/>
              </a:path>
            </a:pathLst>
          </a:custGeom>
          <a:solidFill>
            <a:srgbClr val="002E6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04" name="Google Shape;2304;p246"/>
          <p:cNvSpPr/>
          <p:nvPr/>
        </p:nvSpPr>
        <p:spPr>
          <a:xfrm>
            <a:off x="971169" y="4681346"/>
            <a:ext cx="9875520" cy="0"/>
          </a:xfrm>
          <a:custGeom>
            <a:rect b="b" l="l" r="r" t="t"/>
            <a:pathLst>
              <a:path extrusionOk="0" h="120000" w="9875520">
                <a:moveTo>
                  <a:pt x="0" y="0"/>
                </a:moveTo>
                <a:lnTo>
                  <a:pt x="9875520" y="0"/>
                </a:lnTo>
              </a:path>
            </a:pathLst>
          </a:custGeom>
          <a:noFill/>
          <a:ln cap="flat" cmpd="sng" w="12700">
            <a:solidFill>
              <a:srgbClr val="40404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05" name="Google Shape;2305;p246"/>
          <p:cNvSpPr/>
          <p:nvPr/>
        </p:nvSpPr>
        <p:spPr>
          <a:xfrm>
            <a:off x="0" y="902126"/>
            <a:ext cx="12189713" cy="5498674"/>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06" name="Google Shape;2306;p246"/>
          <p:cNvSpPr txBox="1"/>
          <p:nvPr>
            <p:ph type="title"/>
          </p:nvPr>
        </p:nvSpPr>
        <p:spPr>
          <a:xfrm>
            <a:off x="2994814" y="2183418"/>
            <a:ext cx="5952805" cy="2282804"/>
          </a:xfrm>
          <a:prstGeom prst="rect">
            <a:avLst/>
          </a:prstGeom>
          <a:noFill/>
          <a:ln>
            <a:noFill/>
          </a:ln>
        </p:spPr>
        <p:txBody>
          <a:bodyPr anchorCtr="0" anchor="t" bIns="0" lIns="0" spcFirstLastPara="1" rIns="0" wrap="square" tIns="0">
            <a:spAutoFit/>
          </a:bodyPr>
          <a:lstStyle/>
          <a:p>
            <a:pPr indent="226059" lvl="0" marL="180975" marR="29844" rtl="0" algn="ctr">
              <a:spcBef>
                <a:spcPts val="0"/>
              </a:spcBef>
              <a:spcAft>
                <a:spcPts val="0"/>
              </a:spcAft>
              <a:buNone/>
            </a:pPr>
            <a:r>
              <a:rPr b="1" lang="en-US" sz="4800"/>
              <a:t>KUANDAA MPANGO WA KUJENGA</a:t>
            </a:r>
            <a:br>
              <a:rPr b="1" lang="en-US" sz="4800"/>
            </a:br>
            <a:r>
              <a:rPr b="1" lang="en-US" sz="4800"/>
              <a:t>UWEZO</a:t>
            </a:r>
            <a:endParaRPr/>
          </a:p>
        </p:txBody>
      </p:sp>
      <p:sp>
        <p:nvSpPr>
          <p:cNvPr id="2307" name="Google Shape;2307;p246"/>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t/>
            </a:r>
            <a:endParaRPr b="1" sz="3200">
              <a:solidFill>
                <a:schemeClr val="lt1"/>
              </a:solidFill>
              <a:latin typeface="Arial"/>
              <a:ea typeface="Arial"/>
              <a:cs typeface="Arial"/>
              <a:sym typeface="Arial"/>
            </a:endParaRPr>
          </a:p>
        </p:txBody>
      </p:sp>
      <p:sp>
        <p:nvSpPr>
          <p:cNvPr id="2308" name="Google Shape;2308;p246"/>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2" name="Shape 2312"/>
        <p:cNvGrpSpPr/>
        <p:nvPr/>
      </p:nvGrpSpPr>
      <p:grpSpPr>
        <a:xfrm>
          <a:off x="0" y="0"/>
          <a:ext cx="0" cy="0"/>
          <a:chOff x="0" y="0"/>
          <a:chExt cx="0" cy="0"/>
        </a:xfrm>
      </p:grpSpPr>
      <p:sp>
        <p:nvSpPr>
          <p:cNvPr id="2313" name="Google Shape;2313;p247"/>
          <p:cNvSpPr txBox="1"/>
          <p:nvPr/>
        </p:nvSpPr>
        <p:spPr>
          <a:xfrm>
            <a:off x="1145949" y="1108311"/>
            <a:ext cx="9376410" cy="3387725"/>
          </a:xfrm>
          <a:prstGeom prst="rect">
            <a:avLst/>
          </a:prstGeom>
          <a:noFill/>
          <a:ln>
            <a:noFill/>
          </a:ln>
        </p:spPr>
        <p:txBody>
          <a:bodyPr anchorCtr="0" anchor="t" bIns="0" lIns="0" spcFirstLastPara="1" rIns="0" wrap="square" tIns="0">
            <a:spAutoFit/>
          </a:bodyPr>
          <a:lstStyle/>
          <a:p>
            <a:pPr indent="-344170" lvl="0" marL="356870" marR="120014" rtl="0" algn="just">
              <a:lnSpc>
                <a:spcPct val="110000"/>
              </a:lnSpc>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Mpango wa Kujenga Uwezo (CBP) unaweza kuhitaji kuundwa kwa kukabiliana na matokeo ya mapitio ya NUPAS Plus 2.0. Washirika wa Utekelezaji wa Eneo husika wanaweza kuandaa CBP wenyewe au wanaweza kutoa huduma hiyo kwa mashirika ya mengine.</a:t>
            </a:r>
            <a:endParaRPr sz="2000">
              <a:solidFill>
                <a:schemeClr val="dk1"/>
              </a:solidFill>
              <a:latin typeface="Arial"/>
              <a:ea typeface="Arial"/>
              <a:cs typeface="Arial"/>
              <a:sym typeface="Arial"/>
            </a:endParaRPr>
          </a:p>
          <a:p>
            <a:pPr indent="-344170" lvl="0" marL="356870" marR="5080" rtl="0" algn="l">
              <a:lnSpc>
                <a:spcPct val="110000"/>
              </a:lnSpc>
              <a:spcBef>
                <a:spcPts val="14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Wakati mwingine Misheni za USAID au Wapokeaji Wakuu wanaweza kuomba Watathmini kupendekeza kwamba masharti maalum yatumiwe kushughulikia udhaifu uliotambuliwa. Kwa kawaida, Mipango ya Kujenga Uwezo hutengenezwa kwa udhaifu mkubwa uliotambuliwa.</a:t>
            </a:r>
            <a:endParaRPr sz="2000">
              <a:solidFill>
                <a:schemeClr val="dk1"/>
              </a:solidFill>
              <a:latin typeface="Arial"/>
              <a:ea typeface="Arial"/>
              <a:cs typeface="Arial"/>
              <a:sym typeface="Arial"/>
            </a:endParaRPr>
          </a:p>
          <a:p>
            <a:pPr indent="-344170" lvl="0" marL="356870" marR="15240" rtl="0" algn="l">
              <a:lnSpc>
                <a:spcPct val="110000"/>
              </a:lnSpc>
              <a:spcBef>
                <a:spcPts val="140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Kwa sababu zilizo hapo juu, ni muhimu kwa Watathmini kupima udhaifu uliotambuliwa.</a:t>
            </a:r>
            <a:endParaRPr sz="2000">
              <a:solidFill>
                <a:schemeClr val="dk1"/>
              </a:solidFill>
              <a:latin typeface="Arial"/>
              <a:ea typeface="Arial"/>
              <a:cs typeface="Arial"/>
              <a:sym typeface="Arial"/>
            </a:endParaRPr>
          </a:p>
        </p:txBody>
      </p:sp>
      <p:sp>
        <p:nvSpPr>
          <p:cNvPr id="2314" name="Google Shape;2314;p247"/>
          <p:cNvSpPr/>
          <p:nvPr/>
        </p:nvSpPr>
        <p:spPr>
          <a:xfrm>
            <a:off x="0" y="-141149"/>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USULI WA MAHITAJI YA MPANGO WA KUJENGA UWEZO</a:t>
            </a:r>
            <a:endParaRPr/>
          </a:p>
        </p:txBody>
      </p:sp>
      <p:sp>
        <p:nvSpPr>
          <p:cNvPr id="2315" name="Google Shape;2315;p247"/>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19" name="Shape 2319"/>
        <p:cNvGrpSpPr/>
        <p:nvPr/>
      </p:nvGrpSpPr>
      <p:grpSpPr>
        <a:xfrm>
          <a:off x="0" y="0"/>
          <a:ext cx="0" cy="0"/>
          <a:chOff x="0" y="0"/>
          <a:chExt cx="0" cy="0"/>
        </a:xfrm>
      </p:grpSpPr>
      <p:sp>
        <p:nvSpPr>
          <p:cNvPr id="2320" name="Google Shape;2320;p248"/>
          <p:cNvSpPr txBox="1"/>
          <p:nvPr/>
        </p:nvSpPr>
        <p:spPr>
          <a:xfrm>
            <a:off x="1164195" y="1267871"/>
            <a:ext cx="10074910" cy="2462213"/>
          </a:xfrm>
          <a:prstGeom prst="rect">
            <a:avLst/>
          </a:prstGeom>
          <a:noFill/>
          <a:ln>
            <a:noFill/>
          </a:ln>
        </p:spPr>
        <p:txBody>
          <a:bodyPr anchorCtr="0" anchor="t" bIns="0" lIns="0" spcFirstLastPara="1" rIns="0" wrap="square" tIns="0">
            <a:spAutoFit/>
          </a:bodyPr>
          <a:lstStyle/>
          <a:p>
            <a:pPr indent="-344170" lvl="0" marL="356870" marR="716915" rtl="0" algn="l">
              <a:spcBef>
                <a:spcPts val="0"/>
              </a:spcBef>
              <a:spcAft>
                <a:spcPts val="0"/>
              </a:spcAft>
              <a:buClr>
                <a:srgbClr val="404040"/>
              </a:buClr>
              <a:buSzPts val="2000"/>
              <a:buFont typeface="Noto Sans Symbols"/>
              <a:buChar char="▪"/>
            </a:pPr>
            <a:r>
              <a:rPr lang="en-US" sz="2000">
                <a:solidFill>
                  <a:schemeClr val="dk1"/>
                </a:solidFill>
                <a:latin typeface="Arial"/>
                <a:ea typeface="Arial"/>
                <a:cs typeface="Arial"/>
                <a:sym typeface="Arial"/>
              </a:rPr>
              <a:t>Mpango wa Kujenga Uwezo umekusudiwa kushughulikia udhaifu uliotambuliwa kutoka kwa mapitio ya  NUPAS Plus 2.0 na kujumuishwa katika ripoti hiyo.</a:t>
            </a:r>
            <a:endParaRPr sz="2000">
              <a:solidFill>
                <a:schemeClr val="dk1"/>
              </a:solidFill>
              <a:latin typeface="Arial"/>
              <a:ea typeface="Arial"/>
              <a:cs typeface="Arial"/>
              <a:sym typeface="Arial"/>
            </a:endParaRPr>
          </a:p>
          <a:p>
            <a:pPr indent="-344170" lvl="0" marL="356870" marR="177800" rtl="0" algn="l">
              <a:spcBef>
                <a:spcPts val="12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Ukadiriaji wa udhaifu husaidia katika kuamua udhaifu mkubwa ambao unaweza kuhitaji kujumuishwa katika Mpango wa Kujenga Uwezo.</a:t>
            </a:r>
            <a:endParaRPr sz="2000">
              <a:solidFill>
                <a:schemeClr val="dk1"/>
              </a:solidFill>
              <a:latin typeface="Arial"/>
              <a:ea typeface="Arial"/>
              <a:cs typeface="Arial"/>
              <a:sym typeface="Arial"/>
            </a:endParaRPr>
          </a:p>
          <a:p>
            <a:pPr indent="-344170" lvl="0" marL="356870" marR="5080" rtl="0" algn="l">
              <a:spcBef>
                <a:spcPts val="12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Kutoa mapendekezo mazuri ambayo hushughulikia kwa ufanisi udhaifu uliotambuliwa. Uchambuzi sahihi wa chanzo unahitaji kufanywa ili kutoa pendekezo ambalo litashughulikia vizuri udhaifu uliotambuliwa.</a:t>
            </a:r>
            <a:endParaRPr sz="2000">
              <a:solidFill>
                <a:schemeClr val="dk1"/>
              </a:solidFill>
              <a:latin typeface="Arial"/>
              <a:ea typeface="Arial"/>
              <a:cs typeface="Arial"/>
              <a:sym typeface="Arial"/>
            </a:endParaRPr>
          </a:p>
        </p:txBody>
      </p:sp>
      <p:sp>
        <p:nvSpPr>
          <p:cNvPr id="2321" name="Google Shape;2321;p248"/>
          <p:cNvSpPr/>
          <p:nvPr/>
        </p:nvSpPr>
        <p:spPr>
          <a:xfrm>
            <a:off x="0" y="-141149"/>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500"/>
              <a:buFont typeface="Arial"/>
              <a:buNone/>
            </a:pPr>
            <a:r>
              <a:rPr b="1" lang="en-US" sz="2500">
                <a:solidFill>
                  <a:schemeClr val="lt1"/>
                </a:solidFill>
                <a:latin typeface="Arial"/>
                <a:ea typeface="Arial"/>
                <a:cs typeface="Arial"/>
                <a:sym typeface="Arial"/>
              </a:rPr>
              <a:t>NAMNA RIPOTI YA NUPAS PLUS 2.0 INAVYOWEZA KUSAIDIA KATIKA MAENDELEO YA MPANGO WA KUJENGA UWEZO</a:t>
            </a:r>
            <a:endParaRPr/>
          </a:p>
        </p:txBody>
      </p:sp>
      <p:sp>
        <p:nvSpPr>
          <p:cNvPr id="2322" name="Google Shape;2322;p248"/>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6" name="Shape 2326"/>
        <p:cNvGrpSpPr/>
        <p:nvPr/>
      </p:nvGrpSpPr>
      <p:grpSpPr>
        <a:xfrm>
          <a:off x="0" y="0"/>
          <a:ext cx="0" cy="0"/>
          <a:chOff x="0" y="0"/>
          <a:chExt cx="0" cy="0"/>
        </a:xfrm>
      </p:grpSpPr>
      <p:sp>
        <p:nvSpPr>
          <p:cNvPr id="2327" name="Google Shape;2327;p249"/>
          <p:cNvSpPr txBox="1"/>
          <p:nvPr>
            <p:ph idx="1" type="body"/>
          </p:nvPr>
        </p:nvSpPr>
        <p:spPr>
          <a:xfrm>
            <a:off x="963185" y="1105357"/>
            <a:ext cx="10302450" cy="3123101"/>
          </a:xfrm>
          <a:prstGeom prst="rect">
            <a:avLst/>
          </a:prstGeom>
          <a:noFill/>
          <a:ln>
            <a:noFill/>
          </a:ln>
        </p:spPr>
        <p:txBody>
          <a:bodyPr anchorCtr="0" anchor="t" bIns="0" lIns="0" spcFirstLastPara="1" rIns="0" wrap="square" tIns="407975">
            <a:spAutoFit/>
          </a:bodyPr>
          <a:lstStyle/>
          <a:p>
            <a:pPr indent="-342900" lvl="0" marL="586740" marR="5080" rtl="0" algn="l">
              <a:lnSpc>
                <a:spcPct val="110000"/>
              </a:lnSpc>
              <a:spcBef>
                <a:spcPts val="0"/>
              </a:spcBef>
              <a:spcAft>
                <a:spcPts val="0"/>
              </a:spcAft>
              <a:buClr>
                <a:schemeClr val="dk1"/>
              </a:buClr>
              <a:buSzPts val="2000"/>
              <a:buFont typeface="Noto Sans Symbols"/>
              <a:buChar char="▪"/>
            </a:pPr>
            <a:r>
              <a:rPr lang="en-US" sz="2000">
                <a:solidFill>
                  <a:schemeClr val="dk1"/>
                </a:solidFill>
              </a:rPr>
              <a:t>Watathmini wanaweza kuhitaji kuonyesha, katika ripoti, ikiwa kila pendekezo linaweza kutekelezwa ndani, au ikiwa msaada wa nje utahitajika kushughulikia udhaifu uliotambuliwa.</a:t>
            </a:r>
            <a:endParaRPr sz="2000">
              <a:solidFill>
                <a:schemeClr val="dk1"/>
              </a:solidFill>
            </a:endParaRPr>
          </a:p>
          <a:p>
            <a:pPr indent="-342900" lvl="0" marL="586740" marR="1066165" rtl="0" algn="l">
              <a:lnSpc>
                <a:spcPct val="110000"/>
              </a:lnSpc>
              <a:spcBef>
                <a:spcPts val="1395"/>
              </a:spcBef>
              <a:spcAft>
                <a:spcPts val="0"/>
              </a:spcAft>
              <a:buClr>
                <a:schemeClr val="dk1"/>
              </a:buClr>
              <a:buSzPts val="2000"/>
              <a:buFont typeface="Noto Sans Symbols"/>
              <a:buChar char="▪"/>
            </a:pPr>
            <a:r>
              <a:rPr lang="en-US" sz="2000">
                <a:solidFill>
                  <a:schemeClr val="dk1"/>
                </a:solidFill>
              </a:rPr>
              <a:t>Mpango wa Kujenga Uwezo unapaswa kujumuisha udhaifu wote, ikiwa utashughulikiwa ndani au nje.</a:t>
            </a:r>
            <a:endParaRPr sz="2000">
              <a:solidFill>
                <a:schemeClr val="dk1"/>
              </a:solidFill>
            </a:endParaRPr>
          </a:p>
          <a:p>
            <a:pPr indent="-342900" lvl="0" marL="586740" marR="675005" rtl="0" algn="l">
              <a:lnSpc>
                <a:spcPct val="110000"/>
              </a:lnSpc>
              <a:spcBef>
                <a:spcPts val="1400"/>
              </a:spcBef>
              <a:spcAft>
                <a:spcPts val="0"/>
              </a:spcAft>
              <a:buClr>
                <a:schemeClr val="dk1"/>
              </a:buClr>
              <a:buSzPts val="2000"/>
              <a:buFont typeface="Noto Sans Symbols"/>
              <a:buChar char="▪"/>
            </a:pPr>
            <a:r>
              <a:rPr lang="en-US" sz="2000">
                <a:solidFill>
                  <a:schemeClr val="dk1"/>
                </a:solidFill>
              </a:rPr>
              <a:t> Slaidi inayofuata ina mfano wa udhaifu uliotambuliwa na mapendekezo ambayo yanaweza  kutekelezwa ndani na nje</a:t>
            </a:r>
            <a:endParaRPr sz="2000">
              <a:solidFill>
                <a:schemeClr val="dk1"/>
              </a:solidFill>
            </a:endParaRPr>
          </a:p>
        </p:txBody>
      </p:sp>
      <p:sp>
        <p:nvSpPr>
          <p:cNvPr id="2328" name="Google Shape;2328;p249"/>
          <p:cNvSpPr/>
          <p:nvPr/>
        </p:nvSpPr>
        <p:spPr>
          <a:xfrm>
            <a:off x="0" y="-141149"/>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NAMNA RIPOTI YA NUPAS PLUS 2.0 INAVYOWEZA KUSAIDIA KATIKA MAENDELEO YA MPANGO WA KUJENGA UWEZO (INAENDELEA)</a:t>
            </a:r>
            <a:endParaRPr/>
          </a:p>
        </p:txBody>
      </p:sp>
      <p:sp>
        <p:nvSpPr>
          <p:cNvPr id="2329" name="Google Shape;2329;p249"/>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25"/>
          <p:cNvSpPr/>
          <p:nvPr/>
        </p:nvSpPr>
        <p:spPr>
          <a:xfrm>
            <a:off x="6196584" y="5994653"/>
            <a:ext cx="3829050" cy="394970"/>
          </a:xfrm>
          <a:custGeom>
            <a:rect b="b" l="l" r="r" t="t"/>
            <a:pathLst>
              <a:path extrusionOk="0" h="394970" w="3829050">
                <a:moveTo>
                  <a:pt x="0" y="0"/>
                </a:moveTo>
                <a:lnTo>
                  <a:pt x="3829050" y="0"/>
                </a:lnTo>
                <a:lnTo>
                  <a:pt x="3829050" y="394716"/>
                </a:lnTo>
                <a:lnTo>
                  <a:pt x="0" y="394716"/>
                </a:lnTo>
                <a:lnTo>
                  <a:pt x="0" y="0"/>
                </a:lnTo>
                <a:close/>
              </a:path>
            </a:pathLst>
          </a:custGeom>
          <a:solidFill>
            <a:srgbClr val="FFFFF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2" name="Google Shape;572;p25"/>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KANZIDATA YA NUPAS</a:t>
            </a:r>
            <a:endParaRPr/>
          </a:p>
        </p:txBody>
      </p:sp>
      <p:pic>
        <p:nvPicPr>
          <p:cNvPr id="573" name="Google Shape;573;p25"/>
          <p:cNvPicPr preferRelativeResize="0"/>
          <p:nvPr/>
        </p:nvPicPr>
        <p:blipFill rotWithShape="1">
          <a:blip r:embed="rId3">
            <a:alphaModFix/>
          </a:blip>
          <a:srcRect b="0" l="0" r="0" t="0"/>
          <a:stretch/>
        </p:blipFill>
        <p:spPr>
          <a:xfrm>
            <a:off x="1491271" y="902126"/>
            <a:ext cx="9131726" cy="5486400"/>
          </a:xfrm>
          <a:prstGeom prst="rect">
            <a:avLst/>
          </a:prstGeom>
          <a:noFill/>
          <a:ln>
            <a:noFill/>
          </a:ln>
        </p:spPr>
      </p:pic>
      <p:sp>
        <p:nvSpPr>
          <p:cNvPr id="574" name="Google Shape;574;p25"/>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333" name="Shape 2333"/>
        <p:cNvGrpSpPr/>
        <p:nvPr/>
      </p:nvGrpSpPr>
      <p:grpSpPr>
        <a:xfrm>
          <a:off x="0" y="0"/>
          <a:ext cx="0" cy="0"/>
          <a:chOff x="0" y="0"/>
          <a:chExt cx="0" cy="0"/>
        </a:xfrm>
      </p:grpSpPr>
      <p:sp>
        <p:nvSpPr>
          <p:cNvPr id="2334" name="Google Shape;2334;p250"/>
          <p:cNvSpPr/>
          <p:nvPr/>
        </p:nvSpPr>
        <p:spPr>
          <a:xfrm>
            <a:off x="4654296" y="6400800"/>
            <a:ext cx="7538084" cy="457200"/>
          </a:xfrm>
          <a:custGeom>
            <a:rect b="b" l="l" r="r" t="t"/>
            <a:pathLst>
              <a:path extrusionOk="0" h="457200" w="7538084">
                <a:moveTo>
                  <a:pt x="0" y="457200"/>
                </a:moveTo>
                <a:lnTo>
                  <a:pt x="7537704" y="457200"/>
                </a:lnTo>
                <a:lnTo>
                  <a:pt x="7537704" y="0"/>
                </a:lnTo>
                <a:lnTo>
                  <a:pt x="0" y="0"/>
                </a:lnTo>
                <a:lnTo>
                  <a:pt x="0" y="457200"/>
                </a:lnTo>
                <a:close/>
              </a:path>
            </a:pathLst>
          </a:custGeom>
          <a:solidFill>
            <a:srgbClr val="002E6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5" name="Google Shape;2335;p250"/>
          <p:cNvSpPr/>
          <p:nvPr/>
        </p:nvSpPr>
        <p:spPr>
          <a:xfrm>
            <a:off x="0" y="0"/>
            <a:ext cx="4654550" cy="6858000"/>
          </a:xfrm>
          <a:custGeom>
            <a:rect b="b" l="l" r="r" t="t"/>
            <a:pathLst>
              <a:path extrusionOk="0" h="6858000" w="4654550">
                <a:moveTo>
                  <a:pt x="0" y="6858000"/>
                </a:moveTo>
                <a:lnTo>
                  <a:pt x="4654296" y="6858000"/>
                </a:lnTo>
                <a:lnTo>
                  <a:pt x="4654296" y="0"/>
                </a:lnTo>
                <a:lnTo>
                  <a:pt x="0" y="0"/>
                </a:lnTo>
                <a:lnTo>
                  <a:pt x="0" y="6858000"/>
                </a:lnTo>
                <a:close/>
              </a:path>
            </a:pathLst>
          </a:custGeom>
          <a:solidFill>
            <a:srgbClr val="002E6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6" name="Google Shape;2336;p250"/>
          <p:cNvSpPr/>
          <p:nvPr/>
        </p:nvSpPr>
        <p:spPr>
          <a:xfrm>
            <a:off x="5151652" y="981287"/>
            <a:ext cx="6613385" cy="5299697"/>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7" name="Google Shape;2337;p250"/>
          <p:cNvSpPr txBox="1"/>
          <p:nvPr/>
        </p:nvSpPr>
        <p:spPr>
          <a:xfrm>
            <a:off x="478568" y="1776698"/>
            <a:ext cx="4038199" cy="2769989"/>
          </a:xfrm>
          <a:prstGeom prst="rect">
            <a:avLst/>
          </a:prstGeom>
          <a:noFill/>
          <a:ln>
            <a:noFill/>
          </a:ln>
        </p:spPr>
        <p:txBody>
          <a:bodyPr anchorCtr="0" anchor="t" bIns="0" lIns="0" spcFirstLastPara="1" rIns="0" wrap="square" tIns="0">
            <a:spAutoFit/>
          </a:bodyPr>
          <a:lstStyle/>
          <a:p>
            <a:pPr indent="0" lvl="0" marL="12700" marR="0" rtl="0" algn="l">
              <a:spcBef>
                <a:spcPts val="0"/>
              </a:spcBef>
              <a:spcAft>
                <a:spcPts val="0"/>
              </a:spcAft>
              <a:buNone/>
            </a:pPr>
            <a:r>
              <a:rPr lang="en-US" sz="3600">
                <a:solidFill>
                  <a:srgbClr val="FFFFFF"/>
                </a:solidFill>
                <a:latin typeface="Arial"/>
                <a:ea typeface="Arial"/>
                <a:cs typeface="Arial"/>
                <a:sym typeface="Arial"/>
              </a:rPr>
              <a:t>Namna gani</a:t>
            </a:r>
            <a:r>
              <a:rPr lang="en-US" sz="3600">
                <a:solidFill>
                  <a:schemeClr val="dk1"/>
                </a:solidFill>
                <a:latin typeface="Arial"/>
                <a:ea typeface="Arial"/>
                <a:cs typeface="Arial"/>
                <a:sym typeface="Arial"/>
              </a:rPr>
              <a:t> </a:t>
            </a:r>
            <a:r>
              <a:rPr lang="en-US" sz="3600">
                <a:solidFill>
                  <a:srgbClr val="FFFFFF"/>
                </a:solidFill>
                <a:latin typeface="Arial"/>
                <a:ea typeface="Arial"/>
                <a:cs typeface="Arial"/>
                <a:sym typeface="Arial"/>
              </a:rPr>
              <a:t>ripoti ya NUPAS Plus 2.0 inaweza kusaidia katika maendeleo ya mpango wa kujenga uwezo?</a:t>
            </a:r>
            <a:endParaRPr sz="3600">
              <a:solidFill>
                <a:schemeClr val="dk1"/>
              </a:solidFill>
              <a:latin typeface="Arial"/>
              <a:ea typeface="Arial"/>
              <a:cs typeface="Arial"/>
              <a:sym typeface="Arial"/>
            </a:endParaRPr>
          </a:p>
        </p:txBody>
      </p:sp>
      <p:sp>
        <p:nvSpPr>
          <p:cNvPr id="2338" name="Google Shape;2338;p250"/>
          <p:cNvSpPr/>
          <p:nvPr/>
        </p:nvSpPr>
        <p:spPr>
          <a:xfrm>
            <a:off x="0" y="-141149"/>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t/>
            </a:r>
            <a:endParaRPr b="1" sz="3200">
              <a:solidFill>
                <a:schemeClr val="lt1"/>
              </a:solidFill>
              <a:latin typeface="Arial"/>
              <a:ea typeface="Arial"/>
              <a:cs typeface="Arial"/>
              <a:sym typeface="Arial"/>
            </a:endParaRPr>
          </a:p>
        </p:txBody>
      </p:sp>
      <p:sp>
        <p:nvSpPr>
          <p:cNvPr id="2339" name="Google Shape;2339;p250"/>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3" name="Shape 2343"/>
        <p:cNvGrpSpPr/>
        <p:nvPr/>
      </p:nvGrpSpPr>
      <p:grpSpPr>
        <a:xfrm>
          <a:off x="0" y="0"/>
          <a:ext cx="0" cy="0"/>
          <a:chOff x="0" y="0"/>
          <a:chExt cx="0" cy="0"/>
        </a:xfrm>
      </p:grpSpPr>
      <p:sp>
        <p:nvSpPr>
          <p:cNvPr id="2344" name="Google Shape;2344;p251"/>
          <p:cNvSpPr txBox="1"/>
          <p:nvPr/>
        </p:nvSpPr>
        <p:spPr>
          <a:xfrm>
            <a:off x="1578253" y="1174602"/>
            <a:ext cx="9026525" cy="2821285"/>
          </a:xfrm>
          <a:prstGeom prst="rect">
            <a:avLst/>
          </a:prstGeom>
          <a:noFill/>
          <a:ln>
            <a:noFill/>
          </a:ln>
        </p:spPr>
        <p:txBody>
          <a:bodyPr anchorCtr="0" anchor="t" bIns="0" lIns="0" spcFirstLastPara="1" rIns="0" wrap="square" tIns="0">
            <a:spAutoFit/>
          </a:bodyPr>
          <a:lstStyle/>
          <a:p>
            <a:pPr indent="62864" lvl="0" marL="12700" marR="273050" rtl="0" algn="l">
              <a:lnSpc>
                <a:spcPct val="100000"/>
              </a:lnSpc>
              <a:spcBef>
                <a:spcPts val="0"/>
              </a:spcBef>
              <a:spcAft>
                <a:spcPts val="0"/>
              </a:spcAft>
              <a:buNone/>
            </a:pPr>
            <a:r>
              <a:rPr lang="en-US" sz="2000">
                <a:solidFill>
                  <a:schemeClr val="dk1"/>
                </a:solidFill>
                <a:latin typeface="Arial"/>
                <a:ea typeface="Arial"/>
                <a:cs typeface="Arial"/>
                <a:sym typeface="Arial"/>
              </a:rPr>
              <a:t>Hatua zifuatazo zinaweza kufuatwa kwa Mpango wa Kujenga Uwezo wenye mafanikio na ufanisi:</a:t>
            </a:r>
            <a:endParaRPr sz="2000">
              <a:solidFill>
                <a:schemeClr val="dk1"/>
              </a:solidFill>
              <a:latin typeface="Arial"/>
              <a:ea typeface="Arial"/>
              <a:cs typeface="Arial"/>
              <a:sym typeface="Arial"/>
            </a:endParaRPr>
          </a:p>
          <a:p>
            <a:pPr indent="-457200" lvl="0" marL="469900" marR="0" rtl="0" algn="l">
              <a:lnSpc>
                <a:spcPct val="100000"/>
              </a:lnSpc>
              <a:spcBef>
                <a:spcPts val="1200"/>
              </a:spcBef>
              <a:spcAft>
                <a:spcPts val="0"/>
              </a:spcAft>
              <a:buClr>
                <a:schemeClr val="dk1"/>
              </a:buClr>
              <a:buSzPts val="2000"/>
              <a:buFont typeface="Calibri"/>
              <a:buAutoNum type="arabicPeriod"/>
            </a:pPr>
            <a:r>
              <a:rPr b="1" lang="en-US" sz="2000">
                <a:solidFill>
                  <a:schemeClr val="dk1"/>
                </a:solidFill>
                <a:latin typeface="Arial"/>
                <a:ea typeface="Arial"/>
                <a:cs typeface="Arial"/>
                <a:sym typeface="Arial"/>
              </a:rPr>
              <a:t>Kushirikisha wadau wote husika: </a:t>
            </a:r>
            <a:r>
              <a:rPr lang="en-US" sz="2000">
                <a:solidFill>
                  <a:schemeClr val="dk1"/>
                </a:solidFill>
                <a:latin typeface="Arial"/>
                <a:ea typeface="Arial"/>
                <a:cs typeface="Arial"/>
                <a:sym typeface="Arial"/>
              </a:rPr>
              <a:t>Kushirikisha wadau wote katika mchakato wote wa kujenga uwezo,  hasa wafanyakazi wa shirika husika, kutasababisha hisia ya umiliki wa mchakato.</a:t>
            </a:r>
            <a:endParaRPr/>
          </a:p>
          <a:p>
            <a:pPr indent="-457200" lvl="0" marL="469900" marR="0" rtl="0" algn="l">
              <a:lnSpc>
                <a:spcPct val="100000"/>
              </a:lnSpc>
              <a:spcBef>
                <a:spcPts val="1200"/>
              </a:spcBef>
              <a:spcAft>
                <a:spcPts val="0"/>
              </a:spcAft>
              <a:buClr>
                <a:schemeClr val="dk1"/>
              </a:buClr>
              <a:buSzPts val="2000"/>
              <a:buFont typeface="Calibri"/>
              <a:buAutoNum type="arabicPeriod"/>
            </a:pPr>
            <a:r>
              <a:rPr b="1" lang="en-US" sz="2000">
                <a:solidFill>
                  <a:schemeClr val="dk1"/>
                </a:solidFill>
                <a:latin typeface="Arial"/>
                <a:ea typeface="Arial"/>
                <a:cs typeface="Arial"/>
                <a:sym typeface="Arial"/>
              </a:rPr>
              <a:t>Tathmini mahitaji ya uwezo na rasilimali: </a:t>
            </a:r>
            <a:r>
              <a:rPr lang="en-US" sz="2000">
                <a:solidFill>
                  <a:schemeClr val="dk1"/>
                </a:solidFill>
                <a:latin typeface="Arial"/>
                <a:ea typeface="Arial"/>
                <a:cs typeface="Arial"/>
                <a:sym typeface="Arial"/>
              </a:rPr>
              <a:t>Kwa matokeo endelevu ya mchakato wa kujenga uwezo, mahitaji ya kujenga uwezo yanapaswa kuendana na rasilimali zilizopo.</a:t>
            </a:r>
            <a:endParaRPr sz="2000">
              <a:solidFill>
                <a:schemeClr val="dk1"/>
              </a:solidFill>
              <a:latin typeface="Arial"/>
              <a:ea typeface="Arial"/>
              <a:cs typeface="Arial"/>
              <a:sym typeface="Arial"/>
            </a:endParaRPr>
          </a:p>
        </p:txBody>
      </p:sp>
      <p:sp>
        <p:nvSpPr>
          <p:cNvPr id="2345" name="Google Shape;2345;p251"/>
          <p:cNvSpPr/>
          <p:nvPr/>
        </p:nvSpPr>
        <p:spPr>
          <a:xfrm>
            <a:off x="0" y="-141149"/>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500"/>
              <a:buFont typeface="Arial"/>
              <a:buNone/>
            </a:pPr>
            <a:r>
              <a:rPr b="1" lang="en-US" sz="2500">
                <a:solidFill>
                  <a:schemeClr val="lt1"/>
                </a:solidFill>
                <a:latin typeface="Arial"/>
                <a:ea typeface="Arial"/>
                <a:cs typeface="Arial"/>
                <a:sym typeface="Arial"/>
              </a:rPr>
              <a:t>MCHAKATO WA MAENDELEO YA MPANGO WA KUJENGA UWEZO</a:t>
            </a:r>
            <a:endParaRPr/>
          </a:p>
        </p:txBody>
      </p:sp>
      <p:sp>
        <p:nvSpPr>
          <p:cNvPr id="2346" name="Google Shape;2346;p251"/>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0" name="Shape 2350"/>
        <p:cNvGrpSpPr/>
        <p:nvPr/>
      </p:nvGrpSpPr>
      <p:grpSpPr>
        <a:xfrm>
          <a:off x="0" y="0"/>
          <a:ext cx="0" cy="0"/>
          <a:chOff x="0" y="0"/>
          <a:chExt cx="0" cy="0"/>
        </a:xfrm>
      </p:grpSpPr>
      <p:sp>
        <p:nvSpPr>
          <p:cNvPr id="2351" name="Google Shape;2351;p252"/>
          <p:cNvSpPr txBox="1"/>
          <p:nvPr/>
        </p:nvSpPr>
        <p:spPr>
          <a:xfrm>
            <a:off x="1660354" y="1466820"/>
            <a:ext cx="9084310" cy="3077766"/>
          </a:xfrm>
          <a:prstGeom prst="rect">
            <a:avLst/>
          </a:prstGeom>
          <a:noFill/>
          <a:ln>
            <a:noFill/>
          </a:ln>
        </p:spPr>
        <p:txBody>
          <a:bodyPr anchorCtr="0" anchor="t" bIns="0" lIns="0" spcFirstLastPara="1" rIns="0" wrap="square" tIns="0">
            <a:spAutoFit/>
          </a:bodyPr>
          <a:lstStyle/>
          <a:p>
            <a:pPr indent="-457200" lvl="0" marL="469900" marR="0" rtl="0" algn="l">
              <a:lnSpc>
                <a:spcPct val="100000"/>
              </a:lnSpc>
              <a:spcBef>
                <a:spcPts val="0"/>
              </a:spcBef>
              <a:spcAft>
                <a:spcPts val="0"/>
              </a:spcAft>
              <a:buClr>
                <a:schemeClr val="dk1"/>
              </a:buClr>
              <a:buSzPts val="2000"/>
              <a:buFont typeface="Arial"/>
              <a:buAutoNum type="arabicPeriod" startAt="3"/>
            </a:pPr>
            <a:r>
              <a:rPr b="1" lang="en-US" sz="2000">
                <a:solidFill>
                  <a:schemeClr val="dk1"/>
                </a:solidFill>
                <a:latin typeface="Arial"/>
                <a:ea typeface="Arial"/>
                <a:cs typeface="Arial"/>
                <a:sym typeface="Arial"/>
              </a:rPr>
              <a:t>Kuunda mwitikio wa kukuza uwezo: </a:t>
            </a:r>
            <a:r>
              <a:rPr lang="en-US" sz="2000">
                <a:solidFill>
                  <a:schemeClr val="dk1"/>
                </a:solidFill>
                <a:latin typeface="Arial"/>
                <a:ea typeface="Arial"/>
                <a:cs typeface="Arial"/>
                <a:sym typeface="Arial"/>
              </a:rPr>
              <a:t>Hii itajumuisha mkusanyiko wa hatua za kukuza uwezo ambazo  zinashughulikia fursa za kukuza uwezo zilizobainishwa</a:t>
            </a:r>
            <a:endParaRPr sz="2000">
              <a:solidFill>
                <a:schemeClr val="dk1"/>
              </a:solidFill>
              <a:latin typeface="Arial"/>
              <a:ea typeface="Arial"/>
              <a:cs typeface="Arial"/>
              <a:sym typeface="Arial"/>
            </a:endParaRPr>
          </a:p>
          <a:p>
            <a:pPr indent="-457200" lvl="0" marL="469900" marR="0" rtl="0" algn="l">
              <a:lnSpc>
                <a:spcPct val="100000"/>
              </a:lnSpc>
              <a:spcBef>
                <a:spcPts val="1200"/>
              </a:spcBef>
              <a:spcAft>
                <a:spcPts val="0"/>
              </a:spcAft>
              <a:buClr>
                <a:schemeClr val="dk1"/>
              </a:buClr>
              <a:buSzPts val="2000"/>
              <a:buFont typeface="Arial"/>
              <a:buAutoNum type="arabicPeriod" startAt="3"/>
            </a:pPr>
            <a:r>
              <a:rPr b="1" lang="en-US" sz="2000">
                <a:solidFill>
                  <a:schemeClr val="dk1"/>
                </a:solidFill>
                <a:latin typeface="Arial"/>
                <a:ea typeface="Arial"/>
                <a:cs typeface="Arial"/>
                <a:sym typeface="Arial"/>
              </a:rPr>
              <a:t>Tekeleza mwitikio wa kukuza uwezo: </a:t>
            </a:r>
            <a:r>
              <a:rPr lang="en-US" sz="2000">
                <a:solidFill>
                  <a:schemeClr val="dk1"/>
                </a:solidFill>
                <a:latin typeface="Arial"/>
                <a:ea typeface="Arial"/>
                <a:cs typeface="Arial"/>
                <a:sym typeface="Arial"/>
              </a:rPr>
              <a:t>Hii ni pamoja na kupokea mabadiliko yanapotokea.</a:t>
            </a:r>
            <a:endParaRPr sz="2000">
              <a:solidFill>
                <a:schemeClr val="dk1"/>
              </a:solidFill>
              <a:latin typeface="Arial"/>
              <a:ea typeface="Arial"/>
              <a:cs typeface="Arial"/>
              <a:sym typeface="Arial"/>
            </a:endParaRPr>
          </a:p>
          <a:p>
            <a:pPr indent="-457200" lvl="0" marL="469900" marR="0" rtl="0" algn="l">
              <a:lnSpc>
                <a:spcPct val="100000"/>
              </a:lnSpc>
              <a:spcBef>
                <a:spcPts val="1200"/>
              </a:spcBef>
              <a:spcAft>
                <a:spcPts val="0"/>
              </a:spcAft>
              <a:buClr>
                <a:schemeClr val="dk1"/>
              </a:buClr>
              <a:buSzPts val="2000"/>
              <a:buFont typeface="Arial"/>
              <a:buAutoNum type="arabicPeriod" startAt="3"/>
            </a:pPr>
            <a:r>
              <a:rPr b="1" lang="en-US" sz="2000">
                <a:solidFill>
                  <a:schemeClr val="dk1"/>
                </a:solidFill>
                <a:latin typeface="Arial"/>
                <a:ea typeface="Arial"/>
                <a:cs typeface="Arial"/>
                <a:sym typeface="Arial"/>
              </a:rPr>
              <a:t>Kutathmini ukuzaji wa uwezo:</a:t>
            </a:r>
            <a:r>
              <a:rPr lang="en-US" sz="2000">
                <a:solidFill>
                  <a:schemeClr val="dk1"/>
                </a:solidFill>
                <a:latin typeface="Arial"/>
                <a:ea typeface="Arial"/>
                <a:cs typeface="Arial"/>
                <a:sym typeface="Arial"/>
              </a:rPr>
              <a:t> Hii inakuza uwajibikaji, usimamizi wa utendaji, na ujifunzaji. Upimaji unapaswa kutegemea ushahidi wazi wa mabadiliko katika utendaji wa shirika, kubadilika, na utulivu ili kufikia malengo yake.</a:t>
            </a:r>
            <a:endParaRPr sz="2000">
              <a:solidFill>
                <a:schemeClr val="dk1"/>
              </a:solidFill>
              <a:latin typeface="Arial"/>
              <a:ea typeface="Arial"/>
              <a:cs typeface="Arial"/>
              <a:sym typeface="Arial"/>
            </a:endParaRPr>
          </a:p>
        </p:txBody>
      </p:sp>
      <p:sp>
        <p:nvSpPr>
          <p:cNvPr id="2352" name="Google Shape;2352;p252"/>
          <p:cNvSpPr/>
          <p:nvPr/>
        </p:nvSpPr>
        <p:spPr>
          <a:xfrm>
            <a:off x="0" y="-141149"/>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500"/>
              <a:buFont typeface="Arial"/>
              <a:buNone/>
            </a:pPr>
            <a:r>
              <a:rPr b="1" lang="en-US" sz="2500">
                <a:solidFill>
                  <a:schemeClr val="lt1"/>
                </a:solidFill>
                <a:latin typeface="Arial"/>
                <a:ea typeface="Arial"/>
                <a:cs typeface="Arial"/>
                <a:sym typeface="Arial"/>
              </a:rPr>
              <a:t>MCHAKATO WA MAENDELEO YA MPANGO WA KUJENGA UWEZO (INAENDELEA)</a:t>
            </a:r>
            <a:endParaRPr/>
          </a:p>
        </p:txBody>
      </p:sp>
      <p:sp>
        <p:nvSpPr>
          <p:cNvPr id="2353" name="Google Shape;2353;p252"/>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7" name="Shape 2357"/>
        <p:cNvGrpSpPr/>
        <p:nvPr/>
      </p:nvGrpSpPr>
      <p:grpSpPr>
        <a:xfrm>
          <a:off x="0" y="0"/>
          <a:ext cx="0" cy="0"/>
          <a:chOff x="0" y="0"/>
          <a:chExt cx="0" cy="0"/>
        </a:xfrm>
      </p:grpSpPr>
      <p:sp>
        <p:nvSpPr>
          <p:cNvPr id="2358" name="Google Shape;2358;p253"/>
          <p:cNvSpPr txBox="1"/>
          <p:nvPr/>
        </p:nvSpPr>
        <p:spPr>
          <a:xfrm>
            <a:off x="1545732" y="1181750"/>
            <a:ext cx="8813377" cy="2706370"/>
          </a:xfrm>
          <a:prstGeom prst="rect">
            <a:avLst/>
          </a:prstGeom>
          <a:noFill/>
          <a:ln>
            <a:noFill/>
          </a:ln>
        </p:spPr>
        <p:txBody>
          <a:bodyPr anchorCtr="0" anchor="t" bIns="0" lIns="0" spcFirstLastPara="1" rIns="0" wrap="square" tIns="0">
            <a:spAutoFit/>
          </a:bodyPr>
          <a:lstStyle/>
          <a:p>
            <a:pPr indent="-344170" lvl="0" marL="356870" marR="0" rtl="0" algn="l">
              <a:lnSpc>
                <a:spcPct val="100000"/>
              </a:lnSpc>
              <a:spcBef>
                <a:spcPts val="0"/>
              </a:spcBef>
              <a:spcAft>
                <a:spcPts val="0"/>
              </a:spcAft>
              <a:buClr>
                <a:schemeClr val="dk1"/>
              </a:buClr>
              <a:buSzPts val="2000"/>
              <a:buFont typeface="Arial"/>
              <a:buAutoNum type="arabicPeriod"/>
            </a:pPr>
            <a:r>
              <a:rPr b="1" lang="en-US" sz="2000">
                <a:solidFill>
                  <a:schemeClr val="dk1"/>
                </a:solidFill>
                <a:latin typeface="Arial"/>
                <a:ea typeface="Arial"/>
                <a:cs typeface="Arial"/>
                <a:sym typeface="Arial"/>
              </a:rPr>
              <a:t>Shughuli muhimu</a:t>
            </a:r>
            <a:endParaRPr sz="2000">
              <a:solidFill>
                <a:schemeClr val="dk1"/>
              </a:solidFill>
              <a:latin typeface="Arial"/>
              <a:ea typeface="Arial"/>
              <a:cs typeface="Arial"/>
              <a:sym typeface="Arial"/>
            </a:endParaRPr>
          </a:p>
          <a:p>
            <a:pPr indent="-344170" lvl="0" marL="356870" marR="0" rtl="0" algn="l">
              <a:lnSpc>
                <a:spcPct val="100000"/>
              </a:lnSpc>
              <a:spcBef>
                <a:spcPts val="1635"/>
              </a:spcBef>
              <a:spcAft>
                <a:spcPts val="0"/>
              </a:spcAft>
              <a:buClr>
                <a:schemeClr val="dk1"/>
              </a:buClr>
              <a:buSzPts val="2000"/>
              <a:buFont typeface="Arial"/>
              <a:buAutoNum type="arabicPeriod"/>
            </a:pPr>
            <a:r>
              <a:rPr b="1" lang="en-US" sz="2000">
                <a:solidFill>
                  <a:schemeClr val="dk1"/>
                </a:solidFill>
                <a:latin typeface="Arial"/>
                <a:ea typeface="Arial"/>
                <a:cs typeface="Arial"/>
                <a:sym typeface="Arial"/>
              </a:rPr>
              <a:t>Matokeo Tarajiwa </a:t>
            </a:r>
            <a:r>
              <a:rPr lang="en-US" sz="2000">
                <a:solidFill>
                  <a:schemeClr val="dk1"/>
                </a:solidFill>
                <a:latin typeface="Arial"/>
                <a:ea typeface="Arial"/>
                <a:cs typeface="Arial"/>
                <a:sym typeface="Arial"/>
              </a:rPr>
              <a:t>– Vinavyowasilishwa</a:t>
            </a:r>
            <a:endParaRPr sz="2000">
              <a:solidFill>
                <a:schemeClr val="dk1"/>
              </a:solidFill>
              <a:latin typeface="Arial"/>
              <a:ea typeface="Arial"/>
              <a:cs typeface="Arial"/>
              <a:sym typeface="Arial"/>
            </a:endParaRPr>
          </a:p>
          <a:p>
            <a:pPr indent="-344170" lvl="0" marL="356870" marR="0" rtl="0" algn="l">
              <a:lnSpc>
                <a:spcPct val="100000"/>
              </a:lnSpc>
              <a:spcBef>
                <a:spcPts val="1639"/>
              </a:spcBef>
              <a:spcAft>
                <a:spcPts val="0"/>
              </a:spcAft>
              <a:buClr>
                <a:schemeClr val="dk1"/>
              </a:buClr>
              <a:buSzPts val="2000"/>
              <a:buFont typeface="Arial"/>
              <a:buAutoNum type="arabicPeriod"/>
            </a:pPr>
            <a:r>
              <a:rPr b="1" lang="en-US" sz="2000">
                <a:solidFill>
                  <a:schemeClr val="dk1"/>
                </a:solidFill>
                <a:latin typeface="Arial"/>
                <a:ea typeface="Arial"/>
                <a:cs typeface="Arial"/>
                <a:sym typeface="Arial"/>
              </a:rPr>
              <a:t>Mtu anayewajibika</a:t>
            </a:r>
            <a:endParaRPr sz="2000">
              <a:solidFill>
                <a:schemeClr val="dk1"/>
              </a:solidFill>
              <a:latin typeface="Arial"/>
              <a:ea typeface="Arial"/>
              <a:cs typeface="Arial"/>
              <a:sym typeface="Arial"/>
            </a:endParaRPr>
          </a:p>
          <a:p>
            <a:pPr indent="-344170" lvl="0" marL="356870" marR="0" rtl="0" algn="l">
              <a:lnSpc>
                <a:spcPct val="100000"/>
              </a:lnSpc>
              <a:spcBef>
                <a:spcPts val="1635"/>
              </a:spcBef>
              <a:spcAft>
                <a:spcPts val="0"/>
              </a:spcAft>
              <a:buClr>
                <a:schemeClr val="dk1"/>
              </a:buClr>
              <a:buSzPts val="2000"/>
              <a:buFont typeface="Arial"/>
              <a:buAutoNum type="arabicPeriod"/>
            </a:pPr>
            <a:r>
              <a:rPr b="1" lang="en-US" sz="2000">
                <a:solidFill>
                  <a:schemeClr val="dk1"/>
                </a:solidFill>
                <a:latin typeface="Arial"/>
                <a:ea typeface="Arial"/>
                <a:cs typeface="Arial"/>
                <a:sym typeface="Arial"/>
              </a:rPr>
              <a:t>Muda </a:t>
            </a:r>
            <a:r>
              <a:rPr lang="en-US" sz="2000">
                <a:solidFill>
                  <a:schemeClr val="dk1"/>
                </a:solidFill>
                <a:latin typeface="Arial"/>
                <a:ea typeface="Arial"/>
                <a:cs typeface="Arial"/>
                <a:sym typeface="Arial"/>
              </a:rPr>
              <a:t>(Makataa)</a:t>
            </a:r>
            <a:endParaRPr sz="2000">
              <a:solidFill>
                <a:schemeClr val="dk1"/>
              </a:solidFill>
              <a:latin typeface="Arial"/>
              <a:ea typeface="Arial"/>
              <a:cs typeface="Arial"/>
              <a:sym typeface="Arial"/>
            </a:endParaRPr>
          </a:p>
          <a:p>
            <a:pPr indent="-344170" lvl="0" marL="356870" marR="5080" rtl="0" algn="l">
              <a:lnSpc>
                <a:spcPct val="110000"/>
              </a:lnSpc>
              <a:spcBef>
                <a:spcPts val="1395"/>
              </a:spcBef>
              <a:spcAft>
                <a:spcPts val="0"/>
              </a:spcAft>
              <a:buClr>
                <a:schemeClr val="dk1"/>
              </a:buClr>
              <a:buSzPts val="2000"/>
              <a:buFont typeface="Arial"/>
              <a:buAutoNum type="arabicPeriod"/>
            </a:pPr>
            <a:r>
              <a:rPr b="1" lang="en-US" sz="2000">
                <a:solidFill>
                  <a:schemeClr val="dk1"/>
                </a:solidFill>
                <a:latin typeface="Arial"/>
                <a:ea typeface="Arial"/>
                <a:cs typeface="Arial"/>
                <a:sym typeface="Arial"/>
              </a:rPr>
              <a:t>Tarehe ya ufuatiliaji </a:t>
            </a:r>
            <a:r>
              <a:rPr lang="en-US" sz="2000">
                <a:solidFill>
                  <a:schemeClr val="dk1"/>
                </a:solidFill>
                <a:latin typeface="Arial"/>
                <a:ea typeface="Arial"/>
                <a:cs typeface="Arial"/>
                <a:sym typeface="Arial"/>
              </a:rPr>
              <a:t>- Kupima maendeleo katika uwezo baada ya utekelezaji wa mpango.</a:t>
            </a:r>
            <a:endParaRPr sz="2000">
              <a:solidFill>
                <a:schemeClr val="dk1"/>
              </a:solidFill>
              <a:latin typeface="Arial"/>
              <a:ea typeface="Arial"/>
              <a:cs typeface="Arial"/>
              <a:sym typeface="Arial"/>
            </a:endParaRPr>
          </a:p>
        </p:txBody>
      </p:sp>
      <p:sp>
        <p:nvSpPr>
          <p:cNvPr id="2359" name="Google Shape;2359;p253"/>
          <p:cNvSpPr/>
          <p:nvPr/>
        </p:nvSpPr>
        <p:spPr>
          <a:xfrm>
            <a:off x="0" y="-141149"/>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TAARIFA MUHIMU YA KUJUMUISHWA KATIKA MPANGO WA KUJENGA UWEZO</a:t>
            </a:r>
            <a:endParaRPr/>
          </a:p>
        </p:txBody>
      </p:sp>
      <p:sp>
        <p:nvSpPr>
          <p:cNvPr id="2360" name="Google Shape;2360;p253"/>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364" name="Shape 2364"/>
        <p:cNvGrpSpPr/>
        <p:nvPr/>
      </p:nvGrpSpPr>
      <p:grpSpPr>
        <a:xfrm>
          <a:off x="0" y="0"/>
          <a:ext cx="0" cy="0"/>
          <a:chOff x="0" y="0"/>
          <a:chExt cx="0" cy="0"/>
        </a:xfrm>
      </p:grpSpPr>
      <p:sp>
        <p:nvSpPr>
          <p:cNvPr id="2365" name="Google Shape;2365;p254"/>
          <p:cNvSpPr/>
          <p:nvPr/>
        </p:nvSpPr>
        <p:spPr>
          <a:xfrm>
            <a:off x="801379" y="797850"/>
            <a:ext cx="10181082" cy="5430011"/>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66" name="Google Shape;2366;p254"/>
          <p:cNvSpPr/>
          <p:nvPr/>
        </p:nvSpPr>
        <p:spPr>
          <a:xfrm>
            <a:off x="0" y="-141149"/>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KIOLEZO CHA MPANGO WA MAENDELEO YA UWEZO</a:t>
            </a:r>
            <a:endParaRPr/>
          </a:p>
        </p:txBody>
      </p:sp>
      <p:sp>
        <p:nvSpPr>
          <p:cNvPr id="2367" name="Google Shape;2367;p254"/>
          <p:cNvSpPr/>
          <p:nvPr/>
        </p:nvSpPr>
        <p:spPr>
          <a:xfrm>
            <a:off x="3047" y="6400800"/>
            <a:ext cx="12189460" cy="457200"/>
          </a:xfrm>
          <a:custGeom>
            <a:rect b="b" l="l" r="r" t="t"/>
            <a:pathLst>
              <a:path extrusionOk="0" h="457200" w="12189460">
                <a:moveTo>
                  <a:pt x="0" y="457200"/>
                </a:moveTo>
                <a:lnTo>
                  <a:pt x="12188952" y="457200"/>
                </a:lnTo>
                <a:lnTo>
                  <a:pt x="12188952" y="0"/>
                </a:lnTo>
                <a:lnTo>
                  <a:pt x="0" y="0"/>
                </a:lnTo>
                <a:lnTo>
                  <a:pt x="0" y="457200"/>
                </a:lnTo>
                <a:close/>
              </a:path>
            </a:pathLst>
          </a:custGeom>
          <a:solidFill>
            <a:srgbClr val="002E6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68" name="Google Shape;2368;p254"/>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2" name="Shape 2372"/>
        <p:cNvGrpSpPr/>
        <p:nvPr/>
      </p:nvGrpSpPr>
      <p:grpSpPr>
        <a:xfrm>
          <a:off x="0" y="0"/>
          <a:ext cx="0" cy="0"/>
          <a:chOff x="0" y="0"/>
          <a:chExt cx="0" cy="0"/>
        </a:xfrm>
      </p:grpSpPr>
      <p:sp>
        <p:nvSpPr>
          <p:cNvPr id="2373" name="Google Shape;2373;p255"/>
          <p:cNvSpPr txBox="1"/>
          <p:nvPr/>
        </p:nvSpPr>
        <p:spPr>
          <a:xfrm>
            <a:off x="4097422" y="1216454"/>
            <a:ext cx="3562350" cy="877804"/>
          </a:xfrm>
          <a:prstGeom prst="rect">
            <a:avLst/>
          </a:prstGeom>
          <a:solidFill>
            <a:srgbClr val="B90B2E"/>
          </a:solidFill>
          <a:ln>
            <a:noFill/>
          </a:ln>
        </p:spPr>
        <p:txBody>
          <a:bodyPr anchorCtr="0" anchor="t" bIns="0" lIns="0" spcFirstLastPara="1" rIns="0" wrap="square" tIns="198750">
            <a:spAutoFit/>
          </a:bodyPr>
          <a:lstStyle/>
          <a:p>
            <a:pPr indent="0" lvl="0" marL="410844" marR="0" rtl="0" algn="l">
              <a:lnSpc>
                <a:spcPct val="100000"/>
              </a:lnSpc>
              <a:spcBef>
                <a:spcPts val="0"/>
              </a:spcBef>
              <a:spcAft>
                <a:spcPts val="0"/>
              </a:spcAft>
              <a:buNone/>
            </a:pPr>
            <a:r>
              <a:rPr b="1" lang="en-US" sz="4400">
                <a:solidFill>
                  <a:srgbClr val="FFFFFF"/>
                </a:solidFill>
                <a:latin typeface="Arial"/>
                <a:ea typeface="Arial"/>
                <a:cs typeface="Arial"/>
                <a:sym typeface="Arial"/>
              </a:rPr>
              <a:t>MIFANO</a:t>
            </a:r>
            <a:endParaRPr sz="4400">
              <a:solidFill>
                <a:schemeClr val="dk1"/>
              </a:solidFill>
              <a:latin typeface="Arial"/>
              <a:ea typeface="Arial"/>
              <a:cs typeface="Arial"/>
              <a:sym typeface="Arial"/>
            </a:endParaRPr>
          </a:p>
        </p:txBody>
      </p:sp>
      <p:sp>
        <p:nvSpPr>
          <p:cNvPr id="2374" name="Google Shape;2374;p255"/>
          <p:cNvSpPr txBox="1"/>
          <p:nvPr/>
        </p:nvSpPr>
        <p:spPr>
          <a:xfrm>
            <a:off x="2338205" y="2359280"/>
            <a:ext cx="7083425" cy="687070"/>
          </a:xfrm>
          <a:prstGeom prst="rect">
            <a:avLst/>
          </a:prstGeom>
          <a:noFill/>
          <a:ln>
            <a:noFill/>
          </a:ln>
        </p:spPr>
        <p:txBody>
          <a:bodyPr anchorCtr="0" anchor="t" bIns="0" lIns="0" spcFirstLastPara="1" rIns="0" wrap="square" tIns="0">
            <a:spAutoFit/>
          </a:bodyPr>
          <a:lstStyle/>
          <a:p>
            <a:pPr indent="0" lvl="0" marL="12700" marR="0" rtl="0" algn="ctr">
              <a:lnSpc>
                <a:spcPct val="100000"/>
              </a:lnSpc>
              <a:spcBef>
                <a:spcPts val="0"/>
              </a:spcBef>
              <a:spcAft>
                <a:spcPts val="0"/>
              </a:spcAft>
              <a:buNone/>
            </a:pPr>
            <a:r>
              <a:rPr lang="en-US" sz="4400">
                <a:solidFill>
                  <a:schemeClr val="dk1"/>
                </a:solidFill>
                <a:latin typeface="Arial"/>
                <a:ea typeface="Arial"/>
                <a:cs typeface="Arial"/>
                <a:sym typeface="Arial"/>
              </a:rPr>
              <a:t>Mipango ya Kujenga Uwezo</a:t>
            </a:r>
            <a:endParaRPr sz="4400">
              <a:solidFill>
                <a:schemeClr val="dk1"/>
              </a:solidFill>
              <a:latin typeface="Arial"/>
              <a:ea typeface="Arial"/>
              <a:cs typeface="Arial"/>
              <a:sym typeface="Arial"/>
            </a:endParaRPr>
          </a:p>
        </p:txBody>
      </p:sp>
      <p:sp>
        <p:nvSpPr>
          <p:cNvPr id="2375" name="Google Shape;2375;p255"/>
          <p:cNvSpPr/>
          <p:nvPr/>
        </p:nvSpPr>
        <p:spPr>
          <a:xfrm>
            <a:off x="0" y="-141149"/>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MPANGO WA MAENDELEO YA UWEZO </a:t>
            </a:r>
            <a:endParaRPr/>
          </a:p>
        </p:txBody>
      </p:sp>
      <p:sp>
        <p:nvSpPr>
          <p:cNvPr id="2376" name="Google Shape;2376;p255"/>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1" name="Shape 2381"/>
        <p:cNvGrpSpPr/>
        <p:nvPr/>
      </p:nvGrpSpPr>
      <p:grpSpPr>
        <a:xfrm>
          <a:off x="0" y="0"/>
          <a:ext cx="0" cy="0"/>
          <a:chOff x="0" y="0"/>
          <a:chExt cx="0" cy="0"/>
        </a:xfrm>
      </p:grpSpPr>
      <p:pic>
        <p:nvPicPr>
          <p:cNvPr descr="Questions To Ask For Success | IT Support Georgetown, TX" id="2382" name="Google Shape;2382;p256"/>
          <p:cNvPicPr preferRelativeResize="0"/>
          <p:nvPr/>
        </p:nvPicPr>
        <p:blipFill rotWithShape="1">
          <a:blip r:embed="rId3">
            <a:alphaModFix/>
          </a:blip>
          <a:srcRect b="0" l="0" r="0" t="0"/>
          <a:stretch/>
        </p:blipFill>
        <p:spPr>
          <a:xfrm>
            <a:off x="2610415" y="1781732"/>
            <a:ext cx="7194405" cy="3625155"/>
          </a:xfrm>
          <a:prstGeom prst="rect">
            <a:avLst/>
          </a:prstGeom>
          <a:noFill/>
          <a:ln>
            <a:noFill/>
          </a:ln>
        </p:spPr>
      </p:pic>
      <p:sp>
        <p:nvSpPr>
          <p:cNvPr id="2383" name="Google Shape;2383;p256"/>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t/>
            </a:r>
            <a:endParaRPr b="1" i="0" sz="3200" u="none" cap="none" strike="noStrike">
              <a:solidFill>
                <a:srgbClr val="FFFFFF"/>
              </a:solidFill>
              <a:latin typeface="Arial"/>
              <a:ea typeface="Arial"/>
              <a:cs typeface="Arial"/>
              <a:sym typeface="Arial"/>
            </a:endParaRPr>
          </a:p>
        </p:txBody>
      </p:sp>
      <p:sp>
        <p:nvSpPr>
          <p:cNvPr id="2384" name="Google Shape;2384;p256"/>
          <p:cNvSpPr txBox="1"/>
          <p:nvPr/>
        </p:nvSpPr>
        <p:spPr>
          <a:xfrm>
            <a:off x="1069118" y="1095856"/>
            <a:ext cx="10139680" cy="2359355"/>
          </a:xfrm>
          <a:prstGeom prst="rect">
            <a:avLst/>
          </a:prstGeom>
          <a:noFill/>
          <a:ln>
            <a:noFill/>
          </a:ln>
        </p:spPr>
        <p:txBody>
          <a:bodyPr anchorCtr="0" anchor="t" bIns="121550" lIns="121550" spcFirstLastPara="1" rIns="121550" wrap="square" tIns="121550">
            <a:noAutofit/>
          </a:bodyPr>
          <a:lstStyle/>
          <a:p>
            <a:pPr indent="0" lvl="0" marL="0" marR="0" rtl="0" algn="ctr">
              <a:lnSpc>
                <a:spcPct val="100000"/>
              </a:lnSpc>
              <a:spcBef>
                <a:spcPts val="0"/>
              </a:spcBef>
              <a:spcAft>
                <a:spcPts val="0"/>
              </a:spcAft>
              <a:buClr>
                <a:srgbClr val="FFFFFF"/>
              </a:buClr>
              <a:buSzPts val="1400"/>
              <a:buFont typeface="Arial"/>
              <a:buNone/>
            </a:pPr>
            <a:r>
              <a:rPr b="1" i="0" lang="en-US" sz="3200" u="none" cap="none" strike="noStrike">
                <a:solidFill>
                  <a:srgbClr val="FF0000"/>
                </a:solidFill>
                <a:latin typeface="Arial"/>
                <a:ea typeface="Arial"/>
                <a:cs typeface="Arial"/>
                <a:sym typeface="Arial"/>
              </a:rPr>
              <a:t>MASWALI</a:t>
            </a:r>
            <a:endParaRPr/>
          </a:p>
        </p:txBody>
      </p:sp>
      <p:pic>
        <p:nvPicPr>
          <p:cNvPr descr="A picture containing logo  Description automatically generated" id="2385" name="Google Shape;2385;p256"/>
          <p:cNvPicPr preferRelativeResize="0"/>
          <p:nvPr/>
        </p:nvPicPr>
        <p:blipFill rotWithShape="1">
          <a:blip r:embed="rId4">
            <a:alphaModFix/>
          </a:blip>
          <a:srcRect b="0" l="0" r="0" t="0"/>
          <a:stretch/>
        </p:blipFill>
        <p:spPr>
          <a:xfrm>
            <a:off x="5351228" y="5410278"/>
            <a:ext cx="1718483" cy="903057"/>
          </a:xfrm>
          <a:prstGeom prst="rect">
            <a:avLst/>
          </a:prstGeom>
          <a:noFill/>
          <a:ln>
            <a:noFill/>
          </a:ln>
        </p:spPr>
      </p:pic>
      <p:pic>
        <p:nvPicPr>
          <p:cNvPr descr="Logo" id="2386" name="Google Shape;2386;p256"/>
          <p:cNvPicPr preferRelativeResize="0"/>
          <p:nvPr/>
        </p:nvPicPr>
        <p:blipFill rotWithShape="1">
          <a:blip r:embed="rId5">
            <a:alphaModFix/>
          </a:blip>
          <a:srcRect b="0" l="0" r="0" t="0"/>
          <a:stretch/>
        </p:blipFill>
        <p:spPr>
          <a:xfrm>
            <a:off x="7199865" y="5315381"/>
            <a:ext cx="3299764" cy="1275984"/>
          </a:xfrm>
          <a:prstGeom prst="rect">
            <a:avLst/>
          </a:prstGeom>
          <a:noFill/>
          <a:ln>
            <a:noFill/>
          </a:ln>
        </p:spPr>
      </p:pic>
      <p:sp>
        <p:nvSpPr>
          <p:cNvPr id="2387" name="Google Shape;2387;p256"/>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1" name="Shape 2391"/>
        <p:cNvGrpSpPr/>
        <p:nvPr/>
      </p:nvGrpSpPr>
      <p:grpSpPr>
        <a:xfrm>
          <a:off x="0" y="0"/>
          <a:ext cx="0" cy="0"/>
          <a:chOff x="0" y="0"/>
          <a:chExt cx="0" cy="0"/>
        </a:xfrm>
      </p:grpSpPr>
      <p:sp>
        <p:nvSpPr>
          <p:cNvPr id="2392" name="Google Shape;2392;p257"/>
          <p:cNvSpPr txBox="1"/>
          <p:nvPr>
            <p:ph type="title"/>
          </p:nvPr>
        </p:nvSpPr>
        <p:spPr>
          <a:xfrm>
            <a:off x="848138" y="914488"/>
            <a:ext cx="8435009" cy="4019368"/>
          </a:xfrm>
          <a:prstGeom prst="rect">
            <a:avLst/>
          </a:prstGeom>
          <a:noFill/>
          <a:ln>
            <a:noFill/>
          </a:ln>
        </p:spPr>
        <p:txBody>
          <a:bodyPr anchorCtr="0" anchor="t" bIns="121550" lIns="121550" spcFirstLastPara="1" rIns="121550" wrap="square" tIns="121550">
            <a:noAutofit/>
          </a:bodyPr>
          <a:lstStyle/>
          <a:p>
            <a:pPr indent="0" lvl="0" marL="0" rtl="0" algn="ctr">
              <a:spcBef>
                <a:spcPts val="0"/>
              </a:spcBef>
              <a:spcAft>
                <a:spcPts val="0"/>
              </a:spcAft>
              <a:buSzPts val="1400"/>
              <a:buFont typeface="Calibri"/>
              <a:buNone/>
            </a:pPr>
            <a:r>
              <a:rPr b="1" lang="en-US" sz="6000">
                <a:latin typeface="Calibri"/>
                <a:ea typeface="Calibri"/>
                <a:cs typeface="Calibri"/>
                <a:sym typeface="Calibri"/>
              </a:rPr>
              <a:t>ASANTE</a:t>
            </a:r>
            <a:br>
              <a:rPr b="1" lang="en-US" sz="6000">
                <a:latin typeface="Calibri"/>
                <a:ea typeface="Calibri"/>
                <a:cs typeface="Calibri"/>
                <a:sym typeface="Calibri"/>
              </a:rPr>
            </a:br>
            <a:r>
              <a:rPr b="1" lang="en-US" sz="6000">
                <a:latin typeface="Calibri"/>
                <a:ea typeface="Calibri"/>
                <a:cs typeface="Calibri"/>
                <a:sym typeface="Calibri"/>
              </a:rPr>
              <a:t>KWA KUHUDHURIA.</a:t>
            </a:r>
            <a:endParaRPr/>
          </a:p>
        </p:txBody>
      </p:sp>
      <p:sp>
        <p:nvSpPr>
          <p:cNvPr id="2393" name="Google Shape;2393;p257"/>
          <p:cNvSpPr txBox="1"/>
          <p:nvPr>
            <p:ph idx="4294967295" type="sldNum"/>
          </p:nvPr>
        </p:nvSpPr>
        <p:spPr>
          <a:xfrm>
            <a:off x="9144000" y="6408096"/>
            <a:ext cx="2844800" cy="246400"/>
          </a:xfrm>
          <a:prstGeom prst="rect">
            <a:avLst/>
          </a:prstGeom>
          <a:noFill/>
          <a:ln>
            <a:noFill/>
          </a:ln>
        </p:spPr>
        <p:txBody>
          <a:bodyPr anchorCtr="0" anchor="ctr" bIns="60750" lIns="121550" spcFirstLastPara="1" rIns="121550" wrap="square" tIns="60750">
            <a:noAutofit/>
          </a:bodyPr>
          <a:lstStyle/>
          <a:p>
            <a:pPr indent="0" lvl="0" marL="0" rtl="0" algn="r">
              <a:spcBef>
                <a:spcPts val="0"/>
              </a:spcBef>
              <a:spcAft>
                <a:spcPts val="0"/>
              </a:spcAft>
              <a:buNone/>
            </a:pPr>
            <a:fld id="{00000000-1234-1234-1234-123412341234}" type="slidenum">
              <a:rPr lang="en-US" sz="1867">
                <a:solidFill>
                  <a:srgbClr val="000000"/>
                </a:solidFill>
                <a:latin typeface="Arial"/>
                <a:ea typeface="Arial"/>
                <a:cs typeface="Arial"/>
                <a:sym typeface="Arial"/>
              </a:rPr>
              <a:t>‹#›</a:t>
            </a:fld>
            <a:endParaRPr sz="1867">
              <a:solidFill>
                <a:srgbClr val="000000"/>
              </a:solidFill>
              <a:latin typeface="Arial"/>
              <a:ea typeface="Arial"/>
              <a:cs typeface="Arial"/>
              <a:sym typeface="Arial"/>
            </a:endParaRPr>
          </a:p>
        </p:txBody>
      </p:sp>
      <p:sp>
        <p:nvSpPr>
          <p:cNvPr id="2394" name="Google Shape;2394;p257"/>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3200">
              <a:solidFill>
                <a:schemeClr val="lt1"/>
              </a:solidFill>
              <a:latin typeface="Calibri"/>
              <a:ea typeface="Calibri"/>
              <a:cs typeface="Calibri"/>
              <a:sym typeface="Calibri"/>
            </a:endParaRPr>
          </a:p>
        </p:txBody>
      </p:sp>
      <p:sp>
        <p:nvSpPr>
          <p:cNvPr id="2395" name="Google Shape;2395;p257"/>
          <p:cNvSpPr txBox="1"/>
          <p:nvPr/>
        </p:nvSpPr>
        <p:spPr>
          <a:xfrm>
            <a:off x="2307479" y="5463109"/>
            <a:ext cx="6910164" cy="120802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i="1" lang="en-US" sz="1450">
                <a:solidFill>
                  <a:schemeClr val="dk1"/>
                </a:solidFill>
                <a:latin typeface="Arial"/>
                <a:ea typeface="Arial"/>
                <a:cs typeface="Arial"/>
                <a:sym typeface="Arial"/>
              </a:rPr>
              <a:t>Uwasilishaji huu unawezekana kwa msaada wa watu wa Marekani kupitia Shirika la Marekani la Maendeleo ya Kimataifa (USAID) na Mpango wa Dharura wa Rais wa Misaada ya Ukimwi (PEPFAR). Yaliyomo ni jukumu pekee la IntraHealth International na sio lazima yaonyeshe maoni ya USAID au Serikali ya Marekani.</a:t>
            </a:r>
            <a:endParaRPr i="1" sz="1450">
              <a:solidFill>
                <a:schemeClr val="dk1"/>
              </a:solidFill>
              <a:latin typeface="Arial"/>
              <a:ea typeface="Arial"/>
              <a:cs typeface="Arial"/>
              <a:sym typeface="Arial"/>
            </a:endParaRPr>
          </a:p>
        </p:txBody>
      </p:sp>
      <p:pic>
        <p:nvPicPr>
          <p:cNvPr id="2396" name="Google Shape;2396;p257"/>
          <p:cNvPicPr preferRelativeResize="0"/>
          <p:nvPr/>
        </p:nvPicPr>
        <p:blipFill rotWithShape="1">
          <a:blip r:embed="rId3">
            <a:alphaModFix/>
          </a:blip>
          <a:srcRect b="0" l="0" r="0" t="0"/>
          <a:stretch/>
        </p:blipFill>
        <p:spPr>
          <a:xfrm rot="1034844">
            <a:off x="8791639" y="448159"/>
            <a:ext cx="2780451" cy="3651127"/>
          </a:xfrm>
          <a:prstGeom prst="rect">
            <a:avLst/>
          </a:prstGeom>
          <a:noFill/>
          <a:ln cap="flat" cmpd="sng" w="9525">
            <a:solidFill>
              <a:schemeClr val="dk1"/>
            </a:solidFill>
            <a:prstDash val="solid"/>
            <a:round/>
            <a:headEnd len="sm" w="sm" type="none"/>
            <a:tailEnd len="sm" w="sm" type="none"/>
          </a:ln>
        </p:spPr>
      </p:pic>
      <p:pic>
        <p:nvPicPr>
          <p:cNvPr id="2397" name="Google Shape;2397;p257"/>
          <p:cNvPicPr preferRelativeResize="0"/>
          <p:nvPr/>
        </p:nvPicPr>
        <p:blipFill rotWithShape="1">
          <a:blip r:embed="rId4">
            <a:alphaModFix/>
          </a:blip>
          <a:srcRect b="0" l="0" r="0" t="0"/>
          <a:stretch/>
        </p:blipFill>
        <p:spPr>
          <a:xfrm>
            <a:off x="9175314" y="5463108"/>
            <a:ext cx="2632864" cy="9763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p26"/>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t/>
            </a:r>
            <a:endParaRPr b="1" sz="3200">
              <a:solidFill>
                <a:schemeClr val="lt1"/>
              </a:solidFill>
              <a:latin typeface="Arial"/>
              <a:ea typeface="Arial"/>
              <a:cs typeface="Arial"/>
              <a:sym typeface="Arial"/>
            </a:endParaRPr>
          </a:p>
        </p:txBody>
      </p:sp>
      <p:pic>
        <p:nvPicPr>
          <p:cNvPr id="580" name="Google Shape;580;p26"/>
          <p:cNvPicPr preferRelativeResize="0"/>
          <p:nvPr/>
        </p:nvPicPr>
        <p:blipFill rotWithShape="1">
          <a:blip r:embed="rId3">
            <a:alphaModFix/>
          </a:blip>
          <a:srcRect b="0" l="0" r="0" t="0"/>
          <a:stretch/>
        </p:blipFill>
        <p:spPr>
          <a:xfrm>
            <a:off x="1423546" y="895989"/>
            <a:ext cx="9628177" cy="5501815"/>
          </a:xfrm>
          <a:prstGeom prst="rect">
            <a:avLst/>
          </a:prstGeom>
          <a:noFill/>
          <a:ln>
            <a:noFill/>
          </a:ln>
        </p:spPr>
      </p:pic>
      <p:sp>
        <p:nvSpPr>
          <p:cNvPr id="581" name="Google Shape;581;p26"/>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sp>
        <p:nvSpPr>
          <p:cNvPr id="586" name="Google Shape;586;p27"/>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t/>
            </a:r>
            <a:endParaRPr b="1" sz="3200">
              <a:solidFill>
                <a:schemeClr val="lt1"/>
              </a:solidFill>
              <a:latin typeface="Arial"/>
              <a:ea typeface="Arial"/>
              <a:cs typeface="Arial"/>
              <a:sym typeface="Arial"/>
            </a:endParaRPr>
          </a:p>
        </p:txBody>
      </p:sp>
      <p:pic>
        <p:nvPicPr>
          <p:cNvPr id="587" name="Google Shape;587;p27"/>
          <p:cNvPicPr preferRelativeResize="0"/>
          <p:nvPr/>
        </p:nvPicPr>
        <p:blipFill rotWithShape="1">
          <a:blip r:embed="rId3">
            <a:alphaModFix/>
          </a:blip>
          <a:srcRect b="0" l="0" r="0" t="0"/>
          <a:stretch/>
        </p:blipFill>
        <p:spPr>
          <a:xfrm>
            <a:off x="1509682" y="902126"/>
            <a:ext cx="9206072" cy="5449578"/>
          </a:xfrm>
          <a:prstGeom prst="rect">
            <a:avLst/>
          </a:prstGeom>
          <a:noFill/>
          <a:ln>
            <a:noFill/>
          </a:ln>
        </p:spPr>
      </p:pic>
      <p:sp>
        <p:nvSpPr>
          <p:cNvPr id="588" name="Google Shape;588;p27"/>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pic>
        <p:nvPicPr>
          <p:cNvPr id="593" name="Google Shape;593;p28"/>
          <p:cNvPicPr preferRelativeResize="0"/>
          <p:nvPr/>
        </p:nvPicPr>
        <p:blipFill rotWithShape="1">
          <a:blip r:embed="rId3">
            <a:alphaModFix/>
          </a:blip>
          <a:srcRect b="0" l="0" r="0" t="0"/>
          <a:stretch/>
        </p:blipFill>
        <p:spPr>
          <a:xfrm>
            <a:off x="1509132" y="929268"/>
            <a:ext cx="9545522" cy="5449230"/>
          </a:xfrm>
          <a:prstGeom prst="rect">
            <a:avLst/>
          </a:prstGeom>
          <a:noFill/>
          <a:ln>
            <a:noFill/>
          </a:ln>
        </p:spPr>
      </p:pic>
      <p:sp>
        <p:nvSpPr>
          <p:cNvPr id="594" name="Google Shape;594;p28"/>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t/>
            </a:r>
            <a:endParaRPr b="1" sz="3200">
              <a:solidFill>
                <a:schemeClr val="lt1"/>
              </a:solidFill>
              <a:latin typeface="Arial"/>
              <a:ea typeface="Arial"/>
              <a:cs typeface="Arial"/>
              <a:sym typeface="Arial"/>
            </a:endParaRPr>
          </a:p>
        </p:txBody>
      </p:sp>
      <p:sp>
        <p:nvSpPr>
          <p:cNvPr id="595" name="Google Shape;595;p28"/>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29"/>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t/>
            </a:r>
            <a:endParaRPr b="1" sz="3200">
              <a:solidFill>
                <a:schemeClr val="lt1"/>
              </a:solidFill>
              <a:latin typeface="Arial"/>
              <a:ea typeface="Arial"/>
              <a:cs typeface="Arial"/>
              <a:sym typeface="Arial"/>
            </a:endParaRPr>
          </a:p>
        </p:txBody>
      </p:sp>
      <p:pic>
        <p:nvPicPr>
          <p:cNvPr id="601" name="Google Shape;601;p29"/>
          <p:cNvPicPr preferRelativeResize="0"/>
          <p:nvPr/>
        </p:nvPicPr>
        <p:blipFill rotWithShape="1">
          <a:blip r:embed="rId3">
            <a:alphaModFix/>
          </a:blip>
          <a:srcRect b="0" l="0" r="0" t="0"/>
          <a:stretch/>
        </p:blipFill>
        <p:spPr>
          <a:xfrm>
            <a:off x="1459463" y="920537"/>
            <a:ext cx="9380970" cy="5443442"/>
          </a:xfrm>
          <a:prstGeom prst="rect">
            <a:avLst/>
          </a:prstGeom>
          <a:noFill/>
          <a:ln>
            <a:noFill/>
          </a:ln>
        </p:spPr>
      </p:pic>
      <p:sp>
        <p:nvSpPr>
          <p:cNvPr id="602" name="Google Shape;602;p29"/>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MUHTASARI</a:t>
            </a:r>
            <a:endParaRPr/>
          </a:p>
        </p:txBody>
      </p:sp>
      <p:sp>
        <p:nvSpPr>
          <p:cNvPr id="255" name="Google Shape;255;p3"/>
          <p:cNvSpPr txBox="1"/>
          <p:nvPr>
            <p:ph idx="1" type="body"/>
          </p:nvPr>
        </p:nvSpPr>
        <p:spPr>
          <a:xfrm>
            <a:off x="863885" y="1124098"/>
            <a:ext cx="10352874" cy="4924425"/>
          </a:xfrm>
          <a:prstGeom prst="rect">
            <a:avLst/>
          </a:prstGeom>
          <a:noFill/>
          <a:ln>
            <a:noFill/>
          </a:ln>
        </p:spPr>
        <p:txBody>
          <a:bodyPr anchorCtr="0" anchor="t" bIns="0" lIns="0" spcFirstLastPara="1" rIns="0" wrap="square" tIns="0">
            <a:spAutoFit/>
          </a:bodyPr>
          <a:lstStyle/>
          <a:p>
            <a:pPr indent="-457200" lvl="0" marL="626529" rtl="0" algn="l">
              <a:spcBef>
                <a:spcPts val="0"/>
              </a:spcBef>
              <a:spcAft>
                <a:spcPts val="0"/>
              </a:spcAft>
              <a:buClr>
                <a:schemeClr val="dk1"/>
              </a:buClr>
              <a:buSzPts val="2000"/>
              <a:buFont typeface="Calibri"/>
              <a:buAutoNum type="arabicPeriod"/>
            </a:pPr>
            <a:r>
              <a:rPr lang="en-US" sz="2000">
                <a:solidFill>
                  <a:schemeClr val="dk1"/>
                </a:solidFill>
              </a:rPr>
              <a:t>Muhtasari wa Mradi </a:t>
            </a:r>
            <a:endParaRPr/>
          </a:p>
          <a:p>
            <a:pPr indent="-457200" lvl="0" marL="626529" rtl="0" algn="l">
              <a:spcBef>
                <a:spcPts val="1200"/>
              </a:spcBef>
              <a:spcAft>
                <a:spcPts val="0"/>
              </a:spcAft>
              <a:buClr>
                <a:schemeClr val="dk1"/>
              </a:buClr>
              <a:buSzPts val="2000"/>
              <a:buFont typeface="Calibri"/>
              <a:buAutoNum type="arabicPeriod"/>
            </a:pPr>
            <a:r>
              <a:rPr lang="en-US" sz="2000">
                <a:solidFill>
                  <a:schemeClr val="dk1"/>
                </a:solidFill>
              </a:rPr>
              <a:t>Mwongozo wa Mafunzo wa NUPAS PLUS 2.0</a:t>
            </a:r>
            <a:endParaRPr/>
          </a:p>
          <a:p>
            <a:pPr indent="-457200" lvl="0" marL="626529" rtl="0" algn="l">
              <a:spcBef>
                <a:spcPts val="1200"/>
              </a:spcBef>
              <a:spcAft>
                <a:spcPts val="0"/>
              </a:spcAft>
              <a:buClr>
                <a:schemeClr val="dk1"/>
              </a:buClr>
              <a:buSzPts val="2000"/>
              <a:buFont typeface="Calibri"/>
              <a:buAutoNum type="arabicPeriod"/>
            </a:pPr>
            <a:r>
              <a:rPr lang="en-US" sz="2000">
                <a:solidFill>
                  <a:schemeClr val="dk1"/>
                </a:solidFill>
              </a:rPr>
              <a:t>Mchakato wa Maendeleo wa NUPAS Plus 2.0</a:t>
            </a:r>
            <a:endParaRPr/>
          </a:p>
          <a:p>
            <a:pPr indent="-457200" lvl="0" marL="626529" rtl="0" algn="l">
              <a:spcBef>
                <a:spcPts val="1200"/>
              </a:spcBef>
              <a:spcAft>
                <a:spcPts val="0"/>
              </a:spcAft>
              <a:buClr>
                <a:schemeClr val="dk1"/>
              </a:buClr>
              <a:buSzPts val="2000"/>
              <a:buFont typeface="Calibri"/>
              <a:buAutoNum type="arabicPeriod"/>
            </a:pPr>
            <a:r>
              <a:rPr lang="en-US" sz="2000">
                <a:solidFill>
                  <a:schemeClr val="dk1"/>
                </a:solidFill>
              </a:rPr>
              <a:t>Mabadiliko Muhimu kwenye Vipengele Vikuu na Vidogo vya Zana ya NUPAS Plus 2.0</a:t>
            </a:r>
            <a:endParaRPr/>
          </a:p>
          <a:p>
            <a:pPr indent="-457200" lvl="0" marL="626529" rtl="0" algn="l">
              <a:spcBef>
                <a:spcPts val="1200"/>
              </a:spcBef>
              <a:spcAft>
                <a:spcPts val="0"/>
              </a:spcAft>
              <a:buClr>
                <a:schemeClr val="dk1"/>
              </a:buClr>
              <a:buSzPts val="2000"/>
              <a:buFont typeface="Calibri"/>
              <a:buAutoNum type="arabicPeriod"/>
            </a:pPr>
            <a:r>
              <a:rPr lang="en-US" sz="2000">
                <a:solidFill>
                  <a:schemeClr val="dk1"/>
                </a:solidFill>
              </a:rPr>
              <a:t>Masharti Maalum ya Ufadhili</a:t>
            </a:r>
            <a:endParaRPr/>
          </a:p>
          <a:p>
            <a:pPr indent="-457200" lvl="0" marL="626529" rtl="0" algn="l">
              <a:spcBef>
                <a:spcPts val="1200"/>
              </a:spcBef>
              <a:spcAft>
                <a:spcPts val="0"/>
              </a:spcAft>
              <a:buClr>
                <a:schemeClr val="dk1"/>
              </a:buClr>
              <a:buSzPts val="2000"/>
              <a:buFont typeface="Calibri"/>
              <a:buAutoNum type="arabicPeriod"/>
            </a:pPr>
            <a:r>
              <a:rPr lang="en-US" sz="2000">
                <a:solidFill>
                  <a:schemeClr val="dk1"/>
                </a:solidFill>
              </a:rPr>
              <a:t>Tathmini ya Haraka </a:t>
            </a:r>
            <a:endParaRPr/>
          </a:p>
          <a:p>
            <a:pPr indent="-457200" lvl="0" marL="626529" rtl="0" algn="l">
              <a:spcBef>
                <a:spcPts val="1200"/>
              </a:spcBef>
              <a:spcAft>
                <a:spcPts val="0"/>
              </a:spcAft>
              <a:buClr>
                <a:schemeClr val="dk1"/>
              </a:buClr>
              <a:buSzPts val="2000"/>
              <a:buFont typeface="Calibri"/>
              <a:buAutoNum type="arabicPeriod"/>
            </a:pPr>
            <a:r>
              <a:rPr lang="en-US" sz="2000">
                <a:solidFill>
                  <a:schemeClr val="dk1"/>
                </a:solidFill>
              </a:rPr>
              <a:t>Mafunzo yaliyopatikana baada ya kufanya tathmini na uzoefu na mashirika ya eneo husika</a:t>
            </a:r>
            <a:endParaRPr/>
          </a:p>
          <a:p>
            <a:pPr indent="-457200" lvl="0" marL="626529" rtl="0" algn="l">
              <a:spcBef>
                <a:spcPts val="1200"/>
              </a:spcBef>
              <a:spcAft>
                <a:spcPts val="0"/>
              </a:spcAft>
              <a:buClr>
                <a:schemeClr val="dk1"/>
              </a:buClr>
              <a:buSzPts val="2000"/>
              <a:buFont typeface="Calibri"/>
              <a:buAutoNum type="arabicPeriod"/>
            </a:pPr>
            <a:r>
              <a:rPr lang="en-US" sz="2000">
                <a:solidFill>
                  <a:schemeClr val="dk1"/>
                </a:solidFill>
              </a:rPr>
              <a:t>Kuandika Ripoti ya NUPAS Plus 2.0 </a:t>
            </a:r>
            <a:endParaRPr/>
          </a:p>
          <a:p>
            <a:pPr indent="-457200" lvl="0" marL="626529" rtl="0" algn="l">
              <a:spcBef>
                <a:spcPts val="1200"/>
              </a:spcBef>
              <a:spcAft>
                <a:spcPts val="0"/>
              </a:spcAft>
              <a:buClr>
                <a:schemeClr val="dk1"/>
              </a:buClr>
              <a:buSzPts val="2000"/>
              <a:buFont typeface="Calibri"/>
              <a:buAutoNum type="arabicPeriod"/>
            </a:pPr>
            <a:r>
              <a:rPr lang="en-US" sz="2000">
                <a:solidFill>
                  <a:schemeClr val="dk1"/>
                </a:solidFill>
              </a:rPr>
              <a:t>Kuandaa mpango wa kujenga uwezo</a:t>
            </a:r>
            <a:endParaRPr/>
          </a:p>
          <a:p>
            <a:pPr indent="-457200" lvl="0" marL="626529" rtl="0" algn="l">
              <a:spcBef>
                <a:spcPts val="1200"/>
              </a:spcBef>
              <a:spcAft>
                <a:spcPts val="0"/>
              </a:spcAft>
              <a:buClr>
                <a:schemeClr val="dk1"/>
              </a:buClr>
              <a:buSzPts val="2000"/>
              <a:buFont typeface="Calibri"/>
              <a:buAutoNum type="arabicPeriod"/>
            </a:pPr>
            <a:r>
              <a:rPr lang="en-US" sz="2000">
                <a:solidFill>
                  <a:schemeClr val="dk1"/>
                </a:solidFill>
              </a:rPr>
              <a:t>Namna gani ripoti ya NUPAS Plus 2.0 inaweza kusaidia katika maendeleo ya mpango wa kujenga uwezo?</a:t>
            </a:r>
            <a:endParaRPr/>
          </a:p>
          <a:p>
            <a:pPr indent="-330200" lvl="0" marL="626529" rtl="0" algn="l">
              <a:spcBef>
                <a:spcPts val="1200"/>
              </a:spcBef>
              <a:spcAft>
                <a:spcPts val="0"/>
              </a:spcAft>
              <a:buClr>
                <a:srgbClr val="404040"/>
              </a:buClr>
              <a:buSzPts val="2000"/>
              <a:buFont typeface="Calibri"/>
              <a:buNone/>
            </a:pPr>
            <a:r>
              <a:t/>
            </a:r>
            <a:endParaRPr b="1" sz="2000">
              <a:solidFill>
                <a:schemeClr val="dk1"/>
              </a:solidFill>
            </a:endParaRPr>
          </a:p>
        </p:txBody>
      </p:sp>
      <p:sp>
        <p:nvSpPr>
          <p:cNvPr id="256" name="Google Shape;256;p3"/>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p30"/>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t/>
            </a:r>
            <a:endParaRPr b="1" sz="3200">
              <a:solidFill>
                <a:schemeClr val="lt1"/>
              </a:solidFill>
              <a:latin typeface="Arial"/>
              <a:ea typeface="Arial"/>
              <a:cs typeface="Arial"/>
              <a:sym typeface="Arial"/>
            </a:endParaRPr>
          </a:p>
        </p:txBody>
      </p:sp>
      <p:pic>
        <p:nvPicPr>
          <p:cNvPr id="608" name="Google Shape;608;p30"/>
          <p:cNvPicPr preferRelativeResize="0"/>
          <p:nvPr/>
        </p:nvPicPr>
        <p:blipFill rotWithShape="1">
          <a:blip r:embed="rId3">
            <a:alphaModFix/>
          </a:blip>
          <a:srcRect b="0" l="0" r="0" t="0"/>
          <a:stretch/>
        </p:blipFill>
        <p:spPr>
          <a:xfrm>
            <a:off x="1458121" y="908263"/>
            <a:ext cx="9399623" cy="5461852"/>
          </a:xfrm>
          <a:prstGeom prst="rect">
            <a:avLst/>
          </a:prstGeom>
          <a:noFill/>
          <a:ln>
            <a:noFill/>
          </a:ln>
        </p:spPr>
      </p:pic>
      <p:sp>
        <p:nvSpPr>
          <p:cNvPr id="609" name="Google Shape;609;p30"/>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p31"/>
          <p:cNvSpPr txBox="1"/>
          <p:nvPr>
            <p:ph idx="1" type="body"/>
          </p:nvPr>
        </p:nvSpPr>
        <p:spPr>
          <a:xfrm>
            <a:off x="914805" y="1715549"/>
            <a:ext cx="10363200" cy="4233200"/>
          </a:xfrm>
          <a:prstGeom prst="rect">
            <a:avLst/>
          </a:prstGeom>
          <a:noFill/>
          <a:ln>
            <a:noFill/>
          </a:ln>
        </p:spPr>
        <p:txBody>
          <a:bodyPr anchorCtr="0" anchor="t" bIns="91175" lIns="91175" spcFirstLastPara="1" rIns="91175" wrap="square" tIns="91175">
            <a:noAutofit/>
          </a:bodyPr>
          <a:lstStyle/>
          <a:p>
            <a:pPr indent="-338655" lvl="0" marL="609585" marR="0" rtl="0" algn="l">
              <a:spcBef>
                <a:spcPts val="0"/>
              </a:spcBef>
              <a:spcAft>
                <a:spcPts val="0"/>
              </a:spcAft>
              <a:buClr>
                <a:srgbClr val="6C6463"/>
              </a:buClr>
              <a:buSzPts val="1600"/>
              <a:buFont typeface="Arial"/>
              <a:buNone/>
            </a:pPr>
            <a:r>
              <a:t/>
            </a:r>
            <a:endParaRPr/>
          </a:p>
        </p:txBody>
      </p:sp>
      <p:sp>
        <p:nvSpPr>
          <p:cNvPr id="615" name="Google Shape;615;p31"/>
          <p:cNvSpPr/>
          <p:nvPr/>
        </p:nvSpPr>
        <p:spPr>
          <a:xfrm>
            <a:off x="0" y="-1788"/>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rgbClr val="FFFFFF"/>
                </a:solidFill>
                <a:latin typeface="Arial"/>
                <a:ea typeface="Arial"/>
                <a:cs typeface="Arial"/>
                <a:sym typeface="Arial"/>
              </a:rPr>
              <a:t>MPANGO WA MAENDELEO YA UWEZO </a:t>
            </a:r>
            <a:endParaRPr/>
          </a:p>
        </p:txBody>
      </p:sp>
      <p:pic>
        <p:nvPicPr>
          <p:cNvPr id="616" name="Google Shape;616;p31"/>
          <p:cNvPicPr preferRelativeResize="0"/>
          <p:nvPr/>
        </p:nvPicPr>
        <p:blipFill rotWithShape="1">
          <a:blip r:embed="rId3">
            <a:alphaModFix/>
          </a:blip>
          <a:srcRect b="0" l="0" r="0" t="0"/>
          <a:stretch/>
        </p:blipFill>
        <p:spPr>
          <a:xfrm>
            <a:off x="0" y="868757"/>
            <a:ext cx="12192000" cy="5230949"/>
          </a:xfrm>
          <a:prstGeom prst="rect">
            <a:avLst/>
          </a:prstGeom>
          <a:noFill/>
          <a:ln>
            <a:noFill/>
          </a:ln>
        </p:spPr>
      </p:pic>
      <p:sp>
        <p:nvSpPr>
          <p:cNvPr id="617" name="Google Shape;617;p31"/>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32"/>
          <p:cNvSpPr txBox="1"/>
          <p:nvPr/>
        </p:nvSpPr>
        <p:spPr>
          <a:xfrm>
            <a:off x="1327484" y="1083764"/>
            <a:ext cx="9589770" cy="4044825"/>
          </a:xfrm>
          <a:prstGeom prst="rect">
            <a:avLst/>
          </a:prstGeom>
          <a:noFill/>
          <a:ln>
            <a:noFill/>
          </a:ln>
        </p:spPr>
        <p:txBody>
          <a:bodyPr anchorCtr="0" anchor="t" bIns="0" lIns="0" spcFirstLastPara="1" rIns="0" wrap="square" tIns="0">
            <a:spAutoFit/>
          </a:bodyPr>
          <a:lstStyle/>
          <a:p>
            <a:pPr indent="0" lvl="0" marL="12700" marR="17145" rtl="0" algn="l">
              <a:lnSpc>
                <a:spcPct val="110000"/>
              </a:lnSpc>
              <a:spcBef>
                <a:spcPts val="0"/>
              </a:spcBef>
              <a:spcAft>
                <a:spcPts val="0"/>
              </a:spcAft>
              <a:buNone/>
            </a:pPr>
            <a:r>
              <a:rPr b="1" lang="en-US" sz="2000">
                <a:solidFill>
                  <a:schemeClr val="dk1"/>
                </a:solidFill>
                <a:latin typeface="Arial"/>
                <a:ea typeface="Arial"/>
                <a:cs typeface="Arial"/>
                <a:sym typeface="Arial"/>
              </a:rPr>
              <a:t>TAJIRIBA NA MASHIRIKA YA ENEO HUSIKA </a:t>
            </a:r>
            <a:endParaRPr/>
          </a:p>
          <a:p>
            <a:pPr indent="-342900" lvl="0" marL="355600" marR="17145" rtl="0" algn="l">
              <a:lnSpc>
                <a:spcPct val="110000"/>
              </a:lnSpc>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Kwa ujumla, kuna ushirikiano mkubwa katika kutoa nyaraka na taarifa. Menejimenti andamizi huwa inahusishwa vilivyo katika mchakato wa ukaguzi.</a:t>
            </a:r>
            <a:endParaRPr/>
          </a:p>
          <a:p>
            <a:pPr indent="-342900" lvl="0" marL="355600" marR="17145" rtl="0" algn="l">
              <a:lnSpc>
                <a:spcPct val="110000"/>
              </a:lnSpc>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LIP zina hamu ya kuboresha mifumo yao ili kuwa tayari kufanya kazi na USAID. Hii ni pamoja na utayari wa kukubali na kutekeleza mapendekezo kutoka kwenye tathmini. Baadhi ya mapendekezo yalitekelezwa wakati wa ukaguzi, hata kabla ya ripoti ya NUPAS kushirikishwa kwa shirika na USAID.</a:t>
            </a:r>
            <a:endParaRPr/>
          </a:p>
          <a:p>
            <a:pPr indent="-342900" lvl="0" marL="355600" marR="17145" rtl="0" algn="l">
              <a:lnSpc>
                <a:spcPct val="110000"/>
              </a:lnSpc>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Kadri Lip wanavyotathminiwa zaidi, ndivyo watathmini wanavyofanya kazi kwa ufanisi zaidi. </a:t>
            </a:r>
            <a:endParaRPr/>
          </a:p>
          <a:p>
            <a:pPr indent="-342900" lvl="0" marL="355600" marR="17145" rtl="0" algn="l">
              <a:lnSpc>
                <a:spcPct val="110000"/>
              </a:lnSpc>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Kutumia zana hii ni mchakato wa kujifunza na maboresho ya LIP yaliyotambuliwa na mapendekezo – misaada kwa usimamizi bora wa miradi ya USAID. </a:t>
            </a:r>
            <a:endParaRPr/>
          </a:p>
          <a:p>
            <a:pPr indent="-342900" lvl="0" marL="355600" marR="17145" rtl="0" algn="l">
              <a:lnSpc>
                <a:spcPct val="110000"/>
              </a:lnSpc>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Kipengele cha Uendelevu kinajumuisha vigezo muhimu vya tathmini za haraka.</a:t>
            </a:r>
            <a:endParaRPr/>
          </a:p>
          <a:p>
            <a:pPr indent="-228600" lvl="0" marL="355600" marR="17145" rtl="0" algn="l">
              <a:lnSpc>
                <a:spcPct val="110000"/>
              </a:lnSpc>
              <a:spcBef>
                <a:spcPts val="0"/>
              </a:spcBef>
              <a:spcAft>
                <a:spcPts val="0"/>
              </a:spcAft>
              <a:buClr>
                <a:srgbClr val="625C5B"/>
              </a:buClr>
              <a:buSzPts val="1800"/>
              <a:buFont typeface="Calibri"/>
              <a:buNone/>
            </a:pPr>
            <a:r>
              <a:t/>
            </a:r>
            <a:endParaRPr sz="2000">
              <a:solidFill>
                <a:schemeClr val="dk1"/>
              </a:solidFill>
              <a:latin typeface="Arial"/>
              <a:ea typeface="Arial"/>
              <a:cs typeface="Arial"/>
              <a:sym typeface="Arial"/>
            </a:endParaRPr>
          </a:p>
        </p:txBody>
      </p:sp>
      <p:sp>
        <p:nvSpPr>
          <p:cNvPr id="623" name="Google Shape;623;p32"/>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TAJIRIBA</a:t>
            </a:r>
            <a:endParaRPr b="1" sz="3200">
              <a:solidFill>
                <a:schemeClr val="lt1"/>
              </a:solidFill>
              <a:latin typeface="Arial"/>
              <a:ea typeface="Arial"/>
              <a:cs typeface="Arial"/>
              <a:sym typeface="Arial"/>
            </a:endParaRPr>
          </a:p>
        </p:txBody>
      </p:sp>
      <p:sp>
        <p:nvSpPr>
          <p:cNvPr id="624" name="Google Shape;624;p32"/>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33"/>
          <p:cNvSpPr txBox="1"/>
          <p:nvPr/>
        </p:nvSpPr>
        <p:spPr>
          <a:xfrm>
            <a:off x="1327484" y="1083764"/>
            <a:ext cx="9589770" cy="3706271"/>
          </a:xfrm>
          <a:prstGeom prst="rect">
            <a:avLst/>
          </a:prstGeom>
          <a:noFill/>
          <a:ln>
            <a:noFill/>
          </a:ln>
        </p:spPr>
        <p:txBody>
          <a:bodyPr anchorCtr="0" anchor="t" bIns="0" lIns="0" spcFirstLastPara="1" rIns="0" wrap="square" tIns="0">
            <a:spAutoFit/>
          </a:bodyPr>
          <a:lstStyle/>
          <a:p>
            <a:pPr indent="0" lvl="0" marL="0" marR="17145" rtl="0" algn="l">
              <a:lnSpc>
                <a:spcPct val="110000"/>
              </a:lnSpc>
              <a:spcBef>
                <a:spcPts val="0"/>
              </a:spcBef>
              <a:spcAft>
                <a:spcPts val="0"/>
              </a:spcAft>
              <a:buNone/>
            </a:pPr>
            <a:r>
              <a:rPr b="1" lang="en-US" sz="2000">
                <a:solidFill>
                  <a:schemeClr val="dk1"/>
                </a:solidFill>
                <a:latin typeface="Arial"/>
                <a:ea typeface="Arial"/>
                <a:cs typeface="Arial"/>
                <a:sym typeface="Arial"/>
              </a:rPr>
              <a:t>Tajiriba kutokana na misheni</a:t>
            </a:r>
            <a:endParaRPr/>
          </a:p>
          <a:p>
            <a:pPr indent="-342900" lvl="0" marL="355600" marR="17145" rtl="0" algn="l">
              <a:lnSpc>
                <a:spcPct val="110000"/>
              </a:lnSpc>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Kuna ushirikiano mkubwa kwa ajili ya urahisi wa tathmini kuhusu usimamizi na maombi ya taarifa.</a:t>
            </a:r>
            <a:endParaRPr/>
          </a:p>
          <a:p>
            <a:pPr indent="-342900" lvl="0" marL="355600" marR="17145" rtl="0" algn="l">
              <a:lnSpc>
                <a:spcPct val="110000"/>
              </a:lnSpc>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Misheni inathamini mapendekezo kuhusu SAC na kuyatumia kwa tuzo mpya. </a:t>
            </a:r>
            <a:endParaRPr/>
          </a:p>
          <a:p>
            <a:pPr indent="-342900" lvl="0" marL="355600" marR="17145" rtl="0" algn="l">
              <a:lnSpc>
                <a:spcPct val="110000"/>
              </a:lnSpc>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Misheni inaonyesha kujizatiti kusaidia LIP kufikia viwango vinavyokubalika ili kusimamia vizuri mipango ya USAID.</a:t>
            </a:r>
            <a:endParaRPr/>
          </a:p>
          <a:p>
            <a:pPr indent="-342900" lvl="0" marL="355600" marR="17145" rtl="0" algn="l">
              <a:lnSpc>
                <a:spcPct val="110000"/>
              </a:lnSpc>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Wafanyakazi wa misheni wako tayari kutoa nyenzo zinazofaa kwa vigezo vya kisheria ya nchi husika.</a:t>
            </a:r>
            <a:endParaRPr/>
          </a:p>
          <a:p>
            <a:pPr indent="-342900" lvl="0" marL="355600" marR="17145" rtl="0" algn="l">
              <a:lnSpc>
                <a:spcPct val="110000"/>
              </a:lnSpc>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Wafanyakazi wa misheni wako tayari kujifunza kuhusu zana ya NUPAS Plus 2.0 na jinsi ya kusimamia mashirika ya ndani. </a:t>
            </a:r>
            <a:endParaRPr/>
          </a:p>
          <a:p>
            <a:pPr indent="-228600" lvl="0" marL="355600" marR="17145" rtl="0" algn="l">
              <a:lnSpc>
                <a:spcPct val="110000"/>
              </a:lnSpc>
              <a:spcBef>
                <a:spcPts val="0"/>
              </a:spcBef>
              <a:spcAft>
                <a:spcPts val="0"/>
              </a:spcAft>
              <a:buClr>
                <a:srgbClr val="625C5B"/>
              </a:buClr>
              <a:buSzPts val="1800"/>
              <a:buFont typeface="Calibri"/>
              <a:buNone/>
            </a:pPr>
            <a:r>
              <a:t/>
            </a:r>
            <a:endParaRPr sz="2000">
              <a:solidFill>
                <a:schemeClr val="dk1"/>
              </a:solidFill>
              <a:latin typeface="Arial"/>
              <a:ea typeface="Arial"/>
              <a:cs typeface="Arial"/>
              <a:sym typeface="Arial"/>
            </a:endParaRPr>
          </a:p>
        </p:txBody>
      </p:sp>
      <p:sp>
        <p:nvSpPr>
          <p:cNvPr id="630" name="Google Shape;630;p33"/>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TAJIRIBA (INAENDELEA) </a:t>
            </a:r>
            <a:endParaRPr b="1" sz="3200">
              <a:solidFill>
                <a:schemeClr val="lt1"/>
              </a:solidFill>
              <a:latin typeface="Arial"/>
              <a:ea typeface="Arial"/>
              <a:cs typeface="Arial"/>
              <a:sym typeface="Arial"/>
            </a:endParaRPr>
          </a:p>
        </p:txBody>
      </p:sp>
      <p:sp>
        <p:nvSpPr>
          <p:cNvPr id="631" name="Google Shape;631;p33"/>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34"/>
          <p:cNvSpPr/>
          <p:nvPr/>
        </p:nvSpPr>
        <p:spPr>
          <a:xfrm>
            <a:off x="2239401" y="1518738"/>
            <a:ext cx="887094" cy="4208145"/>
          </a:xfrm>
          <a:custGeom>
            <a:rect b="b" l="l" r="r" t="t"/>
            <a:pathLst>
              <a:path extrusionOk="0" h="4208145" w="887094">
                <a:moveTo>
                  <a:pt x="15278" y="0"/>
                </a:moveTo>
                <a:lnTo>
                  <a:pt x="49116" y="34380"/>
                </a:lnTo>
                <a:lnTo>
                  <a:pt x="82284" y="69168"/>
                </a:lnTo>
                <a:lnTo>
                  <a:pt x="114783" y="104357"/>
                </a:lnTo>
                <a:lnTo>
                  <a:pt x="146611" y="139937"/>
                </a:lnTo>
                <a:lnTo>
                  <a:pt x="177769" y="175901"/>
                </a:lnTo>
                <a:lnTo>
                  <a:pt x="208257" y="212240"/>
                </a:lnTo>
                <a:lnTo>
                  <a:pt x="238075" y="248947"/>
                </a:lnTo>
                <a:lnTo>
                  <a:pt x="267223" y="286013"/>
                </a:lnTo>
                <a:lnTo>
                  <a:pt x="295701" y="323430"/>
                </a:lnTo>
                <a:lnTo>
                  <a:pt x="323509" y="361190"/>
                </a:lnTo>
                <a:lnTo>
                  <a:pt x="350647" y="399285"/>
                </a:lnTo>
                <a:lnTo>
                  <a:pt x="377114" y="437706"/>
                </a:lnTo>
                <a:lnTo>
                  <a:pt x="402912" y="476445"/>
                </a:lnTo>
                <a:lnTo>
                  <a:pt x="428039" y="515495"/>
                </a:lnTo>
                <a:lnTo>
                  <a:pt x="452497" y="554847"/>
                </a:lnTo>
                <a:lnTo>
                  <a:pt x="476284" y="594492"/>
                </a:lnTo>
                <a:lnTo>
                  <a:pt x="499402" y="634424"/>
                </a:lnTo>
                <a:lnTo>
                  <a:pt x="521849" y="674633"/>
                </a:lnTo>
                <a:lnTo>
                  <a:pt x="543626" y="715111"/>
                </a:lnTo>
                <a:lnTo>
                  <a:pt x="564733" y="755850"/>
                </a:lnTo>
                <a:lnTo>
                  <a:pt x="585170" y="796843"/>
                </a:lnTo>
                <a:lnTo>
                  <a:pt x="604937" y="838081"/>
                </a:lnTo>
                <a:lnTo>
                  <a:pt x="624034" y="879555"/>
                </a:lnTo>
                <a:lnTo>
                  <a:pt x="642461" y="921258"/>
                </a:lnTo>
                <a:lnTo>
                  <a:pt x="660218" y="963181"/>
                </a:lnTo>
                <a:lnTo>
                  <a:pt x="677305" y="1005316"/>
                </a:lnTo>
                <a:lnTo>
                  <a:pt x="693721" y="1047656"/>
                </a:lnTo>
                <a:lnTo>
                  <a:pt x="709468" y="1090191"/>
                </a:lnTo>
                <a:lnTo>
                  <a:pt x="724544" y="1132914"/>
                </a:lnTo>
                <a:lnTo>
                  <a:pt x="738951" y="1175817"/>
                </a:lnTo>
                <a:lnTo>
                  <a:pt x="752687" y="1218892"/>
                </a:lnTo>
                <a:lnTo>
                  <a:pt x="765754" y="1262129"/>
                </a:lnTo>
                <a:lnTo>
                  <a:pt x="778150" y="1305522"/>
                </a:lnTo>
                <a:lnTo>
                  <a:pt x="789876" y="1349061"/>
                </a:lnTo>
                <a:lnTo>
                  <a:pt x="800932" y="1392740"/>
                </a:lnTo>
                <a:lnTo>
                  <a:pt x="811318" y="1436549"/>
                </a:lnTo>
                <a:lnTo>
                  <a:pt x="821034" y="1480480"/>
                </a:lnTo>
                <a:lnTo>
                  <a:pt x="830080" y="1524526"/>
                </a:lnTo>
                <a:lnTo>
                  <a:pt x="838456" y="1568677"/>
                </a:lnTo>
                <a:lnTo>
                  <a:pt x="846162" y="1612927"/>
                </a:lnTo>
                <a:lnTo>
                  <a:pt x="853197" y="1657267"/>
                </a:lnTo>
                <a:lnTo>
                  <a:pt x="859563" y="1701688"/>
                </a:lnTo>
                <a:lnTo>
                  <a:pt x="865259" y="1746183"/>
                </a:lnTo>
                <a:lnTo>
                  <a:pt x="870284" y="1790743"/>
                </a:lnTo>
                <a:lnTo>
                  <a:pt x="874640" y="1835360"/>
                </a:lnTo>
                <a:lnTo>
                  <a:pt x="878325" y="1880026"/>
                </a:lnTo>
                <a:lnTo>
                  <a:pt x="881340" y="1924733"/>
                </a:lnTo>
                <a:lnTo>
                  <a:pt x="883685" y="1969472"/>
                </a:lnTo>
                <a:lnTo>
                  <a:pt x="885361" y="2014236"/>
                </a:lnTo>
                <a:lnTo>
                  <a:pt x="886366" y="2059017"/>
                </a:lnTo>
                <a:lnTo>
                  <a:pt x="886701" y="2103805"/>
                </a:lnTo>
                <a:lnTo>
                  <a:pt x="886366" y="2148594"/>
                </a:lnTo>
                <a:lnTo>
                  <a:pt x="885361" y="2193374"/>
                </a:lnTo>
                <a:lnTo>
                  <a:pt x="883685" y="2238138"/>
                </a:lnTo>
                <a:lnTo>
                  <a:pt x="881340" y="2282878"/>
                </a:lnTo>
                <a:lnTo>
                  <a:pt x="878325" y="2327585"/>
                </a:lnTo>
                <a:lnTo>
                  <a:pt x="874640" y="2372251"/>
                </a:lnTo>
                <a:lnTo>
                  <a:pt x="870284" y="2416868"/>
                </a:lnTo>
                <a:lnTo>
                  <a:pt x="865259" y="2461428"/>
                </a:lnTo>
                <a:lnTo>
                  <a:pt x="859563" y="2505923"/>
                </a:lnTo>
                <a:lnTo>
                  <a:pt x="853197" y="2550344"/>
                </a:lnTo>
                <a:lnTo>
                  <a:pt x="846162" y="2594683"/>
                </a:lnTo>
                <a:lnTo>
                  <a:pt x="838456" y="2638933"/>
                </a:lnTo>
                <a:lnTo>
                  <a:pt x="830080" y="2683085"/>
                </a:lnTo>
                <a:lnTo>
                  <a:pt x="821034" y="2727131"/>
                </a:lnTo>
                <a:lnTo>
                  <a:pt x="811318" y="2771062"/>
                </a:lnTo>
                <a:lnTo>
                  <a:pt x="800932" y="2814871"/>
                </a:lnTo>
                <a:lnTo>
                  <a:pt x="789876" y="2858549"/>
                </a:lnTo>
                <a:lnTo>
                  <a:pt x="778150" y="2902089"/>
                </a:lnTo>
                <a:lnTo>
                  <a:pt x="765754" y="2945482"/>
                </a:lnTo>
                <a:lnTo>
                  <a:pt x="752687" y="2988719"/>
                </a:lnTo>
                <a:lnTo>
                  <a:pt x="738951" y="3031793"/>
                </a:lnTo>
                <a:lnTo>
                  <a:pt x="724544" y="3074696"/>
                </a:lnTo>
                <a:lnTo>
                  <a:pt x="709468" y="3117419"/>
                </a:lnTo>
                <a:lnTo>
                  <a:pt x="693721" y="3159955"/>
                </a:lnTo>
                <a:lnTo>
                  <a:pt x="677305" y="3202294"/>
                </a:lnTo>
                <a:lnTo>
                  <a:pt x="660218" y="3244430"/>
                </a:lnTo>
                <a:lnTo>
                  <a:pt x="642461" y="3286353"/>
                </a:lnTo>
                <a:lnTo>
                  <a:pt x="624034" y="3328056"/>
                </a:lnTo>
                <a:lnTo>
                  <a:pt x="604937" y="3369530"/>
                </a:lnTo>
                <a:lnTo>
                  <a:pt x="585170" y="3410768"/>
                </a:lnTo>
                <a:lnTo>
                  <a:pt x="564733" y="3451760"/>
                </a:lnTo>
                <a:lnTo>
                  <a:pt x="543626" y="3492500"/>
                </a:lnTo>
                <a:lnTo>
                  <a:pt x="521849" y="3532978"/>
                </a:lnTo>
                <a:lnTo>
                  <a:pt x="499402" y="3573187"/>
                </a:lnTo>
                <a:lnTo>
                  <a:pt x="476284" y="3613118"/>
                </a:lnTo>
                <a:lnTo>
                  <a:pt x="452497" y="3652764"/>
                </a:lnTo>
                <a:lnTo>
                  <a:pt x="428039" y="3692116"/>
                </a:lnTo>
                <a:lnTo>
                  <a:pt x="402912" y="3731165"/>
                </a:lnTo>
                <a:lnTo>
                  <a:pt x="377114" y="3769905"/>
                </a:lnTo>
                <a:lnTo>
                  <a:pt x="350647" y="3808326"/>
                </a:lnTo>
                <a:lnTo>
                  <a:pt x="323509" y="3846420"/>
                </a:lnTo>
                <a:lnTo>
                  <a:pt x="295701" y="3884180"/>
                </a:lnTo>
                <a:lnTo>
                  <a:pt x="267223" y="3921597"/>
                </a:lnTo>
                <a:lnTo>
                  <a:pt x="238075" y="3958663"/>
                </a:lnTo>
                <a:lnTo>
                  <a:pt x="208257" y="3995370"/>
                </a:lnTo>
                <a:lnTo>
                  <a:pt x="177769" y="4031710"/>
                </a:lnTo>
                <a:lnTo>
                  <a:pt x="146611" y="4067674"/>
                </a:lnTo>
                <a:lnTo>
                  <a:pt x="114783" y="4103254"/>
                </a:lnTo>
                <a:lnTo>
                  <a:pt x="82284" y="4138442"/>
                </a:lnTo>
                <a:lnTo>
                  <a:pt x="49116" y="4173231"/>
                </a:lnTo>
                <a:lnTo>
                  <a:pt x="15278" y="4207611"/>
                </a:lnTo>
                <a:lnTo>
                  <a:pt x="0" y="4192333"/>
                </a:lnTo>
                <a:lnTo>
                  <a:pt x="33922" y="4157862"/>
                </a:lnTo>
                <a:lnTo>
                  <a:pt x="67165" y="4122978"/>
                </a:lnTo>
                <a:lnTo>
                  <a:pt x="99731" y="4087690"/>
                </a:lnTo>
                <a:lnTo>
                  <a:pt x="131617" y="4052005"/>
                </a:lnTo>
                <a:lnTo>
                  <a:pt x="162826" y="4015931"/>
                </a:lnTo>
                <a:lnTo>
                  <a:pt x="193356" y="3979478"/>
                </a:lnTo>
                <a:lnTo>
                  <a:pt x="223207" y="3942654"/>
                </a:lnTo>
                <a:lnTo>
                  <a:pt x="252380" y="3905466"/>
                </a:lnTo>
                <a:lnTo>
                  <a:pt x="280875" y="3867923"/>
                </a:lnTo>
                <a:lnTo>
                  <a:pt x="308691" y="3830035"/>
                </a:lnTo>
                <a:lnTo>
                  <a:pt x="335829" y="3791808"/>
                </a:lnTo>
                <a:lnTo>
                  <a:pt x="362288" y="3753251"/>
                </a:lnTo>
                <a:lnTo>
                  <a:pt x="388069" y="3714373"/>
                </a:lnTo>
                <a:lnTo>
                  <a:pt x="413171" y="3675182"/>
                </a:lnTo>
                <a:lnTo>
                  <a:pt x="437595" y="3635687"/>
                </a:lnTo>
                <a:lnTo>
                  <a:pt x="461341" y="3595895"/>
                </a:lnTo>
                <a:lnTo>
                  <a:pt x="484408" y="3555815"/>
                </a:lnTo>
                <a:lnTo>
                  <a:pt x="506797" y="3515455"/>
                </a:lnTo>
                <a:lnTo>
                  <a:pt x="528507" y="3474825"/>
                </a:lnTo>
                <a:lnTo>
                  <a:pt x="549539" y="3433931"/>
                </a:lnTo>
                <a:lnTo>
                  <a:pt x="569892" y="3392783"/>
                </a:lnTo>
                <a:lnTo>
                  <a:pt x="589567" y="3351388"/>
                </a:lnTo>
                <a:lnTo>
                  <a:pt x="608564" y="3309756"/>
                </a:lnTo>
                <a:lnTo>
                  <a:pt x="626882" y="3267894"/>
                </a:lnTo>
                <a:lnTo>
                  <a:pt x="644522" y="3225810"/>
                </a:lnTo>
                <a:lnTo>
                  <a:pt x="661483" y="3183514"/>
                </a:lnTo>
                <a:lnTo>
                  <a:pt x="677765" y="3141014"/>
                </a:lnTo>
                <a:lnTo>
                  <a:pt x="693370" y="3098317"/>
                </a:lnTo>
                <a:lnTo>
                  <a:pt x="708296" y="3055433"/>
                </a:lnTo>
                <a:lnTo>
                  <a:pt x="722543" y="3012369"/>
                </a:lnTo>
                <a:lnTo>
                  <a:pt x="736112" y="2969134"/>
                </a:lnTo>
                <a:lnTo>
                  <a:pt x="749003" y="2925736"/>
                </a:lnTo>
                <a:lnTo>
                  <a:pt x="761215" y="2882184"/>
                </a:lnTo>
                <a:lnTo>
                  <a:pt x="772749" y="2838485"/>
                </a:lnTo>
                <a:lnTo>
                  <a:pt x="783604" y="2794649"/>
                </a:lnTo>
                <a:lnTo>
                  <a:pt x="793781" y="2750684"/>
                </a:lnTo>
                <a:lnTo>
                  <a:pt x="803279" y="2706597"/>
                </a:lnTo>
                <a:lnTo>
                  <a:pt x="812099" y="2662398"/>
                </a:lnTo>
                <a:lnTo>
                  <a:pt x="820240" y="2618095"/>
                </a:lnTo>
                <a:lnTo>
                  <a:pt x="827703" y="2573695"/>
                </a:lnTo>
                <a:lnTo>
                  <a:pt x="834488" y="2529208"/>
                </a:lnTo>
                <a:lnTo>
                  <a:pt x="840594" y="2484642"/>
                </a:lnTo>
                <a:lnTo>
                  <a:pt x="846022" y="2440004"/>
                </a:lnTo>
                <a:lnTo>
                  <a:pt x="850771" y="2395305"/>
                </a:lnTo>
                <a:lnTo>
                  <a:pt x="854842" y="2350550"/>
                </a:lnTo>
                <a:lnTo>
                  <a:pt x="858234" y="2305750"/>
                </a:lnTo>
                <a:lnTo>
                  <a:pt x="860948" y="2260912"/>
                </a:lnTo>
                <a:lnTo>
                  <a:pt x="862984" y="2216046"/>
                </a:lnTo>
                <a:lnTo>
                  <a:pt x="864341" y="2171158"/>
                </a:lnTo>
                <a:lnTo>
                  <a:pt x="865020" y="2126258"/>
                </a:lnTo>
                <a:lnTo>
                  <a:pt x="865020" y="2081353"/>
                </a:lnTo>
                <a:lnTo>
                  <a:pt x="864341" y="2036453"/>
                </a:lnTo>
                <a:lnTo>
                  <a:pt x="862985" y="1991565"/>
                </a:lnTo>
                <a:lnTo>
                  <a:pt x="860950" y="1946698"/>
                </a:lnTo>
                <a:lnTo>
                  <a:pt x="858236" y="1901860"/>
                </a:lnTo>
                <a:lnTo>
                  <a:pt x="854844" y="1857060"/>
                </a:lnTo>
                <a:lnTo>
                  <a:pt x="850774" y="1812306"/>
                </a:lnTo>
                <a:lnTo>
                  <a:pt x="846025" y="1767606"/>
                </a:lnTo>
                <a:lnTo>
                  <a:pt x="840597" y="1722969"/>
                </a:lnTo>
                <a:lnTo>
                  <a:pt x="834492" y="1678402"/>
                </a:lnTo>
                <a:lnTo>
                  <a:pt x="827707" y="1633915"/>
                </a:lnTo>
                <a:lnTo>
                  <a:pt x="820245" y="1589516"/>
                </a:lnTo>
                <a:lnTo>
                  <a:pt x="812103" y="1545212"/>
                </a:lnTo>
                <a:lnTo>
                  <a:pt x="803284" y="1501013"/>
                </a:lnTo>
                <a:lnTo>
                  <a:pt x="793786" y="1456927"/>
                </a:lnTo>
                <a:lnTo>
                  <a:pt x="783609" y="1412961"/>
                </a:lnTo>
                <a:lnTo>
                  <a:pt x="772755" y="1369125"/>
                </a:lnTo>
                <a:lnTo>
                  <a:pt x="761221" y="1325427"/>
                </a:lnTo>
                <a:lnTo>
                  <a:pt x="749009" y="1281875"/>
                </a:lnTo>
                <a:lnTo>
                  <a:pt x="736119" y="1238477"/>
                </a:lnTo>
                <a:lnTo>
                  <a:pt x="722550" y="1195242"/>
                </a:lnTo>
                <a:lnTo>
                  <a:pt x="708303" y="1152178"/>
                </a:lnTo>
                <a:lnTo>
                  <a:pt x="693378" y="1109293"/>
                </a:lnTo>
                <a:lnTo>
                  <a:pt x="677774" y="1066597"/>
                </a:lnTo>
                <a:lnTo>
                  <a:pt x="661491" y="1024096"/>
                </a:lnTo>
                <a:lnTo>
                  <a:pt x="644530" y="981800"/>
                </a:lnTo>
                <a:lnTo>
                  <a:pt x="626891" y="939717"/>
                </a:lnTo>
                <a:lnTo>
                  <a:pt x="608573" y="897855"/>
                </a:lnTo>
                <a:lnTo>
                  <a:pt x="589577" y="856223"/>
                </a:lnTo>
                <a:lnTo>
                  <a:pt x="569902" y="814828"/>
                </a:lnTo>
                <a:lnTo>
                  <a:pt x="549549" y="773680"/>
                </a:lnTo>
                <a:lnTo>
                  <a:pt x="528517" y="732786"/>
                </a:lnTo>
                <a:lnTo>
                  <a:pt x="506807" y="692155"/>
                </a:lnTo>
                <a:lnTo>
                  <a:pt x="484419" y="651796"/>
                </a:lnTo>
                <a:lnTo>
                  <a:pt x="461352" y="611716"/>
                </a:lnTo>
                <a:lnTo>
                  <a:pt x="437607" y="571924"/>
                </a:lnTo>
                <a:lnTo>
                  <a:pt x="413183" y="532428"/>
                </a:lnTo>
                <a:lnTo>
                  <a:pt x="388081" y="493237"/>
                </a:lnTo>
                <a:lnTo>
                  <a:pt x="362300" y="454359"/>
                </a:lnTo>
                <a:lnTo>
                  <a:pt x="335841" y="415803"/>
                </a:lnTo>
                <a:lnTo>
                  <a:pt x="308703" y="377576"/>
                </a:lnTo>
                <a:lnTo>
                  <a:pt x="280887" y="339687"/>
                </a:lnTo>
                <a:lnTo>
                  <a:pt x="252392" y="302145"/>
                </a:lnTo>
                <a:lnTo>
                  <a:pt x="223220" y="264957"/>
                </a:lnTo>
                <a:lnTo>
                  <a:pt x="193368" y="228133"/>
                </a:lnTo>
                <a:lnTo>
                  <a:pt x="162838" y="191679"/>
                </a:lnTo>
                <a:lnTo>
                  <a:pt x="131630" y="155606"/>
                </a:lnTo>
                <a:lnTo>
                  <a:pt x="99743" y="119921"/>
                </a:lnTo>
                <a:lnTo>
                  <a:pt x="67178" y="84632"/>
                </a:lnTo>
                <a:lnTo>
                  <a:pt x="33934" y="49748"/>
                </a:lnTo>
                <a:lnTo>
                  <a:pt x="12" y="15278"/>
                </a:lnTo>
                <a:lnTo>
                  <a:pt x="15278" y="0"/>
                </a:lnTo>
                <a:close/>
              </a:path>
            </a:pathLst>
          </a:custGeom>
          <a:noFill/>
          <a:ln cap="flat" cmpd="sng" w="15875">
            <a:solidFill>
              <a:srgbClr val="121E22"/>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7" name="Google Shape;637;p34"/>
          <p:cNvSpPr/>
          <p:nvPr/>
        </p:nvSpPr>
        <p:spPr>
          <a:xfrm>
            <a:off x="2671952" y="1752219"/>
            <a:ext cx="7249795" cy="680720"/>
          </a:xfrm>
          <a:custGeom>
            <a:rect b="b" l="l" r="r" t="t"/>
            <a:pathLst>
              <a:path extrusionOk="0" h="680719" w="7249795">
                <a:moveTo>
                  <a:pt x="0" y="0"/>
                </a:moveTo>
                <a:lnTo>
                  <a:pt x="7249668" y="0"/>
                </a:lnTo>
                <a:lnTo>
                  <a:pt x="7249668" y="680465"/>
                </a:lnTo>
                <a:lnTo>
                  <a:pt x="0" y="680465"/>
                </a:lnTo>
                <a:lnTo>
                  <a:pt x="0" y="0"/>
                </a:lnTo>
                <a:close/>
              </a:path>
            </a:pathLst>
          </a:custGeom>
          <a:solidFill>
            <a:srgbClr val="1A282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8" name="Google Shape;638;p34"/>
          <p:cNvSpPr/>
          <p:nvPr/>
        </p:nvSpPr>
        <p:spPr>
          <a:xfrm>
            <a:off x="2671952" y="1752219"/>
            <a:ext cx="7249795" cy="680720"/>
          </a:xfrm>
          <a:custGeom>
            <a:rect b="b" l="l" r="r" t="t"/>
            <a:pathLst>
              <a:path extrusionOk="0" h="680719" w="7249795">
                <a:moveTo>
                  <a:pt x="0" y="0"/>
                </a:moveTo>
                <a:lnTo>
                  <a:pt x="7249668" y="0"/>
                </a:lnTo>
                <a:lnTo>
                  <a:pt x="7249668" y="680465"/>
                </a:lnTo>
                <a:lnTo>
                  <a:pt x="0" y="680465"/>
                </a:lnTo>
                <a:lnTo>
                  <a:pt x="0" y="0"/>
                </a:lnTo>
                <a:close/>
              </a:path>
            </a:pathLst>
          </a:custGeom>
          <a:noFill/>
          <a:ln cap="flat" cmpd="sng" w="25400">
            <a:solidFill>
              <a:srgbClr val="F3F0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9" name="Google Shape;639;p34"/>
          <p:cNvSpPr txBox="1"/>
          <p:nvPr/>
        </p:nvSpPr>
        <p:spPr>
          <a:xfrm>
            <a:off x="3198281" y="1807446"/>
            <a:ext cx="6280785" cy="563880"/>
          </a:xfrm>
          <a:prstGeom prst="rect">
            <a:avLst/>
          </a:prstGeom>
          <a:noFill/>
          <a:ln>
            <a:noFill/>
          </a:ln>
        </p:spPr>
        <p:txBody>
          <a:bodyPr anchorCtr="0" anchor="t" bIns="0" lIns="0" spcFirstLastPara="1" rIns="0" wrap="square" tIns="0">
            <a:spAutoFit/>
          </a:bodyPr>
          <a:lstStyle/>
          <a:p>
            <a:pPr indent="0" lvl="0" marL="12700" marR="5080" rtl="0" algn="l">
              <a:lnSpc>
                <a:spcPct val="109000"/>
              </a:lnSpc>
              <a:spcBef>
                <a:spcPts val="0"/>
              </a:spcBef>
              <a:spcAft>
                <a:spcPts val="0"/>
              </a:spcAft>
              <a:buNone/>
            </a:pPr>
            <a:r>
              <a:rPr lang="en-US" sz="2000">
                <a:solidFill>
                  <a:srgbClr val="FFFFFF"/>
                </a:solidFill>
                <a:latin typeface="Arial"/>
                <a:ea typeface="Arial"/>
                <a:cs typeface="Arial"/>
                <a:sym typeface="Arial"/>
              </a:rPr>
              <a:t>Kila shirika lina changamoto za kipekee na tathmini ni muhimu ili kutoa uwezo wa kujenga</a:t>
            </a:r>
            <a:endParaRPr sz="2000">
              <a:solidFill>
                <a:schemeClr val="dk1"/>
              </a:solidFill>
              <a:latin typeface="Arial"/>
              <a:ea typeface="Arial"/>
              <a:cs typeface="Arial"/>
              <a:sym typeface="Arial"/>
            </a:endParaRPr>
          </a:p>
        </p:txBody>
      </p:sp>
      <p:sp>
        <p:nvSpPr>
          <p:cNvPr id="640" name="Google Shape;640;p34"/>
          <p:cNvSpPr/>
          <p:nvPr/>
        </p:nvSpPr>
        <p:spPr>
          <a:xfrm>
            <a:off x="2246757" y="1667636"/>
            <a:ext cx="849630" cy="849630"/>
          </a:xfrm>
          <a:custGeom>
            <a:rect b="b" l="l" r="r" t="t"/>
            <a:pathLst>
              <a:path extrusionOk="0" h="849630" w="849630">
                <a:moveTo>
                  <a:pt x="424815" y="0"/>
                </a:moveTo>
                <a:lnTo>
                  <a:pt x="378526" y="2492"/>
                </a:lnTo>
                <a:lnTo>
                  <a:pt x="333681" y="9798"/>
                </a:lnTo>
                <a:lnTo>
                  <a:pt x="290540" y="21657"/>
                </a:lnTo>
                <a:lnTo>
                  <a:pt x="249360" y="37810"/>
                </a:lnTo>
                <a:lnTo>
                  <a:pt x="210402" y="57999"/>
                </a:lnTo>
                <a:lnTo>
                  <a:pt x="173924" y="81964"/>
                </a:lnTo>
                <a:lnTo>
                  <a:pt x="140185" y="109446"/>
                </a:lnTo>
                <a:lnTo>
                  <a:pt x="109446" y="140185"/>
                </a:lnTo>
                <a:lnTo>
                  <a:pt x="81964" y="173924"/>
                </a:lnTo>
                <a:lnTo>
                  <a:pt x="57999" y="210402"/>
                </a:lnTo>
                <a:lnTo>
                  <a:pt x="37810" y="249360"/>
                </a:lnTo>
                <a:lnTo>
                  <a:pt x="21657" y="290540"/>
                </a:lnTo>
                <a:lnTo>
                  <a:pt x="9798" y="333681"/>
                </a:lnTo>
                <a:lnTo>
                  <a:pt x="2492" y="378526"/>
                </a:lnTo>
                <a:lnTo>
                  <a:pt x="0" y="424814"/>
                </a:lnTo>
                <a:lnTo>
                  <a:pt x="2492" y="471103"/>
                </a:lnTo>
                <a:lnTo>
                  <a:pt x="9798" y="515948"/>
                </a:lnTo>
                <a:lnTo>
                  <a:pt x="21657" y="559089"/>
                </a:lnTo>
                <a:lnTo>
                  <a:pt x="37810" y="600269"/>
                </a:lnTo>
                <a:lnTo>
                  <a:pt x="57999" y="639227"/>
                </a:lnTo>
                <a:lnTo>
                  <a:pt x="81964" y="675705"/>
                </a:lnTo>
                <a:lnTo>
                  <a:pt x="109446" y="709444"/>
                </a:lnTo>
                <a:lnTo>
                  <a:pt x="140185" y="740183"/>
                </a:lnTo>
                <a:lnTo>
                  <a:pt x="173924" y="767665"/>
                </a:lnTo>
                <a:lnTo>
                  <a:pt x="210402" y="791630"/>
                </a:lnTo>
                <a:lnTo>
                  <a:pt x="249360" y="811819"/>
                </a:lnTo>
                <a:lnTo>
                  <a:pt x="290540" y="827972"/>
                </a:lnTo>
                <a:lnTo>
                  <a:pt x="333681" y="839831"/>
                </a:lnTo>
                <a:lnTo>
                  <a:pt x="378526" y="847137"/>
                </a:lnTo>
                <a:lnTo>
                  <a:pt x="424815" y="849629"/>
                </a:lnTo>
                <a:lnTo>
                  <a:pt x="471103" y="847137"/>
                </a:lnTo>
                <a:lnTo>
                  <a:pt x="515948" y="839831"/>
                </a:lnTo>
                <a:lnTo>
                  <a:pt x="559089" y="827972"/>
                </a:lnTo>
                <a:lnTo>
                  <a:pt x="600269" y="811819"/>
                </a:lnTo>
                <a:lnTo>
                  <a:pt x="639227" y="791630"/>
                </a:lnTo>
                <a:lnTo>
                  <a:pt x="675705" y="767665"/>
                </a:lnTo>
                <a:lnTo>
                  <a:pt x="709444" y="740183"/>
                </a:lnTo>
                <a:lnTo>
                  <a:pt x="740183" y="709444"/>
                </a:lnTo>
                <a:lnTo>
                  <a:pt x="767665" y="675705"/>
                </a:lnTo>
                <a:lnTo>
                  <a:pt x="791630" y="639227"/>
                </a:lnTo>
                <a:lnTo>
                  <a:pt x="811819" y="600269"/>
                </a:lnTo>
                <a:lnTo>
                  <a:pt x="827972" y="559089"/>
                </a:lnTo>
                <a:lnTo>
                  <a:pt x="839831" y="515948"/>
                </a:lnTo>
                <a:lnTo>
                  <a:pt x="847137" y="471103"/>
                </a:lnTo>
                <a:lnTo>
                  <a:pt x="849630" y="424814"/>
                </a:lnTo>
                <a:lnTo>
                  <a:pt x="847137" y="378526"/>
                </a:lnTo>
                <a:lnTo>
                  <a:pt x="839831" y="333681"/>
                </a:lnTo>
                <a:lnTo>
                  <a:pt x="827972" y="290540"/>
                </a:lnTo>
                <a:lnTo>
                  <a:pt x="811819" y="249360"/>
                </a:lnTo>
                <a:lnTo>
                  <a:pt x="791630" y="210402"/>
                </a:lnTo>
                <a:lnTo>
                  <a:pt x="767665" y="173924"/>
                </a:lnTo>
                <a:lnTo>
                  <a:pt x="740183" y="140185"/>
                </a:lnTo>
                <a:lnTo>
                  <a:pt x="709444" y="109446"/>
                </a:lnTo>
                <a:lnTo>
                  <a:pt x="675705" y="81964"/>
                </a:lnTo>
                <a:lnTo>
                  <a:pt x="639227" y="57999"/>
                </a:lnTo>
                <a:lnTo>
                  <a:pt x="600269" y="37810"/>
                </a:lnTo>
                <a:lnTo>
                  <a:pt x="559089" y="21657"/>
                </a:lnTo>
                <a:lnTo>
                  <a:pt x="515948" y="9798"/>
                </a:lnTo>
                <a:lnTo>
                  <a:pt x="471103" y="2492"/>
                </a:lnTo>
                <a:lnTo>
                  <a:pt x="424815" y="0"/>
                </a:lnTo>
                <a:close/>
              </a:path>
            </a:pathLst>
          </a:custGeom>
          <a:solidFill>
            <a:srgbClr val="F3F0E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1" name="Google Shape;641;p34"/>
          <p:cNvSpPr/>
          <p:nvPr/>
        </p:nvSpPr>
        <p:spPr>
          <a:xfrm>
            <a:off x="2246757" y="1667636"/>
            <a:ext cx="849630" cy="849630"/>
          </a:xfrm>
          <a:custGeom>
            <a:rect b="b" l="l" r="r" t="t"/>
            <a:pathLst>
              <a:path extrusionOk="0" h="849630" w="849630">
                <a:moveTo>
                  <a:pt x="0" y="424814"/>
                </a:moveTo>
                <a:lnTo>
                  <a:pt x="2492" y="378526"/>
                </a:lnTo>
                <a:lnTo>
                  <a:pt x="9798" y="333681"/>
                </a:lnTo>
                <a:lnTo>
                  <a:pt x="21657" y="290540"/>
                </a:lnTo>
                <a:lnTo>
                  <a:pt x="37810" y="249360"/>
                </a:lnTo>
                <a:lnTo>
                  <a:pt x="57999" y="210402"/>
                </a:lnTo>
                <a:lnTo>
                  <a:pt x="81964" y="173924"/>
                </a:lnTo>
                <a:lnTo>
                  <a:pt x="109446" y="140185"/>
                </a:lnTo>
                <a:lnTo>
                  <a:pt x="140185" y="109446"/>
                </a:lnTo>
                <a:lnTo>
                  <a:pt x="173924" y="81964"/>
                </a:lnTo>
                <a:lnTo>
                  <a:pt x="210402" y="57999"/>
                </a:lnTo>
                <a:lnTo>
                  <a:pt x="249360" y="37810"/>
                </a:lnTo>
                <a:lnTo>
                  <a:pt x="290540" y="21657"/>
                </a:lnTo>
                <a:lnTo>
                  <a:pt x="333681" y="9798"/>
                </a:lnTo>
                <a:lnTo>
                  <a:pt x="378526" y="2492"/>
                </a:lnTo>
                <a:lnTo>
                  <a:pt x="424815" y="0"/>
                </a:lnTo>
                <a:lnTo>
                  <a:pt x="471103" y="2492"/>
                </a:lnTo>
                <a:lnTo>
                  <a:pt x="515948" y="9798"/>
                </a:lnTo>
                <a:lnTo>
                  <a:pt x="559089" y="21657"/>
                </a:lnTo>
                <a:lnTo>
                  <a:pt x="600269" y="37810"/>
                </a:lnTo>
                <a:lnTo>
                  <a:pt x="639227" y="57999"/>
                </a:lnTo>
                <a:lnTo>
                  <a:pt x="675705" y="81964"/>
                </a:lnTo>
                <a:lnTo>
                  <a:pt x="709444" y="109446"/>
                </a:lnTo>
                <a:lnTo>
                  <a:pt x="740183" y="140185"/>
                </a:lnTo>
                <a:lnTo>
                  <a:pt x="767665" y="173924"/>
                </a:lnTo>
                <a:lnTo>
                  <a:pt x="791630" y="210402"/>
                </a:lnTo>
                <a:lnTo>
                  <a:pt x="811819" y="249360"/>
                </a:lnTo>
                <a:lnTo>
                  <a:pt x="827972" y="290540"/>
                </a:lnTo>
                <a:lnTo>
                  <a:pt x="839831" y="333681"/>
                </a:lnTo>
                <a:lnTo>
                  <a:pt x="847137" y="378526"/>
                </a:lnTo>
                <a:lnTo>
                  <a:pt x="849630" y="424814"/>
                </a:lnTo>
                <a:lnTo>
                  <a:pt x="847137" y="471103"/>
                </a:lnTo>
                <a:lnTo>
                  <a:pt x="839831" y="515948"/>
                </a:lnTo>
                <a:lnTo>
                  <a:pt x="827972" y="559089"/>
                </a:lnTo>
                <a:lnTo>
                  <a:pt x="811819" y="600269"/>
                </a:lnTo>
                <a:lnTo>
                  <a:pt x="791630" y="639227"/>
                </a:lnTo>
                <a:lnTo>
                  <a:pt x="767665" y="675705"/>
                </a:lnTo>
                <a:lnTo>
                  <a:pt x="740183" y="709444"/>
                </a:lnTo>
                <a:lnTo>
                  <a:pt x="709444" y="740183"/>
                </a:lnTo>
                <a:lnTo>
                  <a:pt x="675705" y="767665"/>
                </a:lnTo>
                <a:lnTo>
                  <a:pt x="639227" y="791630"/>
                </a:lnTo>
                <a:lnTo>
                  <a:pt x="600269" y="811819"/>
                </a:lnTo>
                <a:lnTo>
                  <a:pt x="559089" y="827972"/>
                </a:lnTo>
                <a:lnTo>
                  <a:pt x="515948" y="839831"/>
                </a:lnTo>
                <a:lnTo>
                  <a:pt x="471103" y="847137"/>
                </a:lnTo>
                <a:lnTo>
                  <a:pt x="424815" y="849629"/>
                </a:lnTo>
                <a:lnTo>
                  <a:pt x="378526" y="847137"/>
                </a:lnTo>
                <a:lnTo>
                  <a:pt x="333681" y="839831"/>
                </a:lnTo>
                <a:lnTo>
                  <a:pt x="290540" y="827972"/>
                </a:lnTo>
                <a:lnTo>
                  <a:pt x="249360" y="811819"/>
                </a:lnTo>
                <a:lnTo>
                  <a:pt x="210402" y="791630"/>
                </a:lnTo>
                <a:lnTo>
                  <a:pt x="173924" y="767665"/>
                </a:lnTo>
                <a:lnTo>
                  <a:pt x="140185" y="740183"/>
                </a:lnTo>
                <a:lnTo>
                  <a:pt x="109446" y="709444"/>
                </a:lnTo>
                <a:lnTo>
                  <a:pt x="81964" y="675705"/>
                </a:lnTo>
                <a:lnTo>
                  <a:pt x="57999" y="639227"/>
                </a:lnTo>
                <a:lnTo>
                  <a:pt x="37810" y="600269"/>
                </a:lnTo>
                <a:lnTo>
                  <a:pt x="21657" y="559089"/>
                </a:lnTo>
                <a:lnTo>
                  <a:pt x="9798" y="515948"/>
                </a:lnTo>
                <a:lnTo>
                  <a:pt x="2492" y="471103"/>
                </a:lnTo>
                <a:lnTo>
                  <a:pt x="0" y="424814"/>
                </a:lnTo>
                <a:close/>
              </a:path>
            </a:pathLst>
          </a:custGeom>
          <a:noFill/>
          <a:ln cap="flat" cmpd="sng" w="15875">
            <a:solidFill>
              <a:srgbClr val="1A282E"/>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2" name="Google Shape;642;p34"/>
          <p:cNvSpPr/>
          <p:nvPr/>
        </p:nvSpPr>
        <p:spPr>
          <a:xfrm>
            <a:off x="3061335" y="2772536"/>
            <a:ext cx="6860540" cy="680085"/>
          </a:xfrm>
          <a:custGeom>
            <a:rect b="b" l="l" r="r" t="t"/>
            <a:pathLst>
              <a:path extrusionOk="0" h="680085" w="6860540">
                <a:moveTo>
                  <a:pt x="0" y="0"/>
                </a:moveTo>
                <a:lnTo>
                  <a:pt x="6860286" y="0"/>
                </a:lnTo>
                <a:lnTo>
                  <a:pt x="6860286" y="679703"/>
                </a:lnTo>
                <a:lnTo>
                  <a:pt x="0" y="679703"/>
                </a:lnTo>
                <a:lnTo>
                  <a:pt x="0" y="0"/>
                </a:lnTo>
                <a:close/>
              </a:path>
            </a:pathLst>
          </a:custGeom>
          <a:solidFill>
            <a:srgbClr val="1A282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3" name="Google Shape;643;p34"/>
          <p:cNvSpPr/>
          <p:nvPr/>
        </p:nvSpPr>
        <p:spPr>
          <a:xfrm>
            <a:off x="3061335" y="2772536"/>
            <a:ext cx="6860540" cy="680085"/>
          </a:xfrm>
          <a:custGeom>
            <a:rect b="b" l="l" r="r" t="t"/>
            <a:pathLst>
              <a:path extrusionOk="0" h="680085" w="6860540">
                <a:moveTo>
                  <a:pt x="0" y="0"/>
                </a:moveTo>
                <a:lnTo>
                  <a:pt x="6860286" y="0"/>
                </a:lnTo>
                <a:lnTo>
                  <a:pt x="6860286" y="679703"/>
                </a:lnTo>
                <a:lnTo>
                  <a:pt x="0" y="679703"/>
                </a:lnTo>
                <a:lnTo>
                  <a:pt x="0" y="0"/>
                </a:lnTo>
                <a:close/>
              </a:path>
            </a:pathLst>
          </a:custGeom>
          <a:noFill/>
          <a:ln cap="flat" cmpd="sng" w="25400">
            <a:solidFill>
              <a:srgbClr val="F3F0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4" name="Google Shape;644;p34"/>
          <p:cNvSpPr txBox="1"/>
          <p:nvPr/>
        </p:nvSpPr>
        <p:spPr>
          <a:xfrm>
            <a:off x="3588090" y="2827489"/>
            <a:ext cx="6010275" cy="563880"/>
          </a:xfrm>
          <a:prstGeom prst="rect">
            <a:avLst/>
          </a:prstGeom>
          <a:noFill/>
          <a:ln>
            <a:noFill/>
          </a:ln>
        </p:spPr>
        <p:txBody>
          <a:bodyPr anchorCtr="0" anchor="t" bIns="0" lIns="0" spcFirstLastPara="1" rIns="0" wrap="square" tIns="0">
            <a:spAutoFit/>
          </a:bodyPr>
          <a:lstStyle/>
          <a:p>
            <a:pPr indent="0" lvl="0" marL="12700" marR="5080" rtl="0" algn="l">
              <a:lnSpc>
                <a:spcPct val="109000"/>
              </a:lnSpc>
              <a:spcBef>
                <a:spcPts val="0"/>
              </a:spcBef>
              <a:spcAft>
                <a:spcPts val="0"/>
              </a:spcAft>
              <a:buNone/>
            </a:pPr>
            <a:r>
              <a:rPr lang="en-US" sz="2000">
                <a:solidFill>
                  <a:srgbClr val="FFFFFF"/>
                </a:solidFill>
                <a:latin typeface="Arial"/>
                <a:ea typeface="Arial"/>
                <a:cs typeface="Arial"/>
                <a:sym typeface="Arial"/>
              </a:rPr>
              <a:t>ASAP inahudumia washirika wa hali ya juu wenye udhaifu mkubwa katika shughuli</a:t>
            </a:r>
            <a:endParaRPr sz="2000">
              <a:solidFill>
                <a:schemeClr val="dk1"/>
              </a:solidFill>
              <a:latin typeface="Arial"/>
              <a:ea typeface="Arial"/>
              <a:cs typeface="Arial"/>
              <a:sym typeface="Arial"/>
            </a:endParaRPr>
          </a:p>
        </p:txBody>
      </p:sp>
      <p:sp>
        <p:nvSpPr>
          <p:cNvPr id="645" name="Google Shape;645;p34"/>
          <p:cNvSpPr/>
          <p:nvPr/>
        </p:nvSpPr>
        <p:spPr>
          <a:xfrm>
            <a:off x="2632329" y="2668904"/>
            <a:ext cx="849630" cy="849630"/>
          </a:xfrm>
          <a:custGeom>
            <a:rect b="b" l="l" r="r" t="t"/>
            <a:pathLst>
              <a:path extrusionOk="0" h="849629" w="849629">
                <a:moveTo>
                  <a:pt x="424815" y="0"/>
                </a:moveTo>
                <a:lnTo>
                  <a:pt x="378526" y="2492"/>
                </a:lnTo>
                <a:lnTo>
                  <a:pt x="333681" y="9798"/>
                </a:lnTo>
                <a:lnTo>
                  <a:pt x="290540" y="21657"/>
                </a:lnTo>
                <a:lnTo>
                  <a:pt x="249360" y="37810"/>
                </a:lnTo>
                <a:lnTo>
                  <a:pt x="210402" y="57999"/>
                </a:lnTo>
                <a:lnTo>
                  <a:pt x="173924" y="81964"/>
                </a:lnTo>
                <a:lnTo>
                  <a:pt x="140185" y="109446"/>
                </a:lnTo>
                <a:lnTo>
                  <a:pt x="109446" y="140185"/>
                </a:lnTo>
                <a:lnTo>
                  <a:pt x="81964" y="173924"/>
                </a:lnTo>
                <a:lnTo>
                  <a:pt x="57999" y="210402"/>
                </a:lnTo>
                <a:lnTo>
                  <a:pt x="37810" y="249360"/>
                </a:lnTo>
                <a:lnTo>
                  <a:pt x="21657" y="290540"/>
                </a:lnTo>
                <a:lnTo>
                  <a:pt x="9798" y="333681"/>
                </a:lnTo>
                <a:lnTo>
                  <a:pt x="2492" y="378526"/>
                </a:lnTo>
                <a:lnTo>
                  <a:pt x="0" y="424814"/>
                </a:lnTo>
                <a:lnTo>
                  <a:pt x="2492" y="471103"/>
                </a:lnTo>
                <a:lnTo>
                  <a:pt x="9798" y="515948"/>
                </a:lnTo>
                <a:lnTo>
                  <a:pt x="21657" y="559089"/>
                </a:lnTo>
                <a:lnTo>
                  <a:pt x="37810" y="600269"/>
                </a:lnTo>
                <a:lnTo>
                  <a:pt x="57999" y="639227"/>
                </a:lnTo>
                <a:lnTo>
                  <a:pt x="81964" y="675705"/>
                </a:lnTo>
                <a:lnTo>
                  <a:pt x="109446" y="709444"/>
                </a:lnTo>
                <a:lnTo>
                  <a:pt x="140185" y="740183"/>
                </a:lnTo>
                <a:lnTo>
                  <a:pt x="173924" y="767665"/>
                </a:lnTo>
                <a:lnTo>
                  <a:pt x="210402" y="791630"/>
                </a:lnTo>
                <a:lnTo>
                  <a:pt x="249360" y="811819"/>
                </a:lnTo>
                <a:lnTo>
                  <a:pt x="290540" y="827972"/>
                </a:lnTo>
                <a:lnTo>
                  <a:pt x="333681" y="839831"/>
                </a:lnTo>
                <a:lnTo>
                  <a:pt x="378526" y="847137"/>
                </a:lnTo>
                <a:lnTo>
                  <a:pt x="424815" y="849629"/>
                </a:lnTo>
                <a:lnTo>
                  <a:pt x="471103" y="847137"/>
                </a:lnTo>
                <a:lnTo>
                  <a:pt x="515948" y="839831"/>
                </a:lnTo>
                <a:lnTo>
                  <a:pt x="559089" y="827972"/>
                </a:lnTo>
                <a:lnTo>
                  <a:pt x="600269" y="811819"/>
                </a:lnTo>
                <a:lnTo>
                  <a:pt x="639227" y="791630"/>
                </a:lnTo>
                <a:lnTo>
                  <a:pt x="675705" y="767665"/>
                </a:lnTo>
                <a:lnTo>
                  <a:pt x="709444" y="740183"/>
                </a:lnTo>
                <a:lnTo>
                  <a:pt x="740183" y="709444"/>
                </a:lnTo>
                <a:lnTo>
                  <a:pt x="767665" y="675705"/>
                </a:lnTo>
                <a:lnTo>
                  <a:pt x="791630" y="639227"/>
                </a:lnTo>
                <a:lnTo>
                  <a:pt x="811819" y="600269"/>
                </a:lnTo>
                <a:lnTo>
                  <a:pt x="827972" y="559089"/>
                </a:lnTo>
                <a:lnTo>
                  <a:pt x="839831" y="515948"/>
                </a:lnTo>
                <a:lnTo>
                  <a:pt x="847137" y="471103"/>
                </a:lnTo>
                <a:lnTo>
                  <a:pt x="849630" y="424814"/>
                </a:lnTo>
                <a:lnTo>
                  <a:pt x="847137" y="378526"/>
                </a:lnTo>
                <a:lnTo>
                  <a:pt x="839831" y="333681"/>
                </a:lnTo>
                <a:lnTo>
                  <a:pt x="827972" y="290540"/>
                </a:lnTo>
                <a:lnTo>
                  <a:pt x="811819" y="249360"/>
                </a:lnTo>
                <a:lnTo>
                  <a:pt x="791630" y="210402"/>
                </a:lnTo>
                <a:lnTo>
                  <a:pt x="767665" y="173924"/>
                </a:lnTo>
                <a:lnTo>
                  <a:pt x="740183" y="140185"/>
                </a:lnTo>
                <a:lnTo>
                  <a:pt x="709444" y="109446"/>
                </a:lnTo>
                <a:lnTo>
                  <a:pt x="675705" y="81964"/>
                </a:lnTo>
                <a:lnTo>
                  <a:pt x="639227" y="57999"/>
                </a:lnTo>
                <a:lnTo>
                  <a:pt x="600269" y="37810"/>
                </a:lnTo>
                <a:lnTo>
                  <a:pt x="559089" y="21657"/>
                </a:lnTo>
                <a:lnTo>
                  <a:pt x="515948" y="9798"/>
                </a:lnTo>
                <a:lnTo>
                  <a:pt x="471103" y="2492"/>
                </a:lnTo>
                <a:lnTo>
                  <a:pt x="424815" y="0"/>
                </a:lnTo>
                <a:close/>
              </a:path>
            </a:pathLst>
          </a:custGeom>
          <a:solidFill>
            <a:srgbClr val="F3F0E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6" name="Google Shape;646;p34"/>
          <p:cNvSpPr/>
          <p:nvPr/>
        </p:nvSpPr>
        <p:spPr>
          <a:xfrm>
            <a:off x="2632329" y="2668904"/>
            <a:ext cx="849630" cy="849630"/>
          </a:xfrm>
          <a:custGeom>
            <a:rect b="b" l="l" r="r" t="t"/>
            <a:pathLst>
              <a:path extrusionOk="0" h="849629" w="849629">
                <a:moveTo>
                  <a:pt x="0" y="424814"/>
                </a:moveTo>
                <a:lnTo>
                  <a:pt x="2492" y="378526"/>
                </a:lnTo>
                <a:lnTo>
                  <a:pt x="9798" y="333681"/>
                </a:lnTo>
                <a:lnTo>
                  <a:pt x="21657" y="290540"/>
                </a:lnTo>
                <a:lnTo>
                  <a:pt x="37810" y="249360"/>
                </a:lnTo>
                <a:lnTo>
                  <a:pt x="57999" y="210402"/>
                </a:lnTo>
                <a:lnTo>
                  <a:pt x="81964" y="173924"/>
                </a:lnTo>
                <a:lnTo>
                  <a:pt x="109446" y="140185"/>
                </a:lnTo>
                <a:lnTo>
                  <a:pt x="140185" y="109446"/>
                </a:lnTo>
                <a:lnTo>
                  <a:pt x="173924" y="81964"/>
                </a:lnTo>
                <a:lnTo>
                  <a:pt x="210402" y="57999"/>
                </a:lnTo>
                <a:lnTo>
                  <a:pt x="249360" y="37810"/>
                </a:lnTo>
                <a:lnTo>
                  <a:pt x="290540" y="21657"/>
                </a:lnTo>
                <a:lnTo>
                  <a:pt x="333681" y="9798"/>
                </a:lnTo>
                <a:lnTo>
                  <a:pt x="378526" y="2492"/>
                </a:lnTo>
                <a:lnTo>
                  <a:pt x="424815" y="0"/>
                </a:lnTo>
                <a:lnTo>
                  <a:pt x="471103" y="2492"/>
                </a:lnTo>
                <a:lnTo>
                  <a:pt x="515948" y="9798"/>
                </a:lnTo>
                <a:lnTo>
                  <a:pt x="559089" y="21657"/>
                </a:lnTo>
                <a:lnTo>
                  <a:pt x="600269" y="37810"/>
                </a:lnTo>
                <a:lnTo>
                  <a:pt x="639227" y="57999"/>
                </a:lnTo>
                <a:lnTo>
                  <a:pt x="675705" y="81964"/>
                </a:lnTo>
                <a:lnTo>
                  <a:pt x="709444" y="109446"/>
                </a:lnTo>
                <a:lnTo>
                  <a:pt x="740183" y="140185"/>
                </a:lnTo>
                <a:lnTo>
                  <a:pt x="767665" y="173924"/>
                </a:lnTo>
                <a:lnTo>
                  <a:pt x="791630" y="210402"/>
                </a:lnTo>
                <a:lnTo>
                  <a:pt x="811819" y="249360"/>
                </a:lnTo>
                <a:lnTo>
                  <a:pt x="827972" y="290540"/>
                </a:lnTo>
                <a:lnTo>
                  <a:pt x="839831" y="333681"/>
                </a:lnTo>
                <a:lnTo>
                  <a:pt x="847137" y="378526"/>
                </a:lnTo>
                <a:lnTo>
                  <a:pt x="849630" y="424814"/>
                </a:lnTo>
                <a:lnTo>
                  <a:pt x="847137" y="471103"/>
                </a:lnTo>
                <a:lnTo>
                  <a:pt x="839831" y="515948"/>
                </a:lnTo>
                <a:lnTo>
                  <a:pt x="827972" y="559089"/>
                </a:lnTo>
                <a:lnTo>
                  <a:pt x="811819" y="600269"/>
                </a:lnTo>
                <a:lnTo>
                  <a:pt x="791630" y="639227"/>
                </a:lnTo>
                <a:lnTo>
                  <a:pt x="767665" y="675705"/>
                </a:lnTo>
                <a:lnTo>
                  <a:pt x="740183" y="709444"/>
                </a:lnTo>
                <a:lnTo>
                  <a:pt x="709444" y="740183"/>
                </a:lnTo>
                <a:lnTo>
                  <a:pt x="675705" y="767665"/>
                </a:lnTo>
                <a:lnTo>
                  <a:pt x="639227" y="791630"/>
                </a:lnTo>
                <a:lnTo>
                  <a:pt x="600269" y="811819"/>
                </a:lnTo>
                <a:lnTo>
                  <a:pt x="559089" y="827972"/>
                </a:lnTo>
                <a:lnTo>
                  <a:pt x="515948" y="839831"/>
                </a:lnTo>
                <a:lnTo>
                  <a:pt x="471103" y="847137"/>
                </a:lnTo>
                <a:lnTo>
                  <a:pt x="424815" y="849629"/>
                </a:lnTo>
                <a:lnTo>
                  <a:pt x="378526" y="847137"/>
                </a:lnTo>
                <a:lnTo>
                  <a:pt x="333681" y="839831"/>
                </a:lnTo>
                <a:lnTo>
                  <a:pt x="290540" y="827972"/>
                </a:lnTo>
                <a:lnTo>
                  <a:pt x="249360" y="811819"/>
                </a:lnTo>
                <a:lnTo>
                  <a:pt x="210402" y="791630"/>
                </a:lnTo>
                <a:lnTo>
                  <a:pt x="173924" y="767665"/>
                </a:lnTo>
                <a:lnTo>
                  <a:pt x="140185" y="740183"/>
                </a:lnTo>
                <a:lnTo>
                  <a:pt x="109446" y="709444"/>
                </a:lnTo>
                <a:lnTo>
                  <a:pt x="81964" y="675705"/>
                </a:lnTo>
                <a:lnTo>
                  <a:pt x="57999" y="639227"/>
                </a:lnTo>
                <a:lnTo>
                  <a:pt x="37810" y="600269"/>
                </a:lnTo>
                <a:lnTo>
                  <a:pt x="21657" y="559089"/>
                </a:lnTo>
                <a:lnTo>
                  <a:pt x="9798" y="515948"/>
                </a:lnTo>
                <a:lnTo>
                  <a:pt x="2492" y="471103"/>
                </a:lnTo>
                <a:lnTo>
                  <a:pt x="0" y="424814"/>
                </a:lnTo>
                <a:close/>
              </a:path>
            </a:pathLst>
          </a:custGeom>
          <a:noFill/>
          <a:ln cap="flat" cmpd="sng" w="15875">
            <a:solidFill>
              <a:srgbClr val="1A282E"/>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7" name="Google Shape;647;p34"/>
          <p:cNvSpPr/>
          <p:nvPr/>
        </p:nvSpPr>
        <p:spPr>
          <a:xfrm>
            <a:off x="3061335" y="3792854"/>
            <a:ext cx="6860540" cy="680085"/>
          </a:xfrm>
          <a:custGeom>
            <a:rect b="b" l="l" r="r" t="t"/>
            <a:pathLst>
              <a:path extrusionOk="0" h="680085" w="6860540">
                <a:moveTo>
                  <a:pt x="0" y="0"/>
                </a:moveTo>
                <a:lnTo>
                  <a:pt x="6860286" y="0"/>
                </a:lnTo>
                <a:lnTo>
                  <a:pt x="6860286" y="679704"/>
                </a:lnTo>
                <a:lnTo>
                  <a:pt x="0" y="679704"/>
                </a:lnTo>
                <a:lnTo>
                  <a:pt x="0" y="0"/>
                </a:lnTo>
                <a:close/>
              </a:path>
            </a:pathLst>
          </a:custGeom>
          <a:solidFill>
            <a:srgbClr val="1A282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8" name="Google Shape;648;p34"/>
          <p:cNvSpPr/>
          <p:nvPr/>
        </p:nvSpPr>
        <p:spPr>
          <a:xfrm>
            <a:off x="3061335" y="3792854"/>
            <a:ext cx="6860540" cy="680085"/>
          </a:xfrm>
          <a:custGeom>
            <a:rect b="b" l="l" r="r" t="t"/>
            <a:pathLst>
              <a:path extrusionOk="0" h="680085" w="6860540">
                <a:moveTo>
                  <a:pt x="0" y="0"/>
                </a:moveTo>
                <a:lnTo>
                  <a:pt x="6860286" y="0"/>
                </a:lnTo>
                <a:lnTo>
                  <a:pt x="6860286" y="679704"/>
                </a:lnTo>
                <a:lnTo>
                  <a:pt x="0" y="679704"/>
                </a:lnTo>
                <a:lnTo>
                  <a:pt x="0" y="0"/>
                </a:lnTo>
                <a:close/>
              </a:path>
            </a:pathLst>
          </a:custGeom>
          <a:noFill/>
          <a:ln cap="flat" cmpd="sng" w="25400">
            <a:solidFill>
              <a:srgbClr val="F3F0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9" name="Google Shape;649;p34"/>
          <p:cNvSpPr txBox="1"/>
          <p:nvPr/>
        </p:nvSpPr>
        <p:spPr>
          <a:xfrm>
            <a:off x="3588090" y="3847533"/>
            <a:ext cx="5636260" cy="563880"/>
          </a:xfrm>
          <a:prstGeom prst="rect">
            <a:avLst/>
          </a:prstGeom>
          <a:noFill/>
          <a:ln>
            <a:noFill/>
          </a:ln>
        </p:spPr>
        <p:txBody>
          <a:bodyPr anchorCtr="0" anchor="t" bIns="0" lIns="0" spcFirstLastPara="1" rIns="0" wrap="square" tIns="0">
            <a:spAutoFit/>
          </a:bodyPr>
          <a:lstStyle/>
          <a:p>
            <a:pPr indent="0" lvl="0" marL="12700" marR="5080" rtl="0" algn="l">
              <a:lnSpc>
                <a:spcPct val="109000"/>
              </a:lnSpc>
              <a:spcBef>
                <a:spcPts val="0"/>
              </a:spcBef>
              <a:spcAft>
                <a:spcPts val="0"/>
              </a:spcAft>
              <a:buNone/>
            </a:pPr>
            <a:r>
              <a:rPr lang="en-US" sz="2000">
                <a:solidFill>
                  <a:srgbClr val="FFFFFF"/>
                </a:solidFill>
                <a:latin typeface="Arial"/>
                <a:ea typeface="Arial"/>
                <a:cs typeface="Arial"/>
                <a:sym typeface="Arial"/>
              </a:rPr>
              <a:t>Hata katika vipengele vyenye alama nyingi, kuna maeneo yenye hatari kubwa ambayo yanahitaji kuimarishwa.</a:t>
            </a:r>
            <a:endParaRPr sz="2000">
              <a:solidFill>
                <a:schemeClr val="dk1"/>
              </a:solidFill>
              <a:latin typeface="Arial"/>
              <a:ea typeface="Arial"/>
              <a:cs typeface="Arial"/>
              <a:sym typeface="Arial"/>
            </a:endParaRPr>
          </a:p>
        </p:txBody>
      </p:sp>
      <p:sp>
        <p:nvSpPr>
          <p:cNvPr id="650" name="Google Shape;650;p34"/>
          <p:cNvSpPr/>
          <p:nvPr/>
        </p:nvSpPr>
        <p:spPr>
          <a:xfrm>
            <a:off x="2636901" y="3707510"/>
            <a:ext cx="849630" cy="850900"/>
          </a:xfrm>
          <a:custGeom>
            <a:rect b="b" l="l" r="r" t="t"/>
            <a:pathLst>
              <a:path extrusionOk="0" h="850900" w="849629">
                <a:moveTo>
                  <a:pt x="424815" y="0"/>
                </a:moveTo>
                <a:lnTo>
                  <a:pt x="378526" y="2495"/>
                </a:lnTo>
                <a:lnTo>
                  <a:pt x="333681" y="9807"/>
                </a:lnTo>
                <a:lnTo>
                  <a:pt x="290540" y="21677"/>
                </a:lnTo>
                <a:lnTo>
                  <a:pt x="249360" y="37845"/>
                </a:lnTo>
                <a:lnTo>
                  <a:pt x="210402" y="58053"/>
                </a:lnTo>
                <a:lnTo>
                  <a:pt x="173924" y="82039"/>
                </a:lnTo>
                <a:lnTo>
                  <a:pt x="140185" y="109546"/>
                </a:lnTo>
                <a:lnTo>
                  <a:pt x="109446" y="140314"/>
                </a:lnTo>
                <a:lnTo>
                  <a:pt x="81964" y="174083"/>
                </a:lnTo>
                <a:lnTo>
                  <a:pt x="57999" y="210594"/>
                </a:lnTo>
                <a:lnTo>
                  <a:pt x="37810" y="249587"/>
                </a:lnTo>
                <a:lnTo>
                  <a:pt x="21657" y="290803"/>
                </a:lnTo>
                <a:lnTo>
                  <a:pt x="9798" y="333983"/>
                </a:lnTo>
                <a:lnTo>
                  <a:pt x="2492" y="378867"/>
                </a:lnTo>
                <a:lnTo>
                  <a:pt x="0" y="425195"/>
                </a:lnTo>
                <a:lnTo>
                  <a:pt x="2492" y="471524"/>
                </a:lnTo>
                <a:lnTo>
                  <a:pt x="9798" y="516408"/>
                </a:lnTo>
                <a:lnTo>
                  <a:pt x="21657" y="559588"/>
                </a:lnTo>
                <a:lnTo>
                  <a:pt x="37810" y="600804"/>
                </a:lnTo>
                <a:lnTo>
                  <a:pt x="57999" y="639797"/>
                </a:lnTo>
                <a:lnTo>
                  <a:pt x="81964" y="676308"/>
                </a:lnTo>
                <a:lnTo>
                  <a:pt x="109446" y="710077"/>
                </a:lnTo>
                <a:lnTo>
                  <a:pt x="140185" y="740845"/>
                </a:lnTo>
                <a:lnTo>
                  <a:pt x="173924" y="768352"/>
                </a:lnTo>
                <a:lnTo>
                  <a:pt x="210402" y="792338"/>
                </a:lnTo>
                <a:lnTo>
                  <a:pt x="249360" y="812546"/>
                </a:lnTo>
                <a:lnTo>
                  <a:pt x="290540" y="828714"/>
                </a:lnTo>
                <a:lnTo>
                  <a:pt x="333681" y="840584"/>
                </a:lnTo>
                <a:lnTo>
                  <a:pt x="378526" y="847896"/>
                </a:lnTo>
                <a:lnTo>
                  <a:pt x="424815" y="850391"/>
                </a:lnTo>
                <a:lnTo>
                  <a:pt x="471103" y="847896"/>
                </a:lnTo>
                <a:lnTo>
                  <a:pt x="515948" y="840584"/>
                </a:lnTo>
                <a:lnTo>
                  <a:pt x="559089" y="828714"/>
                </a:lnTo>
                <a:lnTo>
                  <a:pt x="600269" y="812546"/>
                </a:lnTo>
                <a:lnTo>
                  <a:pt x="639227" y="792338"/>
                </a:lnTo>
                <a:lnTo>
                  <a:pt x="675705" y="768352"/>
                </a:lnTo>
                <a:lnTo>
                  <a:pt x="709444" y="740845"/>
                </a:lnTo>
                <a:lnTo>
                  <a:pt x="740183" y="710077"/>
                </a:lnTo>
                <a:lnTo>
                  <a:pt x="767665" y="676308"/>
                </a:lnTo>
                <a:lnTo>
                  <a:pt x="791630" y="639797"/>
                </a:lnTo>
                <a:lnTo>
                  <a:pt x="811819" y="600804"/>
                </a:lnTo>
                <a:lnTo>
                  <a:pt x="827972" y="559588"/>
                </a:lnTo>
                <a:lnTo>
                  <a:pt x="839831" y="516408"/>
                </a:lnTo>
                <a:lnTo>
                  <a:pt x="847137" y="471524"/>
                </a:lnTo>
                <a:lnTo>
                  <a:pt x="849630" y="425195"/>
                </a:lnTo>
                <a:lnTo>
                  <a:pt x="847137" y="378867"/>
                </a:lnTo>
                <a:lnTo>
                  <a:pt x="839831" y="333983"/>
                </a:lnTo>
                <a:lnTo>
                  <a:pt x="827972" y="290803"/>
                </a:lnTo>
                <a:lnTo>
                  <a:pt x="811819" y="249587"/>
                </a:lnTo>
                <a:lnTo>
                  <a:pt x="791630" y="210594"/>
                </a:lnTo>
                <a:lnTo>
                  <a:pt x="767665" y="174083"/>
                </a:lnTo>
                <a:lnTo>
                  <a:pt x="740183" y="140314"/>
                </a:lnTo>
                <a:lnTo>
                  <a:pt x="709444" y="109546"/>
                </a:lnTo>
                <a:lnTo>
                  <a:pt x="675705" y="82039"/>
                </a:lnTo>
                <a:lnTo>
                  <a:pt x="639227" y="58053"/>
                </a:lnTo>
                <a:lnTo>
                  <a:pt x="600269" y="37845"/>
                </a:lnTo>
                <a:lnTo>
                  <a:pt x="559089" y="21677"/>
                </a:lnTo>
                <a:lnTo>
                  <a:pt x="515948" y="9807"/>
                </a:lnTo>
                <a:lnTo>
                  <a:pt x="471103" y="2495"/>
                </a:lnTo>
                <a:lnTo>
                  <a:pt x="424815" y="0"/>
                </a:lnTo>
                <a:close/>
              </a:path>
            </a:pathLst>
          </a:custGeom>
          <a:solidFill>
            <a:srgbClr val="F3F0E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1" name="Google Shape;651;p34"/>
          <p:cNvSpPr/>
          <p:nvPr/>
        </p:nvSpPr>
        <p:spPr>
          <a:xfrm>
            <a:off x="2636901" y="3707510"/>
            <a:ext cx="849630" cy="850900"/>
          </a:xfrm>
          <a:custGeom>
            <a:rect b="b" l="l" r="r" t="t"/>
            <a:pathLst>
              <a:path extrusionOk="0" h="850900" w="849629">
                <a:moveTo>
                  <a:pt x="0" y="425195"/>
                </a:moveTo>
                <a:lnTo>
                  <a:pt x="2492" y="378867"/>
                </a:lnTo>
                <a:lnTo>
                  <a:pt x="9798" y="333983"/>
                </a:lnTo>
                <a:lnTo>
                  <a:pt x="21657" y="290803"/>
                </a:lnTo>
                <a:lnTo>
                  <a:pt x="37810" y="249587"/>
                </a:lnTo>
                <a:lnTo>
                  <a:pt x="57999" y="210594"/>
                </a:lnTo>
                <a:lnTo>
                  <a:pt x="81964" y="174083"/>
                </a:lnTo>
                <a:lnTo>
                  <a:pt x="109446" y="140314"/>
                </a:lnTo>
                <a:lnTo>
                  <a:pt x="140185" y="109546"/>
                </a:lnTo>
                <a:lnTo>
                  <a:pt x="173924" y="82039"/>
                </a:lnTo>
                <a:lnTo>
                  <a:pt x="210402" y="58053"/>
                </a:lnTo>
                <a:lnTo>
                  <a:pt x="249360" y="37845"/>
                </a:lnTo>
                <a:lnTo>
                  <a:pt x="290540" y="21677"/>
                </a:lnTo>
                <a:lnTo>
                  <a:pt x="333681" y="9807"/>
                </a:lnTo>
                <a:lnTo>
                  <a:pt x="378526" y="2495"/>
                </a:lnTo>
                <a:lnTo>
                  <a:pt x="424815" y="0"/>
                </a:lnTo>
                <a:lnTo>
                  <a:pt x="471103" y="2495"/>
                </a:lnTo>
                <a:lnTo>
                  <a:pt x="515948" y="9807"/>
                </a:lnTo>
                <a:lnTo>
                  <a:pt x="559089" y="21677"/>
                </a:lnTo>
                <a:lnTo>
                  <a:pt x="600269" y="37845"/>
                </a:lnTo>
                <a:lnTo>
                  <a:pt x="639227" y="58053"/>
                </a:lnTo>
                <a:lnTo>
                  <a:pt x="675705" y="82039"/>
                </a:lnTo>
                <a:lnTo>
                  <a:pt x="709444" y="109546"/>
                </a:lnTo>
                <a:lnTo>
                  <a:pt x="740183" y="140314"/>
                </a:lnTo>
                <a:lnTo>
                  <a:pt x="767665" y="174083"/>
                </a:lnTo>
                <a:lnTo>
                  <a:pt x="791630" y="210594"/>
                </a:lnTo>
                <a:lnTo>
                  <a:pt x="811819" y="249587"/>
                </a:lnTo>
                <a:lnTo>
                  <a:pt x="827972" y="290803"/>
                </a:lnTo>
                <a:lnTo>
                  <a:pt x="839831" y="333983"/>
                </a:lnTo>
                <a:lnTo>
                  <a:pt x="847137" y="378867"/>
                </a:lnTo>
                <a:lnTo>
                  <a:pt x="849630" y="425195"/>
                </a:lnTo>
                <a:lnTo>
                  <a:pt x="847137" y="471524"/>
                </a:lnTo>
                <a:lnTo>
                  <a:pt x="839831" y="516408"/>
                </a:lnTo>
                <a:lnTo>
                  <a:pt x="827972" y="559588"/>
                </a:lnTo>
                <a:lnTo>
                  <a:pt x="811819" y="600804"/>
                </a:lnTo>
                <a:lnTo>
                  <a:pt x="791630" y="639797"/>
                </a:lnTo>
                <a:lnTo>
                  <a:pt x="767665" y="676308"/>
                </a:lnTo>
                <a:lnTo>
                  <a:pt x="740183" y="710077"/>
                </a:lnTo>
                <a:lnTo>
                  <a:pt x="709444" y="740845"/>
                </a:lnTo>
                <a:lnTo>
                  <a:pt x="675705" y="768352"/>
                </a:lnTo>
                <a:lnTo>
                  <a:pt x="639227" y="792338"/>
                </a:lnTo>
                <a:lnTo>
                  <a:pt x="600269" y="812546"/>
                </a:lnTo>
                <a:lnTo>
                  <a:pt x="559089" y="828714"/>
                </a:lnTo>
                <a:lnTo>
                  <a:pt x="515948" y="840584"/>
                </a:lnTo>
                <a:lnTo>
                  <a:pt x="471103" y="847896"/>
                </a:lnTo>
                <a:lnTo>
                  <a:pt x="424815" y="850391"/>
                </a:lnTo>
                <a:lnTo>
                  <a:pt x="378526" y="847896"/>
                </a:lnTo>
                <a:lnTo>
                  <a:pt x="333681" y="840584"/>
                </a:lnTo>
                <a:lnTo>
                  <a:pt x="290540" y="828714"/>
                </a:lnTo>
                <a:lnTo>
                  <a:pt x="249360" y="812546"/>
                </a:lnTo>
                <a:lnTo>
                  <a:pt x="210402" y="792338"/>
                </a:lnTo>
                <a:lnTo>
                  <a:pt x="173924" y="768352"/>
                </a:lnTo>
                <a:lnTo>
                  <a:pt x="140185" y="740845"/>
                </a:lnTo>
                <a:lnTo>
                  <a:pt x="109446" y="710077"/>
                </a:lnTo>
                <a:lnTo>
                  <a:pt x="81964" y="676308"/>
                </a:lnTo>
                <a:lnTo>
                  <a:pt x="57999" y="639797"/>
                </a:lnTo>
                <a:lnTo>
                  <a:pt x="37810" y="600804"/>
                </a:lnTo>
                <a:lnTo>
                  <a:pt x="21657" y="559588"/>
                </a:lnTo>
                <a:lnTo>
                  <a:pt x="9798" y="516408"/>
                </a:lnTo>
                <a:lnTo>
                  <a:pt x="2492" y="471524"/>
                </a:lnTo>
                <a:lnTo>
                  <a:pt x="0" y="425195"/>
                </a:lnTo>
                <a:close/>
              </a:path>
            </a:pathLst>
          </a:custGeom>
          <a:noFill/>
          <a:ln cap="flat" cmpd="sng" w="15875">
            <a:solidFill>
              <a:srgbClr val="1A282E"/>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2" name="Google Shape;652;p34"/>
          <p:cNvSpPr/>
          <p:nvPr/>
        </p:nvSpPr>
        <p:spPr>
          <a:xfrm>
            <a:off x="2671952" y="4812410"/>
            <a:ext cx="7249795" cy="680720"/>
          </a:xfrm>
          <a:custGeom>
            <a:rect b="b" l="l" r="r" t="t"/>
            <a:pathLst>
              <a:path extrusionOk="0" h="680720" w="7249795">
                <a:moveTo>
                  <a:pt x="0" y="0"/>
                </a:moveTo>
                <a:lnTo>
                  <a:pt x="7249668" y="0"/>
                </a:lnTo>
                <a:lnTo>
                  <a:pt x="7249668" y="680466"/>
                </a:lnTo>
                <a:lnTo>
                  <a:pt x="0" y="680466"/>
                </a:lnTo>
                <a:lnTo>
                  <a:pt x="0" y="0"/>
                </a:lnTo>
                <a:close/>
              </a:path>
            </a:pathLst>
          </a:custGeom>
          <a:solidFill>
            <a:srgbClr val="1A282E"/>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3" name="Google Shape;653;p34"/>
          <p:cNvSpPr/>
          <p:nvPr/>
        </p:nvSpPr>
        <p:spPr>
          <a:xfrm>
            <a:off x="2671952" y="4812410"/>
            <a:ext cx="7249795" cy="680720"/>
          </a:xfrm>
          <a:custGeom>
            <a:rect b="b" l="l" r="r" t="t"/>
            <a:pathLst>
              <a:path extrusionOk="0" h="680720" w="7249795">
                <a:moveTo>
                  <a:pt x="0" y="0"/>
                </a:moveTo>
                <a:lnTo>
                  <a:pt x="7249668" y="0"/>
                </a:lnTo>
                <a:lnTo>
                  <a:pt x="7249668" y="680466"/>
                </a:lnTo>
                <a:lnTo>
                  <a:pt x="0" y="680466"/>
                </a:lnTo>
                <a:lnTo>
                  <a:pt x="0" y="0"/>
                </a:lnTo>
                <a:close/>
              </a:path>
            </a:pathLst>
          </a:custGeom>
          <a:noFill/>
          <a:ln cap="flat" cmpd="sng" w="25400">
            <a:solidFill>
              <a:srgbClr val="F3F0E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4" name="Google Shape;654;p34"/>
          <p:cNvSpPr txBox="1"/>
          <p:nvPr/>
        </p:nvSpPr>
        <p:spPr>
          <a:xfrm>
            <a:off x="3198281" y="4867577"/>
            <a:ext cx="6562090" cy="563880"/>
          </a:xfrm>
          <a:prstGeom prst="rect">
            <a:avLst/>
          </a:prstGeom>
          <a:noFill/>
          <a:ln>
            <a:noFill/>
          </a:ln>
        </p:spPr>
        <p:txBody>
          <a:bodyPr anchorCtr="0" anchor="t" bIns="0" lIns="0" spcFirstLastPara="1" rIns="0" wrap="square" tIns="0">
            <a:spAutoFit/>
          </a:bodyPr>
          <a:lstStyle/>
          <a:p>
            <a:pPr indent="0" lvl="0" marL="12700" marR="5080" rtl="0" algn="l">
              <a:lnSpc>
                <a:spcPct val="109000"/>
              </a:lnSpc>
              <a:spcBef>
                <a:spcPts val="0"/>
              </a:spcBef>
              <a:spcAft>
                <a:spcPts val="0"/>
              </a:spcAft>
              <a:buNone/>
            </a:pPr>
            <a:r>
              <a:rPr lang="en-US" sz="2000">
                <a:solidFill>
                  <a:srgbClr val="FFFFFF"/>
                </a:solidFill>
                <a:latin typeface="Arial"/>
                <a:ea typeface="Arial"/>
                <a:cs typeface="Arial"/>
                <a:sym typeface="Arial"/>
              </a:rPr>
              <a:t>Msaada wa kujenga uwezo unahitajika zaidi katika Fedha  na Udhibiti wa Ndani, Sheria, Ununuzi, na M&amp;E</a:t>
            </a:r>
            <a:endParaRPr sz="2000">
              <a:solidFill>
                <a:schemeClr val="dk1"/>
              </a:solidFill>
              <a:latin typeface="Arial"/>
              <a:ea typeface="Arial"/>
              <a:cs typeface="Arial"/>
              <a:sym typeface="Arial"/>
            </a:endParaRPr>
          </a:p>
        </p:txBody>
      </p:sp>
      <p:sp>
        <p:nvSpPr>
          <p:cNvPr id="655" name="Google Shape;655;p34"/>
          <p:cNvSpPr/>
          <p:nvPr/>
        </p:nvSpPr>
        <p:spPr>
          <a:xfrm>
            <a:off x="2246757" y="4727828"/>
            <a:ext cx="849630" cy="849630"/>
          </a:xfrm>
          <a:custGeom>
            <a:rect b="b" l="l" r="r" t="t"/>
            <a:pathLst>
              <a:path extrusionOk="0" h="849629" w="849630">
                <a:moveTo>
                  <a:pt x="424815" y="0"/>
                </a:moveTo>
                <a:lnTo>
                  <a:pt x="378526" y="2492"/>
                </a:lnTo>
                <a:lnTo>
                  <a:pt x="333681" y="9798"/>
                </a:lnTo>
                <a:lnTo>
                  <a:pt x="290540" y="21657"/>
                </a:lnTo>
                <a:lnTo>
                  <a:pt x="249360" y="37810"/>
                </a:lnTo>
                <a:lnTo>
                  <a:pt x="210402" y="57999"/>
                </a:lnTo>
                <a:lnTo>
                  <a:pt x="173924" y="81964"/>
                </a:lnTo>
                <a:lnTo>
                  <a:pt x="140185" y="109446"/>
                </a:lnTo>
                <a:lnTo>
                  <a:pt x="109446" y="140185"/>
                </a:lnTo>
                <a:lnTo>
                  <a:pt x="81964" y="173924"/>
                </a:lnTo>
                <a:lnTo>
                  <a:pt x="57999" y="210402"/>
                </a:lnTo>
                <a:lnTo>
                  <a:pt x="37810" y="249360"/>
                </a:lnTo>
                <a:lnTo>
                  <a:pt x="21657" y="290540"/>
                </a:lnTo>
                <a:lnTo>
                  <a:pt x="9798" y="333681"/>
                </a:lnTo>
                <a:lnTo>
                  <a:pt x="2492" y="378526"/>
                </a:lnTo>
                <a:lnTo>
                  <a:pt x="0" y="424815"/>
                </a:lnTo>
                <a:lnTo>
                  <a:pt x="2492" y="471103"/>
                </a:lnTo>
                <a:lnTo>
                  <a:pt x="9798" y="515948"/>
                </a:lnTo>
                <a:lnTo>
                  <a:pt x="21657" y="559089"/>
                </a:lnTo>
                <a:lnTo>
                  <a:pt x="37810" y="600269"/>
                </a:lnTo>
                <a:lnTo>
                  <a:pt x="57999" y="639227"/>
                </a:lnTo>
                <a:lnTo>
                  <a:pt x="81964" y="675705"/>
                </a:lnTo>
                <a:lnTo>
                  <a:pt x="109446" y="709444"/>
                </a:lnTo>
                <a:lnTo>
                  <a:pt x="140185" y="740183"/>
                </a:lnTo>
                <a:lnTo>
                  <a:pt x="173924" y="767665"/>
                </a:lnTo>
                <a:lnTo>
                  <a:pt x="210402" y="791630"/>
                </a:lnTo>
                <a:lnTo>
                  <a:pt x="249360" y="811819"/>
                </a:lnTo>
                <a:lnTo>
                  <a:pt x="290540" y="827972"/>
                </a:lnTo>
                <a:lnTo>
                  <a:pt x="333681" y="839831"/>
                </a:lnTo>
                <a:lnTo>
                  <a:pt x="378526" y="847137"/>
                </a:lnTo>
                <a:lnTo>
                  <a:pt x="424815" y="849630"/>
                </a:lnTo>
                <a:lnTo>
                  <a:pt x="471103" y="847137"/>
                </a:lnTo>
                <a:lnTo>
                  <a:pt x="515948" y="839831"/>
                </a:lnTo>
                <a:lnTo>
                  <a:pt x="559089" y="827972"/>
                </a:lnTo>
                <a:lnTo>
                  <a:pt x="600269" y="811819"/>
                </a:lnTo>
                <a:lnTo>
                  <a:pt x="639227" y="791630"/>
                </a:lnTo>
                <a:lnTo>
                  <a:pt x="675705" y="767665"/>
                </a:lnTo>
                <a:lnTo>
                  <a:pt x="709444" y="740183"/>
                </a:lnTo>
                <a:lnTo>
                  <a:pt x="740183" y="709444"/>
                </a:lnTo>
                <a:lnTo>
                  <a:pt x="767665" y="675705"/>
                </a:lnTo>
                <a:lnTo>
                  <a:pt x="791630" y="639227"/>
                </a:lnTo>
                <a:lnTo>
                  <a:pt x="811819" y="600269"/>
                </a:lnTo>
                <a:lnTo>
                  <a:pt x="827972" y="559089"/>
                </a:lnTo>
                <a:lnTo>
                  <a:pt x="839831" y="515948"/>
                </a:lnTo>
                <a:lnTo>
                  <a:pt x="847137" y="471103"/>
                </a:lnTo>
                <a:lnTo>
                  <a:pt x="849630" y="424815"/>
                </a:lnTo>
                <a:lnTo>
                  <a:pt x="847137" y="378526"/>
                </a:lnTo>
                <a:lnTo>
                  <a:pt x="839831" y="333681"/>
                </a:lnTo>
                <a:lnTo>
                  <a:pt x="827972" y="290540"/>
                </a:lnTo>
                <a:lnTo>
                  <a:pt x="811819" y="249360"/>
                </a:lnTo>
                <a:lnTo>
                  <a:pt x="791630" y="210402"/>
                </a:lnTo>
                <a:lnTo>
                  <a:pt x="767665" y="173924"/>
                </a:lnTo>
                <a:lnTo>
                  <a:pt x="740183" y="140185"/>
                </a:lnTo>
                <a:lnTo>
                  <a:pt x="709444" y="109446"/>
                </a:lnTo>
                <a:lnTo>
                  <a:pt x="675705" y="81964"/>
                </a:lnTo>
                <a:lnTo>
                  <a:pt x="639227" y="57999"/>
                </a:lnTo>
                <a:lnTo>
                  <a:pt x="600269" y="37810"/>
                </a:lnTo>
                <a:lnTo>
                  <a:pt x="559089" y="21657"/>
                </a:lnTo>
                <a:lnTo>
                  <a:pt x="515948" y="9798"/>
                </a:lnTo>
                <a:lnTo>
                  <a:pt x="471103" y="2492"/>
                </a:lnTo>
                <a:lnTo>
                  <a:pt x="424815" y="0"/>
                </a:lnTo>
                <a:close/>
              </a:path>
            </a:pathLst>
          </a:custGeom>
          <a:solidFill>
            <a:srgbClr val="F3F0EF"/>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6" name="Google Shape;656;p34"/>
          <p:cNvSpPr/>
          <p:nvPr/>
        </p:nvSpPr>
        <p:spPr>
          <a:xfrm>
            <a:off x="2246757" y="4727828"/>
            <a:ext cx="849630" cy="849630"/>
          </a:xfrm>
          <a:custGeom>
            <a:rect b="b" l="l" r="r" t="t"/>
            <a:pathLst>
              <a:path extrusionOk="0" h="849629" w="849630">
                <a:moveTo>
                  <a:pt x="0" y="424815"/>
                </a:moveTo>
                <a:lnTo>
                  <a:pt x="2492" y="378526"/>
                </a:lnTo>
                <a:lnTo>
                  <a:pt x="9798" y="333681"/>
                </a:lnTo>
                <a:lnTo>
                  <a:pt x="21657" y="290540"/>
                </a:lnTo>
                <a:lnTo>
                  <a:pt x="37810" y="249360"/>
                </a:lnTo>
                <a:lnTo>
                  <a:pt x="57999" y="210402"/>
                </a:lnTo>
                <a:lnTo>
                  <a:pt x="81964" y="173924"/>
                </a:lnTo>
                <a:lnTo>
                  <a:pt x="109446" y="140185"/>
                </a:lnTo>
                <a:lnTo>
                  <a:pt x="140185" y="109446"/>
                </a:lnTo>
                <a:lnTo>
                  <a:pt x="173924" y="81964"/>
                </a:lnTo>
                <a:lnTo>
                  <a:pt x="210402" y="57999"/>
                </a:lnTo>
                <a:lnTo>
                  <a:pt x="249360" y="37810"/>
                </a:lnTo>
                <a:lnTo>
                  <a:pt x="290540" y="21657"/>
                </a:lnTo>
                <a:lnTo>
                  <a:pt x="333681" y="9798"/>
                </a:lnTo>
                <a:lnTo>
                  <a:pt x="378526" y="2492"/>
                </a:lnTo>
                <a:lnTo>
                  <a:pt x="424815" y="0"/>
                </a:lnTo>
                <a:lnTo>
                  <a:pt x="471103" y="2492"/>
                </a:lnTo>
                <a:lnTo>
                  <a:pt x="515948" y="9798"/>
                </a:lnTo>
                <a:lnTo>
                  <a:pt x="559089" y="21657"/>
                </a:lnTo>
                <a:lnTo>
                  <a:pt x="600269" y="37810"/>
                </a:lnTo>
                <a:lnTo>
                  <a:pt x="639227" y="57999"/>
                </a:lnTo>
                <a:lnTo>
                  <a:pt x="675705" y="81964"/>
                </a:lnTo>
                <a:lnTo>
                  <a:pt x="709444" y="109446"/>
                </a:lnTo>
                <a:lnTo>
                  <a:pt x="740183" y="140185"/>
                </a:lnTo>
                <a:lnTo>
                  <a:pt x="767665" y="173924"/>
                </a:lnTo>
                <a:lnTo>
                  <a:pt x="791630" y="210402"/>
                </a:lnTo>
                <a:lnTo>
                  <a:pt x="811819" y="249360"/>
                </a:lnTo>
                <a:lnTo>
                  <a:pt x="827972" y="290540"/>
                </a:lnTo>
                <a:lnTo>
                  <a:pt x="839831" y="333681"/>
                </a:lnTo>
                <a:lnTo>
                  <a:pt x="847137" y="378526"/>
                </a:lnTo>
                <a:lnTo>
                  <a:pt x="849630" y="424815"/>
                </a:lnTo>
                <a:lnTo>
                  <a:pt x="847137" y="471103"/>
                </a:lnTo>
                <a:lnTo>
                  <a:pt x="839831" y="515948"/>
                </a:lnTo>
                <a:lnTo>
                  <a:pt x="827972" y="559089"/>
                </a:lnTo>
                <a:lnTo>
                  <a:pt x="811819" y="600269"/>
                </a:lnTo>
                <a:lnTo>
                  <a:pt x="791630" y="639227"/>
                </a:lnTo>
                <a:lnTo>
                  <a:pt x="767665" y="675705"/>
                </a:lnTo>
                <a:lnTo>
                  <a:pt x="740183" y="709444"/>
                </a:lnTo>
                <a:lnTo>
                  <a:pt x="709444" y="740183"/>
                </a:lnTo>
                <a:lnTo>
                  <a:pt x="675705" y="767665"/>
                </a:lnTo>
                <a:lnTo>
                  <a:pt x="639227" y="791630"/>
                </a:lnTo>
                <a:lnTo>
                  <a:pt x="600269" y="811819"/>
                </a:lnTo>
                <a:lnTo>
                  <a:pt x="559089" y="827972"/>
                </a:lnTo>
                <a:lnTo>
                  <a:pt x="515948" y="839831"/>
                </a:lnTo>
                <a:lnTo>
                  <a:pt x="471103" y="847137"/>
                </a:lnTo>
                <a:lnTo>
                  <a:pt x="424815" y="849630"/>
                </a:lnTo>
                <a:lnTo>
                  <a:pt x="378526" y="847137"/>
                </a:lnTo>
                <a:lnTo>
                  <a:pt x="333681" y="839831"/>
                </a:lnTo>
                <a:lnTo>
                  <a:pt x="290540" y="827972"/>
                </a:lnTo>
                <a:lnTo>
                  <a:pt x="249360" y="811819"/>
                </a:lnTo>
                <a:lnTo>
                  <a:pt x="210402" y="791630"/>
                </a:lnTo>
                <a:lnTo>
                  <a:pt x="173924" y="767665"/>
                </a:lnTo>
                <a:lnTo>
                  <a:pt x="140185" y="740183"/>
                </a:lnTo>
                <a:lnTo>
                  <a:pt x="109446" y="709444"/>
                </a:lnTo>
                <a:lnTo>
                  <a:pt x="81964" y="675705"/>
                </a:lnTo>
                <a:lnTo>
                  <a:pt x="57999" y="639227"/>
                </a:lnTo>
                <a:lnTo>
                  <a:pt x="37810" y="600269"/>
                </a:lnTo>
                <a:lnTo>
                  <a:pt x="21657" y="559089"/>
                </a:lnTo>
                <a:lnTo>
                  <a:pt x="9798" y="515948"/>
                </a:lnTo>
                <a:lnTo>
                  <a:pt x="2492" y="471103"/>
                </a:lnTo>
                <a:lnTo>
                  <a:pt x="0" y="424815"/>
                </a:lnTo>
                <a:close/>
              </a:path>
            </a:pathLst>
          </a:custGeom>
          <a:noFill/>
          <a:ln cap="flat" cmpd="sng" w="15875">
            <a:solidFill>
              <a:srgbClr val="1A282E"/>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7" name="Google Shape;657;p34"/>
          <p:cNvSpPr txBox="1"/>
          <p:nvPr/>
        </p:nvSpPr>
        <p:spPr>
          <a:xfrm>
            <a:off x="2565985" y="1917498"/>
            <a:ext cx="202565" cy="38036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2400">
                <a:solidFill>
                  <a:schemeClr val="dk1"/>
                </a:solidFill>
                <a:latin typeface="Arial"/>
                <a:ea typeface="Arial"/>
                <a:cs typeface="Arial"/>
                <a:sym typeface="Arial"/>
              </a:rPr>
              <a:t>1</a:t>
            </a:r>
            <a:endParaRPr sz="2400">
              <a:solidFill>
                <a:schemeClr val="dk1"/>
              </a:solidFill>
              <a:latin typeface="Arial"/>
              <a:ea typeface="Arial"/>
              <a:cs typeface="Arial"/>
              <a:sym typeface="Arial"/>
            </a:endParaRPr>
          </a:p>
        </p:txBody>
      </p:sp>
      <p:sp>
        <p:nvSpPr>
          <p:cNvPr id="658" name="Google Shape;658;p34"/>
          <p:cNvSpPr txBox="1"/>
          <p:nvPr/>
        </p:nvSpPr>
        <p:spPr>
          <a:xfrm>
            <a:off x="2949423" y="2881275"/>
            <a:ext cx="202565" cy="38036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2400">
                <a:solidFill>
                  <a:schemeClr val="dk1"/>
                </a:solidFill>
                <a:latin typeface="Arial"/>
                <a:ea typeface="Arial"/>
                <a:cs typeface="Arial"/>
                <a:sym typeface="Arial"/>
              </a:rPr>
              <a:t>2 </a:t>
            </a:r>
            <a:endParaRPr sz="2400">
              <a:solidFill>
                <a:schemeClr val="dk1"/>
              </a:solidFill>
              <a:latin typeface="Arial"/>
              <a:ea typeface="Arial"/>
              <a:cs typeface="Arial"/>
              <a:sym typeface="Arial"/>
            </a:endParaRPr>
          </a:p>
        </p:txBody>
      </p:sp>
      <p:sp>
        <p:nvSpPr>
          <p:cNvPr id="659" name="Google Shape;659;p34"/>
          <p:cNvSpPr txBox="1"/>
          <p:nvPr/>
        </p:nvSpPr>
        <p:spPr>
          <a:xfrm>
            <a:off x="2955215" y="3944418"/>
            <a:ext cx="202565" cy="38036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2400">
                <a:solidFill>
                  <a:schemeClr val="dk1"/>
                </a:solidFill>
                <a:latin typeface="Arial"/>
                <a:ea typeface="Arial"/>
                <a:cs typeface="Arial"/>
                <a:sym typeface="Arial"/>
              </a:rPr>
              <a:t>3</a:t>
            </a:r>
            <a:endParaRPr sz="2400">
              <a:solidFill>
                <a:schemeClr val="dk1"/>
              </a:solidFill>
              <a:latin typeface="Arial"/>
              <a:ea typeface="Arial"/>
              <a:cs typeface="Arial"/>
              <a:sym typeface="Arial"/>
            </a:endParaRPr>
          </a:p>
        </p:txBody>
      </p:sp>
      <p:sp>
        <p:nvSpPr>
          <p:cNvPr id="660" name="Google Shape;660;p34"/>
          <p:cNvSpPr txBox="1"/>
          <p:nvPr/>
        </p:nvSpPr>
        <p:spPr>
          <a:xfrm>
            <a:off x="2566290" y="4972203"/>
            <a:ext cx="202565" cy="38036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2400">
                <a:solidFill>
                  <a:schemeClr val="dk1"/>
                </a:solidFill>
                <a:latin typeface="Arial"/>
                <a:ea typeface="Arial"/>
                <a:cs typeface="Arial"/>
                <a:sym typeface="Arial"/>
              </a:rPr>
              <a:t>4</a:t>
            </a:r>
            <a:endParaRPr sz="2400">
              <a:solidFill>
                <a:schemeClr val="dk1"/>
              </a:solidFill>
              <a:latin typeface="Arial"/>
              <a:ea typeface="Arial"/>
              <a:cs typeface="Arial"/>
              <a:sym typeface="Arial"/>
            </a:endParaRPr>
          </a:p>
        </p:txBody>
      </p:sp>
      <p:sp>
        <p:nvSpPr>
          <p:cNvPr id="661" name="Google Shape;661;p34"/>
          <p:cNvSpPr txBox="1"/>
          <p:nvPr/>
        </p:nvSpPr>
        <p:spPr>
          <a:xfrm>
            <a:off x="3476118" y="5855513"/>
            <a:ext cx="7887334" cy="307777"/>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2000">
                <a:solidFill>
                  <a:srgbClr val="C00000"/>
                </a:solidFill>
                <a:latin typeface="Arial"/>
                <a:ea typeface="Arial"/>
                <a:cs typeface="Arial"/>
                <a:sym typeface="Arial"/>
              </a:rPr>
              <a:t>Hitaji la kuhifadhi mafunzo yaliyopatikana …</a:t>
            </a:r>
            <a:r>
              <a:rPr lang="en-US" sz="2000">
                <a:solidFill>
                  <a:srgbClr val="FFFFFF"/>
                </a:solidFill>
                <a:latin typeface="Arial"/>
                <a:ea typeface="Arial"/>
                <a:cs typeface="Arial"/>
                <a:sym typeface="Arial"/>
              </a:rPr>
              <a:t>27</a:t>
            </a:r>
            <a:endParaRPr sz="2000">
              <a:solidFill>
                <a:schemeClr val="dk1"/>
              </a:solidFill>
              <a:latin typeface="Arial"/>
              <a:ea typeface="Arial"/>
              <a:cs typeface="Arial"/>
              <a:sym typeface="Arial"/>
            </a:endParaRPr>
          </a:p>
        </p:txBody>
      </p:sp>
      <p:sp>
        <p:nvSpPr>
          <p:cNvPr id="662" name="Google Shape;662;p34"/>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MAFUNZO YALIYOPATIKANA </a:t>
            </a:r>
            <a:endParaRPr b="1" sz="3200">
              <a:solidFill>
                <a:schemeClr val="lt1"/>
              </a:solidFill>
              <a:latin typeface="Arial"/>
              <a:ea typeface="Arial"/>
              <a:cs typeface="Arial"/>
              <a:sym typeface="Arial"/>
            </a:endParaRPr>
          </a:p>
        </p:txBody>
      </p:sp>
      <p:sp>
        <p:nvSpPr>
          <p:cNvPr id="663" name="Google Shape;663;p34"/>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sp>
        <p:nvSpPr>
          <p:cNvPr id="668" name="Google Shape;668;p35"/>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t/>
            </a:r>
            <a:endParaRPr b="1" sz="3200">
              <a:solidFill>
                <a:schemeClr val="lt1"/>
              </a:solidFill>
              <a:latin typeface="Arial"/>
              <a:ea typeface="Arial"/>
              <a:cs typeface="Arial"/>
              <a:sym typeface="Arial"/>
            </a:endParaRPr>
          </a:p>
        </p:txBody>
      </p:sp>
      <p:sp>
        <p:nvSpPr>
          <p:cNvPr id="669" name="Google Shape;669;p35"/>
          <p:cNvSpPr txBox="1"/>
          <p:nvPr/>
        </p:nvSpPr>
        <p:spPr>
          <a:xfrm>
            <a:off x="1332658" y="3248685"/>
            <a:ext cx="9339434" cy="666849"/>
          </a:xfrm>
          <a:prstGeom prst="rect">
            <a:avLst/>
          </a:prstGeom>
          <a:noFill/>
          <a:ln>
            <a:noFill/>
          </a:ln>
        </p:spPr>
        <p:txBody>
          <a:bodyPr anchorCtr="0" anchor="t" bIns="0" lIns="0" spcFirstLastPara="1" rIns="0" wrap="square" tIns="0">
            <a:spAutoFit/>
          </a:bodyPr>
          <a:lstStyle/>
          <a:p>
            <a:pPr indent="0" lvl="0" marL="12700" marR="0" rtl="0" algn="ctr">
              <a:lnSpc>
                <a:spcPct val="108750"/>
              </a:lnSpc>
              <a:spcBef>
                <a:spcPts val="0"/>
              </a:spcBef>
              <a:spcAft>
                <a:spcPts val="0"/>
              </a:spcAft>
              <a:buNone/>
            </a:pPr>
            <a:r>
              <a:rPr b="1" lang="en-US" sz="4800">
                <a:solidFill>
                  <a:srgbClr val="000000"/>
                </a:solidFill>
                <a:latin typeface="Arial"/>
                <a:ea typeface="Arial"/>
                <a:cs typeface="Arial"/>
                <a:sym typeface="Arial"/>
              </a:rPr>
              <a:t>MODULI ZA NUPAS PLUS 2.1</a:t>
            </a:r>
            <a:endParaRPr/>
          </a:p>
        </p:txBody>
      </p:sp>
      <p:sp>
        <p:nvSpPr>
          <p:cNvPr id="670" name="Google Shape;670;p35"/>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pic>
        <p:nvPicPr>
          <p:cNvPr id="675" name="Google Shape;675;p36"/>
          <p:cNvPicPr preferRelativeResize="0"/>
          <p:nvPr/>
        </p:nvPicPr>
        <p:blipFill rotWithShape="1">
          <a:blip r:embed="rId3">
            <a:alphaModFix/>
          </a:blip>
          <a:srcRect b="0" l="0" r="0" t="0"/>
          <a:stretch/>
        </p:blipFill>
        <p:spPr>
          <a:xfrm>
            <a:off x="1004835" y="1062342"/>
            <a:ext cx="10483780" cy="5195157"/>
          </a:xfrm>
          <a:prstGeom prst="rect">
            <a:avLst/>
          </a:prstGeom>
          <a:noFill/>
          <a:ln>
            <a:noFill/>
          </a:ln>
        </p:spPr>
      </p:pic>
      <p:sp>
        <p:nvSpPr>
          <p:cNvPr id="676" name="Google Shape;676;p36"/>
          <p:cNvSpPr txBox="1"/>
          <p:nvPr/>
        </p:nvSpPr>
        <p:spPr>
          <a:xfrm>
            <a:off x="1107231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1800">
                <a:solidFill>
                  <a:srgbClr val="FFFFFF"/>
                </a:solidFill>
                <a:latin typeface="Arial"/>
                <a:ea typeface="Arial"/>
                <a:cs typeface="Arial"/>
                <a:sym typeface="Arial"/>
              </a:rPr>
              <a:t>29</a:t>
            </a:r>
            <a:endParaRPr sz="1800">
              <a:solidFill>
                <a:schemeClr val="dk1"/>
              </a:solidFill>
              <a:latin typeface="Arial"/>
              <a:ea typeface="Arial"/>
              <a:cs typeface="Arial"/>
              <a:sym typeface="Arial"/>
            </a:endParaRPr>
          </a:p>
        </p:txBody>
      </p:sp>
      <p:sp>
        <p:nvSpPr>
          <p:cNvPr id="677" name="Google Shape;677;p36"/>
          <p:cNvSpPr/>
          <p:nvPr/>
        </p:nvSpPr>
        <p:spPr>
          <a:xfrm>
            <a:off x="1004835" y="3305908"/>
            <a:ext cx="2260879" cy="793819"/>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8" name="Google Shape;678;p36"/>
          <p:cNvSpPr/>
          <p:nvPr/>
        </p:nvSpPr>
        <p:spPr>
          <a:xfrm>
            <a:off x="1088995" y="3429000"/>
            <a:ext cx="2096331" cy="560196"/>
          </a:xfrm>
          <a:custGeom>
            <a:rect b="b" l="l" r="r" t="t"/>
            <a:pathLst>
              <a:path extrusionOk="0" h="435610" w="1196340">
                <a:moveTo>
                  <a:pt x="0" y="217551"/>
                </a:moveTo>
                <a:lnTo>
                  <a:pt x="15797" y="167667"/>
                </a:lnTo>
                <a:lnTo>
                  <a:pt x="60797" y="121875"/>
                </a:lnTo>
                <a:lnTo>
                  <a:pt x="93126" y="100922"/>
                </a:lnTo>
                <a:lnTo>
                  <a:pt x="131409" y="81482"/>
                </a:lnTo>
                <a:lnTo>
                  <a:pt x="175198" y="63717"/>
                </a:lnTo>
                <a:lnTo>
                  <a:pt x="224043" y="47792"/>
                </a:lnTo>
                <a:lnTo>
                  <a:pt x="277495" y="33868"/>
                </a:lnTo>
                <a:lnTo>
                  <a:pt x="335107" y="22111"/>
                </a:lnTo>
                <a:lnTo>
                  <a:pt x="396429" y="12682"/>
                </a:lnTo>
                <a:lnTo>
                  <a:pt x="461013" y="5745"/>
                </a:lnTo>
                <a:lnTo>
                  <a:pt x="528409" y="1463"/>
                </a:lnTo>
                <a:lnTo>
                  <a:pt x="598170" y="0"/>
                </a:lnTo>
                <a:lnTo>
                  <a:pt x="667930" y="1463"/>
                </a:lnTo>
                <a:lnTo>
                  <a:pt x="735326" y="5745"/>
                </a:lnTo>
                <a:lnTo>
                  <a:pt x="799910" y="12682"/>
                </a:lnTo>
                <a:lnTo>
                  <a:pt x="861232" y="22111"/>
                </a:lnTo>
                <a:lnTo>
                  <a:pt x="918844" y="33868"/>
                </a:lnTo>
                <a:lnTo>
                  <a:pt x="972296" y="47792"/>
                </a:lnTo>
                <a:lnTo>
                  <a:pt x="1021141" y="63717"/>
                </a:lnTo>
                <a:lnTo>
                  <a:pt x="1064930" y="81482"/>
                </a:lnTo>
                <a:lnTo>
                  <a:pt x="1103213" y="100922"/>
                </a:lnTo>
                <a:lnTo>
                  <a:pt x="1135542" y="121875"/>
                </a:lnTo>
                <a:lnTo>
                  <a:pt x="1180542" y="167667"/>
                </a:lnTo>
                <a:lnTo>
                  <a:pt x="1196340" y="217551"/>
                </a:lnTo>
                <a:lnTo>
                  <a:pt x="1192315" y="242922"/>
                </a:lnTo>
                <a:lnTo>
                  <a:pt x="1161468" y="290923"/>
                </a:lnTo>
                <a:lnTo>
                  <a:pt x="1103213" y="334179"/>
                </a:lnTo>
                <a:lnTo>
                  <a:pt x="1064930" y="353619"/>
                </a:lnTo>
                <a:lnTo>
                  <a:pt x="1021141" y="371384"/>
                </a:lnTo>
                <a:lnTo>
                  <a:pt x="972296" y="387309"/>
                </a:lnTo>
                <a:lnTo>
                  <a:pt x="918844" y="401233"/>
                </a:lnTo>
                <a:lnTo>
                  <a:pt x="861232" y="412990"/>
                </a:lnTo>
                <a:lnTo>
                  <a:pt x="799910" y="422419"/>
                </a:lnTo>
                <a:lnTo>
                  <a:pt x="735326" y="429356"/>
                </a:lnTo>
                <a:lnTo>
                  <a:pt x="667930" y="433638"/>
                </a:lnTo>
                <a:lnTo>
                  <a:pt x="598170" y="435102"/>
                </a:lnTo>
                <a:lnTo>
                  <a:pt x="528409" y="433638"/>
                </a:lnTo>
                <a:lnTo>
                  <a:pt x="461013" y="429356"/>
                </a:lnTo>
                <a:lnTo>
                  <a:pt x="396429" y="422419"/>
                </a:lnTo>
                <a:lnTo>
                  <a:pt x="335107" y="412990"/>
                </a:lnTo>
                <a:lnTo>
                  <a:pt x="277495" y="401233"/>
                </a:lnTo>
                <a:lnTo>
                  <a:pt x="224043" y="387309"/>
                </a:lnTo>
                <a:lnTo>
                  <a:pt x="175198" y="371384"/>
                </a:lnTo>
                <a:lnTo>
                  <a:pt x="131409" y="353619"/>
                </a:lnTo>
                <a:lnTo>
                  <a:pt x="93126" y="334179"/>
                </a:lnTo>
                <a:lnTo>
                  <a:pt x="60797" y="313226"/>
                </a:lnTo>
                <a:lnTo>
                  <a:pt x="15797" y="267434"/>
                </a:lnTo>
                <a:lnTo>
                  <a:pt x="0" y="217551"/>
                </a:lnTo>
                <a:close/>
              </a:path>
            </a:pathLst>
          </a:custGeom>
          <a:noFill/>
          <a:ln cap="flat" cmpd="sng" w="38100">
            <a:solidFill>
              <a:srgbClr val="FF0000"/>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9" name="Google Shape;679;p36"/>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NUPAS NA NUPAS PLUS 2.1</a:t>
            </a:r>
            <a:endParaRPr b="1" sz="3200">
              <a:solidFill>
                <a:schemeClr val="lt1"/>
              </a:solidFill>
              <a:latin typeface="Arial"/>
              <a:ea typeface="Arial"/>
              <a:cs typeface="Arial"/>
              <a:sym typeface="Arial"/>
            </a:endParaRPr>
          </a:p>
        </p:txBody>
      </p:sp>
      <p:sp>
        <p:nvSpPr>
          <p:cNvPr id="680" name="Google Shape;680;p36"/>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37"/>
          <p:cNvSpPr txBox="1"/>
          <p:nvPr/>
        </p:nvSpPr>
        <p:spPr>
          <a:xfrm>
            <a:off x="1261053" y="1316762"/>
            <a:ext cx="9934575" cy="2552109"/>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b="1" lang="en-US" sz="2000">
                <a:solidFill>
                  <a:schemeClr val="dk1"/>
                </a:solidFill>
                <a:latin typeface="Arial"/>
                <a:ea typeface="Arial"/>
                <a:cs typeface="Arial"/>
                <a:sym typeface="Arial"/>
              </a:rPr>
              <a:t>§200.206	Mapitio ya shirika la Serikali kuhusu hatari inayotokana na waombaji.</a:t>
            </a:r>
            <a:endParaRPr sz="2000">
              <a:solidFill>
                <a:schemeClr val="dk1"/>
              </a:solidFill>
              <a:latin typeface="Arial"/>
              <a:ea typeface="Arial"/>
              <a:cs typeface="Arial"/>
              <a:sym typeface="Arial"/>
            </a:endParaRPr>
          </a:p>
          <a:p>
            <a:pPr indent="0" lvl="0" marL="12700" marR="5080" rtl="0" algn="l">
              <a:lnSpc>
                <a:spcPct val="110000"/>
              </a:lnSpc>
              <a:spcBef>
                <a:spcPts val="1800"/>
              </a:spcBef>
              <a:spcAft>
                <a:spcPts val="0"/>
              </a:spcAft>
              <a:buNone/>
            </a:pPr>
            <a:r>
              <a:rPr lang="en-US" sz="2000">
                <a:solidFill>
                  <a:schemeClr val="dk1"/>
                </a:solidFill>
                <a:latin typeface="Arial"/>
                <a:ea typeface="Arial"/>
                <a:cs typeface="Arial"/>
                <a:sym typeface="Arial"/>
              </a:rPr>
              <a:t>(b) Kwa kuongezea, kwa misaada ya ushindani au mikataba ya ushirika, shirika la kutoa tuzo la Serikali lazima liwe na mfumo wa kutathmini hatari zinazosababishwa na waombaji kabla ya kupokea tuzo za Serikali. Tathmini hii inaweza kujumuisha matokeo ya tathmini ya ustahiki wa mwombaji au ubora wa maombi yake. Ikiwa shirika la kutoa tuzo la Serikali litaamua kuwa tuzo ya Serikali itatolewa, masharti maalum ambayo yanalingana na kiwango cha hatari kilichotathminiwa yanaweza kutumika kwa tuzo ya  Serikali.</a:t>
            </a:r>
            <a:endParaRPr sz="2000">
              <a:solidFill>
                <a:schemeClr val="dk1"/>
              </a:solidFill>
              <a:latin typeface="Arial"/>
              <a:ea typeface="Arial"/>
              <a:cs typeface="Arial"/>
              <a:sym typeface="Arial"/>
            </a:endParaRPr>
          </a:p>
        </p:txBody>
      </p:sp>
      <p:sp>
        <p:nvSpPr>
          <p:cNvPr id="686" name="Google Shape;686;p37"/>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600"/>
              <a:buFont typeface="Arial"/>
              <a:buNone/>
            </a:pPr>
            <a:r>
              <a:rPr b="1" lang="en-US" sz="2600">
                <a:solidFill>
                  <a:schemeClr val="lt1"/>
                </a:solidFill>
                <a:latin typeface="Arial"/>
                <a:ea typeface="Arial"/>
                <a:cs typeface="Arial"/>
                <a:sym typeface="Arial"/>
              </a:rPr>
              <a:t>SHERIA ZA SERIKALI YA MAREKANI AMBAZO USAID LAZIMA IZINGATIE</a:t>
            </a:r>
            <a:endParaRPr/>
          </a:p>
        </p:txBody>
      </p:sp>
      <p:sp>
        <p:nvSpPr>
          <p:cNvPr id="687" name="Google Shape;687;p37"/>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691" name="Shape 691"/>
        <p:cNvGrpSpPr/>
        <p:nvPr/>
      </p:nvGrpSpPr>
      <p:grpSpPr>
        <a:xfrm>
          <a:off x="0" y="0"/>
          <a:ext cx="0" cy="0"/>
          <a:chOff x="0" y="0"/>
          <a:chExt cx="0" cy="0"/>
        </a:xfrm>
      </p:grpSpPr>
      <p:sp>
        <p:nvSpPr>
          <p:cNvPr id="692" name="Google Shape;692;p38"/>
          <p:cNvSpPr/>
          <p:nvPr/>
        </p:nvSpPr>
        <p:spPr>
          <a:xfrm>
            <a:off x="0" y="889852"/>
            <a:ext cx="4654550" cy="5968148"/>
          </a:xfrm>
          <a:custGeom>
            <a:rect b="b" l="l" r="r" t="t"/>
            <a:pathLst>
              <a:path extrusionOk="0" h="6858000" w="4654550">
                <a:moveTo>
                  <a:pt x="0" y="6858000"/>
                </a:moveTo>
                <a:lnTo>
                  <a:pt x="4654296" y="6858000"/>
                </a:lnTo>
                <a:lnTo>
                  <a:pt x="4654296" y="0"/>
                </a:lnTo>
                <a:lnTo>
                  <a:pt x="0" y="0"/>
                </a:lnTo>
                <a:lnTo>
                  <a:pt x="0" y="6858000"/>
                </a:lnTo>
                <a:close/>
              </a:path>
            </a:pathLst>
          </a:custGeom>
          <a:solidFill>
            <a:srgbClr val="002E6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3" name="Google Shape;693;p38"/>
          <p:cNvSpPr txBox="1"/>
          <p:nvPr>
            <p:ph type="title"/>
          </p:nvPr>
        </p:nvSpPr>
        <p:spPr>
          <a:xfrm>
            <a:off x="771499" y="2703483"/>
            <a:ext cx="3245485" cy="1057910"/>
          </a:xfrm>
          <a:prstGeom prst="rect">
            <a:avLst/>
          </a:prstGeom>
          <a:noFill/>
          <a:ln>
            <a:noFill/>
          </a:ln>
        </p:spPr>
        <p:txBody>
          <a:bodyPr anchorCtr="0" anchor="t" bIns="0" lIns="0" spcFirstLastPara="1" rIns="0" wrap="square" tIns="0">
            <a:spAutoFit/>
          </a:bodyPr>
          <a:lstStyle/>
          <a:p>
            <a:pPr indent="0" lvl="0" marL="0" rtl="0" algn="ctr">
              <a:lnSpc>
                <a:spcPct val="114027"/>
              </a:lnSpc>
              <a:spcBef>
                <a:spcPts val="0"/>
              </a:spcBef>
              <a:spcAft>
                <a:spcPts val="0"/>
              </a:spcAft>
              <a:buNone/>
            </a:pPr>
            <a:r>
              <a:rPr lang="en-US" sz="3600">
                <a:solidFill>
                  <a:srgbClr val="FFFFFF"/>
                </a:solidFill>
              </a:rPr>
              <a:t>(USAID ADS 303)</a:t>
            </a:r>
            <a:endParaRPr sz="3600"/>
          </a:p>
          <a:p>
            <a:pPr indent="0" lvl="0" marL="0" rtl="0" algn="ctr">
              <a:lnSpc>
                <a:spcPct val="114027"/>
              </a:lnSpc>
              <a:spcBef>
                <a:spcPts val="0"/>
              </a:spcBef>
              <a:spcAft>
                <a:spcPts val="0"/>
              </a:spcAft>
              <a:buNone/>
            </a:pPr>
            <a:r>
              <a:rPr lang="en-US" sz="3600">
                <a:solidFill>
                  <a:srgbClr val="FFFFFF"/>
                </a:solidFill>
              </a:rPr>
              <a:t>Mwongozo</a:t>
            </a:r>
            <a:endParaRPr sz="3600"/>
          </a:p>
        </p:txBody>
      </p:sp>
      <p:sp>
        <p:nvSpPr>
          <p:cNvPr id="694" name="Google Shape;694;p38"/>
          <p:cNvSpPr/>
          <p:nvPr/>
        </p:nvSpPr>
        <p:spPr>
          <a:xfrm>
            <a:off x="4920208" y="1131309"/>
            <a:ext cx="7200195" cy="4773167"/>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5" name="Google Shape;695;p38"/>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t/>
            </a:r>
            <a:endParaRPr b="1" sz="3200">
              <a:solidFill>
                <a:schemeClr val="lt1"/>
              </a:solidFill>
              <a:latin typeface="Arial"/>
              <a:ea typeface="Arial"/>
              <a:cs typeface="Arial"/>
              <a:sym typeface="Arial"/>
            </a:endParaRPr>
          </a:p>
        </p:txBody>
      </p:sp>
      <p:sp>
        <p:nvSpPr>
          <p:cNvPr id="696" name="Google Shape;696;p38"/>
          <p:cNvSpPr/>
          <p:nvPr/>
        </p:nvSpPr>
        <p:spPr>
          <a:xfrm>
            <a:off x="3047" y="6400800"/>
            <a:ext cx="12189460" cy="457200"/>
          </a:xfrm>
          <a:custGeom>
            <a:rect b="b" l="l" r="r" t="t"/>
            <a:pathLst>
              <a:path extrusionOk="0" h="457200" w="12189460">
                <a:moveTo>
                  <a:pt x="0" y="457200"/>
                </a:moveTo>
                <a:lnTo>
                  <a:pt x="12188952" y="457200"/>
                </a:lnTo>
                <a:lnTo>
                  <a:pt x="12188952" y="0"/>
                </a:lnTo>
                <a:lnTo>
                  <a:pt x="0" y="0"/>
                </a:lnTo>
                <a:lnTo>
                  <a:pt x="0" y="457200"/>
                </a:lnTo>
                <a:close/>
              </a:path>
            </a:pathLst>
          </a:custGeom>
          <a:solidFill>
            <a:srgbClr val="002E6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7" name="Google Shape;697;p38"/>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01" name="Shape 701"/>
        <p:cNvGrpSpPr/>
        <p:nvPr/>
      </p:nvGrpSpPr>
      <p:grpSpPr>
        <a:xfrm>
          <a:off x="0" y="0"/>
          <a:ext cx="0" cy="0"/>
          <a:chOff x="0" y="0"/>
          <a:chExt cx="0" cy="0"/>
        </a:xfrm>
      </p:grpSpPr>
      <p:sp>
        <p:nvSpPr>
          <p:cNvPr id="702" name="Google Shape;702;p39"/>
          <p:cNvSpPr/>
          <p:nvPr/>
        </p:nvSpPr>
        <p:spPr>
          <a:xfrm>
            <a:off x="4654296" y="6850380"/>
            <a:ext cx="7538084" cy="7620"/>
          </a:xfrm>
          <a:custGeom>
            <a:rect b="b" l="l" r="r" t="t"/>
            <a:pathLst>
              <a:path extrusionOk="0" h="7620" w="7538084">
                <a:moveTo>
                  <a:pt x="0" y="7620"/>
                </a:moveTo>
                <a:lnTo>
                  <a:pt x="7537704" y="7620"/>
                </a:lnTo>
                <a:lnTo>
                  <a:pt x="7537704" y="0"/>
                </a:lnTo>
                <a:lnTo>
                  <a:pt x="0" y="0"/>
                </a:lnTo>
                <a:lnTo>
                  <a:pt x="0" y="7620"/>
                </a:lnTo>
                <a:close/>
              </a:path>
            </a:pathLst>
          </a:custGeom>
          <a:solidFill>
            <a:srgbClr val="002E6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3" name="Google Shape;703;p39"/>
          <p:cNvSpPr/>
          <p:nvPr/>
        </p:nvSpPr>
        <p:spPr>
          <a:xfrm>
            <a:off x="0" y="895988"/>
            <a:ext cx="4615815" cy="5962011"/>
          </a:xfrm>
          <a:custGeom>
            <a:rect b="b" l="l" r="r" t="t"/>
            <a:pathLst>
              <a:path extrusionOk="0" h="6858000" w="4615815">
                <a:moveTo>
                  <a:pt x="0" y="6858000"/>
                </a:moveTo>
                <a:lnTo>
                  <a:pt x="4615434" y="6858000"/>
                </a:lnTo>
                <a:lnTo>
                  <a:pt x="4615434" y="0"/>
                </a:lnTo>
                <a:lnTo>
                  <a:pt x="0" y="0"/>
                </a:lnTo>
                <a:lnTo>
                  <a:pt x="0" y="6858000"/>
                </a:lnTo>
                <a:close/>
              </a:path>
            </a:pathLst>
          </a:custGeom>
          <a:solidFill>
            <a:srgbClr val="002E6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4" name="Google Shape;704;p39"/>
          <p:cNvSpPr/>
          <p:nvPr/>
        </p:nvSpPr>
        <p:spPr>
          <a:xfrm>
            <a:off x="5926086" y="914399"/>
            <a:ext cx="4951462" cy="5486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5" name="Google Shape;705;p39"/>
          <p:cNvSpPr/>
          <p:nvPr/>
        </p:nvSpPr>
        <p:spPr>
          <a:xfrm>
            <a:off x="5921311" y="256603"/>
            <a:ext cx="4961255" cy="6345555"/>
          </a:xfrm>
          <a:custGeom>
            <a:rect b="b" l="l" r="r" t="t"/>
            <a:pathLst>
              <a:path extrusionOk="0" h="6345555" w="4961255">
                <a:moveTo>
                  <a:pt x="0" y="0"/>
                </a:moveTo>
                <a:lnTo>
                  <a:pt x="4961001" y="0"/>
                </a:lnTo>
                <a:lnTo>
                  <a:pt x="4961001" y="6345555"/>
                </a:lnTo>
                <a:lnTo>
                  <a:pt x="0" y="6345555"/>
                </a:lnTo>
                <a:lnTo>
                  <a:pt x="0" y="0"/>
                </a:lnTo>
                <a:close/>
              </a:path>
            </a:pathLst>
          </a:custGeom>
          <a:noFill/>
          <a:ln cap="flat" cmpd="sng" w="9525">
            <a:solidFill>
              <a:srgbClr val="BEBEBE"/>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6" name="Google Shape;706;p39"/>
          <p:cNvSpPr txBox="1"/>
          <p:nvPr>
            <p:ph type="title"/>
          </p:nvPr>
        </p:nvSpPr>
        <p:spPr>
          <a:xfrm>
            <a:off x="915550" y="2708593"/>
            <a:ext cx="3220729" cy="996315"/>
          </a:xfrm>
          <a:prstGeom prst="rect">
            <a:avLst/>
          </a:prstGeom>
          <a:noFill/>
          <a:ln>
            <a:noFill/>
          </a:ln>
        </p:spPr>
        <p:txBody>
          <a:bodyPr anchorCtr="0" anchor="t" bIns="0" lIns="0" spcFirstLastPara="1" rIns="0" wrap="square" tIns="0">
            <a:spAutoFit/>
          </a:bodyPr>
          <a:lstStyle/>
          <a:p>
            <a:pPr indent="0" lvl="0" marL="12700" marR="5080" rtl="0" algn="l">
              <a:lnSpc>
                <a:spcPct val="108055"/>
              </a:lnSpc>
              <a:spcBef>
                <a:spcPts val="0"/>
              </a:spcBef>
              <a:spcAft>
                <a:spcPts val="0"/>
              </a:spcAft>
              <a:buNone/>
            </a:pPr>
            <a:r>
              <a:rPr lang="en-US" sz="3600">
                <a:solidFill>
                  <a:srgbClr val="FFFFFF"/>
                </a:solidFill>
              </a:rPr>
              <a:t>VIFUNGU  VYA KAWAIDA</a:t>
            </a:r>
            <a:endParaRPr sz="3600"/>
          </a:p>
        </p:txBody>
      </p:sp>
      <p:sp>
        <p:nvSpPr>
          <p:cNvPr id="707" name="Google Shape;707;p39"/>
          <p:cNvSpPr/>
          <p:nvPr/>
        </p:nvSpPr>
        <p:spPr>
          <a:xfrm>
            <a:off x="3047" y="6400800"/>
            <a:ext cx="12189460" cy="457200"/>
          </a:xfrm>
          <a:custGeom>
            <a:rect b="b" l="l" r="r" t="t"/>
            <a:pathLst>
              <a:path extrusionOk="0" h="457200" w="12189460">
                <a:moveTo>
                  <a:pt x="0" y="457200"/>
                </a:moveTo>
                <a:lnTo>
                  <a:pt x="12188952" y="457200"/>
                </a:lnTo>
                <a:lnTo>
                  <a:pt x="12188952" y="0"/>
                </a:lnTo>
                <a:lnTo>
                  <a:pt x="0" y="0"/>
                </a:lnTo>
                <a:lnTo>
                  <a:pt x="0" y="457200"/>
                </a:lnTo>
                <a:close/>
              </a:path>
            </a:pathLst>
          </a:custGeom>
          <a:solidFill>
            <a:srgbClr val="002E6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8" name="Google Shape;708;p39"/>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t/>
            </a:r>
            <a:endParaRPr b="1" sz="3200">
              <a:solidFill>
                <a:schemeClr val="lt1"/>
              </a:solidFill>
              <a:latin typeface="Arial"/>
              <a:ea typeface="Arial"/>
              <a:cs typeface="Arial"/>
              <a:sym typeface="Arial"/>
            </a:endParaRPr>
          </a:p>
        </p:txBody>
      </p:sp>
      <p:sp>
        <p:nvSpPr>
          <p:cNvPr id="709" name="Google Shape;709;p39"/>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4"/>
          <p:cNvSpPr txBox="1"/>
          <p:nvPr/>
        </p:nvSpPr>
        <p:spPr>
          <a:xfrm>
            <a:off x="1066800" y="1524000"/>
            <a:ext cx="2437765" cy="720000"/>
          </a:xfrm>
          <a:prstGeom prst="rect">
            <a:avLst/>
          </a:prstGeom>
          <a:solidFill>
            <a:srgbClr val="B90B2E"/>
          </a:solidFill>
          <a:ln>
            <a:noFill/>
          </a:ln>
        </p:spPr>
        <p:txBody>
          <a:bodyPr anchorCtr="0" anchor="ctr" bIns="0" lIns="0" spcFirstLastPara="1" rIns="0" wrap="square" tIns="177800">
            <a:spAutoFit/>
          </a:bodyPr>
          <a:lstStyle/>
          <a:p>
            <a:pPr indent="0" lvl="0" marL="228600" marR="0" rtl="0" algn="l">
              <a:lnSpc>
                <a:spcPct val="100000"/>
              </a:lnSpc>
              <a:spcBef>
                <a:spcPts val="0"/>
              </a:spcBef>
              <a:spcAft>
                <a:spcPts val="0"/>
              </a:spcAft>
              <a:buNone/>
            </a:pPr>
            <a:r>
              <a:rPr b="1" lang="en-US" sz="2600">
                <a:solidFill>
                  <a:srgbClr val="FFFFFF"/>
                </a:solidFill>
                <a:latin typeface="Arial"/>
                <a:ea typeface="Arial"/>
                <a:cs typeface="Arial"/>
                <a:sym typeface="Arial"/>
              </a:rPr>
              <a:t>NYARAKA</a:t>
            </a:r>
            <a:endParaRPr sz="2600">
              <a:solidFill>
                <a:schemeClr val="dk1"/>
              </a:solidFill>
              <a:latin typeface="Arial"/>
              <a:ea typeface="Arial"/>
              <a:cs typeface="Arial"/>
              <a:sym typeface="Arial"/>
            </a:endParaRPr>
          </a:p>
        </p:txBody>
      </p:sp>
      <p:sp>
        <p:nvSpPr>
          <p:cNvPr id="262" name="Google Shape;262;p4"/>
          <p:cNvSpPr txBox="1"/>
          <p:nvPr/>
        </p:nvSpPr>
        <p:spPr>
          <a:xfrm>
            <a:off x="1060703" y="2583174"/>
            <a:ext cx="2437765" cy="720000"/>
          </a:xfrm>
          <a:prstGeom prst="rect">
            <a:avLst/>
          </a:prstGeom>
          <a:solidFill>
            <a:srgbClr val="B90B2E"/>
          </a:solidFill>
          <a:ln>
            <a:noFill/>
          </a:ln>
        </p:spPr>
        <p:txBody>
          <a:bodyPr anchorCtr="0" anchor="ctr" bIns="0" lIns="0" spcFirstLastPara="1" rIns="0" wrap="square" tIns="161275">
            <a:spAutoFit/>
          </a:bodyPr>
          <a:lstStyle/>
          <a:p>
            <a:pPr indent="0" lvl="0" marL="529590" marR="0" rtl="0" algn="l">
              <a:lnSpc>
                <a:spcPct val="100000"/>
              </a:lnSpc>
              <a:spcBef>
                <a:spcPts val="0"/>
              </a:spcBef>
              <a:spcAft>
                <a:spcPts val="0"/>
              </a:spcAft>
              <a:buNone/>
            </a:pPr>
            <a:r>
              <a:rPr b="1" lang="en-US" sz="2800">
                <a:solidFill>
                  <a:srgbClr val="FFFFFF"/>
                </a:solidFill>
                <a:latin typeface="Arial"/>
                <a:ea typeface="Arial"/>
                <a:cs typeface="Arial"/>
                <a:sym typeface="Arial"/>
              </a:rPr>
              <a:t>PATA</a:t>
            </a:r>
            <a:endParaRPr sz="2800">
              <a:solidFill>
                <a:schemeClr val="dk1"/>
              </a:solidFill>
              <a:latin typeface="Arial"/>
              <a:ea typeface="Arial"/>
              <a:cs typeface="Arial"/>
              <a:sym typeface="Arial"/>
            </a:endParaRPr>
          </a:p>
        </p:txBody>
      </p:sp>
      <p:sp>
        <p:nvSpPr>
          <p:cNvPr id="263" name="Google Shape;263;p4"/>
          <p:cNvSpPr txBox="1"/>
          <p:nvPr/>
        </p:nvSpPr>
        <p:spPr>
          <a:xfrm>
            <a:off x="1060703" y="3656454"/>
            <a:ext cx="2437765" cy="720000"/>
          </a:xfrm>
          <a:prstGeom prst="rect">
            <a:avLst/>
          </a:prstGeom>
          <a:solidFill>
            <a:srgbClr val="B90B2E"/>
          </a:solidFill>
          <a:ln>
            <a:noFill/>
          </a:ln>
        </p:spPr>
        <p:txBody>
          <a:bodyPr anchorCtr="0" anchor="ctr" bIns="0" lIns="0" spcFirstLastPara="1" rIns="0" wrap="square" tIns="161275">
            <a:spAutoFit/>
          </a:bodyPr>
          <a:lstStyle/>
          <a:p>
            <a:pPr indent="0" lvl="0" marL="454025" marR="0" rtl="0" algn="l">
              <a:lnSpc>
                <a:spcPct val="100000"/>
              </a:lnSpc>
              <a:spcBef>
                <a:spcPts val="0"/>
              </a:spcBef>
              <a:spcAft>
                <a:spcPts val="0"/>
              </a:spcAft>
              <a:buNone/>
            </a:pPr>
            <a:r>
              <a:rPr b="1" lang="en-US" sz="2800">
                <a:solidFill>
                  <a:srgbClr val="FFFFFF"/>
                </a:solidFill>
                <a:latin typeface="Arial"/>
                <a:ea typeface="Arial"/>
                <a:cs typeface="Arial"/>
                <a:sym typeface="Arial"/>
              </a:rPr>
              <a:t>JADILI</a:t>
            </a:r>
            <a:endParaRPr sz="2800">
              <a:solidFill>
                <a:schemeClr val="dk1"/>
              </a:solidFill>
              <a:latin typeface="Arial"/>
              <a:ea typeface="Arial"/>
              <a:cs typeface="Arial"/>
              <a:sym typeface="Arial"/>
            </a:endParaRPr>
          </a:p>
        </p:txBody>
      </p:sp>
      <p:sp>
        <p:nvSpPr>
          <p:cNvPr id="264" name="Google Shape;264;p4"/>
          <p:cNvSpPr txBox="1"/>
          <p:nvPr/>
        </p:nvSpPr>
        <p:spPr>
          <a:xfrm>
            <a:off x="1060703" y="4729734"/>
            <a:ext cx="2437765" cy="720000"/>
          </a:xfrm>
          <a:prstGeom prst="rect">
            <a:avLst/>
          </a:prstGeom>
          <a:solidFill>
            <a:srgbClr val="B90B2E"/>
          </a:solidFill>
          <a:ln>
            <a:noFill/>
          </a:ln>
        </p:spPr>
        <p:txBody>
          <a:bodyPr anchorCtr="0" anchor="ctr" bIns="0" lIns="0" spcFirstLastPara="1" rIns="0" wrap="square" tIns="161275">
            <a:spAutoFit/>
          </a:bodyPr>
          <a:lstStyle/>
          <a:p>
            <a:pPr indent="0" lvl="0" marL="565150" marR="0" rtl="0" algn="l">
              <a:lnSpc>
                <a:spcPct val="100000"/>
              </a:lnSpc>
              <a:spcBef>
                <a:spcPts val="0"/>
              </a:spcBef>
              <a:spcAft>
                <a:spcPts val="0"/>
              </a:spcAft>
              <a:buNone/>
            </a:pPr>
            <a:r>
              <a:rPr b="1" lang="en-US" sz="2800">
                <a:solidFill>
                  <a:srgbClr val="FFFFFF"/>
                </a:solidFill>
                <a:latin typeface="Arial"/>
                <a:ea typeface="Arial"/>
                <a:cs typeface="Arial"/>
                <a:sym typeface="Arial"/>
              </a:rPr>
              <a:t>FAFANUA</a:t>
            </a:r>
            <a:endParaRPr sz="2800">
              <a:solidFill>
                <a:schemeClr val="dk1"/>
              </a:solidFill>
              <a:latin typeface="Arial"/>
              <a:ea typeface="Arial"/>
              <a:cs typeface="Arial"/>
              <a:sym typeface="Arial"/>
            </a:endParaRPr>
          </a:p>
        </p:txBody>
      </p:sp>
      <p:sp>
        <p:nvSpPr>
          <p:cNvPr id="265" name="Google Shape;265;p4"/>
          <p:cNvSpPr txBox="1"/>
          <p:nvPr/>
        </p:nvSpPr>
        <p:spPr>
          <a:xfrm>
            <a:off x="4285488" y="1600198"/>
            <a:ext cx="6480000" cy="720000"/>
          </a:xfrm>
          <a:prstGeom prst="rect">
            <a:avLst/>
          </a:prstGeom>
          <a:solidFill>
            <a:srgbClr val="DED7D4"/>
          </a:solidFill>
          <a:ln>
            <a:noFill/>
          </a:ln>
        </p:spPr>
        <p:txBody>
          <a:bodyPr anchorCtr="0" anchor="ctr" bIns="0" lIns="0" spcFirstLastPara="1" rIns="0" wrap="square" tIns="227325">
            <a:spAutoFit/>
          </a:bodyPr>
          <a:lstStyle/>
          <a:p>
            <a:pPr indent="0" lvl="0" marL="227965" marR="0" rtl="0" algn="l">
              <a:lnSpc>
                <a:spcPct val="100000"/>
              </a:lnSpc>
              <a:spcBef>
                <a:spcPts val="0"/>
              </a:spcBef>
              <a:spcAft>
                <a:spcPts val="0"/>
              </a:spcAft>
              <a:buNone/>
            </a:pPr>
            <a:r>
              <a:rPr lang="en-US" sz="2000">
                <a:solidFill>
                  <a:schemeClr val="dk1"/>
                </a:solidFill>
                <a:latin typeface="Arial"/>
                <a:ea typeface="Arial"/>
                <a:cs typeface="Arial"/>
                <a:sym typeface="Arial"/>
              </a:rPr>
              <a:t>MAFUNZO KWA WATUMIAJI WA NDANI NA NJE</a:t>
            </a:r>
            <a:endParaRPr sz="2000">
              <a:solidFill>
                <a:schemeClr val="dk1"/>
              </a:solidFill>
              <a:latin typeface="Arial"/>
              <a:ea typeface="Arial"/>
              <a:cs typeface="Arial"/>
              <a:sym typeface="Arial"/>
            </a:endParaRPr>
          </a:p>
        </p:txBody>
      </p:sp>
      <p:sp>
        <p:nvSpPr>
          <p:cNvPr id="266" name="Google Shape;266;p4"/>
          <p:cNvSpPr txBox="1"/>
          <p:nvPr/>
        </p:nvSpPr>
        <p:spPr>
          <a:xfrm>
            <a:off x="4285488" y="2639225"/>
            <a:ext cx="6480000" cy="720000"/>
          </a:xfrm>
          <a:prstGeom prst="rect">
            <a:avLst/>
          </a:prstGeom>
          <a:solidFill>
            <a:srgbClr val="DED7D4"/>
          </a:solidFill>
          <a:ln>
            <a:noFill/>
          </a:ln>
        </p:spPr>
        <p:txBody>
          <a:bodyPr anchorCtr="0" anchor="ctr" bIns="0" lIns="0" spcFirstLastPara="1" rIns="0" wrap="square" tIns="227325">
            <a:spAutoFit/>
          </a:bodyPr>
          <a:lstStyle/>
          <a:p>
            <a:pPr indent="0" lvl="0" marL="228600" marR="0" rtl="0" algn="l">
              <a:lnSpc>
                <a:spcPct val="100000"/>
              </a:lnSpc>
              <a:spcBef>
                <a:spcPts val="0"/>
              </a:spcBef>
              <a:spcAft>
                <a:spcPts val="0"/>
              </a:spcAft>
              <a:buNone/>
            </a:pPr>
            <a:r>
              <a:rPr lang="en-US" sz="2000">
                <a:solidFill>
                  <a:schemeClr val="dk1"/>
                </a:solidFill>
                <a:latin typeface="Arial"/>
                <a:ea typeface="Arial"/>
                <a:cs typeface="Arial"/>
                <a:sym typeface="Arial"/>
              </a:rPr>
              <a:t>MAFUNZO YALIYOPATIKANA </a:t>
            </a:r>
            <a:endParaRPr sz="2000">
              <a:solidFill>
                <a:schemeClr val="dk1"/>
              </a:solidFill>
              <a:latin typeface="Arial"/>
              <a:ea typeface="Arial"/>
              <a:cs typeface="Arial"/>
              <a:sym typeface="Arial"/>
            </a:endParaRPr>
          </a:p>
        </p:txBody>
      </p:sp>
      <p:sp>
        <p:nvSpPr>
          <p:cNvPr id="267" name="Google Shape;267;p4"/>
          <p:cNvSpPr txBox="1"/>
          <p:nvPr/>
        </p:nvSpPr>
        <p:spPr>
          <a:xfrm>
            <a:off x="4285488" y="3689096"/>
            <a:ext cx="6480000" cy="720000"/>
          </a:xfrm>
          <a:prstGeom prst="rect">
            <a:avLst/>
          </a:prstGeom>
          <a:solidFill>
            <a:srgbClr val="DED7D4"/>
          </a:solidFill>
          <a:ln>
            <a:noFill/>
          </a:ln>
        </p:spPr>
        <p:txBody>
          <a:bodyPr anchorCtr="0" anchor="ctr" bIns="0" lIns="0" spcFirstLastPara="1" rIns="0" wrap="square" tIns="227325">
            <a:spAutoFit/>
          </a:bodyPr>
          <a:lstStyle/>
          <a:p>
            <a:pPr indent="0" lvl="0" marL="227965" marR="0" rtl="0" algn="l">
              <a:lnSpc>
                <a:spcPct val="100000"/>
              </a:lnSpc>
              <a:spcBef>
                <a:spcPts val="0"/>
              </a:spcBef>
              <a:spcAft>
                <a:spcPts val="0"/>
              </a:spcAft>
              <a:buNone/>
            </a:pPr>
            <a:r>
              <a:rPr lang="en-US" sz="2000">
                <a:solidFill>
                  <a:schemeClr val="dk1"/>
                </a:solidFill>
                <a:latin typeface="Arial"/>
                <a:ea typeface="Arial"/>
                <a:cs typeface="Arial"/>
                <a:sym typeface="Arial"/>
              </a:rPr>
              <a:t>MODULI MPYA</a:t>
            </a:r>
            <a:endParaRPr sz="2000">
              <a:solidFill>
                <a:schemeClr val="dk1"/>
              </a:solidFill>
              <a:latin typeface="Arial"/>
              <a:ea typeface="Arial"/>
              <a:cs typeface="Arial"/>
              <a:sym typeface="Arial"/>
            </a:endParaRPr>
          </a:p>
        </p:txBody>
      </p:sp>
      <p:sp>
        <p:nvSpPr>
          <p:cNvPr id="268" name="Google Shape;268;p4"/>
          <p:cNvSpPr txBox="1"/>
          <p:nvPr/>
        </p:nvSpPr>
        <p:spPr>
          <a:xfrm>
            <a:off x="4285488" y="4733544"/>
            <a:ext cx="6480000" cy="720000"/>
          </a:xfrm>
          <a:prstGeom prst="rect">
            <a:avLst/>
          </a:prstGeom>
          <a:solidFill>
            <a:srgbClr val="DED7D4"/>
          </a:solidFill>
          <a:ln>
            <a:noFill/>
          </a:ln>
        </p:spPr>
        <p:txBody>
          <a:bodyPr anchorCtr="0" anchor="ctr" bIns="0" lIns="0" spcFirstLastPara="1" rIns="0" wrap="square" tIns="227325">
            <a:spAutoFit/>
          </a:bodyPr>
          <a:lstStyle/>
          <a:p>
            <a:pPr indent="0" lvl="0" marL="227965" marR="0" rtl="0" algn="l">
              <a:lnSpc>
                <a:spcPct val="100000"/>
              </a:lnSpc>
              <a:spcBef>
                <a:spcPts val="0"/>
              </a:spcBef>
              <a:spcAft>
                <a:spcPts val="0"/>
              </a:spcAft>
              <a:buNone/>
            </a:pPr>
            <a:r>
              <a:rPr lang="en-US" sz="2000">
                <a:solidFill>
                  <a:schemeClr val="dk1"/>
                </a:solidFill>
                <a:latin typeface="Arial"/>
                <a:ea typeface="Arial"/>
                <a:cs typeface="Arial"/>
                <a:sym typeface="Arial"/>
              </a:rPr>
              <a:t>MUELEKEO WA NUPAS PLUS 2.0</a:t>
            </a:r>
            <a:endParaRPr sz="2000">
              <a:solidFill>
                <a:schemeClr val="dk1"/>
              </a:solidFill>
              <a:latin typeface="Arial"/>
              <a:ea typeface="Arial"/>
              <a:cs typeface="Arial"/>
              <a:sym typeface="Arial"/>
            </a:endParaRPr>
          </a:p>
        </p:txBody>
      </p:sp>
      <p:sp>
        <p:nvSpPr>
          <p:cNvPr id="269" name="Google Shape;269;p4"/>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MADHUMUNI YA MAFUNZO HAYA </a:t>
            </a:r>
            <a:endParaRPr/>
          </a:p>
        </p:txBody>
      </p:sp>
      <p:cxnSp>
        <p:nvCxnSpPr>
          <p:cNvPr id="270" name="Google Shape;270;p4"/>
          <p:cNvCxnSpPr>
            <a:stCxn id="264" idx="3"/>
            <a:endCxn id="268" idx="1"/>
          </p:cNvCxnSpPr>
          <p:nvPr/>
        </p:nvCxnSpPr>
        <p:spPr>
          <a:xfrm>
            <a:off x="3498468" y="5089734"/>
            <a:ext cx="786900" cy="3900"/>
          </a:xfrm>
          <a:prstGeom prst="straightConnector1">
            <a:avLst/>
          </a:prstGeom>
          <a:noFill/>
          <a:ln cap="flat" cmpd="sng" w="76200">
            <a:solidFill>
              <a:srgbClr val="C00000"/>
            </a:solidFill>
            <a:prstDash val="solid"/>
            <a:round/>
            <a:headEnd len="sm" w="sm" type="none"/>
            <a:tailEnd len="med" w="med" type="triangle"/>
          </a:ln>
        </p:spPr>
      </p:cxnSp>
      <p:cxnSp>
        <p:nvCxnSpPr>
          <p:cNvPr id="271" name="Google Shape;271;p4"/>
          <p:cNvCxnSpPr/>
          <p:nvPr/>
        </p:nvCxnSpPr>
        <p:spPr>
          <a:xfrm>
            <a:off x="3498468" y="4045286"/>
            <a:ext cx="787020" cy="3810"/>
          </a:xfrm>
          <a:prstGeom prst="straightConnector1">
            <a:avLst/>
          </a:prstGeom>
          <a:noFill/>
          <a:ln cap="flat" cmpd="sng" w="76200">
            <a:solidFill>
              <a:srgbClr val="C00000"/>
            </a:solidFill>
            <a:prstDash val="solid"/>
            <a:round/>
            <a:headEnd len="sm" w="sm" type="none"/>
            <a:tailEnd len="med" w="med" type="triangle"/>
          </a:ln>
        </p:spPr>
      </p:cxnSp>
      <p:cxnSp>
        <p:nvCxnSpPr>
          <p:cNvPr id="272" name="Google Shape;272;p4"/>
          <p:cNvCxnSpPr/>
          <p:nvPr/>
        </p:nvCxnSpPr>
        <p:spPr>
          <a:xfrm>
            <a:off x="3498468" y="3029668"/>
            <a:ext cx="787020" cy="3810"/>
          </a:xfrm>
          <a:prstGeom prst="straightConnector1">
            <a:avLst/>
          </a:prstGeom>
          <a:noFill/>
          <a:ln cap="flat" cmpd="sng" w="76200">
            <a:solidFill>
              <a:srgbClr val="C00000"/>
            </a:solidFill>
            <a:prstDash val="solid"/>
            <a:round/>
            <a:headEnd len="sm" w="sm" type="none"/>
            <a:tailEnd len="med" w="med" type="triangle"/>
          </a:ln>
        </p:spPr>
      </p:cxnSp>
      <p:cxnSp>
        <p:nvCxnSpPr>
          <p:cNvPr id="273" name="Google Shape;273;p4"/>
          <p:cNvCxnSpPr/>
          <p:nvPr/>
        </p:nvCxnSpPr>
        <p:spPr>
          <a:xfrm>
            <a:off x="3498468" y="1923746"/>
            <a:ext cx="787020" cy="3810"/>
          </a:xfrm>
          <a:prstGeom prst="straightConnector1">
            <a:avLst/>
          </a:prstGeom>
          <a:noFill/>
          <a:ln cap="flat" cmpd="sng" w="76200">
            <a:solidFill>
              <a:srgbClr val="C00000"/>
            </a:solidFill>
            <a:prstDash val="solid"/>
            <a:round/>
            <a:headEnd len="sm" w="sm" type="none"/>
            <a:tailEnd len="med" w="med" type="triangle"/>
          </a:ln>
        </p:spPr>
      </p:cxnSp>
      <p:sp>
        <p:nvSpPr>
          <p:cNvPr id="274" name="Google Shape;274;p4"/>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713" name="Shape 713"/>
        <p:cNvGrpSpPr/>
        <p:nvPr/>
      </p:nvGrpSpPr>
      <p:grpSpPr>
        <a:xfrm>
          <a:off x="0" y="0"/>
          <a:ext cx="0" cy="0"/>
          <a:chOff x="0" y="0"/>
          <a:chExt cx="0" cy="0"/>
        </a:xfrm>
      </p:grpSpPr>
      <p:sp>
        <p:nvSpPr>
          <p:cNvPr id="714" name="Google Shape;714;p40"/>
          <p:cNvSpPr/>
          <p:nvPr/>
        </p:nvSpPr>
        <p:spPr>
          <a:xfrm>
            <a:off x="0" y="895988"/>
            <a:ext cx="4615815" cy="5962011"/>
          </a:xfrm>
          <a:custGeom>
            <a:rect b="b" l="l" r="r" t="t"/>
            <a:pathLst>
              <a:path extrusionOk="0" h="6858000" w="4615815">
                <a:moveTo>
                  <a:pt x="0" y="6858000"/>
                </a:moveTo>
                <a:lnTo>
                  <a:pt x="4615434" y="6858000"/>
                </a:lnTo>
                <a:lnTo>
                  <a:pt x="4615434" y="0"/>
                </a:lnTo>
                <a:lnTo>
                  <a:pt x="0" y="0"/>
                </a:lnTo>
                <a:lnTo>
                  <a:pt x="0" y="6858000"/>
                </a:lnTo>
                <a:close/>
              </a:path>
            </a:pathLst>
          </a:custGeom>
          <a:solidFill>
            <a:srgbClr val="002E6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5" name="Google Shape;715;p40"/>
          <p:cNvSpPr txBox="1"/>
          <p:nvPr/>
        </p:nvSpPr>
        <p:spPr>
          <a:xfrm>
            <a:off x="752425" y="2930842"/>
            <a:ext cx="2688590" cy="1448410"/>
          </a:xfrm>
          <a:prstGeom prst="rect">
            <a:avLst/>
          </a:prstGeom>
          <a:noFill/>
          <a:ln>
            <a:noFill/>
          </a:ln>
        </p:spPr>
        <p:txBody>
          <a:bodyPr anchorCtr="0" anchor="t" bIns="0" lIns="0" spcFirstLastPara="1" rIns="0" wrap="square" tIns="0">
            <a:spAutoFit/>
          </a:bodyPr>
          <a:lstStyle/>
          <a:p>
            <a:pPr indent="-676275" lvl="0" marL="688340" marR="5080" rtl="0" algn="l">
              <a:lnSpc>
                <a:spcPct val="155600"/>
              </a:lnSpc>
              <a:spcBef>
                <a:spcPts val="0"/>
              </a:spcBef>
              <a:spcAft>
                <a:spcPts val="0"/>
              </a:spcAft>
              <a:buNone/>
            </a:pPr>
            <a:r>
              <a:rPr lang="en-US" sz="2500">
                <a:solidFill>
                  <a:srgbClr val="FFFFFF"/>
                </a:solidFill>
                <a:latin typeface="Arial"/>
                <a:ea typeface="Arial"/>
                <a:cs typeface="Arial"/>
                <a:sym typeface="Arial"/>
              </a:rPr>
              <a:t>Ukaguzi Mkuu wa mpokeaji mdogo</a:t>
            </a:r>
            <a:endParaRPr sz="2500">
              <a:solidFill>
                <a:schemeClr val="dk1"/>
              </a:solidFill>
              <a:latin typeface="Arial"/>
              <a:ea typeface="Arial"/>
              <a:cs typeface="Arial"/>
              <a:sym typeface="Arial"/>
            </a:endParaRPr>
          </a:p>
        </p:txBody>
      </p:sp>
      <p:sp>
        <p:nvSpPr>
          <p:cNvPr id="716" name="Google Shape;716;p40"/>
          <p:cNvSpPr txBox="1"/>
          <p:nvPr/>
        </p:nvSpPr>
        <p:spPr>
          <a:xfrm>
            <a:off x="4838383" y="949218"/>
            <a:ext cx="7196104" cy="5204117"/>
          </a:xfrm>
          <a:prstGeom prst="rect">
            <a:avLst/>
          </a:prstGeom>
          <a:noFill/>
          <a:ln>
            <a:noFill/>
          </a:ln>
        </p:spPr>
        <p:txBody>
          <a:bodyPr anchorCtr="0" anchor="t" bIns="0" lIns="0" spcFirstLastPara="1" rIns="0" wrap="square" tIns="0">
            <a:spAutoFit/>
          </a:bodyPr>
          <a:lstStyle/>
          <a:p>
            <a:pPr indent="0" lvl="0" marL="12700" marR="0" rtl="0" algn="l">
              <a:spcBef>
                <a:spcPts val="0"/>
              </a:spcBef>
              <a:spcAft>
                <a:spcPts val="0"/>
              </a:spcAft>
              <a:buNone/>
            </a:pPr>
            <a:r>
              <a:rPr b="1" lang="en-US" sz="2000">
                <a:solidFill>
                  <a:schemeClr val="dk1"/>
                </a:solidFill>
                <a:latin typeface="Arial"/>
                <a:ea typeface="Arial"/>
                <a:cs typeface="Arial"/>
                <a:sym typeface="Arial"/>
              </a:rPr>
              <a:t>§</a:t>
            </a:r>
            <a:r>
              <a:rPr lang="en-US" sz="2000">
                <a:solidFill>
                  <a:schemeClr val="dk1"/>
                </a:solidFill>
                <a:latin typeface="Arial"/>
                <a:ea typeface="Arial"/>
                <a:cs typeface="Arial"/>
                <a:sym typeface="Arial"/>
              </a:rPr>
              <a:t>200.332 Vigezo vya kuchaguliwa.</a:t>
            </a:r>
            <a:endParaRPr/>
          </a:p>
          <a:p>
            <a:pPr indent="0" lvl="0" marL="12700" marR="0" rtl="0" algn="l">
              <a:spcBef>
                <a:spcPts val="0"/>
              </a:spcBef>
              <a:spcAft>
                <a:spcPts val="0"/>
              </a:spcAft>
              <a:buNone/>
            </a:pPr>
            <a:r>
              <a:rPr lang="en-US" sz="2000">
                <a:solidFill>
                  <a:schemeClr val="dk1"/>
                </a:solidFill>
                <a:latin typeface="Arial"/>
                <a:ea typeface="Arial"/>
                <a:cs typeface="Arial"/>
                <a:sym typeface="Arial"/>
              </a:rPr>
              <a:t>Mashirika yote yanayopitia uchaguzi lazima:</a:t>
            </a:r>
            <a:endParaRPr/>
          </a:p>
          <a:p>
            <a:pPr indent="0" lvl="0" marL="12700" marR="0" rtl="0" algn="l">
              <a:spcBef>
                <a:spcPts val="0"/>
              </a:spcBef>
              <a:spcAft>
                <a:spcPts val="0"/>
              </a:spcAft>
              <a:buNone/>
            </a:pPr>
            <a:r>
              <a:rPr lang="en-US" sz="2000">
                <a:solidFill>
                  <a:schemeClr val="dk1"/>
                </a:solidFill>
                <a:latin typeface="Arial"/>
                <a:ea typeface="Arial"/>
                <a:cs typeface="Arial"/>
                <a:sym typeface="Arial"/>
              </a:rPr>
              <a:t>(b) Kutathmini hatari ya kila mpokeaji mdogo ya kutofuata sheria, kanuni za Serikali, na sheria na masharti ya tuzo ndogo kwa madhumuni ya kuamua ufuatiliaji wa mpokeaji mdogo unaofaa ulioelezewa katika aya (d) na (e)  ya sehemu hii, ambayo inaweza kujumuisha kuzingatia mambo kama vile:</a:t>
            </a:r>
            <a:endParaRPr/>
          </a:p>
          <a:p>
            <a:pPr indent="-127000" lvl="0" marL="12700" marR="6350" rtl="0" algn="just">
              <a:lnSpc>
                <a:spcPct val="110000"/>
              </a:lnSpc>
              <a:spcBef>
                <a:spcPts val="0"/>
              </a:spcBef>
              <a:spcAft>
                <a:spcPts val="0"/>
              </a:spcAft>
              <a:buClr>
                <a:schemeClr val="dk1"/>
              </a:buClr>
              <a:buSzPts val="2000"/>
              <a:buFont typeface="Arial"/>
              <a:buAutoNum type="arabicParenBoth"/>
            </a:pPr>
            <a:r>
              <a:rPr lang="en-US" sz="2000">
                <a:solidFill>
                  <a:schemeClr val="dk1"/>
                </a:solidFill>
                <a:latin typeface="Arial"/>
                <a:ea typeface="Arial"/>
                <a:cs typeface="Arial"/>
                <a:sym typeface="Arial"/>
              </a:rPr>
              <a:t>Uzoefu wa awali wa wapokeaji wadogo na tuzo ndogo sawa au tuzo ndogo inayofanania.</a:t>
            </a:r>
            <a:endParaRPr sz="2000">
              <a:solidFill>
                <a:schemeClr val="dk1"/>
              </a:solidFill>
              <a:latin typeface="Arial"/>
              <a:ea typeface="Arial"/>
              <a:cs typeface="Arial"/>
              <a:sym typeface="Arial"/>
            </a:endParaRPr>
          </a:p>
          <a:p>
            <a:pPr indent="-127000" lvl="0" marL="12700" marR="5080" rtl="0" algn="just">
              <a:lnSpc>
                <a:spcPct val="110000"/>
              </a:lnSpc>
              <a:spcBef>
                <a:spcPts val="1395"/>
              </a:spcBef>
              <a:spcAft>
                <a:spcPts val="0"/>
              </a:spcAft>
              <a:buClr>
                <a:schemeClr val="dk1"/>
              </a:buClr>
              <a:buSzPts val="2000"/>
              <a:buFont typeface="Arial"/>
              <a:buAutoNum type="arabicParenBoth"/>
            </a:pPr>
            <a:r>
              <a:rPr lang="en-US" sz="2000">
                <a:solidFill>
                  <a:schemeClr val="dk1"/>
                </a:solidFill>
                <a:latin typeface="Arial"/>
                <a:ea typeface="Arial"/>
                <a:cs typeface="Arial"/>
                <a:sym typeface="Arial"/>
              </a:rPr>
              <a:t>Matokeo ya ukaguzi wa awali, ikiwa ni pamoja na ikiwa mpokeaji mdogo alifanyiwa Ukaguzi Mmoja kulingana na Sehemu Ndogo F ya Vigezo vya Uhakiki wa Sehemu hii, na kiwango ambacho tuzo ndogo sawa au inayofanania imekaguliwa kama programu kubwa</a:t>
            </a:r>
            <a:endParaRPr sz="2000">
              <a:solidFill>
                <a:schemeClr val="dk1"/>
              </a:solidFill>
              <a:latin typeface="Arial"/>
              <a:ea typeface="Arial"/>
              <a:cs typeface="Arial"/>
              <a:sym typeface="Arial"/>
            </a:endParaRPr>
          </a:p>
          <a:p>
            <a:pPr indent="-127000" lvl="0" marL="13334" marR="6350" rtl="0" algn="just">
              <a:lnSpc>
                <a:spcPct val="110000"/>
              </a:lnSpc>
              <a:spcBef>
                <a:spcPts val="1395"/>
              </a:spcBef>
              <a:spcAft>
                <a:spcPts val="0"/>
              </a:spcAft>
              <a:buClr>
                <a:schemeClr val="dk1"/>
              </a:buClr>
              <a:buSzPts val="2000"/>
              <a:buFont typeface="Arial"/>
              <a:buAutoNum type="arabicParenBoth"/>
            </a:pPr>
            <a:r>
              <a:rPr lang="en-US" sz="2000">
                <a:solidFill>
                  <a:schemeClr val="dk1"/>
                </a:solidFill>
                <a:latin typeface="Arial"/>
                <a:ea typeface="Arial"/>
                <a:cs typeface="Arial"/>
                <a:sym typeface="Arial"/>
              </a:rPr>
              <a:t>Ikiwa mpokeaji mdogo ana wafanyakazi wapya au mifumo mipya au yenye mabadiliko makubwa</a:t>
            </a:r>
            <a:endParaRPr sz="2000">
              <a:solidFill>
                <a:schemeClr val="dk1"/>
              </a:solidFill>
              <a:latin typeface="Arial"/>
              <a:ea typeface="Arial"/>
              <a:cs typeface="Arial"/>
              <a:sym typeface="Arial"/>
            </a:endParaRPr>
          </a:p>
        </p:txBody>
      </p:sp>
      <p:sp>
        <p:nvSpPr>
          <p:cNvPr id="717" name="Google Shape;717;p40"/>
          <p:cNvSpPr/>
          <p:nvPr/>
        </p:nvSpPr>
        <p:spPr>
          <a:xfrm>
            <a:off x="431291" y="6441947"/>
            <a:ext cx="909955" cy="307340"/>
          </a:xfrm>
          <a:custGeom>
            <a:rect b="b" l="l" r="r" t="t"/>
            <a:pathLst>
              <a:path extrusionOk="0" h="307340" w="909955">
                <a:moveTo>
                  <a:pt x="0" y="0"/>
                </a:moveTo>
                <a:lnTo>
                  <a:pt x="909827" y="0"/>
                </a:lnTo>
                <a:lnTo>
                  <a:pt x="909827" y="307085"/>
                </a:lnTo>
                <a:lnTo>
                  <a:pt x="0" y="307085"/>
                </a:lnTo>
                <a:lnTo>
                  <a:pt x="0" y="0"/>
                </a:lnTo>
                <a:close/>
              </a:path>
            </a:pathLst>
          </a:custGeom>
          <a:solidFill>
            <a:srgbClr val="002E6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8" name="Google Shape;718;p40"/>
          <p:cNvSpPr/>
          <p:nvPr/>
        </p:nvSpPr>
        <p:spPr>
          <a:xfrm>
            <a:off x="3047" y="6400800"/>
            <a:ext cx="12189460" cy="457200"/>
          </a:xfrm>
          <a:custGeom>
            <a:rect b="b" l="l" r="r" t="t"/>
            <a:pathLst>
              <a:path extrusionOk="0" h="457200" w="12189460">
                <a:moveTo>
                  <a:pt x="0" y="457200"/>
                </a:moveTo>
                <a:lnTo>
                  <a:pt x="12188952" y="457200"/>
                </a:lnTo>
                <a:lnTo>
                  <a:pt x="12188952" y="0"/>
                </a:lnTo>
                <a:lnTo>
                  <a:pt x="0" y="0"/>
                </a:lnTo>
                <a:lnTo>
                  <a:pt x="0" y="457200"/>
                </a:lnTo>
                <a:close/>
              </a:path>
            </a:pathLst>
          </a:custGeom>
          <a:solidFill>
            <a:srgbClr val="002E6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9" name="Google Shape;719;p40"/>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t/>
            </a:r>
            <a:endParaRPr b="1" sz="3200">
              <a:solidFill>
                <a:schemeClr val="lt1"/>
              </a:solidFill>
              <a:latin typeface="Arial"/>
              <a:ea typeface="Arial"/>
              <a:cs typeface="Arial"/>
              <a:sym typeface="Arial"/>
            </a:endParaRPr>
          </a:p>
        </p:txBody>
      </p:sp>
      <p:sp>
        <p:nvSpPr>
          <p:cNvPr id="720" name="Google Shape;720;p40"/>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sp>
        <p:nvSpPr>
          <p:cNvPr id="725" name="Google Shape;725;p41"/>
          <p:cNvSpPr txBox="1"/>
          <p:nvPr>
            <p:ph type="title"/>
          </p:nvPr>
        </p:nvSpPr>
        <p:spPr>
          <a:xfrm>
            <a:off x="958306" y="2438613"/>
            <a:ext cx="9339434" cy="1333698"/>
          </a:xfrm>
          <a:prstGeom prst="rect">
            <a:avLst/>
          </a:prstGeom>
          <a:noFill/>
          <a:ln>
            <a:noFill/>
          </a:ln>
        </p:spPr>
        <p:txBody>
          <a:bodyPr anchorCtr="0" anchor="t" bIns="0" lIns="0" spcFirstLastPara="1" rIns="0" wrap="square" tIns="0">
            <a:spAutoFit/>
          </a:bodyPr>
          <a:lstStyle/>
          <a:p>
            <a:pPr indent="0" lvl="0" marL="12700" rtl="0" algn="ctr">
              <a:lnSpc>
                <a:spcPct val="108750"/>
              </a:lnSpc>
              <a:spcBef>
                <a:spcPts val="0"/>
              </a:spcBef>
              <a:spcAft>
                <a:spcPts val="0"/>
              </a:spcAft>
              <a:buNone/>
            </a:pPr>
            <a:r>
              <a:rPr b="1" lang="en-US" sz="4800"/>
              <a:t>MODULI YA 1:</a:t>
            </a:r>
            <a:br>
              <a:rPr b="1" lang="en-US" sz="4800"/>
            </a:br>
            <a:r>
              <a:rPr b="1" lang="en-US" sz="4800"/>
              <a:t> SHERIA</a:t>
            </a:r>
            <a:endParaRPr b="1" sz="4800"/>
          </a:p>
        </p:txBody>
      </p:sp>
      <p:sp>
        <p:nvSpPr>
          <p:cNvPr id="726" name="Google Shape;726;p41"/>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rgbClr val="FFFFFF"/>
                </a:solidFill>
                <a:latin typeface="Arial"/>
                <a:ea typeface="Arial"/>
                <a:cs typeface="Arial"/>
                <a:sym typeface="Arial"/>
              </a:rPr>
              <a:t> </a:t>
            </a:r>
            <a:endParaRPr/>
          </a:p>
        </p:txBody>
      </p:sp>
      <p:sp>
        <p:nvSpPr>
          <p:cNvPr id="727" name="Google Shape;727;p41"/>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42"/>
          <p:cNvSpPr txBox="1"/>
          <p:nvPr/>
        </p:nvSpPr>
        <p:spPr>
          <a:xfrm>
            <a:off x="151361" y="2366543"/>
            <a:ext cx="6380067" cy="4044825"/>
          </a:xfrm>
          <a:prstGeom prst="rect">
            <a:avLst/>
          </a:prstGeom>
          <a:noFill/>
          <a:ln>
            <a:noFill/>
          </a:ln>
        </p:spPr>
        <p:txBody>
          <a:bodyPr anchorCtr="0" anchor="t" bIns="0" lIns="0" spcFirstLastPara="1" rIns="0" wrap="square" tIns="0">
            <a:spAutoFit/>
          </a:bodyPr>
          <a:lstStyle/>
          <a:p>
            <a:pPr indent="0" lvl="0" marL="12700" marR="5080" rtl="0" algn="l">
              <a:lnSpc>
                <a:spcPct val="110000"/>
              </a:lnSpc>
              <a:spcBef>
                <a:spcPts val="0"/>
              </a:spcBef>
              <a:spcAft>
                <a:spcPts val="0"/>
              </a:spcAft>
              <a:buClr>
                <a:schemeClr val="dk1"/>
              </a:buClr>
              <a:buSzPts val="2000"/>
              <a:buFont typeface="Arial"/>
              <a:buNone/>
            </a:pPr>
            <a:r>
              <a:rPr b="1" lang="en-US" sz="2000">
                <a:solidFill>
                  <a:schemeClr val="dk1"/>
                </a:solidFill>
                <a:latin typeface="Arial"/>
                <a:ea typeface="Arial"/>
                <a:cs typeface="Arial"/>
                <a:sym typeface="Arial"/>
              </a:rPr>
              <a:t>Aina za Vipengele vya sheria vya NUPAS:</a:t>
            </a:r>
            <a:endParaRPr/>
          </a:p>
          <a:p>
            <a:pPr indent="-457200" lvl="1" marL="927100" marR="5080" rtl="0" algn="l">
              <a:lnSpc>
                <a:spcPct val="110000"/>
              </a:lnSpc>
              <a:spcBef>
                <a:spcPts val="0"/>
              </a:spcBef>
              <a:spcAft>
                <a:spcPts val="0"/>
              </a:spcAft>
              <a:buClr>
                <a:schemeClr val="dk1"/>
              </a:buClr>
              <a:buSzPts val="2000"/>
              <a:buFont typeface="Avenir"/>
              <a:buAutoNum type="arabicParenR"/>
            </a:pPr>
            <a:r>
              <a:rPr b="0" i="0" lang="en-US" sz="2000" u="sng" cap="none" strike="noStrike">
                <a:solidFill>
                  <a:schemeClr val="dk1"/>
                </a:solidFill>
                <a:latin typeface="Arial"/>
                <a:ea typeface="Arial"/>
                <a:cs typeface="Arial"/>
                <a:sym typeface="Arial"/>
              </a:rPr>
              <a:t>Ufafanuzi wa Shirika la Eneo</a:t>
            </a:r>
            <a:r>
              <a:rPr b="0" i="0" lang="en-US" sz="2000" u="none" cap="none" strike="noStrike">
                <a:solidFill>
                  <a:schemeClr val="dk1"/>
                </a:solidFill>
                <a:latin typeface="Arial"/>
                <a:ea typeface="Arial"/>
                <a:cs typeface="Arial"/>
                <a:sym typeface="Arial"/>
              </a:rPr>
              <a:t>: Shirikalinakidhi ufafanuzi wa USAID wa "" shirika la eneo "" </a:t>
            </a:r>
            <a:endParaRPr/>
          </a:p>
          <a:p>
            <a:pPr indent="-457200" lvl="1" marL="927100" marR="5080" rtl="0" algn="l">
              <a:lnSpc>
                <a:spcPct val="110000"/>
              </a:lnSpc>
              <a:spcBef>
                <a:spcPts val="0"/>
              </a:spcBef>
              <a:spcAft>
                <a:spcPts val="0"/>
              </a:spcAft>
              <a:buClr>
                <a:schemeClr val="dk1"/>
              </a:buClr>
              <a:buSzPts val="2000"/>
              <a:buFont typeface="Avenir"/>
              <a:buAutoNum type="arabicParenR"/>
            </a:pPr>
            <a:r>
              <a:rPr b="0" i="0" lang="en-US" sz="2000" u="sng" cap="none" strike="noStrike">
                <a:solidFill>
                  <a:schemeClr val="dk1"/>
                </a:solidFill>
                <a:latin typeface="Arial"/>
                <a:ea typeface="Arial"/>
                <a:cs typeface="Arial"/>
                <a:sym typeface="Arial"/>
              </a:rPr>
              <a:t>Mahitaji ya Kisheria:</a:t>
            </a:r>
            <a:r>
              <a:rPr b="0" i="0" lang="en-US" sz="2000" u="none" cap="none" strike="noStrike">
                <a:solidFill>
                  <a:schemeClr val="dk1"/>
                </a:solidFill>
                <a:latin typeface="Arial"/>
                <a:ea typeface="Arial"/>
                <a:cs typeface="Arial"/>
                <a:sym typeface="Arial"/>
              </a:rPr>
              <a:t> Shirika limesajiliwa kisheria</a:t>
            </a:r>
            <a:endParaRPr/>
          </a:p>
          <a:p>
            <a:pPr indent="-457200" lvl="1" marL="927100" marR="5080" rtl="0" algn="l">
              <a:lnSpc>
                <a:spcPct val="110000"/>
              </a:lnSpc>
              <a:spcBef>
                <a:spcPts val="0"/>
              </a:spcBef>
              <a:spcAft>
                <a:spcPts val="0"/>
              </a:spcAft>
              <a:buClr>
                <a:schemeClr val="dk1"/>
              </a:buClr>
              <a:buSzPts val="2000"/>
              <a:buFont typeface="Avenir"/>
              <a:buAutoNum type="arabicParenR"/>
            </a:pPr>
            <a:r>
              <a:rPr b="0" i="0" lang="en-US" sz="2000" u="sng" cap="none" strike="noStrike">
                <a:solidFill>
                  <a:schemeClr val="dk1"/>
                </a:solidFill>
                <a:latin typeface="Arial"/>
                <a:ea typeface="Arial"/>
                <a:cs typeface="Arial"/>
                <a:sym typeface="Arial"/>
              </a:rPr>
              <a:t>Muundo wa</a:t>
            </a:r>
            <a:r>
              <a:rPr b="0" i="0" lang="en-US" sz="2000" u="none" cap="none" strike="noStrike">
                <a:solidFill>
                  <a:schemeClr val="dk1"/>
                </a:solidFill>
                <a:latin typeface="Arial"/>
                <a:ea typeface="Arial"/>
                <a:cs typeface="Arial"/>
                <a:sym typeface="Arial"/>
              </a:rPr>
              <a:t>shirika: Shirika lina mkataba wa shirika, sheria ndogo au nyaraka nyingine za msingi/kiutendaji</a:t>
            </a:r>
            <a:endParaRPr/>
          </a:p>
          <a:p>
            <a:pPr indent="-457200" lvl="1" marL="927100" marR="5080" rtl="0" algn="l">
              <a:lnSpc>
                <a:spcPct val="110000"/>
              </a:lnSpc>
              <a:spcBef>
                <a:spcPts val="0"/>
              </a:spcBef>
              <a:spcAft>
                <a:spcPts val="0"/>
              </a:spcAft>
              <a:buClr>
                <a:schemeClr val="dk1"/>
              </a:buClr>
              <a:buSzPts val="2000"/>
              <a:buFont typeface="Avenir"/>
              <a:buAutoNum type="arabicParenR"/>
            </a:pPr>
            <a:r>
              <a:rPr b="0" i="0" lang="en-US" sz="2000" u="sng" cap="none" strike="noStrike">
                <a:solidFill>
                  <a:schemeClr val="dk1"/>
                </a:solidFill>
                <a:latin typeface="Arial"/>
                <a:ea typeface="Arial"/>
                <a:cs typeface="Arial"/>
                <a:sym typeface="Arial"/>
              </a:rPr>
              <a:t>Utawala:  </a:t>
            </a:r>
            <a:r>
              <a:rPr b="0" i="0" lang="en-US" sz="2000" u="none" cap="none" strike="noStrike">
                <a:solidFill>
                  <a:schemeClr val="dk1"/>
                </a:solidFill>
                <a:latin typeface="Arial"/>
                <a:ea typeface="Arial"/>
                <a:cs typeface="Arial"/>
                <a:sym typeface="Arial"/>
              </a:rPr>
              <a:t>Shirika linasisitiza utendaji na taratibu za utawala bora wa ushirika</a:t>
            </a:r>
            <a:endParaRPr/>
          </a:p>
          <a:p>
            <a:pPr indent="-457200" lvl="1" marL="927100" marR="5080" rtl="0" algn="l">
              <a:lnSpc>
                <a:spcPct val="110000"/>
              </a:lnSpc>
              <a:spcBef>
                <a:spcPts val="0"/>
              </a:spcBef>
              <a:spcAft>
                <a:spcPts val="0"/>
              </a:spcAft>
              <a:buClr>
                <a:schemeClr val="dk1"/>
              </a:buClr>
              <a:buSzPts val="2000"/>
              <a:buFont typeface="Avenir"/>
              <a:buAutoNum type="arabicParenR"/>
            </a:pPr>
            <a:r>
              <a:rPr b="0" i="0" lang="en-US" sz="2000" u="sng" cap="none" strike="noStrike">
                <a:solidFill>
                  <a:schemeClr val="dk1"/>
                </a:solidFill>
                <a:latin typeface="Arial"/>
                <a:ea typeface="Arial"/>
                <a:cs typeface="Arial"/>
                <a:sym typeface="Arial"/>
              </a:rPr>
              <a:t>Mazingira ya Udhibiti: </a:t>
            </a:r>
            <a:r>
              <a:rPr b="0" i="0" lang="en-US" sz="2000" u="none" cap="none" strike="noStrike">
                <a:solidFill>
                  <a:schemeClr val="dk1"/>
                </a:solidFill>
                <a:latin typeface="Arial"/>
                <a:ea typeface="Arial"/>
                <a:cs typeface="Arial"/>
                <a:sym typeface="Arial"/>
              </a:rPr>
              <a:t>Ulinzi wa kutosha wa kuhakikisha uaminifu kwa majukumu ya uaminifu upo</a:t>
            </a:r>
            <a:endParaRPr b="0" i="0" sz="2000" u="none" cap="none" strike="noStrike">
              <a:solidFill>
                <a:schemeClr val="dk1"/>
              </a:solidFill>
              <a:latin typeface="Arial"/>
              <a:ea typeface="Arial"/>
              <a:cs typeface="Arial"/>
              <a:sym typeface="Arial"/>
            </a:endParaRPr>
          </a:p>
        </p:txBody>
      </p:sp>
      <p:sp>
        <p:nvSpPr>
          <p:cNvPr id="734" name="Google Shape;734;p42"/>
          <p:cNvSpPr txBox="1"/>
          <p:nvPr/>
        </p:nvSpPr>
        <p:spPr>
          <a:xfrm>
            <a:off x="1107236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38</a:t>
            </a:r>
            <a:endParaRPr b="0" i="0" sz="1800" u="none" cap="none" strike="noStrike">
              <a:solidFill>
                <a:srgbClr val="000000"/>
              </a:solidFill>
              <a:latin typeface="Arial"/>
              <a:ea typeface="Arial"/>
              <a:cs typeface="Arial"/>
              <a:sym typeface="Arial"/>
            </a:endParaRPr>
          </a:p>
        </p:txBody>
      </p:sp>
      <p:sp>
        <p:nvSpPr>
          <p:cNvPr id="735" name="Google Shape;735;p42"/>
          <p:cNvSpPr txBox="1"/>
          <p:nvPr/>
        </p:nvSpPr>
        <p:spPr>
          <a:xfrm>
            <a:off x="7496071" y="2339417"/>
            <a:ext cx="4923692" cy="4044825"/>
          </a:xfrm>
          <a:prstGeom prst="rect">
            <a:avLst/>
          </a:prstGeom>
          <a:noFill/>
          <a:ln>
            <a:noFill/>
          </a:ln>
        </p:spPr>
        <p:txBody>
          <a:bodyPr anchorCtr="0" anchor="t" bIns="0" lIns="0" spcFirstLastPara="1" rIns="0" wrap="square" tIns="0">
            <a:spAutoFit/>
          </a:bodyPr>
          <a:lstStyle/>
          <a:p>
            <a:pPr indent="0" lvl="0" marL="12700" marR="5080" rtl="0" algn="l">
              <a:lnSpc>
                <a:spcPct val="110000"/>
              </a:lnSpc>
              <a:spcBef>
                <a:spcPts val="0"/>
              </a:spcBef>
              <a:spcAft>
                <a:spcPts val="0"/>
              </a:spcAft>
              <a:buClr>
                <a:schemeClr val="dk1"/>
              </a:buClr>
              <a:buSzPts val="2000"/>
              <a:buFont typeface="Arial"/>
              <a:buNone/>
            </a:pPr>
            <a:r>
              <a:rPr b="1" lang="en-US" sz="2000">
                <a:solidFill>
                  <a:schemeClr val="dk1"/>
                </a:solidFill>
                <a:latin typeface="Arial"/>
                <a:ea typeface="Arial"/>
                <a:cs typeface="Arial"/>
                <a:sym typeface="Arial"/>
              </a:rPr>
              <a:t>Vipengele Vikuu/Vipengele Vidogo vya Sheria ya NUPAS Plus 2.0:</a:t>
            </a:r>
            <a:endParaRPr/>
          </a:p>
          <a:p>
            <a:pPr indent="-457200" lvl="1" marL="927100" marR="5080" rtl="0" algn="l">
              <a:lnSpc>
                <a:spcPct val="110000"/>
              </a:lnSpc>
              <a:spcBef>
                <a:spcPts val="0"/>
              </a:spcBef>
              <a:spcAft>
                <a:spcPts val="0"/>
              </a:spcAft>
              <a:buClr>
                <a:schemeClr val="dk1"/>
              </a:buClr>
              <a:buSzPts val="2000"/>
              <a:buFont typeface="Avenir"/>
              <a:buAutoNum type="arabicParenR"/>
            </a:pPr>
            <a:r>
              <a:rPr b="0" i="0" lang="en-US" sz="2000" u="none" cap="none" strike="noStrike">
                <a:solidFill>
                  <a:schemeClr val="dk1"/>
                </a:solidFill>
                <a:latin typeface="Arial"/>
                <a:ea typeface="Arial"/>
                <a:cs typeface="Arial"/>
                <a:sym typeface="Arial"/>
              </a:rPr>
              <a:t>Tuzo ndogo</a:t>
            </a:r>
            <a:endParaRPr/>
          </a:p>
          <a:p>
            <a:pPr indent="-457200" lvl="1" marL="927100" marR="5080" rtl="0" algn="l">
              <a:lnSpc>
                <a:spcPct val="110000"/>
              </a:lnSpc>
              <a:spcBef>
                <a:spcPts val="0"/>
              </a:spcBef>
              <a:spcAft>
                <a:spcPts val="0"/>
              </a:spcAft>
              <a:buClr>
                <a:schemeClr val="dk1"/>
              </a:buClr>
              <a:buSzPts val="2000"/>
              <a:buFont typeface="Avenir"/>
              <a:buAutoNum type="arabicParenR"/>
            </a:pPr>
            <a:r>
              <a:rPr b="0" i="0" lang="en-US" sz="2000" u="none" cap="none" strike="noStrike">
                <a:solidFill>
                  <a:schemeClr val="dk1"/>
                </a:solidFill>
                <a:latin typeface="Arial"/>
                <a:ea typeface="Arial"/>
                <a:cs typeface="Arial"/>
                <a:sym typeface="Arial"/>
              </a:rPr>
              <a:t>Dodoso la Kabla ya Tuzo </a:t>
            </a:r>
            <a:endParaRPr/>
          </a:p>
          <a:p>
            <a:pPr indent="-457200" lvl="1" marL="927100" marR="5080" rtl="0" algn="l">
              <a:lnSpc>
                <a:spcPct val="110000"/>
              </a:lnSpc>
              <a:spcBef>
                <a:spcPts val="0"/>
              </a:spcBef>
              <a:spcAft>
                <a:spcPts val="0"/>
              </a:spcAft>
              <a:buClr>
                <a:schemeClr val="dk1"/>
              </a:buClr>
              <a:buSzPts val="2000"/>
              <a:buFont typeface="Avenir"/>
              <a:buAutoNum type="arabicParenR"/>
            </a:pPr>
            <a:r>
              <a:rPr b="0" i="0" lang="en-US" sz="2000" u="none" cap="none" strike="noStrike">
                <a:solidFill>
                  <a:schemeClr val="dk1"/>
                </a:solidFill>
                <a:latin typeface="Arial"/>
                <a:ea typeface="Arial"/>
                <a:cs typeface="Arial"/>
                <a:sym typeface="Arial"/>
              </a:rPr>
              <a:t>Makubaliano </a:t>
            </a:r>
            <a:endParaRPr/>
          </a:p>
          <a:p>
            <a:pPr indent="-457200" lvl="1" marL="927100" marR="5080" rtl="0" algn="l">
              <a:lnSpc>
                <a:spcPct val="110000"/>
              </a:lnSpc>
              <a:spcBef>
                <a:spcPts val="0"/>
              </a:spcBef>
              <a:spcAft>
                <a:spcPts val="0"/>
              </a:spcAft>
              <a:buClr>
                <a:schemeClr val="dk1"/>
              </a:buClr>
              <a:buSzPts val="2000"/>
              <a:buFont typeface="Avenir"/>
              <a:buAutoNum type="arabicParenR"/>
            </a:pPr>
            <a:r>
              <a:rPr b="0" i="0" lang="en-US" sz="2000" u="none" cap="none" strike="noStrike">
                <a:solidFill>
                  <a:schemeClr val="dk1"/>
                </a:solidFill>
                <a:latin typeface="Arial"/>
                <a:ea typeface="Arial"/>
                <a:cs typeface="Arial"/>
                <a:sym typeface="Arial"/>
              </a:rPr>
              <a:t>Kukidhi masharti </a:t>
            </a:r>
            <a:endParaRPr/>
          </a:p>
          <a:p>
            <a:pPr indent="-457200" lvl="2" marL="1384300" marR="5080" rtl="0" algn="l">
              <a:lnSpc>
                <a:spcPct val="110000"/>
              </a:lnSpc>
              <a:spcBef>
                <a:spcPts val="0"/>
              </a:spcBef>
              <a:spcAft>
                <a:spcPts val="0"/>
              </a:spcAft>
              <a:buClr>
                <a:schemeClr val="dk1"/>
              </a:buClr>
              <a:buSzPts val="2000"/>
              <a:buFont typeface="Avenir"/>
              <a:buAutoNum type="arabicParenR"/>
            </a:pPr>
            <a:r>
              <a:rPr b="0" i="0" lang="en-US" sz="2000" u="none" cap="none" strike="noStrike">
                <a:solidFill>
                  <a:schemeClr val="dk1"/>
                </a:solidFill>
                <a:latin typeface="Arial"/>
                <a:ea typeface="Arial"/>
                <a:cs typeface="Arial"/>
                <a:sym typeface="Arial"/>
              </a:rPr>
              <a:t>Ufuatiliaji </a:t>
            </a:r>
            <a:endParaRPr/>
          </a:p>
          <a:p>
            <a:pPr indent="-457200" lvl="2" marL="1384300" marR="5080" rtl="0" algn="l">
              <a:lnSpc>
                <a:spcPct val="110000"/>
              </a:lnSpc>
              <a:spcBef>
                <a:spcPts val="0"/>
              </a:spcBef>
              <a:spcAft>
                <a:spcPts val="0"/>
              </a:spcAft>
              <a:buClr>
                <a:schemeClr val="dk1"/>
              </a:buClr>
              <a:buSzPts val="2000"/>
              <a:buFont typeface="Avenir"/>
              <a:buAutoNum type="arabicParenR"/>
            </a:pPr>
            <a:r>
              <a:rPr b="0" i="0" lang="en-US" sz="2000" u="none" cap="none" strike="noStrike">
                <a:solidFill>
                  <a:schemeClr val="dk1"/>
                </a:solidFill>
                <a:latin typeface="Arial"/>
                <a:ea typeface="Arial"/>
                <a:cs typeface="Arial"/>
                <a:sym typeface="Arial"/>
              </a:rPr>
              <a:t>Ukaguzi</a:t>
            </a:r>
            <a:endParaRPr/>
          </a:p>
          <a:p>
            <a:pPr indent="-457200" lvl="2" marL="1384300" marR="5080" rtl="0" algn="l">
              <a:lnSpc>
                <a:spcPct val="110000"/>
              </a:lnSpc>
              <a:spcBef>
                <a:spcPts val="0"/>
              </a:spcBef>
              <a:spcAft>
                <a:spcPts val="0"/>
              </a:spcAft>
              <a:buClr>
                <a:schemeClr val="dk1"/>
              </a:buClr>
              <a:buSzPts val="2000"/>
              <a:buFont typeface="Avenir"/>
              <a:buAutoNum type="arabicParenR"/>
            </a:pPr>
            <a:r>
              <a:rPr b="0" i="0" lang="en-US" sz="2000" u="none" cap="none" strike="noStrike">
                <a:solidFill>
                  <a:schemeClr val="dk1"/>
                </a:solidFill>
                <a:latin typeface="Arial"/>
                <a:ea typeface="Arial"/>
                <a:cs typeface="Arial"/>
                <a:sym typeface="Arial"/>
              </a:rPr>
              <a:t>Ufuatiliaji </a:t>
            </a:r>
            <a:endParaRPr/>
          </a:p>
          <a:p>
            <a:pPr indent="-457200" lvl="2" marL="1384300" marR="5080" rtl="0" algn="l">
              <a:lnSpc>
                <a:spcPct val="110000"/>
              </a:lnSpc>
              <a:spcBef>
                <a:spcPts val="0"/>
              </a:spcBef>
              <a:spcAft>
                <a:spcPts val="0"/>
              </a:spcAft>
              <a:buClr>
                <a:schemeClr val="dk1"/>
              </a:buClr>
              <a:buSzPts val="2000"/>
              <a:buFont typeface="Avenir"/>
              <a:buAutoNum type="arabicParenR"/>
            </a:pPr>
            <a:r>
              <a:rPr b="0" i="0" lang="en-US" sz="2000" u="none" cap="none" strike="noStrike">
                <a:solidFill>
                  <a:schemeClr val="dk1"/>
                </a:solidFill>
                <a:latin typeface="Arial"/>
                <a:ea typeface="Arial"/>
                <a:cs typeface="Arial"/>
                <a:sym typeface="Arial"/>
              </a:rPr>
              <a:t>Ushuru</a:t>
            </a:r>
            <a:endParaRPr/>
          </a:p>
          <a:p>
            <a:pPr indent="-457200" lvl="2" marL="1384300" marR="5080" rtl="0" algn="l">
              <a:lnSpc>
                <a:spcPct val="110000"/>
              </a:lnSpc>
              <a:spcBef>
                <a:spcPts val="0"/>
              </a:spcBef>
              <a:spcAft>
                <a:spcPts val="0"/>
              </a:spcAft>
              <a:buClr>
                <a:schemeClr val="dk1"/>
              </a:buClr>
              <a:buSzPts val="2000"/>
              <a:buFont typeface="Avenir"/>
              <a:buAutoNum type="arabicParenR"/>
            </a:pPr>
            <a:r>
              <a:rPr b="0" i="0" lang="en-US" sz="2000" u="none" cap="none" strike="noStrike">
                <a:solidFill>
                  <a:schemeClr val="dk1"/>
                </a:solidFill>
                <a:latin typeface="Arial"/>
                <a:ea typeface="Arial"/>
                <a:cs typeface="Arial"/>
                <a:sym typeface="Arial"/>
              </a:rPr>
              <a:t>Uwakilishi wa Mamlaka </a:t>
            </a:r>
            <a:endParaRPr/>
          </a:p>
          <a:p>
            <a:pPr indent="-457200" lvl="2" marL="1384300" marR="5080" rtl="0" algn="l">
              <a:lnSpc>
                <a:spcPct val="110000"/>
              </a:lnSpc>
              <a:spcBef>
                <a:spcPts val="0"/>
              </a:spcBef>
              <a:spcAft>
                <a:spcPts val="0"/>
              </a:spcAft>
              <a:buClr>
                <a:schemeClr val="dk1"/>
              </a:buClr>
              <a:buSzPts val="2000"/>
              <a:buFont typeface="Avenir"/>
              <a:buAutoNum type="arabicParenR"/>
            </a:pPr>
            <a:r>
              <a:rPr b="0" i="0" lang="en-US" sz="2000" u="none" cap="none" strike="noStrike">
                <a:solidFill>
                  <a:schemeClr val="dk1"/>
                </a:solidFill>
                <a:latin typeface="Arial"/>
                <a:ea typeface="Arial"/>
                <a:cs typeface="Arial"/>
                <a:sym typeface="Arial"/>
              </a:rPr>
              <a:t>Kesi za mahakamani</a:t>
            </a:r>
            <a:endParaRPr b="0" i="0" sz="2000" u="none" cap="none" strike="noStrike">
              <a:solidFill>
                <a:schemeClr val="dk1"/>
              </a:solidFill>
              <a:latin typeface="Arial"/>
              <a:ea typeface="Arial"/>
              <a:cs typeface="Arial"/>
              <a:sym typeface="Arial"/>
            </a:endParaRPr>
          </a:p>
        </p:txBody>
      </p:sp>
      <p:sp>
        <p:nvSpPr>
          <p:cNvPr id="736" name="Google Shape;736;p42"/>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KISHERIA </a:t>
            </a:r>
            <a:endParaRPr b="1" sz="3200">
              <a:solidFill>
                <a:schemeClr val="lt1"/>
              </a:solidFill>
              <a:latin typeface="Arial"/>
              <a:ea typeface="Arial"/>
              <a:cs typeface="Arial"/>
              <a:sym typeface="Arial"/>
            </a:endParaRPr>
          </a:p>
        </p:txBody>
      </p:sp>
      <p:sp>
        <p:nvSpPr>
          <p:cNvPr id="737" name="Google Shape;737;p42"/>
          <p:cNvSpPr txBox="1"/>
          <p:nvPr/>
        </p:nvSpPr>
        <p:spPr>
          <a:xfrm>
            <a:off x="322184" y="1044324"/>
            <a:ext cx="11514774" cy="1197444"/>
          </a:xfrm>
          <a:prstGeom prst="rect">
            <a:avLst/>
          </a:prstGeom>
          <a:noFill/>
          <a:ln>
            <a:noFill/>
          </a:ln>
        </p:spPr>
        <p:txBody>
          <a:bodyPr anchorCtr="0" anchor="t" bIns="0" lIns="0" spcFirstLastPara="1" rIns="0" wrap="square" tIns="0">
            <a:spAutoFit/>
          </a:bodyPr>
          <a:lstStyle/>
          <a:p>
            <a:pPr indent="0" lvl="0" marL="12700" marR="5080" rtl="0" algn="l">
              <a:lnSpc>
                <a:spcPct val="110000"/>
              </a:lnSpc>
              <a:spcBef>
                <a:spcPts val="0"/>
              </a:spcBef>
              <a:spcAft>
                <a:spcPts val="0"/>
              </a:spcAft>
              <a:buClr>
                <a:schemeClr val="dk1"/>
              </a:buClr>
              <a:buSzPts val="2400"/>
              <a:buFont typeface="Arial"/>
              <a:buNone/>
            </a:pPr>
            <a:r>
              <a:rPr b="1" lang="en-US" sz="2400">
                <a:solidFill>
                  <a:schemeClr val="dk1"/>
                </a:solidFill>
                <a:latin typeface="Arial"/>
                <a:ea typeface="Arial"/>
                <a:cs typeface="Arial"/>
                <a:sym typeface="Arial"/>
              </a:rPr>
              <a:t>Lengo kuu</a:t>
            </a:r>
            <a:r>
              <a:rPr lang="en-US" sz="2400">
                <a:solidFill>
                  <a:schemeClr val="dk1"/>
                </a:solidFill>
                <a:latin typeface="Arial"/>
                <a:ea typeface="Arial"/>
                <a:cs typeface="Arial"/>
                <a:sym typeface="Arial"/>
              </a:rPr>
              <a:t>: Kutathmini ikiwa shirika linazingatia vigezo vya usajili wa kisheria wa eneo husika na lina miundo ya kutosha na yenye ufanisi ya utawala na usimamizi.</a:t>
            </a:r>
            <a:endParaRPr b="0" i="0" sz="2400" u="none" cap="none" strike="noStrike">
              <a:solidFill>
                <a:schemeClr val="dk1"/>
              </a:solidFill>
              <a:latin typeface="Arial"/>
              <a:ea typeface="Arial"/>
              <a:cs typeface="Arial"/>
              <a:sym typeface="Arial"/>
            </a:endParaRPr>
          </a:p>
        </p:txBody>
      </p:sp>
      <p:sp>
        <p:nvSpPr>
          <p:cNvPr id="738" name="Google Shape;738;p42"/>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sp>
        <p:nvSpPr>
          <p:cNvPr id="743" name="Google Shape;743;p43"/>
          <p:cNvSpPr txBox="1"/>
          <p:nvPr/>
        </p:nvSpPr>
        <p:spPr>
          <a:xfrm>
            <a:off x="1199197" y="1473094"/>
            <a:ext cx="9793605" cy="2718693"/>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chemeClr val="dk1"/>
              </a:buClr>
              <a:buSzPts val="2000"/>
              <a:buFont typeface="Arial"/>
              <a:buNone/>
            </a:pPr>
            <a:r>
              <a:rPr b="1" lang="en-US" sz="2000">
                <a:solidFill>
                  <a:schemeClr val="dk1"/>
                </a:solidFill>
                <a:latin typeface="Arial"/>
                <a:ea typeface="Arial"/>
                <a:cs typeface="Arial"/>
                <a:sym typeface="Arial"/>
              </a:rPr>
              <a:t>Mbinu</a:t>
            </a:r>
            <a:endParaRPr b="1" i="0" sz="2000" u="none" cap="none" strike="noStrike">
              <a:solidFill>
                <a:schemeClr val="dk1"/>
              </a:solidFill>
              <a:latin typeface="Arial"/>
              <a:ea typeface="Arial"/>
              <a:cs typeface="Arial"/>
              <a:sym typeface="Arial"/>
            </a:endParaRPr>
          </a:p>
          <a:p>
            <a:pPr indent="-342900" lvl="0" marL="809625" marR="0" rtl="0" algn="l">
              <a:lnSpc>
                <a:spcPct val="100000"/>
              </a:lnSpc>
              <a:spcBef>
                <a:spcPts val="39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Ukaguzi wa Nyaraka</a:t>
            </a:r>
            <a:endParaRPr/>
          </a:p>
          <a:p>
            <a:pPr indent="-342900" lvl="0" marL="809625" marR="0" rtl="0" algn="l">
              <a:lnSpc>
                <a:spcPct val="100000"/>
              </a:lnSpc>
              <a:spcBef>
                <a:spcPts val="39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Mahojiano</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10"/>
              </a:spcBef>
              <a:spcAft>
                <a:spcPts val="0"/>
              </a:spcAft>
              <a:buClr>
                <a:srgbClr val="404040"/>
              </a:buClr>
              <a:buSzPts val="2000"/>
              <a:buFont typeface="Arial"/>
              <a:buNone/>
            </a:pPr>
            <a:r>
              <a:t/>
            </a:r>
            <a:endParaRPr b="0" i="0" sz="2000" u="none" cap="none" strike="noStrike">
              <a:solidFill>
                <a:schemeClr val="dk1"/>
              </a:solidFill>
              <a:latin typeface="Arial"/>
              <a:ea typeface="Arial"/>
              <a:cs typeface="Arial"/>
              <a:sym typeface="Arial"/>
            </a:endParaRPr>
          </a:p>
          <a:p>
            <a:pPr indent="0" lvl="0" marL="12700" marR="0" rtl="0" algn="l">
              <a:lnSpc>
                <a:spcPct val="100000"/>
              </a:lnSpc>
              <a:spcBef>
                <a:spcPts val="5"/>
              </a:spcBef>
              <a:spcAft>
                <a:spcPts val="0"/>
              </a:spcAft>
              <a:buClr>
                <a:schemeClr val="dk1"/>
              </a:buClr>
              <a:buSzPts val="2000"/>
              <a:buFont typeface="Arial"/>
              <a:buNone/>
            </a:pPr>
            <a:r>
              <a:rPr b="1" lang="en-US" sz="2000">
                <a:solidFill>
                  <a:schemeClr val="dk1"/>
                </a:solidFill>
                <a:latin typeface="Arial"/>
                <a:ea typeface="Arial"/>
                <a:cs typeface="Arial"/>
                <a:sym typeface="Arial"/>
              </a:rPr>
              <a:t>Washiriki wa mahojiano waliopendekezwa:</a:t>
            </a:r>
            <a:endParaRPr b="1" i="0" sz="2000" u="none" cap="none" strike="noStrike">
              <a:solidFill>
                <a:schemeClr val="dk1"/>
              </a:solidFill>
              <a:latin typeface="Arial"/>
              <a:ea typeface="Arial"/>
              <a:cs typeface="Arial"/>
              <a:sym typeface="Arial"/>
            </a:endParaRPr>
          </a:p>
          <a:p>
            <a:pPr indent="-342900" lvl="0" marL="809625" marR="0" rtl="0" algn="l">
              <a:spcBef>
                <a:spcPts val="39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Mkurugenzi Mtendaji/Afisa Mkuu Mtendaji</a:t>
            </a:r>
            <a:endParaRPr/>
          </a:p>
          <a:p>
            <a:pPr indent="-342900" lvl="0" marL="809625" marR="0" rtl="0" algn="l">
              <a:spcBef>
                <a:spcPts val="39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Mkurugenzi wa Fedha</a:t>
            </a:r>
            <a:endParaRPr/>
          </a:p>
          <a:p>
            <a:pPr indent="-342900" lvl="0" marL="809625" marR="0" rtl="0" algn="l">
              <a:spcBef>
                <a:spcPts val="39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Wajumbe wa Bodi</a:t>
            </a:r>
            <a:endParaRPr/>
          </a:p>
        </p:txBody>
      </p:sp>
      <p:sp>
        <p:nvSpPr>
          <p:cNvPr id="744" name="Google Shape;744;p43"/>
          <p:cNvSpPr txBox="1"/>
          <p:nvPr/>
        </p:nvSpPr>
        <p:spPr>
          <a:xfrm>
            <a:off x="8297165" y="6481891"/>
            <a:ext cx="112395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9/27/2021</a:t>
            </a:r>
            <a:endParaRPr b="0" i="0" sz="1800" u="none" cap="none" strike="noStrike">
              <a:solidFill>
                <a:srgbClr val="000000"/>
              </a:solidFill>
              <a:latin typeface="Arial"/>
              <a:ea typeface="Arial"/>
              <a:cs typeface="Arial"/>
              <a:sym typeface="Arial"/>
            </a:endParaRPr>
          </a:p>
        </p:txBody>
      </p:sp>
      <p:sp>
        <p:nvSpPr>
          <p:cNvPr id="745" name="Google Shape;745;p43"/>
          <p:cNvSpPr txBox="1"/>
          <p:nvPr/>
        </p:nvSpPr>
        <p:spPr>
          <a:xfrm>
            <a:off x="1107236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39</a:t>
            </a:r>
            <a:endParaRPr b="0" i="0" sz="1800" u="none" cap="none" strike="noStrike">
              <a:solidFill>
                <a:srgbClr val="000000"/>
              </a:solidFill>
              <a:latin typeface="Arial"/>
              <a:ea typeface="Arial"/>
              <a:cs typeface="Arial"/>
              <a:sym typeface="Arial"/>
            </a:endParaRPr>
          </a:p>
        </p:txBody>
      </p:sp>
      <p:sp>
        <p:nvSpPr>
          <p:cNvPr id="746" name="Google Shape;746;p43"/>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USULI NA MBINU</a:t>
            </a:r>
            <a:endParaRPr/>
          </a:p>
        </p:txBody>
      </p:sp>
      <p:sp>
        <p:nvSpPr>
          <p:cNvPr id="747" name="Google Shape;747;p43"/>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51" name="Shape 751"/>
        <p:cNvGrpSpPr/>
        <p:nvPr/>
      </p:nvGrpSpPr>
      <p:grpSpPr>
        <a:xfrm>
          <a:off x="0" y="0"/>
          <a:ext cx="0" cy="0"/>
          <a:chOff x="0" y="0"/>
          <a:chExt cx="0" cy="0"/>
        </a:xfrm>
      </p:grpSpPr>
      <p:sp>
        <p:nvSpPr>
          <p:cNvPr id="752" name="Google Shape;752;p44"/>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NUPAS PLUS 2.0 CHART</a:t>
            </a:r>
            <a:endParaRPr b="1" sz="3200">
              <a:solidFill>
                <a:schemeClr val="lt1"/>
              </a:solidFill>
              <a:latin typeface="Arial"/>
              <a:ea typeface="Arial"/>
              <a:cs typeface="Arial"/>
              <a:sym typeface="Arial"/>
            </a:endParaRPr>
          </a:p>
        </p:txBody>
      </p:sp>
      <p:pic>
        <p:nvPicPr>
          <p:cNvPr id="753" name="Google Shape;753;p44"/>
          <p:cNvPicPr preferRelativeResize="0"/>
          <p:nvPr/>
        </p:nvPicPr>
        <p:blipFill rotWithShape="1">
          <a:blip r:embed="rId3">
            <a:alphaModFix/>
          </a:blip>
          <a:srcRect b="0" l="1509" r="3474" t="0"/>
          <a:stretch/>
        </p:blipFill>
        <p:spPr>
          <a:xfrm>
            <a:off x="1563624" y="939560"/>
            <a:ext cx="9107424" cy="5111497"/>
          </a:xfrm>
          <a:prstGeom prst="rect">
            <a:avLst/>
          </a:prstGeom>
          <a:noFill/>
          <a:ln>
            <a:noFill/>
          </a:ln>
        </p:spPr>
      </p:pic>
      <p:sp>
        <p:nvSpPr>
          <p:cNvPr id="754" name="Google Shape;754;p44"/>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45"/>
          <p:cNvSpPr txBox="1"/>
          <p:nvPr/>
        </p:nvSpPr>
        <p:spPr>
          <a:xfrm>
            <a:off x="1086271" y="1203952"/>
            <a:ext cx="10031730" cy="2444387"/>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chemeClr val="dk1"/>
              </a:buClr>
              <a:buSzPts val="2000"/>
              <a:buFont typeface="Arial"/>
              <a:buNone/>
            </a:pPr>
            <a:r>
              <a:rPr b="1" lang="en-US" sz="2000">
                <a:solidFill>
                  <a:schemeClr val="dk1"/>
                </a:solidFill>
                <a:latin typeface="Arial"/>
                <a:ea typeface="Arial"/>
                <a:cs typeface="Arial"/>
                <a:sym typeface="Arial"/>
              </a:rPr>
              <a:t>Hatari muhimu za kuzingatiwa:</a:t>
            </a:r>
            <a:endParaRPr b="1" i="0" sz="2000" u="none" cap="none" strike="noStrike">
              <a:solidFill>
                <a:schemeClr val="dk1"/>
              </a:solidFill>
              <a:latin typeface="Arial"/>
              <a:ea typeface="Arial"/>
              <a:cs typeface="Arial"/>
              <a:sym typeface="Arial"/>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Ukosefu wa usajili sahihi unaozingatia vigezo vyote muhimu vya kisheria (kati ya tathmini 26 zilizofanywa hadi sasa, ni shirika moja tu lililoshindwa kuzingatia kigezo cha usajili wa sheria)</a:t>
            </a:r>
            <a:endParaRPr b="0" i="0" sz="2000" u="none" cap="none" strike="noStrike">
              <a:solidFill>
                <a:schemeClr val="dk1"/>
              </a:solidFill>
              <a:latin typeface="Arial"/>
              <a:ea typeface="Arial"/>
              <a:cs typeface="Arial"/>
              <a:sym typeface="Arial"/>
            </a:endParaRPr>
          </a:p>
          <a:p>
            <a:pPr indent="-457200" lvl="0" marL="469900" marR="72390" rtl="0" algn="l">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Kutotimiza vigezo vya kisheria na utawala (kutotimiza baadhi ya vigezo vya utawala ni pengo la kawaida linalotambuliwa kutokana na tathmini)</a:t>
            </a:r>
            <a:endParaRPr b="0" i="0" sz="2000" u="none" cap="none" strike="noStrike">
              <a:solidFill>
                <a:schemeClr val="dk1"/>
              </a:solidFill>
              <a:latin typeface="Arial"/>
              <a:ea typeface="Arial"/>
              <a:cs typeface="Arial"/>
              <a:sym typeface="Arial"/>
            </a:endParaRPr>
          </a:p>
        </p:txBody>
      </p:sp>
      <p:sp>
        <p:nvSpPr>
          <p:cNvPr id="760" name="Google Shape;760;p45"/>
          <p:cNvSpPr txBox="1"/>
          <p:nvPr/>
        </p:nvSpPr>
        <p:spPr>
          <a:xfrm>
            <a:off x="1107236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41</a:t>
            </a:r>
            <a:endParaRPr b="0" i="0" sz="1800" u="none" cap="none" strike="noStrike">
              <a:solidFill>
                <a:srgbClr val="000000"/>
              </a:solidFill>
              <a:latin typeface="Arial"/>
              <a:ea typeface="Arial"/>
              <a:cs typeface="Arial"/>
              <a:sym typeface="Arial"/>
            </a:endParaRPr>
          </a:p>
        </p:txBody>
      </p:sp>
      <p:sp>
        <p:nvSpPr>
          <p:cNvPr id="761" name="Google Shape;761;p45"/>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HATARI MUHIMU</a:t>
            </a:r>
            <a:endParaRPr/>
          </a:p>
        </p:txBody>
      </p:sp>
      <p:sp>
        <p:nvSpPr>
          <p:cNvPr id="762" name="Google Shape;762;p45"/>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46"/>
          <p:cNvSpPr txBox="1"/>
          <p:nvPr>
            <p:ph type="title"/>
          </p:nvPr>
        </p:nvSpPr>
        <p:spPr>
          <a:xfrm>
            <a:off x="0" y="649650"/>
            <a:ext cx="10577091" cy="1328056"/>
          </a:xfrm>
          <a:prstGeom prst="rect">
            <a:avLst/>
          </a:prstGeom>
          <a:noFill/>
          <a:ln>
            <a:noFill/>
          </a:ln>
        </p:spPr>
        <p:txBody>
          <a:bodyPr anchorCtr="0" anchor="b" bIns="0" lIns="0" spcFirstLastPara="1" rIns="0" wrap="square" tIns="644650">
            <a:spAutoFit/>
          </a:bodyPr>
          <a:lstStyle/>
          <a:p>
            <a:pPr indent="0" lvl="0" marL="2653030" rtl="0" algn="just">
              <a:lnSpc>
                <a:spcPct val="100000"/>
              </a:lnSpc>
              <a:spcBef>
                <a:spcPts val="0"/>
              </a:spcBef>
              <a:spcAft>
                <a:spcPts val="0"/>
              </a:spcAft>
              <a:buClr>
                <a:schemeClr val="lt1"/>
              </a:buClr>
              <a:buSzPts val="4400"/>
              <a:buFont typeface="Arial"/>
              <a:buNone/>
            </a:pPr>
            <a:r>
              <a:rPr lang="en-US" sz="4400">
                <a:solidFill>
                  <a:schemeClr val="lt1"/>
                </a:solidFill>
              </a:rPr>
              <a:t>VIPENGELE VYA KISHERIA VYA NUPAS PLUS 2.0</a:t>
            </a:r>
            <a:endParaRPr sz="4400">
              <a:solidFill>
                <a:schemeClr val="lt1"/>
              </a:solidFill>
            </a:endParaRPr>
          </a:p>
        </p:txBody>
      </p:sp>
      <p:sp>
        <p:nvSpPr>
          <p:cNvPr id="768" name="Google Shape;768;p46"/>
          <p:cNvSpPr txBox="1"/>
          <p:nvPr/>
        </p:nvSpPr>
        <p:spPr>
          <a:xfrm>
            <a:off x="1107236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41</a:t>
            </a:r>
            <a:endParaRPr b="0" i="0" sz="1800" u="none" cap="none" strike="noStrike">
              <a:solidFill>
                <a:srgbClr val="000000"/>
              </a:solidFill>
              <a:latin typeface="Arial"/>
              <a:ea typeface="Arial"/>
              <a:cs typeface="Arial"/>
              <a:sym typeface="Arial"/>
            </a:endParaRPr>
          </a:p>
        </p:txBody>
      </p:sp>
      <p:graphicFrame>
        <p:nvGraphicFramePr>
          <p:cNvPr id="769" name="Google Shape;769;p46"/>
          <p:cNvGraphicFramePr/>
          <p:nvPr/>
        </p:nvGraphicFramePr>
        <p:xfrm>
          <a:off x="351692" y="940929"/>
          <a:ext cx="3000000" cy="3000000"/>
        </p:xfrm>
        <a:graphic>
          <a:graphicData uri="http://schemas.openxmlformats.org/drawingml/2006/table">
            <a:tbl>
              <a:tblPr>
                <a:noFill/>
                <a:tableStyleId>{B19A406E-EE2C-4DFD-9D6A-2B16BFBA1EC5}</a:tableStyleId>
              </a:tblPr>
              <a:tblGrid>
                <a:gridCol w="1246000"/>
                <a:gridCol w="6903225"/>
                <a:gridCol w="3265725"/>
              </a:tblGrid>
              <a:tr h="488825">
                <a:tc>
                  <a:txBody>
                    <a:bodyPr/>
                    <a:lstStyle/>
                    <a:p>
                      <a:pPr indent="-8890" lvl="0" marL="8890" marR="0" rtl="0" algn="l">
                        <a:spcBef>
                          <a:spcPts val="0"/>
                        </a:spcBef>
                        <a:spcAft>
                          <a:spcPts val="0"/>
                        </a:spcAft>
                        <a:buNone/>
                      </a:pPr>
                      <a:r>
                        <a:rPr b="1" lang="en-US" sz="1400" u="none" cap="none" strike="noStrike">
                          <a:solidFill>
                            <a:schemeClr val="lt1"/>
                          </a:solidFill>
                          <a:latin typeface="Arial"/>
                          <a:ea typeface="Arial"/>
                          <a:cs typeface="Arial"/>
                          <a:sym typeface="Arial"/>
                        </a:rPr>
                        <a:t>MSIMBO</a:t>
                      </a:r>
                      <a:endParaRPr/>
                    </a:p>
                  </a:txBody>
                  <a:tcPr marT="275" marB="0" marR="1875" marL="18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060"/>
                    </a:solidFill>
                  </a:tcPr>
                </a:tc>
                <a:tc>
                  <a:txBody>
                    <a:bodyPr/>
                    <a:lstStyle/>
                    <a:p>
                      <a:pPr indent="-8890" lvl="0" marL="8890" marR="0" rtl="0" algn="l">
                        <a:spcBef>
                          <a:spcPts val="0"/>
                        </a:spcBef>
                        <a:spcAft>
                          <a:spcPts val="0"/>
                        </a:spcAft>
                        <a:buNone/>
                      </a:pPr>
                      <a:r>
                        <a:rPr b="1" lang="en-US" sz="1400" u="none" cap="none" strike="noStrike"/>
                        <a:t>A. Muundo wa Kisheria: </a:t>
                      </a:r>
                      <a:r>
                        <a:rPr i="1" lang="en-US" sz="1400" u="none" cap="none" strike="noStrike"/>
                        <a:t>Sehemu hii ya NUPAS inakagua muundo wa utawala, usajili wa kisheria, na udhibiti wa ndani katika ngazi ya usimamizi. Kumbuka, mashirika yote yanayopokea ufadhili wa USAID lazima yasajiliwe kisheria katika nchi husika</a:t>
                      </a:r>
                      <a:endParaRPr b="0" i="1" sz="1400" u="none" cap="none" strike="noStrike">
                        <a:solidFill>
                          <a:schemeClr val="lt1"/>
                        </a:solidFill>
                        <a:latin typeface="Arial"/>
                        <a:ea typeface="Arial"/>
                        <a:cs typeface="Arial"/>
                        <a:sym typeface="Arial"/>
                      </a:endParaRPr>
                    </a:p>
                  </a:txBody>
                  <a:tcPr marT="275" marB="0" marR="1875" marL="18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060"/>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a:p>
                  </a:txBody>
                  <a:tcPr marT="275" marB="0" marR="1875" marL="18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060"/>
                    </a:solidFill>
                  </a:tcPr>
                </a:tc>
              </a:tr>
              <a:tr h="746800">
                <a:tc>
                  <a:txBody>
                    <a:bodyPr/>
                    <a:lstStyle/>
                    <a:p>
                      <a:pPr indent="0" lvl="0" marL="0" marR="0" rtl="0" algn="l">
                        <a:spcBef>
                          <a:spcPts val="0"/>
                        </a:spcBef>
                        <a:spcAft>
                          <a:spcPts val="0"/>
                        </a:spcAft>
                        <a:buNone/>
                      </a:pPr>
                      <a:r>
                        <a:rPr b="1" lang="en-US" sz="1600" u="none" cap="none" strike="noStrike">
                          <a:solidFill>
                            <a:srgbClr val="000000"/>
                          </a:solidFill>
                          <a:latin typeface="Calibri"/>
                          <a:ea typeface="Calibri"/>
                          <a:cs typeface="Calibri"/>
                          <a:sym typeface="Calibri"/>
                        </a:rPr>
                        <a:t>A. 1</a:t>
                      </a:r>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Je, shirika linakidhi ufafanuzi wa USAID wa "shirika la ndani" kwa madhumuni ya kupunguza ushindani kwa mashirika ya ndani? </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Usajili wa Kisheria, Sheria Ndogondogo</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88425">
                <a:tc>
                  <a:txBody>
                    <a:bodyPr/>
                    <a:lstStyle/>
                    <a:p>
                      <a:pPr indent="0" lvl="0" marL="0" marR="0" rtl="0" algn="l">
                        <a:spcBef>
                          <a:spcPts val="0"/>
                        </a:spcBef>
                        <a:spcAft>
                          <a:spcPts val="0"/>
                        </a:spcAft>
                        <a:buNone/>
                      </a:pPr>
                      <a:r>
                        <a:rPr b="1" lang="en-US" sz="1600" u="none" cap="none" strike="noStrike">
                          <a:solidFill>
                            <a:srgbClr val="000000"/>
                          </a:solidFill>
                          <a:latin typeface="Calibri"/>
                          <a:ea typeface="Calibri"/>
                          <a:cs typeface="Calibri"/>
                          <a:sym typeface="Calibri"/>
                        </a:rPr>
                        <a:t>A.2.</a:t>
                      </a:r>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Je, shirika limesajiliwa kisheria chini ya sheria za nchi ya utendaji? Hii inajumuisha usajili halali wa kisheria haujaisha muda, usajili kwa mamlaka ya kodi, na leseni zote za uendeshaji au vibali vingine vinavyohitajika chini ya sheria ya nchi mwenyeji. </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Usajili wa Kisheria, Sheria Ndogo, Usajili wa Mamlaka ya Kodi</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898800">
                <a:tc>
                  <a:txBody>
                    <a:bodyPr/>
                    <a:lstStyle/>
                    <a:p>
                      <a:pPr indent="0" lvl="0" marL="0" marR="0" rtl="0" algn="l">
                        <a:spcBef>
                          <a:spcPts val="0"/>
                        </a:spcBef>
                        <a:spcAft>
                          <a:spcPts val="0"/>
                        </a:spcAft>
                        <a:buNone/>
                      </a:pPr>
                      <a:r>
                        <a:rPr b="1" lang="en-US" sz="1600" u="none" cap="none" strike="noStrike">
                          <a:solidFill>
                            <a:srgbClr val="000000"/>
                          </a:solidFill>
                          <a:latin typeface="Calibri"/>
                          <a:ea typeface="Calibri"/>
                          <a:cs typeface="Calibri"/>
                          <a:sym typeface="Calibri"/>
                        </a:rPr>
                        <a:t>A.3</a:t>
                      </a:r>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Je, kuna mkataba wa shirika, sheria ndogo au nyaraka zingine za msingi/za kiutendaji zinazounga mkono dhamira na malengo yake?</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 Mkataba wa shirika, Sheria Ndogo, Taarifa ya Misheni</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004875">
                <a:tc>
                  <a:txBody>
                    <a:bodyPr/>
                    <a:lstStyle/>
                    <a:p>
                      <a:pPr indent="0" lvl="0" marL="0" marR="0" rtl="0" algn="l">
                        <a:spcBef>
                          <a:spcPts val="0"/>
                        </a:spcBef>
                        <a:spcAft>
                          <a:spcPts val="0"/>
                        </a:spcAft>
                        <a:buNone/>
                      </a:pPr>
                      <a:r>
                        <a:rPr b="1" lang="en-US" sz="1600" u="none" cap="none" strike="noStrike">
                          <a:solidFill>
                            <a:srgbClr val="000000"/>
                          </a:solidFill>
                          <a:latin typeface="Calibri"/>
                          <a:ea typeface="Calibri"/>
                          <a:cs typeface="Calibri"/>
                          <a:sym typeface="Calibri"/>
                        </a:rPr>
                        <a:t>A.4</a:t>
                      </a:r>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Je, shirika linasisitiza katika utendaji na taratibu zake umuhimu wa utawala bora wa shirika katika maeneo yote muhimu. </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Taarifa ya Misheni, Kanuni za Maadili, Sheria Ndogo, taarifa katika Sera za Fedha na sera zingine za msingi</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339700">
                <a:tc>
                  <a:txBody>
                    <a:bodyPr/>
                    <a:lstStyle/>
                    <a:p>
                      <a:pPr indent="0" lvl="0" marL="0" marR="0" rtl="0" algn="l">
                        <a:spcBef>
                          <a:spcPts val="0"/>
                        </a:spcBef>
                        <a:spcAft>
                          <a:spcPts val="0"/>
                        </a:spcAft>
                        <a:buNone/>
                      </a:pPr>
                      <a:r>
                        <a:rPr b="1" lang="en-US" sz="1600" u="none" cap="none" strike="noStrike">
                          <a:solidFill>
                            <a:srgbClr val="000000"/>
                          </a:solidFill>
                          <a:latin typeface="Calibri"/>
                          <a:ea typeface="Calibri"/>
                          <a:cs typeface="Calibri"/>
                          <a:sym typeface="Calibri"/>
                        </a:rPr>
                        <a:t>A.5</a:t>
                      </a:r>
                      <a:endParaRPr/>
                    </a:p>
                  </a:txBody>
                  <a:tcPr marT="0" marB="0" marR="0" marL="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Je, kuna ulinzi wa kutosha kuhakikisha uaminifu kwa majukumu ya kifedha na kuzuia maafisa kupata faida ya kifedha au isiyo ya kifedha kwa misingi ya uamuzi uliofanywa au hatua zilizochukuliwa kwa uwezo wao rasmi.</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Kanuni za Maadili, Sheria Ndogo, taarifa katika Sera za Fedha na sera zingine za msingi</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770" name="Google Shape;770;p46"/>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 ZA KISHERIA/KATEGORIA NDOGO</a:t>
            </a:r>
            <a:endParaRPr/>
          </a:p>
        </p:txBody>
      </p:sp>
      <p:sp>
        <p:nvSpPr>
          <p:cNvPr id="771" name="Google Shape;771;p46"/>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47"/>
          <p:cNvSpPr txBox="1"/>
          <p:nvPr>
            <p:ph type="title"/>
          </p:nvPr>
        </p:nvSpPr>
        <p:spPr>
          <a:xfrm>
            <a:off x="0" y="649650"/>
            <a:ext cx="10577091" cy="1328056"/>
          </a:xfrm>
          <a:prstGeom prst="rect">
            <a:avLst/>
          </a:prstGeom>
          <a:noFill/>
          <a:ln>
            <a:noFill/>
          </a:ln>
        </p:spPr>
        <p:txBody>
          <a:bodyPr anchorCtr="0" anchor="b" bIns="0" lIns="0" spcFirstLastPara="1" rIns="0" wrap="square" tIns="644650">
            <a:spAutoFit/>
          </a:bodyPr>
          <a:lstStyle/>
          <a:p>
            <a:pPr indent="0" lvl="0" marL="2653030" rtl="0" algn="just">
              <a:lnSpc>
                <a:spcPct val="100000"/>
              </a:lnSpc>
              <a:spcBef>
                <a:spcPts val="0"/>
              </a:spcBef>
              <a:spcAft>
                <a:spcPts val="0"/>
              </a:spcAft>
              <a:buClr>
                <a:schemeClr val="lt1"/>
              </a:buClr>
              <a:buSzPts val="4400"/>
              <a:buFont typeface="Arial"/>
              <a:buNone/>
            </a:pPr>
            <a:r>
              <a:rPr lang="en-US" sz="4400">
                <a:solidFill>
                  <a:schemeClr val="lt1"/>
                </a:solidFill>
              </a:rPr>
              <a:t>VIPENGELE VYA KISHERIA VYA NUPAS PLUS 2.0</a:t>
            </a:r>
            <a:endParaRPr sz="4400">
              <a:solidFill>
                <a:schemeClr val="lt1"/>
              </a:solidFill>
            </a:endParaRPr>
          </a:p>
        </p:txBody>
      </p:sp>
      <p:sp>
        <p:nvSpPr>
          <p:cNvPr id="777" name="Google Shape;777;p47"/>
          <p:cNvSpPr txBox="1"/>
          <p:nvPr/>
        </p:nvSpPr>
        <p:spPr>
          <a:xfrm>
            <a:off x="1107236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41</a:t>
            </a:r>
            <a:endParaRPr b="0" i="0" sz="1800" u="none" cap="none" strike="noStrike">
              <a:solidFill>
                <a:srgbClr val="000000"/>
              </a:solidFill>
              <a:latin typeface="Arial"/>
              <a:ea typeface="Arial"/>
              <a:cs typeface="Arial"/>
              <a:sym typeface="Arial"/>
            </a:endParaRPr>
          </a:p>
        </p:txBody>
      </p:sp>
      <p:graphicFrame>
        <p:nvGraphicFramePr>
          <p:cNvPr id="778" name="Google Shape;778;p47"/>
          <p:cNvGraphicFramePr/>
          <p:nvPr/>
        </p:nvGraphicFramePr>
        <p:xfrm>
          <a:off x="351692" y="940929"/>
          <a:ext cx="3000000" cy="3000000"/>
        </p:xfrm>
        <a:graphic>
          <a:graphicData uri="http://schemas.openxmlformats.org/drawingml/2006/table">
            <a:tbl>
              <a:tblPr>
                <a:noFill/>
                <a:tableStyleId>{B19A406E-EE2C-4DFD-9D6A-2B16BFBA1EC5}</a:tableStyleId>
              </a:tblPr>
              <a:tblGrid>
                <a:gridCol w="2152900"/>
                <a:gridCol w="5555225"/>
                <a:gridCol w="3706800"/>
              </a:tblGrid>
              <a:tr h="488825">
                <a:tc>
                  <a:txBody>
                    <a:bodyPr/>
                    <a:lstStyle/>
                    <a:p>
                      <a:pPr indent="-8890" lvl="0" marL="8890" marR="0" rtl="0" algn="l">
                        <a:spcBef>
                          <a:spcPts val="0"/>
                        </a:spcBef>
                        <a:spcAft>
                          <a:spcPts val="0"/>
                        </a:spcAft>
                        <a:buNone/>
                      </a:pPr>
                      <a:r>
                        <a:rPr b="1" lang="en-US" sz="1400" u="none" cap="none" strike="noStrike">
                          <a:solidFill>
                            <a:schemeClr val="lt1"/>
                          </a:solidFill>
                          <a:latin typeface="Arial"/>
                          <a:ea typeface="Arial"/>
                          <a:cs typeface="Arial"/>
                          <a:sym typeface="Arial"/>
                        </a:rPr>
                        <a:t>KATEGORIA/KATEGORIA NDOGO</a:t>
                      </a:r>
                      <a:endParaRPr/>
                    </a:p>
                  </a:txBody>
                  <a:tcPr marT="275" marB="0" marR="1875" marL="18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060"/>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MALENGO</a:t>
                      </a:r>
                      <a:endParaRPr/>
                    </a:p>
                  </a:txBody>
                  <a:tcPr marT="275" marB="0" marR="1875" marL="18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060"/>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a:p>
                  </a:txBody>
                  <a:tcPr marT="275" marB="0" marR="1875" marL="18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060"/>
                    </a:solidFill>
                  </a:tcPr>
                </a:tc>
              </a:tr>
              <a:tr h="746800">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Ufafanuzi wa Shirika la Eneo Husika</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shirika linakidhi ufafanuzi wa USAID wa "shirika la ndani" kwa madhumuni ya kupunguza ushindani kwa mashirika ya ndani</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Usajili wa Kisheria, Sheria Ndogondogo</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8842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Vigezo vya Kisheria</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shirika lililosajiliwa kisheria chini ya sheria za nchi ya utendaji.</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Usajili wa Kisheria, Sheria Ndogo, Usajili wa Mamlaka ya Kodi</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898800">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mkataba wa shirika</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kuna mkataba wa shirika, sheria ndogo au nyaraka zingine za msingi/za kiutendaji zinazounga mkono dhamira na malengo yake</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 Mkataba wa shirika, Sheria Ndogo, Taarifa ya Misheni</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00487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Utawala bora wa shirika </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shirika linasisitiza katika utendaji na taratibu zake umuhimu wa utawala bora wa shirika katika maeneo yote muhimu</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Taarifa ya Misheni, Kanuni za Maadili, Sheria Ndogo, taarifa katika Sera za Fedha na sera zingine za msingi</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339700">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uaminifu kwa majukumu ya uaminifu</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kuna ulinzi wa kutosha kuhakikisha uaminifu kwa majukumu ya kifedha na kuzuia maafisa kupata faida ya kifedha au isiyo ya kifedha kwa misingi ya uamuzi uliofanywa au hatua zilizochukuliwa kwa uwezo wao rasmi.</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Kanuni za Maadili, Sheria Ndogo, taarifa katika Sera za Fedha na sera zingine za msingi</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779" name="Google Shape;779;p47"/>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 ZA KISHERIA/KATEGORIA NDOGO</a:t>
            </a:r>
            <a:endParaRPr/>
          </a:p>
        </p:txBody>
      </p:sp>
      <p:sp>
        <p:nvSpPr>
          <p:cNvPr id="780" name="Google Shape;780;p47"/>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48"/>
          <p:cNvSpPr txBox="1"/>
          <p:nvPr/>
        </p:nvSpPr>
        <p:spPr>
          <a:xfrm>
            <a:off x="1107236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41</a:t>
            </a:r>
            <a:endParaRPr b="0" i="0" sz="1800" u="none" cap="none" strike="noStrike">
              <a:solidFill>
                <a:srgbClr val="000000"/>
              </a:solidFill>
              <a:latin typeface="Arial"/>
              <a:ea typeface="Arial"/>
              <a:cs typeface="Arial"/>
              <a:sym typeface="Arial"/>
            </a:endParaRPr>
          </a:p>
        </p:txBody>
      </p:sp>
      <p:graphicFrame>
        <p:nvGraphicFramePr>
          <p:cNvPr id="786" name="Google Shape;786;p48"/>
          <p:cNvGraphicFramePr/>
          <p:nvPr/>
        </p:nvGraphicFramePr>
        <p:xfrm>
          <a:off x="422030" y="954804"/>
          <a:ext cx="3000000" cy="3000000"/>
        </p:xfrm>
        <a:graphic>
          <a:graphicData uri="http://schemas.openxmlformats.org/drawingml/2006/table">
            <a:tbl>
              <a:tblPr>
                <a:noFill/>
                <a:tableStyleId>{B19A406E-EE2C-4DFD-9D6A-2B16BFBA1EC5}</a:tableStyleId>
              </a:tblPr>
              <a:tblGrid>
                <a:gridCol w="657275"/>
                <a:gridCol w="1312200"/>
                <a:gridCol w="6883125"/>
                <a:gridCol w="2739475"/>
              </a:tblGrid>
              <a:tr h="461050">
                <a:tc gridSpan="2">
                  <a:txBody>
                    <a:bodyPr/>
                    <a:lstStyle/>
                    <a:p>
                      <a:pPr indent="-8890" lvl="0" marL="8890" marR="0" rtl="0" algn="l">
                        <a:spcBef>
                          <a:spcPts val="0"/>
                        </a:spcBef>
                        <a:spcAft>
                          <a:spcPts val="0"/>
                        </a:spcAft>
                        <a:buNone/>
                      </a:pPr>
                      <a:r>
                        <a:rPr b="1" lang="en-US" sz="1400" u="none" cap="none" strike="noStrike">
                          <a:solidFill>
                            <a:schemeClr val="lt1"/>
                          </a:solidFill>
                          <a:latin typeface="Arial"/>
                          <a:ea typeface="Arial"/>
                          <a:cs typeface="Arial"/>
                          <a:sym typeface="Arial"/>
                        </a:rPr>
                        <a:t>KATEGORIA/KATEGORIA NDOGO</a:t>
                      </a:r>
                      <a:endParaRPr/>
                    </a:p>
                  </a:txBody>
                  <a:tcPr marT="275" marB="0" marR="1875" marL="18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060"/>
                    </a:solidFill>
                  </a:tcPr>
                </a:tc>
                <a:tc hMerge="1"/>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MALENGO</a:t>
                      </a:r>
                      <a:endParaRPr/>
                    </a:p>
                  </a:txBody>
                  <a:tcPr marT="275" marB="0" marR="1875" marL="18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060"/>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a:p>
                  </a:txBody>
                  <a:tcPr marT="275" marB="0" marR="1875" marL="18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060"/>
                    </a:solidFill>
                  </a:tcPr>
                </a:tc>
              </a:tr>
              <a:tr h="489475">
                <a:tc gridSpan="2">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Dodoso la kabla ya tuzo </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kuna dodoso/mchakato wa kabla ya tuzo ambao shirika linasimamia kuchagua wafadhiliwa wadogo. </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Dodoso la Kabla ya Tuzo/Tathmini ya Hatari ya Kabla ya Tuzo</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34050">
                <a:tc gridSpan="2">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Makubaliano </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kuna makubaliano/mkataba uliotiwa saini kwa kila tuzo na ikiwa wafanyakazi wote wa programu wameelekezwa kwa vigezo na masharti, na vifungu vya kawaida. </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Makubaliano yaliyosainiwa/mkataba kwa ajili ya tuzo zote</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91425">
                <a:tc rowSpan="6">
                  <a:txBody>
                    <a:bodyPr/>
                    <a:lstStyle/>
                    <a:p>
                      <a:pPr indent="-8889" lvl="0" marL="80645" marR="71755" rtl="0" algn="ctr">
                        <a:spcBef>
                          <a:spcPts val="0"/>
                        </a:spcBef>
                        <a:spcAft>
                          <a:spcPts val="0"/>
                        </a:spcAft>
                        <a:buNone/>
                      </a:pPr>
                      <a:r>
                        <a:rPr lang="en-US" sz="1400" u="none" cap="none" strike="noStrike">
                          <a:solidFill>
                            <a:schemeClr val="dk1"/>
                          </a:solidFill>
                          <a:latin typeface="Arial"/>
                          <a:ea typeface="Arial"/>
                          <a:cs typeface="Arial"/>
                          <a:sym typeface="Arial"/>
                        </a:rPr>
                        <a:t>Kukidhi masharti </a:t>
                      </a:r>
                      <a:endParaRPr/>
                    </a:p>
                    <a:p>
                      <a:pPr indent="-8889" lvl="0" marL="80645" marR="71755" rtl="0" algn="l">
                        <a:spcBef>
                          <a:spcPts val="0"/>
                        </a:spcBef>
                        <a:spcAft>
                          <a:spcPts val="0"/>
                        </a:spcAft>
                        <a:buNone/>
                      </a:pPr>
                      <a:r>
                        <a:rPr lang="en-US" sz="1400" u="none" cap="none" strike="noStrike">
                          <a:solidFill>
                            <a:schemeClr val="dk1"/>
                          </a:solidFill>
                          <a:latin typeface="Arial"/>
                          <a:ea typeface="Arial"/>
                          <a:cs typeface="Arial"/>
                          <a:sym typeface="Arial"/>
                        </a:rPr>
                        <a:t> </a:t>
                      </a:r>
                      <a:endParaRPr/>
                    </a:p>
                    <a:p>
                      <a:pPr indent="-8889" lvl="0" marL="80645" marR="71755" rtl="0" algn="l">
                        <a:spcBef>
                          <a:spcPts val="0"/>
                        </a:spcBef>
                        <a:spcAft>
                          <a:spcPts val="0"/>
                        </a:spcAft>
                        <a:buNone/>
                      </a:pPr>
                      <a:r>
                        <a:rPr lang="en-US" sz="1400" u="none" cap="none" strike="noStrike">
                          <a:solidFill>
                            <a:schemeClr val="dk1"/>
                          </a:solidFill>
                          <a:latin typeface="Arial"/>
                          <a:ea typeface="Arial"/>
                          <a:cs typeface="Arial"/>
                          <a:sym typeface="Arial"/>
                        </a:rPr>
                        <a:t> </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Ufuatiliaji </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kuna taratibu zilizoandikwa za kufuatilia mashirika ya eneo husika na wakandarasi ambazo zinatumika kila wakati.</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Taratibu zilizoandikwa za kufuatilia mashirika ya eneo husika na mkandarasi</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89475">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Ukaguzi</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kwamba shirika linazingatia kikamilifu vigezo na masharti ya tuzo.</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Ripoti za ukaguzi</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12400">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Ufuatiliaji </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shirika lina utaratibu wa kufuatilia na jukumu la ripoti za wafadhili na uzingatiaji wa tuzo.</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Ripoti za ufuatiliaji</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89475">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Ushuru</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shirika linazingatia kanuni za kodi. </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Nyaraka za kisheria za Kodi za Eneo husika</a:t>
                      </a:r>
                      <a:endParaRPr/>
                    </a:p>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Vyeti vya Ulipaji Kodi </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89475">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Uwakilishi wa Mamlaka </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kuna sera juu ya uwakilishi wa mamlaka ndani ya shirika.</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Uwakilishi wa Mamlaka </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978650">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Kesi za mahakamani</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hakuna maswala ya kisheria au hatari zinazozuia zinazohusiana na shirika, washirika wake, au mradi, kupitia uthibitishaji katika kanzidata (zinapopatikana), na zile za kubaini uhusiano wowote wa ugaidi, tumbaku, au viwanda vya silaha.</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Uthibitisho wa Kuhakiki Wadhifa</a:t>
                      </a:r>
                      <a:endParaRPr/>
                    </a:p>
                  </a:txBody>
                  <a:tcPr marT="275" marB="0" marR="1875" marL="18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787" name="Google Shape;787;p48"/>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 ZA KISHERIA/KATEGORIA NDOGO</a:t>
            </a:r>
            <a:endParaRPr/>
          </a:p>
        </p:txBody>
      </p:sp>
      <p:sp>
        <p:nvSpPr>
          <p:cNvPr id="788" name="Google Shape;788;p48"/>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92" name="Shape 792"/>
        <p:cNvGrpSpPr/>
        <p:nvPr/>
      </p:nvGrpSpPr>
      <p:grpSpPr>
        <a:xfrm>
          <a:off x="0" y="0"/>
          <a:ext cx="0" cy="0"/>
          <a:chOff x="0" y="0"/>
          <a:chExt cx="0" cy="0"/>
        </a:xfrm>
      </p:grpSpPr>
      <p:sp>
        <p:nvSpPr>
          <p:cNvPr id="793" name="Google Shape;793;p49"/>
          <p:cNvSpPr/>
          <p:nvPr/>
        </p:nvSpPr>
        <p:spPr>
          <a:xfrm>
            <a:off x="2387358" y="1660398"/>
            <a:ext cx="7251941" cy="4342637"/>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794" name="Google Shape;794;p49"/>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ROLE PLAY</a:t>
            </a:r>
            <a:endParaRPr/>
          </a:p>
        </p:txBody>
      </p:sp>
      <p:sp>
        <p:nvSpPr>
          <p:cNvPr id="795" name="Google Shape;795;p49"/>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5"/>
          <p:cNvSpPr txBox="1"/>
          <p:nvPr/>
        </p:nvSpPr>
        <p:spPr>
          <a:xfrm>
            <a:off x="1508027" y="1071490"/>
            <a:ext cx="9412605" cy="3253740"/>
          </a:xfrm>
          <a:prstGeom prst="rect">
            <a:avLst/>
          </a:prstGeom>
          <a:noFill/>
          <a:ln>
            <a:noFill/>
          </a:ln>
        </p:spPr>
        <p:txBody>
          <a:bodyPr anchorCtr="0" anchor="t" bIns="0" lIns="0" spcFirstLastPara="1" rIns="0" wrap="square" tIns="0">
            <a:spAutoFit/>
          </a:bodyPr>
          <a:lstStyle/>
          <a:p>
            <a:pPr indent="0" lvl="0" marL="12700" marR="67945" rtl="0" algn="l">
              <a:lnSpc>
                <a:spcPct val="110000"/>
              </a:lnSpc>
              <a:spcBef>
                <a:spcPts val="0"/>
              </a:spcBef>
              <a:spcAft>
                <a:spcPts val="0"/>
              </a:spcAft>
              <a:buNone/>
            </a:pPr>
            <a:r>
              <a:rPr lang="en-US" sz="2000">
                <a:solidFill>
                  <a:srgbClr val="B90B2E"/>
                </a:solidFill>
                <a:latin typeface="Arial"/>
                <a:ea typeface="Arial"/>
                <a:cs typeface="Arial"/>
                <a:sym typeface="Arial"/>
              </a:rPr>
              <a:t>"Kuwandaa haraka </a:t>
            </a:r>
            <a:r>
              <a:rPr lang="en-US" sz="2000">
                <a:solidFill>
                  <a:schemeClr val="dk1"/>
                </a:solidFill>
                <a:latin typeface="Arial"/>
                <a:ea typeface="Arial"/>
                <a:cs typeface="Arial"/>
                <a:sym typeface="Arial"/>
              </a:rPr>
              <a:t>Washirika wa Eneo kuwa na uwezo na rasilimali za kutumika kama Washirika Wakuu wa programu ya USAID/PEPFAR, kwa kufuata taratibu za USAID na PEPFAR, kwa utekelezaji wa programu ya PEPFAR katika FY20 na FY21".</a:t>
            </a:r>
            <a:endParaRPr sz="2000">
              <a:solidFill>
                <a:schemeClr val="dk1"/>
              </a:solidFill>
              <a:latin typeface="Arial"/>
              <a:ea typeface="Arial"/>
              <a:cs typeface="Arial"/>
              <a:sym typeface="Arial"/>
            </a:endParaRPr>
          </a:p>
          <a:p>
            <a:pPr indent="0" lvl="0" marL="12700" marR="0" rtl="0" algn="l">
              <a:lnSpc>
                <a:spcPct val="100000"/>
              </a:lnSpc>
              <a:spcBef>
                <a:spcPts val="1635"/>
              </a:spcBef>
              <a:spcAft>
                <a:spcPts val="0"/>
              </a:spcAft>
              <a:buNone/>
            </a:pPr>
            <a:r>
              <a:rPr lang="en-US" sz="2000">
                <a:solidFill>
                  <a:srgbClr val="C00000"/>
                </a:solidFill>
                <a:latin typeface="Arial"/>
                <a:ea typeface="Arial"/>
                <a:cs typeface="Arial"/>
                <a:sym typeface="Arial"/>
              </a:rPr>
              <a:t>Malengo: </a:t>
            </a:r>
            <a:endParaRPr sz="2000">
              <a:solidFill>
                <a:schemeClr val="dk1"/>
              </a:solidFill>
              <a:latin typeface="Arial"/>
              <a:ea typeface="Arial"/>
              <a:cs typeface="Arial"/>
              <a:sym typeface="Arial"/>
            </a:endParaRPr>
          </a:p>
          <a:p>
            <a:pPr indent="-457200" lvl="0" marL="469900" marR="326390" rtl="0" algn="l">
              <a:lnSpc>
                <a:spcPct val="110000"/>
              </a:lnSpc>
              <a:spcBef>
                <a:spcPts val="1405"/>
              </a:spcBef>
              <a:spcAft>
                <a:spcPts val="0"/>
              </a:spcAft>
              <a:buClr>
                <a:schemeClr val="dk1"/>
              </a:buClr>
              <a:buSzPts val="2000"/>
              <a:buFont typeface="Arial"/>
              <a:buAutoNum type="arabicPeriod"/>
            </a:pPr>
            <a:r>
              <a:rPr lang="en-US" sz="2000">
                <a:solidFill>
                  <a:schemeClr val="dk1"/>
                </a:solidFill>
                <a:latin typeface="Arial"/>
                <a:ea typeface="Arial"/>
                <a:cs typeface="Arial"/>
                <a:sym typeface="Arial"/>
              </a:rPr>
              <a:t>Kuandaa washirika wa eneo husika wanapoelekea kupokea ufadhili wa PEPFAR kama mshirika mkuu wa USAID ili kuhakikisha wanafuata kanuni.</a:t>
            </a:r>
            <a:endParaRPr sz="2000">
              <a:solidFill>
                <a:schemeClr val="dk1"/>
              </a:solidFill>
              <a:latin typeface="Arial"/>
              <a:ea typeface="Arial"/>
              <a:cs typeface="Arial"/>
              <a:sym typeface="Arial"/>
            </a:endParaRPr>
          </a:p>
          <a:p>
            <a:pPr indent="-457200" lvl="0" marL="469900" marR="5080" rtl="0" algn="l">
              <a:lnSpc>
                <a:spcPct val="110000"/>
              </a:lnSpc>
              <a:spcBef>
                <a:spcPts val="1580"/>
              </a:spcBef>
              <a:spcAft>
                <a:spcPts val="0"/>
              </a:spcAft>
              <a:buClr>
                <a:schemeClr val="dk1"/>
              </a:buClr>
              <a:buSzPts val="2000"/>
              <a:buFont typeface="Arial"/>
              <a:buAutoNum type="arabicPeriod"/>
            </a:pPr>
            <a:r>
              <a:rPr lang="en-US" sz="2000">
                <a:solidFill>
                  <a:schemeClr val="dk1"/>
                </a:solidFill>
                <a:latin typeface="Arial"/>
                <a:ea typeface="Arial"/>
                <a:cs typeface="Arial"/>
                <a:sym typeface="Arial"/>
              </a:rPr>
              <a:t>Kuandaa washirika wa eneo husika kusimamia, kutekeleza, na kufuatilia mipango ya PEPFAR moja kwa moja, na kudumisha mafanikio na ubora thabiti wa programu ya PEPFAR.</a:t>
            </a:r>
            <a:endParaRPr sz="2000">
              <a:solidFill>
                <a:schemeClr val="dk1"/>
              </a:solidFill>
              <a:latin typeface="Arial"/>
              <a:ea typeface="Arial"/>
              <a:cs typeface="Arial"/>
              <a:sym typeface="Arial"/>
            </a:endParaRPr>
          </a:p>
        </p:txBody>
      </p:sp>
      <p:sp>
        <p:nvSpPr>
          <p:cNvPr id="280" name="Google Shape;280;p5"/>
          <p:cNvSpPr txBox="1"/>
          <p:nvPr/>
        </p:nvSpPr>
        <p:spPr>
          <a:xfrm>
            <a:off x="11072319" y="6481891"/>
            <a:ext cx="158115"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1800">
                <a:solidFill>
                  <a:srgbClr val="FFFFFF"/>
                </a:solidFill>
                <a:latin typeface="Arial"/>
                <a:ea typeface="Arial"/>
                <a:cs typeface="Arial"/>
                <a:sym typeface="Arial"/>
              </a:rPr>
              <a:t>5</a:t>
            </a:r>
            <a:endParaRPr sz="1800">
              <a:solidFill>
                <a:schemeClr val="dk1"/>
              </a:solidFill>
              <a:latin typeface="Arial"/>
              <a:ea typeface="Arial"/>
              <a:cs typeface="Arial"/>
              <a:sym typeface="Arial"/>
            </a:endParaRPr>
          </a:p>
        </p:txBody>
      </p:sp>
      <p:sp>
        <p:nvSpPr>
          <p:cNvPr id="281" name="Google Shape;281;p5"/>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MADHUMUNI YA ASAP II</a:t>
            </a:r>
            <a:endParaRPr/>
          </a:p>
        </p:txBody>
      </p:sp>
      <p:sp>
        <p:nvSpPr>
          <p:cNvPr id="282" name="Google Shape;282;p5"/>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50"/>
          <p:cNvSpPr txBox="1"/>
          <p:nvPr/>
        </p:nvSpPr>
        <p:spPr>
          <a:xfrm>
            <a:off x="985701" y="1248185"/>
            <a:ext cx="10178018" cy="2916183"/>
          </a:xfrm>
          <a:prstGeom prst="rect">
            <a:avLst/>
          </a:prstGeom>
          <a:noFill/>
          <a:ln>
            <a:noFill/>
          </a:ln>
        </p:spPr>
        <p:txBody>
          <a:bodyPr anchorCtr="0" anchor="t" bIns="0" lIns="0" spcFirstLastPara="1" rIns="0" wrap="square" tIns="0">
            <a:spAutoFit/>
          </a:bodyPr>
          <a:lstStyle/>
          <a:p>
            <a:pPr indent="-342900" lvl="0" marL="355600" marR="919480" rtl="0" algn="l">
              <a:lnSpc>
                <a:spcPct val="110000"/>
              </a:lnSpc>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Wajumbe wa Bodi kutotangaza Migongano ya kimaslahi (wakati mwingine kinyume cha sheria)</a:t>
            </a:r>
            <a:endParaRPr b="0" i="0" sz="2000" u="none" cap="none" strike="noStrike">
              <a:solidFill>
                <a:schemeClr val="dk1"/>
              </a:solidFill>
              <a:latin typeface="Arial"/>
              <a:ea typeface="Arial"/>
              <a:cs typeface="Arial"/>
              <a:sym typeface="Arial"/>
            </a:endParaRPr>
          </a:p>
          <a:p>
            <a:pPr indent="-342900" lvl="0" marL="355600" marR="5080" rtl="0" algn="l">
              <a:lnSpc>
                <a:spcPct val="110000"/>
              </a:lnSpc>
              <a:spcBef>
                <a:spcPts val="14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Kutozingatia matakwa ya utawala wa sheria za eneo husika (idadi ya wajumbe wa bodi, masharti, vipindi vya mikutano, n.k.)</a:t>
            </a:r>
            <a:endParaRPr b="0" i="0" sz="2000" u="none" cap="none" strike="noStrike">
              <a:solidFill>
                <a:schemeClr val="dk1"/>
              </a:solidFill>
              <a:latin typeface="Arial"/>
              <a:ea typeface="Arial"/>
              <a:cs typeface="Arial"/>
              <a:sym typeface="Arial"/>
            </a:endParaRPr>
          </a:p>
          <a:p>
            <a:pPr indent="-342900" lvl="0" marL="355600" marR="81280" rtl="0" algn="l">
              <a:lnSpc>
                <a:spcPct val="110000"/>
              </a:lnSpc>
              <a:spcBef>
                <a:spcPts val="140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Kutozingatia matakwa ya vigezo vya utawala wa mashirika (kwa mfano, kuanzisha kamati ndogo, mikutano inayofanyika bila vikundi, n.k.)</a:t>
            </a:r>
            <a:endParaRPr b="0" i="0" sz="2000" u="none" cap="none" strike="noStrike">
              <a:solidFill>
                <a:schemeClr val="dk1"/>
              </a:solidFill>
              <a:latin typeface="Arial"/>
              <a:ea typeface="Arial"/>
              <a:cs typeface="Arial"/>
              <a:sym typeface="Arial"/>
            </a:endParaRPr>
          </a:p>
          <a:p>
            <a:pPr indent="-342900" lvl="0" marL="355600" marR="0" rtl="0" algn="l">
              <a:lnSpc>
                <a:spcPct val="100000"/>
              </a:lnSpc>
              <a:spcBef>
                <a:spcPts val="168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Hakuna sera ya Uwakilishi wa Mamlaka iliyoidhinishwa</a:t>
            </a:r>
            <a:endParaRPr b="0" i="0" sz="2000" u="none" cap="none" strike="noStrike">
              <a:solidFill>
                <a:schemeClr val="dk1"/>
              </a:solidFill>
              <a:latin typeface="Arial"/>
              <a:ea typeface="Arial"/>
              <a:cs typeface="Arial"/>
              <a:sym typeface="Arial"/>
            </a:endParaRPr>
          </a:p>
        </p:txBody>
      </p:sp>
      <p:sp>
        <p:nvSpPr>
          <p:cNvPr id="801" name="Google Shape;801;p50"/>
          <p:cNvSpPr/>
          <p:nvPr/>
        </p:nvSpPr>
        <p:spPr>
          <a:xfrm>
            <a:off x="8106918" y="6459473"/>
            <a:ext cx="913130" cy="398145"/>
          </a:xfrm>
          <a:custGeom>
            <a:rect b="b" l="l" r="r" t="t"/>
            <a:pathLst>
              <a:path extrusionOk="0" h="398145" w="913129">
                <a:moveTo>
                  <a:pt x="0" y="397763"/>
                </a:moveTo>
                <a:lnTo>
                  <a:pt x="912863" y="397763"/>
                </a:lnTo>
                <a:lnTo>
                  <a:pt x="912863" y="0"/>
                </a:lnTo>
                <a:lnTo>
                  <a:pt x="0" y="0"/>
                </a:lnTo>
                <a:lnTo>
                  <a:pt x="0" y="397763"/>
                </a:lnTo>
                <a:close/>
              </a:path>
            </a:pathLst>
          </a:custGeom>
          <a:solidFill>
            <a:srgbClr val="002E6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Avenir"/>
              <a:ea typeface="Avenir"/>
              <a:cs typeface="Avenir"/>
              <a:sym typeface="Avenir"/>
            </a:endParaRPr>
          </a:p>
        </p:txBody>
      </p:sp>
      <p:sp>
        <p:nvSpPr>
          <p:cNvPr id="802" name="Google Shape;802;p50"/>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MAENEO YA KAWAIDA YA UBORESHAJI</a:t>
            </a:r>
            <a:endParaRPr/>
          </a:p>
        </p:txBody>
      </p:sp>
      <p:sp>
        <p:nvSpPr>
          <p:cNvPr id="803" name="Google Shape;803;p50"/>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51"/>
          <p:cNvSpPr txBox="1"/>
          <p:nvPr/>
        </p:nvSpPr>
        <p:spPr>
          <a:xfrm>
            <a:off x="1431213" y="1332315"/>
            <a:ext cx="8767864" cy="1798056"/>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chemeClr val="dk1"/>
              </a:buClr>
              <a:buSzPts val="2200"/>
              <a:buFont typeface="Arial"/>
              <a:buNone/>
            </a:pPr>
            <a:r>
              <a:rPr b="1" lang="en-US" sz="2200">
                <a:solidFill>
                  <a:schemeClr val="dk1"/>
                </a:solidFill>
                <a:latin typeface="Arial"/>
                <a:ea typeface="Arial"/>
                <a:cs typeface="Arial"/>
                <a:sym typeface="Arial"/>
              </a:rPr>
              <a:t>Hatari muhimu za kuzingatiwa:</a:t>
            </a:r>
            <a:endParaRPr b="0" i="0" sz="1750" u="none" cap="none" strike="noStrike">
              <a:solidFill>
                <a:srgbClr val="000000"/>
              </a:solidFill>
              <a:latin typeface="Times New Roman"/>
              <a:ea typeface="Times New Roman"/>
              <a:cs typeface="Times New Roman"/>
              <a:sym typeface="Times New Roman"/>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Ukosefu wa usajili sahihi unaozingatia vigezo vyote muhimu vya kisheria.</a:t>
            </a:r>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Kutotimiza vigezo vya kisheria na utawala. (Kutotimiza baadhi ya vigezo vya utawala ni changamoto ya kila wakati inayotambuliwa kutokana na tathmini.) </a:t>
            </a:r>
            <a:endParaRPr/>
          </a:p>
        </p:txBody>
      </p:sp>
      <p:sp>
        <p:nvSpPr>
          <p:cNvPr id="809" name="Google Shape;809;p51"/>
          <p:cNvSpPr txBox="1"/>
          <p:nvPr/>
        </p:nvSpPr>
        <p:spPr>
          <a:xfrm>
            <a:off x="1107231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93</a:t>
            </a:r>
            <a:endParaRPr b="0" i="0" sz="1800" u="none" cap="none" strike="noStrike">
              <a:solidFill>
                <a:srgbClr val="000000"/>
              </a:solidFill>
              <a:latin typeface="Arial"/>
              <a:ea typeface="Arial"/>
              <a:cs typeface="Arial"/>
              <a:sym typeface="Arial"/>
            </a:endParaRPr>
          </a:p>
        </p:txBody>
      </p:sp>
      <p:sp>
        <p:nvSpPr>
          <p:cNvPr id="810" name="Google Shape;810;p51"/>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HATARI MUHIMU</a:t>
            </a:r>
            <a:endParaRPr/>
          </a:p>
        </p:txBody>
      </p:sp>
      <p:sp>
        <p:nvSpPr>
          <p:cNvPr id="811" name="Google Shape;811;p51"/>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sp>
        <p:nvSpPr>
          <p:cNvPr id="817" name="Google Shape;817;p52"/>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MAPENDEKEZO</a:t>
            </a:r>
            <a:endParaRPr b="1" sz="3200">
              <a:solidFill>
                <a:schemeClr val="lt1"/>
              </a:solidFill>
              <a:latin typeface="Arial"/>
              <a:ea typeface="Arial"/>
              <a:cs typeface="Arial"/>
              <a:sym typeface="Arial"/>
            </a:endParaRPr>
          </a:p>
        </p:txBody>
      </p:sp>
      <p:sp>
        <p:nvSpPr>
          <p:cNvPr id="818" name="Google Shape;818;p52"/>
          <p:cNvSpPr txBox="1"/>
          <p:nvPr>
            <p:ph idx="1" type="body"/>
          </p:nvPr>
        </p:nvSpPr>
        <p:spPr>
          <a:xfrm>
            <a:off x="667512" y="1030142"/>
            <a:ext cx="10762488" cy="1538883"/>
          </a:xfrm>
          <a:prstGeom prst="rect">
            <a:avLst/>
          </a:prstGeom>
          <a:noFill/>
          <a:ln>
            <a:noFill/>
          </a:ln>
        </p:spPr>
        <p:txBody>
          <a:bodyPr anchorCtr="0" anchor="t" bIns="45700" lIns="0" spcFirstLastPara="1" rIns="0" wrap="square" tIns="45700">
            <a:noAutofit/>
          </a:bodyPr>
          <a:lstStyle/>
          <a:p>
            <a:pPr indent="-342900" lvl="0" marL="342900" marR="0" rtl="0" algn="l">
              <a:lnSpc>
                <a:spcPct val="110000"/>
              </a:lnSpc>
              <a:spcBef>
                <a:spcPts val="0"/>
              </a:spcBef>
              <a:spcAft>
                <a:spcPts val="0"/>
              </a:spcAft>
              <a:buClr>
                <a:schemeClr val="dk1"/>
              </a:buClr>
              <a:buSzPts val="2000"/>
              <a:buFont typeface="Noto Sans Symbols"/>
              <a:buChar char="▪"/>
            </a:pPr>
            <a:r>
              <a:rPr b="1" lang="en-US"/>
              <a:t>Msimamo wa mwanzilishi</a:t>
            </a:r>
            <a:r>
              <a:rPr i="1" lang="en-US"/>
              <a:t> </a:t>
            </a:r>
            <a:r>
              <a:rPr b="1" lang="en-US"/>
              <a:t>hutengeneza upinzani wa mabadiliko. </a:t>
            </a:r>
            <a:r>
              <a:rPr lang="en-US">
                <a:solidFill>
                  <a:schemeClr val="dk1"/>
                </a:solidFill>
              </a:rPr>
              <a:t>Katika mashirika yanayosumbuliwa na msimamo wa mwanzilishi, uongozi mara nyingi hupinga mabadiliko yaliyoagizwa na ASAP. Hii inaweza kuwa ngumu zaidi wakati wajumbe wa bodi wanapoongezeka mara dufu kama wafanyakazi katika shirika. ASAP inapendekeza kurekebisha mikataba na kamati ili kubadilisha muundo wa bodi ili kuonyesha shirika, ambalo litaunda uhuru zaidi na uhuru katika ngazi ya bodi. </a:t>
            </a:r>
            <a:endParaRPr/>
          </a:p>
        </p:txBody>
      </p:sp>
      <p:sp>
        <p:nvSpPr>
          <p:cNvPr id="819" name="Google Shape;819;p52"/>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sp>
        <p:nvSpPr>
          <p:cNvPr id="824" name="Google Shape;824;p53"/>
          <p:cNvSpPr txBox="1"/>
          <p:nvPr>
            <p:ph type="title"/>
          </p:nvPr>
        </p:nvSpPr>
        <p:spPr>
          <a:xfrm>
            <a:off x="989128" y="2870128"/>
            <a:ext cx="9339434" cy="1333698"/>
          </a:xfrm>
          <a:prstGeom prst="rect">
            <a:avLst/>
          </a:prstGeom>
          <a:noFill/>
          <a:ln>
            <a:noFill/>
          </a:ln>
        </p:spPr>
        <p:txBody>
          <a:bodyPr anchorCtr="0" anchor="t" bIns="0" lIns="0" spcFirstLastPara="1" rIns="0" wrap="square" tIns="0">
            <a:spAutoFit/>
          </a:bodyPr>
          <a:lstStyle/>
          <a:p>
            <a:pPr indent="0" lvl="0" marL="12700" rtl="0" algn="ctr">
              <a:lnSpc>
                <a:spcPct val="108750"/>
              </a:lnSpc>
              <a:spcBef>
                <a:spcPts val="0"/>
              </a:spcBef>
              <a:spcAft>
                <a:spcPts val="0"/>
              </a:spcAft>
              <a:buNone/>
            </a:pPr>
            <a:r>
              <a:rPr b="1" lang="en-US" sz="4800"/>
              <a:t>MODULI YA 2: </a:t>
            </a:r>
            <a:br>
              <a:rPr b="1" lang="en-US" sz="4800"/>
            </a:br>
            <a:r>
              <a:rPr b="1" lang="en-US" sz="4800"/>
              <a:t>FEDHA </a:t>
            </a:r>
            <a:endParaRPr b="1" sz="4800"/>
          </a:p>
        </p:txBody>
      </p:sp>
      <p:sp>
        <p:nvSpPr>
          <p:cNvPr id="825" name="Google Shape;825;p53"/>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rgbClr val="FFFFFF"/>
                </a:solidFill>
                <a:latin typeface="Arial"/>
                <a:ea typeface="Arial"/>
                <a:cs typeface="Arial"/>
                <a:sym typeface="Arial"/>
              </a:rPr>
              <a:t> </a:t>
            </a:r>
            <a:endParaRPr/>
          </a:p>
        </p:txBody>
      </p:sp>
      <p:sp>
        <p:nvSpPr>
          <p:cNvPr id="826" name="Google Shape;826;p53"/>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54"/>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FEDHA</a:t>
            </a:r>
            <a:endParaRPr/>
          </a:p>
        </p:txBody>
      </p:sp>
      <p:sp>
        <p:nvSpPr>
          <p:cNvPr id="832" name="Google Shape;832;p54"/>
          <p:cNvSpPr txBox="1"/>
          <p:nvPr/>
        </p:nvSpPr>
        <p:spPr>
          <a:xfrm>
            <a:off x="118459" y="1051804"/>
            <a:ext cx="10990027" cy="936282"/>
          </a:xfrm>
          <a:prstGeom prst="rect">
            <a:avLst/>
          </a:prstGeom>
          <a:noFill/>
          <a:ln>
            <a:noFill/>
          </a:ln>
        </p:spPr>
        <p:txBody>
          <a:bodyPr anchorCtr="0" anchor="t" bIns="0" lIns="0" spcFirstLastPara="1" rIns="0" wrap="square" tIns="0">
            <a:spAutoFit/>
          </a:bodyPr>
          <a:lstStyle/>
          <a:p>
            <a:pPr indent="0" lvl="0" marL="12700" marR="919480" rtl="0" algn="l">
              <a:spcBef>
                <a:spcPts val="0"/>
              </a:spcBef>
              <a:spcAft>
                <a:spcPts val="0"/>
              </a:spcAft>
              <a:buNone/>
            </a:pPr>
            <a:r>
              <a:rPr b="1" lang="en-US" sz="2000">
                <a:solidFill>
                  <a:schemeClr val="dk1"/>
                </a:solidFill>
                <a:latin typeface="Arial"/>
                <a:ea typeface="Arial"/>
                <a:cs typeface="Arial"/>
                <a:sym typeface="Arial"/>
              </a:rPr>
              <a:t>Lengo kuu: </a:t>
            </a:r>
            <a:r>
              <a:rPr lang="en-US" sz="2000">
                <a:solidFill>
                  <a:schemeClr val="dk1"/>
                </a:solidFill>
                <a:latin typeface="Arial"/>
                <a:ea typeface="Arial"/>
                <a:cs typeface="Arial"/>
                <a:sym typeface="Arial"/>
              </a:rPr>
              <a:t>Kutathmini utoshelevu wa Sera na Taratibu </a:t>
            </a:r>
            <a:r>
              <a:rPr b="1" lang="en-US" sz="2000">
                <a:solidFill>
                  <a:schemeClr val="dk1"/>
                </a:solidFill>
                <a:latin typeface="Arial"/>
                <a:ea typeface="Arial"/>
                <a:cs typeface="Arial"/>
                <a:sym typeface="Arial"/>
              </a:rPr>
              <a:t>za Usimamizi wa Fedha</a:t>
            </a:r>
            <a:r>
              <a:rPr lang="en-US" sz="2000">
                <a:solidFill>
                  <a:schemeClr val="dk1"/>
                </a:solidFill>
                <a:latin typeface="Arial"/>
                <a:ea typeface="Arial"/>
                <a:cs typeface="Arial"/>
                <a:sym typeface="Arial"/>
              </a:rPr>
              <a:t> </a:t>
            </a:r>
            <a:r>
              <a:rPr b="1" lang="en-US" sz="2000">
                <a:solidFill>
                  <a:schemeClr val="dk1"/>
                </a:solidFill>
                <a:latin typeface="Arial"/>
                <a:ea typeface="Arial"/>
                <a:cs typeface="Arial"/>
                <a:sym typeface="Arial"/>
              </a:rPr>
              <a:t>na kuamua </a:t>
            </a:r>
            <a:r>
              <a:rPr lang="en-US" sz="2000">
                <a:solidFill>
                  <a:schemeClr val="dk1"/>
                </a:solidFill>
                <a:latin typeface="Arial"/>
                <a:ea typeface="Arial"/>
                <a:cs typeface="Arial"/>
                <a:sym typeface="Arial"/>
              </a:rPr>
              <a:t>ikiwa </a:t>
            </a:r>
            <a:r>
              <a:rPr b="1" lang="en-US" sz="2000">
                <a:solidFill>
                  <a:schemeClr val="dk1"/>
                </a:solidFill>
                <a:latin typeface="Arial"/>
                <a:ea typeface="Arial"/>
                <a:cs typeface="Arial"/>
                <a:sym typeface="Arial"/>
              </a:rPr>
              <a:t>Udhibiti wa Ndani </a:t>
            </a:r>
            <a:r>
              <a:rPr lang="en-US" sz="2000">
                <a:solidFill>
                  <a:schemeClr val="dk1"/>
                </a:solidFill>
                <a:latin typeface="Arial"/>
                <a:ea typeface="Arial"/>
                <a:cs typeface="Arial"/>
                <a:sym typeface="Arial"/>
              </a:rPr>
              <a:t>upo.</a:t>
            </a:r>
            <a:endParaRPr/>
          </a:p>
          <a:p>
            <a:pPr indent="-215900" lvl="0" marL="355600" marR="919480" rtl="0" algn="l">
              <a:lnSpc>
                <a:spcPct val="110000"/>
              </a:lnSpc>
              <a:spcBef>
                <a:spcPts val="0"/>
              </a:spcBef>
              <a:spcAft>
                <a:spcPts val="0"/>
              </a:spcAft>
              <a:buClr>
                <a:schemeClr val="dk1"/>
              </a:buClr>
              <a:buSzPts val="2000"/>
              <a:buFont typeface="Noto Sans Symbols"/>
              <a:buNone/>
            </a:pPr>
            <a:r>
              <a:t/>
            </a:r>
            <a:endParaRPr b="0" i="0" sz="2000" u="none" cap="none" strike="noStrike">
              <a:solidFill>
                <a:schemeClr val="dk1"/>
              </a:solidFill>
              <a:latin typeface="Arial"/>
              <a:ea typeface="Arial"/>
              <a:cs typeface="Arial"/>
              <a:sym typeface="Arial"/>
            </a:endParaRPr>
          </a:p>
        </p:txBody>
      </p:sp>
      <p:grpSp>
        <p:nvGrpSpPr>
          <p:cNvPr id="833" name="Google Shape;833;p54"/>
          <p:cNvGrpSpPr/>
          <p:nvPr/>
        </p:nvGrpSpPr>
        <p:grpSpPr>
          <a:xfrm>
            <a:off x="118459" y="1655403"/>
            <a:ext cx="11955082" cy="4556504"/>
            <a:chOff x="-145428" y="1060122"/>
            <a:chExt cx="11955082" cy="4556504"/>
          </a:xfrm>
        </p:grpSpPr>
        <p:sp>
          <p:nvSpPr>
            <p:cNvPr id="834" name="Google Shape;834;p54"/>
            <p:cNvSpPr txBox="1"/>
            <p:nvPr/>
          </p:nvSpPr>
          <p:spPr>
            <a:xfrm>
              <a:off x="5950572" y="1060122"/>
              <a:ext cx="5859082" cy="4447371"/>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1300"/>
                <a:buFont typeface="Avenir"/>
                <a:buAutoNum type="arabicPeriod" startAt="15"/>
              </a:pPr>
              <a:r>
                <a:rPr lang="en-US" sz="1300">
                  <a:solidFill>
                    <a:schemeClr val="dk1"/>
                  </a:solidFill>
                  <a:latin typeface="Arial"/>
                  <a:ea typeface="Arial"/>
                  <a:cs typeface="Arial"/>
                  <a:sym typeface="Arial"/>
                </a:rPr>
                <a:t>Imehakikiwa </a:t>
              </a:r>
              <a:endParaRPr/>
            </a:p>
            <a:p>
              <a:pPr indent="-342900" lvl="0" marL="342900" marR="0" rtl="0" algn="l">
                <a:spcBef>
                  <a:spcPts val="600"/>
                </a:spcBef>
                <a:spcAft>
                  <a:spcPts val="0"/>
                </a:spcAft>
                <a:buClr>
                  <a:schemeClr val="dk1"/>
                </a:buClr>
                <a:buSzPts val="1300"/>
                <a:buFont typeface="Avenir"/>
                <a:buAutoNum type="arabicPeriod" startAt="15"/>
              </a:pPr>
              <a:r>
                <a:rPr lang="en-US" sz="1300">
                  <a:solidFill>
                    <a:schemeClr val="dk1"/>
                  </a:solidFill>
                  <a:latin typeface="Arial"/>
                  <a:ea typeface="Arial"/>
                  <a:cs typeface="Arial"/>
                  <a:sym typeface="Arial"/>
                </a:rPr>
                <a:t>Masasisho ya Kila Mwezi </a:t>
              </a:r>
              <a:endParaRPr/>
            </a:p>
            <a:p>
              <a:pPr indent="-342900" lvl="0" marL="342900" marR="0" rtl="0" algn="l">
                <a:spcBef>
                  <a:spcPts val="600"/>
                </a:spcBef>
                <a:spcAft>
                  <a:spcPts val="0"/>
                </a:spcAft>
                <a:buClr>
                  <a:schemeClr val="dk1"/>
                </a:buClr>
                <a:buSzPts val="1300"/>
                <a:buFont typeface="Avenir"/>
                <a:buAutoNum type="arabicPeriod" startAt="15"/>
              </a:pPr>
              <a:r>
                <a:rPr lang="en-US" sz="1300">
                  <a:solidFill>
                    <a:schemeClr val="dk1"/>
                  </a:solidFill>
                  <a:latin typeface="Arial"/>
                  <a:ea typeface="Arial"/>
                  <a:cs typeface="Arial"/>
                  <a:sym typeface="Arial"/>
                </a:rPr>
                <a:t>Upatanisho </a:t>
              </a:r>
              <a:endParaRPr/>
            </a:p>
            <a:p>
              <a:pPr indent="-342900" lvl="0" marL="342900" marR="0" rtl="0" algn="l">
                <a:spcBef>
                  <a:spcPts val="600"/>
                </a:spcBef>
                <a:spcAft>
                  <a:spcPts val="0"/>
                </a:spcAft>
                <a:buClr>
                  <a:schemeClr val="dk1"/>
                </a:buClr>
                <a:buSzPts val="1300"/>
                <a:buFont typeface="Avenir"/>
                <a:buAutoNum type="arabicPeriod" startAt="15"/>
              </a:pPr>
              <a:r>
                <a:rPr lang="en-US" sz="1300">
                  <a:solidFill>
                    <a:schemeClr val="dk1"/>
                  </a:solidFill>
                  <a:latin typeface="Arial"/>
                  <a:ea typeface="Arial"/>
                  <a:cs typeface="Arial"/>
                  <a:sym typeface="Arial"/>
                </a:rPr>
                <a:t>Uthibitisho wa Malipo </a:t>
              </a:r>
              <a:endParaRPr/>
            </a:p>
            <a:p>
              <a:pPr indent="-342900" lvl="0" marL="342900" marR="0" rtl="0" algn="l">
                <a:spcBef>
                  <a:spcPts val="600"/>
                </a:spcBef>
                <a:spcAft>
                  <a:spcPts val="0"/>
                </a:spcAft>
                <a:buClr>
                  <a:schemeClr val="dk1"/>
                </a:buClr>
                <a:buSzPts val="1300"/>
                <a:buFont typeface="Avenir"/>
                <a:buAutoNum type="arabicPeriod" startAt="15"/>
              </a:pPr>
              <a:r>
                <a:rPr lang="en-US" sz="1300">
                  <a:solidFill>
                    <a:schemeClr val="dk1"/>
                  </a:solidFill>
                  <a:latin typeface="Arial"/>
                  <a:ea typeface="Arial"/>
                  <a:cs typeface="Arial"/>
                  <a:sym typeface="Arial"/>
                </a:rPr>
                <a:t>Ripoti za kifedha na taarifa</a:t>
              </a:r>
              <a:endParaRPr sz="1300">
                <a:solidFill>
                  <a:schemeClr val="dk1"/>
                </a:solidFill>
                <a:latin typeface="Avenir"/>
                <a:ea typeface="Avenir"/>
                <a:cs typeface="Avenir"/>
                <a:sym typeface="Avenir"/>
              </a:endParaRPr>
            </a:p>
            <a:p>
              <a:pPr indent="-342900" lvl="0" marL="342900" marR="0" rtl="0" algn="l">
                <a:spcBef>
                  <a:spcPts val="600"/>
                </a:spcBef>
                <a:spcAft>
                  <a:spcPts val="0"/>
                </a:spcAft>
                <a:buClr>
                  <a:schemeClr val="dk1"/>
                </a:buClr>
                <a:buSzPts val="1300"/>
                <a:buFont typeface="Avenir"/>
                <a:buAutoNum type="arabicPeriod" startAt="15"/>
              </a:pPr>
              <a:r>
                <a:rPr lang="en-US" sz="1300">
                  <a:solidFill>
                    <a:schemeClr val="dk1"/>
                  </a:solidFill>
                  <a:latin typeface="Arial"/>
                  <a:ea typeface="Arial"/>
                  <a:cs typeface="Arial"/>
                  <a:sym typeface="Arial"/>
                </a:rPr>
                <a:t>Vocha </a:t>
              </a:r>
              <a:endParaRPr/>
            </a:p>
            <a:p>
              <a:pPr indent="-342900" lvl="0" marL="342900" marR="0" rtl="0" algn="l">
                <a:spcBef>
                  <a:spcPts val="600"/>
                </a:spcBef>
                <a:spcAft>
                  <a:spcPts val="0"/>
                </a:spcAft>
                <a:buClr>
                  <a:schemeClr val="dk1"/>
                </a:buClr>
                <a:buSzPts val="1300"/>
                <a:buFont typeface="Avenir"/>
                <a:buAutoNum type="arabicPeriod" startAt="15"/>
              </a:pPr>
              <a:r>
                <a:rPr lang="en-US" sz="1300">
                  <a:solidFill>
                    <a:schemeClr val="dk1"/>
                  </a:solidFill>
                  <a:latin typeface="Arial"/>
                  <a:ea typeface="Arial"/>
                  <a:cs typeface="Arial"/>
                  <a:sym typeface="Arial"/>
                </a:rPr>
                <a:t>Sanduku la Pesa Ndogo </a:t>
              </a:r>
              <a:endParaRPr/>
            </a:p>
            <a:p>
              <a:pPr indent="-342900" lvl="0" marL="342900" marR="0" rtl="0" algn="l">
                <a:spcBef>
                  <a:spcPts val="600"/>
                </a:spcBef>
                <a:spcAft>
                  <a:spcPts val="0"/>
                </a:spcAft>
                <a:buClr>
                  <a:schemeClr val="dk1"/>
                </a:buClr>
                <a:buSzPts val="1300"/>
                <a:buFont typeface="Avenir"/>
                <a:buAutoNum type="arabicPeriod" startAt="15"/>
              </a:pPr>
              <a:r>
                <a:rPr lang="en-US" sz="1300">
                  <a:solidFill>
                    <a:schemeClr val="dk1"/>
                  </a:solidFill>
                  <a:latin typeface="Arial"/>
                  <a:ea typeface="Arial"/>
                  <a:cs typeface="Arial"/>
                  <a:sym typeface="Arial"/>
                </a:rPr>
                <a:t>Mapatano ya Kila Siku </a:t>
              </a:r>
              <a:endParaRPr/>
            </a:p>
            <a:p>
              <a:pPr indent="-342900" lvl="0" marL="342900" marR="0" rtl="0" algn="l">
                <a:spcBef>
                  <a:spcPts val="600"/>
                </a:spcBef>
                <a:spcAft>
                  <a:spcPts val="0"/>
                </a:spcAft>
                <a:buClr>
                  <a:schemeClr val="dk1"/>
                </a:buClr>
                <a:buSzPts val="1300"/>
                <a:buFont typeface="Avenir"/>
                <a:buAutoNum type="arabicPeriod" startAt="15"/>
              </a:pPr>
              <a:r>
                <a:rPr lang="en-US" sz="1300">
                  <a:solidFill>
                    <a:schemeClr val="dk1"/>
                  </a:solidFill>
                  <a:latin typeface="Arial"/>
                  <a:ea typeface="Arial"/>
                  <a:cs typeface="Arial"/>
                  <a:sym typeface="Arial"/>
                </a:rPr>
                <a:t>Mapatano ya Kila Mwezi</a:t>
              </a:r>
              <a:endParaRPr sz="1300">
                <a:solidFill>
                  <a:schemeClr val="dk1"/>
                </a:solidFill>
                <a:latin typeface="Avenir"/>
                <a:ea typeface="Avenir"/>
                <a:cs typeface="Avenir"/>
                <a:sym typeface="Avenir"/>
              </a:endParaRPr>
            </a:p>
            <a:p>
              <a:pPr indent="-342900" lvl="0" marL="342900" marR="0" rtl="0" algn="l">
                <a:spcBef>
                  <a:spcPts val="600"/>
                </a:spcBef>
                <a:spcAft>
                  <a:spcPts val="0"/>
                </a:spcAft>
                <a:buClr>
                  <a:schemeClr val="dk1"/>
                </a:buClr>
                <a:buSzPts val="1300"/>
                <a:buFont typeface="Avenir"/>
                <a:buAutoNum type="arabicPeriod" startAt="15"/>
              </a:pPr>
              <a:r>
                <a:rPr lang="en-US" sz="1300">
                  <a:solidFill>
                    <a:schemeClr val="dk1"/>
                  </a:solidFill>
                  <a:latin typeface="Arial"/>
                  <a:ea typeface="Arial"/>
                  <a:cs typeface="Arial"/>
                  <a:sym typeface="Arial"/>
                </a:rPr>
                <a:t>SOPS</a:t>
              </a:r>
              <a:endParaRPr/>
            </a:p>
            <a:p>
              <a:pPr indent="-342900" lvl="0" marL="342900" marR="0" rtl="0" algn="l">
                <a:spcBef>
                  <a:spcPts val="600"/>
                </a:spcBef>
                <a:spcAft>
                  <a:spcPts val="0"/>
                </a:spcAft>
                <a:buClr>
                  <a:schemeClr val="dk1"/>
                </a:buClr>
                <a:buSzPts val="1300"/>
                <a:buFont typeface="Avenir"/>
                <a:buAutoNum type="arabicPeriod" startAt="15"/>
              </a:pPr>
              <a:r>
                <a:rPr lang="en-US" sz="1300">
                  <a:solidFill>
                    <a:schemeClr val="dk1"/>
                  </a:solidFill>
                  <a:latin typeface="Arial"/>
                  <a:ea typeface="Arial"/>
                  <a:cs typeface="Arial"/>
                  <a:sym typeface="Arial"/>
                </a:rPr>
                <a:t>Maombi </a:t>
              </a:r>
              <a:endParaRPr/>
            </a:p>
            <a:p>
              <a:pPr indent="-342900" lvl="0" marL="342900" marR="0" rtl="0" algn="l">
                <a:spcBef>
                  <a:spcPts val="600"/>
                </a:spcBef>
                <a:spcAft>
                  <a:spcPts val="0"/>
                </a:spcAft>
                <a:buClr>
                  <a:schemeClr val="dk1"/>
                </a:buClr>
                <a:buSzPts val="1300"/>
                <a:buFont typeface="Avenir"/>
                <a:buAutoNum type="arabicPeriod" startAt="15"/>
              </a:pPr>
              <a:r>
                <a:rPr lang="en-US" sz="1300">
                  <a:solidFill>
                    <a:schemeClr val="dk1"/>
                  </a:solidFill>
                  <a:latin typeface="Arial"/>
                  <a:ea typeface="Arial"/>
                  <a:cs typeface="Arial"/>
                  <a:sym typeface="Arial"/>
                </a:rPr>
                <a:t>Nyaraka </a:t>
              </a:r>
              <a:endParaRPr/>
            </a:p>
            <a:p>
              <a:pPr indent="-342900" lvl="0" marL="342900" marR="0" rtl="0" algn="l">
                <a:spcBef>
                  <a:spcPts val="600"/>
                </a:spcBef>
                <a:spcAft>
                  <a:spcPts val="0"/>
                </a:spcAft>
                <a:buClr>
                  <a:srgbClr val="FF9900"/>
                </a:buClr>
                <a:buSzPts val="1300"/>
                <a:buFont typeface="Avenir"/>
                <a:buAutoNum type="arabicPeriod" startAt="15"/>
              </a:pPr>
              <a:r>
                <a:rPr lang="en-US" sz="1300">
                  <a:solidFill>
                    <a:srgbClr val="FF9900"/>
                  </a:solidFill>
                  <a:latin typeface="Arial"/>
                  <a:ea typeface="Arial"/>
                  <a:cs typeface="Arial"/>
                  <a:sym typeface="Arial"/>
                </a:rPr>
                <a:t>Tofauti ya bajeti </a:t>
              </a:r>
              <a:endParaRPr/>
            </a:p>
            <a:p>
              <a:pPr indent="-342900" lvl="0" marL="342900" marR="0" rtl="0" algn="l">
                <a:spcBef>
                  <a:spcPts val="600"/>
                </a:spcBef>
                <a:spcAft>
                  <a:spcPts val="0"/>
                </a:spcAft>
                <a:buClr>
                  <a:srgbClr val="FF9900"/>
                </a:buClr>
                <a:buSzPts val="1300"/>
                <a:buFont typeface="Avenir"/>
                <a:buAutoNum type="arabicPeriod" startAt="15"/>
              </a:pPr>
              <a:r>
                <a:rPr lang="en-US" sz="1300">
                  <a:solidFill>
                    <a:srgbClr val="FF9900"/>
                  </a:solidFill>
                  <a:latin typeface="Arial"/>
                  <a:ea typeface="Arial"/>
                  <a:cs typeface="Arial"/>
                  <a:sym typeface="Arial"/>
                </a:rPr>
                <a:t>Bajeti za mtiririko wa fedha</a:t>
              </a:r>
              <a:endParaRPr sz="1300">
                <a:solidFill>
                  <a:schemeClr val="dk1"/>
                </a:solidFill>
                <a:latin typeface="Avenir"/>
                <a:ea typeface="Avenir"/>
                <a:cs typeface="Avenir"/>
                <a:sym typeface="Avenir"/>
              </a:endParaRPr>
            </a:p>
            <a:p>
              <a:pPr indent="-342900" lvl="0" marL="342900" marR="0" rtl="0" algn="l">
                <a:spcBef>
                  <a:spcPts val="600"/>
                </a:spcBef>
                <a:spcAft>
                  <a:spcPts val="0"/>
                </a:spcAft>
                <a:buClr>
                  <a:srgbClr val="FF9900"/>
                </a:buClr>
                <a:buSzPts val="1300"/>
                <a:buFont typeface="Avenir"/>
                <a:buAutoNum type="arabicPeriod" startAt="15"/>
              </a:pPr>
              <a:r>
                <a:rPr lang="en-US" sz="1300">
                  <a:solidFill>
                    <a:srgbClr val="FF9900"/>
                  </a:solidFill>
                  <a:latin typeface="Arial"/>
                  <a:ea typeface="Arial"/>
                  <a:cs typeface="Arial"/>
                  <a:sym typeface="Arial"/>
                </a:rPr>
                <a:t>Mfumo wa Uhasibu</a:t>
              </a:r>
              <a:endParaRPr sz="1300">
                <a:solidFill>
                  <a:schemeClr val="dk1"/>
                </a:solidFill>
                <a:latin typeface="Avenir"/>
                <a:ea typeface="Avenir"/>
                <a:cs typeface="Avenir"/>
                <a:sym typeface="Avenir"/>
              </a:endParaRPr>
            </a:p>
            <a:p>
              <a:pPr indent="-342900" lvl="0" marL="342900" marR="0" rtl="0" algn="l">
                <a:spcBef>
                  <a:spcPts val="600"/>
                </a:spcBef>
                <a:spcAft>
                  <a:spcPts val="0"/>
                </a:spcAft>
                <a:buClr>
                  <a:srgbClr val="FF9900"/>
                </a:buClr>
                <a:buSzPts val="1300"/>
                <a:buFont typeface="Avenir"/>
                <a:buAutoNum type="arabicPeriod" startAt="15"/>
              </a:pPr>
              <a:r>
                <a:rPr lang="en-US" sz="1300">
                  <a:solidFill>
                    <a:srgbClr val="FF9900"/>
                  </a:solidFill>
                  <a:latin typeface="Arial"/>
                  <a:ea typeface="Arial"/>
                  <a:cs typeface="Arial"/>
                  <a:sym typeface="Arial"/>
                </a:rPr>
                <a:t>Kumbukumbu za Uhasibu </a:t>
              </a:r>
              <a:endParaRPr sz="1300">
                <a:solidFill>
                  <a:schemeClr val="dk1"/>
                </a:solidFill>
                <a:latin typeface="Arial"/>
                <a:ea typeface="Arial"/>
                <a:cs typeface="Arial"/>
                <a:sym typeface="Arial"/>
              </a:endParaRPr>
            </a:p>
          </p:txBody>
        </p:sp>
        <p:sp>
          <p:nvSpPr>
            <p:cNvPr id="835" name="Google Shape;835;p54"/>
            <p:cNvSpPr txBox="1"/>
            <p:nvPr/>
          </p:nvSpPr>
          <p:spPr>
            <a:xfrm>
              <a:off x="-145428" y="1060122"/>
              <a:ext cx="6096000" cy="4556504"/>
            </a:xfrm>
            <a:prstGeom prst="rect">
              <a:avLst/>
            </a:prstGeom>
            <a:noFill/>
            <a:ln>
              <a:noFill/>
            </a:ln>
          </p:spPr>
          <p:txBody>
            <a:bodyPr anchorCtr="0" anchor="t" bIns="45700" lIns="91425" spcFirstLastPara="1" rIns="91425" wrap="square" tIns="45700">
              <a:spAutoFit/>
            </a:bodyPr>
            <a:lstStyle/>
            <a:p>
              <a:pPr indent="-8890" lvl="0" marL="8890" marR="0" rtl="0" algn="l">
                <a:lnSpc>
                  <a:spcPct val="150000"/>
                </a:lnSpc>
                <a:spcBef>
                  <a:spcPts val="0"/>
                </a:spcBef>
                <a:spcAft>
                  <a:spcPts val="0"/>
                </a:spcAft>
                <a:buClr>
                  <a:schemeClr val="dk1"/>
                </a:buClr>
                <a:buSzPts val="1300"/>
                <a:buFont typeface="Arial"/>
                <a:buNone/>
              </a:pPr>
              <a:r>
                <a:rPr b="1" lang="en-US" sz="1300">
                  <a:solidFill>
                    <a:schemeClr val="dk1"/>
                  </a:solidFill>
                  <a:latin typeface="Arial"/>
                  <a:ea typeface="Arial"/>
                  <a:cs typeface="Arial"/>
                  <a:sym typeface="Arial"/>
                </a:rPr>
                <a:t>Vipengele/Vipengele Vidogo:</a:t>
              </a:r>
              <a:endParaRPr/>
            </a:p>
            <a:p>
              <a:pPr indent="-342900" lvl="0" marL="342900" marR="0" rtl="0" algn="l">
                <a:lnSpc>
                  <a:spcPct val="150000"/>
                </a:lnSpc>
                <a:spcBef>
                  <a:spcPts val="0"/>
                </a:spcBef>
                <a:spcAft>
                  <a:spcPts val="0"/>
                </a:spcAft>
                <a:buClr>
                  <a:schemeClr val="dk1"/>
                </a:buClr>
                <a:buSzPts val="1300"/>
                <a:buFont typeface="Avenir"/>
                <a:buAutoNum type="arabicPeriod"/>
              </a:pPr>
              <a:r>
                <a:rPr lang="en-US" sz="1300">
                  <a:solidFill>
                    <a:schemeClr val="dk1"/>
                  </a:solidFill>
                  <a:latin typeface="Arial"/>
                  <a:ea typeface="Arial"/>
                  <a:cs typeface="Arial"/>
                  <a:sym typeface="Arial"/>
                </a:rPr>
                <a:t>Bajeti ya Mwaka </a:t>
              </a:r>
              <a:endParaRPr/>
            </a:p>
            <a:p>
              <a:pPr indent="-342900" lvl="0" marL="342900" marR="0" rtl="0" algn="l">
                <a:lnSpc>
                  <a:spcPct val="150000"/>
                </a:lnSpc>
                <a:spcBef>
                  <a:spcPts val="0"/>
                </a:spcBef>
                <a:spcAft>
                  <a:spcPts val="0"/>
                </a:spcAft>
                <a:buClr>
                  <a:schemeClr val="dk1"/>
                </a:buClr>
                <a:buSzPts val="1300"/>
                <a:buFont typeface="Avenir"/>
                <a:buAutoNum type="arabicPeriod"/>
              </a:pPr>
              <a:r>
                <a:rPr lang="en-US" sz="1300">
                  <a:solidFill>
                    <a:schemeClr val="dk1"/>
                  </a:solidFill>
                  <a:latin typeface="Arial"/>
                  <a:ea typeface="Arial"/>
                  <a:cs typeface="Arial"/>
                  <a:sym typeface="Arial"/>
                </a:rPr>
                <a:t>Ushiriki wa wafanyakazi </a:t>
              </a:r>
              <a:endParaRPr/>
            </a:p>
            <a:p>
              <a:pPr indent="-342900" lvl="0" marL="342900" marR="0" rtl="0" algn="l">
                <a:lnSpc>
                  <a:spcPct val="150000"/>
                </a:lnSpc>
                <a:spcBef>
                  <a:spcPts val="0"/>
                </a:spcBef>
                <a:spcAft>
                  <a:spcPts val="0"/>
                </a:spcAft>
                <a:buClr>
                  <a:schemeClr val="dk1"/>
                </a:buClr>
                <a:buSzPts val="1300"/>
                <a:buFont typeface="Avenir"/>
                <a:buAutoNum type="arabicPeriod"/>
              </a:pPr>
              <a:r>
                <a:rPr lang="en-US" sz="1300">
                  <a:solidFill>
                    <a:schemeClr val="dk1"/>
                  </a:solidFill>
                  <a:latin typeface="Arial"/>
                  <a:ea typeface="Arial"/>
                  <a:cs typeface="Arial"/>
                  <a:sym typeface="Arial"/>
                </a:rPr>
                <a:t>Shughuli Zilizopangwa </a:t>
              </a:r>
              <a:endParaRPr/>
            </a:p>
            <a:p>
              <a:pPr indent="-342900" lvl="0" marL="342900" marR="0" rtl="0" algn="l">
                <a:lnSpc>
                  <a:spcPct val="150000"/>
                </a:lnSpc>
                <a:spcBef>
                  <a:spcPts val="0"/>
                </a:spcBef>
                <a:spcAft>
                  <a:spcPts val="0"/>
                </a:spcAft>
                <a:buClr>
                  <a:schemeClr val="dk1"/>
                </a:buClr>
                <a:buSzPts val="1300"/>
                <a:buFont typeface="Avenir"/>
                <a:buAutoNum type="arabicPeriod"/>
              </a:pPr>
              <a:r>
                <a:rPr lang="en-US" sz="1300">
                  <a:solidFill>
                    <a:schemeClr val="dk1"/>
                  </a:solidFill>
                  <a:latin typeface="Arial"/>
                  <a:ea typeface="Arial"/>
                  <a:cs typeface="Arial"/>
                  <a:sym typeface="Arial"/>
                </a:rPr>
                <a:t>Maelezo ya Bajeti </a:t>
              </a:r>
              <a:endParaRPr/>
            </a:p>
            <a:p>
              <a:pPr indent="-342900" lvl="0" marL="342900" marR="0" rtl="0" algn="l">
                <a:lnSpc>
                  <a:spcPct val="150000"/>
                </a:lnSpc>
                <a:spcBef>
                  <a:spcPts val="0"/>
                </a:spcBef>
                <a:spcAft>
                  <a:spcPts val="0"/>
                </a:spcAft>
                <a:buClr>
                  <a:schemeClr val="dk1"/>
                </a:buClr>
                <a:buSzPts val="1300"/>
                <a:buFont typeface="Avenir"/>
                <a:buAutoNum type="arabicPeriod"/>
              </a:pPr>
              <a:r>
                <a:rPr lang="en-US" sz="1300">
                  <a:solidFill>
                    <a:schemeClr val="dk1"/>
                  </a:solidFill>
                  <a:latin typeface="Arial"/>
                  <a:ea typeface="Arial"/>
                  <a:cs typeface="Arial"/>
                  <a:sym typeface="Arial"/>
                </a:rPr>
                <a:t>Bajeti za wafadhili</a:t>
              </a:r>
              <a:endParaRPr sz="1300">
                <a:solidFill>
                  <a:schemeClr val="dk1"/>
                </a:solidFill>
                <a:latin typeface="Avenir"/>
                <a:ea typeface="Avenir"/>
                <a:cs typeface="Avenir"/>
                <a:sym typeface="Avenir"/>
              </a:endParaRPr>
            </a:p>
            <a:p>
              <a:pPr indent="-342900" lvl="0" marL="342900" marR="0" rtl="0" algn="l">
                <a:lnSpc>
                  <a:spcPct val="150000"/>
                </a:lnSpc>
                <a:spcBef>
                  <a:spcPts val="0"/>
                </a:spcBef>
                <a:spcAft>
                  <a:spcPts val="0"/>
                </a:spcAft>
                <a:buClr>
                  <a:schemeClr val="dk1"/>
                </a:buClr>
                <a:buSzPts val="1300"/>
                <a:buFont typeface="Avenir"/>
                <a:buAutoNum type="arabicPeriod"/>
              </a:pPr>
              <a:r>
                <a:rPr lang="en-US" sz="1300">
                  <a:solidFill>
                    <a:schemeClr val="dk1"/>
                  </a:solidFill>
                  <a:latin typeface="Arial"/>
                  <a:ea typeface="Arial"/>
                  <a:cs typeface="Arial"/>
                  <a:sym typeface="Arial"/>
                </a:rPr>
                <a:t>Idhini ya Bodi </a:t>
              </a:r>
              <a:endParaRPr/>
            </a:p>
            <a:p>
              <a:pPr indent="-342900" lvl="0" marL="342900" marR="0" rtl="0" algn="l">
                <a:lnSpc>
                  <a:spcPct val="150000"/>
                </a:lnSpc>
                <a:spcBef>
                  <a:spcPts val="0"/>
                </a:spcBef>
                <a:spcAft>
                  <a:spcPts val="0"/>
                </a:spcAft>
                <a:buClr>
                  <a:schemeClr val="dk1"/>
                </a:buClr>
                <a:buSzPts val="1300"/>
                <a:buFont typeface="Avenir"/>
                <a:buAutoNum type="arabicPeriod"/>
              </a:pPr>
              <a:r>
                <a:rPr lang="en-US" sz="1300">
                  <a:solidFill>
                    <a:schemeClr val="dk1"/>
                  </a:solidFill>
                  <a:latin typeface="Arial"/>
                  <a:ea typeface="Arial"/>
                  <a:cs typeface="Arial"/>
                  <a:sym typeface="Arial"/>
                </a:rPr>
                <a:t>Meneja wa bajeti</a:t>
              </a:r>
              <a:endParaRPr sz="1300">
                <a:solidFill>
                  <a:schemeClr val="dk1"/>
                </a:solidFill>
                <a:latin typeface="Avenir"/>
                <a:ea typeface="Avenir"/>
                <a:cs typeface="Avenir"/>
                <a:sym typeface="Avenir"/>
              </a:endParaRPr>
            </a:p>
            <a:p>
              <a:pPr indent="-342900" lvl="0" marL="342900" marR="0" rtl="0" algn="l">
                <a:lnSpc>
                  <a:spcPct val="150000"/>
                </a:lnSpc>
                <a:spcBef>
                  <a:spcPts val="0"/>
                </a:spcBef>
                <a:spcAft>
                  <a:spcPts val="0"/>
                </a:spcAft>
                <a:buClr>
                  <a:schemeClr val="dk1"/>
                </a:buClr>
                <a:buSzPts val="1300"/>
                <a:buFont typeface="Avenir"/>
                <a:buAutoNum type="arabicPeriod"/>
              </a:pPr>
              <a:r>
                <a:rPr lang="en-US" sz="1300">
                  <a:solidFill>
                    <a:schemeClr val="dk1"/>
                  </a:solidFill>
                  <a:latin typeface="Arial"/>
                  <a:ea typeface="Arial"/>
                  <a:cs typeface="Arial"/>
                  <a:sym typeface="Arial"/>
                </a:rPr>
                <a:t>Ilifadhiliwa vya kutosha </a:t>
              </a:r>
              <a:endParaRPr/>
            </a:p>
            <a:p>
              <a:pPr indent="-342900" lvl="0" marL="342900" marR="0" rtl="0" algn="l">
                <a:lnSpc>
                  <a:spcPct val="150000"/>
                </a:lnSpc>
                <a:spcBef>
                  <a:spcPts val="0"/>
                </a:spcBef>
                <a:spcAft>
                  <a:spcPts val="0"/>
                </a:spcAft>
                <a:buClr>
                  <a:srgbClr val="FF9900"/>
                </a:buClr>
                <a:buSzPts val="1300"/>
                <a:buFont typeface="Avenir"/>
                <a:buAutoNum type="arabicPeriod"/>
              </a:pPr>
              <a:r>
                <a:rPr lang="en-US" sz="1300">
                  <a:solidFill>
                    <a:srgbClr val="FF9900"/>
                  </a:solidFill>
                  <a:latin typeface="Arial"/>
                  <a:ea typeface="Arial"/>
                  <a:cs typeface="Arial"/>
                  <a:sym typeface="Arial"/>
                </a:rPr>
                <a:t>Gharama Zisizo za Moja kwa Moja </a:t>
              </a:r>
              <a:endParaRPr/>
            </a:p>
            <a:p>
              <a:pPr indent="-342900" lvl="0" marL="342900" marR="0" rtl="0" algn="l">
                <a:lnSpc>
                  <a:spcPct val="150000"/>
                </a:lnSpc>
                <a:spcBef>
                  <a:spcPts val="0"/>
                </a:spcBef>
                <a:spcAft>
                  <a:spcPts val="0"/>
                </a:spcAft>
                <a:buClr>
                  <a:schemeClr val="dk1"/>
                </a:buClr>
                <a:buSzPts val="1300"/>
                <a:buFont typeface="Avenir"/>
                <a:buAutoNum type="arabicPeriod"/>
              </a:pPr>
              <a:r>
                <a:rPr lang="en-US" sz="1300">
                  <a:solidFill>
                    <a:schemeClr val="dk1"/>
                  </a:solidFill>
                  <a:latin typeface="Arial"/>
                  <a:ea typeface="Arial"/>
                  <a:cs typeface="Arial"/>
                  <a:sym typeface="Arial"/>
                </a:rPr>
                <a:t>Sera ya Ugawaji wa Gharama </a:t>
              </a:r>
              <a:endParaRPr/>
            </a:p>
            <a:p>
              <a:pPr indent="-342900" lvl="0" marL="342900" marR="0" rtl="0" algn="l">
                <a:lnSpc>
                  <a:spcPct val="150000"/>
                </a:lnSpc>
                <a:spcBef>
                  <a:spcPts val="0"/>
                </a:spcBef>
                <a:spcAft>
                  <a:spcPts val="0"/>
                </a:spcAft>
                <a:buClr>
                  <a:schemeClr val="dk1"/>
                </a:buClr>
                <a:buSzPts val="1300"/>
                <a:buFont typeface="Avenir"/>
                <a:buAutoNum type="arabicPeriod"/>
              </a:pPr>
              <a:r>
                <a:rPr lang="en-US" sz="1300">
                  <a:solidFill>
                    <a:schemeClr val="dk1"/>
                  </a:solidFill>
                  <a:latin typeface="Arial"/>
                  <a:ea typeface="Arial"/>
                  <a:cs typeface="Arial"/>
                  <a:sym typeface="Arial"/>
                </a:rPr>
                <a:t>Malipo Yaliyoidhinishwa</a:t>
              </a:r>
              <a:endParaRPr sz="1300">
                <a:solidFill>
                  <a:schemeClr val="dk1"/>
                </a:solidFill>
                <a:latin typeface="Avenir"/>
                <a:ea typeface="Avenir"/>
                <a:cs typeface="Avenir"/>
                <a:sym typeface="Avenir"/>
              </a:endParaRPr>
            </a:p>
            <a:p>
              <a:pPr indent="-342900" lvl="0" marL="342900" marR="0" rtl="0" algn="l">
                <a:lnSpc>
                  <a:spcPct val="150000"/>
                </a:lnSpc>
                <a:spcBef>
                  <a:spcPts val="0"/>
                </a:spcBef>
                <a:spcAft>
                  <a:spcPts val="0"/>
                </a:spcAft>
                <a:buClr>
                  <a:schemeClr val="dk1"/>
                </a:buClr>
                <a:buSzPts val="1300"/>
                <a:buFont typeface="Avenir"/>
                <a:buAutoNum type="arabicPeriod"/>
              </a:pPr>
              <a:r>
                <a:rPr lang="en-US" sz="1300">
                  <a:solidFill>
                    <a:schemeClr val="dk1"/>
                  </a:solidFill>
                  <a:latin typeface="Arial"/>
                  <a:ea typeface="Arial"/>
                  <a:cs typeface="Arial"/>
                  <a:sym typeface="Arial"/>
                </a:rPr>
                <a:t>Nyaraka</a:t>
              </a:r>
              <a:endParaRPr sz="1300">
                <a:solidFill>
                  <a:schemeClr val="dk1"/>
                </a:solidFill>
                <a:latin typeface="Avenir"/>
                <a:ea typeface="Avenir"/>
                <a:cs typeface="Avenir"/>
                <a:sym typeface="Avenir"/>
              </a:endParaRPr>
            </a:p>
            <a:p>
              <a:pPr indent="-342900" lvl="0" marL="342900" marR="0" rtl="0" algn="l">
                <a:lnSpc>
                  <a:spcPct val="150000"/>
                </a:lnSpc>
                <a:spcBef>
                  <a:spcPts val="0"/>
                </a:spcBef>
                <a:spcAft>
                  <a:spcPts val="0"/>
                </a:spcAft>
                <a:buClr>
                  <a:schemeClr val="dk1"/>
                </a:buClr>
                <a:buSzPts val="1300"/>
                <a:buFont typeface="Avenir"/>
                <a:buAutoNum type="arabicPeriod"/>
              </a:pPr>
              <a:r>
                <a:rPr lang="en-US" sz="1300">
                  <a:solidFill>
                    <a:schemeClr val="dk1"/>
                  </a:solidFill>
                  <a:latin typeface="Arial"/>
                  <a:ea typeface="Arial"/>
                  <a:cs typeface="Arial"/>
                  <a:sym typeface="Arial"/>
                </a:rPr>
                <a:t>Stakabadhi za Awali </a:t>
              </a:r>
              <a:endParaRPr/>
            </a:p>
            <a:p>
              <a:pPr indent="-342900" lvl="0" marL="342900" marR="0" rtl="0" algn="l">
                <a:lnSpc>
                  <a:spcPct val="150000"/>
                </a:lnSpc>
                <a:spcBef>
                  <a:spcPts val="0"/>
                </a:spcBef>
                <a:spcAft>
                  <a:spcPts val="0"/>
                </a:spcAft>
                <a:buClr>
                  <a:schemeClr val="dk1"/>
                </a:buClr>
                <a:buSzPts val="1300"/>
                <a:buFont typeface="Avenir"/>
                <a:buAutoNum type="arabicPeriod"/>
              </a:pPr>
              <a:r>
                <a:rPr lang="en-US" sz="1300">
                  <a:solidFill>
                    <a:schemeClr val="dk1"/>
                  </a:solidFill>
                  <a:latin typeface="Arial"/>
                  <a:ea typeface="Arial"/>
                  <a:cs typeface="Arial"/>
                  <a:sym typeface="Arial"/>
                </a:rPr>
                <a:t>Kumbukumbu</a:t>
              </a:r>
              <a:endParaRPr sz="1300">
                <a:solidFill>
                  <a:schemeClr val="dk1"/>
                </a:solidFill>
                <a:latin typeface="Avenir"/>
                <a:ea typeface="Avenir"/>
                <a:cs typeface="Avenir"/>
                <a:sym typeface="Avenir"/>
              </a:endParaRPr>
            </a:p>
          </p:txBody>
        </p:sp>
      </p:grpSp>
      <p:sp>
        <p:nvSpPr>
          <p:cNvPr id="836" name="Google Shape;836;p54"/>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55"/>
          <p:cNvSpPr txBox="1"/>
          <p:nvPr/>
        </p:nvSpPr>
        <p:spPr>
          <a:xfrm>
            <a:off x="1176391" y="1202772"/>
            <a:ext cx="9886843" cy="3170099"/>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chemeClr val="dk1"/>
              </a:buClr>
              <a:buSzPts val="2000"/>
              <a:buFont typeface="Arial"/>
              <a:buNone/>
            </a:pPr>
            <a:r>
              <a:rPr b="1" lang="en-US" sz="2000">
                <a:solidFill>
                  <a:schemeClr val="dk1"/>
                </a:solidFill>
                <a:latin typeface="Arial"/>
                <a:ea typeface="Arial"/>
                <a:cs typeface="Arial"/>
                <a:sym typeface="Arial"/>
              </a:rPr>
              <a:t>Mbinu</a:t>
            </a:r>
            <a:endParaRPr b="1" i="0" sz="2000" u="none" cap="none" strike="noStrike">
              <a:solidFill>
                <a:schemeClr val="dk1"/>
              </a:solidFill>
              <a:latin typeface="Arial"/>
              <a:ea typeface="Arial"/>
              <a:cs typeface="Arial"/>
              <a:sym typeface="Arial"/>
            </a:endParaRPr>
          </a:p>
          <a:p>
            <a:pPr indent="-342900" lvl="0" marL="555625" marR="0" rtl="0" algn="l">
              <a:lnSpc>
                <a:spcPct val="100000"/>
              </a:lnSpc>
              <a:spcBef>
                <a:spcPts val="40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Ukaguzi wa Nyaraka</a:t>
            </a:r>
            <a:endParaRPr/>
          </a:p>
          <a:p>
            <a:pPr indent="-342900" lvl="0" marL="555625" marR="0" rtl="0" algn="l">
              <a:lnSpc>
                <a:spcPct val="100000"/>
              </a:lnSpc>
              <a:spcBef>
                <a:spcPts val="40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Mahojiano</a:t>
            </a:r>
            <a:endParaRPr b="0" i="0" sz="2000" u="none" cap="none" strike="noStrike">
              <a:solidFill>
                <a:schemeClr val="dk1"/>
              </a:solidFill>
              <a:latin typeface="Arial"/>
              <a:ea typeface="Arial"/>
              <a:cs typeface="Arial"/>
              <a:sym typeface="Arial"/>
            </a:endParaRPr>
          </a:p>
          <a:p>
            <a:pPr indent="-342900" lvl="0" marL="555625" marR="0" rtl="0" algn="l">
              <a:lnSpc>
                <a:spcPct val="100000"/>
              </a:lnSpc>
              <a:spcBef>
                <a:spcPts val="40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Upimaji wa Kina</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30"/>
              </a:spcBef>
              <a:spcAft>
                <a:spcPts val="0"/>
              </a:spcAft>
              <a:buClr>
                <a:srgbClr val="404040"/>
              </a:buClr>
              <a:buSzPts val="2000"/>
              <a:buFont typeface="Arial"/>
              <a:buNone/>
            </a:pPr>
            <a:r>
              <a:t/>
            </a:r>
            <a:endParaRPr b="0" i="0" sz="2000" u="none" cap="none" strike="noStrike">
              <a:solidFill>
                <a:schemeClr val="dk1"/>
              </a:solidFill>
              <a:latin typeface="Arial"/>
              <a:ea typeface="Arial"/>
              <a:cs typeface="Arial"/>
              <a:sym typeface="Arial"/>
            </a:endParaRPr>
          </a:p>
          <a:p>
            <a:pPr indent="0" lvl="0" marL="12700" marR="0" rtl="0" algn="l">
              <a:lnSpc>
                <a:spcPct val="100000"/>
              </a:lnSpc>
              <a:spcBef>
                <a:spcPts val="5"/>
              </a:spcBef>
              <a:spcAft>
                <a:spcPts val="0"/>
              </a:spcAft>
              <a:buClr>
                <a:schemeClr val="dk1"/>
              </a:buClr>
              <a:buSzPts val="2000"/>
              <a:buFont typeface="Arial"/>
              <a:buNone/>
            </a:pPr>
            <a:r>
              <a:rPr b="1" lang="en-US" sz="2000">
                <a:solidFill>
                  <a:schemeClr val="dk1"/>
                </a:solidFill>
                <a:latin typeface="Arial"/>
                <a:ea typeface="Arial"/>
                <a:cs typeface="Arial"/>
                <a:sym typeface="Arial"/>
              </a:rPr>
              <a:t>Washiriki wa mahojiano waliopendekezwa</a:t>
            </a:r>
            <a:endParaRPr b="1" i="0" sz="2000" u="none" cap="none" strike="noStrike">
              <a:solidFill>
                <a:schemeClr val="dk1"/>
              </a:solidFill>
              <a:latin typeface="Arial"/>
              <a:ea typeface="Arial"/>
              <a:cs typeface="Arial"/>
              <a:sym typeface="Arial"/>
            </a:endParaRPr>
          </a:p>
          <a:p>
            <a:pPr indent="-342900" lvl="0" marL="555625" marR="0" rtl="0" algn="l">
              <a:spcBef>
                <a:spcPts val="40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Mkurugenzi wa Fedha</a:t>
            </a:r>
            <a:endParaRPr/>
          </a:p>
          <a:p>
            <a:pPr indent="-342900" lvl="0" marL="555625" marR="0" rtl="0" algn="l">
              <a:spcBef>
                <a:spcPts val="40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Meneja wa Fedha</a:t>
            </a:r>
            <a:endParaRPr/>
          </a:p>
          <a:p>
            <a:pPr indent="-342900" lvl="0" marL="555625" marR="0" rtl="0" algn="l">
              <a:spcBef>
                <a:spcPts val="40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Meneja Mwandamizi wa Fedha</a:t>
            </a:r>
            <a:endParaRPr/>
          </a:p>
        </p:txBody>
      </p:sp>
      <p:sp>
        <p:nvSpPr>
          <p:cNvPr id="842" name="Google Shape;842;p55"/>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USULI NA MBINU</a:t>
            </a:r>
            <a:endParaRPr/>
          </a:p>
        </p:txBody>
      </p:sp>
      <p:sp>
        <p:nvSpPr>
          <p:cNvPr id="843" name="Google Shape;843;p55"/>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56"/>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CHATI YA NUPAS PLUS 2.0</a:t>
            </a:r>
            <a:endParaRPr b="1" sz="3200">
              <a:solidFill>
                <a:schemeClr val="lt1"/>
              </a:solidFill>
              <a:latin typeface="Arial"/>
              <a:ea typeface="Arial"/>
              <a:cs typeface="Arial"/>
              <a:sym typeface="Arial"/>
            </a:endParaRPr>
          </a:p>
        </p:txBody>
      </p:sp>
      <p:pic>
        <p:nvPicPr>
          <p:cNvPr id="849" name="Google Shape;849;p56"/>
          <p:cNvPicPr preferRelativeResize="0"/>
          <p:nvPr/>
        </p:nvPicPr>
        <p:blipFill rotWithShape="1">
          <a:blip r:embed="rId3">
            <a:alphaModFix/>
          </a:blip>
          <a:srcRect b="0" l="1390" r="4064" t="0"/>
          <a:stretch/>
        </p:blipFill>
        <p:spPr>
          <a:xfrm>
            <a:off x="1472184" y="949180"/>
            <a:ext cx="9189720" cy="5187898"/>
          </a:xfrm>
          <a:prstGeom prst="rect">
            <a:avLst/>
          </a:prstGeom>
          <a:noFill/>
          <a:ln>
            <a:noFill/>
          </a:ln>
        </p:spPr>
      </p:pic>
      <p:sp>
        <p:nvSpPr>
          <p:cNvPr id="850" name="Google Shape;850;p56"/>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graphicFrame>
        <p:nvGraphicFramePr>
          <p:cNvPr id="855" name="Google Shape;855;p57"/>
          <p:cNvGraphicFramePr/>
          <p:nvPr/>
        </p:nvGraphicFramePr>
        <p:xfrm>
          <a:off x="442944" y="953258"/>
          <a:ext cx="3000000" cy="3000000"/>
        </p:xfrm>
        <a:graphic>
          <a:graphicData uri="http://schemas.openxmlformats.org/drawingml/2006/table">
            <a:tbl>
              <a:tblPr bandRow="1" firstRow="1">
                <a:noFill/>
                <a:tableStyleId>{F1C0719A-56F5-4E9C-9574-EE4205B9233D}</a:tableStyleId>
              </a:tblPr>
              <a:tblGrid>
                <a:gridCol w="2069150"/>
                <a:gridCol w="7178100"/>
                <a:gridCol w="2381100"/>
              </a:tblGrid>
              <a:tr h="795150">
                <a:tc>
                  <a:txBody>
                    <a:bodyPr/>
                    <a:lstStyle/>
                    <a:p>
                      <a:pPr indent="0" lvl="0" marL="64769" marR="0" rtl="0" algn="l">
                        <a:lnSpc>
                          <a:spcPct val="115714"/>
                        </a:lnSpc>
                        <a:spcBef>
                          <a:spcPts val="0"/>
                        </a:spcBef>
                        <a:spcAft>
                          <a:spcPts val="0"/>
                        </a:spcAft>
                        <a:buNone/>
                      </a:pPr>
                      <a:r>
                        <a:rPr b="1" lang="en-US" sz="1400" u="none" cap="none" strike="noStrike">
                          <a:solidFill>
                            <a:schemeClr val="lt1"/>
                          </a:solidFill>
                          <a:latin typeface="Arial"/>
                          <a:ea typeface="Arial"/>
                          <a:cs typeface="Arial"/>
                          <a:sym typeface="Arial"/>
                        </a:rPr>
                        <a:t>Msimbo</a:t>
                      </a:r>
                      <a:endParaRPr sz="1400" u="none" cap="none" strike="noStrike">
                        <a:solidFill>
                          <a:schemeClr val="lt1"/>
                        </a:solidFill>
                        <a:latin typeface="Arial"/>
                        <a:ea typeface="Arial"/>
                        <a:cs typeface="Arial"/>
                        <a:sym typeface="Arial"/>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2060"/>
                    </a:solidFill>
                  </a:tcPr>
                </a:tc>
                <a:tc>
                  <a:txBody>
                    <a:bodyPr/>
                    <a:lstStyle/>
                    <a:p>
                      <a:pPr indent="0" lvl="0" marL="64769" marR="0" rtl="0" algn="l">
                        <a:lnSpc>
                          <a:spcPct val="115714"/>
                        </a:lnSpc>
                        <a:spcBef>
                          <a:spcPts val="0"/>
                        </a:spcBef>
                        <a:spcAft>
                          <a:spcPts val="0"/>
                        </a:spcAft>
                        <a:buNone/>
                      </a:pPr>
                      <a:r>
                        <a:rPr b="1" lang="en-US" sz="1400" u="none" cap="none" strike="noStrike"/>
                        <a:t>B. Usimamizi wa Fedha na Mifumo ya Udhibiti wa Ndani: </a:t>
                      </a:r>
                      <a:r>
                        <a:rPr i="1" lang="en-US" sz="1100" u="none" cap="none" strike="noStrike"/>
                        <a:t>Sehemu hii inakagua mifumo ya kifedha na udhibiti wa shirika, ikiwa ni pamoja na uwepo wa sera au taratibu za kifedha zilizoandikwa, utendaji wa usimamizi wa benki na upatanisho, uangalizi wa bajeti, ripoti za ukaguzi na taarifa za kifedha, pamoja na uelewa wa wafanyakazi wa dhana za msingi za kifedha na taratibu za ndani.</a:t>
                      </a:r>
                      <a:endParaRPr b="0" i="1" sz="1400" u="none" cap="none" strike="noStrike">
                        <a:solidFill>
                          <a:schemeClr val="lt1"/>
                        </a:solidFill>
                        <a:latin typeface="Arial"/>
                        <a:ea typeface="Arial"/>
                        <a:cs typeface="Arial"/>
                        <a:sym typeface="Arial"/>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2060"/>
                    </a:solidFill>
                  </a:tcPr>
                </a:tc>
                <a:tc>
                  <a:txBody>
                    <a:bodyPr/>
                    <a:lstStyle/>
                    <a:p>
                      <a:pPr indent="0" lvl="0" marL="64769" marR="0" rtl="0" algn="ctr">
                        <a:lnSpc>
                          <a:spcPct val="115714"/>
                        </a:lnSpc>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2060"/>
                    </a:solidFill>
                  </a:tcPr>
                </a:tc>
              </a:tr>
              <a:tr h="702200">
                <a:tc>
                  <a:txBody>
                    <a:bodyPr/>
                    <a:lstStyle/>
                    <a:p>
                      <a:pPr indent="0" lvl="0" marL="0" marR="0" rtl="0" algn="l">
                        <a:spcBef>
                          <a:spcPts val="0"/>
                        </a:spcBef>
                        <a:spcAft>
                          <a:spcPts val="0"/>
                        </a:spcAft>
                        <a:buNone/>
                      </a:pPr>
                      <a:r>
                        <a:rPr lang="en-US" sz="1800" u="none" cap="none" strike="noStrike">
                          <a:solidFill>
                            <a:srgbClr val="000000"/>
                          </a:solidFill>
                          <a:latin typeface="Calibri"/>
                          <a:ea typeface="Calibri"/>
                          <a:cs typeface="Calibri"/>
                          <a:sym typeface="Calibri"/>
                        </a:rPr>
                        <a:t>B.1</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solidFill>
                            <a:srgbClr val="000000"/>
                          </a:solidFill>
                          <a:latin typeface="Calibri"/>
                          <a:ea typeface="Calibri"/>
                          <a:cs typeface="Calibri"/>
                          <a:sym typeface="Calibri"/>
                        </a:rPr>
                        <a:t>Angalia ikiwa shirika lina akaunti ya benki kwa jina lake lililosajiliwa kisheria katika benki ya biashara katika nchi ya uendeshaji</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Barua rasmi kutoka Benki inayothibitisha uwepo wa akaunti, taarifa za benki, n.k.</a:t>
                      </a:r>
                      <a:endParaRPr sz="1400" u="none" cap="none" strike="noStrike">
                        <a:solidFill>
                          <a:schemeClr val="dk1"/>
                        </a:solidFill>
                        <a:latin typeface="Arial"/>
                        <a:ea typeface="Arial"/>
                        <a:cs typeface="Arial"/>
                        <a:sym typeface="Arial"/>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80675">
                <a:tc>
                  <a:txBody>
                    <a:bodyPr/>
                    <a:lstStyle/>
                    <a:p>
                      <a:pPr indent="0" lvl="0" marL="0" marR="0" rtl="0" algn="l">
                        <a:spcBef>
                          <a:spcPts val="0"/>
                        </a:spcBef>
                        <a:spcAft>
                          <a:spcPts val="0"/>
                        </a:spcAft>
                        <a:buNone/>
                      </a:pPr>
                      <a:r>
                        <a:rPr lang="en-US" sz="1800" u="none" cap="none" strike="noStrike">
                          <a:solidFill>
                            <a:srgbClr val="000000"/>
                          </a:solidFill>
                          <a:latin typeface="Calibri"/>
                          <a:ea typeface="Calibri"/>
                          <a:cs typeface="Calibri"/>
                          <a:sym typeface="Calibri"/>
                        </a:rPr>
                        <a:t>B.2</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solidFill>
                            <a:srgbClr val="000000"/>
                          </a:solidFill>
                          <a:latin typeface="Calibri"/>
                          <a:ea typeface="Calibri"/>
                          <a:cs typeface="Calibri"/>
                          <a:sym typeface="Calibri"/>
                        </a:rPr>
                        <a:t>Thibitisha ikiwa shirika lina sera na taratibu za kifedha</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na taratibu za kifedha</a:t>
                      </a:r>
                      <a:endParaRPr/>
                    </a:p>
                    <a:p>
                      <a:pPr indent="-8890" lvl="0" marL="8890" marR="0" rtl="0" algn="l">
                        <a:spcBef>
                          <a:spcPts val="0"/>
                        </a:spcBef>
                        <a:spcAft>
                          <a:spcPts val="0"/>
                        </a:spcAft>
                        <a:buNone/>
                      </a:pPr>
                      <a:r>
                        <a:t/>
                      </a:r>
                      <a:endParaRPr sz="1400" u="none" cap="none" strike="noStrike">
                        <a:solidFill>
                          <a:schemeClr val="dk1"/>
                        </a:solidFill>
                        <a:latin typeface="Arial"/>
                        <a:ea typeface="Arial"/>
                        <a:cs typeface="Arial"/>
                        <a:sym typeface="Arial"/>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24375">
                <a:tc>
                  <a:txBody>
                    <a:bodyPr/>
                    <a:lstStyle/>
                    <a:p>
                      <a:pPr indent="0" lvl="0" marL="0" marR="0" rtl="0" algn="l">
                        <a:spcBef>
                          <a:spcPts val="0"/>
                        </a:spcBef>
                        <a:spcAft>
                          <a:spcPts val="0"/>
                        </a:spcAft>
                        <a:buNone/>
                      </a:pPr>
                      <a:r>
                        <a:rPr lang="en-US" sz="1800" u="none" cap="none" strike="noStrike">
                          <a:solidFill>
                            <a:srgbClr val="000000"/>
                          </a:solidFill>
                          <a:latin typeface="Calibri"/>
                          <a:ea typeface="Calibri"/>
                          <a:cs typeface="Calibri"/>
                          <a:sym typeface="Calibri"/>
                        </a:rPr>
                        <a:t>B.3</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solidFill>
                            <a:srgbClr val="000000"/>
                          </a:solidFill>
                          <a:latin typeface="Calibri"/>
                          <a:ea typeface="Calibri"/>
                          <a:cs typeface="Calibri"/>
                          <a:sym typeface="Calibri"/>
                        </a:rPr>
                        <a:t>Thibitisha ikiwa shirika lina mfumo wa uhasibu/ uwekaji hesabu, na kwamba miamala ya kifedha imeingizwa kwenye mfumo kwa misingi thabiti kulingana na viwango, sera, taratibu na utendaji</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Mfumo wa uhasibu na utunzaji hesabu </a:t>
                      </a:r>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56700">
                <a:tc>
                  <a:txBody>
                    <a:bodyPr/>
                    <a:lstStyle/>
                    <a:p>
                      <a:pPr indent="0" lvl="0" marL="0" marR="0" rtl="0" algn="l">
                        <a:spcBef>
                          <a:spcPts val="0"/>
                        </a:spcBef>
                        <a:spcAft>
                          <a:spcPts val="0"/>
                        </a:spcAft>
                        <a:buNone/>
                      </a:pPr>
                      <a:r>
                        <a:rPr lang="en-US" sz="1800" u="none" cap="none" strike="noStrike">
                          <a:solidFill>
                            <a:srgbClr val="000000"/>
                          </a:solidFill>
                          <a:latin typeface="Calibri"/>
                          <a:ea typeface="Calibri"/>
                          <a:cs typeface="Calibri"/>
                          <a:sym typeface="Calibri"/>
                        </a:rPr>
                        <a:t>B.4</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solidFill>
                            <a:srgbClr val="000000"/>
                          </a:solidFill>
                          <a:latin typeface="Calibri"/>
                          <a:ea typeface="Calibri"/>
                          <a:cs typeface="Calibri"/>
                          <a:sym typeface="Calibri"/>
                        </a:rPr>
                        <a:t>Angalia ikiwa akaunti za benki za mashirika ziliendana mara kwa mara (kila mwezi, kila robo mwaka, n.k.) na kwa muda unaofaa?</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t/>
                      </a:r>
                      <a:endParaRPr sz="1400" u="none" cap="none" strike="noStrike">
                        <a:solidFill>
                          <a:schemeClr val="dk1"/>
                        </a:solidFill>
                        <a:latin typeface="Arial"/>
                        <a:ea typeface="Arial"/>
                        <a:cs typeface="Arial"/>
                        <a:sym typeface="Arial"/>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45575">
                <a:tc>
                  <a:txBody>
                    <a:bodyPr/>
                    <a:lstStyle/>
                    <a:p>
                      <a:pPr indent="0" lvl="0" marL="0" marR="0" rtl="0" algn="l">
                        <a:spcBef>
                          <a:spcPts val="0"/>
                        </a:spcBef>
                        <a:spcAft>
                          <a:spcPts val="0"/>
                        </a:spcAft>
                        <a:buNone/>
                      </a:pPr>
                      <a:r>
                        <a:rPr lang="en-US" sz="1800" u="none" cap="none" strike="noStrike">
                          <a:solidFill>
                            <a:srgbClr val="000000"/>
                          </a:solidFill>
                          <a:latin typeface="Calibri"/>
                          <a:ea typeface="Calibri"/>
                          <a:cs typeface="Calibri"/>
                          <a:sym typeface="Calibri"/>
                        </a:rPr>
                        <a:t>B.5</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solidFill>
                            <a:srgbClr val="000000"/>
                          </a:solidFill>
                          <a:latin typeface="Calibri"/>
                          <a:ea typeface="Calibri"/>
                          <a:cs typeface="Calibri"/>
                          <a:sym typeface="Calibri"/>
                        </a:rPr>
                        <a:t>Thibitisha ikiwa chati ya akaunti na Leja ya Jumla inayolingana hutumiwa kuandaa taarifa za kifedha mara kwa mara na kwa uendelevu</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za usimamizi wa fedha,</a:t>
                      </a:r>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45575">
                <a:tc>
                  <a:txBody>
                    <a:bodyPr/>
                    <a:lstStyle/>
                    <a:p>
                      <a:pPr indent="0" lvl="0" marL="0" marR="0" rtl="0" algn="l">
                        <a:spcBef>
                          <a:spcPts val="0"/>
                        </a:spcBef>
                        <a:spcAft>
                          <a:spcPts val="0"/>
                        </a:spcAft>
                        <a:buNone/>
                      </a:pPr>
                      <a:r>
                        <a:rPr lang="en-US" sz="1800" u="none" cap="none" strike="noStrike">
                          <a:solidFill>
                            <a:srgbClr val="000000"/>
                          </a:solidFill>
                          <a:latin typeface="Calibri"/>
                          <a:ea typeface="Calibri"/>
                          <a:cs typeface="Calibri"/>
                          <a:sym typeface="Calibri"/>
                        </a:rPr>
                        <a:t>B.6</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solidFill>
                            <a:srgbClr val="000000"/>
                          </a:solidFill>
                          <a:latin typeface="Calibri"/>
                          <a:ea typeface="Calibri"/>
                          <a:cs typeface="Calibri"/>
                          <a:sym typeface="Calibri"/>
                        </a:rPr>
                        <a:t> Thibitisha ikiwa sera, taratibu na utendaji vinashughulikia ubaguzi wa gharama zinazoruhusiwa na zisizoruhusiwa</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t/>
                      </a:r>
                      <a:endParaRPr sz="1400" u="none" cap="none" strike="noStrike">
                        <a:solidFill>
                          <a:schemeClr val="dk1"/>
                        </a:solidFill>
                        <a:latin typeface="Arial"/>
                        <a:ea typeface="Arial"/>
                        <a:cs typeface="Arial"/>
                        <a:sym typeface="Arial"/>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31175">
                <a:tc>
                  <a:txBody>
                    <a:bodyPr/>
                    <a:lstStyle/>
                    <a:p>
                      <a:pPr indent="0" lvl="0" marL="0" marR="0" rtl="0" algn="l">
                        <a:spcBef>
                          <a:spcPts val="0"/>
                        </a:spcBef>
                        <a:spcAft>
                          <a:spcPts val="0"/>
                        </a:spcAft>
                        <a:buNone/>
                      </a:pPr>
                      <a:r>
                        <a:rPr lang="en-US" sz="1800" u="none" cap="none" strike="noStrike">
                          <a:solidFill>
                            <a:srgbClr val="000000"/>
                          </a:solidFill>
                          <a:latin typeface="Calibri"/>
                          <a:ea typeface="Calibri"/>
                          <a:cs typeface="Calibri"/>
                          <a:sym typeface="Calibri"/>
                        </a:rPr>
                        <a:t>B.7</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solidFill>
                            <a:srgbClr val="000000"/>
                          </a:solidFill>
                          <a:latin typeface="Calibri"/>
                          <a:ea typeface="Calibri"/>
                          <a:cs typeface="Calibri"/>
                          <a:sym typeface="Calibri"/>
                        </a:rPr>
                        <a:t>Thibitisha ikiwa wahasibu/watunza hesabu wa shirika wana uelewa wa gharama za moja kwa moja na gharama zisizo za moja kwa moja (ikiwa ni pamoja na kanuni za ugawaji wa gharama)?</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t/>
                      </a:r>
                      <a:endParaRPr sz="1400" u="none" cap="none" strike="noStrike">
                        <a:solidFill>
                          <a:schemeClr val="dk1"/>
                        </a:solidFill>
                        <a:latin typeface="Arial"/>
                        <a:ea typeface="Arial"/>
                        <a:cs typeface="Arial"/>
                        <a:sym typeface="Arial"/>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68150">
                <a:tc>
                  <a:txBody>
                    <a:bodyPr/>
                    <a:lstStyle/>
                    <a:p>
                      <a:pPr indent="0" lvl="0" marL="0" marR="0" rtl="0" algn="l">
                        <a:spcBef>
                          <a:spcPts val="0"/>
                        </a:spcBef>
                        <a:spcAft>
                          <a:spcPts val="0"/>
                        </a:spcAft>
                        <a:buNone/>
                      </a:pPr>
                      <a:r>
                        <a:rPr lang="en-US" sz="1800" u="none" cap="none" strike="noStrike">
                          <a:solidFill>
                            <a:srgbClr val="000000"/>
                          </a:solidFill>
                          <a:latin typeface="Calibri"/>
                          <a:ea typeface="Calibri"/>
                          <a:cs typeface="Calibri"/>
                          <a:sym typeface="Calibri"/>
                        </a:rPr>
                        <a:t>B.8</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solidFill>
                            <a:srgbClr val="000000"/>
                          </a:solidFill>
                          <a:latin typeface="Calibri"/>
                          <a:ea typeface="Calibri"/>
                          <a:cs typeface="Calibri"/>
                          <a:sym typeface="Calibri"/>
                        </a:rPr>
                        <a:t>Thibitisha ikiwa shirika lina sera, taratibu na utendaji wa usimamizi wa rekodi za kifedha na uhifadhi</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ya upimaji wa rekodi ya kifedha</a:t>
                      </a:r>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856" name="Google Shape;856;p57"/>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 ZA FEDHA/KATEGORIA NDOGO</a:t>
            </a:r>
            <a:endParaRPr/>
          </a:p>
        </p:txBody>
      </p:sp>
      <p:sp>
        <p:nvSpPr>
          <p:cNvPr id="857" name="Google Shape;857;p57"/>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graphicFrame>
        <p:nvGraphicFramePr>
          <p:cNvPr id="862" name="Google Shape;862;p58"/>
          <p:cNvGraphicFramePr/>
          <p:nvPr/>
        </p:nvGraphicFramePr>
        <p:xfrm>
          <a:off x="321548" y="953258"/>
          <a:ext cx="3000000" cy="3000000"/>
        </p:xfrm>
        <a:graphic>
          <a:graphicData uri="http://schemas.openxmlformats.org/drawingml/2006/table">
            <a:tbl>
              <a:tblPr bandRow="1" firstRow="1">
                <a:noFill/>
                <a:tableStyleId>{F1C0719A-56F5-4E9C-9574-EE4205B9233D}</a:tableStyleId>
              </a:tblPr>
              <a:tblGrid>
                <a:gridCol w="1487150"/>
                <a:gridCol w="7856625"/>
                <a:gridCol w="2405950"/>
              </a:tblGrid>
              <a:tr h="489500">
                <a:tc>
                  <a:txBody>
                    <a:bodyPr/>
                    <a:lstStyle/>
                    <a:p>
                      <a:pPr indent="0" lvl="0" marL="64769" marR="0" rtl="0" algn="l">
                        <a:lnSpc>
                          <a:spcPct val="115714"/>
                        </a:lnSpc>
                        <a:spcBef>
                          <a:spcPts val="0"/>
                        </a:spcBef>
                        <a:spcAft>
                          <a:spcPts val="0"/>
                        </a:spcAft>
                        <a:buNone/>
                      </a:pPr>
                      <a:r>
                        <a:rPr b="1" lang="en-US" sz="1400" u="none" cap="none" strike="noStrike">
                          <a:solidFill>
                            <a:schemeClr val="lt1"/>
                          </a:solidFill>
                          <a:latin typeface="Arial"/>
                          <a:ea typeface="Arial"/>
                          <a:cs typeface="Arial"/>
                          <a:sym typeface="Arial"/>
                        </a:rPr>
                        <a:t>Msimbo</a:t>
                      </a:r>
                      <a:endParaRPr sz="1400" u="none" cap="none" strike="noStrike">
                        <a:solidFill>
                          <a:schemeClr val="lt1"/>
                        </a:solidFill>
                        <a:latin typeface="Arial"/>
                        <a:ea typeface="Arial"/>
                        <a:cs typeface="Arial"/>
                        <a:sym typeface="Arial"/>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2060"/>
                    </a:solidFill>
                  </a:tcPr>
                </a:tc>
                <a:tc>
                  <a:txBody>
                    <a:bodyPr/>
                    <a:lstStyle/>
                    <a:p>
                      <a:pPr indent="0" lvl="0" marL="64769" marR="0" rtl="0" algn="ctr">
                        <a:lnSpc>
                          <a:spcPct val="115714"/>
                        </a:lnSpc>
                        <a:spcBef>
                          <a:spcPts val="0"/>
                        </a:spcBef>
                        <a:spcAft>
                          <a:spcPts val="0"/>
                        </a:spcAft>
                        <a:buNone/>
                      </a:pPr>
                      <a:r>
                        <a:rPr b="1" lang="en-US" sz="1400" u="none" cap="none" strike="noStrike">
                          <a:solidFill>
                            <a:schemeClr val="lt1"/>
                          </a:solidFill>
                          <a:latin typeface="Arial"/>
                          <a:ea typeface="Arial"/>
                          <a:cs typeface="Arial"/>
                          <a:sym typeface="Arial"/>
                        </a:rPr>
                        <a:t>B. Usimamizi wa Fedha na Mifumo ya Udhibiti wa Ndani</a:t>
                      </a:r>
                      <a:endParaRPr sz="1400" u="none" cap="none" strike="noStrike">
                        <a:solidFill>
                          <a:schemeClr val="lt1"/>
                        </a:solidFill>
                        <a:latin typeface="Arial"/>
                        <a:ea typeface="Arial"/>
                        <a:cs typeface="Arial"/>
                        <a:sym typeface="Arial"/>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2060"/>
                    </a:solidFill>
                  </a:tcPr>
                </a:tc>
                <a:tc>
                  <a:txBody>
                    <a:bodyPr/>
                    <a:lstStyle/>
                    <a:p>
                      <a:pPr indent="0" lvl="0" marL="64769" marR="0" rtl="0" algn="ctr">
                        <a:lnSpc>
                          <a:spcPct val="115714"/>
                        </a:lnSpc>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2060"/>
                    </a:solidFill>
                  </a:tcPr>
                </a:tc>
              </a:tr>
              <a:tr h="753500">
                <a:tc>
                  <a:txBody>
                    <a:bodyPr/>
                    <a:lstStyle/>
                    <a:p>
                      <a:pPr indent="0" lvl="0" marL="0" marR="0" rtl="0" algn="l">
                        <a:spcBef>
                          <a:spcPts val="0"/>
                        </a:spcBef>
                        <a:spcAft>
                          <a:spcPts val="0"/>
                        </a:spcAft>
                        <a:buNone/>
                      </a:pPr>
                      <a:r>
                        <a:rPr lang="en-US" sz="1800" u="none" cap="none" strike="noStrike">
                          <a:solidFill>
                            <a:srgbClr val="000000"/>
                          </a:solidFill>
                          <a:latin typeface="Calibri"/>
                          <a:ea typeface="Calibri"/>
                          <a:cs typeface="Calibri"/>
                          <a:sym typeface="Calibri"/>
                        </a:rPr>
                        <a:t>B.9</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solidFill>
                            <a:srgbClr val="000000"/>
                          </a:solidFill>
                          <a:latin typeface="Calibri"/>
                          <a:ea typeface="Calibri"/>
                          <a:cs typeface="Calibri"/>
                          <a:sym typeface="Calibri"/>
                        </a:rPr>
                        <a:t>Angalia ikiwa shirika lina akaunti ya benki kwa jina lake lililosajiliwa kisheria katika benki ya biashara katika nchi ya uendeshaji?</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t/>
                      </a:r>
                      <a:endParaRPr sz="1400" u="none" cap="none" strike="noStrike">
                        <a:solidFill>
                          <a:schemeClr val="dk1"/>
                        </a:solidFill>
                        <a:latin typeface="Arial"/>
                        <a:ea typeface="Arial"/>
                        <a:cs typeface="Arial"/>
                        <a:sym typeface="Arial"/>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17200">
                <a:tc>
                  <a:txBody>
                    <a:bodyPr/>
                    <a:lstStyle/>
                    <a:p>
                      <a:pPr indent="0" lvl="0" marL="0" marR="0" rtl="0" algn="l">
                        <a:spcBef>
                          <a:spcPts val="0"/>
                        </a:spcBef>
                        <a:spcAft>
                          <a:spcPts val="0"/>
                        </a:spcAft>
                        <a:buNone/>
                      </a:pPr>
                      <a:r>
                        <a:rPr lang="en-US" sz="1800" u="none" cap="none" strike="noStrike">
                          <a:solidFill>
                            <a:srgbClr val="000000"/>
                          </a:solidFill>
                          <a:latin typeface="Calibri"/>
                          <a:ea typeface="Calibri"/>
                          <a:cs typeface="Calibri"/>
                          <a:sym typeface="Calibri"/>
                        </a:rPr>
                        <a:t>B.10</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solidFill>
                            <a:srgbClr val="000000"/>
                          </a:solidFill>
                          <a:latin typeface="Calibri"/>
                          <a:ea typeface="Calibri"/>
                          <a:cs typeface="Calibri"/>
                          <a:sym typeface="Calibri"/>
                        </a:rPr>
                        <a:t>Thibitisha ikiwa kuna sera, taratibu na utendaji uliopo wa kutoa taarifa za kifedha za kuaminika za kila mwezi na mwaka hadi sasa (ripoti ya mapato na matumizi na karatasi ya hesabu)</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t/>
                      </a:r>
                      <a:endParaRPr sz="1400" u="none" cap="none" strike="noStrike">
                        <a:solidFill>
                          <a:schemeClr val="dk1"/>
                        </a:solidFill>
                        <a:latin typeface="Arial"/>
                        <a:ea typeface="Arial"/>
                        <a:cs typeface="Arial"/>
                        <a:sym typeface="Arial"/>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956250">
                <a:tc>
                  <a:txBody>
                    <a:bodyPr/>
                    <a:lstStyle/>
                    <a:p>
                      <a:pPr indent="0" lvl="0" marL="0" marR="0" rtl="0" algn="l">
                        <a:spcBef>
                          <a:spcPts val="0"/>
                        </a:spcBef>
                        <a:spcAft>
                          <a:spcPts val="0"/>
                        </a:spcAft>
                        <a:buNone/>
                      </a:pPr>
                      <a:r>
                        <a:rPr lang="en-US" sz="1800" u="none" cap="none" strike="noStrike">
                          <a:solidFill>
                            <a:srgbClr val="000000"/>
                          </a:solidFill>
                          <a:latin typeface="Calibri"/>
                          <a:ea typeface="Calibri"/>
                          <a:cs typeface="Calibri"/>
                          <a:sym typeface="Calibri"/>
                        </a:rPr>
                        <a:t>B.11</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solidFill>
                            <a:srgbClr val="000000"/>
                          </a:solidFill>
                          <a:latin typeface="Calibri"/>
                          <a:ea typeface="Calibri"/>
                          <a:cs typeface="Calibri"/>
                          <a:sym typeface="Calibri"/>
                        </a:rPr>
                        <a:t>Rhibitisha ikiwa taarifa za kifedha zinakaguliwa au kuhakikiwa mara kwa mara na shirika lingine linalotambuliwa chini ya sheria za nchi, kama vile kampuni ya uhasibu iliyokodishwa au chombo cha udhibiti? Je, awamu za ukaguzi wa taarifa zinatosha na zinafaa?</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t/>
                      </a:r>
                      <a:endParaRPr sz="1400" u="none" cap="none" strike="noStrike">
                        <a:solidFill>
                          <a:schemeClr val="dk1"/>
                        </a:solidFill>
                        <a:latin typeface="Arial"/>
                        <a:ea typeface="Arial"/>
                        <a:cs typeface="Arial"/>
                        <a:sym typeface="Arial"/>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17200">
                <a:tc>
                  <a:txBody>
                    <a:bodyPr/>
                    <a:lstStyle/>
                    <a:p>
                      <a:pPr indent="0" lvl="0" marL="0" marR="0" rtl="0" algn="l">
                        <a:spcBef>
                          <a:spcPts val="0"/>
                        </a:spcBef>
                        <a:spcAft>
                          <a:spcPts val="0"/>
                        </a:spcAft>
                        <a:buNone/>
                      </a:pPr>
                      <a:r>
                        <a:rPr lang="en-US" sz="1800" u="none" cap="none" strike="noStrike">
                          <a:solidFill>
                            <a:srgbClr val="000000"/>
                          </a:solidFill>
                          <a:latin typeface="Calibri"/>
                          <a:ea typeface="Calibri"/>
                          <a:cs typeface="Calibri"/>
                          <a:sym typeface="Calibri"/>
                        </a:rPr>
                        <a:t>B.12</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solidFill>
                            <a:srgbClr val="000000"/>
                          </a:solidFill>
                          <a:latin typeface="Calibri"/>
                          <a:ea typeface="Calibri"/>
                          <a:cs typeface="Calibri"/>
                          <a:sym typeface="Calibri"/>
                        </a:rPr>
                        <a:t>Thibitisha ikiwa mtu (watu) wanaohusika na uhasibu na usimamizi wa fedha wana sifa na uzoefu unaohitajika wa uhasibu na usimamizi mwingine wa kifedha? </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maelezo ya kazi kwa nafasi husika</a:t>
                      </a:r>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78125">
                <a:tc>
                  <a:txBody>
                    <a:bodyPr/>
                    <a:lstStyle/>
                    <a:p>
                      <a:pPr indent="0" lvl="0" marL="0" marR="0" rtl="0" algn="l">
                        <a:spcBef>
                          <a:spcPts val="0"/>
                        </a:spcBef>
                        <a:spcAft>
                          <a:spcPts val="0"/>
                        </a:spcAft>
                        <a:buNone/>
                      </a:pPr>
                      <a:r>
                        <a:rPr lang="en-US" sz="1800" u="none" cap="none" strike="noStrike">
                          <a:solidFill>
                            <a:srgbClr val="000000"/>
                          </a:solidFill>
                          <a:latin typeface="Calibri"/>
                          <a:ea typeface="Calibri"/>
                          <a:cs typeface="Calibri"/>
                          <a:sym typeface="Calibri"/>
                        </a:rPr>
                        <a:t>B.13</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solidFill>
                            <a:srgbClr val="000000"/>
                          </a:solidFill>
                          <a:latin typeface="Calibri"/>
                          <a:ea typeface="Calibri"/>
                          <a:cs typeface="Calibri"/>
                          <a:sym typeface="Calibri"/>
                        </a:rPr>
                        <a:t>Thibitisha ikiwa malipo yote yameandikwa vizuri na kuna ushahidi wa kupokea bidhaa au huduma</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t/>
                      </a:r>
                      <a:endParaRPr sz="1400" u="none" cap="none" strike="noStrike">
                        <a:solidFill>
                          <a:schemeClr val="dk1"/>
                        </a:solidFill>
                        <a:latin typeface="Arial"/>
                        <a:ea typeface="Arial"/>
                        <a:cs typeface="Arial"/>
                        <a:sym typeface="Arial"/>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78125">
                <a:tc>
                  <a:txBody>
                    <a:bodyPr/>
                    <a:lstStyle/>
                    <a:p>
                      <a:pPr indent="0" lvl="0" marL="0" marR="0" rtl="0" algn="l">
                        <a:spcBef>
                          <a:spcPts val="0"/>
                        </a:spcBef>
                        <a:spcAft>
                          <a:spcPts val="0"/>
                        </a:spcAft>
                        <a:buNone/>
                      </a:pPr>
                      <a:r>
                        <a:rPr lang="en-US" sz="1800" u="none" cap="none" strike="noStrike">
                          <a:solidFill>
                            <a:srgbClr val="000000"/>
                          </a:solidFill>
                          <a:latin typeface="Calibri"/>
                          <a:ea typeface="Calibri"/>
                          <a:cs typeface="Calibri"/>
                          <a:sym typeface="Calibri"/>
                        </a:rPr>
                        <a:t>B.14</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lang="en-US" sz="1400" u="none" cap="none" strike="noStrike">
                          <a:solidFill>
                            <a:srgbClr val="000000"/>
                          </a:solidFill>
                          <a:latin typeface="Calibri"/>
                          <a:ea typeface="Calibri"/>
                          <a:cs typeface="Calibri"/>
                          <a:sym typeface="Calibri"/>
                        </a:rPr>
                        <a:t>Thibitisha ikiwa udhibiti wa kuzuia matumizi ya fedha ni zaidi ya kiasi kilichoidhinishwa, kilichopangwa</a:t>
                      </a:r>
                      <a:endParaRPr/>
                    </a:p>
                    <a:p>
                      <a:pPr indent="0" lvl="0" marL="0" marR="0" rtl="0" algn="l">
                        <a:spcBef>
                          <a:spcPts val="0"/>
                        </a:spcBef>
                        <a:spcAft>
                          <a:spcPts val="0"/>
                        </a:spcAft>
                        <a:buNone/>
                      </a:pPr>
                      <a:r>
                        <a:t/>
                      </a:r>
                      <a:endParaRPr b="0" i="0" sz="1400" u="none" cap="none" strike="noStrike">
                        <a:solidFill>
                          <a:srgbClr val="000000"/>
                        </a:solidFill>
                        <a:latin typeface="Calibri"/>
                        <a:ea typeface="Calibri"/>
                        <a:cs typeface="Calibri"/>
                        <a:sym typeface="Calibri"/>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t/>
                      </a:r>
                      <a:endParaRPr sz="1400" u="none" cap="none" strike="noStrike">
                        <a:solidFill>
                          <a:schemeClr val="dk1"/>
                        </a:solidFill>
                        <a:latin typeface="Arial"/>
                        <a:ea typeface="Arial"/>
                        <a:cs typeface="Arial"/>
                        <a:sym typeface="Arial"/>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86850">
                <a:tc>
                  <a:txBody>
                    <a:bodyPr/>
                    <a:lstStyle/>
                    <a:p>
                      <a:pPr indent="0" lvl="0" marL="0" marR="0" rtl="0" algn="l">
                        <a:spcBef>
                          <a:spcPts val="0"/>
                        </a:spcBef>
                        <a:spcAft>
                          <a:spcPts val="0"/>
                        </a:spcAft>
                        <a:buNone/>
                      </a:pPr>
                      <a:r>
                        <a:rPr lang="en-US" sz="1800" u="none" cap="none" strike="noStrike">
                          <a:solidFill>
                            <a:srgbClr val="000000"/>
                          </a:solidFill>
                          <a:latin typeface="Calibri"/>
                          <a:ea typeface="Calibri"/>
                          <a:cs typeface="Calibri"/>
                          <a:sym typeface="Calibri"/>
                        </a:rPr>
                        <a:t>B.15</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solidFill>
                            <a:srgbClr val="000000"/>
                          </a:solidFill>
                          <a:latin typeface="Calibri"/>
                          <a:ea typeface="Calibri"/>
                          <a:cs typeface="Calibri"/>
                          <a:sym typeface="Calibri"/>
                        </a:rPr>
                        <a:t>Thibitisha kuwa shirika linaonyesha nidhamu nzuri katika kuendeleza, kufuatilia na kutumia bajeti za mtiririko wa fedha kwa ufanisi na katika kusimamia fedha na malipo yake kwa njia ya uwajibikaji</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t/>
                      </a:r>
                      <a:endParaRPr sz="1400" u="none" cap="none" strike="noStrike">
                        <a:solidFill>
                          <a:schemeClr val="dk1"/>
                        </a:solidFill>
                        <a:latin typeface="Arial"/>
                        <a:ea typeface="Arial"/>
                        <a:cs typeface="Arial"/>
                        <a:sym typeface="Arial"/>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863" name="Google Shape;863;p58"/>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 ZA FEDHA/KATEGORIA NDOGO</a:t>
            </a:r>
            <a:endParaRPr/>
          </a:p>
        </p:txBody>
      </p:sp>
      <p:sp>
        <p:nvSpPr>
          <p:cNvPr id="864" name="Google Shape;864;p58"/>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graphicFrame>
        <p:nvGraphicFramePr>
          <p:cNvPr id="869" name="Google Shape;869;p59"/>
          <p:cNvGraphicFramePr/>
          <p:nvPr/>
        </p:nvGraphicFramePr>
        <p:xfrm>
          <a:off x="261258" y="953256"/>
          <a:ext cx="3000000" cy="3000000"/>
        </p:xfrm>
        <a:graphic>
          <a:graphicData uri="http://schemas.openxmlformats.org/drawingml/2006/table">
            <a:tbl>
              <a:tblPr bandRow="1" firstRow="1">
                <a:noFill/>
                <a:tableStyleId>{F1C0719A-56F5-4E9C-9574-EE4205B9233D}</a:tableStyleId>
              </a:tblPr>
              <a:tblGrid>
                <a:gridCol w="2101475"/>
                <a:gridCol w="7290250"/>
                <a:gridCol w="2418300"/>
              </a:tblGrid>
              <a:tr h="649775">
                <a:tc>
                  <a:txBody>
                    <a:bodyPr/>
                    <a:lstStyle/>
                    <a:p>
                      <a:pPr indent="0" lvl="0" marL="64769" marR="0" rtl="0" algn="l">
                        <a:lnSpc>
                          <a:spcPct val="115714"/>
                        </a:lnSpc>
                        <a:spcBef>
                          <a:spcPts val="0"/>
                        </a:spcBef>
                        <a:spcAft>
                          <a:spcPts val="0"/>
                        </a:spcAft>
                        <a:buNone/>
                      </a:pPr>
                      <a:r>
                        <a:rPr lang="en-US" sz="1400" u="none" cap="none" strike="noStrike"/>
                        <a:t>Msimbo</a:t>
                      </a:r>
                      <a:endParaRPr sz="1400" u="none" cap="none" strike="noStrike">
                        <a:solidFill>
                          <a:schemeClr val="lt1"/>
                        </a:solidFill>
                        <a:latin typeface="Arial"/>
                        <a:ea typeface="Arial"/>
                        <a:cs typeface="Arial"/>
                        <a:sym typeface="Arial"/>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2060"/>
                    </a:solidFill>
                  </a:tcPr>
                </a:tc>
                <a:tc>
                  <a:txBody>
                    <a:bodyPr/>
                    <a:lstStyle/>
                    <a:p>
                      <a:pPr indent="0" lvl="0" marL="64769" marR="0" rtl="0" algn="ctr">
                        <a:lnSpc>
                          <a:spcPct val="115714"/>
                        </a:lnSpc>
                        <a:spcBef>
                          <a:spcPts val="0"/>
                        </a:spcBef>
                        <a:spcAft>
                          <a:spcPts val="0"/>
                        </a:spcAft>
                        <a:buNone/>
                      </a:pPr>
                      <a:r>
                        <a:rPr lang="en-US" sz="1400" u="none" cap="none" strike="noStrike"/>
                        <a:t>MALENGO</a:t>
                      </a:r>
                      <a:endParaRPr sz="1400" u="none" cap="none" strike="noStrike">
                        <a:solidFill>
                          <a:schemeClr val="lt1"/>
                        </a:solidFill>
                        <a:latin typeface="Arial"/>
                        <a:ea typeface="Arial"/>
                        <a:cs typeface="Arial"/>
                        <a:sym typeface="Arial"/>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2060"/>
                    </a:solidFill>
                  </a:tcPr>
                </a:tc>
                <a:tc>
                  <a:txBody>
                    <a:bodyPr/>
                    <a:lstStyle/>
                    <a:p>
                      <a:pPr indent="0" lvl="0" marL="64769" marR="0" rtl="0" algn="ctr">
                        <a:lnSpc>
                          <a:spcPct val="115714"/>
                        </a:lnSpc>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2060"/>
                    </a:solidFill>
                  </a:tcPr>
                </a:tc>
              </a:tr>
              <a:tr h="822175">
                <a:tc>
                  <a:txBody>
                    <a:bodyPr/>
                    <a:lstStyle/>
                    <a:p>
                      <a:pPr indent="0" lvl="0" marL="0" marR="0" rtl="0" algn="l">
                        <a:spcBef>
                          <a:spcPts val="0"/>
                        </a:spcBef>
                        <a:spcAft>
                          <a:spcPts val="0"/>
                        </a:spcAft>
                        <a:buNone/>
                      </a:pPr>
                      <a:r>
                        <a:rPr lang="en-US" sz="1600" u="none" cap="none" strike="noStrike"/>
                        <a:t>B.16</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solidFill>
                            <a:srgbClr val="000000"/>
                          </a:solidFill>
                          <a:latin typeface="Calibri"/>
                          <a:ea typeface="Calibri"/>
                          <a:cs typeface="Calibri"/>
                          <a:sym typeface="Calibri"/>
                        </a:rPr>
                        <a:t>Je, kuna udhibiti wa kuzuia matumizi ya fedha zaidi ya kiasi kilichoidhinishwa, kilichowekwa kwenye bajeti? </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t/>
                      </a:r>
                      <a:endParaRPr b="0" i="0" sz="1400" u="none" cap="none" strike="noStrike">
                        <a:solidFill>
                          <a:srgbClr val="000000"/>
                        </a:solidFill>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822175">
                <a:tc>
                  <a:txBody>
                    <a:bodyPr/>
                    <a:lstStyle/>
                    <a:p>
                      <a:pPr indent="0" lvl="0" marL="0" marR="0" rtl="0" algn="l">
                        <a:spcBef>
                          <a:spcPts val="0"/>
                        </a:spcBef>
                        <a:spcAft>
                          <a:spcPts val="0"/>
                        </a:spcAft>
                        <a:buNone/>
                      </a:pPr>
                      <a:r>
                        <a:rPr b="1" lang="en-US" sz="1600" u="none" cap="none" strike="noStrike">
                          <a:solidFill>
                            <a:srgbClr val="000000"/>
                          </a:solidFill>
                          <a:latin typeface="Calibri"/>
                          <a:ea typeface="Calibri"/>
                          <a:cs typeface="Calibri"/>
                          <a:sym typeface="Calibri"/>
                        </a:rPr>
                        <a:t>B.17</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t>Je, shirika linaonyesha nidhamu nzuri katika kuendeleza, kufuatilia na kutumia bajeti za mtiririko wa fedha kwa ufanisi na katika kusimamia fedha na malipo yake kwa njia uwajibikaji? </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t/>
                      </a:r>
                      <a:endParaRPr b="0" i="0" sz="1400" u="none" cap="none" strike="noStrike">
                        <a:solidFill>
                          <a:srgbClr val="000000"/>
                        </a:solidFill>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822175">
                <a:tc>
                  <a:txBody>
                    <a:bodyPr/>
                    <a:lstStyle/>
                    <a:p>
                      <a:pPr indent="0" lvl="0" marL="0" marR="0" rtl="0" algn="l">
                        <a:spcBef>
                          <a:spcPts val="0"/>
                        </a:spcBef>
                        <a:spcAft>
                          <a:spcPts val="0"/>
                        </a:spcAft>
                        <a:buNone/>
                      </a:pPr>
                      <a:r>
                        <a:rPr b="1" lang="en-US" sz="1600" u="none" cap="none" strike="noStrike">
                          <a:solidFill>
                            <a:srgbClr val="000000"/>
                          </a:solidFill>
                          <a:latin typeface="Calibri"/>
                          <a:ea typeface="Calibri"/>
                          <a:cs typeface="Calibri"/>
                          <a:sym typeface="Calibri"/>
                        </a:rPr>
                        <a:t>B.18</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solidFill>
                            <a:srgbClr val="000000"/>
                          </a:solidFill>
                          <a:latin typeface="Calibri"/>
                          <a:ea typeface="Calibri"/>
                          <a:cs typeface="Calibri"/>
                          <a:sym typeface="Calibri"/>
                        </a:rPr>
                        <a:t>Je, shirika linatumia de minimis(ndogo mno isiyo na maana) kiwango cha gharama kisicho cha moja kwa moja (10%) kulingana na 2 CFR 200.414(f)? Ikiwa ndivyo, je, shirika lina uwezo, mifumo, taratibu zilizopo ili kuzingatia mahitaji ya kutumia de minimis(ndogo mno isiyo na maana), ikiwa ni pamoja na kutumia vizuri kiwango kwa gharama za moja kwa moja za jumla zilizobadilishwa?</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t/>
                      </a:r>
                      <a:endParaRPr b="0" i="0" sz="1400" u="none" cap="none" strike="noStrike">
                        <a:solidFill>
                          <a:srgbClr val="000000"/>
                        </a:solidFill>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33850">
                <a:tc>
                  <a:txBody>
                    <a:bodyPr/>
                    <a:lstStyle/>
                    <a:p>
                      <a:pPr indent="0" lvl="0" marL="0" marR="0" rtl="0" algn="l">
                        <a:spcBef>
                          <a:spcPts val="0"/>
                        </a:spcBef>
                        <a:spcAft>
                          <a:spcPts val="0"/>
                        </a:spcAft>
                        <a:buNone/>
                      </a:pPr>
                      <a:r>
                        <a:rPr b="1" lang="en-US" sz="1600" u="none" cap="none" strike="noStrike">
                          <a:solidFill>
                            <a:srgbClr val="000000"/>
                          </a:solidFill>
                          <a:latin typeface="Calibri"/>
                          <a:ea typeface="Calibri"/>
                          <a:cs typeface="Calibri"/>
                          <a:sym typeface="Calibri"/>
                        </a:rPr>
                        <a:t>B.19</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t>Je, shirika lina uwezo wa kuhakikisha rekodi zinazingatia kanuni za uhasibu zinazokubalika kwa ujumla nchini Marekani, nchi inayoshirikiana, au na Bodi ya Kimataifa ya Viwango vya Uhasibu (kampuni tanzu ya Shirika la Kimataifa la Viwango vya Kuripoti Fedha)?</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t/>
                      </a:r>
                      <a:endParaRPr b="0" i="0" sz="1400" u="none" cap="none" strike="noStrike">
                        <a:solidFill>
                          <a:srgbClr val="000000"/>
                        </a:solidFill>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838350">
                <a:tc>
                  <a:txBody>
                    <a:bodyPr/>
                    <a:lstStyle/>
                    <a:p>
                      <a:pPr indent="0" lvl="0" marL="0" marR="0" rtl="0" algn="l">
                        <a:spcBef>
                          <a:spcPts val="0"/>
                        </a:spcBef>
                        <a:spcAft>
                          <a:spcPts val="0"/>
                        </a:spcAft>
                        <a:buNone/>
                      </a:pPr>
                      <a:r>
                        <a:rPr b="1" lang="en-US" sz="1600" u="none" cap="none" strike="noStrike">
                          <a:solidFill>
                            <a:srgbClr val="000000"/>
                          </a:solidFill>
                          <a:latin typeface="Calibri"/>
                          <a:ea typeface="Calibri"/>
                          <a:cs typeface="Calibri"/>
                          <a:sym typeface="Calibri"/>
                        </a:rPr>
                        <a:t>B.20</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solidFill>
                            <a:srgbClr val="000000"/>
                          </a:solidFill>
                          <a:latin typeface="Calibri"/>
                          <a:ea typeface="Calibri"/>
                          <a:cs typeface="Calibri"/>
                          <a:sym typeface="Calibri"/>
                        </a:rPr>
                        <a:t>Je, shirika lina uwezo wa kuhakikisha rekodi za uhasibu na nyaraka zinazoambatana ni pamoja na, kwa kiwango cha chini, gharama zote zilizopatikana chini ya ufadhili; risiti na matumizi ya bidhaa na huduma zilizopatikana chini ya ufadhili huu; gharama za programu zinazotolewa kutoka kwa vyanzo vingine; na maendeleo ya jumla ya programu?</a:t>
                      </a:r>
                      <a:endParaRPr/>
                    </a:p>
                  </a:txBody>
                  <a:tcPr marT="0" marB="0" marR="0" marL="0"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t/>
                      </a:r>
                      <a:endParaRPr b="0" i="0" sz="1400" u="none" cap="none" strike="noStrike">
                        <a:solidFill>
                          <a:srgbClr val="000000"/>
                        </a:solidFill>
                        <a:latin typeface="Calibri"/>
                        <a:ea typeface="Calibri"/>
                        <a:cs typeface="Calibri"/>
                        <a:sym typeface="Calibri"/>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870" name="Google Shape;870;p59"/>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 ZA FEDHA/KATEGORIA NDOGO</a:t>
            </a:r>
            <a:endParaRPr/>
          </a:p>
        </p:txBody>
      </p:sp>
      <p:sp>
        <p:nvSpPr>
          <p:cNvPr id="871" name="Google Shape;871;p59"/>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86" name="Shape 286"/>
        <p:cNvGrpSpPr/>
        <p:nvPr/>
      </p:nvGrpSpPr>
      <p:grpSpPr>
        <a:xfrm>
          <a:off x="0" y="0"/>
          <a:ext cx="0" cy="0"/>
          <a:chOff x="0" y="0"/>
          <a:chExt cx="0" cy="0"/>
        </a:xfrm>
      </p:grpSpPr>
      <p:sp>
        <p:nvSpPr>
          <p:cNvPr id="287" name="Google Shape;287;p6"/>
          <p:cNvSpPr/>
          <p:nvPr/>
        </p:nvSpPr>
        <p:spPr>
          <a:xfrm>
            <a:off x="4654296" y="7391400"/>
            <a:ext cx="635" cy="457200"/>
          </a:xfrm>
          <a:custGeom>
            <a:rect b="b" l="l" r="r" t="t"/>
            <a:pathLst>
              <a:path extrusionOk="0" h="457200" w="635">
                <a:moveTo>
                  <a:pt x="0" y="457200"/>
                </a:moveTo>
                <a:lnTo>
                  <a:pt x="380" y="457200"/>
                </a:lnTo>
                <a:lnTo>
                  <a:pt x="380" y="0"/>
                </a:lnTo>
                <a:lnTo>
                  <a:pt x="0" y="0"/>
                </a:lnTo>
                <a:lnTo>
                  <a:pt x="0" y="457200"/>
                </a:lnTo>
                <a:close/>
              </a:path>
            </a:pathLst>
          </a:custGeom>
          <a:solidFill>
            <a:srgbClr val="002E6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8" name="Google Shape;288;p6"/>
          <p:cNvSpPr/>
          <p:nvPr/>
        </p:nvSpPr>
        <p:spPr>
          <a:xfrm>
            <a:off x="0" y="838200"/>
            <a:ext cx="4314250" cy="5562600"/>
          </a:xfrm>
          <a:custGeom>
            <a:rect b="b" l="l" r="r" t="t"/>
            <a:pathLst>
              <a:path extrusionOk="0" h="6858000" w="4654550">
                <a:moveTo>
                  <a:pt x="0" y="6858000"/>
                </a:moveTo>
                <a:lnTo>
                  <a:pt x="4654296" y="6858000"/>
                </a:lnTo>
                <a:lnTo>
                  <a:pt x="4654296" y="0"/>
                </a:lnTo>
                <a:lnTo>
                  <a:pt x="0" y="0"/>
                </a:lnTo>
                <a:lnTo>
                  <a:pt x="0" y="6858000"/>
                </a:lnTo>
                <a:close/>
              </a:path>
            </a:pathLst>
          </a:custGeom>
          <a:solidFill>
            <a:srgbClr val="002E6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9" name="Google Shape;289;p6"/>
          <p:cNvSpPr txBox="1"/>
          <p:nvPr/>
        </p:nvSpPr>
        <p:spPr>
          <a:xfrm>
            <a:off x="1143000" y="3276600"/>
            <a:ext cx="3036238" cy="553998"/>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3600">
                <a:solidFill>
                  <a:srgbClr val="FFFFFF"/>
                </a:solidFill>
                <a:latin typeface="Arial"/>
                <a:ea typeface="Arial"/>
                <a:cs typeface="Arial"/>
                <a:sym typeface="Arial"/>
              </a:rPr>
              <a:t>HATUA ZA ASAP II</a:t>
            </a:r>
            <a:endParaRPr sz="3600">
              <a:solidFill>
                <a:schemeClr val="dk1"/>
              </a:solidFill>
              <a:latin typeface="Arial"/>
              <a:ea typeface="Arial"/>
              <a:cs typeface="Arial"/>
              <a:sym typeface="Arial"/>
            </a:endParaRPr>
          </a:p>
        </p:txBody>
      </p:sp>
      <p:sp>
        <p:nvSpPr>
          <p:cNvPr id="290" name="Google Shape;290;p6"/>
          <p:cNvSpPr txBox="1"/>
          <p:nvPr/>
        </p:nvSpPr>
        <p:spPr>
          <a:xfrm>
            <a:off x="11072319" y="7472491"/>
            <a:ext cx="158115"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1800">
                <a:solidFill>
                  <a:srgbClr val="1A282E"/>
                </a:solidFill>
                <a:latin typeface="Arial"/>
                <a:ea typeface="Arial"/>
                <a:cs typeface="Arial"/>
                <a:sym typeface="Arial"/>
              </a:rPr>
              <a:t>6</a:t>
            </a:r>
            <a:endParaRPr sz="1800">
              <a:solidFill>
                <a:schemeClr val="dk1"/>
              </a:solidFill>
              <a:latin typeface="Arial"/>
              <a:ea typeface="Arial"/>
              <a:cs typeface="Arial"/>
              <a:sym typeface="Arial"/>
            </a:endParaRPr>
          </a:p>
        </p:txBody>
      </p:sp>
      <p:sp>
        <p:nvSpPr>
          <p:cNvPr id="291" name="Google Shape;291;p6"/>
          <p:cNvSpPr/>
          <p:nvPr/>
        </p:nvSpPr>
        <p:spPr>
          <a:xfrm>
            <a:off x="4453347" y="1066800"/>
            <a:ext cx="619760" cy="685800"/>
          </a:xfrm>
          <a:custGeom>
            <a:rect b="b" l="l" r="r" t="t"/>
            <a:pathLst>
              <a:path extrusionOk="0" h="885190" w="619760">
                <a:moveTo>
                  <a:pt x="0" y="0"/>
                </a:moveTo>
                <a:lnTo>
                  <a:pt x="0" y="574929"/>
                </a:lnTo>
                <a:lnTo>
                  <a:pt x="309752" y="884682"/>
                </a:lnTo>
                <a:lnTo>
                  <a:pt x="619505" y="574929"/>
                </a:lnTo>
                <a:lnTo>
                  <a:pt x="619505" y="309753"/>
                </a:lnTo>
                <a:lnTo>
                  <a:pt x="309752" y="309753"/>
                </a:lnTo>
                <a:lnTo>
                  <a:pt x="0" y="0"/>
                </a:lnTo>
                <a:close/>
              </a:path>
              <a:path extrusionOk="0" h="885190" w="619760">
                <a:moveTo>
                  <a:pt x="619505" y="0"/>
                </a:moveTo>
                <a:lnTo>
                  <a:pt x="309752" y="309753"/>
                </a:lnTo>
                <a:lnTo>
                  <a:pt x="619505" y="309753"/>
                </a:lnTo>
                <a:lnTo>
                  <a:pt x="619505"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2" name="Google Shape;292;p6"/>
          <p:cNvSpPr txBox="1"/>
          <p:nvPr/>
        </p:nvSpPr>
        <p:spPr>
          <a:xfrm>
            <a:off x="4681947" y="1219835"/>
            <a:ext cx="200660" cy="38036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2400">
                <a:solidFill>
                  <a:srgbClr val="FFFFFF"/>
                </a:solidFill>
                <a:latin typeface="Arial"/>
                <a:ea typeface="Arial"/>
                <a:cs typeface="Arial"/>
                <a:sym typeface="Arial"/>
              </a:rPr>
              <a:t>1</a:t>
            </a:r>
            <a:endParaRPr sz="2400">
              <a:solidFill>
                <a:schemeClr val="dk1"/>
              </a:solidFill>
              <a:latin typeface="Arial"/>
              <a:ea typeface="Arial"/>
              <a:cs typeface="Arial"/>
              <a:sym typeface="Arial"/>
            </a:endParaRPr>
          </a:p>
        </p:txBody>
      </p:sp>
      <p:sp>
        <p:nvSpPr>
          <p:cNvPr id="293" name="Google Shape;293;p6"/>
          <p:cNvSpPr/>
          <p:nvPr/>
        </p:nvSpPr>
        <p:spPr>
          <a:xfrm>
            <a:off x="5062947" y="1066800"/>
            <a:ext cx="6861074" cy="457200"/>
          </a:xfrm>
          <a:custGeom>
            <a:rect b="b" l="l" r="r" t="t"/>
            <a:pathLst>
              <a:path extrusionOk="0" h="575310" w="6479540">
                <a:moveTo>
                  <a:pt x="6479286" y="95884"/>
                </a:moveTo>
                <a:lnTo>
                  <a:pt x="6479286" y="479424"/>
                </a:lnTo>
                <a:lnTo>
                  <a:pt x="6471751" y="516749"/>
                </a:lnTo>
                <a:lnTo>
                  <a:pt x="6451203" y="547227"/>
                </a:lnTo>
                <a:lnTo>
                  <a:pt x="6420725" y="567775"/>
                </a:lnTo>
                <a:lnTo>
                  <a:pt x="6383401" y="575309"/>
                </a:lnTo>
                <a:lnTo>
                  <a:pt x="0" y="575309"/>
                </a:lnTo>
                <a:lnTo>
                  <a:pt x="0" y="0"/>
                </a:lnTo>
                <a:lnTo>
                  <a:pt x="6383401" y="0"/>
                </a:lnTo>
                <a:lnTo>
                  <a:pt x="6420725" y="7534"/>
                </a:lnTo>
                <a:lnTo>
                  <a:pt x="6451203" y="28082"/>
                </a:lnTo>
                <a:lnTo>
                  <a:pt x="6471751" y="58560"/>
                </a:lnTo>
                <a:lnTo>
                  <a:pt x="6479286" y="95884"/>
                </a:lnTo>
                <a:close/>
              </a:path>
            </a:pathLst>
          </a:custGeom>
          <a:noFill/>
          <a:ln cap="flat" cmpd="sng" w="1585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4" name="Google Shape;294;p6"/>
          <p:cNvSpPr txBox="1"/>
          <p:nvPr/>
        </p:nvSpPr>
        <p:spPr>
          <a:xfrm>
            <a:off x="5139147" y="1143000"/>
            <a:ext cx="5913427" cy="307777"/>
          </a:xfrm>
          <a:prstGeom prst="rect">
            <a:avLst/>
          </a:prstGeom>
          <a:noFill/>
          <a:ln>
            <a:noFill/>
          </a:ln>
        </p:spPr>
        <p:txBody>
          <a:bodyPr anchorCtr="0" anchor="t" bIns="0" lIns="0" spcFirstLastPara="1" rIns="0" wrap="square" tIns="0">
            <a:spAutoFit/>
          </a:bodyPr>
          <a:lstStyle/>
          <a:p>
            <a:pPr indent="-285750" lvl="0" marL="298450" marR="0" rtl="0" algn="l">
              <a:lnSpc>
                <a:spcPct val="100000"/>
              </a:lnSpc>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Majadiliano ya Utaratibu wa Kazi, wiki kadhaa au miezi</a:t>
            </a:r>
            <a:endParaRPr sz="2000">
              <a:solidFill>
                <a:schemeClr val="dk1"/>
              </a:solidFill>
              <a:latin typeface="Arial"/>
              <a:ea typeface="Arial"/>
              <a:cs typeface="Arial"/>
              <a:sym typeface="Arial"/>
            </a:endParaRPr>
          </a:p>
        </p:txBody>
      </p:sp>
      <p:sp>
        <p:nvSpPr>
          <p:cNvPr id="295" name="Google Shape;295;p6"/>
          <p:cNvSpPr/>
          <p:nvPr/>
        </p:nvSpPr>
        <p:spPr>
          <a:xfrm>
            <a:off x="4441536" y="2005202"/>
            <a:ext cx="619760" cy="885190"/>
          </a:xfrm>
          <a:custGeom>
            <a:rect b="b" l="l" r="r" t="t"/>
            <a:pathLst>
              <a:path extrusionOk="0" h="885189" w="619760">
                <a:moveTo>
                  <a:pt x="619505" y="0"/>
                </a:moveTo>
                <a:lnTo>
                  <a:pt x="619505" y="574929"/>
                </a:lnTo>
                <a:lnTo>
                  <a:pt x="309752" y="884682"/>
                </a:lnTo>
                <a:lnTo>
                  <a:pt x="0" y="574929"/>
                </a:lnTo>
                <a:lnTo>
                  <a:pt x="0" y="0"/>
                </a:lnTo>
                <a:lnTo>
                  <a:pt x="309752" y="309753"/>
                </a:lnTo>
                <a:lnTo>
                  <a:pt x="619505" y="0"/>
                </a:lnTo>
                <a:close/>
              </a:path>
            </a:pathLst>
          </a:custGeom>
          <a:noFill/>
          <a:ln cap="flat" cmpd="sng" w="158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6" name="Google Shape;296;p6"/>
          <p:cNvSpPr txBox="1"/>
          <p:nvPr/>
        </p:nvSpPr>
        <p:spPr>
          <a:xfrm>
            <a:off x="4649892" y="2232625"/>
            <a:ext cx="200660" cy="38036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2400">
                <a:solidFill>
                  <a:srgbClr val="FFFFFF"/>
                </a:solidFill>
                <a:latin typeface="Arial"/>
                <a:ea typeface="Arial"/>
                <a:cs typeface="Arial"/>
                <a:sym typeface="Arial"/>
              </a:rPr>
              <a:t>2</a:t>
            </a:r>
            <a:endParaRPr sz="2400">
              <a:solidFill>
                <a:schemeClr val="dk1"/>
              </a:solidFill>
              <a:latin typeface="Arial"/>
              <a:ea typeface="Arial"/>
              <a:cs typeface="Arial"/>
              <a:sym typeface="Arial"/>
            </a:endParaRPr>
          </a:p>
        </p:txBody>
      </p:sp>
      <p:sp>
        <p:nvSpPr>
          <p:cNvPr id="297" name="Google Shape;297;p6"/>
          <p:cNvSpPr txBox="1"/>
          <p:nvPr/>
        </p:nvSpPr>
        <p:spPr>
          <a:xfrm>
            <a:off x="4649892" y="3045622"/>
            <a:ext cx="200660" cy="38036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2400">
                <a:solidFill>
                  <a:srgbClr val="FFFFFF"/>
                </a:solidFill>
                <a:latin typeface="Arial"/>
                <a:ea typeface="Arial"/>
                <a:cs typeface="Arial"/>
                <a:sym typeface="Arial"/>
              </a:rPr>
              <a:t>3</a:t>
            </a:r>
            <a:endParaRPr sz="2400">
              <a:solidFill>
                <a:schemeClr val="dk1"/>
              </a:solidFill>
              <a:latin typeface="Arial"/>
              <a:ea typeface="Arial"/>
              <a:cs typeface="Arial"/>
              <a:sym typeface="Arial"/>
            </a:endParaRPr>
          </a:p>
        </p:txBody>
      </p:sp>
      <p:sp>
        <p:nvSpPr>
          <p:cNvPr id="298" name="Google Shape;298;p6"/>
          <p:cNvSpPr/>
          <p:nvPr/>
        </p:nvSpPr>
        <p:spPr>
          <a:xfrm>
            <a:off x="4441536" y="3630548"/>
            <a:ext cx="619760" cy="885825"/>
          </a:xfrm>
          <a:custGeom>
            <a:rect b="b" l="l" r="r" t="t"/>
            <a:pathLst>
              <a:path extrusionOk="0" h="885825" w="619760">
                <a:moveTo>
                  <a:pt x="619505" y="0"/>
                </a:moveTo>
                <a:lnTo>
                  <a:pt x="619505" y="575691"/>
                </a:lnTo>
                <a:lnTo>
                  <a:pt x="309752" y="885444"/>
                </a:lnTo>
                <a:lnTo>
                  <a:pt x="0" y="575691"/>
                </a:lnTo>
                <a:lnTo>
                  <a:pt x="0" y="0"/>
                </a:lnTo>
                <a:lnTo>
                  <a:pt x="309752" y="309753"/>
                </a:lnTo>
                <a:lnTo>
                  <a:pt x="619505" y="0"/>
                </a:lnTo>
                <a:close/>
              </a:path>
            </a:pathLst>
          </a:custGeom>
          <a:noFill/>
          <a:ln cap="flat" cmpd="sng" w="158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9" name="Google Shape;299;p6"/>
          <p:cNvSpPr txBox="1"/>
          <p:nvPr/>
        </p:nvSpPr>
        <p:spPr>
          <a:xfrm>
            <a:off x="4649892" y="3858620"/>
            <a:ext cx="200660" cy="38036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2400">
                <a:solidFill>
                  <a:srgbClr val="FFFFFF"/>
                </a:solidFill>
                <a:latin typeface="Arial"/>
                <a:ea typeface="Arial"/>
                <a:cs typeface="Arial"/>
                <a:sym typeface="Arial"/>
              </a:rPr>
              <a:t>4</a:t>
            </a:r>
            <a:endParaRPr sz="2400">
              <a:solidFill>
                <a:schemeClr val="dk1"/>
              </a:solidFill>
              <a:latin typeface="Arial"/>
              <a:ea typeface="Arial"/>
              <a:cs typeface="Arial"/>
              <a:sym typeface="Arial"/>
            </a:endParaRPr>
          </a:p>
        </p:txBody>
      </p:sp>
      <p:sp>
        <p:nvSpPr>
          <p:cNvPr id="300" name="Google Shape;300;p6"/>
          <p:cNvSpPr txBox="1"/>
          <p:nvPr/>
        </p:nvSpPr>
        <p:spPr>
          <a:xfrm>
            <a:off x="4577503" y="4671617"/>
            <a:ext cx="280035" cy="38036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2400">
                <a:solidFill>
                  <a:srgbClr val="FFFFFF"/>
                </a:solidFill>
                <a:latin typeface="Arial"/>
                <a:ea typeface="Arial"/>
                <a:cs typeface="Arial"/>
                <a:sym typeface="Arial"/>
              </a:rPr>
              <a:t>5. </a:t>
            </a:r>
            <a:endParaRPr sz="2400">
              <a:solidFill>
                <a:schemeClr val="dk1"/>
              </a:solidFill>
              <a:latin typeface="Arial"/>
              <a:ea typeface="Arial"/>
              <a:cs typeface="Arial"/>
              <a:sym typeface="Arial"/>
            </a:endParaRPr>
          </a:p>
        </p:txBody>
      </p:sp>
      <p:sp>
        <p:nvSpPr>
          <p:cNvPr id="301" name="Google Shape;301;p6"/>
          <p:cNvSpPr/>
          <p:nvPr/>
        </p:nvSpPr>
        <p:spPr>
          <a:xfrm>
            <a:off x="4441536" y="5256657"/>
            <a:ext cx="619760" cy="885825"/>
          </a:xfrm>
          <a:custGeom>
            <a:rect b="b" l="l" r="r" t="t"/>
            <a:pathLst>
              <a:path extrusionOk="0" h="885825" w="619760">
                <a:moveTo>
                  <a:pt x="619505" y="0"/>
                </a:moveTo>
                <a:lnTo>
                  <a:pt x="619505" y="575691"/>
                </a:lnTo>
                <a:lnTo>
                  <a:pt x="309752" y="885444"/>
                </a:lnTo>
                <a:lnTo>
                  <a:pt x="0" y="575691"/>
                </a:lnTo>
                <a:lnTo>
                  <a:pt x="0" y="0"/>
                </a:lnTo>
                <a:lnTo>
                  <a:pt x="309752" y="309753"/>
                </a:lnTo>
                <a:lnTo>
                  <a:pt x="619505" y="0"/>
                </a:lnTo>
                <a:close/>
              </a:path>
            </a:pathLst>
          </a:custGeom>
          <a:noFill/>
          <a:ln cap="flat" cmpd="sng" w="158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2" name="Google Shape;302;p6"/>
          <p:cNvSpPr/>
          <p:nvPr/>
        </p:nvSpPr>
        <p:spPr>
          <a:xfrm>
            <a:off x="4864989" y="6069710"/>
            <a:ext cx="619760" cy="885825"/>
          </a:xfrm>
          <a:custGeom>
            <a:rect b="b" l="l" r="r" t="t"/>
            <a:pathLst>
              <a:path extrusionOk="0" h="885825" w="619760">
                <a:moveTo>
                  <a:pt x="619505" y="0"/>
                </a:moveTo>
                <a:lnTo>
                  <a:pt x="619505" y="575691"/>
                </a:lnTo>
                <a:lnTo>
                  <a:pt x="309752" y="885444"/>
                </a:lnTo>
                <a:lnTo>
                  <a:pt x="0" y="575691"/>
                </a:lnTo>
                <a:lnTo>
                  <a:pt x="0" y="0"/>
                </a:lnTo>
                <a:lnTo>
                  <a:pt x="309752" y="309753"/>
                </a:lnTo>
                <a:lnTo>
                  <a:pt x="619505" y="0"/>
                </a:lnTo>
                <a:close/>
              </a:path>
            </a:pathLst>
          </a:custGeom>
          <a:noFill/>
          <a:ln cap="flat" cmpd="sng" w="158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3" name="Google Shape;303;p6"/>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Calibri"/>
              <a:buNone/>
            </a:pPr>
            <a:r>
              <a:t/>
            </a:r>
            <a:endParaRPr b="1" sz="3200">
              <a:solidFill>
                <a:schemeClr val="lt1"/>
              </a:solidFill>
              <a:latin typeface="Arial"/>
              <a:ea typeface="Arial"/>
              <a:cs typeface="Arial"/>
              <a:sym typeface="Arial"/>
            </a:endParaRPr>
          </a:p>
        </p:txBody>
      </p:sp>
      <p:sp>
        <p:nvSpPr>
          <p:cNvPr id="304" name="Google Shape;304;p6"/>
          <p:cNvSpPr/>
          <p:nvPr/>
        </p:nvSpPr>
        <p:spPr>
          <a:xfrm>
            <a:off x="4453347" y="1676400"/>
            <a:ext cx="619760" cy="685800"/>
          </a:xfrm>
          <a:custGeom>
            <a:rect b="b" l="l" r="r" t="t"/>
            <a:pathLst>
              <a:path extrusionOk="0" h="885190" w="619760">
                <a:moveTo>
                  <a:pt x="0" y="0"/>
                </a:moveTo>
                <a:lnTo>
                  <a:pt x="0" y="574929"/>
                </a:lnTo>
                <a:lnTo>
                  <a:pt x="309752" y="884682"/>
                </a:lnTo>
                <a:lnTo>
                  <a:pt x="619505" y="574929"/>
                </a:lnTo>
                <a:lnTo>
                  <a:pt x="619505" y="309753"/>
                </a:lnTo>
                <a:lnTo>
                  <a:pt x="309752" y="309753"/>
                </a:lnTo>
                <a:lnTo>
                  <a:pt x="0" y="0"/>
                </a:lnTo>
                <a:close/>
              </a:path>
              <a:path extrusionOk="0" h="885190" w="619760">
                <a:moveTo>
                  <a:pt x="619505" y="0"/>
                </a:moveTo>
                <a:lnTo>
                  <a:pt x="309752" y="309753"/>
                </a:lnTo>
                <a:lnTo>
                  <a:pt x="619505" y="309753"/>
                </a:lnTo>
                <a:lnTo>
                  <a:pt x="619505"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5" name="Google Shape;305;p6"/>
          <p:cNvSpPr/>
          <p:nvPr/>
        </p:nvSpPr>
        <p:spPr>
          <a:xfrm>
            <a:off x="5062946" y="1676400"/>
            <a:ext cx="6879485" cy="457200"/>
          </a:xfrm>
          <a:custGeom>
            <a:rect b="b" l="l" r="r" t="t"/>
            <a:pathLst>
              <a:path extrusionOk="0" h="575310" w="6479540">
                <a:moveTo>
                  <a:pt x="6479286" y="95884"/>
                </a:moveTo>
                <a:lnTo>
                  <a:pt x="6479286" y="479424"/>
                </a:lnTo>
                <a:lnTo>
                  <a:pt x="6471751" y="516749"/>
                </a:lnTo>
                <a:lnTo>
                  <a:pt x="6451203" y="547227"/>
                </a:lnTo>
                <a:lnTo>
                  <a:pt x="6420725" y="567775"/>
                </a:lnTo>
                <a:lnTo>
                  <a:pt x="6383401" y="575309"/>
                </a:lnTo>
                <a:lnTo>
                  <a:pt x="0" y="575309"/>
                </a:lnTo>
                <a:lnTo>
                  <a:pt x="0" y="0"/>
                </a:lnTo>
                <a:lnTo>
                  <a:pt x="6383401" y="0"/>
                </a:lnTo>
                <a:lnTo>
                  <a:pt x="6420725" y="7534"/>
                </a:lnTo>
                <a:lnTo>
                  <a:pt x="6451203" y="28082"/>
                </a:lnTo>
                <a:lnTo>
                  <a:pt x="6471751" y="58560"/>
                </a:lnTo>
                <a:lnTo>
                  <a:pt x="6479286" y="95884"/>
                </a:lnTo>
                <a:close/>
              </a:path>
            </a:pathLst>
          </a:custGeom>
          <a:noFill/>
          <a:ln cap="flat" cmpd="sng" w="1585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6" name="Google Shape;306;p6"/>
          <p:cNvSpPr txBox="1"/>
          <p:nvPr/>
        </p:nvSpPr>
        <p:spPr>
          <a:xfrm>
            <a:off x="5139148" y="1752600"/>
            <a:ext cx="6629400" cy="307777"/>
          </a:xfrm>
          <a:prstGeom prst="rect">
            <a:avLst/>
          </a:prstGeom>
          <a:noFill/>
          <a:ln>
            <a:noFill/>
          </a:ln>
        </p:spPr>
        <p:txBody>
          <a:bodyPr anchorCtr="0" anchor="t" bIns="0" lIns="0" spcFirstLastPara="1" rIns="0" wrap="square" tIns="0">
            <a:spAutoFit/>
          </a:bodyPr>
          <a:lstStyle/>
          <a:p>
            <a:pPr indent="-285750" lvl="0" marL="298450" marR="0" rtl="0" algn="l">
              <a:lnSpc>
                <a:spcPct val="100000"/>
              </a:lnSpc>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Kujenga Mahusiano -Kuingia kwa nchi na mshirika wa eneo husika</a:t>
            </a:r>
            <a:endParaRPr/>
          </a:p>
        </p:txBody>
      </p:sp>
      <p:sp>
        <p:nvSpPr>
          <p:cNvPr id="307" name="Google Shape;307;p6"/>
          <p:cNvSpPr/>
          <p:nvPr/>
        </p:nvSpPr>
        <p:spPr>
          <a:xfrm>
            <a:off x="4453347" y="2286000"/>
            <a:ext cx="619760" cy="685800"/>
          </a:xfrm>
          <a:custGeom>
            <a:rect b="b" l="l" r="r" t="t"/>
            <a:pathLst>
              <a:path extrusionOk="0" h="885190" w="619760">
                <a:moveTo>
                  <a:pt x="0" y="0"/>
                </a:moveTo>
                <a:lnTo>
                  <a:pt x="0" y="574929"/>
                </a:lnTo>
                <a:lnTo>
                  <a:pt x="309752" y="884682"/>
                </a:lnTo>
                <a:lnTo>
                  <a:pt x="619505" y="574929"/>
                </a:lnTo>
                <a:lnTo>
                  <a:pt x="619505" y="309753"/>
                </a:lnTo>
                <a:lnTo>
                  <a:pt x="309752" y="309753"/>
                </a:lnTo>
                <a:lnTo>
                  <a:pt x="0" y="0"/>
                </a:lnTo>
                <a:close/>
              </a:path>
              <a:path extrusionOk="0" h="885190" w="619760">
                <a:moveTo>
                  <a:pt x="619505" y="0"/>
                </a:moveTo>
                <a:lnTo>
                  <a:pt x="309752" y="309753"/>
                </a:lnTo>
                <a:lnTo>
                  <a:pt x="619505" y="309753"/>
                </a:lnTo>
                <a:lnTo>
                  <a:pt x="619505"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8" name="Google Shape;308;p6"/>
          <p:cNvSpPr/>
          <p:nvPr/>
        </p:nvSpPr>
        <p:spPr>
          <a:xfrm>
            <a:off x="5062946" y="2286000"/>
            <a:ext cx="6873349" cy="457200"/>
          </a:xfrm>
          <a:custGeom>
            <a:rect b="b" l="l" r="r" t="t"/>
            <a:pathLst>
              <a:path extrusionOk="0" h="575310" w="6479540">
                <a:moveTo>
                  <a:pt x="6479286" y="95884"/>
                </a:moveTo>
                <a:lnTo>
                  <a:pt x="6479286" y="479424"/>
                </a:lnTo>
                <a:lnTo>
                  <a:pt x="6471751" y="516749"/>
                </a:lnTo>
                <a:lnTo>
                  <a:pt x="6451203" y="547227"/>
                </a:lnTo>
                <a:lnTo>
                  <a:pt x="6420725" y="567775"/>
                </a:lnTo>
                <a:lnTo>
                  <a:pt x="6383401" y="575309"/>
                </a:lnTo>
                <a:lnTo>
                  <a:pt x="0" y="575309"/>
                </a:lnTo>
                <a:lnTo>
                  <a:pt x="0" y="0"/>
                </a:lnTo>
                <a:lnTo>
                  <a:pt x="6383401" y="0"/>
                </a:lnTo>
                <a:lnTo>
                  <a:pt x="6420725" y="7534"/>
                </a:lnTo>
                <a:lnTo>
                  <a:pt x="6451203" y="28082"/>
                </a:lnTo>
                <a:lnTo>
                  <a:pt x="6471751" y="58560"/>
                </a:lnTo>
                <a:lnTo>
                  <a:pt x="6479286" y="95884"/>
                </a:lnTo>
                <a:close/>
              </a:path>
            </a:pathLst>
          </a:custGeom>
          <a:noFill/>
          <a:ln cap="flat" cmpd="sng" w="1585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9" name="Google Shape;309;p6"/>
          <p:cNvSpPr txBox="1"/>
          <p:nvPr/>
        </p:nvSpPr>
        <p:spPr>
          <a:xfrm>
            <a:off x="5139147" y="2362200"/>
            <a:ext cx="5311775" cy="307777"/>
          </a:xfrm>
          <a:prstGeom prst="rect">
            <a:avLst/>
          </a:prstGeom>
          <a:noFill/>
          <a:ln>
            <a:noFill/>
          </a:ln>
        </p:spPr>
        <p:txBody>
          <a:bodyPr anchorCtr="0" anchor="t" bIns="0" lIns="0" spcFirstLastPara="1" rIns="0" wrap="square" tIns="0">
            <a:spAutoFit/>
          </a:bodyPr>
          <a:lstStyle/>
          <a:p>
            <a:pPr indent="-285750" lvl="0" marL="298450" marR="0" rtl="0" algn="l">
              <a:lnSpc>
                <a:spcPct val="100000"/>
              </a:lnSpc>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Ukaguzi wa Nyaraka</a:t>
            </a:r>
            <a:endParaRPr/>
          </a:p>
        </p:txBody>
      </p:sp>
      <p:sp>
        <p:nvSpPr>
          <p:cNvPr id="310" name="Google Shape;310;p6"/>
          <p:cNvSpPr/>
          <p:nvPr/>
        </p:nvSpPr>
        <p:spPr>
          <a:xfrm>
            <a:off x="4453347" y="2895600"/>
            <a:ext cx="619760" cy="685800"/>
          </a:xfrm>
          <a:custGeom>
            <a:rect b="b" l="l" r="r" t="t"/>
            <a:pathLst>
              <a:path extrusionOk="0" h="885190" w="619760">
                <a:moveTo>
                  <a:pt x="0" y="0"/>
                </a:moveTo>
                <a:lnTo>
                  <a:pt x="0" y="574929"/>
                </a:lnTo>
                <a:lnTo>
                  <a:pt x="309752" y="884682"/>
                </a:lnTo>
                <a:lnTo>
                  <a:pt x="619505" y="574929"/>
                </a:lnTo>
                <a:lnTo>
                  <a:pt x="619505" y="309753"/>
                </a:lnTo>
                <a:lnTo>
                  <a:pt x="309752" y="309753"/>
                </a:lnTo>
                <a:lnTo>
                  <a:pt x="0" y="0"/>
                </a:lnTo>
                <a:close/>
              </a:path>
              <a:path extrusionOk="0" h="885190" w="619760">
                <a:moveTo>
                  <a:pt x="619505" y="0"/>
                </a:moveTo>
                <a:lnTo>
                  <a:pt x="309752" y="309753"/>
                </a:lnTo>
                <a:lnTo>
                  <a:pt x="619505" y="309753"/>
                </a:lnTo>
                <a:lnTo>
                  <a:pt x="619505"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1" name="Google Shape;311;p6"/>
          <p:cNvSpPr/>
          <p:nvPr/>
        </p:nvSpPr>
        <p:spPr>
          <a:xfrm>
            <a:off x="5062946" y="2895600"/>
            <a:ext cx="6873349" cy="457200"/>
          </a:xfrm>
          <a:custGeom>
            <a:rect b="b" l="l" r="r" t="t"/>
            <a:pathLst>
              <a:path extrusionOk="0" h="575310" w="6479540">
                <a:moveTo>
                  <a:pt x="6479286" y="95884"/>
                </a:moveTo>
                <a:lnTo>
                  <a:pt x="6479286" y="479424"/>
                </a:lnTo>
                <a:lnTo>
                  <a:pt x="6471751" y="516749"/>
                </a:lnTo>
                <a:lnTo>
                  <a:pt x="6451203" y="547227"/>
                </a:lnTo>
                <a:lnTo>
                  <a:pt x="6420725" y="567775"/>
                </a:lnTo>
                <a:lnTo>
                  <a:pt x="6383401" y="575309"/>
                </a:lnTo>
                <a:lnTo>
                  <a:pt x="0" y="575309"/>
                </a:lnTo>
                <a:lnTo>
                  <a:pt x="0" y="0"/>
                </a:lnTo>
                <a:lnTo>
                  <a:pt x="6383401" y="0"/>
                </a:lnTo>
                <a:lnTo>
                  <a:pt x="6420725" y="7534"/>
                </a:lnTo>
                <a:lnTo>
                  <a:pt x="6451203" y="28082"/>
                </a:lnTo>
                <a:lnTo>
                  <a:pt x="6471751" y="58560"/>
                </a:lnTo>
                <a:lnTo>
                  <a:pt x="6479286" y="95884"/>
                </a:lnTo>
                <a:close/>
              </a:path>
            </a:pathLst>
          </a:custGeom>
          <a:noFill/>
          <a:ln cap="flat" cmpd="sng" w="1585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2" name="Google Shape;312;p6"/>
          <p:cNvSpPr txBox="1"/>
          <p:nvPr/>
        </p:nvSpPr>
        <p:spPr>
          <a:xfrm>
            <a:off x="5139147" y="2971800"/>
            <a:ext cx="6809421" cy="307777"/>
          </a:xfrm>
          <a:prstGeom prst="rect">
            <a:avLst/>
          </a:prstGeom>
          <a:noFill/>
          <a:ln>
            <a:noFill/>
          </a:ln>
        </p:spPr>
        <p:txBody>
          <a:bodyPr anchorCtr="0" anchor="t" bIns="0" lIns="0" spcFirstLastPara="1" rIns="0" wrap="square" tIns="0">
            <a:spAutoFit/>
          </a:bodyPr>
          <a:lstStyle/>
          <a:p>
            <a:pPr indent="-285750" lvl="0" marL="298450" marR="0" rtl="0" algn="l">
              <a:lnSpc>
                <a:spcPct val="100000"/>
              </a:lnSpc>
              <a:spcBef>
                <a:spcPts val="0"/>
              </a:spcBef>
              <a:spcAft>
                <a:spcPts val="0"/>
              </a:spcAft>
              <a:buClr>
                <a:srgbClr val="FF0000"/>
              </a:buClr>
              <a:buSzPts val="2000"/>
              <a:buFont typeface="Noto Sans Symbols"/>
              <a:buChar char="▪"/>
            </a:pPr>
            <a:r>
              <a:rPr lang="en-US" sz="2000">
                <a:solidFill>
                  <a:srgbClr val="FF0000"/>
                </a:solidFill>
                <a:latin typeface="Arial"/>
                <a:ea typeface="Arial"/>
                <a:cs typeface="Arial"/>
                <a:sym typeface="Arial"/>
              </a:rPr>
              <a:t>Tathmini ya msingi ya nje</a:t>
            </a:r>
            <a:r>
              <a:rPr lang="en-US" sz="2000">
                <a:solidFill>
                  <a:schemeClr val="dk1"/>
                </a:solidFill>
                <a:latin typeface="Arial"/>
                <a:ea typeface="Arial"/>
                <a:cs typeface="Arial"/>
                <a:sym typeface="Arial"/>
              </a:rPr>
              <a:t>: NUPAS,NUPAS +, NUPAS + 2.0</a:t>
            </a:r>
            <a:endParaRPr/>
          </a:p>
        </p:txBody>
      </p:sp>
      <p:sp>
        <p:nvSpPr>
          <p:cNvPr id="313" name="Google Shape;313;p6"/>
          <p:cNvSpPr txBox="1"/>
          <p:nvPr/>
        </p:nvSpPr>
        <p:spPr>
          <a:xfrm>
            <a:off x="4681947" y="1905635"/>
            <a:ext cx="200660" cy="38036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2400">
                <a:solidFill>
                  <a:srgbClr val="FFFFFF"/>
                </a:solidFill>
                <a:latin typeface="Arial"/>
                <a:ea typeface="Arial"/>
                <a:cs typeface="Arial"/>
                <a:sym typeface="Arial"/>
              </a:rPr>
              <a:t>2</a:t>
            </a:r>
            <a:endParaRPr sz="2400">
              <a:solidFill>
                <a:schemeClr val="dk1"/>
              </a:solidFill>
              <a:latin typeface="Arial"/>
              <a:ea typeface="Arial"/>
              <a:cs typeface="Arial"/>
              <a:sym typeface="Arial"/>
            </a:endParaRPr>
          </a:p>
        </p:txBody>
      </p:sp>
      <p:sp>
        <p:nvSpPr>
          <p:cNvPr id="314" name="Google Shape;314;p6"/>
          <p:cNvSpPr txBox="1"/>
          <p:nvPr/>
        </p:nvSpPr>
        <p:spPr>
          <a:xfrm>
            <a:off x="4681947" y="2515235"/>
            <a:ext cx="200660" cy="38036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2400">
                <a:solidFill>
                  <a:srgbClr val="FFFFFF"/>
                </a:solidFill>
                <a:latin typeface="Arial"/>
                <a:ea typeface="Arial"/>
                <a:cs typeface="Arial"/>
                <a:sym typeface="Arial"/>
              </a:rPr>
              <a:t>3</a:t>
            </a:r>
            <a:endParaRPr sz="2400">
              <a:solidFill>
                <a:schemeClr val="dk1"/>
              </a:solidFill>
              <a:latin typeface="Arial"/>
              <a:ea typeface="Arial"/>
              <a:cs typeface="Arial"/>
              <a:sym typeface="Arial"/>
            </a:endParaRPr>
          </a:p>
        </p:txBody>
      </p:sp>
      <p:sp>
        <p:nvSpPr>
          <p:cNvPr id="315" name="Google Shape;315;p6"/>
          <p:cNvSpPr txBox="1"/>
          <p:nvPr/>
        </p:nvSpPr>
        <p:spPr>
          <a:xfrm>
            <a:off x="4681947" y="3124835"/>
            <a:ext cx="200660" cy="38036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2400">
                <a:solidFill>
                  <a:srgbClr val="FFFFFF"/>
                </a:solidFill>
                <a:latin typeface="Arial"/>
                <a:ea typeface="Arial"/>
                <a:cs typeface="Arial"/>
                <a:sym typeface="Arial"/>
              </a:rPr>
              <a:t>4</a:t>
            </a:r>
            <a:endParaRPr sz="2400">
              <a:solidFill>
                <a:schemeClr val="dk1"/>
              </a:solidFill>
              <a:latin typeface="Arial"/>
              <a:ea typeface="Arial"/>
              <a:cs typeface="Arial"/>
              <a:sym typeface="Arial"/>
            </a:endParaRPr>
          </a:p>
        </p:txBody>
      </p:sp>
      <p:sp>
        <p:nvSpPr>
          <p:cNvPr id="316" name="Google Shape;316;p6"/>
          <p:cNvSpPr/>
          <p:nvPr/>
        </p:nvSpPr>
        <p:spPr>
          <a:xfrm>
            <a:off x="4441536" y="3496818"/>
            <a:ext cx="619760" cy="685800"/>
          </a:xfrm>
          <a:custGeom>
            <a:rect b="b" l="l" r="r" t="t"/>
            <a:pathLst>
              <a:path extrusionOk="0" h="885190" w="619760">
                <a:moveTo>
                  <a:pt x="0" y="0"/>
                </a:moveTo>
                <a:lnTo>
                  <a:pt x="0" y="574929"/>
                </a:lnTo>
                <a:lnTo>
                  <a:pt x="309752" y="884682"/>
                </a:lnTo>
                <a:lnTo>
                  <a:pt x="619505" y="574929"/>
                </a:lnTo>
                <a:lnTo>
                  <a:pt x="619505" y="309753"/>
                </a:lnTo>
                <a:lnTo>
                  <a:pt x="309752" y="309753"/>
                </a:lnTo>
                <a:lnTo>
                  <a:pt x="0" y="0"/>
                </a:lnTo>
                <a:close/>
              </a:path>
              <a:path extrusionOk="0" h="885190" w="619760">
                <a:moveTo>
                  <a:pt x="619505" y="0"/>
                </a:moveTo>
                <a:lnTo>
                  <a:pt x="309752" y="309753"/>
                </a:lnTo>
                <a:lnTo>
                  <a:pt x="619505" y="309753"/>
                </a:lnTo>
                <a:lnTo>
                  <a:pt x="619505"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7" name="Google Shape;317;p6"/>
          <p:cNvSpPr/>
          <p:nvPr/>
        </p:nvSpPr>
        <p:spPr>
          <a:xfrm>
            <a:off x="5074758" y="3505200"/>
            <a:ext cx="6855400" cy="457200"/>
          </a:xfrm>
          <a:custGeom>
            <a:rect b="b" l="l" r="r" t="t"/>
            <a:pathLst>
              <a:path extrusionOk="0" h="575310" w="6479540">
                <a:moveTo>
                  <a:pt x="6479286" y="95884"/>
                </a:moveTo>
                <a:lnTo>
                  <a:pt x="6479286" y="479424"/>
                </a:lnTo>
                <a:lnTo>
                  <a:pt x="6471751" y="516749"/>
                </a:lnTo>
                <a:lnTo>
                  <a:pt x="6451203" y="547227"/>
                </a:lnTo>
                <a:lnTo>
                  <a:pt x="6420725" y="567775"/>
                </a:lnTo>
                <a:lnTo>
                  <a:pt x="6383401" y="575309"/>
                </a:lnTo>
                <a:lnTo>
                  <a:pt x="0" y="575309"/>
                </a:lnTo>
                <a:lnTo>
                  <a:pt x="0" y="0"/>
                </a:lnTo>
                <a:lnTo>
                  <a:pt x="6383401" y="0"/>
                </a:lnTo>
                <a:lnTo>
                  <a:pt x="6420725" y="7534"/>
                </a:lnTo>
                <a:lnTo>
                  <a:pt x="6451203" y="28082"/>
                </a:lnTo>
                <a:lnTo>
                  <a:pt x="6471751" y="58560"/>
                </a:lnTo>
                <a:lnTo>
                  <a:pt x="6479286" y="95884"/>
                </a:lnTo>
                <a:close/>
              </a:path>
            </a:pathLst>
          </a:custGeom>
          <a:noFill/>
          <a:ln cap="flat" cmpd="sng" w="1585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8" name="Google Shape;318;p6"/>
          <p:cNvSpPr txBox="1"/>
          <p:nvPr/>
        </p:nvSpPr>
        <p:spPr>
          <a:xfrm>
            <a:off x="5150958" y="3581400"/>
            <a:ext cx="5311775" cy="307777"/>
          </a:xfrm>
          <a:prstGeom prst="rect">
            <a:avLst/>
          </a:prstGeom>
          <a:noFill/>
          <a:ln>
            <a:noFill/>
          </a:ln>
        </p:spPr>
        <p:txBody>
          <a:bodyPr anchorCtr="0" anchor="t" bIns="0" lIns="0" spcFirstLastPara="1" rIns="0" wrap="square" tIns="0">
            <a:spAutoFit/>
          </a:bodyPr>
          <a:lstStyle/>
          <a:p>
            <a:pPr indent="-285750" lvl="0" marL="298450" marR="0" rtl="0" algn="l">
              <a:lnSpc>
                <a:spcPct val="100000"/>
              </a:lnSpc>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Mpango wa Maendeleo ya Uwezo</a:t>
            </a:r>
            <a:endParaRPr/>
          </a:p>
        </p:txBody>
      </p:sp>
      <p:sp>
        <p:nvSpPr>
          <p:cNvPr id="319" name="Google Shape;319;p6"/>
          <p:cNvSpPr/>
          <p:nvPr/>
        </p:nvSpPr>
        <p:spPr>
          <a:xfrm>
            <a:off x="4453347" y="4138802"/>
            <a:ext cx="619760" cy="885190"/>
          </a:xfrm>
          <a:custGeom>
            <a:rect b="b" l="l" r="r" t="t"/>
            <a:pathLst>
              <a:path extrusionOk="0" h="885189" w="619760">
                <a:moveTo>
                  <a:pt x="619505" y="0"/>
                </a:moveTo>
                <a:lnTo>
                  <a:pt x="619505" y="574929"/>
                </a:lnTo>
                <a:lnTo>
                  <a:pt x="309752" y="884682"/>
                </a:lnTo>
                <a:lnTo>
                  <a:pt x="0" y="574929"/>
                </a:lnTo>
                <a:lnTo>
                  <a:pt x="0" y="0"/>
                </a:lnTo>
                <a:lnTo>
                  <a:pt x="309752" y="309753"/>
                </a:lnTo>
                <a:lnTo>
                  <a:pt x="619505" y="0"/>
                </a:lnTo>
                <a:close/>
              </a:path>
            </a:pathLst>
          </a:custGeom>
          <a:noFill/>
          <a:ln cap="flat" cmpd="sng" w="15875">
            <a:solidFill>
              <a:srgbClr val="FFFFFF"/>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0" name="Google Shape;320;p6"/>
          <p:cNvSpPr/>
          <p:nvPr/>
        </p:nvSpPr>
        <p:spPr>
          <a:xfrm>
            <a:off x="4453347" y="4114800"/>
            <a:ext cx="619760" cy="685800"/>
          </a:xfrm>
          <a:custGeom>
            <a:rect b="b" l="l" r="r" t="t"/>
            <a:pathLst>
              <a:path extrusionOk="0" h="885190" w="619760">
                <a:moveTo>
                  <a:pt x="0" y="0"/>
                </a:moveTo>
                <a:lnTo>
                  <a:pt x="0" y="574929"/>
                </a:lnTo>
                <a:lnTo>
                  <a:pt x="309752" y="884682"/>
                </a:lnTo>
                <a:lnTo>
                  <a:pt x="619505" y="574929"/>
                </a:lnTo>
                <a:lnTo>
                  <a:pt x="619505" y="309753"/>
                </a:lnTo>
                <a:lnTo>
                  <a:pt x="309752" y="309753"/>
                </a:lnTo>
                <a:lnTo>
                  <a:pt x="0" y="0"/>
                </a:lnTo>
                <a:close/>
              </a:path>
              <a:path extrusionOk="0" h="885190" w="619760">
                <a:moveTo>
                  <a:pt x="619505" y="0"/>
                </a:moveTo>
                <a:lnTo>
                  <a:pt x="309752" y="309753"/>
                </a:lnTo>
                <a:lnTo>
                  <a:pt x="619505" y="309753"/>
                </a:lnTo>
                <a:lnTo>
                  <a:pt x="619505"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1" name="Google Shape;321;p6"/>
          <p:cNvSpPr/>
          <p:nvPr/>
        </p:nvSpPr>
        <p:spPr>
          <a:xfrm>
            <a:off x="5074758" y="4038600"/>
            <a:ext cx="6855400" cy="609600"/>
          </a:xfrm>
          <a:custGeom>
            <a:rect b="b" l="l" r="r" t="t"/>
            <a:pathLst>
              <a:path extrusionOk="0" h="575310" w="6479540">
                <a:moveTo>
                  <a:pt x="6479286" y="95884"/>
                </a:moveTo>
                <a:lnTo>
                  <a:pt x="6479286" y="479424"/>
                </a:lnTo>
                <a:lnTo>
                  <a:pt x="6471751" y="516749"/>
                </a:lnTo>
                <a:lnTo>
                  <a:pt x="6451203" y="547227"/>
                </a:lnTo>
                <a:lnTo>
                  <a:pt x="6420725" y="567775"/>
                </a:lnTo>
                <a:lnTo>
                  <a:pt x="6383401" y="575309"/>
                </a:lnTo>
                <a:lnTo>
                  <a:pt x="0" y="575309"/>
                </a:lnTo>
                <a:lnTo>
                  <a:pt x="0" y="0"/>
                </a:lnTo>
                <a:lnTo>
                  <a:pt x="6383401" y="0"/>
                </a:lnTo>
                <a:lnTo>
                  <a:pt x="6420725" y="7534"/>
                </a:lnTo>
                <a:lnTo>
                  <a:pt x="6451203" y="28082"/>
                </a:lnTo>
                <a:lnTo>
                  <a:pt x="6471751" y="58560"/>
                </a:lnTo>
                <a:lnTo>
                  <a:pt x="6479286" y="95884"/>
                </a:lnTo>
                <a:close/>
              </a:path>
            </a:pathLst>
          </a:custGeom>
          <a:noFill/>
          <a:ln cap="flat" cmpd="sng" w="1585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2" name="Google Shape;322;p6"/>
          <p:cNvSpPr txBox="1"/>
          <p:nvPr/>
        </p:nvSpPr>
        <p:spPr>
          <a:xfrm>
            <a:off x="5150958" y="4038600"/>
            <a:ext cx="6236589" cy="615553"/>
          </a:xfrm>
          <a:prstGeom prst="rect">
            <a:avLst/>
          </a:prstGeom>
          <a:noFill/>
          <a:ln>
            <a:noFill/>
          </a:ln>
        </p:spPr>
        <p:txBody>
          <a:bodyPr anchorCtr="0" anchor="t" bIns="0" lIns="0" spcFirstLastPara="1" rIns="0" wrap="square" tIns="0">
            <a:spAutoFit/>
          </a:bodyPr>
          <a:lstStyle/>
          <a:p>
            <a:pPr indent="-285750" lvl="0" marL="298450" marR="0" rtl="0" algn="l">
              <a:lnSpc>
                <a:spcPct val="100000"/>
              </a:lnSpc>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Utekelezaji, TA iliyojumuishwa – washauri wa eneo wenye ujuzi sahihi na wanaofanana vizuri na mshirika</a:t>
            </a:r>
            <a:endParaRPr/>
          </a:p>
        </p:txBody>
      </p:sp>
      <p:sp>
        <p:nvSpPr>
          <p:cNvPr id="323" name="Google Shape;323;p6"/>
          <p:cNvSpPr/>
          <p:nvPr/>
        </p:nvSpPr>
        <p:spPr>
          <a:xfrm>
            <a:off x="5074758" y="4724400"/>
            <a:ext cx="6855400" cy="457200"/>
          </a:xfrm>
          <a:custGeom>
            <a:rect b="b" l="l" r="r" t="t"/>
            <a:pathLst>
              <a:path extrusionOk="0" h="575310" w="6479540">
                <a:moveTo>
                  <a:pt x="6479286" y="95884"/>
                </a:moveTo>
                <a:lnTo>
                  <a:pt x="6479286" y="479424"/>
                </a:lnTo>
                <a:lnTo>
                  <a:pt x="6471751" y="516749"/>
                </a:lnTo>
                <a:lnTo>
                  <a:pt x="6451203" y="547227"/>
                </a:lnTo>
                <a:lnTo>
                  <a:pt x="6420725" y="567775"/>
                </a:lnTo>
                <a:lnTo>
                  <a:pt x="6383401" y="575309"/>
                </a:lnTo>
                <a:lnTo>
                  <a:pt x="0" y="575309"/>
                </a:lnTo>
                <a:lnTo>
                  <a:pt x="0" y="0"/>
                </a:lnTo>
                <a:lnTo>
                  <a:pt x="6383401" y="0"/>
                </a:lnTo>
                <a:lnTo>
                  <a:pt x="6420725" y="7534"/>
                </a:lnTo>
                <a:lnTo>
                  <a:pt x="6451203" y="28082"/>
                </a:lnTo>
                <a:lnTo>
                  <a:pt x="6471751" y="58560"/>
                </a:lnTo>
                <a:lnTo>
                  <a:pt x="6479286" y="95884"/>
                </a:lnTo>
                <a:close/>
              </a:path>
            </a:pathLst>
          </a:custGeom>
          <a:noFill/>
          <a:ln cap="flat" cmpd="sng" w="1585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4" name="Google Shape;324;p6"/>
          <p:cNvSpPr txBox="1"/>
          <p:nvPr/>
        </p:nvSpPr>
        <p:spPr>
          <a:xfrm>
            <a:off x="5150958" y="4800600"/>
            <a:ext cx="6392569" cy="307777"/>
          </a:xfrm>
          <a:prstGeom prst="rect">
            <a:avLst/>
          </a:prstGeom>
          <a:noFill/>
          <a:ln>
            <a:noFill/>
          </a:ln>
        </p:spPr>
        <p:txBody>
          <a:bodyPr anchorCtr="0" anchor="t" bIns="0" lIns="0" spcFirstLastPara="1" rIns="0" wrap="square" tIns="0">
            <a:spAutoFit/>
          </a:bodyPr>
          <a:lstStyle/>
          <a:p>
            <a:pPr indent="-285750" lvl="0" marL="298450" marR="0" rtl="0" algn="l">
              <a:lnSpc>
                <a:spcPct val="100000"/>
              </a:lnSpc>
              <a:spcBef>
                <a:spcPts val="0"/>
              </a:spcBef>
              <a:spcAft>
                <a:spcPts val="0"/>
              </a:spcAft>
              <a:buClr>
                <a:srgbClr val="FF0000"/>
              </a:buClr>
              <a:buSzPts val="2000"/>
              <a:buFont typeface="Noto Sans Symbols"/>
              <a:buChar char="▪"/>
            </a:pPr>
            <a:r>
              <a:rPr lang="en-US" sz="2000">
                <a:solidFill>
                  <a:srgbClr val="FF0000"/>
                </a:solidFill>
                <a:latin typeface="Arial"/>
                <a:ea typeface="Arial"/>
                <a:cs typeface="Arial"/>
                <a:sym typeface="Arial"/>
              </a:rPr>
              <a:t>Tathmini za ndani</a:t>
            </a:r>
            <a:r>
              <a:rPr lang="en-US" sz="2000">
                <a:solidFill>
                  <a:schemeClr val="dk1"/>
                </a:solidFill>
                <a:latin typeface="Arial"/>
                <a:ea typeface="Arial"/>
                <a:cs typeface="Arial"/>
                <a:sym typeface="Arial"/>
              </a:rPr>
              <a:t>, kipimo endelevu</a:t>
            </a:r>
            <a:endParaRPr/>
          </a:p>
        </p:txBody>
      </p:sp>
      <p:sp>
        <p:nvSpPr>
          <p:cNvPr id="325" name="Google Shape;325;p6"/>
          <p:cNvSpPr/>
          <p:nvPr/>
        </p:nvSpPr>
        <p:spPr>
          <a:xfrm>
            <a:off x="4465158" y="5334000"/>
            <a:ext cx="619760" cy="685800"/>
          </a:xfrm>
          <a:custGeom>
            <a:rect b="b" l="l" r="r" t="t"/>
            <a:pathLst>
              <a:path extrusionOk="0" h="885190" w="619760">
                <a:moveTo>
                  <a:pt x="0" y="0"/>
                </a:moveTo>
                <a:lnTo>
                  <a:pt x="0" y="574929"/>
                </a:lnTo>
                <a:lnTo>
                  <a:pt x="309752" y="884682"/>
                </a:lnTo>
                <a:lnTo>
                  <a:pt x="619505" y="574929"/>
                </a:lnTo>
                <a:lnTo>
                  <a:pt x="619505" y="309753"/>
                </a:lnTo>
                <a:lnTo>
                  <a:pt x="309752" y="309753"/>
                </a:lnTo>
                <a:lnTo>
                  <a:pt x="0" y="0"/>
                </a:lnTo>
                <a:close/>
              </a:path>
              <a:path extrusionOk="0" h="885190" w="619760">
                <a:moveTo>
                  <a:pt x="619505" y="0"/>
                </a:moveTo>
                <a:lnTo>
                  <a:pt x="309752" y="309753"/>
                </a:lnTo>
                <a:lnTo>
                  <a:pt x="619505" y="309753"/>
                </a:lnTo>
                <a:lnTo>
                  <a:pt x="619505"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6" name="Google Shape;326;p6"/>
          <p:cNvSpPr/>
          <p:nvPr/>
        </p:nvSpPr>
        <p:spPr>
          <a:xfrm>
            <a:off x="5074757" y="5334000"/>
            <a:ext cx="6861538" cy="457200"/>
          </a:xfrm>
          <a:custGeom>
            <a:rect b="b" l="l" r="r" t="t"/>
            <a:pathLst>
              <a:path extrusionOk="0" h="575310" w="6479540">
                <a:moveTo>
                  <a:pt x="6479286" y="95884"/>
                </a:moveTo>
                <a:lnTo>
                  <a:pt x="6479286" y="479424"/>
                </a:lnTo>
                <a:lnTo>
                  <a:pt x="6471751" y="516749"/>
                </a:lnTo>
                <a:lnTo>
                  <a:pt x="6451203" y="547227"/>
                </a:lnTo>
                <a:lnTo>
                  <a:pt x="6420725" y="567775"/>
                </a:lnTo>
                <a:lnTo>
                  <a:pt x="6383401" y="575309"/>
                </a:lnTo>
                <a:lnTo>
                  <a:pt x="0" y="575309"/>
                </a:lnTo>
                <a:lnTo>
                  <a:pt x="0" y="0"/>
                </a:lnTo>
                <a:lnTo>
                  <a:pt x="6383401" y="0"/>
                </a:lnTo>
                <a:lnTo>
                  <a:pt x="6420725" y="7534"/>
                </a:lnTo>
                <a:lnTo>
                  <a:pt x="6451203" y="28082"/>
                </a:lnTo>
                <a:lnTo>
                  <a:pt x="6471751" y="58560"/>
                </a:lnTo>
                <a:lnTo>
                  <a:pt x="6479286" y="95884"/>
                </a:lnTo>
                <a:close/>
              </a:path>
            </a:pathLst>
          </a:custGeom>
          <a:noFill/>
          <a:ln cap="flat" cmpd="sng" w="15850">
            <a:solidFill>
              <a:srgbClr val="D9D9D9"/>
            </a:solidFill>
            <a:prstDash val="solid"/>
            <a:round/>
            <a:headEnd len="sm" w="sm" type="none"/>
            <a:tailEnd len="sm" w="sm" type="none"/>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7" name="Google Shape;327;p6"/>
          <p:cNvSpPr txBox="1"/>
          <p:nvPr/>
        </p:nvSpPr>
        <p:spPr>
          <a:xfrm>
            <a:off x="5150958" y="5410200"/>
            <a:ext cx="5311775" cy="307777"/>
          </a:xfrm>
          <a:prstGeom prst="rect">
            <a:avLst/>
          </a:prstGeom>
          <a:noFill/>
          <a:ln>
            <a:noFill/>
          </a:ln>
        </p:spPr>
        <p:txBody>
          <a:bodyPr anchorCtr="0" anchor="t" bIns="0" lIns="0" spcFirstLastPara="1" rIns="0" wrap="square" tIns="0">
            <a:spAutoFit/>
          </a:bodyPr>
          <a:lstStyle/>
          <a:p>
            <a:pPr indent="-285750" lvl="0" marL="298450" marR="0" rtl="0" algn="l">
              <a:lnSpc>
                <a:spcPct val="100000"/>
              </a:lnSpc>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Tathmini za nje</a:t>
            </a:r>
            <a:endParaRPr/>
          </a:p>
        </p:txBody>
      </p:sp>
      <p:sp>
        <p:nvSpPr>
          <p:cNvPr id="328" name="Google Shape;328;p6"/>
          <p:cNvSpPr txBox="1"/>
          <p:nvPr/>
        </p:nvSpPr>
        <p:spPr>
          <a:xfrm>
            <a:off x="4693758" y="5563235"/>
            <a:ext cx="200660" cy="38036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2400">
                <a:solidFill>
                  <a:srgbClr val="FFFFFF"/>
                </a:solidFill>
                <a:latin typeface="Arial"/>
                <a:ea typeface="Arial"/>
                <a:cs typeface="Arial"/>
                <a:sym typeface="Arial"/>
              </a:rPr>
              <a:t>8</a:t>
            </a:r>
            <a:endParaRPr sz="2400">
              <a:solidFill>
                <a:schemeClr val="dk1"/>
              </a:solidFill>
              <a:latin typeface="Arial"/>
              <a:ea typeface="Arial"/>
              <a:cs typeface="Arial"/>
              <a:sym typeface="Arial"/>
            </a:endParaRPr>
          </a:p>
        </p:txBody>
      </p:sp>
      <p:sp>
        <p:nvSpPr>
          <p:cNvPr id="329" name="Google Shape;329;p6"/>
          <p:cNvSpPr/>
          <p:nvPr/>
        </p:nvSpPr>
        <p:spPr>
          <a:xfrm>
            <a:off x="4453347" y="4724400"/>
            <a:ext cx="619760" cy="685800"/>
          </a:xfrm>
          <a:custGeom>
            <a:rect b="b" l="l" r="r" t="t"/>
            <a:pathLst>
              <a:path extrusionOk="0" h="885190" w="619760">
                <a:moveTo>
                  <a:pt x="0" y="0"/>
                </a:moveTo>
                <a:lnTo>
                  <a:pt x="0" y="574929"/>
                </a:lnTo>
                <a:lnTo>
                  <a:pt x="309752" y="884682"/>
                </a:lnTo>
                <a:lnTo>
                  <a:pt x="619505" y="574929"/>
                </a:lnTo>
                <a:lnTo>
                  <a:pt x="619505" y="309753"/>
                </a:lnTo>
                <a:lnTo>
                  <a:pt x="309752" y="309753"/>
                </a:lnTo>
                <a:lnTo>
                  <a:pt x="0" y="0"/>
                </a:lnTo>
                <a:close/>
              </a:path>
              <a:path extrusionOk="0" h="885190" w="619760">
                <a:moveTo>
                  <a:pt x="619505" y="0"/>
                </a:moveTo>
                <a:lnTo>
                  <a:pt x="309752" y="309753"/>
                </a:lnTo>
                <a:lnTo>
                  <a:pt x="619505" y="309753"/>
                </a:lnTo>
                <a:lnTo>
                  <a:pt x="619505" y="0"/>
                </a:lnTo>
                <a:close/>
              </a:path>
            </a:pathLst>
          </a:custGeom>
          <a:solidFill>
            <a:srgbClr val="C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0" name="Google Shape;330;p6"/>
          <p:cNvSpPr/>
          <p:nvPr/>
        </p:nvSpPr>
        <p:spPr>
          <a:xfrm>
            <a:off x="3047" y="6400800"/>
            <a:ext cx="12189460" cy="457200"/>
          </a:xfrm>
          <a:custGeom>
            <a:rect b="b" l="l" r="r" t="t"/>
            <a:pathLst>
              <a:path extrusionOk="0" h="457200" w="12189460">
                <a:moveTo>
                  <a:pt x="0" y="457200"/>
                </a:moveTo>
                <a:lnTo>
                  <a:pt x="12188952" y="457200"/>
                </a:lnTo>
                <a:lnTo>
                  <a:pt x="12188952" y="0"/>
                </a:lnTo>
                <a:lnTo>
                  <a:pt x="0" y="0"/>
                </a:lnTo>
                <a:lnTo>
                  <a:pt x="0" y="457200"/>
                </a:lnTo>
                <a:close/>
              </a:path>
            </a:pathLst>
          </a:custGeom>
          <a:solidFill>
            <a:srgbClr val="002E6C"/>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1" name="Google Shape;331;p6"/>
          <p:cNvSpPr txBox="1"/>
          <p:nvPr/>
        </p:nvSpPr>
        <p:spPr>
          <a:xfrm>
            <a:off x="4674708" y="3714543"/>
            <a:ext cx="200660" cy="38036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2400">
                <a:solidFill>
                  <a:srgbClr val="FFFFFF"/>
                </a:solidFill>
                <a:latin typeface="Arial"/>
                <a:ea typeface="Arial"/>
                <a:cs typeface="Arial"/>
                <a:sym typeface="Arial"/>
              </a:rPr>
              <a:t>5</a:t>
            </a:r>
            <a:endParaRPr sz="2400">
              <a:solidFill>
                <a:schemeClr val="dk1"/>
              </a:solidFill>
              <a:latin typeface="Arial"/>
              <a:ea typeface="Arial"/>
              <a:cs typeface="Arial"/>
              <a:sym typeface="Arial"/>
            </a:endParaRPr>
          </a:p>
        </p:txBody>
      </p:sp>
      <p:sp>
        <p:nvSpPr>
          <p:cNvPr id="332" name="Google Shape;332;p6"/>
          <p:cNvSpPr txBox="1"/>
          <p:nvPr/>
        </p:nvSpPr>
        <p:spPr>
          <a:xfrm>
            <a:off x="4681947" y="4344035"/>
            <a:ext cx="200660" cy="38036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2400">
                <a:solidFill>
                  <a:srgbClr val="FFFFFF"/>
                </a:solidFill>
                <a:latin typeface="Arial"/>
                <a:ea typeface="Arial"/>
                <a:cs typeface="Arial"/>
                <a:sym typeface="Arial"/>
              </a:rPr>
              <a:t>6</a:t>
            </a:r>
            <a:endParaRPr sz="2400">
              <a:solidFill>
                <a:schemeClr val="dk1"/>
              </a:solidFill>
              <a:latin typeface="Arial"/>
              <a:ea typeface="Arial"/>
              <a:cs typeface="Arial"/>
              <a:sym typeface="Arial"/>
            </a:endParaRPr>
          </a:p>
        </p:txBody>
      </p:sp>
      <p:sp>
        <p:nvSpPr>
          <p:cNvPr id="333" name="Google Shape;333;p6"/>
          <p:cNvSpPr txBox="1"/>
          <p:nvPr/>
        </p:nvSpPr>
        <p:spPr>
          <a:xfrm>
            <a:off x="4674708" y="4953890"/>
            <a:ext cx="200660" cy="38036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2400">
                <a:solidFill>
                  <a:srgbClr val="FFFFFF"/>
                </a:solidFill>
                <a:latin typeface="Arial"/>
                <a:ea typeface="Arial"/>
                <a:cs typeface="Arial"/>
                <a:sym typeface="Arial"/>
              </a:rPr>
              <a:t>7</a:t>
            </a:r>
            <a:endParaRPr sz="2400">
              <a:solidFill>
                <a:schemeClr val="dk1"/>
              </a:solidFill>
              <a:latin typeface="Arial"/>
              <a:ea typeface="Arial"/>
              <a:cs typeface="Arial"/>
              <a:sym typeface="Arial"/>
            </a:endParaRPr>
          </a:p>
        </p:txBody>
      </p:sp>
      <p:sp>
        <p:nvSpPr>
          <p:cNvPr id="334" name="Google Shape;334;p6"/>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graphicFrame>
        <p:nvGraphicFramePr>
          <p:cNvPr id="876" name="Google Shape;876;p60"/>
          <p:cNvGraphicFramePr/>
          <p:nvPr/>
        </p:nvGraphicFramePr>
        <p:xfrm>
          <a:off x="442944" y="953258"/>
          <a:ext cx="3000000" cy="3000000"/>
        </p:xfrm>
        <a:graphic>
          <a:graphicData uri="http://schemas.openxmlformats.org/drawingml/2006/table">
            <a:tbl>
              <a:tblPr bandRow="1" firstRow="1">
                <a:noFill/>
                <a:tableStyleId>{F1C0719A-56F5-4E9C-9574-EE4205B9233D}</a:tableStyleId>
              </a:tblPr>
              <a:tblGrid>
                <a:gridCol w="2069150"/>
                <a:gridCol w="7178100"/>
                <a:gridCol w="2381100"/>
              </a:tblGrid>
              <a:tr h="456175">
                <a:tc>
                  <a:txBody>
                    <a:bodyPr/>
                    <a:lstStyle/>
                    <a:p>
                      <a:pPr indent="0" lvl="0" marL="64769" marR="0" rtl="0" algn="l">
                        <a:lnSpc>
                          <a:spcPct val="135000"/>
                        </a:lnSpc>
                        <a:spcBef>
                          <a:spcPts val="0"/>
                        </a:spcBef>
                        <a:spcAft>
                          <a:spcPts val="0"/>
                        </a:spcAft>
                        <a:buNone/>
                      </a:pPr>
                      <a:r>
                        <a:rPr lang="en-US" sz="1200" u="none" cap="none" strike="noStrike"/>
                        <a:t>KATEGORIA/KATEGORIA NDOGO</a:t>
                      </a:r>
                      <a:endParaRPr sz="1200" u="none" cap="none" strike="noStrike">
                        <a:solidFill>
                          <a:schemeClr val="lt1"/>
                        </a:solidFill>
                        <a:latin typeface="Arial"/>
                        <a:ea typeface="Arial"/>
                        <a:cs typeface="Arial"/>
                        <a:sym typeface="Arial"/>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2060"/>
                    </a:solidFill>
                  </a:tcPr>
                </a:tc>
                <a:tc>
                  <a:txBody>
                    <a:bodyPr/>
                    <a:lstStyle/>
                    <a:p>
                      <a:pPr indent="0" lvl="0" marL="64769" marR="0" rtl="0" algn="ctr">
                        <a:lnSpc>
                          <a:spcPct val="135000"/>
                        </a:lnSpc>
                        <a:spcBef>
                          <a:spcPts val="0"/>
                        </a:spcBef>
                        <a:spcAft>
                          <a:spcPts val="0"/>
                        </a:spcAft>
                        <a:buNone/>
                      </a:pPr>
                      <a:r>
                        <a:rPr lang="en-US" sz="1200" u="none" cap="none" strike="noStrike"/>
                        <a:t>MALENGO</a:t>
                      </a:r>
                      <a:endParaRPr sz="1200" u="none" cap="none" strike="noStrike">
                        <a:solidFill>
                          <a:schemeClr val="lt1"/>
                        </a:solidFill>
                        <a:latin typeface="Arial"/>
                        <a:ea typeface="Arial"/>
                        <a:cs typeface="Arial"/>
                        <a:sym typeface="Arial"/>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2060"/>
                    </a:solidFill>
                  </a:tcPr>
                </a:tc>
                <a:tc>
                  <a:txBody>
                    <a:bodyPr/>
                    <a:lstStyle/>
                    <a:p>
                      <a:pPr indent="0" lvl="0" marL="64769" marR="0" rtl="0" algn="ctr">
                        <a:lnSpc>
                          <a:spcPct val="135000"/>
                        </a:lnSpc>
                        <a:spcBef>
                          <a:spcPts val="0"/>
                        </a:spcBef>
                        <a:spcAft>
                          <a:spcPts val="0"/>
                        </a:spcAft>
                        <a:buNone/>
                      </a:pPr>
                      <a:r>
                        <a:rPr lang="en-US" sz="1200" u="none" cap="none" strike="noStrike"/>
                        <a:t>NYARAKA MUHIMU KWA AJILI YA TATHMINI</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2060"/>
                    </a:solidFill>
                  </a:tcPr>
                </a:tc>
              </a:tr>
              <a:tr h="702200">
                <a:tc>
                  <a:txBody>
                    <a:bodyPr/>
                    <a:lstStyle/>
                    <a:p>
                      <a:pPr indent="0" lvl="0" marL="0" marR="0" rtl="0" algn="l">
                        <a:spcBef>
                          <a:spcPts val="0"/>
                        </a:spcBef>
                        <a:spcAft>
                          <a:spcPts val="0"/>
                        </a:spcAft>
                        <a:buNone/>
                      </a:pPr>
                      <a:r>
                        <a:rPr lang="en-US" sz="1200" u="none" cap="none" strike="noStrike"/>
                        <a:t>Bajeti ya Mwaka </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u="none" cap="none" strike="noStrike">
                          <a:solidFill>
                            <a:schemeClr val="dk1"/>
                          </a:solidFill>
                          <a:latin typeface="Arial"/>
                          <a:ea typeface="Arial"/>
                          <a:cs typeface="Arial"/>
                          <a:sym typeface="Arial"/>
                        </a:rPr>
                        <a:t>Thibitisha kuwa</a:t>
                      </a:r>
                      <a:r>
                        <a:rPr lang="en-US" sz="1200" u="none" cap="none" strike="noStrike">
                          <a:solidFill>
                            <a:srgbClr val="000000"/>
                          </a:solidFill>
                          <a:latin typeface="Calibri"/>
                          <a:ea typeface="Calibri"/>
                          <a:cs typeface="Calibri"/>
                          <a:sym typeface="Calibri"/>
                        </a:rPr>
                        <a:t>bajeti za shirika zisizo za kawaida zimeandaliwa, zimekaguliwa na kuidhinishwa kwa wakati</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Sera za Usimamizi wa Fedha/Mwongozo wa Utaratibu</a:t>
                      </a:r>
                      <a:endParaRPr/>
                    </a:p>
                    <a:p>
                      <a:pPr indent="-8890" lvl="0" marL="8890" marR="0" rtl="0" algn="l">
                        <a:spcBef>
                          <a:spcPts val="0"/>
                        </a:spcBef>
                        <a:spcAft>
                          <a:spcPts val="0"/>
                        </a:spcAft>
                        <a:buNone/>
                      </a:pPr>
                      <a:r>
                        <a:rPr lang="en-US" sz="1200" u="none" cap="none" strike="noStrike"/>
                        <a:t>Kuendana kwa miamala ya Benki</a:t>
                      </a:r>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68375">
                <a:tc>
                  <a:txBody>
                    <a:bodyPr/>
                    <a:lstStyle/>
                    <a:p>
                      <a:pPr indent="0" lvl="0" marL="0" marR="0" rtl="0" algn="l">
                        <a:spcBef>
                          <a:spcPts val="0"/>
                        </a:spcBef>
                        <a:spcAft>
                          <a:spcPts val="0"/>
                        </a:spcAft>
                        <a:buNone/>
                      </a:pPr>
                      <a:r>
                        <a:rPr lang="en-US" sz="1200" u="none" cap="none" strike="noStrike"/>
                        <a:t>Ushiriki wa wafanyakazi </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u="none" cap="none" strike="noStrike">
                          <a:solidFill>
                            <a:schemeClr val="dk1"/>
                          </a:solidFill>
                          <a:latin typeface="Arial"/>
                          <a:ea typeface="Arial"/>
                          <a:cs typeface="Arial"/>
                          <a:sym typeface="Arial"/>
                        </a:rPr>
                        <a:t>Thibitisha kwamba</a:t>
                      </a:r>
                      <a:r>
                        <a:rPr lang="en-US" sz="1200" u="none" cap="none" strike="noStrike">
                          <a:solidFill>
                            <a:srgbClr val="000000"/>
                          </a:solidFill>
                          <a:latin typeface="Calibri"/>
                          <a:ea typeface="Calibri"/>
                          <a:cs typeface="Calibri"/>
                          <a:sym typeface="Calibri"/>
                        </a:rPr>
                        <a:t>wafanyakazi wa fedha na programu wanahusika katika kuandaa bajeti.</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Sera za Usimamizi wa Fedha/taratibu/ miongozo</a:t>
                      </a:r>
                      <a:endParaRPr/>
                    </a:p>
                    <a:p>
                      <a:pPr indent="-8890" lvl="0" marL="8890" marR="0" rtl="0" algn="l">
                        <a:spcBef>
                          <a:spcPts val="0"/>
                        </a:spcBef>
                        <a:spcAft>
                          <a:spcPts val="0"/>
                        </a:spcAft>
                        <a:buNone/>
                      </a:pPr>
                      <a:r>
                        <a:rPr lang="en-US" sz="1200" u="none" cap="none" strike="noStrike"/>
                        <a:t>Chati ya Akaunti</a:t>
                      </a:r>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891150">
                <a:tc>
                  <a:txBody>
                    <a:bodyPr/>
                    <a:lstStyle/>
                    <a:p>
                      <a:pPr indent="0" lvl="0" marL="0" marR="0" rtl="0" algn="l">
                        <a:spcBef>
                          <a:spcPts val="0"/>
                        </a:spcBef>
                        <a:spcAft>
                          <a:spcPts val="0"/>
                        </a:spcAft>
                        <a:buNone/>
                      </a:pPr>
                      <a:r>
                        <a:rPr lang="en-US" sz="1200" u="none" cap="none" strike="noStrike"/>
                        <a:t>Shughuli Zilizopangwa </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u="none" cap="none" strike="noStrike">
                          <a:solidFill>
                            <a:schemeClr val="dk1"/>
                          </a:solidFill>
                          <a:latin typeface="Arial"/>
                          <a:ea typeface="Arial"/>
                          <a:cs typeface="Arial"/>
                          <a:sym typeface="Arial"/>
                        </a:rPr>
                        <a:t>Thibitisha kwamba shughuli za shirika</a:t>
                      </a:r>
                      <a:r>
                        <a:rPr lang="en-US" sz="1200" u="none" cap="none" strike="noStrike">
                          <a:solidFill>
                            <a:srgbClr val="000000"/>
                          </a:solidFill>
                          <a:latin typeface="Calibri"/>
                          <a:ea typeface="Calibri"/>
                          <a:cs typeface="Calibri"/>
                          <a:sym typeface="Calibri"/>
                        </a:rPr>
                        <a:t> daima zinategemea gharama za shughuli zilizopangwa.</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Sera za Usimamizi wa Fedha/Mwongozo wa Utaratibu</a:t>
                      </a:r>
                      <a:endParaRPr/>
                    </a:p>
                    <a:p>
                      <a:pPr indent="-8890" lvl="0" marL="8890" marR="0" rtl="0" algn="l">
                        <a:spcBef>
                          <a:spcPts val="0"/>
                        </a:spcBef>
                        <a:spcAft>
                          <a:spcPts val="0"/>
                        </a:spcAft>
                        <a:buNone/>
                      </a:pPr>
                      <a:r>
                        <a:rPr lang="en-US" sz="1200" u="none" cap="none" strike="noStrike"/>
                        <a:t>Chati ya Akaunti</a:t>
                      </a:r>
                      <a:endParaRPr/>
                    </a:p>
                    <a:p>
                      <a:pPr indent="-8890" lvl="0" marL="8890" marR="0" rtl="0" algn="l">
                        <a:spcBef>
                          <a:spcPts val="0"/>
                        </a:spcBef>
                        <a:spcAft>
                          <a:spcPts val="0"/>
                        </a:spcAft>
                        <a:buNone/>
                      </a:pPr>
                      <a:r>
                        <a:rPr lang="en-US" sz="1200" u="none" cap="none" strike="noStrike"/>
                        <a:t>Ripoti za kifedha</a:t>
                      </a:r>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68375">
                <a:tc>
                  <a:txBody>
                    <a:bodyPr/>
                    <a:lstStyle/>
                    <a:p>
                      <a:pPr indent="0" lvl="0" marL="0" marR="0" rtl="0" algn="l">
                        <a:spcBef>
                          <a:spcPts val="0"/>
                        </a:spcBef>
                        <a:spcAft>
                          <a:spcPts val="0"/>
                        </a:spcAft>
                        <a:buNone/>
                      </a:pPr>
                      <a:r>
                        <a:rPr lang="en-US" sz="1200" u="none" cap="none" strike="noStrike"/>
                        <a:t>Maelezo ya Bajeti </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u="none" cap="none" strike="noStrike">
                          <a:solidFill>
                            <a:schemeClr val="dk1"/>
                          </a:solidFill>
                          <a:latin typeface="Arial"/>
                          <a:ea typeface="Arial"/>
                          <a:cs typeface="Arial"/>
                          <a:sym typeface="Arial"/>
                        </a:rPr>
                        <a:t>Thibitisha kuwa mashirika b</a:t>
                      </a:r>
                      <a:r>
                        <a:rPr lang="en-US" sz="1200" u="none" cap="none" strike="noStrike">
                          <a:solidFill>
                            <a:srgbClr val="000000"/>
                          </a:solidFill>
                          <a:latin typeface="Calibri"/>
                          <a:ea typeface="Calibri"/>
                          <a:cs typeface="Calibri"/>
                          <a:sym typeface="Calibri"/>
                        </a:rPr>
                        <a:t>hujumuisha maelezo ya bajeti na mahesabu ya wazi.</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Sera za Usimamizi wa Fedha/Mwongozo wa Utaratibu</a:t>
                      </a:r>
                      <a:endParaRPr/>
                    </a:p>
                    <a:p>
                      <a:pPr indent="-8890" lvl="0" marL="8890" marR="0" rtl="0" algn="l">
                        <a:spcBef>
                          <a:spcPts val="0"/>
                        </a:spcBef>
                        <a:spcAft>
                          <a:spcPts val="0"/>
                        </a:spcAft>
                        <a:buNone/>
                      </a:pPr>
                      <a:r>
                        <a:rPr lang="en-US" sz="1200" u="none" cap="none" strike="noStrike"/>
                        <a:t>Ripoti za kifedha</a:t>
                      </a:r>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45575">
                <a:tc>
                  <a:txBody>
                    <a:bodyPr/>
                    <a:lstStyle/>
                    <a:p>
                      <a:pPr indent="0" lvl="0" marL="0" marR="0" rtl="0" algn="l">
                        <a:spcBef>
                          <a:spcPts val="0"/>
                        </a:spcBef>
                        <a:spcAft>
                          <a:spcPts val="0"/>
                        </a:spcAft>
                        <a:buNone/>
                      </a:pPr>
                      <a:r>
                        <a:rPr lang="en-US" sz="1200" u="none" cap="none" strike="noStrike"/>
                        <a:t>Bajeti za wafadhili</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u="none" cap="none" strike="noStrike">
                          <a:solidFill>
                            <a:schemeClr val="dk1"/>
                          </a:solidFill>
                          <a:latin typeface="Arial"/>
                          <a:ea typeface="Arial"/>
                          <a:cs typeface="Arial"/>
                          <a:sym typeface="Arial"/>
                        </a:rPr>
                        <a:t>Thibitisha kuwa shirika</a:t>
                      </a:r>
                      <a:r>
                        <a:rPr lang="en-US" sz="1200" u="none" cap="none" strike="noStrike">
                          <a:solidFill>
                            <a:srgbClr val="000000"/>
                          </a:solidFill>
                          <a:latin typeface="Calibri"/>
                          <a:ea typeface="Calibri"/>
                          <a:cs typeface="Calibri"/>
                          <a:sym typeface="Calibri"/>
                        </a:rPr>
                        <a:t>linaandaa bajeti tofauti kwa kila mfadhili na mradi.</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Sera za Usimamizi wa Fedha/Mwongozo wa Utaratibu</a:t>
                      </a:r>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45575">
                <a:tc>
                  <a:txBody>
                    <a:bodyPr/>
                    <a:lstStyle/>
                    <a:p>
                      <a:pPr indent="0" lvl="0" marL="0" marR="0" rtl="0" algn="l">
                        <a:spcBef>
                          <a:spcPts val="0"/>
                        </a:spcBef>
                        <a:spcAft>
                          <a:spcPts val="0"/>
                        </a:spcAft>
                        <a:buNone/>
                      </a:pPr>
                      <a:r>
                        <a:rPr lang="en-US" sz="1200" u="none" cap="none" strike="noStrike"/>
                        <a:t>Idhini ya Bodi </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u="none" cap="none" strike="noStrike">
                          <a:solidFill>
                            <a:schemeClr val="dk1"/>
                          </a:solidFill>
                          <a:latin typeface="Arial"/>
                          <a:ea typeface="Arial"/>
                          <a:cs typeface="Arial"/>
                          <a:sym typeface="Arial"/>
                        </a:rPr>
                        <a:t>Thibitisha kuwa bajeti za kila mwaka za shirika </a:t>
                      </a:r>
                      <a:r>
                        <a:rPr lang="en-US" sz="1200" u="none" cap="none" strike="noStrike">
                          <a:solidFill>
                            <a:srgbClr val="000000"/>
                          </a:solidFill>
                          <a:latin typeface="Calibri"/>
                          <a:ea typeface="Calibri"/>
                          <a:cs typeface="Calibri"/>
                          <a:sym typeface="Calibri"/>
                        </a:rPr>
                        <a:t> hukaguliwa na kuidhinishwa na Bodi ya Wadhamini kila wakati</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Sera za Usimamizi wa Fedha/Mwongozo wa Utaratibu</a:t>
                      </a:r>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531175">
                <a:tc>
                  <a:txBody>
                    <a:bodyPr/>
                    <a:lstStyle/>
                    <a:p>
                      <a:pPr indent="0" lvl="0" marL="0" marR="0" rtl="0" algn="l">
                        <a:spcBef>
                          <a:spcPts val="0"/>
                        </a:spcBef>
                        <a:spcAft>
                          <a:spcPts val="0"/>
                        </a:spcAft>
                        <a:buNone/>
                      </a:pPr>
                      <a:r>
                        <a:rPr lang="en-US" sz="1200" u="none" cap="none" strike="noStrike"/>
                        <a:t>Meneja wa bajeti</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u="none" cap="none" strike="noStrike">
                          <a:solidFill>
                            <a:schemeClr val="dk1"/>
                          </a:solidFill>
                          <a:latin typeface="Arial"/>
                          <a:ea typeface="Arial"/>
                          <a:cs typeface="Arial"/>
                          <a:sym typeface="Arial"/>
                        </a:rPr>
                        <a:t>Thibitisha kuwa shirika  lina mtu </a:t>
                      </a:r>
                      <a:r>
                        <a:rPr lang="en-US" sz="1200" u="none" cap="none" strike="noStrike">
                          <a:solidFill>
                            <a:srgbClr val="000000"/>
                          </a:solidFill>
                          <a:latin typeface="Calibri"/>
                          <a:ea typeface="Calibri"/>
                          <a:cs typeface="Calibri"/>
                          <a:sym typeface="Calibri"/>
                        </a:rPr>
                        <a:t>aliyetajwa (meneja wa bajeti) ambaye ana jukumu la kutekeleza na kusimamia kila bajeti</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Sera za Usimamizi wa Fedha/Mwongozo wa Utaratibu</a:t>
                      </a:r>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468150">
                <a:tc>
                  <a:txBody>
                    <a:bodyPr/>
                    <a:lstStyle/>
                    <a:p>
                      <a:pPr indent="0" lvl="0" marL="0" marR="0" rtl="0" algn="l">
                        <a:spcBef>
                          <a:spcPts val="0"/>
                        </a:spcBef>
                        <a:spcAft>
                          <a:spcPts val="0"/>
                        </a:spcAft>
                        <a:buNone/>
                      </a:pPr>
                      <a:r>
                        <a:rPr lang="en-US" sz="1200" u="none" cap="none" strike="noStrike"/>
                        <a:t>Ilifadhiliwa vya kutosha </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200" u="none" cap="none" strike="noStrike">
                          <a:solidFill>
                            <a:schemeClr val="dk1"/>
                          </a:solidFill>
                          <a:latin typeface="Arial"/>
                          <a:ea typeface="Arial"/>
                          <a:cs typeface="Arial"/>
                          <a:sym typeface="Arial"/>
                        </a:rPr>
                        <a:t>Thibitisha kuwa</a:t>
                      </a:r>
                      <a:r>
                        <a:rPr lang="en-US" sz="1200" u="none" cap="none" strike="noStrike">
                          <a:solidFill>
                            <a:srgbClr val="000000"/>
                          </a:solidFill>
                          <a:latin typeface="Calibri"/>
                          <a:ea typeface="Calibri"/>
                          <a:cs typeface="Calibri"/>
                          <a:sym typeface="Calibri"/>
                        </a:rPr>
                        <a:t>gharama za uendeshaji zilizopangwa za ll zimefadhiliwa vya kutosha</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Sera za Usimamizi wa Fedha/Mwongozo wa Utaratibu</a:t>
                      </a:r>
                      <a:endParaRPr sz="1200" u="none" cap="none" strike="noStrike"/>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877" name="Google Shape;877;p60"/>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 ZA FEDHA/KATEGORIA NDOGO</a:t>
            </a:r>
            <a:endParaRPr/>
          </a:p>
        </p:txBody>
      </p:sp>
      <p:sp>
        <p:nvSpPr>
          <p:cNvPr id="878" name="Google Shape;878;p60"/>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graphicFrame>
        <p:nvGraphicFramePr>
          <p:cNvPr id="883" name="Google Shape;883;p61"/>
          <p:cNvGraphicFramePr/>
          <p:nvPr/>
        </p:nvGraphicFramePr>
        <p:xfrm>
          <a:off x="261257" y="926673"/>
          <a:ext cx="3000000" cy="3000000"/>
        </p:xfrm>
        <a:graphic>
          <a:graphicData uri="http://schemas.openxmlformats.org/drawingml/2006/table">
            <a:tbl>
              <a:tblPr bandRow="1" firstRow="1">
                <a:noFill/>
                <a:tableStyleId>{F1C0719A-56F5-4E9C-9574-EE4205B9233D}</a:tableStyleId>
              </a:tblPr>
              <a:tblGrid>
                <a:gridCol w="2308225"/>
                <a:gridCol w="6419425"/>
                <a:gridCol w="3077200"/>
              </a:tblGrid>
              <a:tr h="386625">
                <a:tc>
                  <a:txBody>
                    <a:bodyPr/>
                    <a:lstStyle/>
                    <a:p>
                      <a:pPr indent="0" lvl="0" marL="64769" marR="0" rtl="0" algn="ctr">
                        <a:lnSpc>
                          <a:spcPct val="115714"/>
                        </a:lnSpc>
                        <a:spcBef>
                          <a:spcPts val="0"/>
                        </a:spcBef>
                        <a:spcAft>
                          <a:spcPts val="0"/>
                        </a:spcAft>
                        <a:buNone/>
                      </a:pPr>
                      <a:r>
                        <a:rPr b="1" lang="en-US" sz="1400" u="none" cap="none" strike="noStrike">
                          <a:solidFill>
                            <a:schemeClr val="lt1"/>
                          </a:solidFill>
                          <a:latin typeface="Arial"/>
                          <a:ea typeface="Arial"/>
                          <a:cs typeface="Arial"/>
                          <a:sym typeface="Arial"/>
                        </a:rPr>
                        <a:t>KATEGORIA/KATEGORIA NDOGO</a:t>
                      </a:r>
                      <a:endParaRPr sz="1400" u="none" cap="none" strike="noStrike">
                        <a:solidFill>
                          <a:schemeClr val="lt1"/>
                        </a:solidFill>
                        <a:latin typeface="Arial"/>
                        <a:ea typeface="Arial"/>
                        <a:cs typeface="Arial"/>
                        <a:sym typeface="Arial"/>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2060"/>
                    </a:solidFill>
                  </a:tcPr>
                </a:tc>
                <a:tc>
                  <a:txBody>
                    <a:bodyPr/>
                    <a:lstStyle/>
                    <a:p>
                      <a:pPr indent="0" lvl="0" marL="64769" marR="0" rtl="0" algn="ctr">
                        <a:lnSpc>
                          <a:spcPct val="115714"/>
                        </a:lnSpc>
                        <a:spcBef>
                          <a:spcPts val="0"/>
                        </a:spcBef>
                        <a:spcAft>
                          <a:spcPts val="0"/>
                        </a:spcAft>
                        <a:buNone/>
                      </a:pPr>
                      <a:r>
                        <a:rPr b="1" lang="en-US" sz="1400" u="none" cap="none" strike="noStrike">
                          <a:solidFill>
                            <a:schemeClr val="lt1"/>
                          </a:solidFill>
                          <a:latin typeface="Arial"/>
                          <a:ea typeface="Arial"/>
                          <a:cs typeface="Arial"/>
                          <a:sym typeface="Arial"/>
                        </a:rPr>
                        <a:t>MALENGO</a:t>
                      </a:r>
                      <a:endParaRPr sz="1400" u="none" cap="none" strike="noStrike">
                        <a:solidFill>
                          <a:schemeClr val="lt1"/>
                        </a:solidFill>
                        <a:latin typeface="Arial"/>
                        <a:ea typeface="Arial"/>
                        <a:cs typeface="Arial"/>
                        <a:sym typeface="Arial"/>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2060"/>
                    </a:solidFill>
                  </a:tcPr>
                </a:tc>
                <a:tc>
                  <a:txBody>
                    <a:bodyPr/>
                    <a:lstStyle/>
                    <a:p>
                      <a:pPr indent="0" lvl="0" marL="64769" marR="0" rtl="0" algn="ctr">
                        <a:lnSpc>
                          <a:spcPct val="115714"/>
                        </a:lnSpc>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2060"/>
                    </a:solidFill>
                  </a:tcPr>
                </a:tc>
              </a:tr>
              <a:tr h="940825">
                <a:tc>
                  <a:txBody>
                    <a:bodyPr/>
                    <a:lstStyle/>
                    <a:p>
                      <a:pPr indent="0" lvl="0" marL="0" marR="0" rtl="0" algn="l">
                        <a:spcBef>
                          <a:spcPts val="0"/>
                        </a:spcBef>
                        <a:spcAft>
                          <a:spcPts val="0"/>
                        </a:spcAft>
                        <a:buNone/>
                      </a:pPr>
                      <a:r>
                        <a:rPr b="1" lang="en-US" sz="1100" u="none" cap="none" strike="noStrike">
                          <a:solidFill>
                            <a:srgbClr val="000000"/>
                          </a:solidFill>
                          <a:latin typeface="Calibri"/>
                          <a:ea typeface="Calibri"/>
                          <a:cs typeface="Calibri"/>
                          <a:sym typeface="Calibri"/>
                        </a:rPr>
                        <a:t>Gharama Zisizo za Moja kwa Moja </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C000"/>
                    </a:solidFill>
                  </a:tcPr>
                </a:tc>
                <a:tc>
                  <a:txBody>
                    <a:bodyPr/>
                    <a:lstStyle/>
                    <a:p>
                      <a:pPr indent="0" lvl="0" marL="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shirika limehesabu vizuri MTDC na lina mfumo wa uhasibu ambao hufuatilia mara kwa mara na kwa usahihi gharama zisizo za moja kwa moja AU shirika halijajumuisha gharama zisizo za moja kwa moja katika bajeti</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C000"/>
                    </a:solidFill>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Ripoti za kifedha </a:t>
                      </a:r>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C000"/>
                    </a:solidFill>
                  </a:tcPr>
                </a:tc>
              </a:tr>
              <a:tr h="940825">
                <a:tc>
                  <a:txBody>
                    <a:bodyPr/>
                    <a:lstStyle/>
                    <a:p>
                      <a:pPr indent="0" lvl="0" marL="0" marR="0" rtl="0" algn="l">
                        <a:spcBef>
                          <a:spcPts val="0"/>
                        </a:spcBef>
                        <a:spcAft>
                          <a:spcPts val="0"/>
                        </a:spcAft>
                        <a:buNone/>
                      </a:pPr>
                      <a:r>
                        <a:rPr b="1" lang="en-US" sz="1100" u="none" cap="none" strike="noStrike">
                          <a:solidFill>
                            <a:srgbClr val="000000"/>
                          </a:solidFill>
                          <a:latin typeface="Calibri"/>
                          <a:ea typeface="Calibri"/>
                          <a:cs typeface="Calibri"/>
                          <a:sym typeface="Calibri"/>
                        </a:rPr>
                        <a:t>Sera ya Ugawaji wa Gharama </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Sera ya Ugawaji wa Gharama inatumika kila wakati wakati wa kutenga gharama za pamoja.</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za Usimamizi wa Fedha/Mwongozo wa Utaratibu</a:t>
                      </a:r>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176025">
                <a:tc rowSpan="2">
                  <a:txBody>
                    <a:bodyPr/>
                    <a:lstStyle/>
                    <a:p>
                      <a:pPr indent="0" lvl="0" marL="0" marR="0" rtl="0" algn="l">
                        <a:spcBef>
                          <a:spcPts val="0"/>
                        </a:spcBef>
                        <a:spcAft>
                          <a:spcPts val="0"/>
                        </a:spcAft>
                        <a:buNone/>
                      </a:pPr>
                      <a:r>
                        <a:rPr b="1" lang="en-US" sz="1100" u="none" cap="none" strike="noStrike">
                          <a:solidFill>
                            <a:srgbClr val="000000"/>
                          </a:solidFill>
                          <a:latin typeface="Calibri"/>
                          <a:ea typeface="Calibri"/>
                          <a:cs typeface="Calibri"/>
                          <a:sym typeface="Calibri"/>
                        </a:rPr>
                        <a:t>Malipo Yaliyoidhinishwa</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ukaguzi wote au miamala ya benki imeidhinishwa/kutiwa saini na angalau watia saini wawili walioidhinishwa</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za Usimamizi wa Fedha/Mwongozo wa Utaratibu</a:t>
                      </a:r>
                      <a:endParaRPr/>
                    </a:p>
                    <a:p>
                      <a:pPr indent="-8890" lvl="0" marL="8890" marR="0" rtl="0" algn="l">
                        <a:spcBef>
                          <a:spcPts val="1800"/>
                        </a:spcBef>
                        <a:spcAft>
                          <a:spcPts val="0"/>
                        </a:spcAft>
                        <a:buNone/>
                      </a:pPr>
                      <a:r>
                        <a:rPr lang="en-US" sz="1400" u="none" cap="none" strike="noStrike">
                          <a:solidFill>
                            <a:schemeClr val="dk1"/>
                          </a:solidFill>
                          <a:latin typeface="Arial"/>
                          <a:ea typeface="Arial"/>
                          <a:cs typeface="Arial"/>
                          <a:sym typeface="Arial"/>
                        </a:rPr>
                        <a:t>Ripoti za ukaguzi</a:t>
                      </a:r>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940825">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pesa zote zilizopokelewa zimewekwa benki, yaani bila matumizi yoyote</a:t>
                      </a:r>
                      <a:endParaRPr/>
                    </a:p>
                    <a:p>
                      <a:pPr indent="-8890" lvl="0" marL="8890" marR="0" rtl="0" algn="l">
                        <a:spcBef>
                          <a:spcPts val="1800"/>
                        </a:spcBef>
                        <a:spcAft>
                          <a:spcPts val="0"/>
                        </a:spcAft>
                        <a:buNone/>
                      </a:pPr>
                      <a:r>
                        <a:t/>
                      </a:r>
                      <a:endParaRPr sz="1400" u="none" cap="none" strike="noStrike">
                        <a:solidFill>
                          <a:schemeClr val="dk1"/>
                        </a:solidFill>
                        <a:latin typeface="Arial"/>
                        <a:ea typeface="Arial"/>
                        <a:cs typeface="Arial"/>
                        <a:sym typeface="Arial"/>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Ripoti za kifedha </a:t>
                      </a:r>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980425">
                <a:tc>
                  <a:txBody>
                    <a:bodyPr/>
                    <a:lstStyle/>
                    <a:p>
                      <a:pPr indent="-8890" lvl="0" marL="8890" marR="0" rtl="0" algn="l">
                        <a:spcBef>
                          <a:spcPts val="0"/>
                        </a:spcBef>
                        <a:spcAft>
                          <a:spcPts val="0"/>
                        </a:spcAft>
                        <a:buNone/>
                      </a:pPr>
                      <a:r>
                        <a:t/>
                      </a:r>
                      <a:endParaRPr sz="1400" u="none" cap="none" strike="noStrike">
                        <a:solidFill>
                          <a:schemeClr val="dk1"/>
                        </a:solidFill>
                        <a:latin typeface="Arial"/>
                        <a:ea typeface="Arial"/>
                        <a:cs typeface="Arial"/>
                        <a:sym typeface="Arial"/>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kuna sera iliyoandikwa inayoelezea ni nani anayeweza kuidhinisha matumizi ya aina tofauti au thamani na hutumiwa kila wakati</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za Usimamizi wa Fedha/Mwongozo wa Utaratibu</a:t>
                      </a:r>
                      <a:endParaRPr/>
                    </a:p>
                    <a:p>
                      <a:pPr indent="-8890" lvl="0" marL="8890" marR="0" rtl="0" algn="l">
                        <a:spcBef>
                          <a:spcPts val="1800"/>
                        </a:spcBef>
                        <a:spcAft>
                          <a:spcPts val="0"/>
                        </a:spcAft>
                        <a:buNone/>
                      </a:pPr>
                      <a:r>
                        <a:rPr lang="en-US" sz="1400" u="none" cap="none" strike="noStrike">
                          <a:solidFill>
                            <a:schemeClr val="dk1"/>
                          </a:solidFill>
                          <a:latin typeface="Arial"/>
                          <a:ea typeface="Arial"/>
                          <a:cs typeface="Arial"/>
                          <a:sym typeface="Arial"/>
                        </a:rPr>
                        <a:t>Mpango wa akiba</a:t>
                      </a:r>
                      <a:endParaRPr/>
                    </a:p>
                  </a:txBody>
                  <a:tcPr marT="0" marB="0" marR="68575" marL="6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884" name="Google Shape;884;p61"/>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 ZA FEDHA/KATEGORIA NDOGO (CONT.)</a:t>
            </a:r>
            <a:endParaRPr/>
          </a:p>
        </p:txBody>
      </p:sp>
      <p:sp>
        <p:nvSpPr>
          <p:cNvPr id="885" name="Google Shape;885;p61"/>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graphicFrame>
        <p:nvGraphicFramePr>
          <p:cNvPr id="890" name="Google Shape;890;p62"/>
          <p:cNvGraphicFramePr/>
          <p:nvPr/>
        </p:nvGraphicFramePr>
        <p:xfrm>
          <a:off x="296333" y="906121"/>
          <a:ext cx="3000000" cy="3000000"/>
        </p:xfrm>
        <a:graphic>
          <a:graphicData uri="http://schemas.openxmlformats.org/drawingml/2006/table">
            <a:tbl>
              <a:tblPr>
                <a:noFill/>
                <a:tableStyleId>{B19A406E-EE2C-4DFD-9D6A-2B16BFBA1EC5}</a:tableStyleId>
              </a:tblPr>
              <a:tblGrid>
                <a:gridCol w="512850"/>
                <a:gridCol w="1915600"/>
                <a:gridCol w="6248400"/>
                <a:gridCol w="2973300"/>
              </a:tblGrid>
              <a:tr h="704875">
                <a:tc gridSpan="2">
                  <a:txBody>
                    <a:bodyPr/>
                    <a:lstStyle/>
                    <a:p>
                      <a:pPr indent="-8890" lvl="0" marL="8890" marR="0" rtl="0" algn="l">
                        <a:spcBef>
                          <a:spcPts val="0"/>
                        </a:spcBef>
                        <a:spcAft>
                          <a:spcPts val="0"/>
                        </a:spcAft>
                        <a:buNone/>
                      </a:pPr>
                      <a:r>
                        <a:rPr lang="en-US" sz="1300" u="none" cap="none" strike="noStrike"/>
                        <a:t>KATEGORIA/KATEGORIA NDOGO</a:t>
                      </a:r>
                      <a:endParaRPr/>
                    </a:p>
                  </a:txBody>
                  <a:tcPr marT="275" marB="0" marR="1875" marL="18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2060"/>
                    </a:solidFill>
                  </a:tcPr>
                </a:tc>
                <a:tc hMerge="1"/>
                <a:tc>
                  <a:txBody>
                    <a:bodyPr/>
                    <a:lstStyle/>
                    <a:p>
                      <a:pPr indent="-8890" lvl="0" marL="8890" marR="0" rtl="0" algn="ctr">
                        <a:spcBef>
                          <a:spcPts val="0"/>
                        </a:spcBef>
                        <a:spcAft>
                          <a:spcPts val="0"/>
                        </a:spcAft>
                        <a:buNone/>
                      </a:pPr>
                      <a:r>
                        <a:rPr lang="en-US" sz="1300" u="none" cap="none" strike="noStrike"/>
                        <a:t>MALENGO</a:t>
                      </a:r>
                      <a:endParaRPr/>
                    </a:p>
                  </a:txBody>
                  <a:tcPr marT="275" marB="0" marR="1875" marL="18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2060"/>
                    </a:solidFill>
                  </a:tcPr>
                </a:tc>
                <a:tc>
                  <a:txBody>
                    <a:bodyPr/>
                    <a:lstStyle/>
                    <a:p>
                      <a:pPr indent="-8890" lvl="0" marL="8890" marR="0" rtl="0" algn="ctr">
                        <a:spcBef>
                          <a:spcPts val="0"/>
                        </a:spcBef>
                        <a:spcAft>
                          <a:spcPts val="0"/>
                        </a:spcAft>
                        <a:buNone/>
                      </a:pPr>
                      <a:r>
                        <a:rPr lang="en-US" sz="1300" u="none" cap="none" strike="noStrike"/>
                        <a:t>NYARAKA MUHIMU KWA AJILI YA TATHMINI</a:t>
                      </a:r>
                      <a:endParaRPr/>
                    </a:p>
                  </a:txBody>
                  <a:tcPr marT="275" marB="0" marR="1875" marL="18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2060"/>
                    </a:solidFill>
                  </a:tcPr>
                </a:tc>
              </a:tr>
              <a:tr h="975550">
                <a:tc rowSpan="5">
                  <a:txBody>
                    <a:bodyPr/>
                    <a:lstStyle/>
                    <a:p>
                      <a:pPr indent="-8889" lvl="0" marL="80645" marR="71755" rtl="0" algn="ctr">
                        <a:spcBef>
                          <a:spcPts val="0"/>
                        </a:spcBef>
                        <a:spcAft>
                          <a:spcPts val="0"/>
                        </a:spcAft>
                        <a:buNone/>
                      </a:pPr>
                      <a:r>
                        <a:rPr lang="en-US" sz="1300" u="none" cap="none" strike="noStrike"/>
                        <a:t>Nyaraka</a:t>
                      </a:r>
                      <a:endParaRPr/>
                    </a:p>
                  </a:txBody>
                  <a:tcPr marT="0" marB="0" marR="625" marL="62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300" u="none" cap="none" strike="noStrike"/>
                        <a:t>Nyaraka</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300" u="none" cap="none" strike="noStrike"/>
                        <a:t>Thibitisha kwamba kila malipo yana nyaraka za kutosha na zinazofaa za kuthibitisha.</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300" u="none" cap="none" strike="noStrike"/>
                        <a:t>Orodha ya malipo/miamala na hati za kuthibitisha kwa miezi 6 iliyopita</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25175">
                <a:tc vMerge="1"/>
                <a:tc>
                  <a:txBody>
                    <a:bodyPr/>
                    <a:lstStyle/>
                    <a:p>
                      <a:pPr indent="-8890" lvl="0" marL="8890" marR="0" rtl="0" algn="l">
                        <a:spcBef>
                          <a:spcPts val="0"/>
                        </a:spcBef>
                        <a:spcAft>
                          <a:spcPts val="0"/>
                        </a:spcAft>
                        <a:buNone/>
                      </a:pPr>
                      <a:r>
                        <a:rPr lang="en-US" sz="1300" u="none" cap="none" strike="noStrike"/>
                        <a:t>Stakabadhi za Awali </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300" u="none" cap="none" strike="noStrike"/>
                        <a:t>Thibitisha kuwa pesa taslimu au hundi zote zilizopokelewa zimerekodiwa kwenye stakabadhi zilizohesabiwa mapema.</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300" u="none" cap="none" strike="noStrike"/>
                        <a:t>Hundi/stakabadhi za malipo ya awali</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50375">
                <a:tc vMerge="1"/>
                <a:tc>
                  <a:txBody>
                    <a:bodyPr/>
                    <a:lstStyle/>
                    <a:p>
                      <a:pPr indent="-8890" lvl="0" marL="8890" marR="0" rtl="0" algn="l">
                        <a:spcBef>
                          <a:spcPts val="0"/>
                        </a:spcBef>
                        <a:spcAft>
                          <a:spcPts val="0"/>
                        </a:spcAft>
                        <a:buNone/>
                      </a:pPr>
                      <a:r>
                        <a:rPr lang="en-US" sz="1300" u="none" cap="none" strike="noStrike"/>
                        <a:t>Kumbukumbu</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300" u="none" cap="none" strike="noStrike"/>
                        <a:t>Thibitisha kuwa malipo yote na stakabadhi zimeandikwa kwenye vitabu vya pesa taslimu (tarehe, maelezo, kiasi).</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300" u="none" cap="none" strike="noStrike"/>
                        <a:t>Kitabu cha pesa taslimu</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96700">
                <a:tc vMerge="1"/>
                <a:tc>
                  <a:txBody>
                    <a:bodyPr/>
                    <a:lstStyle/>
                    <a:p>
                      <a:pPr indent="-8890" lvl="0" marL="8890" marR="0" rtl="0" algn="l">
                        <a:spcBef>
                          <a:spcPts val="0"/>
                        </a:spcBef>
                        <a:spcAft>
                          <a:spcPts val="0"/>
                        </a:spcAft>
                        <a:buNone/>
                      </a:pPr>
                      <a:r>
                        <a:rPr lang="en-US" sz="1300" u="none" cap="none" strike="noStrike"/>
                        <a:t>Vitabu vya marejeleo </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300" u="none" cap="none" strike="noStrike"/>
                        <a:t>Thibitisha kwamba kila ingizo kwenye kitabu cha pesa kunarejelewa kwenye hati ya uthibitisho.</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300" u="none" cap="none" strike="noStrike"/>
                        <a:t>Nyaraka zilizorejelewa za malipo kwenye kitabu cha pesa kwa miezi 6 iliyopita</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25175">
                <a:tc vMerge="1"/>
                <a:tc>
                  <a:txBody>
                    <a:bodyPr/>
                    <a:lstStyle/>
                    <a:p>
                      <a:pPr indent="-8890" lvl="0" marL="8890" marR="0" rtl="0" algn="l">
                        <a:spcBef>
                          <a:spcPts val="0"/>
                        </a:spcBef>
                        <a:spcAft>
                          <a:spcPts val="0"/>
                        </a:spcAft>
                        <a:buNone/>
                      </a:pPr>
                      <a:r>
                        <a:rPr lang="en-US" sz="1300" u="none" cap="none" strike="noStrike"/>
                        <a:t>Masasisho ya Kila Mwezi </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300" u="none" cap="none" strike="noStrike"/>
                        <a:t>Thibitisha kuwa vitabu vyote vya pesa taslimu husasishwa angalau mara moja kwa mwezi.</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300" u="none" cap="none" strike="noStrike"/>
                        <a:t>Kitabu cha pesa kwa miezi 6 iliyopita </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50375">
                <a:tc rowSpan="3">
                  <a:txBody>
                    <a:bodyPr/>
                    <a:lstStyle/>
                    <a:p>
                      <a:pPr indent="-8889" lvl="0" marL="80645" marR="71755" rtl="0" algn="l">
                        <a:spcBef>
                          <a:spcPts val="0"/>
                        </a:spcBef>
                        <a:spcAft>
                          <a:spcPts val="0"/>
                        </a:spcAft>
                        <a:buNone/>
                      </a:pPr>
                      <a:r>
                        <a:rPr lang="en-US" sz="1300" u="none" cap="none" strike="noStrike"/>
                        <a:t>Malipo ya awali </a:t>
                      </a:r>
                      <a:endParaRPr sz="1300" u="none" cap="none" strike="noStrike">
                        <a:solidFill>
                          <a:srgbClr val="000000"/>
                        </a:solidFill>
                        <a:latin typeface="Arial"/>
                        <a:ea typeface="Arial"/>
                        <a:cs typeface="Arial"/>
                        <a:sym typeface="Arial"/>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300" u="none" cap="none" strike="noStrike"/>
                        <a:t>Upatanisho </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300" u="none" cap="none" strike="noStrike"/>
                        <a:t>Thibitisha kuwa madai yote ya gharama kwa ajili ya malipo ya mapema ya wafanyakazi hukaguliwa dhidi ya kiasi cha mapema na kupatanishwa.</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300" u="none" cap="none" strike="noStrike"/>
                        <a:t>Nyaraka za Upatanisho wa Advansi/Ripoti</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25175">
                <a:tc vMerge="1"/>
                <a:tc>
                  <a:txBody>
                    <a:bodyPr/>
                    <a:lstStyle/>
                    <a:p>
                      <a:pPr indent="-8890" lvl="0" marL="8890" marR="0" rtl="0" algn="l">
                        <a:spcBef>
                          <a:spcPts val="0"/>
                        </a:spcBef>
                        <a:spcAft>
                          <a:spcPts val="0"/>
                        </a:spcAft>
                        <a:buNone/>
                      </a:pPr>
                      <a:r>
                        <a:rPr lang="en-US" sz="1300" u="none" cap="none" strike="noStrike"/>
                        <a:t>Uthibitisho wa Malipo </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300" u="none" cap="none" strike="noStrike"/>
                        <a:t>Thibitisha nyaraka zinazothibitisha kupokea maombi ya mapema yaliyoombwa na wafanyakazi </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300" u="none" cap="none" strike="noStrike"/>
                        <a:t>Uthibitisho wa malipo ya mapema</a:t>
                      </a:r>
                      <a:endParaRPr sz="1300" u="none" cap="none" strike="noStrike">
                        <a:solidFill>
                          <a:schemeClr val="dk1"/>
                        </a:solidFill>
                        <a:latin typeface="Arial"/>
                        <a:ea typeface="Arial"/>
                        <a:cs typeface="Arial"/>
                        <a:sym typeface="Arial"/>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650375">
                <a:tc vMerge="1"/>
                <a:tc>
                  <a:txBody>
                    <a:bodyPr/>
                    <a:lstStyle/>
                    <a:p>
                      <a:pPr indent="-8890" lvl="0" marL="8890" marR="0" rtl="0" algn="l">
                        <a:spcBef>
                          <a:spcPts val="0"/>
                        </a:spcBef>
                        <a:spcAft>
                          <a:spcPts val="0"/>
                        </a:spcAft>
                        <a:buNone/>
                      </a:pPr>
                      <a:r>
                        <a:rPr lang="en-US" sz="1300" u="none" cap="none" strike="noStrike"/>
                        <a:t>Ripoti za kifedha na taarifa</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300" u="none" cap="none" strike="noStrike"/>
                        <a:t>Thibitisha maandalizi ya ripoti bora za kifedha na taarifa kwa wafadhili na AFS mara kwa mara.</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300" u="none" cap="none" strike="noStrike"/>
                        <a:t>Ripoti za kifedha na taarifa</a:t>
                      </a:r>
                      <a:endParaRPr sz="1300" u="none" cap="none" strike="noStrike"/>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891" name="Google Shape;891;p62"/>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 ZA FEDHA/KATEGORIA NDOGO (CONT.)</a:t>
            </a:r>
            <a:endParaRPr/>
          </a:p>
        </p:txBody>
      </p:sp>
      <p:sp>
        <p:nvSpPr>
          <p:cNvPr id="892" name="Google Shape;892;p62"/>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graphicFrame>
        <p:nvGraphicFramePr>
          <p:cNvPr id="897" name="Google Shape;897;p63"/>
          <p:cNvGraphicFramePr/>
          <p:nvPr/>
        </p:nvGraphicFramePr>
        <p:xfrm>
          <a:off x="270932" y="1004836"/>
          <a:ext cx="3000000" cy="3000000"/>
        </p:xfrm>
        <a:graphic>
          <a:graphicData uri="http://schemas.openxmlformats.org/drawingml/2006/table">
            <a:tbl>
              <a:tblPr>
                <a:noFill/>
                <a:tableStyleId>{B19A406E-EE2C-4DFD-9D6A-2B16BFBA1EC5}</a:tableStyleId>
              </a:tblPr>
              <a:tblGrid>
                <a:gridCol w="512850"/>
                <a:gridCol w="2104825"/>
                <a:gridCol w="6451050"/>
                <a:gridCol w="2581400"/>
              </a:tblGrid>
              <a:tr h="574775">
                <a:tc gridSpan="2">
                  <a:txBody>
                    <a:bodyPr/>
                    <a:lstStyle/>
                    <a:p>
                      <a:pPr indent="-8890" lvl="0" marL="8890" marR="0" rtl="0" algn="l">
                        <a:spcBef>
                          <a:spcPts val="0"/>
                        </a:spcBef>
                        <a:spcAft>
                          <a:spcPts val="0"/>
                        </a:spcAft>
                        <a:buNone/>
                      </a:pPr>
                      <a:r>
                        <a:rPr b="1" lang="en-US" sz="1400" u="none" cap="none" strike="noStrike">
                          <a:solidFill>
                            <a:schemeClr val="lt1"/>
                          </a:solidFill>
                          <a:latin typeface="Arial"/>
                          <a:ea typeface="Arial"/>
                          <a:cs typeface="Arial"/>
                          <a:sym typeface="Arial"/>
                        </a:rPr>
                        <a:t>KATEGORIA/KATEGORIA NDOGO</a:t>
                      </a:r>
                      <a:endParaRPr/>
                    </a:p>
                  </a:txBody>
                  <a:tcPr marT="275" marB="0" marR="1875" marL="18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2060"/>
                    </a:solidFill>
                  </a:tcPr>
                </a:tc>
                <a:tc hMerge="1"/>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MALENGO</a:t>
                      </a:r>
                      <a:endParaRPr/>
                    </a:p>
                  </a:txBody>
                  <a:tcPr marT="275" marB="0" marR="1875" marL="18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2060"/>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a:p>
                  </a:txBody>
                  <a:tcPr marT="275" marB="0" marR="1875" marL="18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2060"/>
                    </a:solidFill>
                  </a:tcPr>
                </a:tc>
              </a:tr>
              <a:tr h="730900">
                <a:tc rowSpan="7">
                  <a:txBody>
                    <a:bodyPr/>
                    <a:lstStyle/>
                    <a:p>
                      <a:pPr indent="-8889" lvl="0" marL="80645" marR="71755" rtl="0" algn="ctr">
                        <a:spcBef>
                          <a:spcPts val="0"/>
                        </a:spcBef>
                        <a:spcAft>
                          <a:spcPts val="0"/>
                        </a:spcAft>
                        <a:buNone/>
                      </a:pPr>
                      <a:r>
                        <a:rPr lang="en-US" sz="1400" u="none" cap="none" strike="noStrike">
                          <a:solidFill>
                            <a:srgbClr val="000000"/>
                          </a:solidFill>
                          <a:latin typeface="Arial"/>
                          <a:ea typeface="Arial"/>
                          <a:cs typeface="Arial"/>
                          <a:sym typeface="Arial"/>
                        </a:rPr>
                        <a:t>Pesa Ndogo</a:t>
                      </a:r>
                      <a:endParaRPr sz="1400" u="none" cap="none" strike="noStrike">
                        <a:solidFill>
                          <a:srgbClr val="000000"/>
                        </a:solidFill>
                        <a:latin typeface="Arial"/>
                        <a:ea typeface="Arial"/>
                        <a:cs typeface="Arial"/>
                        <a:sym typeface="Arial"/>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Vocha </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nyaraka za kuthibitisha malipo madogo ya pesa taslimu zina Mlipaji. </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Vocha ndogo za pesa taslimu zilizotolewa katika miezi 6 iliyopita</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30900">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Sanduku la Pesa Ndogo </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pesa hizo zimehifadhiwa salama kwenye sanduku la pesa lililofungwa au salama chini ya ulinzi wa mtu mmoja mahususi.</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Ukaguzi wa sanduku la pesa</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30900">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Mapatano ya Kila Siku </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hesabu halisi ya pesa ndogo hufanywa mara kwa mara (kila wiki/kila mwezi) na hukaguliwa na mfanyakazi mwandamizi na kuandikwa.</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Hati ya uthibitishaji</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365450">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Mapatano ya Kila Mwezi</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upatanisho wa pesa kidogo unafanywa angalau kila mwezi.</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Hati ya uthibitishaji</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30900">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SOP</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malipo yote yanafanywa ndani ya kiasi cha juu kilichowekwa kabla ya malipo madogo ya pesa taslimu.</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ndogo ya pesa taslimu na SOP</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30900">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Maombi </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nyaraka za kuthibitisha malipo zina maelezo ya malipo.</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Kwa sampuli ya malipo, kagua hati za kuthibitisha</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30900">
                <a:tc vMerge="1"/>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Nyaraka </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nyaraka za kuthibitisha malipo zinaonyesha tarehe ya malipo.</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Kwa sampuli ya malipo, kagua hati za kuthibitisha</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898" name="Google Shape;898;p63"/>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 ZA FEDHA/KATEGORIA NDOGO (CONT.)</a:t>
            </a:r>
            <a:endParaRPr/>
          </a:p>
        </p:txBody>
      </p:sp>
      <p:sp>
        <p:nvSpPr>
          <p:cNvPr id="899" name="Google Shape;899;p63"/>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graphicFrame>
        <p:nvGraphicFramePr>
          <p:cNvPr id="904" name="Google Shape;904;p64"/>
          <p:cNvGraphicFramePr/>
          <p:nvPr/>
        </p:nvGraphicFramePr>
        <p:xfrm>
          <a:off x="270932" y="1004836"/>
          <a:ext cx="3000000" cy="3000000"/>
        </p:xfrm>
        <a:graphic>
          <a:graphicData uri="http://schemas.openxmlformats.org/drawingml/2006/table">
            <a:tbl>
              <a:tblPr>
                <a:noFill/>
                <a:tableStyleId>{B19A406E-EE2C-4DFD-9D6A-2B16BFBA1EC5}</a:tableStyleId>
              </a:tblPr>
              <a:tblGrid>
                <a:gridCol w="512850"/>
                <a:gridCol w="2104825"/>
                <a:gridCol w="6451050"/>
                <a:gridCol w="2581400"/>
              </a:tblGrid>
              <a:tr h="574775">
                <a:tc gridSpan="2">
                  <a:txBody>
                    <a:bodyPr/>
                    <a:lstStyle/>
                    <a:p>
                      <a:pPr indent="-8890" lvl="0" marL="8890" marR="0" rtl="0" algn="l">
                        <a:spcBef>
                          <a:spcPts val="0"/>
                        </a:spcBef>
                        <a:spcAft>
                          <a:spcPts val="0"/>
                        </a:spcAft>
                        <a:buNone/>
                      </a:pPr>
                      <a:r>
                        <a:rPr lang="en-US" sz="1400" u="none" cap="none" strike="noStrike"/>
                        <a:t>KATEGORIA/KATEGORIA NDOGO</a:t>
                      </a:r>
                      <a:endParaRPr/>
                    </a:p>
                  </a:txBody>
                  <a:tcPr marT="275" marB="0" marR="1875" marL="18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2060"/>
                    </a:solidFill>
                  </a:tcPr>
                </a:tc>
                <a:tc hMerge="1"/>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MALENGO</a:t>
                      </a:r>
                      <a:endParaRPr/>
                    </a:p>
                  </a:txBody>
                  <a:tcPr marT="275" marB="0" marR="1875" marL="18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2060"/>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a:p>
                  </a:txBody>
                  <a:tcPr marT="275" marB="0" marR="1875" marL="1875" anchor="ctr">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002060"/>
                    </a:solidFill>
                  </a:tcPr>
                </a:tc>
              </a:tr>
              <a:tr h="730900">
                <a:tc rowSpan="7">
                  <a:txBody>
                    <a:bodyPr/>
                    <a:lstStyle/>
                    <a:p>
                      <a:pPr indent="-8889" lvl="0" marL="80645" marR="71755" rtl="0" algn="ctr">
                        <a:spcBef>
                          <a:spcPts val="0"/>
                        </a:spcBef>
                        <a:spcAft>
                          <a:spcPts val="0"/>
                        </a:spcAft>
                        <a:buNone/>
                      </a:pPr>
                      <a:r>
                        <a:rPr lang="en-US" sz="1400" u="none" cap="none" strike="noStrike">
                          <a:solidFill>
                            <a:srgbClr val="000000"/>
                          </a:solidFill>
                          <a:latin typeface="Arial"/>
                          <a:ea typeface="Arial"/>
                          <a:cs typeface="Arial"/>
                          <a:sym typeface="Arial"/>
                        </a:rPr>
                        <a:t>Vigezo vya ziada kutoka USAID NUPAS</a:t>
                      </a:r>
                      <a:endParaRPr sz="1400" u="none" cap="none" strike="noStrike">
                        <a:solidFill>
                          <a:srgbClr val="000000"/>
                        </a:solidFill>
                        <a:latin typeface="Arial"/>
                        <a:ea typeface="Arial"/>
                        <a:cs typeface="Arial"/>
                        <a:sym typeface="Arial"/>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marR="0" rtl="0" algn="l">
                        <a:spcBef>
                          <a:spcPts val="0"/>
                        </a:spcBef>
                        <a:spcAft>
                          <a:spcPts val="0"/>
                        </a:spcAft>
                        <a:buNone/>
                      </a:pPr>
                      <a:r>
                        <a:rPr lang="en-US" sz="1400" u="none" cap="none" strike="noStrike">
                          <a:solidFill>
                            <a:schemeClr val="dk1"/>
                          </a:solidFill>
                          <a:latin typeface="Arial"/>
                          <a:ea typeface="Arial"/>
                          <a:cs typeface="Arial"/>
                          <a:sym typeface="Arial"/>
                        </a:rPr>
                        <a:t>Tofauti ya bajeti </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C000"/>
                    </a:solidFill>
                  </a:tcPr>
                </a:tc>
                <a:tc>
                  <a:txBody>
                    <a:bodyPr/>
                    <a:lstStyle/>
                    <a:p>
                      <a:pPr indent="0" lvl="0" marL="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shirika lina bajeti na udhibiti wa kuzuia matumizi ya fedha kupita kiasi</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C000"/>
                    </a:solidFill>
                  </a:tcPr>
                </a:tc>
                <a:tc>
                  <a:txBody>
                    <a:bodyPr/>
                    <a:lstStyle/>
                    <a:p>
                      <a:pPr indent="-8890" lvl="0" marL="8890" marR="0" rtl="0" algn="l">
                        <a:lnSpc>
                          <a:spcPct val="100000"/>
                        </a:lnSpc>
                        <a:spcBef>
                          <a:spcPts val="0"/>
                        </a:spcBef>
                        <a:spcAft>
                          <a:spcPts val="0"/>
                        </a:spcAft>
                        <a:buClr>
                          <a:schemeClr val="dk1"/>
                        </a:buClr>
                        <a:buSzPts val="1400"/>
                        <a:buFont typeface="Arial"/>
                        <a:buNone/>
                      </a:pPr>
                      <a:r>
                        <a:rPr lang="en-US" sz="1400" u="none" cap="none" strike="noStrike">
                          <a:solidFill>
                            <a:schemeClr val="dk1"/>
                          </a:solidFill>
                          <a:latin typeface="Arial"/>
                          <a:ea typeface="Arial"/>
                          <a:cs typeface="Arial"/>
                          <a:sym typeface="Arial"/>
                        </a:rPr>
                        <a:t>Sera za Usimamizi wa Fedha/Mwongozo wa Utaratibu</a:t>
                      </a:r>
                      <a:endParaRPr/>
                    </a:p>
                    <a:p>
                      <a:pPr indent="-8890" lvl="0" marL="8890" marR="0" rtl="0" algn="l">
                        <a:spcBef>
                          <a:spcPts val="0"/>
                        </a:spcBef>
                        <a:spcAft>
                          <a:spcPts val="0"/>
                        </a:spcAft>
                        <a:buNone/>
                      </a:pPr>
                      <a:r>
                        <a:t/>
                      </a:r>
                      <a:endParaRPr sz="1400" u="none" cap="none" strike="noStrike">
                        <a:solidFill>
                          <a:schemeClr val="dk1"/>
                        </a:solidFill>
                        <a:latin typeface="Arial"/>
                        <a:ea typeface="Arial"/>
                        <a:cs typeface="Arial"/>
                        <a:sym typeface="Arial"/>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C000"/>
                    </a:solidFill>
                  </a:tcPr>
                </a:tc>
              </a:tr>
              <a:tr h="730900">
                <a:tc vMerge="1"/>
                <a:tc>
                  <a:txBody>
                    <a:bodyPr/>
                    <a:lstStyle/>
                    <a:p>
                      <a:pPr indent="0" lvl="0" marL="0" marR="0" rtl="0" algn="l">
                        <a:spcBef>
                          <a:spcPts val="0"/>
                        </a:spcBef>
                        <a:spcAft>
                          <a:spcPts val="0"/>
                        </a:spcAft>
                        <a:buNone/>
                      </a:pPr>
                      <a:r>
                        <a:rPr lang="en-US" sz="1400" u="none" cap="none" strike="noStrike">
                          <a:solidFill>
                            <a:schemeClr val="dk1"/>
                          </a:solidFill>
                          <a:latin typeface="Arial"/>
                          <a:ea typeface="Arial"/>
                          <a:cs typeface="Arial"/>
                          <a:sym typeface="Arial"/>
                        </a:rPr>
                        <a:t>Bajeti za mtiririko wa fedha</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C000"/>
                    </a:solidFill>
                  </a:tcPr>
                </a:tc>
                <a:tc>
                  <a:txBody>
                    <a:bodyPr/>
                    <a:lstStyle/>
                    <a:p>
                      <a:pPr indent="0" lvl="0" marL="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shirika lina bajeti na mara kwa mara linaonyesha nidhamu nzuri katika kuendeleza, kufuatilia na kutumia bajeti za mtiririko wa fedha kwa ufanisi na katika kusimamia fedha na malipo yake kwa njia ya uwajibikaji</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C000"/>
                    </a:solidFill>
                  </a:tcPr>
                </a:tc>
                <a:tc>
                  <a:txBody>
                    <a:bodyPr/>
                    <a:lstStyle/>
                    <a:p>
                      <a:pPr indent="-8890" lvl="0" marL="8890" marR="0" rtl="0" algn="l">
                        <a:lnSpc>
                          <a:spcPct val="100000"/>
                        </a:lnSpc>
                        <a:spcBef>
                          <a:spcPts val="0"/>
                        </a:spcBef>
                        <a:spcAft>
                          <a:spcPts val="0"/>
                        </a:spcAft>
                        <a:buClr>
                          <a:schemeClr val="dk1"/>
                        </a:buClr>
                        <a:buSzPts val="1400"/>
                        <a:buFont typeface="Arial"/>
                        <a:buNone/>
                      </a:pPr>
                      <a:r>
                        <a:rPr lang="en-US" sz="1400" u="none" cap="none" strike="noStrike">
                          <a:solidFill>
                            <a:schemeClr val="dk1"/>
                          </a:solidFill>
                          <a:latin typeface="Arial"/>
                          <a:ea typeface="Arial"/>
                          <a:cs typeface="Arial"/>
                          <a:sym typeface="Arial"/>
                        </a:rPr>
                        <a:t>Sera za Usimamizi wa Fedha/Mwongozo wa Utaratibu</a:t>
                      </a:r>
                      <a:endParaRPr/>
                    </a:p>
                    <a:p>
                      <a:pPr indent="-8890" lvl="0" marL="8890" marR="0" rtl="0" algn="l">
                        <a:spcBef>
                          <a:spcPts val="0"/>
                        </a:spcBef>
                        <a:spcAft>
                          <a:spcPts val="0"/>
                        </a:spcAft>
                        <a:buNone/>
                      </a:pPr>
                      <a:r>
                        <a:t/>
                      </a:r>
                      <a:endParaRPr sz="1400" u="none" cap="none" strike="noStrike">
                        <a:solidFill>
                          <a:schemeClr val="dk1"/>
                        </a:solidFill>
                        <a:latin typeface="Arial"/>
                        <a:ea typeface="Arial"/>
                        <a:cs typeface="Arial"/>
                        <a:sym typeface="Arial"/>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C000"/>
                    </a:solidFill>
                  </a:tcPr>
                </a:tc>
              </a:tr>
              <a:tr h="730900">
                <a:tc vMerge="1"/>
                <a:tc>
                  <a:txBody>
                    <a:bodyPr/>
                    <a:lstStyle/>
                    <a:p>
                      <a:pPr indent="0" lvl="0" marL="0" marR="0" rtl="0" algn="l">
                        <a:spcBef>
                          <a:spcPts val="0"/>
                        </a:spcBef>
                        <a:spcAft>
                          <a:spcPts val="0"/>
                        </a:spcAft>
                        <a:buNone/>
                      </a:pPr>
                      <a:r>
                        <a:rPr lang="en-US" sz="1400" u="none" cap="none" strike="noStrike">
                          <a:solidFill>
                            <a:schemeClr val="dk1"/>
                          </a:solidFill>
                          <a:latin typeface="Arial"/>
                          <a:ea typeface="Arial"/>
                          <a:cs typeface="Arial"/>
                          <a:sym typeface="Arial"/>
                        </a:rPr>
                        <a:t>Mfumo wa Uhasibu</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C000"/>
                    </a:solidFill>
                  </a:tcPr>
                </a:tc>
                <a:tc>
                  <a:txBody>
                    <a:bodyPr/>
                    <a:lstStyle/>
                    <a:p>
                      <a:pPr indent="0" lvl="0" marL="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mifumo ya uhasibu ya shirika inaambatana na Bodi ya Kimataifa ya Viwango vya Uhasibu na inatumiwa na kuthibitishwa kila wakati</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C000"/>
                    </a:solidFill>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Hati ya uthibitishaji</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C000"/>
                    </a:solidFill>
                  </a:tcPr>
                </a:tc>
              </a:tr>
              <a:tr h="365450">
                <a:tc vMerge="1"/>
                <a:tc>
                  <a:txBody>
                    <a:bodyPr/>
                    <a:lstStyle/>
                    <a:p>
                      <a:pPr indent="0" lvl="0" marL="0" marR="0" rtl="0" algn="l">
                        <a:spcBef>
                          <a:spcPts val="0"/>
                        </a:spcBef>
                        <a:spcAft>
                          <a:spcPts val="0"/>
                        </a:spcAft>
                        <a:buNone/>
                      </a:pPr>
                      <a:r>
                        <a:rPr lang="en-US" sz="1400" u="none" cap="none" strike="noStrike">
                          <a:solidFill>
                            <a:schemeClr val="dk1"/>
                          </a:solidFill>
                          <a:latin typeface="Arial"/>
                          <a:ea typeface="Arial"/>
                          <a:cs typeface="Arial"/>
                          <a:sym typeface="Arial"/>
                        </a:rPr>
                        <a:t>Kumbukumbu za Uhasibu </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C000"/>
                    </a:solidFill>
                  </a:tcPr>
                </a:tc>
                <a:tc>
                  <a:txBody>
                    <a:bodyPr/>
                    <a:lstStyle/>
                    <a:p>
                      <a:pPr indent="0" lvl="0" marL="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rekodi za uhasibu za shirika mara kwa mara zinajumuisha nyaraka za usaidizi ambazo zinaambatana na vitu katika bajeti iliyoidhinishwa na sababu katika rasilimali zingine.</a:t>
                      </a:r>
                      <a:endParaRPr/>
                    </a:p>
                  </a:txBody>
                  <a:tcPr marT="0" marB="0" marR="0" marL="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C000"/>
                    </a:solidFill>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Hati ya uthibitishaji</a:t>
                      </a:r>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C000"/>
                    </a:solidFill>
                  </a:tcPr>
                </a:tc>
              </a:tr>
              <a:tr h="730900">
                <a:tc vMerge="1"/>
                <a:tc>
                  <a:txBody>
                    <a:bodyPr/>
                    <a:lstStyle/>
                    <a:p>
                      <a:pPr indent="-8890" lvl="0" marL="8890" marR="0" rtl="0" algn="l">
                        <a:spcBef>
                          <a:spcPts val="0"/>
                        </a:spcBef>
                        <a:spcAft>
                          <a:spcPts val="0"/>
                        </a:spcAft>
                        <a:buNone/>
                      </a:pPr>
                      <a:r>
                        <a:t/>
                      </a:r>
                      <a:endParaRPr sz="1400" u="none" cap="none" strike="noStrike">
                        <a:solidFill>
                          <a:schemeClr val="dk1"/>
                        </a:solidFill>
                        <a:latin typeface="Arial"/>
                        <a:ea typeface="Arial"/>
                        <a:cs typeface="Arial"/>
                        <a:sym typeface="Arial"/>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t/>
                      </a:r>
                      <a:endParaRPr sz="1400" u="none" cap="none" strike="noStrike">
                        <a:solidFill>
                          <a:schemeClr val="dk1"/>
                        </a:solidFill>
                        <a:latin typeface="Arial"/>
                        <a:ea typeface="Arial"/>
                        <a:cs typeface="Arial"/>
                        <a:sym typeface="Arial"/>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t/>
                      </a:r>
                      <a:endParaRPr sz="1400" u="none" cap="none" strike="noStrike">
                        <a:solidFill>
                          <a:schemeClr val="dk1"/>
                        </a:solidFill>
                        <a:latin typeface="Arial"/>
                        <a:ea typeface="Arial"/>
                        <a:cs typeface="Arial"/>
                        <a:sym typeface="Arial"/>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30900">
                <a:tc vMerge="1"/>
                <a:tc>
                  <a:txBody>
                    <a:bodyPr/>
                    <a:lstStyle/>
                    <a:p>
                      <a:pPr indent="-8890" lvl="0" marL="8890" marR="0" rtl="0" algn="l">
                        <a:spcBef>
                          <a:spcPts val="0"/>
                        </a:spcBef>
                        <a:spcAft>
                          <a:spcPts val="0"/>
                        </a:spcAft>
                        <a:buNone/>
                      </a:pPr>
                      <a:r>
                        <a:t/>
                      </a:r>
                      <a:endParaRPr sz="1400" u="none" cap="none" strike="noStrike">
                        <a:solidFill>
                          <a:schemeClr val="dk1"/>
                        </a:solidFill>
                        <a:latin typeface="Arial"/>
                        <a:ea typeface="Arial"/>
                        <a:cs typeface="Arial"/>
                        <a:sym typeface="Arial"/>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t/>
                      </a:r>
                      <a:endParaRPr sz="1400" u="none" cap="none" strike="noStrike">
                        <a:solidFill>
                          <a:schemeClr val="dk1"/>
                        </a:solidFill>
                        <a:latin typeface="Arial"/>
                        <a:ea typeface="Arial"/>
                        <a:cs typeface="Arial"/>
                        <a:sym typeface="Arial"/>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t/>
                      </a:r>
                      <a:endParaRPr sz="1400" u="none" cap="none" strike="noStrike">
                        <a:solidFill>
                          <a:schemeClr val="dk1"/>
                        </a:solidFill>
                        <a:latin typeface="Arial"/>
                        <a:ea typeface="Arial"/>
                        <a:cs typeface="Arial"/>
                        <a:sym typeface="Arial"/>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730900">
                <a:tc vMerge="1"/>
                <a:tc>
                  <a:txBody>
                    <a:bodyPr/>
                    <a:lstStyle/>
                    <a:p>
                      <a:pPr indent="-8890" lvl="0" marL="8890" marR="0" rtl="0" algn="l">
                        <a:spcBef>
                          <a:spcPts val="0"/>
                        </a:spcBef>
                        <a:spcAft>
                          <a:spcPts val="0"/>
                        </a:spcAft>
                        <a:buNone/>
                      </a:pPr>
                      <a:r>
                        <a:t/>
                      </a:r>
                      <a:endParaRPr sz="1400" u="none" cap="none" strike="noStrike">
                        <a:solidFill>
                          <a:schemeClr val="dk1"/>
                        </a:solidFill>
                        <a:latin typeface="Arial"/>
                        <a:ea typeface="Arial"/>
                        <a:cs typeface="Arial"/>
                        <a:sym typeface="Arial"/>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t/>
                      </a:r>
                      <a:endParaRPr sz="1400" u="none" cap="none" strike="noStrike">
                        <a:solidFill>
                          <a:schemeClr val="dk1"/>
                        </a:solidFill>
                        <a:latin typeface="Arial"/>
                        <a:ea typeface="Arial"/>
                        <a:cs typeface="Arial"/>
                        <a:sym typeface="Arial"/>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t/>
                      </a:r>
                      <a:endParaRPr sz="1400" u="none" cap="none" strike="noStrike">
                        <a:solidFill>
                          <a:schemeClr val="dk1"/>
                        </a:solidFill>
                        <a:latin typeface="Arial"/>
                        <a:ea typeface="Arial"/>
                        <a:cs typeface="Arial"/>
                        <a:sym typeface="Arial"/>
                      </a:endParaRPr>
                    </a:p>
                  </a:txBody>
                  <a:tcPr marT="0" marB="0" marR="625" marL="6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
        <p:nvSpPr>
          <p:cNvPr id="905" name="Google Shape;905;p64"/>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 ZA FEDHA/KATEGORIA NDOGO (CONT.)</a:t>
            </a:r>
            <a:endParaRPr/>
          </a:p>
        </p:txBody>
      </p:sp>
      <p:sp>
        <p:nvSpPr>
          <p:cNvPr id="906" name="Google Shape;906;p64"/>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p65"/>
          <p:cNvSpPr/>
          <p:nvPr/>
        </p:nvSpPr>
        <p:spPr>
          <a:xfrm>
            <a:off x="2387358" y="1660398"/>
            <a:ext cx="7251941" cy="4342637"/>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12" name="Google Shape;912;p65"/>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KUCHEZA NAFASI</a:t>
            </a:r>
            <a:endParaRPr/>
          </a:p>
        </p:txBody>
      </p:sp>
      <p:sp>
        <p:nvSpPr>
          <p:cNvPr id="913" name="Google Shape;913;p65"/>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7" name="Shape 917"/>
        <p:cNvGrpSpPr/>
        <p:nvPr/>
      </p:nvGrpSpPr>
      <p:grpSpPr>
        <a:xfrm>
          <a:off x="0" y="0"/>
          <a:ext cx="0" cy="0"/>
          <a:chOff x="0" y="0"/>
          <a:chExt cx="0" cy="0"/>
        </a:xfrm>
      </p:grpSpPr>
      <p:sp>
        <p:nvSpPr>
          <p:cNvPr id="918" name="Google Shape;918;p66"/>
          <p:cNvSpPr txBox="1"/>
          <p:nvPr/>
        </p:nvSpPr>
        <p:spPr>
          <a:xfrm>
            <a:off x="1035472" y="1375016"/>
            <a:ext cx="10489988" cy="2462213"/>
          </a:xfrm>
          <a:prstGeom prst="rect">
            <a:avLst/>
          </a:prstGeom>
          <a:noFill/>
          <a:ln>
            <a:noFill/>
          </a:ln>
        </p:spPr>
        <p:txBody>
          <a:bodyPr anchorCtr="0" anchor="t" bIns="0" lIns="0" spcFirstLastPara="1" rIns="0" wrap="square" tIns="0">
            <a:spAutoFit/>
          </a:bodyPr>
          <a:lstStyle/>
          <a:p>
            <a:pPr indent="-342900" lvl="0" marL="355600" marR="0" rtl="0" algn="l">
              <a:lnSpc>
                <a:spcPct val="100000"/>
              </a:lnSpc>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Upatanisho wa miamala ya benki – haujaandaliwa, haujaandikwa tarehe na maafisa, sio sahihi</a:t>
            </a:r>
            <a:endParaRPr/>
          </a:p>
          <a:p>
            <a:pPr indent="-342900" lvl="0" marL="355600" marR="78105" rtl="0" algn="l">
              <a:lnSpc>
                <a:spcPct val="108000"/>
              </a:lnSpc>
              <a:spcBef>
                <a:spcPts val="123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Ripoti za kifedha – ripoti zisizo za kutosha (tofauti ambazo hazijaelezewa, zimeandaliwa tu kwa wafadhili – hakuna kwa ajili ya tathmini ya utendaji/msimamo wa kifedha wa shirika kupita kiasi)</a:t>
            </a:r>
            <a:endParaRPr/>
          </a:p>
          <a:p>
            <a:pPr indent="-342900" lvl="0" marL="355600" marR="508634" rtl="0" algn="l">
              <a:lnSpc>
                <a:spcPct val="108000"/>
              </a:lnSpc>
              <a:spcBef>
                <a:spcPts val="12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Udhibiti duni wa kusimamia mapema kwa wafanyakazi – mapema ya mshahara haipatikani kwa wakati, hakuna upatanisho kwa ajili ya mapema</a:t>
            </a:r>
            <a:endParaRPr/>
          </a:p>
          <a:p>
            <a:pPr indent="-342900" lvl="0" marL="355600" marR="5080" rtl="0" algn="l">
              <a:lnSpc>
                <a:spcPct val="108000"/>
              </a:lnSpc>
              <a:spcBef>
                <a:spcPts val="12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Ugawaji wa majukumu kwa ajili ya malipo – mtia saini mmoja tu (1) anayetoa malipo yote</a:t>
            </a:r>
            <a:endParaRPr/>
          </a:p>
        </p:txBody>
      </p:sp>
      <p:sp>
        <p:nvSpPr>
          <p:cNvPr id="919" name="Google Shape;919;p66"/>
          <p:cNvSpPr txBox="1"/>
          <p:nvPr/>
        </p:nvSpPr>
        <p:spPr>
          <a:xfrm>
            <a:off x="1107236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59</a:t>
            </a:r>
            <a:endParaRPr b="0" i="0" sz="1800" u="none" cap="none" strike="noStrike">
              <a:solidFill>
                <a:srgbClr val="000000"/>
              </a:solidFill>
              <a:latin typeface="Arial"/>
              <a:ea typeface="Arial"/>
              <a:cs typeface="Arial"/>
              <a:sym typeface="Arial"/>
            </a:endParaRPr>
          </a:p>
        </p:txBody>
      </p:sp>
      <p:sp>
        <p:nvSpPr>
          <p:cNvPr id="920" name="Google Shape;920;p66"/>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MAENEO YA KAWAIDA YA UBORESHAJI</a:t>
            </a:r>
            <a:endParaRPr/>
          </a:p>
        </p:txBody>
      </p:sp>
      <p:sp>
        <p:nvSpPr>
          <p:cNvPr id="921" name="Google Shape;921;p66"/>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p67"/>
          <p:cNvSpPr txBox="1"/>
          <p:nvPr/>
        </p:nvSpPr>
        <p:spPr>
          <a:xfrm>
            <a:off x="1431213" y="1332315"/>
            <a:ext cx="8767864" cy="3816942"/>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chemeClr val="dk1"/>
              </a:buClr>
              <a:buSzPts val="1600"/>
              <a:buFont typeface="Arial"/>
              <a:buNone/>
            </a:pPr>
            <a:r>
              <a:rPr b="1" lang="en-US" sz="1600">
                <a:solidFill>
                  <a:schemeClr val="dk1"/>
                </a:solidFill>
                <a:latin typeface="Arial"/>
                <a:ea typeface="Arial"/>
                <a:cs typeface="Arial"/>
                <a:sym typeface="Arial"/>
              </a:rPr>
              <a:t>Hatari muhimu za kuzingatiwa:</a:t>
            </a:r>
            <a:endParaRPr b="0" i="0" sz="1600" u="none" cap="none" strike="noStrike">
              <a:solidFill>
                <a:srgbClr val="000000"/>
              </a:solidFill>
              <a:latin typeface="Times New Roman"/>
              <a:ea typeface="Times New Roman"/>
              <a:cs typeface="Times New Roman"/>
              <a:sym typeface="Times New Roman"/>
            </a:endParaRPr>
          </a:p>
          <a:p>
            <a:pPr indent="-457200" lvl="0" marL="469900" marR="5080" rtl="0" algn="just">
              <a:lnSpc>
                <a:spcPct val="110000"/>
              </a:lnSpc>
              <a:spcBef>
                <a:spcPts val="1800"/>
              </a:spcBef>
              <a:spcAft>
                <a:spcPts val="0"/>
              </a:spcAft>
              <a:buClr>
                <a:schemeClr val="dk1"/>
              </a:buClr>
              <a:buSzPts val="1600"/>
              <a:buFont typeface="Noto Sans Symbols"/>
              <a:buChar char="▪"/>
            </a:pPr>
            <a:r>
              <a:rPr lang="en-US" sz="1600">
                <a:solidFill>
                  <a:schemeClr val="dk1"/>
                </a:solidFill>
                <a:latin typeface="Arial"/>
                <a:ea typeface="Arial"/>
                <a:cs typeface="Arial"/>
                <a:sym typeface="Arial"/>
              </a:rPr>
              <a:t>Sera na taratibu duni za usimamizi wa fedha </a:t>
            </a:r>
            <a:endParaRPr/>
          </a:p>
          <a:p>
            <a:pPr indent="-457200" lvl="0" marL="469900" marR="5080" rtl="0" algn="just">
              <a:lnSpc>
                <a:spcPct val="110000"/>
              </a:lnSpc>
              <a:spcBef>
                <a:spcPts val="1800"/>
              </a:spcBef>
              <a:spcAft>
                <a:spcPts val="0"/>
              </a:spcAft>
              <a:buClr>
                <a:schemeClr val="dk1"/>
              </a:buClr>
              <a:buSzPts val="1600"/>
              <a:buFont typeface="Noto Sans Symbols"/>
              <a:buChar char="▪"/>
            </a:pPr>
            <a:r>
              <a:rPr lang="en-US" sz="1600">
                <a:solidFill>
                  <a:schemeClr val="dk1"/>
                </a:solidFill>
                <a:latin typeface="Arial"/>
                <a:ea typeface="Arial"/>
                <a:cs typeface="Arial"/>
                <a:sym typeface="Arial"/>
              </a:rPr>
              <a:t>Upatanisho wa miamala ya benki – haujaandaliwa, haujaandikwa tarehe na maafisa, sio sahihi </a:t>
            </a:r>
            <a:endParaRPr/>
          </a:p>
          <a:p>
            <a:pPr indent="-457200" lvl="0" marL="469900" marR="5080" rtl="0" algn="just">
              <a:lnSpc>
                <a:spcPct val="110000"/>
              </a:lnSpc>
              <a:spcBef>
                <a:spcPts val="1800"/>
              </a:spcBef>
              <a:spcAft>
                <a:spcPts val="0"/>
              </a:spcAft>
              <a:buClr>
                <a:schemeClr val="dk1"/>
              </a:buClr>
              <a:buSzPts val="1600"/>
              <a:buFont typeface="Noto Sans Symbols"/>
              <a:buChar char="▪"/>
            </a:pPr>
            <a:r>
              <a:rPr lang="en-US" sz="1600">
                <a:solidFill>
                  <a:schemeClr val="dk1"/>
                </a:solidFill>
                <a:latin typeface="Arial"/>
                <a:ea typeface="Arial"/>
                <a:cs typeface="Arial"/>
                <a:sym typeface="Arial"/>
              </a:rPr>
              <a:t>Ripoti za kifedha – ripoti zisizo za kutosha (tofauti ambazo hazijaelezewa, zimeandaliwa tu kwa wafadhili – hakuna kwa ajili ya tathmini ya utendaji/msimamo wa kifedha wa shirika kupita kiasi)</a:t>
            </a:r>
            <a:endParaRPr/>
          </a:p>
          <a:p>
            <a:pPr indent="-457200" lvl="0" marL="469900" marR="5080" rtl="0" algn="just">
              <a:lnSpc>
                <a:spcPct val="110000"/>
              </a:lnSpc>
              <a:spcBef>
                <a:spcPts val="1800"/>
              </a:spcBef>
              <a:spcAft>
                <a:spcPts val="0"/>
              </a:spcAft>
              <a:buClr>
                <a:schemeClr val="dk1"/>
              </a:buClr>
              <a:buSzPts val="1600"/>
              <a:buFont typeface="Noto Sans Symbols"/>
              <a:buChar char="▪"/>
            </a:pPr>
            <a:r>
              <a:rPr lang="en-US" sz="1600">
                <a:solidFill>
                  <a:schemeClr val="dk1"/>
                </a:solidFill>
                <a:latin typeface="Arial"/>
                <a:ea typeface="Arial"/>
                <a:cs typeface="Arial"/>
                <a:sym typeface="Arial"/>
              </a:rPr>
              <a:t>Udhibiti duni wa kusimamia mapema kwa wafanyakazi – mapema ya mshahara haipatikani kwa wakati, hakuna upatanisho kwa ajili ya mapema</a:t>
            </a:r>
            <a:endParaRPr sz="1600">
              <a:solidFill>
                <a:schemeClr val="dk1"/>
              </a:solidFill>
              <a:latin typeface="Avenir"/>
              <a:ea typeface="Avenir"/>
              <a:cs typeface="Avenir"/>
              <a:sym typeface="Avenir"/>
            </a:endParaRPr>
          </a:p>
          <a:p>
            <a:pPr indent="-457200" lvl="0" marL="469900" marR="5080" rtl="0" algn="just">
              <a:lnSpc>
                <a:spcPct val="110000"/>
              </a:lnSpc>
              <a:spcBef>
                <a:spcPts val="1800"/>
              </a:spcBef>
              <a:spcAft>
                <a:spcPts val="0"/>
              </a:spcAft>
              <a:buClr>
                <a:schemeClr val="dk1"/>
              </a:buClr>
              <a:buSzPts val="1600"/>
              <a:buFont typeface="Noto Sans Symbols"/>
              <a:buChar char="▪"/>
            </a:pPr>
            <a:r>
              <a:rPr lang="en-US" sz="1600">
                <a:solidFill>
                  <a:schemeClr val="dk1"/>
                </a:solidFill>
                <a:latin typeface="Arial"/>
                <a:ea typeface="Arial"/>
                <a:cs typeface="Arial"/>
                <a:sym typeface="Arial"/>
              </a:rPr>
              <a:t>Ugawaji wa majukumu kwa ajili ya malipo – mtia saini mmoja tu (1) anayetoa malipo yote</a:t>
            </a:r>
            <a:endParaRPr sz="1600">
              <a:solidFill>
                <a:schemeClr val="dk1"/>
              </a:solidFill>
              <a:latin typeface="Avenir"/>
              <a:ea typeface="Avenir"/>
              <a:cs typeface="Avenir"/>
              <a:sym typeface="Avenir"/>
            </a:endParaRPr>
          </a:p>
        </p:txBody>
      </p:sp>
      <p:sp>
        <p:nvSpPr>
          <p:cNvPr id="927" name="Google Shape;927;p67"/>
          <p:cNvSpPr txBox="1"/>
          <p:nvPr/>
        </p:nvSpPr>
        <p:spPr>
          <a:xfrm>
            <a:off x="1107231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93</a:t>
            </a:r>
            <a:endParaRPr b="0" i="0" sz="1800" u="none" cap="none" strike="noStrike">
              <a:solidFill>
                <a:srgbClr val="000000"/>
              </a:solidFill>
              <a:latin typeface="Arial"/>
              <a:ea typeface="Arial"/>
              <a:cs typeface="Arial"/>
              <a:sym typeface="Arial"/>
            </a:endParaRPr>
          </a:p>
        </p:txBody>
      </p:sp>
      <p:sp>
        <p:nvSpPr>
          <p:cNvPr id="928" name="Google Shape;928;p67"/>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HATARI MUHIMU</a:t>
            </a:r>
            <a:endParaRPr/>
          </a:p>
        </p:txBody>
      </p:sp>
      <p:sp>
        <p:nvSpPr>
          <p:cNvPr id="929" name="Google Shape;929;p67"/>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p68"/>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MAPENDEKEZO</a:t>
            </a:r>
            <a:endParaRPr b="1" sz="3200">
              <a:solidFill>
                <a:schemeClr val="lt1"/>
              </a:solidFill>
              <a:latin typeface="Arial"/>
              <a:ea typeface="Arial"/>
              <a:cs typeface="Arial"/>
              <a:sym typeface="Arial"/>
            </a:endParaRPr>
          </a:p>
        </p:txBody>
      </p:sp>
      <p:sp>
        <p:nvSpPr>
          <p:cNvPr id="936" name="Google Shape;936;p68"/>
          <p:cNvSpPr txBox="1"/>
          <p:nvPr>
            <p:ph idx="1" type="body"/>
          </p:nvPr>
        </p:nvSpPr>
        <p:spPr>
          <a:xfrm>
            <a:off x="294572" y="913539"/>
            <a:ext cx="11764462" cy="5462713"/>
          </a:xfrm>
          <a:prstGeom prst="rect">
            <a:avLst/>
          </a:prstGeom>
          <a:noFill/>
          <a:ln>
            <a:noFill/>
          </a:ln>
        </p:spPr>
        <p:txBody>
          <a:bodyPr anchorCtr="0" anchor="t" bIns="45700" lIns="0" spcFirstLastPara="1" rIns="0" wrap="square" tIns="45700">
            <a:noAutofit/>
          </a:bodyPr>
          <a:lstStyle/>
          <a:p>
            <a:pPr indent="-227013" lvl="0" marL="227013" marR="0" rtl="0" algn="l">
              <a:lnSpc>
                <a:spcPct val="110000"/>
              </a:lnSpc>
              <a:spcBef>
                <a:spcPts val="0"/>
              </a:spcBef>
              <a:spcAft>
                <a:spcPts val="0"/>
              </a:spcAft>
              <a:buClr>
                <a:schemeClr val="dk1"/>
              </a:buClr>
              <a:buSzPts val="1800"/>
              <a:buFont typeface="Noto Sans Symbols"/>
              <a:buChar char="▪"/>
            </a:pPr>
            <a:r>
              <a:rPr b="1" lang="en-US" sz="1800"/>
              <a:t>Endelea na ukaguzi wa maeneo:</a:t>
            </a:r>
            <a:r>
              <a:rPr lang="en-US" sz="1800"/>
              <a:t> Funga ushauri na usaidizi, ikiwa ni pamoja na ufuatiliaji wa kifedha wa wahusika wengine ili kuangalia ufanisi wa juhudi za usimamizi wa fedha na uzingatiaji, wanapozoea mabadiliko ambayo wamefanya katika miaka mitatu iliyopita. </a:t>
            </a:r>
            <a:endParaRPr/>
          </a:p>
          <a:p>
            <a:pPr indent="-227013" lvl="0" marL="227013" marR="0" rtl="0" algn="l">
              <a:lnSpc>
                <a:spcPct val="110000"/>
              </a:lnSpc>
              <a:spcBef>
                <a:spcPts val="1200"/>
              </a:spcBef>
              <a:spcAft>
                <a:spcPts val="0"/>
              </a:spcAft>
              <a:buClr>
                <a:schemeClr val="dk1"/>
              </a:buClr>
              <a:buSzPts val="1800"/>
              <a:buFont typeface="Noto Sans Symbols"/>
              <a:buChar char="▪"/>
            </a:pPr>
            <a:r>
              <a:rPr b="1" lang="en-US" sz="1800"/>
              <a:t>Zingatia na urekebishe kulingana na muktadha wa eneo husika: </a:t>
            </a:r>
            <a:r>
              <a:rPr lang="en-US" sz="1800"/>
              <a:t>Mifumo ya kifedha, kisheria, kisiasa na benki inaweza kutofautiana sana kulingana na nchi na kuathiri uwezo wa shirika la eneo husika kutekeleza michakato inayozingatia sheria na kanuni za USG. Wakati wa kufanya tathmini na msaada wa kiufundi, ni muhimu kuzingatia changamoto ambazo muktadha wa eneo husika unaweza kuhusisha. </a:t>
            </a:r>
            <a:endParaRPr/>
          </a:p>
          <a:p>
            <a:pPr indent="-227013" lvl="0" marL="227013" marR="0" rtl="0" algn="l">
              <a:lnSpc>
                <a:spcPct val="110000"/>
              </a:lnSpc>
              <a:spcBef>
                <a:spcPts val="1200"/>
              </a:spcBef>
              <a:spcAft>
                <a:spcPts val="0"/>
              </a:spcAft>
              <a:buClr>
                <a:schemeClr val="dk1"/>
              </a:buClr>
              <a:buSzPts val="1800"/>
              <a:buFont typeface="Noto Sans Symbols"/>
              <a:buChar char="▪"/>
            </a:pPr>
            <a:r>
              <a:rPr b="1" lang="en-US" sz="1800"/>
              <a:t>Hakikisha kuwa usimamizi wa kifedha na uzingatiaji ni kipaumbele kwa COPs:</a:t>
            </a:r>
            <a:r>
              <a:rPr lang="en-US" sz="1800"/>
              <a:t> Kulingana na kazi ya ASAP na mashirika ya ndani, wafanyikazi wa kifedha mara nyingi walikiri kuhisi kuwa usimamizi wa kifedha na uzingatiaji ulikuwa chini ya orodha ya kipaumbele kwa Wakuu wao wa Chama (COP), ambao wengi wao walilenga M&amp;E na usimamizi wa programu.</a:t>
            </a:r>
            <a:endParaRPr/>
          </a:p>
          <a:p>
            <a:pPr indent="-227013" lvl="0" marL="227013" marR="0" rtl="0" algn="l">
              <a:lnSpc>
                <a:spcPct val="110000"/>
              </a:lnSpc>
              <a:spcBef>
                <a:spcPts val="1200"/>
              </a:spcBef>
              <a:spcAft>
                <a:spcPts val="0"/>
              </a:spcAft>
              <a:buClr>
                <a:schemeClr val="dk1"/>
              </a:buClr>
              <a:buSzPts val="1800"/>
              <a:buFont typeface="Noto Sans Symbols"/>
              <a:buChar char="▪"/>
            </a:pPr>
            <a:r>
              <a:rPr b="1" lang="en-US" sz="1800"/>
              <a:t>Sanifu na tumia maelezo ya kazi kwa timu ya fedha: </a:t>
            </a:r>
            <a:r>
              <a:rPr lang="en-US" sz="1800"/>
              <a:t>Maelezo ya kazi kwa wafanyakazi wa fedha mara nyingi hutofautiana kulingana na nchi (kwa mfano, mhasibu nchini Angola mara nyingi ana majukumu na wajibu tofauti na mmoja nchini Msumbiji). Kutoa maelezo ya kawaida ya kazi kwa wafanyakazi itakuwa njia muhimu ya kuoanisha rasilimali watu na sheria, kanuni, na matarajio ya USG. </a:t>
            </a:r>
            <a:endParaRPr/>
          </a:p>
        </p:txBody>
      </p:sp>
      <p:sp>
        <p:nvSpPr>
          <p:cNvPr id="937" name="Google Shape;937;p68"/>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p69"/>
          <p:cNvSpPr txBox="1"/>
          <p:nvPr>
            <p:ph type="title"/>
          </p:nvPr>
        </p:nvSpPr>
        <p:spPr>
          <a:xfrm>
            <a:off x="1426283" y="2870692"/>
            <a:ext cx="9339434" cy="1333698"/>
          </a:xfrm>
          <a:prstGeom prst="rect">
            <a:avLst/>
          </a:prstGeom>
          <a:noFill/>
          <a:ln>
            <a:noFill/>
          </a:ln>
        </p:spPr>
        <p:txBody>
          <a:bodyPr anchorCtr="0" anchor="t" bIns="0" lIns="0" spcFirstLastPara="1" rIns="0" wrap="square" tIns="0">
            <a:spAutoFit/>
          </a:bodyPr>
          <a:lstStyle/>
          <a:p>
            <a:pPr indent="0" lvl="0" marL="12700" rtl="0" algn="ctr">
              <a:lnSpc>
                <a:spcPct val="108750"/>
              </a:lnSpc>
              <a:spcBef>
                <a:spcPts val="0"/>
              </a:spcBef>
              <a:spcAft>
                <a:spcPts val="0"/>
              </a:spcAft>
              <a:buNone/>
            </a:pPr>
            <a:r>
              <a:rPr b="1" lang="en-US" sz="4800"/>
              <a:t>MODULI YA 3: </a:t>
            </a:r>
            <a:br>
              <a:rPr b="1" lang="en-US" sz="4800"/>
            </a:br>
            <a:r>
              <a:rPr b="1" lang="en-US" sz="4800"/>
              <a:t>USIMAMIZI WA HATARI</a:t>
            </a:r>
            <a:endParaRPr b="1" sz="4800"/>
          </a:p>
        </p:txBody>
      </p:sp>
      <p:sp>
        <p:nvSpPr>
          <p:cNvPr id="943" name="Google Shape;943;p69"/>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rgbClr val="FFFFFF"/>
                </a:solidFill>
                <a:latin typeface="Arial"/>
                <a:ea typeface="Arial"/>
                <a:cs typeface="Arial"/>
                <a:sym typeface="Arial"/>
              </a:rPr>
              <a:t> </a:t>
            </a:r>
            <a:endParaRPr/>
          </a:p>
        </p:txBody>
      </p:sp>
      <p:sp>
        <p:nvSpPr>
          <p:cNvPr id="944" name="Google Shape;944;p69"/>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7"/>
          <p:cNvSpPr txBox="1"/>
          <p:nvPr/>
        </p:nvSpPr>
        <p:spPr>
          <a:xfrm>
            <a:off x="1141466" y="1329453"/>
            <a:ext cx="10549353" cy="4359911"/>
          </a:xfrm>
          <a:prstGeom prst="rect">
            <a:avLst/>
          </a:prstGeom>
          <a:noFill/>
          <a:ln>
            <a:noFill/>
          </a:ln>
        </p:spPr>
        <p:txBody>
          <a:bodyPr anchorCtr="0" anchor="t" bIns="0" lIns="0" spcFirstLastPara="1" rIns="0" wrap="square" tIns="0">
            <a:spAutoFit/>
          </a:bodyPr>
          <a:lstStyle/>
          <a:p>
            <a:pPr indent="0" lvl="0" marL="12700" marR="5080" rtl="0" algn="l">
              <a:lnSpc>
                <a:spcPct val="110000"/>
              </a:lnSpc>
              <a:spcBef>
                <a:spcPts val="0"/>
              </a:spcBef>
              <a:spcAft>
                <a:spcPts val="0"/>
              </a:spcAft>
              <a:buNone/>
            </a:pPr>
            <a:r>
              <a:rPr b="1" lang="en-US" sz="1700">
                <a:solidFill>
                  <a:srgbClr val="C51C05"/>
                </a:solidFill>
                <a:latin typeface="Arial"/>
                <a:ea typeface="Arial"/>
                <a:cs typeface="Arial"/>
                <a:sym typeface="Arial"/>
              </a:rPr>
              <a:t>Utafiti wa Kabla ya Tuzo wa Shirika Lisilo la Marekani (NUPAS) </a:t>
            </a:r>
            <a:r>
              <a:rPr lang="en-US" sz="1700">
                <a:solidFill>
                  <a:schemeClr val="dk1"/>
                </a:solidFill>
                <a:latin typeface="Arial"/>
                <a:ea typeface="Arial"/>
                <a:cs typeface="Arial"/>
                <a:sym typeface="Arial"/>
              </a:rPr>
              <a:t>- ni zana ya tathmini ya USAID ambayo inatoa taarifa kwa shirika zinazohitajika kutathmini uwezo wa washirika wa eneo husika kutimiza vya kutosha masharti ya tuzo (ADS 303 na 2 CFR 200.205).</a:t>
            </a:r>
            <a:endParaRPr/>
          </a:p>
          <a:p>
            <a:pPr indent="0" lvl="0" marL="12700" marR="5080" rtl="0" algn="l">
              <a:lnSpc>
                <a:spcPct val="110000"/>
              </a:lnSpc>
              <a:spcBef>
                <a:spcPts val="0"/>
              </a:spcBef>
              <a:spcAft>
                <a:spcPts val="0"/>
              </a:spcAft>
              <a:buNone/>
            </a:pPr>
            <a:r>
              <a:rPr lang="en-US" sz="1700">
                <a:solidFill>
                  <a:schemeClr val="dk1"/>
                </a:solidFill>
                <a:latin typeface="Arial"/>
                <a:ea typeface="Arial"/>
                <a:cs typeface="Arial"/>
                <a:sym typeface="Arial"/>
              </a:rPr>
              <a:t>Tathmini hii inaamua ikiwa usimamizi wa kifedha wa shirika na mifumo ya udhibiti wa ndani inatosha kusimamia, kudhibiti, kuhesabu, na kuripoti juu ya matumizi ya fedha zinazotarajiwa za USAID ili kulinda Serikali ya Marekani dhidi ya vitendo vya ulaghai. </a:t>
            </a:r>
            <a:endParaRPr/>
          </a:p>
          <a:p>
            <a:pPr indent="0" lvl="0" marL="12700" marR="5080" rtl="0" algn="l">
              <a:lnSpc>
                <a:spcPct val="110000"/>
              </a:lnSpc>
              <a:spcBef>
                <a:spcPts val="0"/>
              </a:spcBef>
              <a:spcAft>
                <a:spcPts val="0"/>
              </a:spcAft>
              <a:buNone/>
            </a:pPr>
            <a:r>
              <a:rPr b="1" lang="en-US" sz="1700">
                <a:solidFill>
                  <a:srgbClr val="C51C05"/>
                </a:solidFill>
                <a:latin typeface="Arial"/>
                <a:ea typeface="Arial"/>
                <a:cs typeface="Arial"/>
                <a:sym typeface="Arial"/>
              </a:rPr>
              <a:t>Malengo ya NUPAS:</a:t>
            </a:r>
            <a:endParaRPr b="1" sz="1700">
              <a:solidFill>
                <a:schemeClr val="dk1"/>
              </a:solidFill>
              <a:latin typeface="Arial"/>
              <a:ea typeface="Arial"/>
              <a:cs typeface="Arial"/>
              <a:sym typeface="Arial"/>
            </a:endParaRPr>
          </a:p>
          <a:p>
            <a:pPr indent="-342900" lvl="0" marL="355600" marR="130810" rtl="0" algn="l">
              <a:lnSpc>
                <a:spcPct val="110000"/>
              </a:lnSpc>
              <a:spcBef>
                <a:spcPts val="1405"/>
              </a:spcBef>
              <a:spcAft>
                <a:spcPts val="0"/>
              </a:spcAft>
              <a:buClr>
                <a:schemeClr val="dk1"/>
              </a:buClr>
              <a:buSzPts val="1700"/>
              <a:buFont typeface="Arial"/>
              <a:buAutoNum type="arabicPeriod"/>
            </a:pPr>
            <a:r>
              <a:rPr lang="en-US" sz="1700">
                <a:solidFill>
                  <a:schemeClr val="dk1"/>
                </a:solidFill>
                <a:latin typeface="Arial"/>
                <a:ea typeface="Arial"/>
                <a:cs typeface="Arial"/>
                <a:sym typeface="Arial"/>
              </a:rPr>
              <a:t>Kuamua ikiwa Shirika Lisilo la Marekani lina uwezo wa kutosha wa kifedha na usimamizi wa kusimamia fedha za USAID kufuatia vigezo vya Serikali ya Marekani na Shirika la USAID.</a:t>
            </a:r>
            <a:endParaRPr sz="1700">
              <a:solidFill>
                <a:schemeClr val="dk1"/>
              </a:solidFill>
              <a:latin typeface="Arial"/>
              <a:ea typeface="Arial"/>
              <a:cs typeface="Arial"/>
              <a:sym typeface="Arial"/>
            </a:endParaRPr>
          </a:p>
          <a:p>
            <a:pPr indent="-342900" lvl="0" marL="355600" marR="5080" rtl="0" algn="l">
              <a:lnSpc>
                <a:spcPct val="110000"/>
              </a:lnSpc>
              <a:spcBef>
                <a:spcPts val="1195"/>
              </a:spcBef>
              <a:spcAft>
                <a:spcPts val="0"/>
              </a:spcAft>
              <a:buClr>
                <a:schemeClr val="dk1"/>
              </a:buClr>
              <a:buSzPts val="1700"/>
              <a:buFont typeface="Arial"/>
              <a:buAutoNum type="arabicPeriod"/>
            </a:pPr>
            <a:r>
              <a:rPr lang="en-US" sz="1700">
                <a:solidFill>
                  <a:schemeClr val="dk1"/>
                </a:solidFill>
                <a:latin typeface="Arial"/>
                <a:ea typeface="Arial"/>
                <a:cs typeface="Arial"/>
                <a:sym typeface="Arial"/>
              </a:rPr>
              <a:t>Kuamua njia inayofaa zaidi ya ufadhili wa kutumia chini ya tuzo inayotarajiwa ya USAID.</a:t>
            </a:r>
            <a:endParaRPr/>
          </a:p>
          <a:p>
            <a:pPr indent="0" lvl="0" marL="12700" marR="5080" rtl="0" algn="l">
              <a:lnSpc>
                <a:spcPct val="110000"/>
              </a:lnSpc>
              <a:spcBef>
                <a:spcPts val="1195"/>
              </a:spcBef>
              <a:spcAft>
                <a:spcPts val="0"/>
              </a:spcAft>
              <a:buNone/>
            </a:pPr>
            <a:r>
              <a:rPr b="1" lang="en-US" sz="1700">
                <a:solidFill>
                  <a:srgbClr val="C51C05"/>
                </a:solidFill>
                <a:latin typeface="Arial"/>
                <a:ea typeface="Arial"/>
                <a:cs typeface="Arial"/>
                <a:sym typeface="Arial"/>
              </a:rPr>
              <a:t>Vipengele vya NUPAS: 6</a:t>
            </a:r>
            <a:r>
              <a:rPr lang="en-US" sz="1700">
                <a:solidFill>
                  <a:schemeClr val="dk1"/>
                </a:solidFill>
                <a:latin typeface="Arial"/>
                <a:ea typeface="Arial"/>
                <a:cs typeface="Arial"/>
                <a:sym typeface="Arial"/>
              </a:rPr>
              <a:t> </a:t>
            </a:r>
            <a:endParaRPr/>
          </a:p>
          <a:p>
            <a:pPr indent="0" lvl="0" marL="12700" marR="5080" rtl="0" algn="l">
              <a:lnSpc>
                <a:spcPct val="110000"/>
              </a:lnSpc>
              <a:spcBef>
                <a:spcPts val="1195"/>
              </a:spcBef>
              <a:spcAft>
                <a:spcPts val="0"/>
              </a:spcAft>
              <a:buNone/>
            </a:pPr>
            <a:r>
              <a:rPr b="1" lang="en-US" sz="1700">
                <a:solidFill>
                  <a:srgbClr val="404040"/>
                </a:solidFill>
                <a:latin typeface="Arial"/>
                <a:ea typeface="Arial"/>
                <a:cs typeface="Arial"/>
                <a:sym typeface="Arial"/>
              </a:rPr>
              <a:t>1. Muundo wa Kisheria, 2. Usimamizi wa Fedha na Mifumo ya Udhibiti wa Ndani, 3. Mifumo ya Ununuzi, 4. Mifumo ya Rasilimali Watu, 5. Usimamizi wa Utendaji wa Mradi, na 6. Uendelevu wa Shirika</a:t>
            </a:r>
            <a:endParaRPr sz="1700">
              <a:solidFill>
                <a:schemeClr val="dk1"/>
              </a:solidFill>
              <a:latin typeface="Calibri"/>
              <a:ea typeface="Calibri"/>
              <a:cs typeface="Calibri"/>
              <a:sym typeface="Calibri"/>
            </a:endParaRPr>
          </a:p>
        </p:txBody>
      </p:sp>
      <p:sp>
        <p:nvSpPr>
          <p:cNvPr id="340" name="Google Shape;340;p7"/>
          <p:cNvSpPr txBox="1"/>
          <p:nvPr/>
        </p:nvSpPr>
        <p:spPr>
          <a:xfrm>
            <a:off x="11072319" y="6481891"/>
            <a:ext cx="158115"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1800">
                <a:solidFill>
                  <a:srgbClr val="FFFFFF"/>
                </a:solidFill>
                <a:latin typeface="Arial"/>
                <a:ea typeface="Arial"/>
                <a:cs typeface="Arial"/>
                <a:sym typeface="Arial"/>
              </a:rPr>
              <a:t>7</a:t>
            </a:r>
            <a:endParaRPr sz="1800">
              <a:solidFill>
                <a:schemeClr val="dk1"/>
              </a:solidFill>
              <a:latin typeface="Arial"/>
              <a:ea typeface="Arial"/>
              <a:cs typeface="Arial"/>
              <a:sym typeface="Arial"/>
            </a:endParaRPr>
          </a:p>
        </p:txBody>
      </p:sp>
      <p:sp>
        <p:nvSpPr>
          <p:cNvPr id="341" name="Google Shape;341;p7"/>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NUPAS NA VIPENGELE VYAKE</a:t>
            </a:r>
            <a:endParaRPr b="1" sz="3200">
              <a:solidFill>
                <a:schemeClr val="lt1"/>
              </a:solidFill>
              <a:latin typeface="Arial"/>
              <a:ea typeface="Arial"/>
              <a:cs typeface="Arial"/>
              <a:sym typeface="Arial"/>
            </a:endParaRPr>
          </a:p>
        </p:txBody>
      </p:sp>
      <p:sp>
        <p:nvSpPr>
          <p:cNvPr id="342" name="Google Shape;342;p7"/>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id="949" name="Google Shape;949;p70"/>
          <p:cNvSpPr txBox="1"/>
          <p:nvPr/>
        </p:nvSpPr>
        <p:spPr>
          <a:xfrm>
            <a:off x="1107236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75</a:t>
            </a:r>
            <a:endParaRPr b="0" i="0" sz="1800" u="none" cap="none" strike="noStrike">
              <a:solidFill>
                <a:srgbClr val="000000"/>
              </a:solidFill>
              <a:latin typeface="Arial"/>
              <a:ea typeface="Arial"/>
              <a:cs typeface="Arial"/>
              <a:sym typeface="Arial"/>
            </a:endParaRPr>
          </a:p>
        </p:txBody>
      </p:sp>
      <p:sp>
        <p:nvSpPr>
          <p:cNvPr id="950" name="Google Shape;950;p70"/>
          <p:cNvSpPr txBox="1"/>
          <p:nvPr/>
        </p:nvSpPr>
        <p:spPr>
          <a:xfrm>
            <a:off x="422948" y="1039694"/>
            <a:ext cx="11159067" cy="659283"/>
          </a:xfrm>
          <a:prstGeom prst="rect">
            <a:avLst/>
          </a:prstGeom>
          <a:noFill/>
          <a:ln>
            <a:noFill/>
          </a:ln>
        </p:spPr>
        <p:txBody>
          <a:bodyPr anchorCtr="0" anchor="t" bIns="0" lIns="0" spcFirstLastPara="1" rIns="0" wrap="square" tIns="0">
            <a:spAutoFit/>
          </a:bodyPr>
          <a:lstStyle/>
          <a:p>
            <a:pPr indent="-91440" lvl="0" marL="103504" marR="5080" rtl="0" algn="l">
              <a:lnSpc>
                <a:spcPct val="110000"/>
              </a:lnSpc>
              <a:spcBef>
                <a:spcPts val="0"/>
              </a:spcBef>
              <a:spcAft>
                <a:spcPts val="0"/>
              </a:spcAft>
              <a:buClr>
                <a:schemeClr val="dk1"/>
              </a:buClr>
              <a:buSzPts val="2000"/>
              <a:buFont typeface="Arial"/>
              <a:buNone/>
            </a:pPr>
            <a:r>
              <a:rPr b="1" lang="en-US" sz="2000">
                <a:solidFill>
                  <a:schemeClr val="dk1"/>
                </a:solidFill>
                <a:latin typeface="Arial"/>
                <a:ea typeface="Arial"/>
                <a:cs typeface="Arial"/>
                <a:sym typeface="Arial"/>
              </a:rPr>
              <a:t>Lengo kuu: </a:t>
            </a:r>
            <a:r>
              <a:rPr lang="en-US" sz="2000">
                <a:solidFill>
                  <a:schemeClr val="dk1"/>
                </a:solidFill>
                <a:latin typeface="Arial"/>
                <a:ea typeface="Arial"/>
                <a:cs typeface="Arial"/>
                <a:sym typeface="Arial"/>
              </a:rPr>
              <a:t>Kuthibitisha ikiwa shirika lina sera na taratibu za kutosha na zenye ufanisi zilizopo kushughulikia hatari zinazoweza kutokea na ikiwa hizi zinafuatwa kulingana na mazoea.</a:t>
            </a:r>
            <a:endParaRPr/>
          </a:p>
        </p:txBody>
      </p:sp>
      <p:sp>
        <p:nvSpPr>
          <p:cNvPr id="951" name="Google Shape;951;p70"/>
          <p:cNvSpPr txBox="1"/>
          <p:nvPr/>
        </p:nvSpPr>
        <p:spPr>
          <a:xfrm>
            <a:off x="514422" y="1938292"/>
            <a:ext cx="4382834" cy="3570208"/>
          </a:xfrm>
          <a:prstGeom prst="rect">
            <a:avLst/>
          </a:prstGeom>
          <a:noFill/>
          <a:ln>
            <a:noFill/>
          </a:ln>
        </p:spPr>
        <p:txBody>
          <a:bodyPr anchorCtr="0" anchor="t" bIns="0" lIns="0" spcFirstLastPara="1" rIns="0" wrap="square" tIns="0">
            <a:spAutoFit/>
          </a:bodyPr>
          <a:lstStyle/>
          <a:p>
            <a:pPr indent="-91440" lvl="0" marL="103504" marR="5080" rtl="0" algn="l">
              <a:lnSpc>
                <a:spcPct val="110000"/>
              </a:lnSpc>
              <a:spcBef>
                <a:spcPts val="0"/>
              </a:spcBef>
              <a:spcAft>
                <a:spcPts val="0"/>
              </a:spcAft>
              <a:buClr>
                <a:srgbClr val="000000"/>
              </a:buClr>
              <a:buSzPts val="2000"/>
              <a:buFont typeface="Arial"/>
              <a:buNone/>
            </a:pPr>
            <a:r>
              <a:rPr b="1" lang="en-US" sz="2000">
                <a:solidFill>
                  <a:srgbClr val="000000"/>
                </a:solidFill>
                <a:latin typeface="Arial"/>
                <a:ea typeface="Arial"/>
                <a:cs typeface="Arial"/>
                <a:sym typeface="Arial"/>
              </a:rPr>
              <a:t>Vipengele/Vipengele Vidogo:</a:t>
            </a:r>
            <a:endParaRPr/>
          </a:p>
          <a:p>
            <a:pPr indent="-342900" lvl="0" marL="342900" marR="0" rtl="0" algn="l">
              <a:spcBef>
                <a:spcPts val="400"/>
              </a:spcBef>
              <a:spcAft>
                <a:spcPts val="0"/>
              </a:spcAft>
              <a:buClr>
                <a:srgbClr val="000000"/>
              </a:buClr>
              <a:buSzPts val="2000"/>
              <a:buFont typeface="Avenir"/>
              <a:buAutoNum type="arabicPeriod"/>
            </a:pPr>
            <a:r>
              <a:rPr b="1" lang="en-US" sz="2000">
                <a:solidFill>
                  <a:srgbClr val="000000"/>
                </a:solidFill>
                <a:latin typeface="Arial"/>
                <a:ea typeface="Arial"/>
                <a:cs typeface="Arial"/>
                <a:sym typeface="Arial"/>
              </a:rPr>
              <a:t>Sera</a:t>
            </a:r>
            <a:endParaRPr b="1" sz="2000">
              <a:solidFill>
                <a:srgbClr val="000000"/>
              </a:solidFill>
              <a:latin typeface="Arial"/>
              <a:ea typeface="Arial"/>
              <a:cs typeface="Arial"/>
              <a:sym typeface="Arial"/>
            </a:endParaRPr>
          </a:p>
          <a:p>
            <a:pPr indent="-457200" lvl="3" marL="688975" marR="0" rtl="0" algn="l">
              <a:spcBef>
                <a:spcPts val="800"/>
              </a:spcBef>
              <a:spcAft>
                <a:spcPts val="0"/>
              </a:spcAft>
              <a:buClr>
                <a:srgbClr val="000000"/>
              </a:buClr>
              <a:buSzPts val="2000"/>
              <a:buFont typeface="Avenir"/>
              <a:buAutoNum type="arabicPeriod"/>
            </a:pPr>
            <a:r>
              <a:rPr b="0" i="0" lang="en-US" sz="2000" u="none" cap="none" strike="noStrike">
                <a:solidFill>
                  <a:srgbClr val="000000"/>
                </a:solidFill>
                <a:latin typeface="Arial"/>
                <a:ea typeface="Arial"/>
                <a:cs typeface="Arial"/>
                <a:sym typeface="Arial"/>
              </a:rPr>
              <a:t>Sera</a:t>
            </a:r>
            <a:endParaRPr/>
          </a:p>
          <a:p>
            <a:pPr indent="-457200" lvl="3" marL="688975" marR="0" rtl="0" algn="l">
              <a:spcBef>
                <a:spcPts val="800"/>
              </a:spcBef>
              <a:spcAft>
                <a:spcPts val="0"/>
              </a:spcAft>
              <a:buClr>
                <a:srgbClr val="000000"/>
              </a:buClr>
              <a:buSzPts val="2000"/>
              <a:buFont typeface="Avenir"/>
              <a:buAutoNum type="arabicPeriod"/>
            </a:pPr>
            <a:r>
              <a:rPr b="0" i="0" lang="en-US" sz="2000" u="none" cap="none" strike="noStrike">
                <a:solidFill>
                  <a:srgbClr val="000000"/>
                </a:solidFill>
                <a:latin typeface="Arial"/>
                <a:ea typeface="Arial"/>
                <a:cs typeface="Arial"/>
                <a:sym typeface="Arial"/>
              </a:rPr>
              <a:t>Kutovumilia</a:t>
            </a:r>
            <a:endParaRPr/>
          </a:p>
          <a:p>
            <a:pPr indent="-342900" lvl="0" marL="342900" marR="0" rtl="0" algn="l">
              <a:spcBef>
                <a:spcPts val="800"/>
              </a:spcBef>
              <a:spcAft>
                <a:spcPts val="0"/>
              </a:spcAft>
              <a:buClr>
                <a:srgbClr val="000000"/>
              </a:buClr>
              <a:buSzPts val="2000"/>
              <a:buFont typeface="Avenir"/>
              <a:buAutoNum type="arabicPeriod"/>
            </a:pPr>
            <a:r>
              <a:rPr b="1" lang="en-US" sz="2000">
                <a:solidFill>
                  <a:srgbClr val="000000"/>
                </a:solidFill>
                <a:latin typeface="Arial"/>
                <a:ea typeface="Arial"/>
                <a:cs typeface="Arial"/>
                <a:sym typeface="Arial"/>
              </a:rPr>
              <a:t>Kuripoti </a:t>
            </a:r>
            <a:endParaRPr/>
          </a:p>
          <a:p>
            <a:pPr indent="-457200" lvl="3" marL="688975" marR="0" rtl="0" algn="l">
              <a:spcBef>
                <a:spcPts val="800"/>
              </a:spcBef>
              <a:spcAft>
                <a:spcPts val="0"/>
              </a:spcAft>
              <a:buClr>
                <a:srgbClr val="000000"/>
              </a:buClr>
              <a:buSzPts val="2000"/>
              <a:buFont typeface="Avenir"/>
              <a:buAutoNum type="arabicPeriod"/>
            </a:pPr>
            <a:r>
              <a:rPr b="0" i="0" lang="en-US" sz="2000" u="none" cap="none" strike="noStrike">
                <a:solidFill>
                  <a:srgbClr val="000000"/>
                </a:solidFill>
                <a:latin typeface="Arial"/>
                <a:ea typeface="Arial"/>
                <a:cs typeface="Arial"/>
                <a:sym typeface="Arial"/>
              </a:rPr>
              <a:t>Mfichuzi </a:t>
            </a:r>
            <a:endParaRPr/>
          </a:p>
          <a:p>
            <a:pPr indent="-342900" lvl="0" marL="342900" marR="0" rtl="0" algn="l">
              <a:spcBef>
                <a:spcPts val="800"/>
              </a:spcBef>
              <a:spcAft>
                <a:spcPts val="0"/>
              </a:spcAft>
              <a:buClr>
                <a:srgbClr val="000000"/>
              </a:buClr>
              <a:buSzPts val="2000"/>
              <a:buFont typeface="Avenir"/>
              <a:buAutoNum type="arabicPeriod"/>
            </a:pPr>
            <a:r>
              <a:rPr b="1" lang="en-US" sz="2000">
                <a:solidFill>
                  <a:srgbClr val="000000"/>
                </a:solidFill>
                <a:latin typeface="Arial"/>
                <a:ea typeface="Arial"/>
                <a:cs typeface="Arial"/>
                <a:sym typeface="Arial"/>
              </a:rPr>
              <a:t>Tathmini ya hatari.</a:t>
            </a:r>
            <a:endParaRPr sz="2000">
              <a:solidFill>
                <a:srgbClr val="000000"/>
              </a:solidFill>
              <a:latin typeface="Arial"/>
              <a:ea typeface="Arial"/>
              <a:cs typeface="Arial"/>
              <a:sym typeface="Arial"/>
            </a:endParaRPr>
          </a:p>
          <a:p>
            <a:pPr indent="-457200" lvl="3" marL="688975" marR="0" rtl="0" algn="l">
              <a:spcBef>
                <a:spcPts val="800"/>
              </a:spcBef>
              <a:spcAft>
                <a:spcPts val="0"/>
              </a:spcAft>
              <a:buClr>
                <a:srgbClr val="000000"/>
              </a:buClr>
              <a:buSzPts val="2000"/>
              <a:buFont typeface="Avenir"/>
              <a:buAutoNum type="arabicPeriod"/>
            </a:pPr>
            <a:r>
              <a:rPr b="0" i="0" lang="en-US" sz="2000" u="none" cap="none" strike="noStrike">
                <a:solidFill>
                  <a:srgbClr val="000000"/>
                </a:solidFill>
                <a:latin typeface="Arial"/>
                <a:ea typeface="Arial"/>
                <a:cs typeface="Arial"/>
                <a:sym typeface="Arial"/>
              </a:rPr>
              <a:t>Tathmini ya Hatari ya Shirika </a:t>
            </a:r>
            <a:endParaRPr/>
          </a:p>
          <a:p>
            <a:pPr indent="-457200" lvl="3" marL="688975" marR="0" rtl="0" algn="l">
              <a:spcBef>
                <a:spcPts val="800"/>
              </a:spcBef>
              <a:spcAft>
                <a:spcPts val="0"/>
              </a:spcAft>
              <a:buClr>
                <a:srgbClr val="000000"/>
              </a:buClr>
              <a:buSzPts val="2000"/>
              <a:buFont typeface="Avenir"/>
              <a:buAutoNum type="arabicPeriod"/>
            </a:pPr>
            <a:r>
              <a:rPr b="0" i="0" lang="en-US" sz="2000" u="none" cap="none" strike="noStrike">
                <a:solidFill>
                  <a:srgbClr val="000000"/>
                </a:solidFill>
                <a:latin typeface="Arial"/>
                <a:ea typeface="Arial"/>
                <a:cs typeface="Arial"/>
                <a:sym typeface="Arial"/>
              </a:rPr>
              <a:t>Tathmini ya Hatari ya Programu</a:t>
            </a:r>
            <a:endParaRPr/>
          </a:p>
        </p:txBody>
      </p:sp>
      <p:sp>
        <p:nvSpPr>
          <p:cNvPr id="952" name="Google Shape;952;p70"/>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KUDHIBITI HATARI </a:t>
            </a:r>
            <a:endParaRPr/>
          </a:p>
        </p:txBody>
      </p:sp>
      <p:sp>
        <p:nvSpPr>
          <p:cNvPr id="953" name="Google Shape;953;p70"/>
          <p:cNvSpPr txBox="1"/>
          <p:nvPr/>
        </p:nvSpPr>
        <p:spPr>
          <a:xfrm>
            <a:off x="4939136" y="2416971"/>
            <a:ext cx="4382834" cy="1910908"/>
          </a:xfrm>
          <a:prstGeom prst="rect">
            <a:avLst/>
          </a:prstGeom>
          <a:noFill/>
          <a:ln>
            <a:noFill/>
          </a:ln>
        </p:spPr>
        <p:txBody>
          <a:bodyPr anchorCtr="0" anchor="t" bIns="0" lIns="0" spcFirstLastPara="1" rIns="0" wrap="square" tIns="0">
            <a:spAutoFit/>
          </a:bodyPr>
          <a:lstStyle/>
          <a:p>
            <a:pPr indent="-457200" lvl="0" marL="457200" marR="0" rtl="0" algn="l">
              <a:spcBef>
                <a:spcPts val="0"/>
              </a:spcBef>
              <a:spcAft>
                <a:spcPts val="0"/>
              </a:spcAft>
              <a:buClr>
                <a:srgbClr val="000000"/>
              </a:buClr>
              <a:buSzPts val="2000"/>
              <a:buFont typeface="Avenir"/>
              <a:buAutoNum type="arabicPeriod" startAt="4"/>
            </a:pPr>
            <a:r>
              <a:rPr b="1" lang="en-US" sz="2000">
                <a:solidFill>
                  <a:srgbClr val="000000"/>
                </a:solidFill>
                <a:latin typeface="Arial"/>
                <a:ea typeface="Arial"/>
                <a:cs typeface="Arial"/>
                <a:sym typeface="Arial"/>
              </a:rPr>
              <a:t>Mafunzo</a:t>
            </a:r>
            <a:endParaRPr/>
          </a:p>
          <a:p>
            <a:pPr indent="-457200" lvl="0" marL="457200" marR="0" rtl="0" algn="l">
              <a:spcBef>
                <a:spcPts val="800"/>
              </a:spcBef>
              <a:spcAft>
                <a:spcPts val="0"/>
              </a:spcAft>
              <a:buClr>
                <a:srgbClr val="000000"/>
              </a:buClr>
              <a:buSzPts val="2000"/>
              <a:buFont typeface="Avenir"/>
              <a:buAutoNum type="arabicPeriod" startAt="4"/>
            </a:pPr>
            <a:r>
              <a:rPr b="1" lang="en-US" sz="2000">
                <a:solidFill>
                  <a:srgbClr val="000000"/>
                </a:solidFill>
                <a:latin typeface="Arial"/>
                <a:ea typeface="Arial"/>
                <a:cs typeface="Arial"/>
                <a:sym typeface="Arial"/>
              </a:rPr>
              <a:t>Tuzo ndogo</a:t>
            </a:r>
            <a:endParaRPr sz="2000">
              <a:solidFill>
                <a:srgbClr val="000000"/>
              </a:solidFill>
              <a:latin typeface="Arial"/>
              <a:ea typeface="Arial"/>
              <a:cs typeface="Arial"/>
              <a:sym typeface="Arial"/>
            </a:endParaRPr>
          </a:p>
          <a:p>
            <a:pPr indent="-457200" lvl="0" marL="457200" marR="0" rtl="0" algn="l">
              <a:spcBef>
                <a:spcPts val="800"/>
              </a:spcBef>
              <a:spcAft>
                <a:spcPts val="0"/>
              </a:spcAft>
              <a:buClr>
                <a:srgbClr val="000000"/>
              </a:buClr>
              <a:buSzPts val="2000"/>
              <a:buFont typeface="Avenir"/>
              <a:buAutoNum type="arabicPeriod" startAt="4"/>
            </a:pPr>
            <a:r>
              <a:rPr b="1" lang="en-US" sz="2000">
                <a:solidFill>
                  <a:srgbClr val="000000"/>
                </a:solidFill>
                <a:latin typeface="Arial"/>
                <a:ea typeface="Arial"/>
                <a:cs typeface="Arial"/>
                <a:sym typeface="Arial"/>
              </a:rPr>
              <a:t>Kukidhi masharti </a:t>
            </a:r>
            <a:endParaRPr sz="2000">
              <a:solidFill>
                <a:srgbClr val="000000"/>
              </a:solidFill>
              <a:latin typeface="Arial"/>
              <a:ea typeface="Arial"/>
              <a:cs typeface="Arial"/>
              <a:sym typeface="Arial"/>
            </a:endParaRPr>
          </a:p>
          <a:p>
            <a:pPr indent="-457200" lvl="0" marL="457200" marR="0" rtl="0" algn="l">
              <a:spcBef>
                <a:spcPts val="800"/>
              </a:spcBef>
              <a:spcAft>
                <a:spcPts val="0"/>
              </a:spcAft>
              <a:buClr>
                <a:srgbClr val="000000"/>
              </a:buClr>
              <a:buSzPts val="2000"/>
              <a:buFont typeface="Avenir"/>
              <a:buAutoNum type="arabicPeriod" startAt="4"/>
            </a:pPr>
            <a:r>
              <a:rPr b="1" lang="en-US" sz="2000">
                <a:solidFill>
                  <a:srgbClr val="000000"/>
                </a:solidFill>
                <a:latin typeface="Arial"/>
                <a:ea typeface="Arial"/>
                <a:cs typeface="Arial"/>
                <a:sym typeface="Arial"/>
              </a:rPr>
              <a:t>Udhibiti wa Ndani</a:t>
            </a:r>
            <a:endParaRPr sz="2000">
              <a:solidFill>
                <a:srgbClr val="000000"/>
              </a:solidFill>
              <a:latin typeface="Arial"/>
              <a:ea typeface="Arial"/>
              <a:cs typeface="Arial"/>
              <a:sym typeface="Arial"/>
            </a:endParaRPr>
          </a:p>
          <a:p>
            <a:pPr indent="-91440" lvl="0" marL="103504" marR="5080" rtl="0" algn="l">
              <a:lnSpc>
                <a:spcPct val="110000"/>
              </a:lnSpc>
              <a:spcBef>
                <a:spcPts val="400"/>
              </a:spcBef>
              <a:spcAft>
                <a:spcPts val="0"/>
              </a:spcAft>
              <a:buClr>
                <a:schemeClr val="dk1"/>
              </a:buClr>
              <a:buSzPts val="2000"/>
              <a:buFont typeface="Avenir"/>
              <a:buNone/>
            </a:pPr>
            <a:r>
              <a:t/>
            </a:r>
            <a:endParaRPr b="1" i="0" sz="2000" u="none" cap="none" strike="noStrike">
              <a:solidFill>
                <a:srgbClr val="000000"/>
              </a:solidFill>
              <a:latin typeface="Arial"/>
              <a:ea typeface="Arial"/>
              <a:cs typeface="Arial"/>
              <a:sym typeface="Arial"/>
            </a:endParaRPr>
          </a:p>
        </p:txBody>
      </p:sp>
      <p:sp>
        <p:nvSpPr>
          <p:cNvPr id="954" name="Google Shape;954;p70"/>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sp>
        <p:nvSpPr>
          <p:cNvPr id="959" name="Google Shape;959;p71"/>
          <p:cNvSpPr txBox="1"/>
          <p:nvPr/>
        </p:nvSpPr>
        <p:spPr>
          <a:xfrm>
            <a:off x="1331062" y="1229535"/>
            <a:ext cx="8546468" cy="3436838"/>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chemeClr val="dk1"/>
              </a:buClr>
              <a:buSzPts val="2000"/>
              <a:buFont typeface="Arial"/>
              <a:buNone/>
            </a:pPr>
            <a:r>
              <a:rPr b="1" lang="en-US" sz="2000">
                <a:solidFill>
                  <a:schemeClr val="dk1"/>
                </a:solidFill>
                <a:latin typeface="Arial"/>
                <a:ea typeface="Arial"/>
                <a:cs typeface="Arial"/>
                <a:sym typeface="Arial"/>
              </a:rPr>
              <a:t>Mbinu</a:t>
            </a:r>
            <a:endParaRPr b="0" i="0" sz="2000" u="none" cap="none" strike="noStrike">
              <a:solidFill>
                <a:schemeClr val="dk1"/>
              </a:solidFill>
              <a:latin typeface="Arial"/>
              <a:ea typeface="Arial"/>
              <a:cs typeface="Arial"/>
              <a:sym typeface="Arial"/>
            </a:endParaRPr>
          </a:p>
          <a:p>
            <a:pPr indent="-342900" lvl="0" marL="809625" marR="0" rtl="0" algn="l">
              <a:lnSpc>
                <a:spcPct val="100000"/>
              </a:lnSpc>
              <a:spcBef>
                <a:spcPts val="37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Ukaguzi wa Nyaraka</a:t>
            </a:r>
            <a:endParaRPr b="0" i="0" sz="2000" u="none" cap="none" strike="noStrike">
              <a:solidFill>
                <a:schemeClr val="dk1"/>
              </a:solidFill>
              <a:latin typeface="Arial"/>
              <a:ea typeface="Arial"/>
              <a:cs typeface="Arial"/>
              <a:sym typeface="Arial"/>
            </a:endParaRPr>
          </a:p>
          <a:p>
            <a:pPr indent="-342900" lvl="0" marL="809625" marR="0" rtl="0" algn="l">
              <a:lnSpc>
                <a:spcPct val="100000"/>
              </a:lnSpc>
              <a:spcBef>
                <a:spcPts val="37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Mahojiano</a:t>
            </a:r>
            <a:endParaRPr b="0" i="0" sz="2000" u="none" cap="none" strike="noStrike">
              <a:solidFill>
                <a:schemeClr val="dk1"/>
              </a:solidFill>
              <a:latin typeface="Arial"/>
              <a:ea typeface="Arial"/>
              <a:cs typeface="Arial"/>
              <a:sym typeface="Arial"/>
            </a:endParaRPr>
          </a:p>
          <a:p>
            <a:pPr indent="-342900" lvl="0" marL="809625" marR="0" rtl="0" algn="l">
              <a:lnSpc>
                <a:spcPct val="100000"/>
              </a:lnSpc>
              <a:spcBef>
                <a:spcPts val="37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Upimaji wa Kina</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10"/>
              </a:spcBef>
              <a:spcAft>
                <a:spcPts val="0"/>
              </a:spcAft>
              <a:buClr>
                <a:srgbClr val="404040"/>
              </a:buClr>
              <a:buSzPts val="2000"/>
              <a:buFont typeface="Arial"/>
              <a:buNone/>
            </a:pPr>
            <a:r>
              <a:t/>
            </a:r>
            <a:endParaRPr b="0" i="0" sz="2000" u="none" cap="none" strike="noStrike">
              <a:solidFill>
                <a:schemeClr val="dk1"/>
              </a:solidFill>
              <a:latin typeface="Arial"/>
              <a:ea typeface="Arial"/>
              <a:cs typeface="Arial"/>
              <a:sym typeface="Arial"/>
            </a:endParaRPr>
          </a:p>
          <a:p>
            <a:pPr indent="0" lvl="0" marL="12700" marR="0" rtl="0" algn="l">
              <a:lnSpc>
                <a:spcPct val="100000"/>
              </a:lnSpc>
              <a:spcBef>
                <a:spcPts val="0"/>
              </a:spcBef>
              <a:spcAft>
                <a:spcPts val="0"/>
              </a:spcAft>
              <a:buClr>
                <a:schemeClr val="dk1"/>
              </a:buClr>
              <a:buSzPts val="2000"/>
              <a:buFont typeface="Arial"/>
              <a:buNone/>
            </a:pPr>
            <a:r>
              <a:rPr b="1" lang="en-US" sz="2000">
                <a:solidFill>
                  <a:schemeClr val="dk1"/>
                </a:solidFill>
                <a:latin typeface="Arial"/>
                <a:ea typeface="Arial"/>
                <a:cs typeface="Arial"/>
                <a:sym typeface="Arial"/>
              </a:rPr>
              <a:t>Washiriki wa mahojiano waliopendekezwa</a:t>
            </a:r>
            <a:endParaRPr b="0" i="0" sz="2000" u="none" cap="none" strike="noStrike">
              <a:solidFill>
                <a:schemeClr val="dk1"/>
              </a:solidFill>
              <a:latin typeface="Arial"/>
              <a:ea typeface="Arial"/>
              <a:cs typeface="Arial"/>
              <a:sym typeface="Arial"/>
            </a:endParaRPr>
          </a:p>
          <a:p>
            <a:pPr indent="-342900" lvl="0" marL="809625" marR="0" rtl="0" algn="l">
              <a:spcBef>
                <a:spcPts val="37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Mkurugenzi Mtendaji/Mkurugenzi Mkuu Mtendaji</a:t>
            </a:r>
            <a:endParaRPr/>
          </a:p>
          <a:p>
            <a:pPr indent="-342900" lvl="0" marL="809625" marR="0" rtl="0" algn="l">
              <a:spcBef>
                <a:spcPts val="37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Mkurugenzi wa Fedha</a:t>
            </a:r>
            <a:endParaRPr/>
          </a:p>
          <a:p>
            <a:pPr indent="-342900" lvl="0" marL="809625" marR="0" rtl="0" algn="l">
              <a:spcBef>
                <a:spcPts val="37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Meneja wa Fedha</a:t>
            </a:r>
            <a:endParaRPr/>
          </a:p>
          <a:p>
            <a:pPr indent="-342900" lvl="0" marL="809625" marR="0" rtl="0" algn="l">
              <a:spcBef>
                <a:spcPts val="37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Meneja wa Ukaguzi wa Ndani/Mkaguzi wa Ndani</a:t>
            </a:r>
            <a:endParaRPr/>
          </a:p>
        </p:txBody>
      </p:sp>
      <p:sp>
        <p:nvSpPr>
          <p:cNvPr id="960" name="Google Shape;960;p71"/>
          <p:cNvSpPr txBox="1"/>
          <p:nvPr/>
        </p:nvSpPr>
        <p:spPr>
          <a:xfrm>
            <a:off x="1107231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76</a:t>
            </a:r>
            <a:endParaRPr b="0" i="0" sz="1800" u="none" cap="none" strike="noStrike">
              <a:solidFill>
                <a:srgbClr val="000000"/>
              </a:solidFill>
              <a:latin typeface="Arial"/>
              <a:ea typeface="Arial"/>
              <a:cs typeface="Arial"/>
              <a:sym typeface="Arial"/>
            </a:endParaRPr>
          </a:p>
        </p:txBody>
      </p:sp>
      <p:sp>
        <p:nvSpPr>
          <p:cNvPr id="961" name="Google Shape;961;p71"/>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USULI NA MBINU</a:t>
            </a:r>
            <a:endParaRPr/>
          </a:p>
        </p:txBody>
      </p:sp>
      <p:sp>
        <p:nvSpPr>
          <p:cNvPr id="962" name="Google Shape;962;p71"/>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id="967" name="Google Shape;967;p72"/>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CHATI YA NUPAS PLUS 2.0</a:t>
            </a:r>
            <a:endParaRPr b="1" sz="3200">
              <a:solidFill>
                <a:schemeClr val="lt1"/>
              </a:solidFill>
              <a:latin typeface="Arial"/>
              <a:ea typeface="Arial"/>
              <a:cs typeface="Arial"/>
              <a:sym typeface="Arial"/>
            </a:endParaRPr>
          </a:p>
        </p:txBody>
      </p:sp>
      <p:pic>
        <p:nvPicPr>
          <p:cNvPr descr="Chart  Description automatically generated" id="968" name="Google Shape;968;p72"/>
          <p:cNvPicPr preferRelativeResize="0"/>
          <p:nvPr/>
        </p:nvPicPr>
        <p:blipFill rotWithShape="1">
          <a:blip r:embed="rId3">
            <a:alphaModFix/>
          </a:blip>
          <a:srcRect b="0" l="1389" r="4167" t="0"/>
          <a:stretch/>
        </p:blipFill>
        <p:spPr>
          <a:xfrm>
            <a:off x="1517904" y="973348"/>
            <a:ext cx="9180576" cy="5184548"/>
          </a:xfrm>
          <a:prstGeom prst="rect">
            <a:avLst/>
          </a:prstGeom>
          <a:noFill/>
          <a:ln>
            <a:noFill/>
          </a:ln>
        </p:spPr>
      </p:pic>
      <p:sp>
        <p:nvSpPr>
          <p:cNvPr id="969" name="Google Shape;969;p72"/>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p73"/>
          <p:cNvSpPr txBox="1"/>
          <p:nvPr/>
        </p:nvSpPr>
        <p:spPr>
          <a:xfrm>
            <a:off x="1107231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76</a:t>
            </a:r>
            <a:endParaRPr b="0" i="0" sz="1800" u="none" cap="none" strike="noStrike">
              <a:solidFill>
                <a:srgbClr val="000000"/>
              </a:solidFill>
              <a:latin typeface="Arial"/>
              <a:ea typeface="Arial"/>
              <a:cs typeface="Arial"/>
              <a:sym typeface="Arial"/>
            </a:endParaRPr>
          </a:p>
        </p:txBody>
      </p:sp>
      <p:graphicFrame>
        <p:nvGraphicFramePr>
          <p:cNvPr id="976" name="Google Shape;976;p73"/>
          <p:cNvGraphicFramePr/>
          <p:nvPr/>
        </p:nvGraphicFramePr>
        <p:xfrm>
          <a:off x="104328" y="906208"/>
          <a:ext cx="3000000" cy="3000000"/>
        </p:xfrm>
        <a:graphic>
          <a:graphicData uri="http://schemas.openxmlformats.org/drawingml/2006/table">
            <a:tbl>
              <a:tblPr>
                <a:noFill/>
                <a:tableStyleId>{B19A406E-EE2C-4DFD-9D6A-2B16BFBA1EC5}</a:tableStyleId>
              </a:tblPr>
              <a:tblGrid>
                <a:gridCol w="544000"/>
                <a:gridCol w="984100"/>
                <a:gridCol w="8263075"/>
                <a:gridCol w="2296525"/>
              </a:tblGrid>
              <a:tr h="422650">
                <a:tc gridSpan="2">
                  <a:txBody>
                    <a:bodyPr/>
                    <a:lstStyle/>
                    <a:p>
                      <a:pPr indent="-8890" lvl="0" marL="8890" marR="0" rtl="0" algn="ctr">
                        <a:spcBef>
                          <a:spcPts val="0"/>
                        </a:spcBef>
                        <a:spcAft>
                          <a:spcPts val="0"/>
                        </a:spcAft>
                        <a:buNone/>
                      </a:pPr>
                      <a:r>
                        <a:rPr lang="en-US" sz="1100" u="none" cap="none" strike="noStrike"/>
                        <a:t>KATEGORIA/</a:t>
                      </a:r>
                      <a:br>
                        <a:rPr b="1" lang="en-US" sz="1100" u="none" cap="none" strike="noStrike">
                          <a:solidFill>
                            <a:srgbClr val="FFFFFF"/>
                          </a:solidFill>
                          <a:latin typeface="Arial"/>
                          <a:ea typeface="Arial"/>
                          <a:cs typeface="Arial"/>
                          <a:sym typeface="Arial"/>
                        </a:rPr>
                      </a:br>
                      <a:r>
                        <a:rPr lang="en-US" sz="1100" u="none" cap="none" strike="noStrike"/>
                        <a:t>KATEGORIA NDOGO</a:t>
                      </a:r>
                      <a:endParaRPr sz="1100" u="none" cap="none" strike="noStrike">
                        <a:solidFill>
                          <a:srgbClr val="000000"/>
                        </a:solidFill>
                        <a:latin typeface="Arial"/>
                        <a:ea typeface="Arial"/>
                        <a:cs typeface="Arial"/>
                        <a:sym typeface="Arial"/>
                      </a:endParaRPr>
                    </a:p>
                  </a:txBody>
                  <a:tcPr marT="0" marB="0" marR="8500" marL="8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hMerge="1"/>
                <a:tc>
                  <a:txBody>
                    <a:bodyPr/>
                    <a:lstStyle/>
                    <a:p>
                      <a:pPr indent="-8890" lvl="0" marL="8890" marR="0" rtl="0" algn="ctr">
                        <a:spcBef>
                          <a:spcPts val="0"/>
                        </a:spcBef>
                        <a:spcAft>
                          <a:spcPts val="0"/>
                        </a:spcAft>
                        <a:buNone/>
                      </a:pPr>
                      <a:r>
                        <a:rPr lang="en-US" sz="1100" u="none" cap="none" strike="noStrike"/>
                        <a:t>MALENGO</a:t>
                      </a:r>
                      <a:endParaRPr sz="1100" u="none" cap="none" strike="noStrike">
                        <a:solidFill>
                          <a:srgbClr val="000000"/>
                        </a:solidFill>
                        <a:latin typeface="Arial"/>
                        <a:ea typeface="Arial"/>
                        <a:cs typeface="Arial"/>
                        <a:sym typeface="Arial"/>
                      </a:endParaRPr>
                    </a:p>
                  </a:txBody>
                  <a:tcPr marT="0" marB="0" marR="8500" marL="8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8890" marR="0" rtl="0" algn="ctr">
                        <a:spcBef>
                          <a:spcPts val="0"/>
                        </a:spcBef>
                        <a:spcAft>
                          <a:spcPts val="0"/>
                        </a:spcAft>
                        <a:buNone/>
                      </a:pPr>
                      <a:r>
                        <a:rPr lang="en-US" sz="1100" u="none" cap="none" strike="noStrike"/>
                        <a:t>NYARAKA MUHIMU KWA AJILI YA TATHMINI</a:t>
                      </a:r>
                      <a:endParaRPr sz="1100" u="none" cap="none" strike="noStrike">
                        <a:solidFill>
                          <a:srgbClr val="000000"/>
                        </a:solidFill>
                        <a:latin typeface="Arial"/>
                        <a:ea typeface="Arial"/>
                        <a:cs typeface="Arial"/>
                        <a:sym typeface="Arial"/>
                      </a:endParaRPr>
                    </a:p>
                  </a:txBody>
                  <a:tcPr marT="0" marB="0" marR="8500" marL="850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r>
              <a:tr h="422650">
                <a:tc rowSpan="2">
                  <a:txBody>
                    <a:bodyPr/>
                    <a:lstStyle/>
                    <a:p>
                      <a:pPr indent="0" lvl="0" marL="0" marR="71755" rtl="0" algn="ctr">
                        <a:spcBef>
                          <a:spcPts val="0"/>
                        </a:spcBef>
                        <a:spcAft>
                          <a:spcPts val="0"/>
                        </a:spcAft>
                        <a:buNone/>
                      </a:pPr>
                      <a:r>
                        <a:rPr lang="en-US" sz="1100" u="none" cap="none" strike="noStrike"/>
                        <a:t>Sera</a:t>
                      </a:r>
                      <a:endParaRPr/>
                    </a:p>
                  </a:txBody>
                  <a:tcPr marT="0" marB="0" marR="8500" marL="8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71755" rtl="0" algn="l">
                        <a:spcBef>
                          <a:spcPts val="0"/>
                        </a:spcBef>
                        <a:spcAft>
                          <a:spcPts val="0"/>
                        </a:spcAft>
                        <a:buNone/>
                      </a:pPr>
                      <a:r>
                        <a:rPr lang="en-US" sz="1100" u="none" cap="none" strike="noStrike"/>
                        <a:t>Sera </a:t>
                      </a:r>
                      <a:endParaRPr/>
                    </a:p>
                  </a:txBody>
                  <a:tcPr marT="0" marB="0" marR="8500" marL="8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100" u="none" cap="none" strike="noStrike"/>
                        <a:t>Thibitisha kuwa kuna sera ya usimamizi wa hatari iliyopo na hutathminiwa/kusasishwa angalau kila mwaka au mabadiliko makubwa ya kiutendaji yanapotokea.</a:t>
                      </a:r>
                      <a:endParaRPr/>
                    </a:p>
                  </a:txBody>
                  <a:tcPr marT="0" marB="0" marR="8500" marL="8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100" u="none" cap="none" strike="noStrike"/>
                        <a:t>Sera ya Usimamizi wa Ulaghai (FMP)</a:t>
                      </a:r>
                      <a:endParaRPr/>
                    </a:p>
                  </a:txBody>
                  <a:tcPr marT="0" marB="0" marR="8500" marL="8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22650">
                <a:tc vMerge="1"/>
                <a:tc>
                  <a:txBody>
                    <a:bodyPr/>
                    <a:lstStyle/>
                    <a:p>
                      <a:pPr indent="0" lvl="0" marL="0" marR="0" rtl="0" algn="l">
                        <a:spcBef>
                          <a:spcPts val="0"/>
                        </a:spcBef>
                        <a:spcAft>
                          <a:spcPts val="0"/>
                        </a:spcAft>
                        <a:buNone/>
                      </a:pPr>
                      <a:r>
                        <a:rPr lang="en-US" sz="1100" u="none" cap="none" strike="noStrike"/>
                        <a:t>Kutovumilia </a:t>
                      </a:r>
                      <a:endParaRPr sz="1100" u="none" cap="none" strike="noStrike">
                        <a:latin typeface="Arial"/>
                        <a:ea typeface="Arial"/>
                        <a:cs typeface="Arial"/>
                        <a:sym typeface="Arial"/>
                      </a:endParaRPr>
                    </a:p>
                  </a:txBody>
                  <a:tcPr marT="0" marB="0" marR="8500" marL="8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100" u="none" cap="none" strike="noStrike"/>
                        <a:t>Thibitisha kuwa sera ya usimamizi wa hatari inashughulikia mambo yasiyo bayana kama vile kuzuia, sera ya kutovumilia, kugundua, uchunguzi na ufuatiliaji.</a:t>
                      </a:r>
                      <a:endParaRPr/>
                    </a:p>
                  </a:txBody>
                  <a:tcPr marT="0" marB="0" marR="8500" marL="8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100" u="none" cap="none" strike="noStrike"/>
                        <a:t>Ripoti za Tathmini</a:t>
                      </a:r>
                      <a:endParaRPr/>
                    </a:p>
                  </a:txBody>
                  <a:tcPr marT="0" marB="0" marR="8500" marL="8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22650">
                <a:tc gridSpan="2">
                  <a:txBody>
                    <a:bodyPr/>
                    <a:lstStyle/>
                    <a:p>
                      <a:pPr indent="-8890" lvl="0" marL="8890" marR="0" rtl="0" algn="l">
                        <a:spcBef>
                          <a:spcPts val="0"/>
                        </a:spcBef>
                        <a:spcAft>
                          <a:spcPts val="0"/>
                        </a:spcAft>
                        <a:buNone/>
                      </a:pPr>
                      <a:r>
                        <a:rPr lang="en-US" sz="1100" u="none" cap="none" strike="noStrike"/>
                        <a:t>Kuripoti </a:t>
                      </a:r>
                      <a:endParaRPr/>
                    </a:p>
                  </a:txBody>
                  <a:tcPr marT="0" marB="0" marR="8500" marL="8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a:txBody>
                    <a:bodyPr/>
                    <a:lstStyle/>
                    <a:p>
                      <a:pPr indent="-8890" lvl="0" marL="8890" marR="0" rtl="0" algn="l">
                        <a:spcBef>
                          <a:spcPts val="0"/>
                        </a:spcBef>
                        <a:spcAft>
                          <a:spcPts val="0"/>
                        </a:spcAft>
                        <a:buNone/>
                      </a:pPr>
                      <a:r>
                        <a:rPr lang="en-US" sz="1100" u="none" cap="none" strike="noStrike"/>
                        <a:t>Thibitisha kuwa simu ya moja kwa moja ya ufichuzi ipo , inafaa kwa mtumiaji, na inafanya kazi kwa usahihi na kwamba wafanyakazi wote wanaifahamu.</a:t>
                      </a:r>
                      <a:endParaRPr/>
                    </a:p>
                  </a:txBody>
                  <a:tcPr marT="0" marB="0" marR="8500" marL="8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100" u="none" cap="none" strike="noStrike"/>
                        <a:t>FMP au Sera ya ufichuzi (ikiwa haijajumuishwa katika FMP)</a:t>
                      </a:r>
                      <a:endParaRPr/>
                    </a:p>
                  </a:txBody>
                  <a:tcPr marT="0" marB="0" marR="8500" marL="8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34000">
                <a:tc rowSpan="2">
                  <a:txBody>
                    <a:bodyPr/>
                    <a:lstStyle/>
                    <a:p>
                      <a:pPr indent="-8889" lvl="0" marL="80645" marR="71755" rtl="0" algn="ctr">
                        <a:spcBef>
                          <a:spcPts val="0"/>
                        </a:spcBef>
                        <a:spcAft>
                          <a:spcPts val="0"/>
                        </a:spcAft>
                        <a:buNone/>
                      </a:pPr>
                      <a:r>
                        <a:rPr lang="en-US" sz="1100" u="none" cap="none" strike="noStrike"/>
                        <a:t>Tathmini ya hatari.</a:t>
                      </a:r>
                      <a:endParaRPr/>
                    </a:p>
                  </a:txBody>
                  <a:tcPr marT="0" marB="0" marR="8500" marL="8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71755" rtl="0" algn="l">
                        <a:spcBef>
                          <a:spcPts val="0"/>
                        </a:spcBef>
                        <a:spcAft>
                          <a:spcPts val="0"/>
                        </a:spcAft>
                        <a:buNone/>
                      </a:pPr>
                      <a:r>
                        <a:rPr lang="en-US" sz="1100" u="none" cap="none" strike="noStrike"/>
                        <a:t>Shirika Tathmini ya hatari. </a:t>
                      </a:r>
                      <a:endParaRPr/>
                    </a:p>
                  </a:txBody>
                  <a:tcPr marT="0" marB="0" marR="8500" marL="8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100" u="none" cap="none" strike="noStrike"/>
                        <a:t>Thibitisha kwamba tathmini ya hatari ya ulaghai ya shirika lote inafanywa ikiwashirikisha watu wote muhimu (katika shirika lote) na kushughulikia hatua zote za mchakato wa tathmini ya hatari, na matokeo yanatumika kikamilifu na kwa usahihi shirika lote na hutumiwa kutoa taarifa kuhusu sera.</a:t>
                      </a:r>
                      <a:endParaRPr/>
                    </a:p>
                  </a:txBody>
                  <a:tcPr marT="0" marB="0" marR="8500" marL="8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100" u="none" cap="none" strike="noStrike"/>
                        <a:t>Ripoti za Tathmini ya hatari ya kila mwaka</a:t>
                      </a:r>
                      <a:endParaRPr/>
                    </a:p>
                  </a:txBody>
                  <a:tcPr marT="0" marB="0" marR="8500" marL="8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34000">
                <a:tc vMerge="1"/>
                <a:tc>
                  <a:txBody>
                    <a:bodyPr/>
                    <a:lstStyle/>
                    <a:p>
                      <a:pPr indent="0" lvl="0" marL="0" marR="0" rtl="0" algn="l">
                        <a:spcBef>
                          <a:spcPts val="0"/>
                        </a:spcBef>
                        <a:spcAft>
                          <a:spcPts val="0"/>
                        </a:spcAft>
                        <a:buNone/>
                      </a:pPr>
                      <a:r>
                        <a:rPr lang="en-US" sz="1100" u="none" cap="none" strike="noStrike"/>
                        <a:t>Tathmini ya Hatari ya Programu </a:t>
                      </a:r>
                      <a:endParaRPr sz="1100" u="none" cap="none" strike="noStrike">
                        <a:latin typeface="Arial"/>
                        <a:ea typeface="Arial"/>
                        <a:cs typeface="Arial"/>
                        <a:sym typeface="Arial"/>
                      </a:endParaRPr>
                    </a:p>
                  </a:txBody>
                  <a:tcPr marT="0" marB="0" marR="8500" marL="8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100" u="none" cap="none" strike="noStrike"/>
                        <a:t>Thibitisha kwamba tathmini maalum ya hatari ya ulaghai ya programu inafanywa ikiwashirikisha watu wote muhimu (katika shirika lote) na kushughulikia hatua zote za mchakato wa tathmini ya hatari na kwamba matokeo yanatumika kikamilifu na kwa usahihi programu nzima.</a:t>
                      </a:r>
                      <a:endParaRPr/>
                    </a:p>
                  </a:txBody>
                  <a:tcPr marT="0" marB="0" marR="8500" marL="8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100" u="none" cap="none" strike="noStrike"/>
                        <a:t>Ripoti za Tathmini ya Programu</a:t>
                      </a:r>
                      <a:endParaRPr/>
                    </a:p>
                  </a:txBody>
                  <a:tcPr marT="0" marB="0" marR="8500" marL="8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845325">
                <a:tc gridSpan="2">
                  <a:txBody>
                    <a:bodyPr/>
                    <a:lstStyle/>
                    <a:p>
                      <a:pPr indent="-8890" lvl="0" marL="8890" marR="0" rtl="0" algn="l">
                        <a:spcBef>
                          <a:spcPts val="0"/>
                        </a:spcBef>
                        <a:spcAft>
                          <a:spcPts val="0"/>
                        </a:spcAft>
                        <a:buNone/>
                      </a:pPr>
                      <a:r>
                        <a:rPr lang="en-US" sz="1100" u="none" cap="none" strike="noStrike"/>
                        <a:t>Mafunzo</a:t>
                      </a:r>
                      <a:endParaRPr/>
                    </a:p>
                  </a:txBody>
                  <a:tcPr marT="0" marB="0" marR="8500" marL="8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a:txBody>
                    <a:bodyPr/>
                    <a:lstStyle/>
                    <a:p>
                      <a:pPr indent="-8890" lvl="0" marL="8890" marR="0" rtl="0" algn="l">
                        <a:spcBef>
                          <a:spcPts val="0"/>
                        </a:spcBef>
                        <a:spcAft>
                          <a:spcPts val="0"/>
                        </a:spcAft>
                        <a:buNone/>
                      </a:pPr>
                      <a:r>
                        <a:rPr lang="en-US" sz="1100" u="none" cap="none" strike="noStrike"/>
                        <a:t>Thibitisha ikiwa vikao vya mafunzo/ uhamasishaji vilifanyika, vilielekezwa kwa wafanyakazi wote muhimu katika shirika (kwa lugha yao ya asili), ikiwa mawasilisho yalishughulikia habari zote muhimu, na ikiwa mafunzo ni ya mara kwa mara na yanajumuisha sasisho za hivi karibuni (kwa mfano, mara tatu kwa mwaka kama inahitajika – kulingana na ugumu wa shughuli, idadi ya tuzo, saizi, n.k.).</a:t>
                      </a:r>
                      <a:endParaRPr/>
                    </a:p>
                  </a:txBody>
                  <a:tcPr marT="0" marB="0" marR="8500" marL="8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100" u="none" cap="none" strike="noStrike"/>
                        <a:t>Ushahidi wa mafunzo (rejista za mahudhurio, nyenzo za mafunzo)</a:t>
                      </a:r>
                      <a:endParaRPr/>
                    </a:p>
                  </a:txBody>
                  <a:tcPr marT="0" marB="0" marR="8500" marL="8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22650">
                <a:tc gridSpan="2">
                  <a:txBody>
                    <a:bodyPr/>
                    <a:lstStyle/>
                    <a:p>
                      <a:pPr indent="-8890" lvl="0" marL="8890" marR="0" rtl="0" algn="l">
                        <a:spcBef>
                          <a:spcPts val="0"/>
                        </a:spcBef>
                        <a:spcAft>
                          <a:spcPts val="0"/>
                        </a:spcAft>
                        <a:buNone/>
                      </a:pPr>
                      <a:r>
                        <a:rPr lang="en-US" sz="1100" u="none" cap="none" strike="noStrike"/>
                        <a:t>Tuzo ndogo</a:t>
                      </a:r>
                      <a:endParaRPr/>
                    </a:p>
                  </a:txBody>
                  <a:tcPr marT="0" marB="0" marR="8500" marL="8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a:txBody>
                    <a:bodyPr/>
                    <a:lstStyle/>
                    <a:p>
                      <a:pPr indent="-8890" lvl="0" marL="8890" marR="0" rtl="0" algn="l">
                        <a:spcBef>
                          <a:spcPts val="0"/>
                        </a:spcBef>
                        <a:spcAft>
                          <a:spcPts val="0"/>
                        </a:spcAft>
                        <a:buNone/>
                      </a:pPr>
                      <a:r>
                        <a:rPr lang="en-US" sz="1100" u="none" cap="none" strike="noStrike"/>
                        <a:t>Thibitisha kwamba kuripoti ulaghai kunahitajika katika mikataba ya tuzo ndogo, kwamba utaratibu umefafanuliwa wazi, na kwamba wafanyakazi wana ujuzi kamili katika mchakato na wanahamasishwa kuripoti makosa yanayoshukiwa.</a:t>
                      </a:r>
                      <a:endParaRPr/>
                    </a:p>
                  </a:txBody>
                  <a:tcPr marT="0" marB="0" marR="8500" marL="8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100" u="none" cap="none" strike="noStrike"/>
                        <a:t>Mkataba wa tuzo ndogo</a:t>
                      </a:r>
                      <a:endParaRPr/>
                    </a:p>
                  </a:txBody>
                  <a:tcPr marT="0" marB="0" marR="8500" marL="8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34000">
                <a:tc gridSpan="2">
                  <a:txBody>
                    <a:bodyPr/>
                    <a:lstStyle/>
                    <a:p>
                      <a:pPr indent="-8890" lvl="0" marL="8890" marR="0" rtl="0" algn="l">
                        <a:spcBef>
                          <a:spcPts val="0"/>
                        </a:spcBef>
                        <a:spcAft>
                          <a:spcPts val="0"/>
                        </a:spcAft>
                        <a:buNone/>
                      </a:pPr>
                      <a:r>
                        <a:rPr lang="en-US" sz="1100" u="none" cap="none" strike="noStrike"/>
                        <a:t>Kukidhi masharti (Awali) </a:t>
                      </a:r>
                      <a:endParaRPr/>
                    </a:p>
                  </a:txBody>
                  <a:tcPr marT="0" marB="0" marR="8500" marL="8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a:txBody>
                    <a:bodyPr/>
                    <a:lstStyle/>
                    <a:p>
                      <a:pPr indent="-8890" lvl="0" marL="8890" marR="0" rtl="0" algn="l">
                        <a:spcBef>
                          <a:spcPts val="0"/>
                        </a:spcBef>
                        <a:spcAft>
                          <a:spcPts val="0"/>
                        </a:spcAft>
                        <a:buNone/>
                      </a:pPr>
                      <a:r>
                        <a:rPr lang="en-US" sz="1100" u="none" cap="none" strike="noStrike"/>
                        <a:t>Thibitisha kuwa shirika lina mfumo wa kutosha na wenye ufanisi wa kufuata ikiwa ni pamoja na sera na taratibu kamili za kupambana na rushwa kama vile sera ya migogoro ya maslahi ( kwa wafanyakazi, wauzaji, na/au washauri wa nje.) na mifumo na miundo yenye ufanisi ya kugundua matukio ya kutofuata.</a:t>
                      </a:r>
                      <a:endParaRPr/>
                    </a:p>
                  </a:txBody>
                  <a:tcPr marT="0" marB="0" marR="8500" marL="8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100" u="none" cap="none" strike="noStrike"/>
                        <a:t>Uthibitishaji wa sheria mahususi za nchi na uzingatiaji</a:t>
                      </a:r>
                      <a:endParaRPr/>
                    </a:p>
                  </a:txBody>
                  <a:tcPr marT="0" marB="0" marR="8500" marL="8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34000">
                <a:tc gridSpan="2">
                  <a:txBody>
                    <a:bodyPr/>
                    <a:lstStyle/>
                    <a:p>
                      <a:pPr indent="-8890" lvl="0" marL="8890" marR="0" rtl="0" algn="l">
                        <a:spcBef>
                          <a:spcPts val="0"/>
                        </a:spcBef>
                        <a:spcAft>
                          <a:spcPts val="0"/>
                        </a:spcAft>
                        <a:buNone/>
                      </a:pPr>
                      <a:r>
                        <a:rPr lang="en-US" sz="1100" u="none" cap="none" strike="noStrike"/>
                        <a:t>Udhibiti wa Ndani</a:t>
                      </a:r>
                      <a:endParaRPr/>
                    </a:p>
                  </a:txBody>
                  <a:tcPr marT="0" marB="0" marR="8500" marL="8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hMerge="1"/>
                <a:tc>
                  <a:txBody>
                    <a:bodyPr/>
                    <a:lstStyle/>
                    <a:p>
                      <a:pPr indent="-8890" lvl="0" marL="8890" marR="0" rtl="0" algn="l">
                        <a:spcBef>
                          <a:spcPts val="0"/>
                        </a:spcBef>
                        <a:spcAft>
                          <a:spcPts val="0"/>
                        </a:spcAft>
                        <a:buNone/>
                      </a:pPr>
                      <a:r>
                        <a:rPr lang="en-US" sz="1100" u="none" cap="none" strike="noStrike"/>
                        <a:t> Thibitisha kuwa shirika lina mifumo na taratibu za kutosha za udhibiti wa ndani ili kulinda mali zake, kudhibiti hatari ya ndani, na kuhakikisha usahihi na uaminifu wa habari zake za kifedha, ambazo zote hukaguliwa na kusasishwa mara kwa mara</a:t>
                      </a:r>
                      <a:endParaRPr/>
                    </a:p>
                  </a:txBody>
                  <a:tcPr marT="0" marB="0" marR="8500" marL="8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100" u="none" cap="none" strike="noStrike"/>
                        <a:t>Fedha, Ununuzi, Rasilimali Watu, Ulaghai, na sera zinazohusiana</a:t>
                      </a:r>
                      <a:endParaRPr sz="1100" u="none" cap="none" strike="noStrike"/>
                    </a:p>
                  </a:txBody>
                  <a:tcPr marT="0" marB="0" marR="8500" marL="8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977" name="Google Shape;977;p73"/>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 ZA USIMAMIZI WA HATARI/KATEGORIA NDOGO</a:t>
            </a:r>
            <a:endParaRPr/>
          </a:p>
        </p:txBody>
      </p:sp>
      <p:sp>
        <p:nvSpPr>
          <p:cNvPr id="978" name="Google Shape;978;p73"/>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sp>
        <p:nvSpPr>
          <p:cNvPr id="983" name="Google Shape;983;p74"/>
          <p:cNvSpPr/>
          <p:nvPr/>
        </p:nvSpPr>
        <p:spPr>
          <a:xfrm>
            <a:off x="2387358" y="1660398"/>
            <a:ext cx="7251941" cy="4342637"/>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984" name="Google Shape;984;p74"/>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KUCHEZA NAFASI</a:t>
            </a:r>
            <a:endParaRPr/>
          </a:p>
        </p:txBody>
      </p:sp>
      <p:sp>
        <p:nvSpPr>
          <p:cNvPr id="985" name="Google Shape;985;p74"/>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id="990" name="Google Shape;990;p75"/>
          <p:cNvSpPr txBox="1"/>
          <p:nvPr/>
        </p:nvSpPr>
        <p:spPr>
          <a:xfrm>
            <a:off x="1437957" y="1208329"/>
            <a:ext cx="9966922" cy="2872581"/>
          </a:xfrm>
          <a:prstGeom prst="rect">
            <a:avLst/>
          </a:prstGeom>
          <a:noFill/>
          <a:ln>
            <a:noFill/>
          </a:ln>
        </p:spPr>
        <p:txBody>
          <a:bodyPr anchorCtr="0" anchor="t" bIns="0" lIns="0" spcFirstLastPara="1" rIns="0" wrap="square" tIns="0">
            <a:spAutoFit/>
          </a:bodyPr>
          <a:lstStyle/>
          <a:p>
            <a:pPr indent="-342900" lvl="0" marL="355600" marR="0" rtl="0" algn="l">
              <a:lnSpc>
                <a:spcPct val="100000"/>
              </a:lnSpc>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Sera ya usimamizi wa ulaghai –  Mambo muhimu ambayo hayajashughulikiwa</a:t>
            </a:r>
            <a:endParaRPr/>
          </a:p>
          <a:p>
            <a:pPr indent="-342900" lvl="0" marL="355600" marR="636270" rtl="0" algn="l">
              <a:lnSpc>
                <a:spcPct val="100000"/>
              </a:lnSpc>
              <a:spcBef>
                <a:spcPts val="140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Namba ya simu ya kutoa taarifa – Haifanyi kazi, mabango ya kuonyesha namba za simu zisizotumika</a:t>
            </a:r>
            <a:endParaRPr/>
          </a:p>
          <a:p>
            <a:pPr indent="-342900" lvl="0" marL="355600" marR="0" rtl="0" algn="l">
              <a:lnSpc>
                <a:spcPct val="100000"/>
              </a:lnSpc>
              <a:spcBef>
                <a:spcPts val="139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Mafunzo – Hayajaandikwa, hayajafanyika</a:t>
            </a:r>
            <a:endParaRPr/>
          </a:p>
          <a:p>
            <a:pPr indent="-342900" lvl="0" marL="355600" marR="290830" rtl="0" algn="l">
              <a:lnSpc>
                <a:spcPct val="100000"/>
              </a:lnSpc>
              <a:spcBef>
                <a:spcPts val="139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Tathmini ya hatari – Haijafanywa, haieleweki ni kwa nini inahitaji kufanywa</a:t>
            </a:r>
            <a:endParaRPr/>
          </a:p>
          <a:p>
            <a:pPr indent="-342900" lvl="0" marL="355600" marR="5080" rtl="0" algn="l">
              <a:lnSpc>
                <a:spcPct val="100000"/>
              </a:lnSpc>
              <a:spcBef>
                <a:spcPts val="14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Kuzingatia - Hakuna taratibu za kuhakikisha kutii sheria na kanuni zinazotumika</a:t>
            </a:r>
            <a:endParaRPr/>
          </a:p>
        </p:txBody>
      </p:sp>
      <p:sp>
        <p:nvSpPr>
          <p:cNvPr id="991" name="Google Shape;991;p75"/>
          <p:cNvSpPr/>
          <p:nvPr/>
        </p:nvSpPr>
        <p:spPr>
          <a:xfrm>
            <a:off x="8247126" y="6470903"/>
            <a:ext cx="912494" cy="332740"/>
          </a:xfrm>
          <a:custGeom>
            <a:rect b="b" l="l" r="r" t="t"/>
            <a:pathLst>
              <a:path extrusionOk="0" h="332740" w="912495">
                <a:moveTo>
                  <a:pt x="0" y="0"/>
                </a:moveTo>
                <a:lnTo>
                  <a:pt x="912114" y="0"/>
                </a:lnTo>
                <a:lnTo>
                  <a:pt x="912114" y="332232"/>
                </a:lnTo>
                <a:lnTo>
                  <a:pt x="0" y="332232"/>
                </a:lnTo>
                <a:lnTo>
                  <a:pt x="0" y="0"/>
                </a:lnTo>
                <a:close/>
              </a:path>
            </a:pathLst>
          </a:custGeom>
          <a:solidFill>
            <a:srgbClr val="002E6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Avenir"/>
              <a:ea typeface="Avenir"/>
              <a:cs typeface="Avenir"/>
              <a:sym typeface="Avenir"/>
            </a:endParaRPr>
          </a:p>
        </p:txBody>
      </p:sp>
      <p:sp>
        <p:nvSpPr>
          <p:cNvPr id="992" name="Google Shape;992;p75"/>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MAENEO YA KAWAIDA YA UBORESHAJI</a:t>
            </a:r>
            <a:endParaRPr/>
          </a:p>
        </p:txBody>
      </p:sp>
      <p:sp>
        <p:nvSpPr>
          <p:cNvPr id="993" name="Google Shape;993;p75"/>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p76"/>
          <p:cNvSpPr txBox="1"/>
          <p:nvPr/>
        </p:nvSpPr>
        <p:spPr>
          <a:xfrm>
            <a:off x="1431213" y="1332315"/>
            <a:ext cx="8767864" cy="2028889"/>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chemeClr val="dk1"/>
              </a:buClr>
              <a:buSzPts val="2200"/>
              <a:buFont typeface="Arial"/>
              <a:buNone/>
            </a:pPr>
            <a:r>
              <a:rPr b="1" lang="en-US" sz="2200">
                <a:solidFill>
                  <a:schemeClr val="dk1"/>
                </a:solidFill>
                <a:latin typeface="Arial"/>
                <a:ea typeface="Arial"/>
                <a:cs typeface="Arial"/>
                <a:sym typeface="Arial"/>
              </a:rPr>
              <a:t>Hatari muhimu za kuzingatiwa:</a:t>
            </a:r>
            <a:endParaRPr b="0" i="0" sz="1750" u="none" cap="none" strike="noStrike">
              <a:solidFill>
                <a:srgbClr val="000000"/>
              </a:solidFill>
              <a:latin typeface="Times New Roman"/>
              <a:ea typeface="Times New Roman"/>
              <a:cs typeface="Times New Roman"/>
              <a:sym typeface="Times New Roman"/>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Namba ya simu ya mtoa taarifa ihaitumiki/haipo.</a:t>
            </a:r>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Mafunzo ya ulaghai hayafanywi.</a:t>
            </a:r>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Tathmini ya hatari ya ulaghai haifanywi.</a:t>
            </a:r>
            <a:endParaRPr/>
          </a:p>
        </p:txBody>
      </p:sp>
      <p:sp>
        <p:nvSpPr>
          <p:cNvPr id="999" name="Google Shape;999;p76"/>
          <p:cNvSpPr txBox="1"/>
          <p:nvPr/>
        </p:nvSpPr>
        <p:spPr>
          <a:xfrm>
            <a:off x="1107231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93</a:t>
            </a:r>
            <a:endParaRPr b="0" i="0" sz="1800" u="none" cap="none" strike="noStrike">
              <a:solidFill>
                <a:srgbClr val="000000"/>
              </a:solidFill>
              <a:latin typeface="Arial"/>
              <a:ea typeface="Arial"/>
              <a:cs typeface="Arial"/>
              <a:sym typeface="Arial"/>
            </a:endParaRPr>
          </a:p>
        </p:txBody>
      </p:sp>
      <p:sp>
        <p:nvSpPr>
          <p:cNvPr id="1000" name="Google Shape;1000;p76"/>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HATARI MUHIMU</a:t>
            </a:r>
            <a:endParaRPr/>
          </a:p>
        </p:txBody>
      </p:sp>
      <p:sp>
        <p:nvSpPr>
          <p:cNvPr id="1001" name="Google Shape;1001;p76"/>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p77"/>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MAPENDEKEZO</a:t>
            </a:r>
            <a:endParaRPr b="1" sz="3200">
              <a:solidFill>
                <a:schemeClr val="lt1"/>
              </a:solidFill>
              <a:latin typeface="Arial"/>
              <a:ea typeface="Arial"/>
              <a:cs typeface="Arial"/>
              <a:sym typeface="Arial"/>
            </a:endParaRPr>
          </a:p>
        </p:txBody>
      </p:sp>
      <p:sp>
        <p:nvSpPr>
          <p:cNvPr id="1008" name="Google Shape;1008;p77"/>
          <p:cNvSpPr txBox="1"/>
          <p:nvPr>
            <p:ph idx="1" type="body"/>
          </p:nvPr>
        </p:nvSpPr>
        <p:spPr>
          <a:xfrm>
            <a:off x="667512" y="1030142"/>
            <a:ext cx="10762488" cy="3847207"/>
          </a:xfrm>
          <a:prstGeom prst="rect">
            <a:avLst/>
          </a:prstGeom>
          <a:noFill/>
          <a:ln>
            <a:noFill/>
          </a:ln>
        </p:spPr>
        <p:txBody>
          <a:bodyPr anchorCtr="0" anchor="t" bIns="45700" lIns="0" spcFirstLastPara="1" rIns="0" wrap="square" tIns="45700">
            <a:noAutofit/>
          </a:bodyPr>
          <a:lstStyle/>
          <a:p>
            <a:pPr indent="-342900" lvl="0" marL="342900" marR="0" rtl="0" algn="l">
              <a:lnSpc>
                <a:spcPct val="110000"/>
              </a:lnSpc>
              <a:spcBef>
                <a:spcPts val="0"/>
              </a:spcBef>
              <a:spcAft>
                <a:spcPts val="0"/>
              </a:spcAft>
              <a:buClr>
                <a:schemeClr val="dk1"/>
              </a:buClr>
              <a:buSzPts val="2000"/>
              <a:buFont typeface="Noto Sans Symbols"/>
              <a:buChar char="▪"/>
            </a:pPr>
            <a:r>
              <a:rPr b="1" lang="en-US"/>
              <a:t>Kagua vizingiti vya USAID vya ukaguzi</a:t>
            </a:r>
            <a:r>
              <a:rPr lang="en-US">
                <a:solidFill>
                  <a:schemeClr val="dk1"/>
                </a:solidFill>
              </a:rPr>
              <a:t>: Ingawa kizingiti cha sasa cha ukaguzi wa USAID ni $ 750,000, washirika wengi wa eneo husika wana bajeti za kila mwaka chini ya kiasi hiki. USAID inapaswa kuzingatia kuajiri kampuni za ukaguzi ili kufanya ukaguzi wa kila mwaka kwa wapokeaji wote wakuu wapya. </a:t>
            </a:r>
            <a:endParaRPr/>
          </a:p>
          <a:p>
            <a:pPr indent="-342900" lvl="0" marL="342900" marR="0" rtl="0" algn="l">
              <a:lnSpc>
                <a:spcPct val="110000"/>
              </a:lnSpc>
              <a:spcBef>
                <a:spcPts val="1200"/>
              </a:spcBef>
              <a:spcAft>
                <a:spcPts val="0"/>
              </a:spcAft>
              <a:buClr>
                <a:schemeClr val="dk1"/>
              </a:buClr>
              <a:buSzPts val="2000"/>
              <a:buFont typeface="Noto Sans Symbols"/>
              <a:buChar char="▪"/>
            </a:pPr>
            <a:r>
              <a:rPr b="1" lang="en-US"/>
              <a:t>Ukaguzi wa kujitegemea: </a:t>
            </a:r>
            <a:r>
              <a:rPr lang="en-US">
                <a:solidFill>
                  <a:schemeClr val="dk1"/>
                </a:solidFill>
              </a:rPr>
              <a:t>Washirika wa eneo husika wanapaswa kushiriki huduma za mkaguzi/mkaguzi wa kujitegemea ili kukagua udhibiti wa ndani katika shirika lote.</a:t>
            </a:r>
            <a:endParaRPr/>
          </a:p>
          <a:p>
            <a:pPr indent="-342900" lvl="0" marL="342900" marR="0" rtl="0" algn="l">
              <a:lnSpc>
                <a:spcPct val="110000"/>
              </a:lnSpc>
              <a:spcBef>
                <a:spcPts val="1200"/>
              </a:spcBef>
              <a:spcAft>
                <a:spcPts val="0"/>
              </a:spcAft>
              <a:buClr>
                <a:schemeClr val="dk1"/>
              </a:buClr>
              <a:buSzPts val="2000"/>
              <a:buFont typeface="Noto Sans Symbols"/>
              <a:buChar char="▪"/>
            </a:pPr>
            <a:r>
              <a:rPr b="1" lang="en-US"/>
              <a:t>Tathmini za Hatari za Ulaghai: </a:t>
            </a:r>
            <a:r>
              <a:rPr lang="en-US">
                <a:solidFill>
                  <a:schemeClr val="dk1"/>
                </a:solidFill>
              </a:rPr>
              <a:t>Kila mshirika wa eneo husika anapaswa kufanya tathmini za hatari, kuweka kifuatiliaji cha kudhibiti hatari, na kushiriki taarifa hii na USAID. Hii itaunda maono ya uwazi na kupunguza hatari za ulaghai. </a:t>
            </a:r>
            <a:endParaRPr/>
          </a:p>
          <a:p>
            <a:pPr indent="-342900" lvl="0" marL="342900" marR="0" rtl="0" algn="l">
              <a:lnSpc>
                <a:spcPct val="110000"/>
              </a:lnSpc>
              <a:spcBef>
                <a:spcPts val="1200"/>
              </a:spcBef>
              <a:spcAft>
                <a:spcPts val="0"/>
              </a:spcAft>
              <a:buClr>
                <a:schemeClr val="dk1"/>
              </a:buClr>
              <a:buSzPts val="2000"/>
              <a:buFont typeface="Noto Sans Symbols"/>
              <a:buChar char="▪"/>
            </a:pPr>
            <a:r>
              <a:rPr b="1" lang="en-US"/>
              <a:t>Ufichuzi wa wahusika wengine katika ngazi ya nchi au kanda: </a:t>
            </a:r>
            <a:r>
              <a:rPr lang="en-US">
                <a:solidFill>
                  <a:schemeClr val="dk1"/>
                </a:solidFill>
              </a:rPr>
              <a:t>Washirika wa eneo husika ni wadogo ambapo husababisha changamoto katika kutumia muundo wowote wa kuripoti "usiojulikana". Mshirika mwingine, kama vile kampuni ya ukaguzi ataweza kuhakikisha kutokujulikana. </a:t>
            </a:r>
            <a:endParaRPr/>
          </a:p>
        </p:txBody>
      </p:sp>
      <p:sp>
        <p:nvSpPr>
          <p:cNvPr id="1009" name="Google Shape;1009;p77"/>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4" name="Shape 1014"/>
        <p:cNvGrpSpPr/>
        <p:nvPr/>
      </p:nvGrpSpPr>
      <p:grpSpPr>
        <a:xfrm>
          <a:off x="0" y="0"/>
          <a:ext cx="0" cy="0"/>
          <a:chOff x="0" y="0"/>
          <a:chExt cx="0" cy="0"/>
        </a:xfrm>
      </p:grpSpPr>
      <p:sp>
        <p:nvSpPr>
          <p:cNvPr id="1015" name="Google Shape;1015;p78"/>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MAPENDEKEZO</a:t>
            </a:r>
            <a:endParaRPr b="1" sz="3200">
              <a:solidFill>
                <a:schemeClr val="lt1"/>
              </a:solidFill>
              <a:latin typeface="Arial"/>
              <a:ea typeface="Arial"/>
              <a:cs typeface="Arial"/>
              <a:sym typeface="Arial"/>
            </a:endParaRPr>
          </a:p>
        </p:txBody>
      </p:sp>
      <p:sp>
        <p:nvSpPr>
          <p:cNvPr id="1016" name="Google Shape;1016;p78"/>
          <p:cNvSpPr txBox="1"/>
          <p:nvPr>
            <p:ph idx="1" type="body"/>
          </p:nvPr>
        </p:nvSpPr>
        <p:spPr>
          <a:xfrm>
            <a:off x="886968" y="1030142"/>
            <a:ext cx="10533888" cy="4308872"/>
          </a:xfrm>
          <a:prstGeom prst="rect">
            <a:avLst/>
          </a:prstGeom>
          <a:noFill/>
          <a:ln>
            <a:noFill/>
          </a:ln>
        </p:spPr>
        <p:txBody>
          <a:bodyPr anchorCtr="0" anchor="t" bIns="45700" lIns="0" spcFirstLastPara="1" rIns="0" wrap="square" tIns="45700">
            <a:noAutofit/>
          </a:bodyPr>
          <a:lstStyle/>
          <a:p>
            <a:pPr indent="-342900" lvl="0" marL="342900" marR="0" rtl="0" algn="l">
              <a:lnSpc>
                <a:spcPct val="110000"/>
              </a:lnSpc>
              <a:spcBef>
                <a:spcPts val="0"/>
              </a:spcBef>
              <a:spcAft>
                <a:spcPts val="0"/>
              </a:spcAft>
              <a:buClr>
                <a:schemeClr val="dk1"/>
              </a:buClr>
              <a:buSzPts val="2000"/>
              <a:buFont typeface="Noto Sans Symbols"/>
              <a:buChar char="▪"/>
            </a:pPr>
            <a:r>
              <a:rPr b="1" lang="en-US"/>
              <a:t>Ofisi ya Mkaguzi Mkuu (OIG): </a:t>
            </a:r>
            <a:r>
              <a:rPr lang="en-US">
                <a:solidFill>
                  <a:schemeClr val="dk1"/>
                </a:solidFill>
              </a:rPr>
              <a:t>OIG inaweza kuhitaji kuangalia muundo wake wa wafanyakazi ili kuona kama wafanyakazi wa kutosha wanapatikana ili kuchunguza madai yanayotokana na washirika wapya wa eneo husika. </a:t>
            </a:r>
            <a:endParaRPr/>
          </a:p>
          <a:p>
            <a:pPr indent="-342900" lvl="0" marL="342900" marR="0" rtl="0" algn="l">
              <a:lnSpc>
                <a:spcPct val="110000"/>
              </a:lnSpc>
              <a:spcBef>
                <a:spcPts val="1200"/>
              </a:spcBef>
              <a:spcAft>
                <a:spcPts val="0"/>
              </a:spcAft>
              <a:buClr>
                <a:schemeClr val="dk1"/>
              </a:buClr>
              <a:buSzPts val="2000"/>
              <a:buFont typeface="Noto Sans Symbols"/>
              <a:buChar char="▪"/>
            </a:pPr>
            <a:r>
              <a:rPr b="1" lang="en-US"/>
              <a:t>Mafunzo ya ziada juu ya taratibu za ulaghai na kutoa taarifa: </a:t>
            </a:r>
            <a:r>
              <a:rPr lang="en-US">
                <a:solidFill>
                  <a:schemeClr val="dk1"/>
                </a:solidFill>
              </a:rPr>
              <a:t>Elimu na mawasiliano juu ya kuzuia ulaghai na taratibu za malalamiko ya watoa taarifa zinahitaji kutolewa kutoka kwa Bodi kupitia chati ya shirika. Wafanyakazi mara nyingi hawaelewi jukumu la Bodi katika uangalizi au hawaamini kwamba Bodi itachukua hatua kuhusu malalamiko. Kwa hivyo, inashauriwa kwamba watoa huduma wa nje wa kutoa taarifa au wauzaji wazingatiwe ili kuboresha kutokujulikana na usalama wa watoa taarifa kupitia, kwa mfano, kukaribisha simu ya nje. </a:t>
            </a:r>
            <a:endParaRPr/>
          </a:p>
          <a:p>
            <a:pPr indent="-342900" lvl="0" marL="342900" marR="0" rtl="0" algn="l">
              <a:lnSpc>
                <a:spcPct val="110000"/>
              </a:lnSpc>
              <a:spcBef>
                <a:spcPts val="1200"/>
              </a:spcBef>
              <a:spcAft>
                <a:spcPts val="0"/>
              </a:spcAft>
              <a:buClr>
                <a:schemeClr val="dk1"/>
              </a:buClr>
              <a:buSzPts val="2000"/>
              <a:buFont typeface="Noto Sans Symbols"/>
              <a:buChar char="▪"/>
            </a:pPr>
            <a:r>
              <a:rPr b="1" lang="en-US"/>
              <a:t>Mchakato wa kuripoti udanganyifu unahitaji kuimarishwa: </a:t>
            </a:r>
            <a:r>
              <a:rPr lang="en-US">
                <a:solidFill>
                  <a:schemeClr val="dk1"/>
                </a:solidFill>
              </a:rPr>
              <a:t>Mafunzo na mawasiliano zaidi yanahitajika kuhusu hatua za kuchukua baada ya malalamiko kufanywa ili kukuza uwazi kuhusu, na kuamini, mchakato wa kuripoti udanganyifu. Kwa mfano, bodi zinaweza kuwezeshwa zaidi kushughulikia wasiwasi wa kutoa taarifa.</a:t>
            </a:r>
            <a:endParaRPr/>
          </a:p>
        </p:txBody>
      </p:sp>
      <p:sp>
        <p:nvSpPr>
          <p:cNvPr id="1017" name="Google Shape;1017;p78"/>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p79"/>
          <p:cNvSpPr txBox="1"/>
          <p:nvPr>
            <p:ph type="title"/>
          </p:nvPr>
        </p:nvSpPr>
        <p:spPr>
          <a:xfrm>
            <a:off x="249767" y="2599480"/>
            <a:ext cx="11692466" cy="1333698"/>
          </a:xfrm>
          <a:prstGeom prst="rect">
            <a:avLst/>
          </a:prstGeom>
          <a:noFill/>
          <a:ln>
            <a:noFill/>
          </a:ln>
        </p:spPr>
        <p:txBody>
          <a:bodyPr anchorCtr="0" anchor="t" bIns="0" lIns="0" spcFirstLastPara="1" rIns="0" wrap="square" tIns="0">
            <a:spAutoFit/>
          </a:bodyPr>
          <a:lstStyle/>
          <a:p>
            <a:pPr indent="0" lvl="0" marL="12700" rtl="0" algn="ctr">
              <a:lnSpc>
                <a:spcPct val="108750"/>
              </a:lnSpc>
              <a:spcBef>
                <a:spcPts val="0"/>
              </a:spcBef>
              <a:spcAft>
                <a:spcPts val="0"/>
              </a:spcAft>
              <a:buNone/>
            </a:pPr>
            <a:r>
              <a:rPr b="1" lang="en-US" sz="4800"/>
              <a:t>MODULI YA 4: </a:t>
            </a:r>
            <a:br>
              <a:rPr b="1" lang="en-US" sz="4800"/>
            </a:br>
            <a:r>
              <a:rPr b="1" lang="en-US" sz="4800"/>
              <a:t>UNUNUZI NA USAFIRISHAJI </a:t>
            </a:r>
            <a:endParaRPr b="1" sz="4800"/>
          </a:p>
        </p:txBody>
      </p:sp>
      <p:sp>
        <p:nvSpPr>
          <p:cNvPr id="1023" name="Google Shape;1023;p79"/>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rgbClr val="FFFFFF"/>
                </a:solidFill>
                <a:latin typeface="Arial"/>
                <a:ea typeface="Arial"/>
                <a:cs typeface="Arial"/>
                <a:sym typeface="Arial"/>
              </a:rPr>
              <a:t> </a:t>
            </a:r>
            <a:endParaRPr/>
          </a:p>
        </p:txBody>
      </p:sp>
      <p:sp>
        <p:nvSpPr>
          <p:cNvPr id="1024" name="Google Shape;1024;p79"/>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8"/>
          <p:cNvSpPr txBox="1"/>
          <p:nvPr/>
        </p:nvSpPr>
        <p:spPr>
          <a:xfrm>
            <a:off x="460268" y="907824"/>
            <a:ext cx="11568081" cy="5676041"/>
          </a:xfrm>
          <a:prstGeom prst="rect">
            <a:avLst/>
          </a:prstGeom>
          <a:noFill/>
          <a:ln>
            <a:noFill/>
          </a:ln>
        </p:spPr>
        <p:txBody>
          <a:bodyPr anchorCtr="0" anchor="t" bIns="0" lIns="0" spcFirstLastPara="1" rIns="0" wrap="square" tIns="0">
            <a:spAutoFit/>
          </a:bodyPr>
          <a:lstStyle/>
          <a:p>
            <a:pPr indent="0" lvl="0" marL="12700" marR="5080" rtl="0" algn="l">
              <a:lnSpc>
                <a:spcPct val="110000"/>
              </a:lnSpc>
              <a:spcBef>
                <a:spcPts val="0"/>
              </a:spcBef>
              <a:spcAft>
                <a:spcPts val="0"/>
              </a:spcAft>
              <a:buNone/>
            </a:pPr>
            <a:r>
              <a:rPr b="1" lang="en-US" sz="2000">
                <a:solidFill>
                  <a:srgbClr val="C51C05"/>
                </a:solidFill>
                <a:latin typeface="Arial"/>
                <a:ea typeface="Arial"/>
                <a:cs typeface="Arial"/>
                <a:sym typeface="Arial"/>
              </a:rPr>
              <a:t>Utafiti wa Kabla ya Tuzo wa Shirika Lisilo la Marekani (NUPAS) Plus </a:t>
            </a:r>
            <a:r>
              <a:rPr lang="en-US" sz="2000">
                <a:solidFill>
                  <a:srgbClr val="404040"/>
                </a:solidFill>
                <a:latin typeface="Arial"/>
                <a:ea typeface="Arial"/>
                <a:cs typeface="Arial"/>
                <a:sym typeface="Arial"/>
              </a:rPr>
              <a:t>- </a:t>
            </a:r>
            <a:r>
              <a:rPr lang="en-US" sz="2000">
                <a:solidFill>
                  <a:schemeClr val="dk1"/>
                </a:solidFill>
                <a:latin typeface="Arial"/>
                <a:ea typeface="Arial"/>
                <a:cs typeface="Arial"/>
                <a:sym typeface="Arial"/>
              </a:rPr>
              <a:t>Mradi wa ASAP I ulitengeneza zana ya NUPAS Plus kati ya Mei na Agosti 2019 ili kuongeza NUPAS ya awali na kutambua sababu za msingi za upungufu na udhaifu mkubwa kwa kuongeza moduli ambazo zinaenda zaidi ya maeneo sita ya awali ya tathmini. </a:t>
            </a:r>
            <a:endParaRPr/>
          </a:p>
          <a:p>
            <a:pPr indent="0" lvl="0" marL="12700" marR="5080" rtl="0" algn="l">
              <a:lnSpc>
                <a:spcPct val="110000"/>
              </a:lnSpc>
              <a:spcBef>
                <a:spcPts val="0"/>
              </a:spcBef>
              <a:spcAft>
                <a:spcPts val="0"/>
              </a:spcAft>
              <a:buNone/>
            </a:pPr>
            <a:r>
              <a:t/>
            </a:r>
            <a:endParaRPr sz="2000">
              <a:solidFill>
                <a:srgbClr val="404040"/>
              </a:solidFill>
              <a:latin typeface="Arial"/>
              <a:ea typeface="Arial"/>
              <a:cs typeface="Arial"/>
              <a:sym typeface="Arial"/>
            </a:endParaRPr>
          </a:p>
          <a:p>
            <a:pPr indent="0" lvl="0" marL="12700" marR="5080" rtl="0" algn="l">
              <a:lnSpc>
                <a:spcPct val="110000"/>
              </a:lnSpc>
              <a:spcBef>
                <a:spcPts val="0"/>
              </a:spcBef>
              <a:spcAft>
                <a:spcPts val="0"/>
              </a:spcAft>
              <a:buNone/>
            </a:pPr>
            <a:r>
              <a:rPr b="1" lang="en-US" sz="2000">
                <a:solidFill>
                  <a:srgbClr val="C51C05"/>
                </a:solidFill>
                <a:latin typeface="Arial"/>
                <a:ea typeface="Arial"/>
                <a:cs typeface="Arial"/>
                <a:sym typeface="Arial"/>
              </a:rPr>
              <a:t>Malengo ya NUPAS Plus:</a:t>
            </a:r>
            <a:endParaRPr b="1" sz="2000">
              <a:solidFill>
                <a:schemeClr val="dk1"/>
              </a:solidFill>
              <a:latin typeface="Arial"/>
              <a:ea typeface="Arial"/>
              <a:cs typeface="Arial"/>
              <a:sym typeface="Arial"/>
            </a:endParaRPr>
          </a:p>
          <a:p>
            <a:pPr indent="-342900" lvl="0" marL="355600" marR="5080" rtl="0" algn="l">
              <a:spcBef>
                <a:spcPts val="600"/>
              </a:spcBef>
              <a:spcAft>
                <a:spcPts val="0"/>
              </a:spcAft>
              <a:buClr>
                <a:schemeClr val="dk1"/>
              </a:buClr>
              <a:buSzPts val="2000"/>
              <a:buFont typeface="Arial"/>
              <a:buAutoNum type="arabicPeriod"/>
            </a:pPr>
            <a:r>
              <a:rPr lang="en-US" sz="2000">
                <a:solidFill>
                  <a:schemeClr val="dk1"/>
                </a:solidFill>
                <a:latin typeface="Arial"/>
                <a:ea typeface="Arial"/>
                <a:cs typeface="Arial"/>
                <a:sym typeface="Arial"/>
              </a:rPr>
              <a:t>Kuamua ikiwa Shirika Lisilo la Marekani lina uwezo wa kutosha wa kifedha na usimamizi wa kusimamia fedha za USAID kufuatia vigezo vya Serikali ya Marekani na Shirika la USAID.</a:t>
            </a:r>
            <a:endParaRPr/>
          </a:p>
          <a:p>
            <a:pPr indent="-342900" lvl="0" marL="355600" marR="5080" rtl="0" algn="l">
              <a:spcBef>
                <a:spcPts val="1200"/>
              </a:spcBef>
              <a:spcAft>
                <a:spcPts val="0"/>
              </a:spcAft>
              <a:buClr>
                <a:schemeClr val="dk1"/>
              </a:buClr>
              <a:buSzPts val="2000"/>
              <a:buFont typeface="Arial"/>
              <a:buAutoNum type="arabicPeriod"/>
            </a:pPr>
            <a:r>
              <a:rPr lang="en-US" sz="2000">
                <a:solidFill>
                  <a:schemeClr val="dk1"/>
                </a:solidFill>
                <a:latin typeface="Arial"/>
                <a:ea typeface="Arial"/>
                <a:cs typeface="Arial"/>
                <a:sym typeface="Arial"/>
              </a:rPr>
              <a:t>Toa mapendekezo kwa USAID kuhusu maeneo ya usaidizi yanayohitajika kwa mshirika wa eneo husika kufanikiwa kama mfadhiliwa mkuu kwa kuongeza ufadhili.</a:t>
            </a:r>
            <a:endParaRPr/>
          </a:p>
          <a:p>
            <a:pPr indent="0" lvl="0" marL="12700" marR="5080" rtl="0" algn="l">
              <a:lnSpc>
                <a:spcPct val="110000"/>
              </a:lnSpc>
              <a:spcBef>
                <a:spcPts val="1795"/>
              </a:spcBef>
              <a:spcAft>
                <a:spcPts val="0"/>
              </a:spcAft>
              <a:buNone/>
            </a:pPr>
            <a:r>
              <a:rPr b="1" lang="en-US" sz="2000">
                <a:solidFill>
                  <a:srgbClr val="C51C05"/>
                </a:solidFill>
                <a:latin typeface="Arial"/>
                <a:ea typeface="Arial"/>
                <a:cs typeface="Arial"/>
                <a:sym typeface="Arial"/>
              </a:rPr>
              <a:t>Vipengele vya NUPAS Plus:16</a:t>
            </a:r>
            <a:endParaRPr b="1" sz="2000">
              <a:solidFill>
                <a:schemeClr val="dk1"/>
              </a:solidFill>
              <a:latin typeface="Arial"/>
              <a:ea typeface="Arial"/>
              <a:cs typeface="Arial"/>
              <a:sym typeface="Arial"/>
            </a:endParaRPr>
          </a:p>
          <a:p>
            <a:pPr indent="0" lvl="0" marL="12700" marR="5080" rtl="0" algn="l">
              <a:lnSpc>
                <a:spcPct val="110000"/>
              </a:lnSpc>
              <a:spcBef>
                <a:spcPts val="1195"/>
              </a:spcBef>
              <a:spcAft>
                <a:spcPts val="0"/>
              </a:spcAft>
              <a:buNone/>
            </a:pPr>
            <a:r>
              <a:rPr b="1" lang="en-US" sz="2000">
                <a:solidFill>
                  <a:schemeClr val="dk1"/>
                </a:solidFill>
                <a:latin typeface="Arial"/>
                <a:ea typeface="Arial"/>
                <a:cs typeface="Arial"/>
                <a:sym typeface="Arial"/>
              </a:rPr>
              <a:t>1. </a:t>
            </a:r>
            <a:r>
              <a:rPr lang="en-US" sz="2000">
                <a:solidFill>
                  <a:schemeClr val="dk1"/>
                </a:solidFill>
                <a:latin typeface="Arial"/>
                <a:ea typeface="Arial"/>
                <a:cs typeface="Arial"/>
                <a:sym typeface="Arial"/>
              </a:rPr>
              <a:t>Sheria, </a:t>
            </a:r>
            <a:r>
              <a:rPr b="1" lang="en-US" sz="2000">
                <a:solidFill>
                  <a:schemeClr val="dk1"/>
                </a:solidFill>
                <a:latin typeface="Arial"/>
                <a:ea typeface="Arial"/>
                <a:cs typeface="Arial"/>
                <a:sym typeface="Arial"/>
              </a:rPr>
              <a:t>2.</a:t>
            </a:r>
            <a:r>
              <a:rPr lang="en-US" sz="2000">
                <a:solidFill>
                  <a:schemeClr val="dk1"/>
                </a:solidFill>
                <a:latin typeface="Arial"/>
                <a:ea typeface="Arial"/>
                <a:cs typeface="Arial"/>
                <a:sym typeface="Arial"/>
              </a:rPr>
              <a:t> Fedha, </a:t>
            </a:r>
            <a:r>
              <a:rPr b="1" lang="en-US" sz="2000">
                <a:solidFill>
                  <a:schemeClr val="dk1"/>
                </a:solidFill>
                <a:latin typeface="Arial"/>
                <a:ea typeface="Arial"/>
                <a:cs typeface="Arial"/>
                <a:sym typeface="Arial"/>
              </a:rPr>
              <a:t>3.</a:t>
            </a:r>
            <a:r>
              <a:rPr lang="en-US" sz="2000">
                <a:solidFill>
                  <a:schemeClr val="dk1"/>
                </a:solidFill>
                <a:latin typeface="Arial"/>
                <a:ea typeface="Arial"/>
                <a:cs typeface="Arial"/>
                <a:sym typeface="Arial"/>
              </a:rPr>
              <a:t> Usimamizi wa Hatari, </a:t>
            </a:r>
            <a:r>
              <a:rPr b="1" lang="en-US" sz="2000">
                <a:solidFill>
                  <a:schemeClr val="dk1"/>
                </a:solidFill>
                <a:latin typeface="Arial"/>
                <a:ea typeface="Arial"/>
                <a:cs typeface="Arial"/>
                <a:sym typeface="Arial"/>
              </a:rPr>
              <a:t>4. </a:t>
            </a:r>
            <a:r>
              <a:rPr lang="en-US" sz="2000">
                <a:solidFill>
                  <a:schemeClr val="dk1"/>
                </a:solidFill>
                <a:latin typeface="Arial"/>
                <a:ea typeface="Arial"/>
                <a:cs typeface="Arial"/>
                <a:sym typeface="Arial"/>
              </a:rPr>
              <a:t>Ununuzi, </a:t>
            </a:r>
            <a:r>
              <a:rPr b="1" lang="en-US" sz="2000">
                <a:solidFill>
                  <a:schemeClr val="dk1"/>
                </a:solidFill>
                <a:latin typeface="Arial"/>
                <a:ea typeface="Arial"/>
                <a:cs typeface="Arial"/>
                <a:sym typeface="Arial"/>
              </a:rPr>
              <a:t>5.</a:t>
            </a:r>
            <a:r>
              <a:rPr lang="en-US" sz="2000">
                <a:solidFill>
                  <a:schemeClr val="dk1"/>
                </a:solidFill>
                <a:latin typeface="Arial"/>
                <a:ea typeface="Arial"/>
                <a:cs typeface="Arial"/>
                <a:sym typeface="Arial"/>
              </a:rPr>
              <a:t> Usimamizi wa Mali, </a:t>
            </a:r>
            <a:r>
              <a:rPr b="1" lang="en-US" sz="2000">
                <a:solidFill>
                  <a:schemeClr val="dk1"/>
                </a:solidFill>
                <a:latin typeface="Arial"/>
                <a:ea typeface="Arial"/>
                <a:cs typeface="Arial"/>
                <a:sym typeface="Arial"/>
              </a:rPr>
              <a:t>6.</a:t>
            </a:r>
            <a:r>
              <a:rPr lang="en-US" sz="2000">
                <a:solidFill>
                  <a:schemeClr val="dk1"/>
                </a:solidFill>
                <a:latin typeface="Arial"/>
                <a:ea typeface="Arial"/>
                <a:cs typeface="Arial"/>
                <a:sym typeface="Arial"/>
              </a:rPr>
              <a:t> Teknolojia ya Habari, </a:t>
            </a:r>
            <a:r>
              <a:rPr b="1" lang="en-US" sz="2000">
                <a:solidFill>
                  <a:schemeClr val="dk1"/>
                </a:solidFill>
                <a:latin typeface="Arial"/>
                <a:ea typeface="Arial"/>
                <a:cs typeface="Arial"/>
                <a:sym typeface="Arial"/>
              </a:rPr>
              <a:t>7.</a:t>
            </a:r>
            <a:r>
              <a:rPr lang="en-US" sz="2000">
                <a:solidFill>
                  <a:schemeClr val="dk1"/>
                </a:solidFill>
                <a:latin typeface="Arial"/>
                <a:ea typeface="Arial"/>
                <a:cs typeface="Arial"/>
                <a:sym typeface="Arial"/>
              </a:rPr>
              <a:t> Rasilimali Watu, </a:t>
            </a:r>
            <a:r>
              <a:rPr b="1" lang="en-US" sz="2000">
                <a:solidFill>
                  <a:schemeClr val="dk1"/>
                </a:solidFill>
                <a:latin typeface="Arial"/>
                <a:ea typeface="Arial"/>
                <a:cs typeface="Arial"/>
                <a:sym typeface="Arial"/>
              </a:rPr>
              <a:t>8.</a:t>
            </a:r>
            <a:r>
              <a:rPr lang="en-US" sz="2000">
                <a:solidFill>
                  <a:schemeClr val="dk1"/>
                </a:solidFill>
                <a:latin typeface="Arial"/>
                <a:ea typeface="Arial"/>
                <a:cs typeface="Arial"/>
                <a:sym typeface="Arial"/>
              </a:rPr>
              <a:t> Ufuatiliaji na Tathmini, </a:t>
            </a:r>
            <a:r>
              <a:rPr b="1" lang="en-US" sz="2000">
                <a:solidFill>
                  <a:schemeClr val="dk1"/>
                </a:solidFill>
                <a:latin typeface="Arial"/>
                <a:ea typeface="Arial"/>
                <a:cs typeface="Arial"/>
                <a:sym typeface="Arial"/>
              </a:rPr>
              <a:t>9. </a:t>
            </a:r>
            <a:r>
              <a:rPr lang="en-US" sz="2000">
                <a:solidFill>
                  <a:schemeClr val="dk1"/>
                </a:solidFill>
                <a:latin typeface="Arial"/>
                <a:ea typeface="Arial"/>
                <a:cs typeface="Arial"/>
                <a:sym typeface="Arial"/>
              </a:rPr>
              <a:t>Jinsia na Ujumuishaji wa Kijamii, </a:t>
            </a:r>
            <a:r>
              <a:rPr b="1" lang="en-US" sz="2000">
                <a:solidFill>
                  <a:schemeClr val="dk1"/>
                </a:solidFill>
                <a:latin typeface="Arial"/>
                <a:ea typeface="Arial"/>
                <a:cs typeface="Arial"/>
                <a:sym typeface="Arial"/>
              </a:rPr>
              <a:t>10. </a:t>
            </a:r>
            <a:r>
              <a:rPr lang="en-US" sz="2000">
                <a:solidFill>
                  <a:schemeClr val="dk1"/>
                </a:solidFill>
                <a:latin typeface="Arial"/>
                <a:ea typeface="Arial"/>
                <a:cs typeface="Arial"/>
                <a:sym typeface="Arial"/>
              </a:rPr>
              <a:t>Utawala, </a:t>
            </a:r>
            <a:r>
              <a:rPr b="1" lang="en-US" sz="2000">
                <a:solidFill>
                  <a:schemeClr val="dk1"/>
                </a:solidFill>
                <a:latin typeface="Arial"/>
                <a:ea typeface="Arial"/>
                <a:cs typeface="Arial"/>
                <a:sym typeface="Arial"/>
              </a:rPr>
              <a:t>11.</a:t>
            </a:r>
            <a:r>
              <a:rPr lang="en-US" sz="2000">
                <a:solidFill>
                  <a:schemeClr val="dk1"/>
                </a:solidFill>
                <a:latin typeface="Arial"/>
                <a:ea typeface="Arial"/>
                <a:cs typeface="Arial"/>
                <a:sym typeface="Arial"/>
              </a:rPr>
              <a:t> Maendeleo ya Biashara, </a:t>
            </a:r>
            <a:r>
              <a:rPr b="1" lang="en-US" sz="2000">
                <a:solidFill>
                  <a:schemeClr val="dk1"/>
                </a:solidFill>
                <a:latin typeface="Arial"/>
                <a:ea typeface="Arial"/>
                <a:cs typeface="Arial"/>
                <a:sym typeface="Arial"/>
              </a:rPr>
              <a:t>12. </a:t>
            </a:r>
            <a:r>
              <a:rPr lang="en-US" sz="2000">
                <a:solidFill>
                  <a:schemeClr val="dk1"/>
                </a:solidFill>
                <a:latin typeface="Arial"/>
                <a:ea typeface="Arial"/>
                <a:cs typeface="Arial"/>
                <a:sym typeface="Arial"/>
              </a:rPr>
              <a:t>Uendelevu, </a:t>
            </a:r>
            <a:r>
              <a:rPr b="1" lang="en-US" sz="2000">
                <a:solidFill>
                  <a:schemeClr val="dk1"/>
                </a:solidFill>
                <a:latin typeface="Arial"/>
                <a:ea typeface="Arial"/>
                <a:cs typeface="Arial"/>
                <a:sym typeface="Arial"/>
              </a:rPr>
              <a:t>13.</a:t>
            </a:r>
            <a:r>
              <a:rPr lang="en-US" sz="2000">
                <a:solidFill>
                  <a:schemeClr val="dk1"/>
                </a:solidFill>
                <a:latin typeface="Arial"/>
                <a:ea typeface="Arial"/>
                <a:cs typeface="Arial"/>
                <a:sym typeface="Arial"/>
              </a:rPr>
              <a:t> Vifungu vya Kawaida vya Lazima, </a:t>
            </a:r>
            <a:r>
              <a:rPr b="1" lang="en-US" sz="2000">
                <a:solidFill>
                  <a:schemeClr val="dk1"/>
                </a:solidFill>
                <a:latin typeface="Arial"/>
                <a:ea typeface="Arial"/>
                <a:cs typeface="Arial"/>
                <a:sym typeface="Arial"/>
              </a:rPr>
              <a:t>14.</a:t>
            </a:r>
            <a:r>
              <a:rPr lang="en-US" sz="2000">
                <a:solidFill>
                  <a:schemeClr val="dk1"/>
                </a:solidFill>
                <a:latin typeface="Arial"/>
                <a:ea typeface="Arial"/>
                <a:cs typeface="Arial"/>
                <a:sym typeface="Arial"/>
              </a:rPr>
              <a:t> Inahitajika kama Masharti Yanayotumika, na </a:t>
            </a:r>
            <a:r>
              <a:rPr b="1" lang="en-US" sz="2000">
                <a:solidFill>
                  <a:schemeClr val="dk1"/>
                </a:solidFill>
                <a:latin typeface="Arial"/>
                <a:ea typeface="Arial"/>
                <a:cs typeface="Arial"/>
                <a:sym typeface="Arial"/>
              </a:rPr>
              <a:t>15.</a:t>
            </a:r>
            <a:r>
              <a:rPr lang="en-US" sz="2000">
                <a:solidFill>
                  <a:schemeClr val="dk1"/>
                </a:solidFill>
                <a:latin typeface="Arial"/>
                <a:ea typeface="Arial"/>
                <a:cs typeface="Arial"/>
                <a:sym typeface="Arial"/>
              </a:rPr>
              <a:t> Upunguzaji na Ufuatiliaji wa Mazingira</a:t>
            </a:r>
            <a:endParaRPr/>
          </a:p>
        </p:txBody>
      </p:sp>
      <p:sp>
        <p:nvSpPr>
          <p:cNvPr id="348" name="Google Shape;348;p8"/>
          <p:cNvSpPr txBox="1"/>
          <p:nvPr/>
        </p:nvSpPr>
        <p:spPr>
          <a:xfrm>
            <a:off x="11072319" y="6481891"/>
            <a:ext cx="158115"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1800">
                <a:solidFill>
                  <a:srgbClr val="FFFFFF"/>
                </a:solidFill>
                <a:latin typeface="Arial"/>
                <a:ea typeface="Arial"/>
                <a:cs typeface="Arial"/>
                <a:sym typeface="Arial"/>
              </a:rPr>
              <a:t>7</a:t>
            </a:r>
            <a:endParaRPr sz="1800">
              <a:solidFill>
                <a:schemeClr val="dk1"/>
              </a:solidFill>
              <a:latin typeface="Arial"/>
              <a:ea typeface="Arial"/>
              <a:cs typeface="Arial"/>
              <a:sym typeface="Arial"/>
            </a:endParaRPr>
          </a:p>
        </p:txBody>
      </p:sp>
      <p:sp>
        <p:nvSpPr>
          <p:cNvPr id="349" name="Google Shape;349;p8"/>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NUPAS PLUS NA VIPENGELE VYAKE</a:t>
            </a:r>
            <a:endParaRPr b="1" sz="3200">
              <a:solidFill>
                <a:schemeClr val="lt1"/>
              </a:solidFill>
              <a:latin typeface="Arial"/>
              <a:ea typeface="Arial"/>
              <a:cs typeface="Arial"/>
              <a:sym typeface="Arial"/>
            </a:endParaRPr>
          </a:p>
        </p:txBody>
      </p:sp>
      <p:sp>
        <p:nvSpPr>
          <p:cNvPr id="350" name="Google Shape;350;p8"/>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8" name="Shape 1028"/>
        <p:cNvGrpSpPr/>
        <p:nvPr/>
      </p:nvGrpSpPr>
      <p:grpSpPr>
        <a:xfrm>
          <a:off x="0" y="0"/>
          <a:ext cx="0" cy="0"/>
          <a:chOff x="0" y="0"/>
          <a:chExt cx="0" cy="0"/>
        </a:xfrm>
      </p:grpSpPr>
      <p:sp>
        <p:nvSpPr>
          <p:cNvPr id="1029" name="Google Shape;1029;p80"/>
          <p:cNvSpPr txBox="1"/>
          <p:nvPr/>
        </p:nvSpPr>
        <p:spPr>
          <a:xfrm>
            <a:off x="523001" y="988906"/>
            <a:ext cx="10764159" cy="725199"/>
          </a:xfrm>
          <a:prstGeom prst="rect">
            <a:avLst/>
          </a:prstGeom>
          <a:noFill/>
          <a:ln>
            <a:noFill/>
          </a:ln>
        </p:spPr>
        <p:txBody>
          <a:bodyPr anchorCtr="0" anchor="t" bIns="0" lIns="0" spcFirstLastPara="1" rIns="0" wrap="square" tIns="0">
            <a:spAutoFit/>
          </a:bodyPr>
          <a:lstStyle/>
          <a:p>
            <a:pPr indent="-92075" lvl="0" marL="104139" marR="5080" rtl="0" algn="l">
              <a:lnSpc>
                <a:spcPct val="110000"/>
              </a:lnSpc>
              <a:spcBef>
                <a:spcPts val="0"/>
              </a:spcBef>
              <a:spcAft>
                <a:spcPts val="0"/>
              </a:spcAft>
              <a:buClr>
                <a:schemeClr val="dk1"/>
              </a:buClr>
              <a:buSzPts val="2200"/>
              <a:buFont typeface="Arial"/>
              <a:buNone/>
            </a:pPr>
            <a:r>
              <a:rPr b="1" lang="en-US" sz="2200">
                <a:solidFill>
                  <a:schemeClr val="dk1"/>
                </a:solidFill>
                <a:latin typeface="Arial"/>
                <a:ea typeface="Arial"/>
                <a:cs typeface="Arial"/>
                <a:sym typeface="Arial"/>
              </a:rPr>
              <a:t>Lengo kuu: </a:t>
            </a:r>
            <a:r>
              <a:rPr lang="en-US" sz="2200">
                <a:solidFill>
                  <a:schemeClr val="dk1"/>
                </a:solidFill>
                <a:latin typeface="Arial"/>
                <a:ea typeface="Arial"/>
                <a:cs typeface="Arial"/>
                <a:sym typeface="Arial"/>
              </a:rPr>
              <a:t>Kuthibitisha ikiwa shirika lina sera na taratibu za kutosha na zenye ufanisi zilizopo, na kuamua ikiwa hizi zinafuatwa kulingana na mazoea.</a:t>
            </a:r>
            <a:endParaRPr b="0" i="0" sz="2200" u="none" cap="none" strike="noStrike">
              <a:solidFill>
                <a:schemeClr val="dk1"/>
              </a:solidFill>
              <a:latin typeface="Arial"/>
              <a:ea typeface="Arial"/>
              <a:cs typeface="Arial"/>
              <a:sym typeface="Arial"/>
            </a:endParaRPr>
          </a:p>
        </p:txBody>
      </p:sp>
      <p:sp>
        <p:nvSpPr>
          <p:cNvPr id="1030" name="Google Shape;1030;p80"/>
          <p:cNvSpPr txBox="1"/>
          <p:nvPr/>
        </p:nvSpPr>
        <p:spPr>
          <a:xfrm>
            <a:off x="382325" y="1805408"/>
            <a:ext cx="7666405" cy="4637167"/>
          </a:xfrm>
          <a:prstGeom prst="rect">
            <a:avLst/>
          </a:prstGeom>
          <a:noFill/>
          <a:ln>
            <a:noFill/>
          </a:ln>
        </p:spPr>
        <p:txBody>
          <a:bodyPr anchorCtr="0" anchor="t" bIns="45700" lIns="91425" spcFirstLastPara="1" rIns="91425" wrap="square" tIns="45700">
            <a:spAutoFit/>
          </a:bodyPr>
          <a:lstStyle/>
          <a:p>
            <a:pPr indent="-8890" lvl="0" marL="8890" marR="0" rtl="0" algn="l">
              <a:lnSpc>
                <a:spcPct val="100000"/>
              </a:lnSpc>
              <a:spcBef>
                <a:spcPts val="0"/>
              </a:spcBef>
              <a:spcAft>
                <a:spcPts val="0"/>
              </a:spcAft>
              <a:buClr>
                <a:schemeClr val="dk1"/>
              </a:buClr>
              <a:buSzPts val="1400"/>
              <a:buFont typeface="Arial"/>
              <a:buNone/>
            </a:pPr>
            <a:r>
              <a:rPr b="1" lang="en-US" sz="1400">
                <a:solidFill>
                  <a:schemeClr val="dk1"/>
                </a:solidFill>
                <a:latin typeface="Arial"/>
                <a:ea typeface="Arial"/>
                <a:cs typeface="Arial"/>
                <a:sym typeface="Arial"/>
              </a:rPr>
              <a:t>Vipengele vya Ununuzi vya USAID NUPAS:</a:t>
            </a:r>
            <a:endParaRPr/>
          </a:p>
          <a:p>
            <a:pPr indent="-342900" lvl="0" marL="342900" marR="0" rtl="0" algn="l">
              <a:lnSpc>
                <a:spcPct val="100000"/>
              </a:lnSpc>
              <a:spcBef>
                <a:spcPts val="400"/>
              </a:spcBef>
              <a:spcAft>
                <a:spcPts val="0"/>
              </a:spcAft>
              <a:buClr>
                <a:schemeClr val="dk1"/>
              </a:buClr>
              <a:buSzPts val="1400"/>
              <a:buFont typeface="Avenir"/>
              <a:buAutoNum type="arabicPeriod"/>
            </a:pPr>
            <a:r>
              <a:rPr lang="en-US" sz="1400">
                <a:solidFill>
                  <a:schemeClr val="dk1"/>
                </a:solidFill>
                <a:latin typeface="Arial"/>
                <a:ea typeface="Arial"/>
                <a:cs typeface="Arial"/>
                <a:sym typeface="Arial"/>
              </a:rPr>
              <a:t>Serana utendaji ulioandikwa kuhusu ununuzi</a:t>
            </a:r>
            <a:endParaRPr/>
          </a:p>
          <a:p>
            <a:pPr indent="-342900" lvl="0" marL="342900" marR="0" rtl="0" algn="l">
              <a:lnSpc>
                <a:spcPct val="100000"/>
              </a:lnSpc>
              <a:spcBef>
                <a:spcPts val="400"/>
              </a:spcBef>
              <a:spcAft>
                <a:spcPts val="0"/>
              </a:spcAft>
              <a:buClr>
                <a:schemeClr val="dk1"/>
              </a:buClr>
              <a:buSzPts val="1400"/>
              <a:buFont typeface="Avenir"/>
              <a:buAutoNum type="arabicPeriod"/>
            </a:pPr>
            <a:r>
              <a:rPr lang="en-US" sz="1400">
                <a:solidFill>
                  <a:schemeClr val="dk1"/>
                </a:solidFill>
                <a:latin typeface="Arial"/>
                <a:ea typeface="Arial"/>
                <a:cs typeface="Arial"/>
                <a:sym typeface="Arial"/>
              </a:rPr>
              <a:t>Sera za Ununuzi, Taratibu, na Mazoea – kushughulikia mgongano wa maslahi (COI), ushindani wa udanganyifu wa upendeleo n.k.</a:t>
            </a:r>
            <a:endParaRPr/>
          </a:p>
          <a:p>
            <a:pPr indent="-342900" lvl="0" marL="342900" marR="0" rtl="0" algn="l">
              <a:lnSpc>
                <a:spcPct val="100000"/>
              </a:lnSpc>
              <a:spcBef>
                <a:spcPts val="400"/>
              </a:spcBef>
              <a:spcAft>
                <a:spcPts val="0"/>
              </a:spcAft>
              <a:buClr>
                <a:schemeClr val="dk1"/>
              </a:buClr>
              <a:buSzPts val="1400"/>
              <a:buFont typeface="Avenir"/>
              <a:buAutoNum type="arabicPeriod"/>
            </a:pPr>
            <a:r>
              <a:rPr lang="en-US" sz="1400">
                <a:solidFill>
                  <a:schemeClr val="dk1"/>
                </a:solidFill>
                <a:latin typeface="Arial"/>
                <a:ea typeface="Arial"/>
                <a:cs typeface="Arial"/>
                <a:sym typeface="Arial"/>
              </a:rPr>
              <a:t>Kitengo kilichoteuliwa/Mtu binafsi anayehusika na ununuzi</a:t>
            </a:r>
            <a:endParaRPr/>
          </a:p>
          <a:p>
            <a:pPr indent="-342900" lvl="0" marL="342900" marR="0" rtl="0" algn="l">
              <a:lnSpc>
                <a:spcPct val="100000"/>
              </a:lnSpc>
              <a:spcBef>
                <a:spcPts val="400"/>
              </a:spcBef>
              <a:spcAft>
                <a:spcPts val="0"/>
              </a:spcAft>
              <a:buClr>
                <a:schemeClr val="dk1"/>
              </a:buClr>
              <a:buSzPts val="1400"/>
              <a:buFont typeface="Avenir"/>
              <a:buAutoNum type="arabicPeriod"/>
            </a:pPr>
            <a:r>
              <a:rPr lang="en-US" sz="1400">
                <a:solidFill>
                  <a:schemeClr val="dk1"/>
                </a:solidFill>
                <a:latin typeface="Arial"/>
                <a:ea typeface="Arial"/>
                <a:cs typeface="Arial"/>
                <a:sym typeface="Arial"/>
              </a:rPr>
              <a:t>Kuzingatia Sera na Taratibu – Uteuzi wa muuzaji wa ushindani</a:t>
            </a:r>
            <a:endParaRPr/>
          </a:p>
          <a:p>
            <a:pPr indent="-342900" lvl="0" marL="342900" marR="0" rtl="0" algn="l">
              <a:lnSpc>
                <a:spcPct val="100000"/>
              </a:lnSpc>
              <a:spcBef>
                <a:spcPts val="400"/>
              </a:spcBef>
              <a:spcAft>
                <a:spcPts val="0"/>
              </a:spcAft>
              <a:buClr>
                <a:schemeClr val="dk1"/>
              </a:buClr>
              <a:buSzPts val="1400"/>
              <a:buFont typeface="Avenir"/>
              <a:buAutoNum type="arabicPeriod"/>
            </a:pPr>
            <a:r>
              <a:rPr lang="en-US" sz="1400">
                <a:solidFill>
                  <a:schemeClr val="dk1"/>
                </a:solidFill>
                <a:latin typeface="Arial"/>
                <a:ea typeface="Arial"/>
                <a:cs typeface="Arial"/>
                <a:sym typeface="Arial"/>
              </a:rPr>
              <a:t>Kuzingatia Sera na Taratibu –angalia wachuuzi dhidi ya orodha za OFAC SDN</a:t>
            </a:r>
            <a:endParaRPr/>
          </a:p>
          <a:p>
            <a:pPr indent="-342900" lvl="0" marL="342900" marR="0" rtl="0" algn="l">
              <a:lnSpc>
                <a:spcPct val="100000"/>
              </a:lnSpc>
              <a:spcBef>
                <a:spcPts val="400"/>
              </a:spcBef>
              <a:spcAft>
                <a:spcPts val="0"/>
              </a:spcAft>
              <a:buClr>
                <a:schemeClr val="dk1"/>
              </a:buClr>
              <a:buSzPts val="1400"/>
              <a:buFont typeface="Avenir"/>
              <a:buAutoNum type="arabicPeriod"/>
            </a:pPr>
            <a:r>
              <a:rPr lang="en-US" sz="1400">
                <a:solidFill>
                  <a:schemeClr val="dk1"/>
                </a:solidFill>
                <a:latin typeface="Arial"/>
                <a:ea typeface="Arial"/>
                <a:cs typeface="Arial"/>
                <a:sym typeface="Arial"/>
              </a:rPr>
              <a:t>Kuzingatia Sera na Taratibu – kiwango cha ununuzi mdogo</a:t>
            </a:r>
            <a:endParaRPr/>
          </a:p>
          <a:p>
            <a:pPr indent="-342900" lvl="0" marL="342900" marR="0" rtl="0" algn="l">
              <a:lnSpc>
                <a:spcPct val="100000"/>
              </a:lnSpc>
              <a:spcBef>
                <a:spcPts val="400"/>
              </a:spcBef>
              <a:spcAft>
                <a:spcPts val="0"/>
              </a:spcAft>
              <a:buClr>
                <a:schemeClr val="dk1"/>
              </a:buClr>
              <a:buSzPts val="1400"/>
              <a:buFont typeface="Avenir"/>
              <a:buAutoNum type="arabicPeriod"/>
            </a:pPr>
            <a:r>
              <a:rPr lang="en-US" sz="1400">
                <a:solidFill>
                  <a:schemeClr val="dk1"/>
                </a:solidFill>
                <a:latin typeface="Arial"/>
                <a:ea typeface="Arial"/>
                <a:cs typeface="Arial"/>
                <a:sym typeface="Arial"/>
              </a:rPr>
              <a:t>Taratibu za ununuzi zinatii mahitaji ya USAID</a:t>
            </a:r>
            <a:endParaRPr/>
          </a:p>
          <a:p>
            <a:pPr indent="-342900" lvl="0" marL="342900" marR="0" rtl="0" algn="l">
              <a:lnSpc>
                <a:spcPct val="100000"/>
              </a:lnSpc>
              <a:spcBef>
                <a:spcPts val="400"/>
              </a:spcBef>
              <a:spcAft>
                <a:spcPts val="0"/>
              </a:spcAft>
              <a:buClr>
                <a:schemeClr val="dk1"/>
              </a:buClr>
              <a:buSzPts val="1400"/>
              <a:buFont typeface="Avenir"/>
              <a:buAutoNum type="arabicPeriod"/>
            </a:pPr>
            <a:r>
              <a:rPr lang="en-US" sz="1400">
                <a:solidFill>
                  <a:schemeClr val="dk1"/>
                </a:solidFill>
                <a:latin typeface="Arial"/>
                <a:ea typeface="Arial"/>
                <a:cs typeface="Arial"/>
                <a:sym typeface="Arial"/>
              </a:rPr>
              <a:t>Sera za Ununuzi, Taratibu, na Utendaji - kuanzisha taratibu za kuandika chombo kilichochaguliwa</a:t>
            </a:r>
            <a:endParaRPr/>
          </a:p>
          <a:p>
            <a:pPr indent="-342900" lvl="0" marL="342900" marR="0" rtl="0" algn="l">
              <a:lnSpc>
                <a:spcPct val="100000"/>
              </a:lnSpc>
              <a:spcBef>
                <a:spcPts val="400"/>
              </a:spcBef>
              <a:spcAft>
                <a:spcPts val="0"/>
              </a:spcAft>
              <a:buClr>
                <a:schemeClr val="dk1"/>
              </a:buClr>
              <a:buSzPts val="1400"/>
              <a:buFont typeface="Avenir"/>
              <a:buAutoNum type="arabicPeriod"/>
            </a:pPr>
            <a:r>
              <a:rPr lang="en-US" sz="1400">
                <a:solidFill>
                  <a:schemeClr val="dk1"/>
                </a:solidFill>
                <a:latin typeface="Arial"/>
                <a:ea typeface="Arial"/>
                <a:cs typeface="Arial"/>
                <a:sym typeface="Arial"/>
              </a:rPr>
              <a:t>Mikataba na wachuuzi hurekodiwa kupitia mikataba iliyoandikwa</a:t>
            </a:r>
            <a:endParaRPr/>
          </a:p>
          <a:p>
            <a:pPr indent="-342900" lvl="0" marL="342900" marR="0" rtl="0" algn="l">
              <a:lnSpc>
                <a:spcPct val="100000"/>
              </a:lnSpc>
              <a:spcBef>
                <a:spcPts val="400"/>
              </a:spcBef>
              <a:spcAft>
                <a:spcPts val="0"/>
              </a:spcAft>
              <a:buClr>
                <a:schemeClr val="dk1"/>
              </a:buClr>
              <a:buSzPts val="1400"/>
              <a:buFont typeface="Avenir"/>
              <a:buAutoNum type="arabicPeriod"/>
            </a:pPr>
            <a:r>
              <a:rPr lang="en-US" sz="1400">
                <a:solidFill>
                  <a:schemeClr val="dk1"/>
                </a:solidFill>
                <a:latin typeface="Arial"/>
                <a:ea typeface="Arial"/>
                <a:cs typeface="Arial"/>
                <a:sym typeface="Arial"/>
              </a:rPr>
              <a:t>Wahusika wenye jukumu la ununuzi wana uzoefu wa kusimamia ununuzi unaofadhiliwa na wafadhili</a:t>
            </a:r>
            <a:endParaRPr/>
          </a:p>
          <a:p>
            <a:pPr indent="-342900" lvl="0" marL="342900" marR="0" rtl="0" algn="l">
              <a:lnSpc>
                <a:spcPct val="100000"/>
              </a:lnSpc>
              <a:spcBef>
                <a:spcPts val="400"/>
              </a:spcBef>
              <a:spcAft>
                <a:spcPts val="0"/>
              </a:spcAft>
              <a:buClr>
                <a:schemeClr val="dk1"/>
              </a:buClr>
              <a:buSzPts val="1400"/>
              <a:buFont typeface="Avenir"/>
              <a:buAutoNum type="arabicPeriod"/>
            </a:pPr>
            <a:r>
              <a:rPr lang="en-US" sz="1400">
                <a:solidFill>
                  <a:schemeClr val="dk1"/>
                </a:solidFill>
                <a:latin typeface="Arial"/>
                <a:ea typeface="Arial"/>
                <a:cs typeface="Arial"/>
                <a:sym typeface="Arial"/>
              </a:rPr>
              <a:t>Sera za Ununuzi, Taratibu, na Utendaji – Mchakato ulioandikwa wa kukagua na kukubali bidhaa na huduma</a:t>
            </a:r>
            <a:endParaRPr/>
          </a:p>
          <a:p>
            <a:pPr indent="-342900" lvl="0" marL="342900" marR="0" rtl="0" algn="l">
              <a:lnSpc>
                <a:spcPct val="100000"/>
              </a:lnSpc>
              <a:spcBef>
                <a:spcPts val="400"/>
              </a:spcBef>
              <a:spcAft>
                <a:spcPts val="0"/>
              </a:spcAft>
              <a:buClr>
                <a:schemeClr val="dk1"/>
              </a:buClr>
              <a:buSzPts val="1400"/>
              <a:buFont typeface="Avenir"/>
              <a:buAutoNum type="arabicPeriod"/>
            </a:pPr>
            <a:r>
              <a:rPr lang="en-US" sz="1400">
                <a:solidFill>
                  <a:schemeClr val="dk1"/>
                </a:solidFill>
                <a:latin typeface="Arial"/>
                <a:ea typeface="Arial"/>
                <a:cs typeface="Arial"/>
                <a:sym typeface="Arial"/>
              </a:rPr>
              <a:t>Rekodi za mali hukaguliwa mara kwa mara na orodha halisi</a:t>
            </a:r>
            <a:endParaRPr/>
          </a:p>
          <a:p>
            <a:pPr indent="-342900" lvl="0" marL="342900" marR="0" rtl="0" algn="l">
              <a:lnSpc>
                <a:spcPct val="100000"/>
              </a:lnSpc>
              <a:spcBef>
                <a:spcPts val="400"/>
              </a:spcBef>
              <a:spcAft>
                <a:spcPts val="0"/>
              </a:spcAft>
              <a:buClr>
                <a:schemeClr val="dk1"/>
              </a:buClr>
              <a:buSzPts val="1400"/>
              <a:buFont typeface="Avenir"/>
              <a:buAutoNum type="arabicPeriod"/>
            </a:pPr>
            <a:r>
              <a:rPr lang="en-US" sz="1400">
                <a:solidFill>
                  <a:schemeClr val="dk1"/>
                </a:solidFill>
                <a:latin typeface="Arial"/>
                <a:ea typeface="Arial"/>
                <a:cs typeface="Arial"/>
                <a:sym typeface="Arial"/>
              </a:rPr>
              <a:t>Mali na rasilimali zinalindwa na bima</a:t>
            </a:r>
            <a:endParaRPr/>
          </a:p>
        </p:txBody>
      </p:sp>
      <p:sp>
        <p:nvSpPr>
          <p:cNvPr id="1031" name="Google Shape;1031;p80"/>
          <p:cNvSpPr txBox="1"/>
          <p:nvPr/>
        </p:nvSpPr>
        <p:spPr>
          <a:xfrm>
            <a:off x="9284676" y="1918174"/>
            <a:ext cx="2625597" cy="4154984"/>
          </a:xfrm>
          <a:prstGeom prst="rect">
            <a:avLst/>
          </a:prstGeom>
          <a:noFill/>
          <a:ln>
            <a:noFill/>
          </a:ln>
        </p:spPr>
        <p:txBody>
          <a:bodyPr anchorCtr="0" anchor="t" bIns="45700" lIns="91425" spcFirstLastPara="1" rIns="91425" wrap="square" tIns="45700">
            <a:spAutoFit/>
          </a:bodyPr>
          <a:lstStyle/>
          <a:p>
            <a:pPr indent="-8890" lvl="0" marL="8890" marR="0" rtl="0" algn="l">
              <a:lnSpc>
                <a:spcPct val="100000"/>
              </a:lnSpc>
              <a:spcBef>
                <a:spcPts val="0"/>
              </a:spcBef>
              <a:spcAft>
                <a:spcPts val="0"/>
              </a:spcAft>
              <a:buClr>
                <a:schemeClr val="dk1"/>
              </a:buClr>
              <a:buSzPts val="1800"/>
              <a:buFont typeface="Arial"/>
              <a:buNone/>
            </a:pPr>
            <a:r>
              <a:rPr b="1" lang="en-US" sz="1800">
                <a:solidFill>
                  <a:schemeClr val="dk1"/>
                </a:solidFill>
                <a:latin typeface="Arial"/>
                <a:ea typeface="Arial"/>
                <a:cs typeface="Arial"/>
                <a:sym typeface="Arial"/>
              </a:rPr>
              <a:t>Vipengele vya Ununuzi vya NUPAS Plus 2.0:</a:t>
            </a:r>
            <a:endParaRPr/>
          </a:p>
          <a:p>
            <a:pPr indent="-342900" lvl="0" marL="342900" marR="0" rtl="0" algn="l">
              <a:lnSpc>
                <a:spcPct val="100000"/>
              </a:lnSpc>
              <a:spcBef>
                <a:spcPts val="400"/>
              </a:spcBef>
              <a:spcAft>
                <a:spcPts val="0"/>
              </a:spcAft>
              <a:buClr>
                <a:schemeClr val="dk1"/>
              </a:buClr>
              <a:buSzPts val="1800"/>
              <a:buFont typeface="Avenir"/>
              <a:buAutoNum type="arabicPeriod"/>
            </a:pPr>
            <a:r>
              <a:rPr lang="en-US" sz="1800">
                <a:solidFill>
                  <a:schemeClr val="dk1"/>
                </a:solidFill>
                <a:latin typeface="Arial"/>
                <a:ea typeface="Arial"/>
                <a:cs typeface="Arial"/>
                <a:sym typeface="Arial"/>
              </a:rPr>
              <a:t>Mchakato wa Idhini</a:t>
            </a:r>
            <a:endParaRPr/>
          </a:p>
          <a:p>
            <a:pPr indent="-342900" lvl="0" marL="342900" marR="0" rtl="0" algn="l">
              <a:lnSpc>
                <a:spcPct val="100000"/>
              </a:lnSpc>
              <a:spcBef>
                <a:spcPts val="400"/>
              </a:spcBef>
              <a:spcAft>
                <a:spcPts val="0"/>
              </a:spcAft>
              <a:buClr>
                <a:schemeClr val="dk1"/>
              </a:buClr>
              <a:buSzPts val="1800"/>
              <a:buFont typeface="Avenir"/>
              <a:buAutoNum type="arabicPeriod"/>
            </a:pPr>
            <a:r>
              <a:rPr lang="en-US" sz="1800">
                <a:solidFill>
                  <a:schemeClr val="dk1"/>
                </a:solidFill>
                <a:latin typeface="Arial"/>
                <a:ea typeface="Arial"/>
                <a:cs typeface="Arial"/>
                <a:sym typeface="Arial"/>
              </a:rPr>
              <a:t>Nyaraka za Mwisho</a:t>
            </a:r>
            <a:endParaRPr/>
          </a:p>
          <a:p>
            <a:pPr indent="-342900" lvl="0" marL="342900" marR="0" rtl="0" algn="l">
              <a:lnSpc>
                <a:spcPct val="100000"/>
              </a:lnSpc>
              <a:spcBef>
                <a:spcPts val="400"/>
              </a:spcBef>
              <a:spcAft>
                <a:spcPts val="0"/>
              </a:spcAft>
              <a:buClr>
                <a:schemeClr val="dk1"/>
              </a:buClr>
              <a:buSzPts val="1800"/>
              <a:buFont typeface="Avenir"/>
              <a:buAutoNum type="arabicPeriod"/>
            </a:pPr>
            <a:r>
              <a:rPr lang="en-US" sz="1800">
                <a:solidFill>
                  <a:schemeClr val="dk1"/>
                </a:solidFill>
                <a:latin typeface="Arial"/>
                <a:ea typeface="Arial"/>
                <a:cs typeface="Arial"/>
                <a:sym typeface="Arial"/>
              </a:rPr>
              <a:t>Fomu za Manunuzi</a:t>
            </a:r>
            <a:endParaRPr/>
          </a:p>
          <a:p>
            <a:pPr indent="-342900" lvl="0" marL="342900" marR="0" rtl="0" algn="l">
              <a:lnSpc>
                <a:spcPct val="100000"/>
              </a:lnSpc>
              <a:spcBef>
                <a:spcPts val="400"/>
              </a:spcBef>
              <a:spcAft>
                <a:spcPts val="0"/>
              </a:spcAft>
              <a:buClr>
                <a:schemeClr val="dk1"/>
              </a:buClr>
              <a:buSzPts val="1800"/>
              <a:buFont typeface="Avenir"/>
              <a:buAutoNum type="arabicPeriod"/>
            </a:pPr>
            <a:r>
              <a:rPr lang="en-US" sz="1800">
                <a:solidFill>
                  <a:schemeClr val="dk1"/>
                </a:solidFill>
                <a:latin typeface="Arial"/>
                <a:ea typeface="Arial"/>
                <a:cs typeface="Arial"/>
                <a:sym typeface="Arial"/>
              </a:rPr>
              <a:t>Mchakato wa Uchaguzi</a:t>
            </a:r>
            <a:endParaRPr/>
          </a:p>
          <a:p>
            <a:pPr indent="-342900" lvl="0" marL="342900" marR="0" rtl="0" algn="l">
              <a:lnSpc>
                <a:spcPct val="100000"/>
              </a:lnSpc>
              <a:spcBef>
                <a:spcPts val="400"/>
              </a:spcBef>
              <a:spcAft>
                <a:spcPts val="0"/>
              </a:spcAft>
              <a:buClr>
                <a:schemeClr val="dk1"/>
              </a:buClr>
              <a:buSzPts val="1800"/>
              <a:buFont typeface="Avenir"/>
              <a:buAutoNum type="arabicPeriod"/>
            </a:pPr>
            <a:r>
              <a:rPr lang="en-US" sz="1800">
                <a:solidFill>
                  <a:schemeClr val="dk1"/>
                </a:solidFill>
                <a:latin typeface="Arial"/>
                <a:ea typeface="Arial"/>
                <a:cs typeface="Arial"/>
                <a:sym typeface="Arial"/>
              </a:rPr>
              <a:t>Ukaguzi wa Ufadhili wa Ugaidi</a:t>
            </a:r>
            <a:endParaRPr/>
          </a:p>
          <a:p>
            <a:pPr indent="-342900" lvl="0" marL="342900" marR="0" rtl="0" algn="l">
              <a:lnSpc>
                <a:spcPct val="100000"/>
              </a:lnSpc>
              <a:spcBef>
                <a:spcPts val="400"/>
              </a:spcBef>
              <a:spcAft>
                <a:spcPts val="0"/>
              </a:spcAft>
              <a:buClr>
                <a:schemeClr val="dk1"/>
              </a:buClr>
              <a:buSzPts val="1800"/>
              <a:buFont typeface="Avenir"/>
              <a:buAutoNum type="arabicPeriod"/>
            </a:pPr>
            <a:r>
              <a:rPr lang="en-US" sz="1800">
                <a:solidFill>
                  <a:schemeClr val="dk1"/>
                </a:solidFill>
                <a:latin typeface="Arial"/>
                <a:ea typeface="Arial"/>
                <a:cs typeface="Arial"/>
                <a:sym typeface="Arial"/>
              </a:rPr>
              <a:t>Chanzo Pekee</a:t>
            </a:r>
            <a:endParaRPr/>
          </a:p>
          <a:p>
            <a:pPr indent="-342900" lvl="0" marL="342900" marR="0" rtl="0" algn="l">
              <a:lnSpc>
                <a:spcPct val="100000"/>
              </a:lnSpc>
              <a:spcBef>
                <a:spcPts val="400"/>
              </a:spcBef>
              <a:spcAft>
                <a:spcPts val="0"/>
              </a:spcAft>
              <a:buClr>
                <a:schemeClr val="dk1"/>
              </a:buClr>
              <a:buSzPts val="1800"/>
              <a:buFont typeface="Avenir"/>
              <a:buAutoNum type="arabicPeriod"/>
            </a:pPr>
            <a:r>
              <a:rPr lang="en-US" sz="1800">
                <a:solidFill>
                  <a:schemeClr val="dk1"/>
                </a:solidFill>
                <a:latin typeface="Arial"/>
                <a:ea typeface="Arial"/>
                <a:cs typeface="Arial"/>
                <a:sym typeface="Arial"/>
              </a:rPr>
              <a:t>Udhibiti wa Gari</a:t>
            </a:r>
            <a:endParaRPr/>
          </a:p>
          <a:p>
            <a:pPr indent="-342900" lvl="0" marL="342900" marR="0" rtl="0" algn="l">
              <a:lnSpc>
                <a:spcPct val="100000"/>
              </a:lnSpc>
              <a:spcBef>
                <a:spcPts val="400"/>
              </a:spcBef>
              <a:spcAft>
                <a:spcPts val="0"/>
              </a:spcAft>
              <a:buClr>
                <a:schemeClr val="dk1"/>
              </a:buClr>
              <a:buSzPts val="1800"/>
              <a:buFont typeface="Avenir"/>
              <a:buAutoNum type="arabicPeriod"/>
            </a:pPr>
            <a:r>
              <a:rPr lang="en-US" sz="1800">
                <a:solidFill>
                  <a:schemeClr val="dk1"/>
                </a:solidFill>
                <a:latin typeface="Arial"/>
                <a:ea typeface="Arial"/>
                <a:cs typeface="Arial"/>
                <a:sym typeface="Arial"/>
              </a:rPr>
              <a:t>Safari</a:t>
            </a:r>
            <a:endParaRPr/>
          </a:p>
          <a:p>
            <a:pPr indent="-342900" lvl="0" marL="342900" marR="0" rtl="0" algn="l">
              <a:lnSpc>
                <a:spcPct val="100000"/>
              </a:lnSpc>
              <a:spcBef>
                <a:spcPts val="400"/>
              </a:spcBef>
              <a:spcAft>
                <a:spcPts val="0"/>
              </a:spcAft>
              <a:buClr>
                <a:schemeClr val="dk1"/>
              </a:buClr>
              <a:buSzPts val="1800"/>
              <a:buFont typeface="Avenir"/>
              <a:buAutoNum type="arabicPeriod"/>
            </a:pPr>
            <a:r>
              <a:rPr lang="en-US" sz="1800">
                <a:solidFill>
                  <a:schemeClr val="dk1"/>
                </a:solidFill>
                <a:latin typeface="Arial"/>
                <a:ea typeface="Arial"/>
                <a:cs typeface="Arial"/>
                <a:sym typeface="Arial"/>
              </a:rPr>
              <a:t>Mkataba wa Kupanga</a:t>
            </a:r>
            <a:endParaRPr/>
          </a:p>
        </p:txBody>
      </p:sp>
      <p:sp>
        <p:nvSpPr>
          <p:cNvPr id="1032" name="Google Shape;1032;p80"/>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UNUNUZI NA USAFIRISHAJI </a:t>
            </a:r>
            <a:endParaRPr/>
          </a:p>
        </p:txBody>
      </p:sp>
      <p:sp>
        <p:nvSpPr>
          <p:cNvPr id="1033" name="Google Shape;1033;p80"/>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81"/>
          <p:cNvSpPr txBox="1"/>
          <p:nvPr/>
        </p:nvSpPr>
        <p:spPr>
          <a:xfrm>
            <a:off x="1372332" y="1498416"/>
            <a:ext cx="9032240" cy="3077766"/>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chemeClr val="dk1"/>
              </a:buClr>
              <a:buSzPts val="2000"/>
              <a:buFont typeface="Arial"/>
              <a:buNone/>
            </a:pPr>
            <a:r>
              <a:rPr b="1" lang="en-US" sz="2000">
                <a:solidFill>
                  <a:schemeClr val="dk1"/>
                </a:solidFill>
                <a:latin typeface="Arial"/>
                <a:ea typeface="Arial"/>
                <a:cs typeface="Arial"/>
                <a:sym typeface="Arial"/>
              </a:rPr>
              <a:t>Mbinu</a:t>
            </a:r>
            <a:endParaRPr b="0" i="0" sz="2000" u="none" cap="none" strike="noStrike">
              <a:solidFill>
                <a:schemeClr val="dk1"/>
              </a:solidFill>
              <a:latin typeface="Arial"/>
              <a:ea typeface="Arial"/>
              <a:cs typeface="Arial"/>
              <a:sym typeface="Arial"/>
            </a:endParaRPr>
          </a:p>
          <a:p>
            <a:pPr indent="-342900" lvl="0" marL="555625" marR="0" rtl="0" algn="l">
              <a:lnSpc>
                <a:spcPct val="100000"/>
              </a:lnSpc>
              <a:spcBef>
                <a:spcPts val="37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Ukaguzi wa Nyaraka</a:t>
            </a:r>
            <a:endParaRPr b="0" i="0" sz="2000" u="none" cap="none" strike="noStrike">
              <a:solidFill>
                <a:schemeClr val="dk1"/>
              </a:solidFill>
              <a:latin typeface="Arial"/>
              <a:ea typeface="Arial"/>
              <a:cs typeface="Arial"/>
              <a:sym typeface="Arial"/>
            </a:endParaRPr>
          </a:p>
          <a:p>
            <a:pPr indent="-342900" lvl="0" marL="555625" marR="0" rtl="0" algn="l">
              <a:lnSpc>
                <a:spcPct val="100000"/>
              </a:lnSpc>
              <a:spcBef>
                <a:spcPts val="37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Mahojiano</a:t>
            </a:r>
            <a:endParaRPr b="0" i="0" sz="2000" u="none" cap="none" strike="noStrike">
              <a:solidFill>
                <a:schemeClr val="dk1"/>
              </a:solidFill>
              <a:latin typeface="Arial"/>
              <a:ea typeface="Arial"/>
              <a:cs typeface="Arial"/>
              <a:sym typeface="Arial"/>
            </a:endParaRPr>
          </a:p>
          <a:p>
            <a:pPr indent="-342900" lvl="0" marL="555625" marR="0" rtl="0" algn="l">
              <a:lnSpc>
                <a:spcPct val="100000"/>
              </a:lnSpc>
              <a:spcBef>
                <a:spcPts val="37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Upimaji wa Kina</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5"/>
              </a:spcBef>
              <a:spcAft>
                <a:spcPts val="0"/>
              </a:spcAft>
              <a:buClr>
                <a:srgbClr val="404040"/>
              </a:buClr>
              <a:buSzPts val="2000"/>
              <a:buFont typeface="Arial"/>
              <a:buNone/>
            </a:pPr>
            <a:r>
              <a:t/>
            </a:r>
            <a:endParaRPr b="0" i="0" sz="2000" u="none" cap="none" strike="noStrike">
              <a:solidFill>
                <a:schemeClr val="dk1"/>
              </a:solidFill>
              <a:latin typeface="Arial"/>
              <a:ea typeface="Arial"/>
              <a:cs typeface="Arial"/>
              <a:sym typeface="Arial"/>
            </a:endParaRPr>
          </a:p>
          <a:p>
            <a:pPr indent="0" lvl="0" marL="12700" marR="0" rtl="0" algn="l">
              <a:lnSpc>
                <a:spcPct val="100000"/>
              </a:lnSpc>
              <a:spcBef>
                <a:spcPts val="0"/>
              </a:spcBef>
              <a:spcAft>
                <a:spcPts val="0"/>
              </a:spcAft>
              <a:buClr>
                <a:schemeClr val="dk1"/>
              </a:buClr>
              <a:buSzPts val="2000"/>
              <a:buFont typeface="Arial"/>
              <a:buNone/>
            </a:pPr>
            <a:r>
              <a:rPr b="1" lang="en-US" sz="2000">
                <a:solidFill>
                  <a:schemeClr val="dk1"/>
                </a:solidFill>
                <a:latin typeface="Arial"/>
                <a:ea typeface="Arial"/>
                <a:cs typeface="Arial"/>
                <a:sym typeface="Arial"/>
              </a:rPr>
              <a:t>Washiriki wa mahojiano waliopendekezwa</a:t>
            </a:r>
            <a:endParaRPr b="0" i="0" sz="2000" u="none" cap="none" strike="noStrike">
              <a:solidFill>
                <a:schemeClr val="dk1"/>
              </a:solidFill>
              <a:latin typeface="Arial"/>
              <a:ea typeface="Arial"/>
              <a:cs typeface="Arial"/>
              <a:sym typeface="Arial"/>
            </a:endParaRPr>
          </a:p>
          <a:p>
            <a:pPr indent="-342900" lvl="0" marL="555625" marR="0" rtl="0" algn="l">
              <a:spcBef>
                <a:spcPts val="37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Mkurugenzi wa Fedha</a:t>
            </a:r>
            <a:endParaRPr/>
          </a:p>
          <a:p>
            <a:pPr indent="-342900" lvl="0" marL="555625" marR="0" rtl="0" algn="l">
              <a:spcBef>
                <a:spcPts val="37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Meneja wa Manunuzi</a:t>
            </a:r>
            <a:endParaRPr/>
          </a:p>
          <a:p>
            <a:pPr indent="-342900" lvl="0" marL="555625" marR="0" rtl="0" algn="l">
              <a:spcBef>
                <a:spcPts val="37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Wajumbe wa Kamati ya Ununuzi</a:t>
            </a:r>
            <a:endParaRPr/>
          </a:p>
        </p:txBody>
      </p:sp>
      <p:sp>
        <p:nvSpPr>
          <p:cNvPr id="1039" name="Google Shape;1039;p81"/>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USULI NA MBINU</a:t>
            </a:r>
            <a:endParaRPr/>
          </a:p>
        </p:txBody>
      </p:sp>
      <p:sp>
        <p:nvSpPr>
          <p:cNvPr id="1040" name="Google Shape;1040;p81"/>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4" name="Shape 1044"/>
        <p:cNvGrpSpPr/>
        <p:nvPr/>
      </p:nvGrpSpPr>
      <p:grpSpPr>
        <a:xfrm>
          <a:off x="0" y="0"/>
          <a:ext cx="0" cy="0"/>
          <a:chOff x="0" y="0"/>
          <a:chExt cx="0" cy="0"/>
        </a:xfrm>
      </p:grpSpPr>
      <p:sp>
        <p:nvSpPr>
          <p:cNvPr id="1045" name="Google Shape;1045;p82"/>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CHATI YA NUPAS PLUS 2.0</a:t>
            </a:r>
            <a:endParaRPr b="1" sz="3200">
              <a:solidFill>
                <a:schemeClr val="lt1"/>
              </a:solidFill>
              <a:latin typeface="Arial"/>
              <a:ea typeface="Arial"/>
              <a:cs typeface="Arial"/>
              <a:sym typeface="Arial"/>
            </a:endParaRPr>
          </a:p>
        </p:txBody>
      </p:sp>
      <p:pic>
        <p:nvPicPr>
          <p:cNvPr descr="Chart  Description automatically generated" id="1046" name="Google Shape;1046;p82"/>
          <p:cNvPicPr preferRelativeResize="0"/>
          <p:nvPr/>
        </p:nvPicPr>
        <p:blipFill rotWithShape="1">
          <a:blip r:embed="rId3">
            <a:alphaModFix/>
          </a:blip>
          <a:srcRect b="2479" l="1389" r="3312" t="0"/>
          <a:stretch/>
        </p:blipFill>
        <p:spPr>
          <a:xfrm>
            <a:off x="1508760" y="942095"/>
            <a:ext cx="9144000" cy="4990444"/>
          </a:xfrm>
          <a:prstGeom prst="rect">
            <a:avLst/>
          </a:prstGeom>
          <a:noFill/>
          <a:ln>
            <a:noFill/>
          </a:ln>
        </p:spPr>
      </p:pic>
      <p:sp>
        <p:nvSpPr>
          <p:cNvPr id="1047" name="Google Shape;1047;p82"/>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graphicFrame>
        <p:nvGraphicFramePr>
          <p:cNvPr id="1052" name="Google Shape;1052;p83"/>
          <p:cNvGraphicFramePr/>
          <p:nvPr/>
        </p:nvGraphicFramePr>
        <p:xfrm>
          <a:off x="391886" y="970942"/>
          <a:ext cx="3000000" cy="3000000"/>
        </p:xfrm>
        <a:graphic>
          <a:graphicData uri="http://schemas.openxmlformats.org/drawingml/2006/table">
            <a:tbl>
              <a:tblPr>
                <a:noFill/>
                <a:tableStyleId>{B19A406E-EE2C-4DFD-9D6A-2B16BFBA1EC5}</a:tableStyleId>
              </a:tblPr>
              <a:tblGrid>
                <a:gridCol w="2122250"/>
                <a:gridCol w="6441325"/>
                <a:gridCol w="2981975"/>
              </a:tblGrid>
              <a:tr h="467800">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KATEGORIA/</a:t>
                      </a:r>
                      <a:br>
                        <a:rPr b="1" lang="en-US" sz="1400" u="none" cap="none" strike="noStrike">
                          <a:solidFill>
                            <a:schemeClr val="lt1"/>
                          </a:solidFill>
                          <a:latin typeface="Arial"/>
                          <a:ea typeface="Arial"/>
                          <a:cs typeface="Arial"/>
                          <a:sym typeface="Arial"/>
                        </a:rPr>
                      </a:br>
                      <a:r>
                        <a:rPr b="1" lang="en-US" sz="1400" u="none" cap="none" strike="noStrike">
                          <a:solidFill>
                            <a:schemeClr val="lt1"/>
                          </a:solidFill>
                          <a:latin typeface="Arial"/>
                          <a:ea typeface="Arial"/>
                          <a:cs typeface="Arial"/>
                          <a:sym typeface="Arial"/>
                        </a:rPr>
                        <a:t>KATEGORIA NDOGO</a:t>
                      </a:r>
                      <a:endParaRPr/>
                    </a:p>
                  </a:txBody>
                  <a:tcPr marT="0" marB="0" marR="23350" marL="233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MALENGO</a:t>
                      </a:r>
                      <a:endParaRPr/>
                    </a:p>
                  </a:txBody>
                  <a:tcPr marT="0" marB="0" marR="23350" marL="233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a:p>
                  </a:txBody>
                  <a:tcPr marT="0" marB="0" marR="23350" marL="233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r>
              <a:tr h="116947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za Ununuzi, Taratibu, na Utendaji</a:t>
                      </a:r>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shirika lina sera, taratibu na utendaji wa ununuzi ambao unajitosheleza. Kumbuka: Sera za ununuzi, taratibu na utendaji ni pamoja na zile zinazohusiana na michakato ya ununuzi, utatuzi na umalizaji wa mizozo na madai; ulinzi na udhibiti wa mali; na usimamizi wa kumbukumbu zinazohusiana.</a:t>
                      </a:r>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ya Ununuzi</a:t>
                      </a:r>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93557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Kuzingatia Sera na Taratibu – Uhakika wa Bei</a:t>
                      </a:r>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kwamba shirika linazingatia sera na taratibu zake za jinsi uamuzi wa busara unavyofanywa kwa ununuzi na ni nani katika shirika anawajibika.</a:t>
                      </a:r>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ya Ununuzi</a:t>
                      </a:r>
                      <a:endParaRPr/>
                    </a:p>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Mfano wa miamala ya ununuzi – tathmini uhakika wa bei</a:t>
                      </a:r>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67800">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Mchakato wa Idhini</a:t>
                      </a:r>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kwamba sera za ununuzi zina chanzo cha Uidhinishaji au Wajumbe wa Mamlaka kama njia mbadala.</a:t>
                      </a:r>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ya Ununuzi</a:t>
                      </a:r>
                      <a:endParaRPr/>
                    </a:p>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Uwakilishi wa Mamlaka</a:t>
                      </a:r>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67800">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Nyaraka za Mwisho</a:t>
                      </a:r>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shirika linaelezea ni habari gani ya kudumisha kama inahusiana na mikataba.</a:t>
                      </a:r>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ya Ununuzi</a:t>
                      </a:r>
                      <a:endParaRPr/>
                    </a:p>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Mikataba na wachuuzi</a:t>
                      </a:r>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16947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Fomu za Manunuzi</a:t>
                      </a:r>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Sera ya Ununuzi inabainisha nyaraka ambazo zinapaswa kuhifadhiwa kwa kila aina ya ununuzi.</a:t>
                      </a:r>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Inategemea sera, lakini inaweza kujumuisha ombi la ununuzi, agizo la ununuzi, ankara, dokezo la kusafirisha bidhaa/kukiri kupokea bidhaa</a:t>
                      </a:r>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053" name="Google Shape;1053;p83"/>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600"/>
              <a:buFont typeface="Arial"/>
              <a:buNone/>
            </a:pPr>
            <a:r>
              <a:rPr b="1" lang="en-US" sz="2600">
                <a:solidFill>
                  <a:schemeClr val="lt1"/>
                </a:solidFill>
                <a:latin typeface="Arial"/>
                <a:ea typeface="Arial"/>
                <a:cs typeface="Arial"/>
                <a:sym typeface="Arial"/>
              </a:rPr>
              <a:t>KATEGORIA/KATEGORIA NDOGO ZA UNUNUZI NA USAFIRISHAJI</a:t>
            </a:r>
            <a:endParaRPr/>
          </a:p>
        </p:txBody>
      </p:sp>
      <p:sp>
        <p:nvSpPr>
          <p:cNvPr id="1054" name="Google Shape;1054;p83"/>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8" name="Shape 1058"/>
        <p:cNvGrpSpPr/>
        <p:nvPr/>
      </p:nvGrpSpPr>
      <p:grpSpPr>
        <a:xfrm>
          <a:off x="0" y="0"/>
          <a:ext cx="0" cy="0"/>
          <a:chOff x="0" y="0"/>
          <a:chExt cx="0" cy="0"/>
        </a:xfrm>
      </p:grpSpPr>
      <p:graphicFrame>
        <p:nvGraphicFramePr>
          <p:cNvPr id="1059" name="Google Shape;1059;p84"/>
          <p:cNvGraphicFramePr/>
          <p:nvPr/>
        </p:nvGraphicFramePr>
        <p:xfrm>
          <a:off x="391886" y="970941"/>
          <a:ext cx="3000000" cy="3000000"/>
        </p:xfrm>
        <a:graphic>
          <a:graphicData uri="http://schemas.openxmlformats.org/drawingml/2006/table">
            <a:tbl>
              <a:tblPr>
                <a:noFill/>
                <a:tableStyleId>{B19A406E-EE2C-4DFD-9D6A-2B16BFBA1EC5}</a:tableStyleId>
              </a:tblPr>
              <a:tblGrid>
                <a:gridCol w="2122250"/>
                <a:gridCol w="6441325"/>
                <a:gridCol w="2981975"/>
              </a:tblGrid>
              <a:tr h="475500">
                <a:tc>
                  <a:txBody>
                    <a:bodyPr/>
                    <a:lstStyle/>
                    <a:p>
                      <a:pPr indent="-8890" lvl="0" marL="8890" marR="0" rtl="0" algn="ctr">
                        <a:spcBef>
                          <a:spcPts val="0"/>
                        </a:spcBef>
                        <a:spcAft>
                          <a:spcPts val="0"/>
                        </a:spcAft>
                        <a:buNone/>
                      </a:pPr>
                      <a:r>
                        <a:rPr lang="en-US" sz="1200" u="none" cap="none" strike="noStrike"/>
                        <a:t>KATEGORIA/</a:t>
                      </a:r>
                      <a:br>
                        <a:rPr b="1" lang="en-US" sz="1200" u="none" cap="none" strike="noStrike">
                          <a:solidFill>
                            <a:schemeClr val="lt1"/>
                          </a:solidFill>
                          <a:latin typeface="Arial"/>
                          <a:ea typeface="Arial"/>
                          <a:cs typeface="Arial"/>
                          <a:sym typeface="Arial"/>
                        </a:rPr>
                      </a:br>
                      <a:r>
                        <a:rPr lang="en-US" sz="1200" u="none" cap="none" strike="noStrike"/>
                        <a:t>KATEGORIA NDOGO</a:t>
                      </a:r>
                      <a:endParaRPr/>
                    </a:p>
                  </a:txBody>
                  <a:tcPr marT="0" marB="0" marR="23350" marL="233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8890" marR="0" rtl="0" algn="ctr">
                        <a:spcBef>
                          <a:spcPts val="0"/>
                        </a:spcBef>
                        <a:spcAft>
                          <a:spcPts val="0"/>
                        </a:spcAft>
                        <a:buNone/>
                      </a:pPr>
                      <a:r>
                        <a:rPr lang="en-US" sz="1200" u="none" cap="none" strike="noStrike"/>
                        <a:t>MALENGO</a:t>
                      </a:r>
                      <a:endParaRPr/>
                    </a:p>
                  </a:txBody>
                  <a:tcPr marT="0" marB="0" marR="23350" marL="233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8890" marR="0" rtl="0" algn="ctr">
                        <a:spcBef>
                          <a:spcPts val="0"/>
                        </a:spcBef>
                        <a:spcAft>
                          <a:spcPts val="0"/>
                        </a:spcAft>
                        <a:buNone/>
                      </a:pPr>
                      <a:r>
                        <a:rPr lang="en-US" sz="1200" u="none" cap="none" strike="noStrike"/>
                        <a:t>NYARAKA MUHIMU KWA AJILI YA TATHMINI</a:t>
                      </a:r>
                      <a:endParaRPr/>
                    </a:p>
                  </a:txBody>
                  <a:tcPr marT="0" marB="0" marR="23350" marL="233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r>
              <a:tr h="798175">
                <a:tc>
                  <a:txBody>
                    <a:bodyPr/>
                    <a:lstStyle/>
                    <a:p>
                      <a:pPr indent="-8890" lvl="0" marL="8890" marR="0" rtl="0" algn="l">
                        <a:spcBef>
                          <a:spcPts val="0"/>
                        </a:spcBef>
                        <a:spcAft>
                          <a:spcPts val="0"/>
                        </a:spcAft>
                        <a:buNone/>
                      </a:pPr>
                      <a:r>
                        <a:rPr lang="en-US" sz="1200" u="none" cap="none" strike="noStrike"/>
                        <a:t>Mchakato wa Uchaguzi</a:t>
                      </a:r>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Thibitisha kuwa Sera ya Ununuzi inabainisha utaratibu wa uteuzi wa wachuuzi.</a:t>
                      </a:r>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Sera ya Ununuzi</a:t>
                      </a:r>
                      <a:endParaRPr/>
                    </a:p>
                    <a:p>
                      <a:pPr indent="-8890" lvl="0" marL="8890" marR="0" rtl="0" algn="l">
                        <a:spcBef>
                          <a:spcPts val="600"/>
                        </a:spcBef>
                        <a:spcAft>
                          <a:spcPts val="0"/>
                        </a:spcAft>
                        <a:buNone/>
                      </a:pPr>
                      <a:r>
                        <a:rPr lang="en-US" sz="1200" u="none" cap="none" strike="noStrike"/>
                        <a:t>Mfano wa miamala ya ununuzi</a:t>
                      </a:r>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883075">
                <a:tc>
                  <a:txBody>
                    <a:bodyPr/>
                    <a:lstStyle/>
                    <a:p>
                      <a:pPr indent="-8890" lvl="0" marL="8890" marR="0" rtl="0" algn="l">
                        <a:spcBef>
                          <a:spcPts val="0"/>
                        </a:spcBef>
                        <a:spcAft>
                          <a:spcPts val="0"/>
                        </a:spcAft>
                        <a:buNone/>
                      </a:pPr>
                      <a:r>
                        <a:rPr lang="en-US" sz="1200" u="none" cap="none" strike="noStrike"/>
                        <a:t>Ukaguzi wa Ufadhili wa Ugaidi</a:t>
                      </a:r>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Thibitisha kuwa shirika linafanya ukaguzi wa ufadhili wa ugaidi.</a:t>
                      </a:r>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Uthibitishaji wa SAM</a:t>
                      </a:r>
                      <a:endParaRPr/>
                    </a:p>
                    <a:p>
                      <a:pPr indent="-8890" lvl="0" marL="8890" marR="0" rtl="0" algn="l">
                        <a:spcBef>
                          <a:spcPts val="600"/>
                        </a:spcBef>
                        <a:spcAft>
                          <a:spcPts val="0"/>
                        </a:spcAft>
                        <a:buNone/>
                      </a:pPr>
                      <a:r>
                        <a:rPr lang="en-US" sz="1200" u="none" cap="none" strike="noStrike"/>
                        <a:t>Uthibitishaji wa OFAC</a:t>
                      </a:r>
                      <a:endParaRPr/>
                    </a:p>
                    <a:p>
                      <a:pPr indent="-8890" lvl="0" marL="8890" marR="0" rtl="0" algn="l">
                        <a:spcBef>
                          <a:spcPts val="600"/>
                        </a:spcBef>
                        <a:spcAft>
                          <a:spcPts val="0"/>
                        </a:spcAft>
                        <a:buNone/>
                      </a:pPr>
                      <a:r>
                        <a:rPr lang="en-US" sz="1200" u="none" cap="none" strike="noStrike"/>
                        <a:t>Uthibitishaji wa Baraza la Usalama la Umoja wa Mataifa</a:t>
                      </a:r>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798175">
                <a:tc>
                  <a:txBody>
                    <a:bodyPr/>
                    <a:lstStyle/>
                    <a:p>
                      <a:pPr indent="-8890" lvl="0" marL="8890" marR="0" rtl="0" algn="l">
                        <a:spcBef>
                          <a:spcPts val="0"/>
                        </a:spcBef>
                        <a:spcAft>
                          <a:spcPts val="0"/>
                        </a:spcAft>
                        <a:buNone/>
                      </a:pPr>
                      <a:r>
                        <a:rPr lang="en-US" sz="1200" u="none" cap="none" strike="noStrike"/>
                        <a:t>Chanzo Pekee</a:t>
                      </a:r>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Thibitisha kuwa shirika lina sera ya kutafuta chanzo pekee.</a:t>
                      </a:r>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Sera ya Ununuzi</a:t>
                      </a:r>
                      <a:endParaRPr/>
                    </a:p>
                    <a:p>
                      <a:pPr indent="-8890" lvl="0" marL="8890" marR="0" rtl="0" algn="l">
                        <a:spcBef>
                          <a:spcPts val="600"/>
                        </a:spcBef>
                        <a:spcAft>
                          <a:spcPts val="0"/>
                        </a:spcAft>
                        <a:buNone/>
                      </a:pPr>
                      <a:r>
                        <a:rPr lang="en-US" sz="1200" u="none" cap="none" strike="noStrike"/>
                        <a:t>Mfano wa miamala ya ununuzi</a:t>
                      </a:r>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75500">
                <a:tc>
                  <a:txBody>
                    <a:bodyPr/>
                    <a:lstStyle/>
                    <a:p>
                      <a:pPr indent="-8890" lvl="0" marL="8890" marR="0" rtl="0" algn="l">
                        <a:spcBef>
                          <a:spcPts val="0"/>
                        </a:spcBef>
                        <a:spcAft>
                          <a:spcPts val="0"/>
                        </a:spcAft>
                        <a:buNone/>
                      </a:pPr>
                      <a:r>
                        <a:rPr lang="en-US" sz="1200" u="none" cap="none" strike="noStrike"/>
                        <a:t>Udhibiti wa Gari </a:t>
                      </a:r>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Thibitisha kuwa Sera ya Usafiri na Usimamizi wa Gari ipo na inatekelezwa/inafuatwa kila wakati.</a:t>
                      </a:r>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Sera ya Safari na Usimamizi wa Gari</a:t>
                      </a:r>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681250">
                <a:tc>
                  <a:txBody>
                    <a:bodyPr/>
                    <a:lstStyle/>
                    <a:p>
                      <a:pPr indent="-8890" lvl="0" marL="8890" marR="0" rtl="0" algn="l">
                        <a:spcBef>
                          <a:spcPts val="0"/>
                        </a:spcBef>
                        <a:spcAft>
                          <a:spcPts val="0"/>
                        </a:spcAft>
                        <a:buNone/>
                      </a:pPr>
                      <a:r>
                        <a:rPr lang="en-US" sz="1200" u="none" cap="none" strike="noStrike"/>
                        <a:t>Safari</a:t>
                      </a:r>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Thibitisha kuwa fomu za mapema za usafiri za shirika zina mchanganuo wa kiasi kilichoombwa na zimesainiwa na meneja wa mpango, fedha na msimamizi kila wakati.</a:t>
                      </a:r>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Sera ya Safari na Usimamizi wa Gari</a:t>
                      </a:r>
                      <a:endParaRPr/>
                    </a:p>
                    <a:p>
                      <a:pPr indent="-8890" lvl="0" marL="8890" marR="0" rtl="0" algn="l">
                        <a:spcBef>
                          <a:spcPts val="600"/>
                        </a:spcBef>
                        <a:spcAft>
                          <a:spcPts val="0"/>
                        </a:spcAft>
                        <a:buNone/>
                      </a:pPr>
                      <a:r>
                        <a:rPr lang="en-US" sz="1200" u="none" cap="none" strike="noStrike"/>
                        <a:t>Gharama za Gari</a:t>
                      </a:r>
                      <a:endParaRPr/>
                    </a:p>
                    <a:p>
                      <a:pPr indent="-8890" lvl="0" marL="8890" marR="0" rtl="0" algn="l">
                        <a:spcBef>
                          <a:spcPts val="600"/>
                        </a:spcBef>
                        <a:spcAft>
                          <a:spcPts val="0"/>
                        </a:spcAft>
                        <a:buNone/>
                      </a:pPr>
                      <a:r>
                        <a:rPr lang="en-US" sz="1200" u="none" cap="none" strike="noStrike"/>
                        <a:t>Vitabu vya kumbukumbu</a:t>
                      </a:r>
                      <a:endParaRPr/>
                    </a:p>
                    <a:p>
                      <a:pPr indent="-8890" lvl="0" marL="8890" marR="0" rtl="0" algn="l">
                        <a:spcBef>
                          <a:spcPts val="600"/>
                        </a:spcBef>
                        <a:spcAft>
                          <a:spcPts val="0"/>
                        </a:spcAft>
                        <a:buNone/>
                      </a:pPr>
                      <a:r>
                        <a:rPr lang="en-US" sz="1200" u="none" cap="none" strike="noStrike"/>
                        <a:t>Mfano wa miamala inayohusiana na safari</a:t>
                      </a:r>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237750">
                <a:tc>
                  <a:txBody>
                    <a:bodyPr/>
                    <a:lstStyle/>
                    <a:p>
                      <a:pPr indent="-8890" lvl="0" marL="8890" marR="0" rtl="0" algn="l">
                        <a:spcBef>
                          <a:spcPts val="0"/>
                        </a:spcBef>
                        <a:spcAft>
                          <a:spcPts val="0"/>
                        </a:spcAft>
                        <a:buNone/>
                      </a:pPr>
                      <a:r>
                        <a:rPr lang="en-US" sz="1200" u="none" cap="none" strike="noStrike"/>
                        <a:t>Mkataba wa Kupanga</a:t>
                      </a:r>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Thibitisha kuwa mikataba sahihi ya mkataba wa kukodisha ipo kwa mali zilizokodishwa</a:t>
                      </a:r>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200" u="none" cap="none" strike="noStrike"/>
                        <a:t>Mikataba ya Kupanga</a:t>
                      </a:r>
                      <a:endParaRPr sz="1200" u="none" cap="none" strike="noStrike"/>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060" name="Google Shape;1060;p84"/>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UNUNUZI NA USAFIRISHAJI</a:t>
            </a:r>
            <a:endParaRPr/>
          </a:p>
        </p:txBody>
      </p:sp>
      <p:sp>
        <p:nvSpPr>
          <p:cNvPr id="1061" name="Google Shape;1061;p84"/>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graphicFrame>
        <p:nvGraphicFramePr>
          <p:cNvPr id="1066" name="Google Shape;1066;p85"/>
          <p:cNvGraphicFramePr/>
          <p:nvPr/>
        </p:nvGraphicFramePr>
        <p:xfrm>
          <a:off x="391886" y="970941"/>
          <a:ext cx="3000000" cy="3000000"/>
        </p:xfrm>
        <a:graphic>
          <a:graphicData uri="http://schemas.openxmlformats.org/drawingml/2006/table">
            <a:tbl>
              <a:tblPr>
                <a:noFill/>
                <a:tableStyleId>{B19A406E-EE2C-4DFD-9D6A-2B16BFBA1EC5}</a:tableStyleId>
              </a:tblPr>
              <a:tblGrid>
                <a:gridCol w="2122250"/>
                <a:gridCol w="6441325"/>
                <a:gridCol w="2981975"/>
              </a:tblGrid>
              <a:tr h="546200">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KATEGORIA/</a:t>
                      </a:r>
                      <a:br>
                        <a:rPr b="1" lang="en-US" sz="1400" u="none" cap="none" strike="noStrike">
                          <a:solidFill>
                            <a:schemeClr val="lt1"/>
                          </a:solidFill>
                          <a:latin typeface="Arial"/>
                          <a:ea typeface="Arial"/>
                          <a:cs typeface="Arial"/>
                          <a:sym typeface="Arial"/>
                        </a:rPr>
                      </a:br>
                      <a:r>
                        <a:rPr b="1" lang="en-US" sz="1400" u="none" cap="none" strike="noStrike">
                          <a:solidFill>
                            <a:schemeClr val="lt1"/>
                          </a:solidFill>
                          <a:latin typeface="Arial"/>
                          <a:ea typeface="Arial"/>
                          <a:cs typeface="Arial"/>
                          <a:sym typeface="Arial"/>
                        </a:rPr>
                        <a:t>KATEGORIA NDOGO</a:t>
                      </a:r>
                      <a:endParaRPr/>
                    </a:p>
                  </a:txBody>
                  <a:tcPr marT="0" marB="0" marR="23350" marL="233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MALENGO</a:t>
                      </a:r>
                      <a:endParaRPr/>
                    </a:p>
                  </a:txBody>
                  <a:tcPr marT="0" marB="0" marR="23350" marL="233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a:p>
                  </a:txBody>
                  <a:tcPr marT="0" marB="0" marR="23350" marL="233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r>
              <a:tr h="1267575">
                <a:tc>
                  <a:txBody>
                    <a:bodyPr/>
                    <a:lstStyle/>
                    <a:p>
                      <a:pPr indent="0" lvl="0" marL="0" marR="0" rtl="0" algn="l">
                        <a:spcBef>
                          <a:spcPts val="0"/>
                        </a:spcBef>
                        <a:spcAft>
                          <a:spcPts val="0"/>
                        </a:spcAft>
                        <a:buNone/>
                      </a:pPr>
                      <a:r>
                        <a:rPr lang="en-US" sz="1400" u="none" cap="none" strike="noStrike">
                          <a:solidFill>
                            <a:schemeClr val="dk1"/>
                          </a:solidFill>
                          <a:latin typeface="Arial"/>
                          <a:ea typeface="Arial"/>
                          <a:cs typeface="Arial"/>
                          <a:sym typeface="Arial"/>
                        </a:rPr>
                        <a:t>Kizingiti </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000"/>
                    </a:solidFill>
                  </a:tcPr>
                </a:tc>
                <a:tc>
                  <a:txBody>
                    <a:bodyPr/>
                    <a:lstStyle/>
                    <a:p>
                      <a:pPr indent="0" lvl="0" marL="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shirika lina kizingiti kilichopangwa ambacho kinajumuisha ununuzi mdogo, wafanyakazi wanakijua na kinatumika kwa usahihi mara kwa mara </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000"/>
                    </a:solidFill>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ya Ununuzi</a:t>
                      </a:r>
                      <a:endParaRPr/>
                    </a:p>
                    <a:p>
                      <a:pPr indent="-8890" lvl="0" marL="8890" marR="0" rtl="0" algn="l">
                        <a:spcBef>
                          <a:spcPts val="600"/>
                        </a:spcBef>
                        <a:spcAft>
                          <a:spcPts val="0"/>
                        </a:spcAft>
                        <a:buNone/>
                      </a:pPr>
                      <a:r>
                        <a:rPr lang="en-US" sz="1400" u="none" cap="none" strike="noStrike">
                          <a:solidFill>
                            <a:schemeClr val="dk1"/>
                          </a:solidFill>
                          <a:latin typeface="Arial"/>
                          <a:ea typeface="Arial"/>
                          <a:cs typeface="Arial"/>
                          <a:sym typeface="Arial"/>
                        </a:rPr>
                        <a:t>Mfano wa miamala ya ununuzi</a:t>
                      </a:r>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000"/>
                    </a:solidFill>
                  </a:tcPr>
                </a:tc>
              </a:tr>
              <a:tr h="1402425">
                <a:tc>
                  <a:txBody>
                    <a:bodyPr/>
                    <a:lstStyle/>
                    <a:p>
                      <a:pPr indent="0" lvl="0" marL="0" marR="0" rtl="0" algn="l">
                        <a:spcBef>
                          <a:spcPts val="0"/>
                        </a:spcBef>
                        <a:spcAft>
                          <a:spcPts val="0"/>
                        </a:spcAft>
                        <a:buNone/>
                      </a:pPr>
                      <a:r>
                        <a:rPr lang="en-US" sz="1400" u="none" cap="none" strike="noStrike">
                          <a:solidFill>
                            <a:schemeClr val="dk1"/>
                          </a:solidFill>
                          <a:latin typeface="Arial"/>
                          <a:ea typeface="Arial"/>
                          <a:cs typeface="Arial"/>
                          <a:sym typeface="Arial"/>
                        </a:rPr>
                        <a:t>Misingi ya gharama ya tuzo </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000"/>
                    </a:solidFill>
                  </a:tcPr>
                </a:tc>
                <a:tc>
                  <a:txBody>
                    <a:bodyPr/>
                    <a:lstStyle/>
                    <a:p>
                      <a:pPr indent="0" lvl="0" marL="0" marR="0" rtl="0" algn="l">
                        <a:spcBef>
                          <a:spcPts val="0"/>
                        </a:spcBef>
                        <a:spcAft>
                          <a:spcPts val="0"/>
                        </a:spcAft>
                        <a:buNone/>
                      </a:pPr>
                      <a:r>
                        <a:rPr lang="en-US" sz="1400" u="none" cap="none" strike="noStrike">
                          <a:solidFill>
                            <a:schemeClr val="dk1"/>
                          </a:solidFill>
                          <a:latin typeface="Arial"/>
                          <a:ea typeface="Arial"/>
                          <a:cs typeface="Arial"/>
                          <a:sym typeface="Arial"/>
                        </a:rPr>
                        <a:t>Taratibu za ununuzi za shirika zinatii mahitaji ya USAID na zinajumuisha mahitaji ya kuhalalisha gharama ama bei ya tuzo. Sera hizi zinatumika mara kwa mara kwa usahihi. </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000"/>
                    </a:solidFill>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ya Ununuzi</a:t>
                      </a:r>
                      <a:endParaRPr/>
                    </a:p>
                    <a:p>
                      <a:pPr indent="-8890" lvl="0" marL="8890" marR="0" rtl="0" algn="l">
                        <a:spcBef>
                          <a:spcPts val="600"/>
                        </a:spcBef>
                        <a:spcAft>
                          <a:spcPts val="0"/>
                        </a:spcAft>
                        <a:buNone/>
                      </a:pPr>
                      <a:r>
                        <a:rPr lang="en-US" sz="1400" u="none" cap="none" strike="noStrike">
                          <a:solidFill>
                            <a:schemeClr val="dk1"/>
                          </a:solidFill>
                          <a:latin typeface="Arial"/>
                          <a:ea typeface="Arial"/>
                          <a:cs typeface="Arial"/>
                          <a:sym typeface="Arial"/>
                        </a:rPr>
                        <a:t>Mfano wa miamala ya ununuzi</a:t>
                      </a:r>
                      <a:endParaRPr/>
                    </a:p>
                    <a:p>
                      <a:pPr indent="-8890" lvl="0" marL="8890" marR="0" rtl="0" algn="l">
                        <a:spcBef>
                          <a:spcPts val="600"/>
                        </a:spcBef>
                        <a:spcAft>
                          <a:spcPts val="0"/>
                        </a:spcAft>
                        <a:buNone/>
                      </a:pPr>
                      <a:r>
                        <a:t/>
                      </a:r>
                      <a:endParaRPr sz="1400" u="none" cap="none" strike="noStrike">
                        <a:solidFill>
                          <a:schemeClr val="dk1"/>
                        </a:solidFill>
                        <a:latin typeface="Arial"/>
                        <a:ea typeface="Arial"/>
                        <a:cs typeface="Arial"/>
                        <a:sym typeface="Arial"/>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000"/>
                    </a:solidFill>
                  </a:tcPr>
                </a:tc>
              </a:tr>
              <a:tr h="1267575">
                <a:tc>
                  <a:txBody>
                    <a:bodyPr/>
                    <a:lstStyle/>
                    <a:p>
                      <a:pPr indent="0" lvl="0" marL="0" marR="0" rtl="0" algn="l">
                        <a:spcBef>
                          <a:spcPts val="0"/>
                        </a:spcBef>
                        <a:spcAft>
                          <a:spcPts val="0"/>
                        </a:spcAft>
                        <a:buNone/>
                      </a:pPr>
                      <a:r>
                        <a:rPr lang="en-US" sz="1400" u="none" cap="none" strike="noStrike">
                          <a:solidFill>
                            <a:schemeClr val="dk1"/>
                          </a:solidFill>
                          <a:latin typeface="Arial"/>
                          <a:ea typeface="Arial"/>
                          <a:cs typeface="Arial"/>
                          <a:sym typeface="Arial"/>
                        </a:rPr>
                        <a:t>Seti ya Ujuzi wa Wafanyakazi </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000"/>
                    </a:solidFill>
                  </a:tcPr>
                </a:tc>
                <a:tc>
                  <a:txBody>
                    <a:bodyPr/>
                    <a:lstStyle/>
                    <a:p>
                      <a:pPr indent="0" lvl="0" marL="0" marR="0" rtl="0" algn="l">
                        <a:spcBef>
                          <a:spcPts val="0"/>
                        </a:spcBef>
                        <a:spcAft>
                          <a:spcPts val="0"/>
                        </a:spcAft>
                        <a:buNone/>
                      </a:pPr>
                      <a:r>
                        <a:rPr lang="en-US" sz="1400" u="none" cap="none" strike="noStrike">
                          <a:solidFill>
                            <a:schemeClr val="dk1"/>
                          </a:solidFill>
                          <a:latin typeface="Arial"/>
                          <a:ea typeface="Arial"/>
                          <a:cs typeface="Arial"/>
                          <a:sym typeface="Arial"/>
                        </a:rPr>
                        <a:t>Watu wote wanaohusika na ununuzi wana uzoefu wa kusimamia mradi unaofadhiliwa au unaofanana nao kwa njia ya ushindani, ya uwazi bila migogoro ya kimaslahi</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000"/>
                    </a:solidFill>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ya Ununuzi</a:t>
                      </a:r>
                      <a:endParaRPr/>
                    </a:p>
                    <a:p>
                      <a:pPr indent="-8890" lvl="0" marL="8890" marR="0" rtl="0" algn="l">
                        <a:spcBef>
                          <a:spcPts val="600"/>
                        </a:spcBef>
                        <a:spcAft>
                          <a:spcPts val="0"/>
                        </a:spcAft>
                        <a:buNone/>
                      </a:pPr>
                      <a:r>
                        <a:rPr lang="en-US" sz="1400" u="none" cap="none" strike="noStrike">
                          <a:solidFill>
                            <a:schemeClr val="dk1"/>
                          </a:solidFill>
                          <a:latin typeface="Arial"/>
                          <a:ea typeface="Arial"/>
                          <a:cs typeface="Arial"/>
                          <a:sym typeface="Arial"/>
                        </a:rPr>
                        <a:t>Mfano wa miamala ya ununuzi</a:t>
                      </a:r>
                      <a:endParaRPr/>
                    </a:p>
                  </a:txBody>
                  <a:tcPr marT="0" marB="0" marR="23350" marL="233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000"/>
                    </a:solidFill>
                  </a:tcPr>
                </a:tc>
              </a:tr>
              <a:tr h="755150">
                <a:tc>
                  <a:txBody>
                    <a:bodyPr/>
                    <a:lstStyle/>
                    <a:p>
                      <a:pPr indent="0" lvl="0" marL="0" marR="0" rtl="0" algn="l">
                        <a:spcBef>
                          <a:spcPts val="0"/>
                        </a:spcBef>
                        <a:spcAft>
                          <a:spcPts val="0"/>
                        </a:spcAft>
                        <a:buNone/>
                      </a:pPr>
                      <a:r>
                        <a:rPr lang="en-US" sz="1400" u="none" cap="none" strike="noStrike">
                          <a:solidFill>
                            <a:schemeClr val="dk1"/>
                          </a:solidFill>
                          <a:latin typeface="Arial"/>
                          <a:ea typeface="Arial"/>
                          <a:cs typeface="Arial"/>
                          <a:sym typeface="Arial"/>
                        </a:rPr>
                        <a:t>Bima </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000"/>
                    </a:solidFill>
                  </a:tcPr>
                </a:tc>
                <a:tc>
                  <a:txBody>
                    <a:bodyPr/>
                    <a:lstStyle/>
                    <a:p>
                      <a:pPr indent="0" lvl="0" marL="0" marR="0" rtl="0" algn="l">
                        <a:spcBef>
                          <a:spcPts val="0"/>
                        </a:spcBef>
                        <a:spcAft>
                          <a:spcPts val="0"/>
                        </a:spcAft>
                        <a:buNone/>
                      </a:pPr>
                      <a:r>
                        <a:rPr lang="en-US" sz="1400" u="none" cap="none" strike="noStrike">
                          <a:solidFill>
                            <a:schemeClr val="dk1"/>
                          </a:solidFill>
                          <a:latin typeface="Arial"/>
                          <a:ea typeface="Arial"/>
                          <a:cs typeface="Arial"/>
                          <a:sym typeface="Arial"/>
                        </a:rPr>
                        <a:t>Mali na rasilmali zote zinalindwa na bima</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000"/>
                    </a:solidFill>
                  </a:tcPr>
                </a:tc>
                <a:tc>
                  <a:txBody>
                    <a:bodyPr/>
                    <a:lstStyle/>
                    <a:p>
                      <a:pPr indent="0" lvl="0" marL="0" marR="0" rtl="0" algn="just">
                        <a:spcBef>
                          <a:spcPts val="0"/>
                        </a:spcBef>
                        <a:spcAft>
                          <a:spcPts val="0"/>
                        </a:spcAft>
                        <a:buNone/>
                      </a:pPr>
                      <a:r>
                        <a:rPr lang="en-US" sz="1400" u="none" cap="none" strike="noStrike">
                          <a:solidFill>
                            <a:schemeClr val="dk1"/>
                          </a:solidFill>
                          <a:latin typeface="Arial"/>
                          <a:ea typeface="Arial"/>
                          <a:cs typeface="Arial"/>
                          <a:sym typeface="Arial"/>
                        </a:rPr>
                        <a:t>Orodha ya manunuzi kwa miezi sita (6) iliyopita</a:t>
                      </a:r>
                      <a:endParaRPr/>
                    </a:p>
                  </a:txBody>
                  <a:tcPr marT="0" marB="0" marR="0" marL="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FFC000"/>
                    </a:solidFill>
                  </a:tcPr>
                </a:tc>
              </a:tr>
            </a:tbl>
          </a:graphicData>
        </a:graphic>
      </p:graphicFrame>
      <p:sp>
        <p:nvSpPr>
          <p:cNvPr id="1067" name="Google Shape;1067;p85"/>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UNUNUZI NA USAFIRISHAJI</a:t>
            </a:r>
            <a:endParaRPr/>
          </a:p>
        </p:txBody>
      </p:sp>
      <p:sp>
        <p:nvSpPr>
          <p:cNvPr id="1068" name="Google Shape;1068;p85"/>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2" name="Shape 1072"/>
        <p:cNvGrpSpPr/>
        <p:nvPr/>
      </p:nvGrpSpPr>
      <p:grpSpPr>
        <a:xfrm>
          <a:off x="0" y="0"/>
          <a:ext cx="0" cy="0"/>
          <a:chOff x="0" y="0"/>
          <a:chExt cx="0" cy="0"/>
        </a:xfrm>
      </p:grpSpPr>
      <p:sp>
        <p:nvSpPr>
          <p:cNvPr id="1073" name="Google Shape;1073;p86"/>
          <p:cNvSpPr txBox="1"/>
          <p:nvPr/>
        </p:nvSpPr>
        <p:spPr>
          <a:xfrm>
            <a:off x="1295596" y="1236728"/>
            <a:ext cx="10021570" cy="2949525"/>
          </a:xfrm>
          <a:prstGeom prst="rect">
            <a:avLst/>
          </a:prstGeom>
          <a:noFill/>
          <a:ln>
            <a:noFill/>
          </a:ln>
        </p:spPr>
        <p:txBody>
          <a:bodyPr anchorCtr="0" anchor="t" bIns="0" lIns="0" spcFirstLastPara="1" rIns="0" wrap="square" tIns="0">
            <a:spAutoFit/>
          </a:bodyPr>
          <a:lstStyle/>
          <a:p>
            <a:pPr indent="-342900" lvl="0" marL="355600" marR="0"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Sera na taratibu zisizopitiwa mara kwa mara</a:t>
            </a:r>
            <a:endParaRPr/>
          </a:p>
          <a:p>
            <a:pPr indent="-342900" lvl="0" marL="355600" marR="0" rtl="0" algn="l">
              <a:spcBef>
                <a:spcPts val="166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Wafanyakazi wa ununuzi ambao hawajafundishwa kuhusu Sheria na Kanuni za USAID</a:t>
            </a:r>
            <a:endParaRPr/>
          </a:p>
          <a:p>
            <a:pPr indent="-342900" lvl="0" marL="355600" marR="5080" rtl="0" algn="l">
              <a:spcBef>
                <a:spcPts val="14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Shirika halifanyi ukaguzi kwa wauzaji waliozuiwa au waliosimamishwa pamoja na ukaguzi wa ufadhili wa ugaidi</a:t>
            </a:r>
            <a:endParaRPr/>
          </a:p>
          <a:p>
            <a:pPr indent="-342900" lvl="0" marL="355600" marR="1379220" rtl="0" algn="l">
              <a:spcBef>
                <a:spcPts val="1395"/>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Kutozingatia sera ya ununuzi ya shirika (idhini za vizingiti, fomu za ununuzi hazitumiki)</a:t>
            </a:r>
            <a:endParaRPr/>
          </a:p>
          <a:p>
            <a:pPr indent="-342900" lvl="0" marL="355600" marR="0" rtl="0" algn="l">
              <a:spcBef>
                <a:spcPts val="166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Ununuzi kwa chanzo pekee usiohamasishwa</a:t>
            </a:r>
            <a:endParaRPr/>
          </a:p>
        </p:txBody>
      </p:sp>
      <p:sp>
        <p:nvSpPr>
          <p:cNvPr id="1074" name="Google Shape;1074;p86"/>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MAENEO YA KAWAIDA YA UBORESHAJI</a:t>
            </a:r>
            <a:endParaRPr/>
          </a:p>
        </p:txBody>
      </p:sp>
      <p:sp>
        <p:nvSpPr>
          <p:cNvPr id="1075" name="Google Shape;1075;p86"/>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9" name="Shape 1079"/>
        <p:cNvGrpSpPr/>
        <p:nvPr/>
      </p:nvGrpSpPr>
      <p:grpSpPr>
        <a:xfrm>
          <a:off x="0" y="0"/>
          <a:ext cx="0" cy="0"/>
          <a:chOff x="0" y="0"/>
          <a:chExt cx="0" cy="0"/>
        </a:xfrm>
      </p:grpSpPr>
      <p:sp>
        <p:nvSpPr>
          <p:cNvPr id="1080" name="Google Shape;1080;p87"/>
          <p:cNvSpPr txBox="1"/>
          <p:nvPr/>
        </p:nvSpPr>
        <p:spPr>
          <a:xfrm>
            <a:off x="1431213" y="1332315"/>
            <a:ext cx="8767864" cy="2028889"/>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chemeClr val="dk1"/>
              </a:buClr>
              <a:buSzPts val="2200"/>
              <a:buFont typeface="Arial"/>
              <a:buNone/>
            </a:pPr>
            <a:r>
              <a:rPr b="1" lang="en-US" sz="2200">
                <a:solidFill>
                  <a:schemeClr val="dk1"/>
                </a:solidFill>
                <a:latin typeface="Arial"/>
                <a:ea typeface="Arial"/>
                <a:cs typeface="Arial"/>
                <a:sym typeface="Arial"/>
              </a:rPr>
              <a:t>Hatari muhimu za kuzingatiwa:</a:t>
            </a:r>
            <a:endParaRPr b="0" i="0" sz="1750" u="none" cap="none" strike="noStrike">
              <a:solidFill>
                <a:srgbClr val="000000"/>
              </a:solidFill>
              <a:latin typeface="Times New Roman"/>
              <a:ea typeface="Times New Roman"/>
              <a:cs typeface="Times New Roman"/>
              <a:sym typeface="Times New Roman"/>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Uthibitishaji wa lazima haufanywi.</a:t>
            </a:r>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Fomu za Manunuzi zinatumika bila mpangilio.</a:t>
            </a:r>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Miamala ya Ununuzi haijaidhinishwa.</a:t>
            </a:r>
            <a:endParaRPr/>
          </a:p>
        </p:txBody>
      </p:sp>
      <p:sp>
        <p:nvSpPr>
          <p:cNvPr id="1081" name="Google Shape;1081;p87"/>
          <p:cNvSpPr txBox="1"/>
          <p:nvPr/>
        </p:nvSpPr>
        <p:spPr>
          <a:xfrm>
            <a:off x="1107231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93</a:t>
            </a:r>
            <a:endParaRPr b="0" i="0" sz="1800" u="none" cap="none" strike="noStrike">
              <a:solidFill>
                <a:srgbClr val="000000"/>
              </a:solidFill>
              <a:latin typeface="Arial"/>
              <a:ea typeface="Arial"/>
              <a:cs typeface="Arial"/>
              <a:sym typeface="Arial"/>
            </a:endParaRPr>
          </a:p>
        </p:txBody>
      </p:sp>
      <p:sp>
        <p:nvSpPr>
          <p:cNvPr id="1082" name="Google Shape;1082;p87"/>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HATARI MUHIMU</a:t>
            </a:r>
            <a:endParaRPr/>
          </a:p>
        </p:txBody>
      </p:sp>
      <p:sp>
        <p:nvSpPr>
          <p:cNvPr id="1083" name="Google Shape;1083;p87"/>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sp>
        <p:nvSpPr>
          <p:cNvPr id="1089" name="Google Shape;1089;p88"/>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MAPENDEKEZO</a:t>
            </a:r>
            <a:endParaRPr b="1" sz="3200">
              <a:solidFill>
                <a:schemeClr val="lt1"/>
              </a:solidFill>
              <a:latin typeface="Arial"/>
              <a:ea typeface="Arial"/>
              <a:cs typeface="Arial"/>
              <a:sym typeface="Arial"/>
            </a:endParaRPr>
          </a:p>
        </p:txBody>
      </p:sp>
      <p:sp>
        <p:nvSpPr>
          <p:cNvPr id="1090" name="Google Shape;1090;p88"/>
          <p:cNvSpPr txBox="1"/>
          <p:nvPr>
            <p:ph idx="1" type="body"/>
          </p:nvPr>
        </p:nvSpPr>
        <p:spPr>
          <a:xfrm>
            <a:off x="192024" y="1030142"/>
            <a:ext cx="11914632" cy="5343226"/>
          </a:xfrm>
          <a:prstGeom prst="rect">
            <a:avLst/>
          </a:prstGeom>
          <a:noFill/>
          <a:ln>
            <a:noFill/>
          </a:ln>
        </p:spPr>
        <p:txBody>
          <a:bodyPr anchorCtr="0" anchor="t" bIns="45700" lIns="0" spcFirstLastPara="1" rIns="0" wrap="square" tIns="45700">
            <a:noAutofit/>
          </a:bodyPr>
          <a:lstStyle/>
          <a:p>
            <a:pPr indent="-285750" lvl="0" marL="285750" marR="0" rtl="0" algn="l">
              <a:lnSpc>
                <a:spcPct val="100000"/>
              </a:lnSpc>
              <a:spcBef>
                <a:spcPts val="0"/>
              </a:spcBef>
              <a:spcAft>
                <a:spcPts val="0"/>
              </a:spcAft>
              <a:buClr>
                <a:schemeClr val="dk1"/>
              </a:buClr>
              <a:buSzPts val="1800"/>
              <a:buFont typeface="Noto Sans Symbols"/>
              <a:buChar char="▪"/>
            </a:pPr>
            <a:r>
              <a:rPr b="1" lang="en-US" sz="1800"/>
              <a:t>Toa mifano halisi ya ununuzi wa chanzo pekee:</a:t>
            </a:r>
            <a:r>
              <a:rPr lang="en-US" sz="1800"/>
              <a:t> Mashirika wakati mwingine hayaeleweki kuhusu jinsi au wakati wa kutumia chanzo pekee. </a:t>
            </a:r>
            <a:endParaRPr/>
          </a:p>
          <a:p>
            <a:pPr indent="-285750" lvl="0" marL="285750" marR="0" rtl="0" algn="l">
              <a:lnSpc>
                <a:spcPct val="100000"/>
              </a:lnSpc>
              <a:spcBef>
                <a:spcPts val="1200"/>
              </a:spcBef>
              <a:spcAft>
                <a:spcPts val="0"/>
              </a:spcAft>
              <a:buClr>
                <a:schemeClr val="dk1"/>
              </a:buClr>
              <a:buSzPts val="1800"/>
              <a:buFont typeface="Noto Sans Symbols"/>
              <a:buChar char="▪"/>
            </a:pPr>
            <a:r>
              <a:rPr b="1" lang="en-US" sz="1800"/>
              <a:t>Kusaidia kuunganisha uwezo wa ununuzi kwa tuzo ndogo:</a:t>
            </a:r>
            <a:r>
              <a:rPr lang="en-US" sz="1800"/>
              <a:t> Katika mabadiliko kutoka mpokeaji mdogo hadi mpokeaji mkuu, LIP zinapaswa kuunda mifumo ambayo inaunganisha maarifa yao na kusaidia wafadhiliwa wadogo/wapokeaji tuzo ndogo katika michakato ya ununuzi. </a:t>
            </a:r>
            <a:endParaRPr/>
          </a:p>
          <a:p>
            <a:pPr indent="-285750" lvl="0" marL="285750" marR="0" rtl="0" algn="l">
              <a:lnSpc>
                <a:spcPct val="100000"/>
              </a:lnSpc>
              <a:spcBef>
                <a:spcPts val="1200"/>
              </a:spcBef>
              <a:spcAft>
                <a:spcPts val="0"/>
              </a:spcAft>
              <a:buClr>
                <a:schemeClr val="dk1"/>
              </a:buClr>
              <a:buSzPts val="1800"/>
              <a:buFont typeface="Noto Sans Symbols"/>
              <a:buChar char="▪"/>
            </a:pPr>
            <a:r>
              <a:rPr b="1" lang="en-US" sz="1800"/>
              <a:t>Zuia ulaghai na michakato iliyoboreshwa ya ununuzi:</a:t>
            </a:r>
            <a:r>
              <a:rPr lang="en-US" sz="1800"/>
              <a:t> Kwa kuwa ununuzi ni kikoa cha kawaida cha ulaghai, hatua fulani zinaweza kuchukuliwa ili kujenga sera na taratibu za kupunguza uwezekano wa ulaghai au kuhakikisha uangalizi wa kupata matukio yoyote. ASAP II inapendekeza kwamba mashirika ya eneo husika:</a:t>
            </a:r>
            <a:endParaRPr/>
          </a:p>
          <a:p>
            <a:pPr indent="-512763" lvl="0" marL="741363" marR="0" rtl="0" algn="l">
              <a:lnSpc>
                <a:spcPct val="100000"/>
              </a:lnSpc>
              <a:spcBef>
                <a:spcPts val="600"/>
              </a:spcBef>
              <a:spcAft>
                <a:spcPts val="0"/>
              </a:spcAft>
              <a:buClr>
                <a:schemeClr val="dk1"/>
              </a:buClr>
              <a:buSzPts val="1800"/>
              <a:buFont typeface="Courier New"/>
              <a:buChar char="o"/>
            </a:pPr>
            <a:r>
              <a:rPr lang="en-US" sz="1800"/>
              <a:t>Hakikisha kwamba wafanyakazi wote, ikiwa ni pamoja na Bodi za Wakurugenzi, wanasaini tamko la migogoro ya maslahi, na kulijumuisha katika kila ombi la ununuzi kwa wauzaji.</a:t>
            </a:r>
            <a:endParaRPr/>
          </a:p>
          <a:p>
            <a:pPr indent="-512763" lvl="0" marL="741363" marR="0" rtl="0" algn="l">
              <a:lnSpc>
                <a:spcPct val="100000"/>
              </a:lnSpc>
              <a:spcBef>
                <a:spcPts val="0"/>
              </a:spcBef>
              <a:spcAft>
                <a:spcPts val="0"/>
              </a:spcAft>
              <a:buClr>
                <a:schemeClr val="dk1"/>
              </a:buClr>
              <a:buSzPts val="1800"/>
              <a:buFont typeface="Courier New"/>
              <a:buChar char="o"/>
            </a:pPr>
            <a:r>
              <a:rPr lang="en-US" sz="1800"/>
              <a:t>Inahitaji mafunzo ya ziada juu ya migongano ya kimaslahi na mchakato wa ununuzi.</a:t>
            </a:r>
            <a:endParaRPr/>
          </a:p>
          <a:p>
            <a:pPr indent="-512763" lvl="0" marL="741363" marR="0" rtl="0" algn="l">
              <a:lnSpc>
                <a:spcPct val="100000"/>
              </a:lnSpc>
              <a:spcBef>
                <a:spcPts val="0"/>
              </a:spcBef>
              <a:spcAft>
                <a:spcPts val="0"/>
              </a:spcAft>
              <a:buClr>
                <a:schemeClr val="dk1"/>
              </a:buClr>
              <a:buSzPts val="1800"/>
              <a:buFont typeface="Courier New"/>
              <a:buChar char="o"/>
            </a:pPr>
            <a:r>
              <a:rPr lang="en-US" sz="1800"/>
              <a:t>Hakikisha kwamba mikataba ya ununuzi ina bei zisizobadilika, na mashirika yanayosaidia kuunda orodha ya wachuuzi wanaopendelewa.</a:t>
            </a:r>
            <a:endParaRPr/>
          </a:p>
          <a:p>
            <a:pPr indent="-512763" lvl="0" marL="741363" marR="0" rtl="0" algn="l">
              <a:lnSpc>
                <a:spcPct val="100000"/>
              </a:lnSpc>
              <a:spcBef>
                <a:spcPts val="0"/>
              </a:spcBef>
              <a:spcAft>
                <a:spcPts val="0"/>
              </a:spcAft>
              <a:buClr>
                <a:schemeClr val="dk1"/>
              </a:buClr>
              <a:buSzPts val="1800"/>
              <a:buFont typeface="Courier New"/>
              <a:buChar char="o"/>
            </a:pPr>
            <a:r>
              <a:rPr lang="en-US" sz="1800"/>
              <a:t>Fanya ukaguzi kwenye miamala ya ununuzi na uunde mwongozo kwa mashirika kuhusu mchakato.</a:t>
            </a:r>
            <a:endParaRPr/>
          </a:p>
          <a:p>
            <a:pPr indent="-512763" lvl="0" marL="741363" marR="0" rtl="0" algn="l">
              <a:lnSpc>
                <a:spcPct val="100000"/>
              </a:lnSpc>
              <a:spcBef>
                <a:spcPts val="0"/>
              </a:spcBef>
              <a:spcAft>
                <a:spcPts val="0"/>
              </a:spcAft>
              <a:buClr>
                <a:schemeClr val="dk1"/>
              </a:buClr>
              <a:buSzPts val="1800"/>
              <a:buFont typeface="Courier New"/>
              <a:buChar char="o"/>
            </a:pPr>
            <a:r>
              <a:rPr lang="en-US" sz="1800"/>
              <a:t>Jenga utamaduni wa kuzuia ulaghai katika ununuzi kupitia mafunzo na kuwasilisha sera na taratibu za kuzuia ulaghai.</a:t>
            </a:r>
            <a:endParaRPr/>
          </a:p>
        </p:txBody>
      </p:sp>
      <p:sp>
        <p:nvSpPr>
          <p:cNvPr id="1091" name="Google Shape;1091;p88"/>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sp>
        <p:nvSpPr>
          <p:cNvPr id="1096" name="Google Shape;1096;p89"/>
          <p:cNvSpPr txBox="1"/>
          <p:nvPr>
            <p:ph type="title"/>
          </p:nvPr>
        </p:nvSpPr>
        <p:spPr>
          <a:xfrm>
            <a:off x="249767" y="2599480"/>
            <a:ext cx="11692466" cy="1333698"/>
          </a:xfrm>
          <a:prstGeom prst="rect">
            <a:avLst/>
          </a:prstGeom>
          <a:noFill/>
          <a:ln>
            <a:noFill/>
          </a:ln>
        </p:spPr>
        <p:txBody>
          <a:bodyPr anchorCtr="0" anchor="t" bIns="0" lIns="0" spcFirstLastPara="1" rIns="0" wrap="square" tIns="0">
            <a:spAutoFit/>
          </a:bodyPr>
          <a:lstStyle/>
          <a:p>
            <a:pPr indent="0" lvl="0" marL="12700" rtl="0" algn="ctr">
              <a:lnSpc>
                <a:spcPct val="108750"/>
              </a:lnSpc>
              <a:spcBef>
                <a:spcPts val="0"/>
              </a:spcBef>
              <a:spcAft>
                <a:spcPts val="0"/>
              </a:spcAft>
              <a:buNone/>
            </a:pPr>
            <a:r>
              <a:rPr b="1" lang="en-US" sz="4800"/>
              <a:t>MODULI YA 5: </a:t>
            </a:r>
            <a:br>
              <a:rPr b="1" lang="en-US" sz="4800"/>
            </a:br>
            <a:r>
              <a:rPr b="1" lang="en-US" sz="4800"/>
              <a:t>USIMAMIZI WA MALI</a:t>
            </a:r>
            <a:endParaRPr b="1" sz="4800"/>
          </a:p>
        </p:txBody>
      </p:sp>
      <p:sp>
        <p:nvSpPr>
          <p:cNvPr id="1097" name="Google Shape;1097;p89"/>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rgbClr val="FFFFFF"/>
                </a:solidFill>
                <a:latin typeface="Arial"/>
                <a:ea typeface="Arial"/>
                <a:cs typeface="Arial"/>
                <a:sym typeface="Arial"/>
              </a:rPr>
              <a:t> </a:t>
            </a:r>
            <a:endParaRPr/>
          </a:p>
        </p:txBody>
      </p:sp>
      <p:sp>
        <p:nvSpPr>
          <p:cNvPr id="1098" name="Google Shape;1098;p89"/>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9"/>
          <p:cNvSpPr txBox="1"/>
          <p:nvPr/>
        </p:nvSpPr>
        <p:spPr>
          <a:xfrm>
            <a:off x="460268" y="907824"/>
            <a:ext cx="11568081" cy="5306709"/>
          </a:xfrm>
          <a:prstGeom prst="rect">
            <a:avLst/>
          </a:prstGeom>
          <a:noFill/>
          <a:ln>
            <a:noFill/>
          </a:ln>
        </p:spPr>
        <p:txBody>
          <a:bodyPr anchorCtr="0" anchor="t" bIns="0" lIns="0" spcFirstLastPara="1" rIns="0" wrap="square" tIns="0">
            <a:spAutoFit/>
          </a:bodyPr>
          <a:lstStyle/>
          <a:p>
            <a:pPr indent="0" lvl="0" marL="12700" marR="5080" rtl="0" algn="l">
              <a:lnSpc>
                <a:spcPct val="110000"/>
              </a:lnSpc>
              <a:spcBef>
                <a:spcPts val="0"/>
              </a:spcBef>
              <a:spcAft>
                <a:spcPts val="0"/>
              </a:spcAft>
              <a:buNone/>
            </a:pPr>
            <a:r>
              <a:rPr b="1" lang="en-US" sz="2000">
                <a:solidFill>
                  <a:srgbClr val="C51C05"/>
                </a:solidFill>
                <a:latin typeface="Arial"/>
                <a:ea typeface="Arial"/>
                <a:cs typeface="Arial"/>
                <a:sym typeface="Arial"/>
              </a:rPr>
              <a:t>Utafiti wa Kabla ya Tuzo wa Shirika Lisilo la Marekani (NUPAS) Plus 2.0 </a:t>
            </a:r>
            <a:r>
              <a:rPr lang="en-US" sz="2000">
                <a:solidFill>
                  <a:srgbClr val="404040"/>
                </a:solidFill>
                <a:latin typeface="Arial"/>
                <a:ea typeface="Arial"/>
                <a:cs typeface="Arial"/>
                <a:sym typeface="Arial"/>
              </a:rPr>
              <a:t>-  </a:t>
            </a:r>
            <a:r>
              <a:rPr lang="en-US" sz="2000">
                <a:solidFill>
                  <a:schemeClr val="dk1"/>
                </a:solidFill>
                <a:latin typeface="Arial"/>
                <a:ea typeface="Arial"/>
                <a:cs typeface="Arial"/>
                <a:sym typeface="Arial"/>
              </a:rPr>
              <a:t>ASAP II ilitengeneza Zana ya NUPAS Plus 2.0 ili kuwa na zana kamili ya tathmini iliyojumuishwa kwa kuchanganya NUPAS ya awali na NUPAS Plus, kurekebisha vigezo/maswali madogo au kuongeza vipya kwenye vipengele vya NUPAS na NUPAS Plus. </a:t>
            </a:r>
            <a:endParaRPr/>
          </a:p>
          <a:p>
            <a:pPr indent="0" lvl="0" marL="12700" marR="5080" rtl="0" algn="l">
              <a:lnSpc>
                <a:spcPct val="110000"/>
              </a:lnSpc>
              <a:spcBef>
                <a:spcPts val="0"/>
              </a:spcBef>
              <a:spcAft>
                <a:spcPts val="0"/>
              </a:spcAft>
              <a:buNone/>
            </a:pPr>
            <a:r>
              <a:t/>
            </a:r>
            <a:endParaRPr sz="2000">
              <a:solidFill>
                <a:srgbClr val="404040"/>
              </a:solidFill>
              <a:latin typeface="Arial"/>
              <a:ea typeface="Arial"/>
              <a:cs typeface="Arial"/>
              <a:sym typeface="Arial"/>
            </a:endParaRPr>
          </a:p>
          <a:p>
            <a:pPr indent="0" lvl="0" marL="12700" marR="5080" rtl="0" algn="l">
              <a:lnSpc>
                <a:spcPct val="110000"/>
              </a:lnSpc>
              <a:spcBef>
                <a:spcPts val="0"/>
              </a:spcBef>
              <a:spcAft>
                <a:spcPts val="0"/>
              </a:spcAft>
              <a:buNone/>
            </a:pPr>
            <a:r>
              <a:rPr b="1" lang="en-US" sz="2000">
                <a:solidFill>
                  <a:srgbClr val="C51C05"/>
                </a:solidFill>
                <a:latin typeface="Arial"/>
                <a:ea typeface="Arial"/>
                <a:cs typeface="Arial"/>
                <a:sym typeface="Arial"/>
              </a:rPr>
              <a:t>Malengo ya NUPAS Plus:</a:t>
            </a:r>
            <a:endParaRPr b="1" sz="2000">
              <a:solidFill>
                <a:schemeClr val="dk1"/>
              </a:solidFill>
              <a:latin typeface="Arial"/>
              <a:ea typeface="Arial"/>
              <a:cs typeface="Arial"/>
              <a:sym typeface="Arial"/>
            </a:endParaRPr>
          </a:p>
          <a:p>
            <a:pPr indent="-342900" lvl="0" marL="355600" marR="5080" rtl="0" algn="l">
              <a:spcBef>
                <a:spcPts val="600"/>
              </a:spcBef>
              <a:spcAft>
                <a:spcPts val="0"/>
              </a:spcAft>
              <a:buClr>
                <a:schemeClr val="dk1"/>
              </a:buClr>
              <a:buSzPts val="2000"/>
              <a:buFont typeface="Arial"/>
              <a:buAutoNum type="arabicPeriod"/>
            </a:pPr>
            <a:r>
              <a:rPr lang="en-US" sz="2000">
                <a:solidFill>
                  <a:schemeClr val="dk1"/>
                </a:solidFill>
                <a:latin typeface="Arial"/>
                <a:ea typeface="Arial"/>
                <a:cs typeface="Arial"/>
                <a:sym typeface="Arial"/>
              </a:rPr>
              <a:t>Kuamua ikiwa Shirika Lisilo la Marekani lina uwezo wa kutosha wa kifedha na usimamizi wa kusimamia fedha za USAID kufuatia vigezo vya Serikali ya Marekani na Shirika la USAID.</a:t>
            </a:r>
            <a:endParaRPr/>
          </a:p>
          <a:p>
            <a:pPr indent="-342900" lvl="0" marL="355600" marR="5080" rtl="0" algn="l">
              <a:spcBef>
                <a:spcPts val="1200"/>
              </a:spcBef>
              <a:spcAft>
                <a:spcPts val="0"/>
              </a:spcAft>
              <a:buClr>
                <a:schemeClr val="dk1"/>
              </a:buClr>
              <a:buSzPts val="2000"/>
              <a:buFont typeface="Arial"/>
              <a:buAutoNum type="arabicPeriod"/>
            </a:pPr>
            <a:r>
              <a:rPr lang="en-US" sz="2000">
                <a:solidFill>
                  <a:schemeClr val="dk1"/>
                </a:solidFill>
                <a:latin typeface="Arial"/>
                <a:ea typeface="Arial"/>
                <a:cs typeface="Arial"/>
                <a:sym typeface="Arial"/>
              </a:rPr>
              <a:t>Tambua sababu za msingi za upungufu na udhaifu mkubwa wa mashirika yasiyo ya Marekani na utoe mapendekezo kwa USAID kuhusu maeneo ya usaidizi yanayohitajika ili yaweze kuwa na kufanikiwa kama mpokeaji mkuu. </a:t>
            </a:r>
            <a:endParaRPr/>
          </a:p>
          <a:p>
            <a:pPr indent="-342900" lvl="0" marL="355600" marR="5080" rtl="0" algn="l">
              <a:spcBef>
                <a:spcPts val="1200"/>
              </a:spcBef>
              <a:spcAft>
                <a:spcPts val="0"/>
              </a:spcAft>
              <a:buClr>
                <a:schemeClr val="dk1"/>
              </a:buClr>
              <a:buSzPts val="2000"/>
              <a:buFont typeface="Arial"/>
              <a:buAutoNum type="arabicPeriod"/>
            </a:pPr>
            <a:r>
              <a:rPr lang="en-US" sz="2000">
                <a:solidFill>
                  <a:schemeClr val="dk1"/>
                </a:solidFill>
                <a:latin typeface="Arial"/>
                <a:ea typeface="Arial"/>
                <a:cs typeface="Arial"/>
                <a:sym typeface="Arial"/>
              </a:rPr>
              <a:t>Kutoa data ya msingi kwa mashirika kwa ajili ya tathmini binafsi na za nje.</a:t>
            </a:r>
            <a:endParaRPr/>
          </a:p>
          <a:p>
            <a:pPr indent="0" lvl="0" marL="12700" marR="5080" rtl="0" algn="l">
              <a:lnSpc>
                <a:spcPct val="110000"/>
              </a:lnSpc>
              <a:spcBef>
                <a:spcPts val="1795"/>
              </a:spcBef>
              <a:spcAft>
                <a:spcPts val="0"/>
              </a:spcAft>
              <a:buNone/>
            </a:pPr>
            <a:r>
              <a:rPr b="1" lang="en-US" sz="2000">
                <a:solidFill>
                  <a:srgbClr val="C51C05"/>
                </a:solidFill>
                <a:latin typeface="Arial"/>
                <a:ea typeface="Arial"/>
                <a:cs typeface="Arial"/>
                <a:sym typeface="Arial"/>
              </a:rPr>
              <a:t>Vipengele vya NUPAS Plus: Vipengele 19 </a:t>
            </a:r>
            <a:r>
              <a:rPr lang="en-US" sz="2000">
                <a:solidFill>
                  <a:schemeClr val="dk1"/>
                </a:solidFill>
                <a:latin typeface="Arial"/>
                <a:ea typeface="Arial"/>
                <a:cs typeface="Arial"/>
                <a:sym typeface="Arial"/>
              </a:rPr>
              <a:t>, ambavyo vinajumuisha vipengele vya NUPAS Plus pamoja na vipengele vipya vinne (Usimamizi wa Tuzo, Usimamizi wa Tuzo Ndogo, Mawasiliano na Kundi la Watu Muhimu).</a:t>
            </a:r>
            <a:endParaRPr/>
          </a:p>
          <a:p>
            <a:pPr indent="0" lvl="0" marL="12700" marR="5080" rtl="0" algn="l">
              <a:lnSpc>
                <a:spcPct val="110000"/>
              </a:lnSpc>
              <a:spcBef>
                <a:spcPts val="1195"/>
              </a:spcBef>
              <a:spcAft>
                <a:spcPts val="0"/>
              </a:spcAft>
              <a:buNone/>
            </a:pPr>
            <a:r>
              <a:t/>
            </a:r>
            <a:endParaRPr b="1" sz="2000">
              <a:solidFill>
                <a:schemeClr val="dk1"/>
              </a:solidFill>
              <a:latin typeface="Arial"/>
              <a:ea typeface="Arial"/>
              <a:cs typeface="Arial"/>
              <a:sym typeface="Arial"/>
            </a:endParaRPr>
          </a:p>
        </p:txBody>
      </p:sp>
      <p:sp>
        <p:nvSpPr>
          <p:cNvPr id="356" name="Google Shape;356;p9"/>
          <p:cNvSpPr txBox="1"/>
          <p:nvPr/>
        </p:nvSpPr>
        <p:spPr>
          <a:xfrm>
            <a:off x="11072319" y="6481891"/>
            <a:ext cx="158115"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None/>
            </a:pPr>
            <a:r>
              <a:rPr lang="en-US" sz="1800">
                <a:solidFill>
                  <a:srgbClr val="FFFFFF"/>
                </a:solidFill>
                <a:latin typeface="Arial"/>
                <a:ea typeface="Arial"/>
                <a:cs typeface="Arial"/>
                <a:sym typeface="Arial"/>
              </a:rPr>
              <a:t>7</a:t>
            </a:r>
            <a:endParaRPr sz="1800">
              <a:solidFill>
                <a:schemeClr val="dk1"/>
              </a:solidFill>
              <a:latin typeface="Arial"/>
              <a:ea typeface="Arial"/>
              <a:cs typeface="Arial"/>
              <a:sym typeface="Arial"/>
            </a:endParaRPr>
          </a:p>
        </p:txBody>
      </p:sp>
      <p:sp>
        <p:nvSpPr>
          <p:cNvPr id="357" name="Google Shape;357;p9"/>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NUPAS PLUS 2.0 NA VIPENGELE VYAKE</a:t>
            </a:r>
            <a:endParaRPr b="1" sz="3200">
              <a:solidFill>
                <a:schemeClr val="lt1"/>
              </a:solidFill>
              <a:latin typeface="Arial"/>
              <a:ea typeface="Arial"/>
              <a:cs typeface="Arial"/>
              <a:sym typeface="Arial"/>
            </a:endParaRPr>
          </a:p>
        </p:txBody>
      </p:sp>
      <p:sp>
        <p:nvSpPr>
          <p:cNvPr id="358" name="Google Shape;358;p9"/>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90"/>
          <p:cNvSpPr txBox="1"/>
          <p:nvPr/>
        </p:nvSpPr>
        <p:spPr>
          <a:xfrm>
            <a:off x="904839" y="988906"/>
            <a:ext cx="10382321" cy="659283"/>
          </a:xfrm>
          <a:prstGeom prst="rect">
            <a:avLst/>
          </a:prstGeom>
          <a:noFill/>
          <a:ln>
            <a:noFill/>
          </a:ln>
        </p:spPr>
        <p:txBody>
          <a:bodyPr anchorCtr="0" anchor="t" bIns="0" lIns="0" spcFirstLastPara="1" rIns="0" wrap="square" tIns="0">
            <a:spAutoFit/>
          </a:bodyPr>
          <a:lstStyle/>
          <a:p>
            <a:pPr indent="-92075" lvl="0" marL="104139" marR="5080" rtl="0" algn="l">
              <a:lnSpc>
                <a:spcPct val="110000"/>
              </a:lnSpc>
              <a:spcBef>
                <a:spcPts val="0"/>
              </a:spcBef>
              <a:spcAft>
                <a:spcPts val="0"/>
              </a:spcAft>
              <a:buClr>
                <a:schemeClr val="dk1"/>
              </a:buClr>
              <a:buSzPts val="2000"/>
              <a:buFont typeface="Arial"/>
              <a:buNone/>
            </a:pPr>
            <a:r>
              <a:rPr b="1" lang="en-US" sz="2000">
                <a:solidFill>
                  <a:schemeClr val="dk1"/>
                </a:solidFill>
                <a:latin typeface="Arial"/>
                <a:ea typeface="Arial"/>
                <a:cs typeface="Arial"/>
                <a:sym typeface="Arial"/>
              </a:rPr>
              <a:t>Lengo kuu: </a:t>
            </a:r>
            <a:r>
              <a:rPr lang="en-US" sz="2000">
                <a:solidFill>
                  <a:schemeClr val="dk1"/>
                </a:solidFill>
                <a:latin typeface="Arial"/>
                <a:ea typeface="Arial"/>
                <a:cs typeface="Arial"/>
                <a:sym typeface="Arial"/>
              </a:rPr>
              <a:t>Kutathmini utoshelevu wa michakato na taratibu za Usimamizi wa Mali.</a:t>
            </a:r>
            <a:endParaRPr b="0" i="0" sz="2000" u="none" cap="none" strike="noStrike">
              <a:solidFill>
                <a:schemeClr val="dk1"/>
              </a:solidFill>
              <a:latin typeface="Arial"/>
              <a:ea typeface="Arial"/>
              <a:cs typeface="Arial"/>
              <a:sym typeface="Arial"/>
            </a:endParaRPr>
          </a:p>
        </p:txBody>
      </p:sp>
      <p:sp>
        <p:nvSpPr>
          <p:cNvPr id="1104" name="Google Shape;1104;p90"/>
          <p:cNvSpPr txBox="1"/>
          <p:nvPr/>
        </p:nvSpPr>
        <p:spPr>
          <a:xfrm>
            <a:off x="862856" y="1736919"/>
            <a:ext cx="7211365" cy="4452501"/>
          </a:xfrm>
          <a:prstGeom prst="rect">
            <a:avLst/>
          </a:prstGeom>
          <a:noFill/>
          <a:ln>
            <a:noFill/>
          </a:ln>
        </p:spPr>
        <p:txBody>
          <a:bodyPr anchorCtr="0" anchor="t" bIns="45700" lIns="91425" spcFirstLastPara="1" rIns="91425" wrap="square" tIns="45700">
            <a:spAutoFit/>
          </a:bodyPr>
          <a:lstStyle/>
          <a:p>
            <a:pPr indent="-8890" lvl="0" marL="8890" marR="0" rtl="0" algn="l">
              <a:lnSpc>
                <a:spcPct val="100000"/>
              </a:lnSpc>
              <a:spcBef>
                <a:spcPts val="0"/>
              </a:spcBef>
              <a:spcAft>
                <a:spcPts val="0"/>
              </a:spcAft>
              <a:buClr>
                <a:schemeClr val="dk1"/>
              </a:buClr>
              <a:buSzPts val="2000"/>
              <a:buFont typeface="Arial"/>
              <a:buNone/>
            </a:pPr>
            <a:r>
              <a:rPr b="1" lang="en-US" sz="2000">
                <a:solidFill>
                  <a:schemeClr val="dk1"/>
                </a:solidFill>
                <a:latin typeface="Arial"/>
                <a:ea typeface="Arial"/>
                <a:cs typeface="Arial"/>
                <a:sym typeface="Arial"/>
              </a:rPr>
              <a:t>Vipengele vya Ununuzi:</a:t>
            </a:r>
            <a:endParaRPr/>
          </a:p>
          <a:p>
            <a:pPr indent="-342900" lvl="1" marL="800100" marR="0" rtl="0" algn="l">
              <a:lnSpc>
                <a:spcPct val="100000"/>
              </a:lnSpc>
              <a:spcBef>
                <a:spcPts val="400"/>
              </a:spcBef>
              <a:spcAft>
                <a:spcPts val="0"/>
              </a:spcAft>
              <a:buClr>
                <a:schemeClr val="dk1"/>
              </a:buClr>
              <a:buSzPts val="2000"/>
              <a:buFont typeface="Avenir"/>
              <a:buAutoNum type="arabicPeriod"/>
            </a:pPr>
            <a:r>
              <a:rPr b="0" i="0" lang="en-US" sz="2000" u="none" cap="none" strike="noStrike">
                <a:solidFill>
                  <a:schemeClr val="dk1"/>
                </a:solidFill>
                <a:latin typeface="Arial"/>
                <a:ea typeface="Arial"/>
                <a:cs typeface="Arial"/>
                <a:sym typeface="Arial"/>
              </a:rPr>
              <a:t>Rejista ya Mali Zisizohamishika </a:t>
            </a:r>
            <a:endParaRPr/>
          </a:p>
          <a:p>
            <a:pPr indent="-342900" lvl="1" marL="800100" marR="0" rtl="0" algn="l">
              <a:lnSpc>
                <a:spcPct val="100000"/>
              </a:lnSpc>
              <a:spcBef>
                <a:spcPts val="800"/>
              </a:spcBef>
              <a:spcAft>
                <a:spcPts val="0"/>
              </a:spcAft>
              <a:buClr>
                <a:schemeClr val="dk1"/>
              </a:buClr>
              <a:buSzPts val="2000"/>
              <a:buFont typeface="Avenir"/>
              <a:buAutoNum type="arabicPeriod"/>
            </a:pPr>
            <a:r>
              <a:rPr b="0" i="0" lang="en-US" sz="2000" u="none" cap="none" strike="noStrike">
                <a:solidFill>
                  <a:schemeClr val="dk1"/>
                </a:solidFill>
                <a:latin typeface="Arial"/>
                <a:ea typeface="Arial"/>
                <a:cs typeface="Arial"/>
                <a:sym typeface="Arial"/>
              </a:rPr>
              <a:t>Mfumo wa Ufuatiliaji </a:t>
            </a:r>
            <a:endParaRPr/>
          </a:p>
          <a:p>
            <a:pPr indent="-342900" lvl="1" marL="800100" marR="0" rtl="0" algn="l">
              <a:lnSpc>
                <a:spcPct val="100000"/>
              </a:lnSpc>
              <a:spcBef>
                <a:spcPts val="800"/>
              </a:spcBef>
              <a:spcAft>
                <a:spcPts val="0"/>
              </a:spcAft>
              <a:buClr>
                <a:schemeClr val="dk1"/>
              </a:buClr>
              <a:buSzPts val="2000"/>
              <a:buFont typeface="Avenir"/>
              <a:buAutoNum type="arabicPeriod"/>
            </a:pPr>
            <a:r>
              <a:rPr b="0" i="0" lang="en-US" sz="2000" u="none" cap="none" strike="noStrike">
                <a:solidFill>
                  <a:schemeClr val="dk1"/>
                </a:solidFill>
                <a:latin typeface="Arial"/>
                <a:ea typeface="Arial"/>
                <a:cs typeface="Arial"/>
                <a:sym typeface="Arial"/>
              </a:rPr>
              <a:t>Mgawanyo wa Majukumu </a:t>
            </a:r>
            <a:endParaRPr/>
          </a:p>
          <a:p>
            <a:pPr indent="-342900" lvl="1" marL="800100" marR="0" rtl="0" algn="l">
              <a:lnSpc>
                <a:spcPct val="100000"/>
              </a:lnSpc>
              <a:spcBef>
                <a:spcPts val="800"/>
              </a:spcBef>
              <a:spcAft>
                <a:spcPts val="0"/>
              </a:spcAft>
              <a:buClr>
                <a:schemeClr val="dk1"/>
              </a:buClr>
              <a:buSzPts val="2000"/>
              <a:buFont typeface="Avenir"/>
              <a:buAutoNum type="arabicPeriod"/>
            </a:pPr>
            <a:r>
              <a:rPr b="0" i="0" lang="en-US" sz="2000" u="none" cap="none" strike="noStrike">
                <a:solidFill>
                  <a:schemeClr val="dk1"/>
                </a:solidFill>
                <a:latin typeface="Arial"/>
                <a:ea typeface="Arial"/>
                <a:cs typeface="Arial"/>
                <a:sym typeface="Arial"/>
              </a:rPr>
              <a:t>Sasisho </a:t>
            </a:r>
            <a:endParaRPr/>
          </a:p>
          <a:p>
            <a:pPr indent="-342900" lvl="1" marL="800100" marR="0" rtl="0" algn="l">
              <a:lnSpc>
                <a:spcPct val="100000"/>
              </a:lnSpc>
              <a:spcBef>
                <a:spcPts val="800"/>
              </a:spcBef>
              <a:spcAft>
                <a:spcPts val="0"/>
              </a:spcAft>
              <a:buClr>
                <a:schemeClr val="dk1"/>
              </a:buClr>
              <a:buSzPts val="2000"/>
              <a:buFont typeface="Avenir"/>
              <a:buAutoNum type="arabicPeriod"/>
            </a:pPr>
            <a:r>
              <a:rPr b="0" i="0" lang="en-US" sz="2000" u="none" cap="none" strike="noStrike">
                <a:solidFill>
                  <a:schemeClr val="dk1"/>
                </a:solidFill>
                <a:latin typeface="Arial"/>
                <a:ea typeface="Arial"/>
                <a:cs typeface="Arial"/>
                <a:sym typeface="Arial"/>
              </a:rPr>
              <a:t>Uondoaji </a:t>
            </a:r>
            <a:endParaRPr/>
          </a:p>
          <a:p>
            <a:pPr indent="-342900" lvl="1" marL="800100" marR="0" rtl="0" algn="l">
              <a:lnSpc>
                <a:spcPct val="100000"/>
              </a:lnSpc>
              <a:spcBef>
                <a:spcPts val="800"/>
              </a:spcBef>
              <a:spcAft>
                <a:spcPts val="0"/>
              </a:spcAft>
              <a:buClr>
                <a:schemeClr val="dk1"/>
              </a:buClr>
              <a:buSzPts val="2000"/>
              <a:buFont typeface="Avenir"/>
              <a:buAutoNum type="arabicPeriod"/>
            </a:pPr>
            <a:r>
              <a:rPr b="0" i="0" lang="en-US" sz="2000" u="none" cap="none" strike="noStrike">
                <a:solidFill>
                  <a:schemeClr val="dk1"/>
                </a:solidFill>
                <a:latin typeface="Arial"/>
                <a:ea typeface="Arial"/>
                <a:cs typeface="Arial"/>
                <a:sym typeface="Arial"/>
              </a:rPr>
              <a:t>Uhifadhi </a:t>
            </a:r>
            <a:endParaRPr/>
          </a:p>
          <a:p>
            <a:pPr indent="-342900" lvl="1" marL="800100" marR="0" rtl="0" algn="l">
              <a:lnSpc>
                <a:spcPct val="100000"/>
              </a:lnSpc>
              <a:spcBef>
                <a:spcPts val="800"/>
              </a:spcBef>
              <a:spcAft>
                <a:spcPts val="0"/>
              </a:spcAft>
              <a:buClr>
                <a:schemeClr val="dk1"/>
              </a:buClr>
              <a:buSzPts val="2000"/>
              <a:buFont typeface="Avenir"/>
              <a:buAutoNum type="arabicPeriod"/>
            </a:pPr>
            <a:r>
              <a:rPr b="0" i="0" lang="en-US" sz="2000" u="none" cap="none" strike="noStrike">
                <a:solidFill>
                  <a:schemeClr val="dk1"/>
                </a:solidFill>
                <a:latin typeface="Arial"/>
                <a:ea typeface="Arial"/>
                <a:cs typeface="Arial"/>
                <a:sym typeface="Arial"/>
              </a:rPr>
              <a:t>Hifadhi Iliyofungwa </a:t>
            </a:r>
            <a:endParaRPr/>
          </a:p>
          <a:p>
            <a:pPr indent="-342900" lvl="1" marL="800100" marR="0" rtl="0" algn="l">
              <a:lnSpc>
                <a:spcPct val="100000"/>
              </a:lnSpc>
              <a:spcBef>
                <a:spcPts val="800"/>
              </a:spcBef>
              <a:spcAft>
                <a:spcPts val="0"/>
              </a:spcAft>
              <a:buClr>
                <a:schemeClr val="dk1"/>
              </a:buClr>
              <a:buSzPts val="2000"/>
              <a:buFont typeface="Avenir"/>
              <a:buAutoNum type="arabicPeriod"/>
            </a:pPr>
            <a:r>
              <a:rPr b="0" i="0" lang="en-US" sz="2000" u="none" cap="none" strike="noStrike">
                <a:solidFill>
                  <a:schemeClr val="dk1"/>
                </a:solidFill>
                <a:latin typeface="Arial"/>
                <a:ea typeface="Arial"/>
                <a:cs typeface="Arial"/>
                <a:sym typeface="Arial"/>
              </a:rPr>
              <a:t>Sera na Taratibu za Usimamizi wa Mali </a:t>
            </a:r>
            <a:endParaRPr/>
          </a:p>
          <a:p>
            <a:pPr indent="-342900" lvl="1" marL="800100" marR="0" rtl="0" algn="l">
              <a:lnSpc>
                <a:spcPct val="100000"/>
              </a:lnSpc>
              <a:spcBef>
                <a:spcPts val="800"/>
              </a:spcBef>
              <a:spcAft>
                <a:spcPts val="0"/>
              </a:spcAft>
              <a:buClr>
                <a:schemeClr val="dk1"/>
              </a:buClr>
              <a:buSzPts val="2000"/>
              <a:buFont typeface="Avenir"/>
              <a:buAutoNum type="arabicPeriod"/>
            </a:pPr>
            <a:r>
              <a:rPr b="0" i="0" lang="en-US" sz="2000" u="none" cap="none" strike="noStrike">
                <a:solidFill>
                  <a:schemeClr val="dk1"/>
                </a:solidFill>
                <a:latin typeface="Arial"/>
                <a:ea typeface="Arial"/>
                <a:cs typeface="Arial"/>
                <a:sym typeface="Arial"/>
              </a:rPr>
              <a:t>Mchakato wa Uondoaji wa Mali zisizohamishika/Vifaa</a:t>
            </a:r>
            <a:endParaRPr/>
          </a:p>
          <a:p>
            <a:pPr indent="-342900" lvl="1" marL="800100" marR="0" rtl="0" algn="l">
              <a:lnSpc>
                <a:spcPct val="100000"/>
              </a:lnSpc>
              <a:spcBef>
                <a:spcPts val="800"/>
              </a:spcBef>
              <a:spcAft>
                <a:spcPts val="0"/>
              </a:spcAft>
              <a:buClr>
                <a:schemeClr val="dk1"/>
              </a:buClr>
              <a:buSzPts val="2000"/>
              <a:buFont typeface="Avenir"/>
              <a:buAutoNum type="arabicPeriod"/>
            </a:pPr>
            <a:r>
              <a:rPr b="0" i="0" lang="en-US" sz="2000" u="none" cap="none" strike="noStrike">
                <a:solidFill>
                  <a:schemeClr val="dk1"/>
                </a:solidFill>
                <a:latin typeface="Arial"/>
                <a:ea typeface="Arial"/>
                <a:cs typeface="Arial"/>
                <a:sym typeface="Arial"/>
              </a:rPr>
              <a:t>Utunzaji/Ulinzi wa Mali Zisizohamishika</a:t>
            </a:r>
            <a:endParaRPr/>
          </a:p>
        </p:txBody>
      </p:sp>
      <p:sp>
        <p:nvSpPr>
          <p:cNvPr id="1105" name="Google Shape;1105;p90"/>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USIMAMIZI WA MALI</a:t>
            </a:r>
            <a:endParaRPr/>
          </a:p>
        </p:txBody>
      </p:sp>
      <p:sp>
        <p:nvSpPr>
          <p:cNvPr id="1106" name="Google Shape;1106;p90"/>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0" name="Shape 1110"/>
        <p:cNvGrpSpPr/>
        <p:nvPr/>
      </p:nvGrpSpPr>
      <p:grpSpPr>
        <a:xfrm>
          <a:off x="0" y="0"/>
          <a:ext cx="0" cy="0"/>
          <a:chOff x="0" y="0"/>
          <a:chExt cx="0" cy="0"/>
        </a:xfrm>
      </p:grpSpPr>
      <p:sp>
        <p:nvSpPr>
          <p:cNvPr id="1111" name="Google Shape;1111;p91"/>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CHATI YA NUPAS PLUS 2.0</a:t>
            </a:r>
            <a:endParaRPr b="1" sz="3200">
              <a:solidFill>
                <a:schemeClr val="lt1"/>
              </a:solidFill>
              <a:latin typeface="Arial"/>
              <a:ea typeface="Arial"/>
              <a:cs typeface="Arial"/>
              <a:sym typeface="Arial"/>
            </a:endParaRPr>
          </a:p>
        </p:txBody>
      </p:sp>
      <p:pic>
        <p:nvPicPr>
          <p:cNvPr descr="Chart, treemap chart  Description automatically generated" id="1112" name="Google Shape;1112;p91"/>
          <p:cNvPicPr preferRelativeResize="0"/>
          <p:nvPr/>
        </p:nvPicPr>
        <p:blipFill rotWithShape="1">
          <a:blip r:embed="rId3">
            <a:alphaModFix/>
          </a:blip>
          <a:srcRect b="3570" l="1602" r="4167" t="0"/>
          <a:stretch/>
        </p:blipFill>
        <p:spPr>
          <a:xfrm>
            <a:off x="1508760" y="942011"/>
            <a:ext cx="9143999" cy="4990614"/>
          </a:xfrm>
          <a:prstGeom prst="rect">
            <a:avLst/>
          </a:prstGeom>
          <a:noFill/>
          <a:ln>
            <a:noFill/>
          </a:ln>
        </p:spPr>
      </p:pic>
      <p:sp>
        <p:nvSpPr>
          <p:cNvPr id="1113" name="Google Shape;1113;p91"/>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7" name="Shape 1117"/>
        <p:cNvGrpSpPr/>
        <p:nvPr/>
      </p:nvGrpSpPr>
      <p:grpSpPr>
        <a:xfrm>
          <a:off x="0" y="0"/>
          <a:ext cx="0" cy="0"/>
          <a:chOff x="0" y="0"/>
          <a:chExt cx="0" cy="0"/>
        </a:xfrm>
      </p:grpSpPr>
      <p:graphicFrame>
        <p:nvGraphicFramePr>
          <p:cNvPr id="1118" name="Google Shape;1118;p92"/>
          <p:cNvGraphicFramePr/>
          <p:nvPr/>
        </p:nvGraphicFramePr>
        <p:xfrm>
          <a:off x="401935" y="936757"/>
          <a:ext cx="3000000" cy="3000000"/>
        </p:xfrm>
        <a:graphic>
          <a:graphicData uri="http://schemas.openxmlformats.org/drawingml/2006/table">
            <a:tbl>
              <a:tblPr>
                <a:noFill/>
                <a:tableStyleId>{B19A406E-EE2C-4DFD-9D6A-2B16BFBA1EC5}</a:tableStyleId>
              </a:tblPr>
              <a:tblGrid>
                <a:gridCol w="2361350"/>
                <a:gridCol w="6451050"/>
                <a:gridCol w="2260875"/>
              </a:tblGrid>
              <a:tr h="466625">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KATEGORIA/</a:t>
                      </a:r>
                      <a:br>
                        <a:rPr b="1" lang="en-US" sz="1400" u="none" cap="none" strike="noStrike">
                          <a:solidFill>
                            <a:schemeClr val="lt1"/>
                          </a:solidFill>
                          <a:latin typeface="Arial"/>
                          <a:ea typeface="Arial"/>
                          <a:cs typeface="Arial"/>
                          <a:sym typeface="Arial"/>
                        </a:rPr>
                      </a:br>
                      <a:r>
                        <a:rPr b="1" lang="en-US" sz="1400" u="none" cap="none" strike="noStrike">
                          <a:solidFill>
                            <a:schemeClr val="lt1"/>
                          </a:solidFill>
                          <a:latin typeface="Arial"/>
                          <a:ea typeface="Arial"/>
                          <a:cs typeface="Arial"/>
                          <a:sym typeface="Arial"/>
                        </a:rPr>
                        <a:t>KATEGORIA NDOGO</a:t>
                      </a:r>
                      <a:endParaRPr/>
                    </a:p>
                  </a:txBody>
                  <a:tcPr marT="0" marB="0" marR="46575" marL="46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MALENGO</a:t>
                      </a:r>
                      <a:endParaRPr/>
                    </a:p>
                  </a:txBody>
                  <a:tcPr marT="0" marB="0" marR="46575" marL="46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c>
                  <a:txBody>
                    <a:bodyPr/>
                    <a:lstStyle/>
                    <a:p>
                      <a:pPr indent="-8890" lvl="0" marL="8890" marR="0" rtl="0" algn="ctr">
                        <a:spcBef>
                          <a:spcPts val="0"/>
                        </a:spcBef>
                        <a:spcAft>
                          <a:spcPts val="0"/>
                        </a:spcAft>
                        <a:buNone/>
                      </a:pPr>
                      <a:r>
                        <a:rPr b="1" lang="en-US" sz="1400" u="none" cap="none" strike="noStrike">
                          <a:solidFill>
                            <a:schemeClr val="lt1"/>
                          </a:solidFill>
                          <a:latin typeface="Arial"/>
                          <a:ea typeface="Arial"/>
                          <a:cs typeface="Arial"/>
                          <a:sym typeface="Arial"/>
                        </a:rPr>
                        <a:t>NYARAKA MUHIMU KWA AJILI YA TATHMINI</a:t>
                      </a:r>
                      <a:endParaRPr/>
                    </a:p>
                  </a:txBody>
                  <a:tcPr marT="0" marB="0" marR="46575" marL="46575"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2E6C"/>
                    </a:solidFill>
                  </a:tcPr>
                </a:tc>
              </a:tr>
              <a:tr h="46662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Rejista ya Mali Zisizohamishika (FAR)</a:t>
                      </a:r>
                      <a:endParaRPr/>
                    </a:p>
                  </a:txBody>
                  <a:tcPr marT="0" marB="0" marR="46575" marL="4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shirika lina rejista ya kurekodi mali, kiwanda na vifaa vyake. </a:t>
                      </a:r>
                      <a:endParaRPr/>
                    </a:p>
                  </a:txBody>
                  <a:tcPr marT="0" marB="0" marR="46575" marL="4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FAR </a:t>
                      </a:r>
                      <a:endParaRPr/>
                    </a:p>
                  </a:txBody>
                  <a:tcPr marT="0" marB="0" marR="46575" marL="4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99950">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Mfumo wa Ufuatiliaji </a:t>
                      </a:r>
                      <a:endParaRPr/>
                    </a:p>
                  </a:txBody>
                  <a:tcPr marT="0" marB="0" marR="46575" marL="4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FAR imekamilika vya kutosha na taarifa zote muhimu, yaani, kwamba sehemu zote zimekamilika, ikiwa ni pamoja na eneo la mali husika.</a:t>
                      </a:r>
                      <a:endParaRPr/>
                    </a:p>
                  </a:txBody>
                  <a:tcPr marT="0" marB="0" marR="46575" marL="4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	FAR</a:t>
                      </a:r>
                      <a:endParaRPr/>
                    </a:p>
                  </a:txBody>
                  <a:tcPr marT="0" marB="0" marR="46575" marL="4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6662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Mgawanyo wa Majukumu </a:t>
                      </a:r>
                      <a:endParaRPr/>
                    </a:p>
                  </a:txBody>
                  <a:tcPr marT="0" marB="0" marR="46575" marL="4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kuna mgawanyo wa kutosha wa majukumu kati ya kazi ya ununuzi na usasishaji wa FAR.</a:t>
                      </a:r>
                      <a:endParaRPr/>
                    </a:p>
                  </a:txBody>
                  <a:tcPr marT="0" marB="0" marR="46575" marL="4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ya Usimamizi wa Mali</a:t>
                      </a:r>
                      <a:endParaRPr/>
                    </a:p>
                  </a:txBody>
                  <a:tcPr marT="0" marB="0" marR="46575" marL="4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6662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Sasisho </a:t>
                      </a:r>
                      <a:endParaRPr/>
                    </a:p>
                  </a:txBody>
                  <a:tcPr marT="0" marB="0" marR="46575" marL="4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uthibitishaji wa mara kwa mara wa mali unafanywa na kwamba FAR imesasishwa na mabadiliko yoyote/tofauti zilizotambuliwa.</a:t>
                      </a:r>
                      <a:endParaRPr/>
                    </a:p>
                  </a:txBody>
                  <a:tcPr marT="0" marB="0" marR="46575" marL="4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Ripoti za uthibitishaji wa mali</a:t>
                      </a:r>
                      <a:endParaRPr/>
                    </a:p>
                  </a:txBody>
                  <a:tcPr marT="0" marB="0" marR="46575" marL="4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7392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Uondoaji </a:t>
                      </a:r>
                      <a:endParaRPr/>
                    </a:p>
                  </a:txBody>
                  <a:tcPr marT="0" marB="0" marR="46575" marL="4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shirika lina udhibiti wa kutosha ili kuhakikisha bidhaa zilizopitwa na wakati hazisambazwi na hakuna nyaraka.</a:t>
                      </a:r>
                      <a:endParaRPr/>
                    </a:p>
                  </a:txBody>
                  <a:tcPr marT="0" marB="0" marR="46575" marL="4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Sera/Mwongozo wa Utaratibu </a:t>
                      </a:r>
                      <a:endParaRPr/>
                    </a:p>
                  </a:txBody>
                  <a:tcPr marT="0" marB="0" marR="46575" marL="4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6662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Uhifadhi </a:t>
                      </a:r>
                      <a:endParaRPr/>
                    </a:p>
                  </a:txBody>
                  <a:tcPr marT="0" marB="0" marR="46575" marL="4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kuwa kuna eneo la kutosha kwa uhifadhi wa hesabu za dawa/vifaa vya matibabu kunatumika kwa shughuli za mradi.</a:t>
                      </a:r>
                      <a:endParaRPr/>
                    </a:p>
                  </a:txBody>
                  <a:tcPr marT="0" marB="0" marR="46575" marL="4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Kuchunguza</a:t>
                      </a:r>
                      <a:endParaRPr/>
                    </a:p>
                  </a:txBody>
                  <a:tcPr marT="0" marB="0" marR="46575" marL="4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6662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Hifadhi Iliyofungwa </a:t>
                      </a:r>
                      <a:endParaRPr/>
                    </a:p>
                  </a:txBody>
                  <a:tcPr marT="0" marB="0" marR="46575" marL="4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uwepo wa udhibiti wa ufikiaji uliozuiliwa kupitia kifungio kwa vifaa vya kuhifadhi.</a:t>
                      </a:r>
                      <a:endParaRPr/>
                    </a:p>
                  </a:txBody>
                  <a:tcPr marT="0" marB="0" marR="46575" marL="4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Kuchunguza </a:t>
                      </a:r>
                      <a:endParaRPr/>
                    </a:p>
                  </a:txBody>
                  <a:tcPr marT="0" marB="0" marR="46575" marL="4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6662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na Taratibu za Usimamizi wa Mali </a:t>
                      </a:r>
                      <a:endParaRPr/>
                    </a:p>
                  </a:txBody>
                  <a:tcPr marT="0" marB="0" marR="46575" marL="4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uwepo wa sera za usimamizi wa mali, taratibu na utendaji ambao unakidhi mahitaji yake na unaakisi utendaji bora.</a:t>
                      </a:r>
                      <a:endParaRPr/>
                    </a:p>
                  </a:txBody>
                  <a:tcPr marT="0" marB="0" marR="46575" marL="4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na Taratibu za Usimamizi wa Mali </a:t>
                      </a:r>
                      <a:endParaRPr/>
                    </a:p>
                  </a:txBody>
                  <a:tcPr marT="0" marB="0" marR="46575" marL="4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6662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Mchakato wa Uondoaji wa Mali zisizohamishika/Vifaa</a:t>
                      </a:r>
                      <a:endParaRPr/>
                    </a:p>
                  </a:txBody>
                  <a:tcPr marT="0" marB="0" marR="46575" marL="4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ikiwa mchakato wa uondoaji mali umewekwa kwa kufuata sera za usimamizi wa mali.</a:t>
                      </a:r>
                      <a:endParaRPr/>
                    </a:p>
                  </a:txBody>
                  <a:tcPr marT="0" marB="0" marR="46575" marL="4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Mwongozo/Taratibu ya Uondoaji Mali</a:t>
                      </a:r>
                      <a:endParaRPr/>
                    </a:p>
                  </a:txBody>
                  <a:tcPr marT="0" marB="0" marR="46575" marL="4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466625">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Utunzaji/Ulinzi wa Mali Zisizohamishika</a:t>
                      </a:r>
                      <a:endParaRPr/>
                    </a:p>
                  </a:txBody>
                  <a:tcPr marT="0" marB="0" marR="46575" marL="4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Thibitisha uwepo wa bima kwa mali zote zisizohamishika, ikiwa ni pamoja na mali za wafadhili.</a:t>
                      </a:r>
                      <a:endParaRPr/>
                    </a:p>
                  </a:txBody>
                  <a:tcPr marT="0" marB="0" marR="46575" marL="4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8890" lvl="0" marL="8890" marR="0" rtl="0" algn="l">
                        <a:spcBef>
                          <a:spcPts val="0"/>
                        </a:spcBef>
                        <a:spcAft>
                          <a:spcPts val="0"/>
                        </a:spcAft>
                        <a:buNone/>
                      </a:pPr>
                      <a:r>
                        <a:rPr lang="en-US" sz="1400" u="none" cap="none" strike="noStrike">
                          <a:solidFill>
                            <a:schemeClr val="dk1"/>
                          </a:solidFill>
                          <a:latin typeface="Arial"/>
                          <a:ea typeface="Arial"/>
                          <a:cs typeface="Arial"/>
                          <a:sym typeface="Arial"/>
                        </a:rPr>
                        <a:t>Sera ya Bima</a:t>
                      </a:r>
                      <a:endParaRPr/>
                    </a:p>
                  </a:txBody>
                  <a:tcPr marT="0" marB="0" marR="46575" marL="46575">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119" name="Google Shape;1119;p92"/>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KATEGORIA/KATEGORIA NDOGO ZA USIMAMIZI WA MALI</a:t>
            </a:r>
            <a:endParaRPr/>
          </a:p>
        </p:txBody>
      </p:sp>
      <p:sp>
        <p:nvSpPr>
          <p:cNvPr id="1120" name="Google Shape;1120;p92"/>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4" name="Shape 1124"/>
        <p:cNvGrpSpPr/>
        <p:nvPr/>
      </p:nvGrpSpPr>
      <p:grpSpPr>
        <a:xfrm>
          <a:off x="0" y="0"/>
          <a:ext cx="0" cy="0"/>
          <a:chOff x="0" y="0"/>
          <a:chExt cx="0" cy="0"/>
        </a:xfrm>
      </p:grpSpPr>
      <p:sp>
        <p:nvSpPr>
          <p:cNvPr id="1125" name="Google Shape;1125;p93"/>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MAENEO YA KAWAIDA YA UBORESHAJI</a:t>
            </a:r>
            <a:endParaRPr/>
          </a:p>
        </p:txBody>
      </p:sp>
      <p:sp>
        <p:nvSpPr>
          <p:cNvPr id="1126" name="Google Shape;1126;p93"/>
          <p:cNvSpPr txBox="1"/>
          <p:nvPr/>
        </p:nvSpPr>
        <p:spPr>
          <a:xfrm>
            <a:off x="1295596" y="1236728"/>
            <a:ext cx="10021570" cy="307777"/>
          </a:xfrm>
          <a:prstGeom prst="rect">
            <a:avLst/>
          </a:prstGeom>
          <a:noFill/>
          <a:ln>
            <a:noFill/>
          </a:ln>
        </p:spPr>
        <p:txBody>
          <a:bodyPr anchorCtr="0" anchor="t" bIns="0" lIns="0" spcFirstLastPara="1" rIns="0" wrap="square" tIns="0">
            <a:spAutoFit/>
          </a:bodyPr>
          <a:lstStyle/>
          <a:p>
            <a:pPr indent="-342900" lvl="0" marL="355600" marR="0" rtl="0" algn="l">
              <a:spcBef>
                <a:spcPts val="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Rejista ya Mali Zisizohamishika Zisizofaa (FAR)</a:t>
            </a:r>
            <a:endParaRPr/>
          </a:p>
        </p:txBody>
      </p:sp>
      <p:sp>
        <p:nvSpPr>
          <p:cNvPr id="1127" name="Google Shape;1127;p93"/>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1" name="Shape 1131"/>
        <p:cNvGrpSpPr/>
        <p:nvPr/>
      </p:nvGrpSpPr>
      <p:grpSpPr>
        <a:xfrm>
          <a:off x="0" y="0"/>
          <a:ext cx="0" cy="0"/>
          <a:chOff x="0" y="0"/>
          <a:chExt cx="0" cy="0"/>
        </a:xfrm>
      </p:grpSpPr>
      <p:sp>
        <p:nvSpPr>
          <p:cNvPr id="1132" name="Google Shape;1132;p94"/>
          <p:cNvSpPr txBox="1"/>
          <p:nvPr/>
        </p:nvSpPr>
        <p:spPr>
          <a:xfrm>
            <a:off x="1431213" y="1332315"/>
            <a:ext cx="8767864" cy="2367443"/>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chemeClr val="dk1"/>
              </a:buClr>
              <a:buSzPts val="2200"/>
              <a:buFont typeface="Arial"/>
              <a:buNone/>
            </a:pPr>
            <a:r>
              <a:rPr b="1" lang="en-US" sz="2200">
                <a:solidFill>
                  <a:schemeClr val="dk1"/>
                </a:solidFill>
                <a:latin typeface="Arial"/>
                <a:ea typeface="Arial"/>
                <a:cs typeface="Arial"/>
                <a:sym typeface="Arial"/>
              </a:rPr>
              <a:t>Hatari muhimu za kuzingatiwa:</a:t>
            </a:r>
            <a:endParaRPr b="0" i="0" sz="1750" u="none" cap="none" strike="noStrike">
              <a:solidFill>
                <a:srgbClr val="000000"/>
              </a:solidFill>
              <a:latin typeface="Times New Roman"/>
              <a:ea typeface="Times New Roman"/>
              <a:cs typeface="Times New Roman"/>
              <a:sym typeface="Times New Roman"/>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Rejista ya Mali Zisizohamishika Zisizofaa. </a:t>
            </a:r>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Kushindwa kuandika taratibu za kushughulikia vifaa vya matibabu vya programu. </a:t>
            </a:r>
            <a:endParaRPr/>
          </a:p>
          <a:p>
            <a:pPr indent="-457200" lvl="0" marL="469900" marR="5080" rtl="0" algn="just">
              <a:lnSpc>
                <a:spcPct val="110000"/>
              </a:lnSpc>
              <a:spcBef>
                <a:spcPts val="180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Kukosekana kwa sera na taratibu za usimamizi wa mali, pamoja na zile za uondoaji mali na bima ya mali isiyohamishika. </a:t>
            </a:r>
            <a:endParaRPr/>
          </a:p>
        </p:txBody>
      </p:sp>
      <p:sp>
        <p:nvSpPr>
          <p:cNvPr id="1133" name="Google Shape;1133;p94"/>
          <p:cNvSpPr txBox="1"/>
          <p:nvPr/>
        </p:nvSpPr>
        <p:spPr>
          <a:xfrm>
            <a:off x="1107231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93</a:t>
            </a:r>
            <a:endParaRPr b="0" i="0" sz="1800" u="none" cap="none" strike="noStrike">
              <a:solidFill>
                <a:srgbClr val="000000"/>
              </a:solidFill>
              <a:latin typeface="Arial"/>
              <a:ea typeface="Arial"/>
              <a:cs typeface="Arial"/>
              <a:sym typeface="Arial"/>
            </a:endParaRPr>
          </a:p>
        </p:txBody>
      </p:sp>
      <p:sp>
        <p:nvSpPr>
          <p:cNvPr id="1134" name="Google Shape;1134;p94"/>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HATARI MUHIMU</a:t>
            </a:r>
            <a:endParaRPr/>
          </a:p>
        </p:txBody>
      </p:sp>
      <p:sp>
        <p:nvSpPr>
          <p:cNvPr id="1135" name="Google Shape;1135;p94"/>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0" name="Shape 1140"/>
        <p:cNvGrpSpPr/>
        <p:nvPr/>
      </p:nvGrpSpPr>
      <p:grpSpPr>
        <a:xfrm>
          <a:off x="0" y="0"/>
          <a:ext cx="0" cy="0"/>
          <a:chOff x="0" y="0"/>
          <a:chExt cx="0" cy="0"/>
        </a:xfrm>
      </p:grpSpPr>
      <p:sp>
        <p:nvSpPr>
          <p:cNvPr id="1141" name="Google Shape;1141;p95"/>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MAPENDEKEZO</a:t>
            </a:r>
            <a:endParaRPr b="1" sz="3200">
              <a:solidFill>
                <a:schemeClr val="lt1"/>
              </a:solidFill>
              <a:latin typeface="Arial"/>
              <a:ea typeface="Arial"/>
              <a:cs typeface="Arial"/>
              <a:sym typeface="Arial"/>
            </a:endParaRPr>
          </a:p>
        </p:txBody>
      </p:sp>
      <p:sp>
        <p:nvSpPr>
          <p:cNvPr id="1142" name="Google Shape;1142;p95"/>
          <p:cNvSpPr txBox="1"/>
          <p:nvPr>
            <p:ph idx="1" type="body"/>
          </p:nvPr>
        </p:nvSpPr>
        <p:spPr>
          <a:xfrm>
            <a:off x="1031001" y="1030142"/>
            <a:ext cx="9972484" cy="1768290"/>
          </a:xfrm>
          <a:prstGeom prst="rect">
            <a:avLst/>
          </a:prstGeom>
          <a:noFill/>
          <a:ln>
            <a:noFill/>
          </a:ln>
        </p:spPr>
        <p:txBody>
          <a:bodyPr anchorCtr="0" anchor="t" bIns="45700" lIns="0" spcFirstLastPara="1" rIns="0" wrap="square" tIns="45700">
            <a:noAutofit/>
          </a:bodyPr>
          <a:lstStyle/>
          <a:p>
            <a:pPr indent="-342900" lvl="0" marL="512229" rtl="0" algn="l">
              <a:lnSpc>
                <a:spcPct val="110000"/>
              </a:lnSpc>
              <a:spcBef>
                <a:spcPts val="0"/>
              </a:spcBef>
              <a:spcAft>
                <a:spcPts val="0"/>
              </a:spcAft>
              <a:buClr>
                <a:schemeClr val="dk1"/>
              </a:buClr>
              <a:buSzPts val="2000"/>
              <a:buFont typeface="Noto Sans Symbols"/>
              <a:buChar char="▪"/>
            </a:pPr>
            <a:r>
              <a:rPr b="1" lang="en-US"/>
              <a:t>Mafunzo yanahitajika </a:t>
            </a:r>
            <a:r>
              <a:rPr lang="en-US">
                <a:solidFill>
                  <a:schemeClr val="dk1"/>
                </a:solidFill>
              </a:rPr>
              <a:t>kwa mashirika ya washirika wa eneo husika na washirika wao wadogo ili kupata </a:t>
            </a:r>
            <a:r>
              <a:rPr b="1" lang="en-US"/>
              <a:t>uelewa wa jinsi ya kutunza mali kulingana na viwango vya mali vya Serikali ya Marekani</a:t>
            </a:r>
            <a:r>
              <a:rPr lang="en-US">
                <a:solidFill>
                  <a:schemeClr val="dk1"/>
                </a:solidFill>
              </a:rPr>
              <a:t>.</a:t>
            </a:r>
            <a:endParaRPr b="1">
              <a:solidFill>
                <a:schemeClr val="dk1"/>
              </a:solidFill>
            </a:endParaRPr>
          </a:p>
          <a:p>
            <a:pPr indent="-342900" lvl="0" marL="512229" rtl="0" algn="l">
              <a:lnSpc>
                <a:spcPct val="110000"/>
              </a:lnSpc>
              <a:spcBef>
                <a:spcPts val="1400"/>
              </a:spcBef>
              <a:spcAft>
                <a:spcPts val="0"/>
              </a:spcAft>
              <a:buClr>
                <a:schemeClr val="dk1"/>
              </a:buClr>
              <a:buSzPts val="2000"/>
              <a:buFont typeface="Noto Sans Symbols"/>
              <a:buChar char="▪"/>
            </a:pPr>
            <a:r>
              <a:rPr lang="en-US">
                <a:solidFill>
                  <a:schemeClr val="dk1"/>
                </a:solidFill>
              </a:rPr>
              <a:t>Kutoa</a:t>
            </a:r>
            <a:r>
              <a:rPr b="1" lang="en-US"/>
              <a:t> msaada wa ziada </a:t>
            </a:r>
            <a:r>
              <a:rPr lang="en-US">
                <a:solidFill>
                  <a:schemeClr val="dk1"/>
                </a:solidFill>
              </a:rPr>
              <a:t>juu ya jinsi </a:t>
            </a:r>
            <a:r>
              <a:rPr b="1" lang="en-US"/>
              <a:t>ya kudumisha rejista ya mali isiyohamishika kupitia mafunzo na ushauri.</a:t>
            </a:r>
            <a:endParaRPr/>
          </a:p>
        </p:txBody>
      </p:sp>
      <p:sp>
        <p:nvSpPr>
          <p:cNvPr id="1143" name="Google Shape;1143;p95"/>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sp>
        <p:nvSpPr>
          <p:cNvPr id="1148" name="Google Shape;1148;p96"/>
          <p:cNvSpPr txBox="1"/>
          <p:nvPr>
            <p:ph type="title"/>
          </p:nvPr>
        </p:nvSpPr>
        <p:spPr>
          <a:xfrm>
            <a:off x="249767" y="2599480"/>
            <a:ext cx="11692466" cy="1333698"/>
          </a:xfrm>
          <a:prstGeom prst="rect">
            <a:avLst/>
          </a:prstGeom>
          <a:noFill/>
          <a:ln>
            <a:noFill/>
          </a:ln>
        </p:spPr>
        <p:txBody>
          <a:bodyPr anchorCtr="0" anchor="t" bIns="0" lIns="0" spcFirstLastPara="1" rIns="0" wrap="square" tIns="0">
            <a:spAutoFit/>
          </a:bodyPr>
          <a:lstStyle/>
          <a:p>
            <a:pPr indent="0" lvl="0" marL="12700" rtl="0" algn="ctr">
              <a:lnSpc>
                <a:spcPct val="108750"/>
              </a:lnSpc>
              <a:spcBef>
                <a:spcPts val="0"/>
              </a:spcBef>
              <a:spcAft>
                <a:spcPts val="0"/>
              </a:spcAft>
              <a:buNone/>
            </a:pPr>
            <a:r>
              <a:rPr b="1" lang="en-US" sz="4800"/>
              <a:t>MODULI YA 6: </a:t>
            </a:r>
            <a:br>
              <a:rPr b="1" lang="en-US" sz="4800"/>
            </a:br>
            <a:r>
              <a:rPr b="1" lang="en-US" sz="4800"/>
              <a:t>TEKNOLOJIA YA HABARI</a:t>
            </a:r>
            <a:endParaRPr b="1" sz="4800"/>
          </a:p>
        </p:txBody>
      </p:sp>
      <p:sp>
        <p:nvSpPr>
          <p:cNvPr id="1149" name="Google Shape;1149;p96"/>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rgbClr val="FFFFFF"/>
                </a:solidFill>
                <a:latin typeface="Arial"/>
                <a:ea typeface="Arial"/>
                <a:cs typeface="Arial"/>
                <a:sym typeface="Arial"/>
              </a:rPr>
              <a:t> </a:t>
            </a:r>
            <a:endParaRPr/>
          </a:p>
        </p:txBody>
      </p:sp>
      <p:sp>
        <p:nvSpPr>
          <p:cNvPr id="1150" name="Google Shape;1150;p96"/>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Calibri"/>
                <a:ea typeface="Calibri"/>
                <a:cs typeface="Calibri"/>
                <a:sym typeface="Calibri"/>
              </a:rPr>
              <a:t>Tafsiri kwa hisani ya NUPAS PLUS 2.1 Training_Presentation, iliyosasishwa 08-07-2024</a:t>
            </a:r>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4" name="Shape 1154"/>
        <p:cNvGrpSpPr/>
        <p:nvPr/>
      </p:nvGrpSpPr>
      <p:grpSpPr>
        <a:xfrm>
          <a:off x="0" y="0"/>
          <a:ext cx="0" cy="0"/>
          <a:chOff x="0" y="0"/>
          <a:chExt cx="0" cy="0"/>
        </a:xfrm>
      </p:grpSpPr>
      <p:sp>
        <p:nvSpPr>
          <p:cNvPr id="1155" name="Google Shape;1155;p97"/>
          <p:cNvSpPr txBox="1"/>
          <p:nvPr/>
        </p:nvSpPr>
        <p:spPr>
          <a:xfrm>
            <a:off x="11072319" y="6481891"/>
            <a:ext cx="290830" cy="288925"/>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rgbClr val="FFFFFF"/>
              </a:buClr>
              <a:buSzPts val="1800"/>
              <a:buFont typeface="Arial"/>
              <a:buNone/>
            </a:pPr>
            <a:r>
              <a:rPr lang="en-US" sz="1800">
                <a:solidFill>
                  <a:srgbClr val="FFFFFF"/>
                </a:solidFill>
                <a:latin typeface="Arial"/>
                <a:ea typeface="Arial"/>
                <a:cs typeface="Arial"/>
                <a:sym typeface="Arial"/>
              </a:rPr>
              <a:t>90</a:t>
            </a:r>
            <a:endParaRPr b="0" i="0" sz="1800" u="none" cap="none" strike="noStrike">
              <a:solidFill>
                <a:srgbClr val="000000"/>
              </a:solidFill>
              <a:latin typeface="Arial"/>
              <a:ea typeface="Arial"/>
              <a:cs typeface="Arial"/>
              <a:sym typeface="Arial"/>
            </a:endParaRPr>
          </a:p>
        </p:txBody>
      </p:sp>
      <p:grpSp>
        <p:nvGrpSpPr>
          <p:cNvPr id="1156" name="Google Shape;1156;p97"/>
          <p:cNvGrpSpPr/>
          <p:nvPr/>
        </p:nvGrpSpPr>
        <p:grpSpPr>
          <a:xfrm>
            <a:off x="834619" y="982137"/>
            <a:ext cx="10549354" cy="4616648"/>
            <a:chOff x="834619" y="982137"/>
            <a:chExt cx="11276316" cy="4616648"/>
          </a:xfrm>
        </p:grpSpPr>
        <p:sp>
          <p:nvSpPr>
            <p:cNvPr id="1157" name="Google Shape;1157;p97"/>
            <p:cNvSpPr txBox="1"/>
            <p:nvPr/>
          </p:nvSpPr>
          <p:spPr>
            <a:xfrm>
              <a:off x="834619" y="982137"/>
              <a:ext cx="10704237" cy="4616648"/>
            </a:xfrm>
            <a:prstGeom prst="rect">
              <a:avLst/>
            </a:prstGeom>
            <a:noFill/>
            <a:ln>
              <a:noFill/>
            </a:ln>
          </p:spPr>
          <p:txBody>
            <a:bodyPr anchorCtr="0" anchor="t" bIns="0" lIns="0" spcFirstLastPara="1" rIns="0" wrap="square" tIns="0">
              <a:spAutoFit/>
            </a:bodyPr>
            <a:lstStyle/>
            <a:p>
              <a:pPr indent="0" lvl="0" marL="12700" marR="5080" rtl="0" algn="l">
                <a:spcBef>
                  <a:spcPts val="0"/>
                </a:spcBef>
                <a:spcAft>
                  <a:spcPts val="0"/>
                </a:spcAft>
                <a:buClr>
                  <a:schemeClr val="dk1"/>
                </a:buClr>
                <a:buSzPts val="2000"/>
                <a:buFont typeface="Arial"/>
                <a:buNone/>
              </a:pPr>
              <a:r>
                <a:rPr b="1" lang="en-US" sz="2000">
                  <a:solidFill>
                    <a:schemeClr val="dk1"/>
                  </a:solidFill>
                  <a:latin typeface="Arial"/>
                  <a:ea typeface="Arial"/>
                  <a:cs typeface="Arial"/>
                  <a:sym typeface="Arial"/>
                </a:rPr>
                <a:t>Lengo kuu: </a:t>
              </a:r>
              <a:r>
                <a:rPr lang="en-US" sz="2000">
                  <a:solidFill>
                    <a:schemeClr val="dk1"/>
                  </a:solidFill>
                  <a:latin typeface="Arial"/>
                  <a:ea typeface="Arial"/>
                  <a:cs typeface="Arial"/>
                  <a:sym typeface="Arial"/>
                </a:rPr>
                <a:t>Kutathmini ikiwa shirika lina Sera ya kutosha ya IT, ikiwa kuna miundo na rasilimali za kutosha za kusaidia kazi ya IT, na ikiwa kuna udhibiti wa kutosha wa ndani wa IT.</a:t>
              </a:r>
              <a:endParaRPr/>
            </a:p>
            <a:p>
              <a:pPr indent="0" lvl="0" marL="12700" marR="5080" rtl="0" algn="l">
                <a:spcBef>
                  <a:spcPts val="0"/>
                </a:spcBef>
                <a:spcAft>
                  <a:spcPts val="0"/>
                </a:spcAft>
                <a:buClr>
                  <a:schemeClr val="dk1"/>
                </a:buClr>
                <a:buSzPts val="2000"/>
                <a:buFont typeface="Avenir"/>
                <a:buNone/>
              </a:pPr>
              <a:r>
                <a:t/>
              </a:r>
              <a:endParaRPr b="0" i="0" sz="2000" u="none" cap="none" strike="noStrike">
                <a:solidFill>
                  <a:schemeClr val="dk1"/>
                </a:solidFill>
                <a:latin typeface="Arial"/>
                <a:ea typeface="Arial"/>
                <a:cs typeface="Arial"/>
                <a:sym typeface="Arial"/>
              </a:endParaRPr>
            </a:p>
            <a:p>
              <a:pPr indent="0" lvl="0" marL="12700" marR="5080" rtl="0" algn="l">
                <a:spcBef>
                  <a:spcPts val="0"/>
                </a:spcBef>
                <a:spcAft>
                  <a:spcPts val="0"/>
                </a:spcAft>
                <a:buClr>
                  <a:schemeClr val="dk1"/>
                </a:buClr>
                <a:buSzPts val="2000"/>
                <a:buFont typeface="Arial"/>
                <a:buNone/>
              </a:pPr>
              <a:r>
                <a:rPr b="1" lang="en-US" sz="2000">
                  <a:solidFill>
                    <a:schemeClr val="dk1"/>
                  </a:solidFill>
                  <a:latin typeface="Arial"/>
                  <a:ea typeface="Arial"/>
                  <a:cs typeface="Arial"/>
                  <a:sym typeface="Arial"/>
                </a:rPr>
                <a:t>Vipengele vya IT:</a:t>
              </a:r>
              <a:endParaRPr/>
            </a:p>
            <a:p>
              <a:pPr indent="0" lvl="0" marL="12700" marR="5080" rtl="0" algn="l">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1.	Kamati ya IT</a:t>
              </a:r>
              <a:endParaRPr/>
            </a:p>
            <a:p>
              <a:pPr indent="0" lvl="0" marL="12700" marR="5080" rtl="0" algn="l">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2.	Mpango wa IT </a:t>
              </a:r>
              <a:endParaRPr/>
            </a:p>
            <a:p>
              <a:pPr indent="0" lvl="0" marL="12700" marR="5080" rtl="0" algn="l">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3.	Kupunguza Hatari ya IT </a:t>
              </a:r>
              <a:endParaRPr/>
            </a:p>
            <a:p>
              <a:pPr indent="0" lvl="0" marL="12700" marR="5080" rtl="0" algn="l">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4.	Usalama wa Mtandaoni </a:t>
              </a:r>
              <a:endParaRPr/>
            </a:p>
            <a:p>
              <a:pPr indent="0" lvl="0" marL="12700" marR="5080" rtl="0" algn="l">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	Ufikiaji</a:t>
              </a:r>
              <a:endParaRPr/>
            </a:p>
            <a:p>
              <a:pPr indent="0" lvl="0" marL="12700" marR="5080" rtl="0" algn="l">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6.	Uachishwaji kazi Wafanyakazi</a:t>
              </a:r>
              <a:endParaRPr/>
            </a:p>
            <a:p>
              <a:pPr indent="0" lvl="0" marL="12700" marR="5080" rtl="0" algn="l">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7.	Utunzaji Data </a:t>
              </a:r>
              <a:endParaRPr/>
            </a:p>
            <a:p>
              <a:pPr indent="0" lvl="0" marL="12700" marR="5080" rtl="0" algn="l">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8.	Mfumo wa Ufuatiliaji wa Hitilafu</a:t>
              </a:r>
              <a:endParaRPr/>
            </a:p>
            <a:p>
              <a:pPr indent="0" lvl="0" marL="12700" marR="5080" rtl="0" algn="l">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9.	Kupona baada ya Maafa</a:t>
              </a:r>
              <a:endParaRPr/>
            </a:p>
            <a:p>
              <a:pPr indent="0" lvl="0" marL="12700" marR="5080" rtl="0" algn="l">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10.	Mgawanyo wa Majukumu </a:t>
              </a:r>
              <a:endParaRPr/>
            </a:p>
            <a:p>
              <a:pPr indent="0" lvl="0" marL="12700" marR="5080" rtl="0" algn="l">
                <a:spcBef>
                  <a:spcPts val="0"/>
                </a:spcBef>
                <a:spcAft>
                  <a:spcPts val="0"/>
                </a:spcAft>
                <a:buClr>
                  <a:schemeClr val="dk1"/>
                </a:buClr>
                <a:buSzPts val="2000"/>
                <a:buFont typeface="Avenir"/>
                <a:buNone/>
              </a:pPr>
              <a:r>
                <a:t/>
              </a:r>
              <a:endParaRPr b="0" i="0" sz="2000" u="none" cap="none" strike="noStrike">
                <a:solidFill>
                  <a:schemeClr val="dk1"/>
                </a:solidFill>
                <a:latin typeface="Arial"/>
                <a:ea typeface="Arial"/>
                <a:cs typeface="Arial"/>
                <a:sym typeface="Arial"/>
              </a:endParaRPr>
            </a:p>
          </p:txBody>
        </p:sp>
        <p:sp>
          <p:nvSpPr>
            <p:cNvPr id="1158" name="Google Shape;1158;p97"/>
            <p:cNvSpPr txBox="1"/>
            <p:nvPr/>
          </p:nvSpPr>
          <p:spPr>
            <a:xfrm>
              <a:off x="5344189" y="2105111"/>
              <a:ext cx="6766746" cy="3367717"/>
            </a:xfrm>
            <a:prstGeom prst="rect">
              <a:avLst/>
            </a:prstGeom>
            <a:noFill/>
            <a:ln>
              <a:noFill/>
            </a:ln>
          </p:spPr>
          <p:txBody>
            <a:bodyPr anchorCtr="0" anchor="t" bIns="0" lIns="0" spcFirstLastPara="1" rIns="0" wrap="square" tIns="0">
              <a:spAutoFit/>
            </a:bodyPr>
            <a:lstStyle/>
            <a:p>
              <a:pPr indent="0" lvl="0" marL="12700" marR="5080" rtl="0" algn="l">
                <a:lnSpc>
                  <a:spcPct val="110000"/>
                </a:lnSpc>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11. 	Hifadhi ya Nakala</a:t>
              </a:r>
              <a:endParaRPr/>
            </a:p>
            <a:p>
              <a:pPr indent="0" lvl="0" marL="12700" marR="5080" rtl="0" algn="l">
                <a:lnSpc>
                  <a:spcPct val="110000"/>
                </a:lnSpc>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12.	Antivirus</a:t>
              </a:r>
              <a:endParaRPr/>
            </a:p>
            <a:p>
              <a:pPr indent="0" lvl="0" marL="12700" marR="5080" rtl="0" algn="l">
                <a:lnSpc>
                  <a:spcPct val="110000"/>
                </a:lnSpc>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13.	Firewall </a:t>
              </a:r>
              <a:endParaRPr/>
            </a:p>
            <a:p>
              <a:pPr indent="0" lvl="0" marL="12700" marR="5080" rtl="0" algn="l">
                <a:lnSpc>
                  <a:spcPct val="110000"/>
                </a:lnSpc>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14.	Mtandao wa Wageni </a:t>
              </a:r>
              <a:endParaRPr/>
            </a:p>
            <a:p>
              <a:pPr indent="0" lvl="0" marL="12700" marR="5080" rtl="0" algn="l">
                <a:lnSpc>
                  <a:spcPct val="110000"/>
                </a:lnSpc>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15.	Sasisho la Mfumo wa Uendeshaji</a:t>
              </a:r>
              <a:endParaRPr/>
            </a:p>
            <a:p>
              <a:pPr indent="0" lvl="0" marL="12700" marR="5080" rtl="0" algn="l">
                <a:lnSpc>
                  <a:spcPct val="110000"/>
                </a:lnSpc>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16.	Kusasisha Vituo vya Kazi, Kompyuta mpakato, na Kompyuta</a:t>
              </a:r>
              <a:endParaRPr/>
            </a:p>
            <a:p>
              <a:pPr indent="0" lvl="0" marL="12700" marR="5080" rtl="0" algn="l">
                <a:lnSpc>
                  <a:spcPct val="110000"/>
                </a:lnSpc>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17.	Usakinishaji na Leseni ya Programu</a:t>
              </a:r>
              <a:endParaRPr/>
            </a:p>
            <a:p>
              <a:pPr indent="0" lvl="0" marL="12700" marR="5080" rtl="0" algn="l">
                <a:lnSpc>
                  <a:spcPct val="110000"/>
                </a:lnSpc>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18.	Nywila</a:t>
              </a:r>
              <a:endParaRPr/>
            </a:p>
            <a:p>
              <a:pPr indent="0" lvl="0" marL="12700" marR="5080" rtl="0" algn="l">
                <a:lnSpc>
                  <a:spcPct val="110000"/>
                </a:lnSpc>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19.	Kuzima Kiotomatiki</a:t>
              </a:r>
              <a:endParaRPr/>
            </a:p>
            <a:p>
              <a:pPr indent="0" lvl="0" marL="12700" marR="5080" rtl="0" algn="l">
                <a:lnSpc>
                  <a:spcPct val="110000"/>
                </a:lnSpc>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20.	Leseni</a:t>
              </a:r>
              <a:endParaRPr/>
            </a:p>
          </p:txBody>
        </p:sp>
      </p:grpSp>
      <p:sp>
        <p:nvSpPr>
          <p:cNvPr id="1159" name="Google Shape;1159;p97"/>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TEKNOLOJIA YA HABARI</a:t>
            </a:r>
            <a:endParaRPr/>
          </a:p>
        </p:txBody>
      </p:sp>
      <p:sp>
        <p:nvSpPr>
          <p:cNvPr id="1160" name="Google Shape;1160;p97"/>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sp>
        <p:nvSpPr>
          <p:cNvPr id="1165" name="Google Shape;1165;p98"/>
          <p:cNvSpPr txBox="1"/>
          <p:nvPr/>
        </p:nvSpPr>
        <p:spPr>
          <a:xfrm>
            <a:off x="1064577" y="1074737"/>
            <a:ext cx="10123805" cy="4834657"/>
          </a:xfrm>
          <a:prstGeom prst="rect">
            <a:avLst/>
          </a:prstGeom>
          <a:noFill/>
          <a:ln>
            <a:noFill/>
          </a:ln>
        </p:spPr>
        <p:txBody>
          <a:bodyPr anchorCtr="0" anchor="t" bIns="0" lIns="0" spcFirstLastPara="1" rIns="0" wrap="square" tIns="0">
            <a:spAutoFit/>
          </a:bodyPr>
          <a:lstStyle/>
          <a:p>
            <a:pPr indent="0" lvl="0" marL="12700" marR="0" rtl="0" algn="l">
              <a:lnSpc>
                <a:spcPct val="100000"/>
              </a:lnSpc>
              <a:spcBef>
                <a:spcPts val="0"/>
              </a:spcBef>
              <a:spcAft>
                <a:spcPts val="0"/>
              </a:spcAft>
              <a:buClr>
                <a:schemeClr val="dk1"/>
              </a:buClr>
              <a:buSzPts val="2000"/>
              <a:buFont typeface="Arial"/>
              <a:buNone/>
            </a:pPr>
            <a:r>
              <a:rPr b="1" lang="en-US" sz="2000">
                <a:solidFill>
                  <a:schemeClr val="dk1"/>
                </a:solidFill>
                <a:latin typeface="Arial"/>
                <a:ea typeface="Arial"/>
                <a:cs typeface="Arial"/>
                <a:sym typeface="Arial"/>
              </a:rPr>
              <a:t>Mbinu</a:t>
            </a:r>
            <a:endParaRPr b="1" i="0" sz="2000" u="none" cap="none" strike="noStrike">
              <a:solidFill>
                <a:schemeClr val="dk1"/>
              </a:solidFill>
              <a:latin typeface="Arial"/>
              <a:ea typeface="Arial"/>
              <a:cs typeface="Arial"/>
              <a:sym typeface="Arial"/>
            </a:endParaRPr>
          </a:p>
          <a:p>
            <a:pPr indent="-342900" lvl="0" marL="555625" marR="0" rtl="0" algn="l">
              <a:spcBef>
                <a:spcPts val="37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Ukaguzi wa Nyaraka</a:t>
            </a:r>
            <a:endParaRPr/>
          </a:p>
          <a:p>
            <a:pPr indent="-342900" lvl="0" marL="555625" marR="0" rtl="0" algn="l">
              <a:spcBef>
                <a:spcPts val="37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Mahojiano</a:t>
            </a:r>
            <a:endParaRPr/>
          </a:p>
          <a:p>
            <a:pPr indent="-342900" lvl="0" marL="555625" marR="0" rtl="0" algn="l">
              <a:spcBef>
                <a:spcPts val="37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Uthibitishaji Halisi</a:t>
            </a:r>
            <a:endParaRPr/>
          </a:p>
          <a:p>
            <a:pPr indent="-342900" lvl="0" marL="555625" marR="0" rtl="0" algn="l">
              <a:spcBef>
                <a:spcPts val="37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Uchunguzi (picha na video zinazotumiwa katika tathmini za mtandaoni)</a:t>
            </a:r>
            <a:endParaRPr/>
          </a:p>
          <a:p>
            <a:pPr indent="0" lvl="0" marL="0" marR="0" rtl="0" algn="l">
              <a:lnSpc>
                <a:spcPct val="100000"/>
              </a:lnSpc>
              <a:spcBef>
                <a:spcPts val="0"/>
              </a:spcBef>
              <a:spcAft>
                <a:spcPts val="0"/>
              </a:spcAft>
              <a:buClr>
                <a:srgbClr val="404040"/>
              </a:buClr>
              <a:buSzPts val="2000"/>
              <a:buFont typeface="Arial"/>
              <a:buNone/>
            </a:pPr>
            <a:r>
              <a:t/>
            </a:r>
            <a:endParaRPr b="0" i="0" sz="2000" u="none" cap="none" strike="noStrike">
              <a:solidFill>
                <a:schemeClr val="dk1"/>
              </a:solidFill>
              <a:latin typeface="Arial"/>
              <a:ea typeface="Arial"/>
              <a:cs typeface="Arial"/>
              <a:sym typeface="Arial"/>
            </a:endParaRPr>
          </a:p>
          <a:p>
            <a:pPr indent="0" lvl="0" marL="12700" marR="0" rtl="0" algn="l">
              <a:lnSpc>
                <a:spcPct val="100000"/>
              </a:lnSpc>
              <a:spcBef>
                <a:spcPts val="915"/>
              </a:spcBef>
              <a:spcAft>
                <a:spcPts val="0"/>
              </a:spcAft>
              <a:buClr>
                <a:schemeClr val="dk1"/>
              </a:buClr>
              <a:buSzPts val="2000"/>
              <a:buFont typeface="Arial"/>
              <a:buNone/>
            </a:pPr>
            <a:r>
              <a:rPr b="1" lang="en-US" sz="2000">
                <a:solidFill>
                  <a:schemeClr val="dk1"/>
                </a:solidFill>
                <a:latin typeface="Arial"/>
                <a:ea typeface="Arial"/>
                <a:cs typeface="Arial"/>
                <a:sym typeface="Arial"/>
              </a:rPr>
              <a:t>Washiriki wa mahojiano waliopendekezwa</a:t>
            </a:r>
            <a:endParaRPr b="1" i="0" sz="2000" u="none" cap="none" strike="noStrike">
              <a:solidFill>
                <a:schemeClr val="dk1"/>
              </a:solidFill>
              <a:latin typeface="Arial"/>
              <a:ea typeface="Arial"/>
              <a:cs typeface="Arial"/>
              <a:sym typeface="Arial"/>
            </a:endParaRPr>
          </a:p>
          <a:p>
            <a:pPr indent="-342900" lvl="0" marL="555625" marR="0" rtl="0" algn="l">
              <a:lnSpc>
                <a:spcPct val="100000"/>
              </a:lnSpc>
              <a:spcBef>
                <a:spcPts val="37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Afisa Mkuu wa Habari</a:t>
            </a:r>
            <a:endParaRPr/>
          </a:p>
          <a:p>
            <a:pPr indent="-342900" lvl="0" marL="555625" marR="0" rtl="0" algn="l">
              <a:lnSpc>
                <a:spcPct val="100000"/>
              </a:lnSpc>
              <a:spcBef>
                <a:spcPts val="37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Mkurugenzi wa Fedha</a:t>
            </a:r>
            <a:endParaRPr/>
          </a:p>
          <a:p>
            <a:pPr indent="-342900" lvl="0" marL="555625" marR="0" rtl="0" algn="l">
              <a:lnSpc>
                <a:spcPct val="100000"/>
              </a:lnSpc>
              <a:spcBef>
                <a:spcPts val="37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Meneja wa Teknolojia ya Habari</a:t>
            </a:r>
            <a:endParaRPr/>
          </a:p>
          <a:p>
            <a:pPr indent="-342900" lvl="0" marL="555625" marR="0" rtl="0" algn="l">
              <a:lnSpc>
                <a:spcPct val="100000"/>
              </a:lnSpc>
              <a:spcBef>
                <a:spcPts val="370"/>
              </a:spcBef>
              <a:spcAft>
                <a:spcPts val="0"/>
              </a:spcAft>
              <a:buClr>
                <a:schemeClr val="dk1"/>
              </a:buClr>
              <a:buSzPts val="2000"/>
              <a:buFont typeface="Noto Sans Symbols"/>
              <a:buChar char="▪"/>
            </a:pPr>
            <a:r>
              <a:rPr lang="en-US" sz="2000">
                <a:solidFill>
                  <a:schemeClr val="dk1"/>
                </a:solidFill>
                <a:latin typeface="Arial"/>
                <a:ea typeface="Arial"/>
                <a:cs typeface="Arial"/>
                <a:sym typeface="Arial"/>
              </a:rPr>
              <a:t>Washauri wa Teknolojia ya Habari za Nje</a:t>
            </a:r>
            <a:endParaRPr/>
          </a:p>
          <a:p>
            <a:pPr indent="0" lvl="0" marL="0" marR="0" rtl="0" algn="l">
              <a:lnSpc>
                <a:spcPct val="100000"/>
              </a:lnSpc>
              <a:spcBef>
                <a:spcPts val="0"/>
              </a:spcBef>
              <a:spcAft>
                <a:spcPts val="0"/>
              </a:spcAft>
              <a:buClr>
                <a:schemeClr val="dk1"/>
              </a:buClr>
              <a:buSzPts val="2000"/>
              <a:buFont typeface="Avenir"/>
              <a:buNone/>
            </a:pPr>
            <a:r>
              <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25"/>
              </a:spcBef>
              <a:spcAft>
                <a:spcPts val="0"/>
              </a:spcAft>
              <a:buClr>
                <a:schemeClr val="dk1"/>
              </a:buClr>
              <a:buSzPts val="2000"/>
              <a:buFont typeface="Avenir"/>
              <a:buNone/>
            </a:pPr>
            <a:r>
              <a:t/>
            </a:r>
            <a:endParaRPr b="0" i="0" sz="2000" u="none" cap="none" strike="noStrike">
              <a:solidFill>
                <a:schemeClr val="dk1"/>
              </a:solidFill>
              <a:latin typeface="Arial"/>
              <a:ea typeface="Arial"/>
              <a:cs typeface="Arial"/>
              <a:sym typeface="Arial"/>
            </a:endParaRPr>
          </a:p>
          <a:p>
            <a:pPr indent="0" lvl="0" marL="0" marR="5080" rtl="0" algn="r">
              <a:lnSpc>
                <a:spcPct val="100000"/>
              </a:lnSpc>
              <a:spcBef>
                <a:spcPts val="0"/>
              </a:spcBef>
              <a:spcAft>
                <a:spcPts val="0"/>
              </a:spcAft>
              <a:buClr>
                <a:schemeClr val="dk1"/>
              </a:buClr>
              <a:buSzPts val="2000"/>
              <a:buFont typeface="Arial"/>
              <a:buNone/>
            </a:pPr>
            <a:r>
              <a:rPr lang="en-US" sz="2000">
                <a:solidFill>
                  <a:schemeClr val="dk1"/>
                </a:solidFill>
                <a:latin typeface="Arial"/>
                <a:ea typeface="Arial"/>
                <a:cs typeface="Arial"/>
                <a:sym typeface="Arial"/>
              </a:rPr>
              <a:t>91</a:t>
            </a:r>
            <a:endParaRPr b="0" i="0" sz="2000" u="none" cap="none" strike="noStrike">
              <a:solidFill>
                <a:schemeClr val="dk1"/>
              </a:solidFill>
              <a:latin typeface="Arial"/>
              <a:ea typeface="Arial"/>
              <a:cs typeface="Arial"/>
              <a:sym typeface="Arial"/>
            </a:endParaRPr>
          </a:p>
        </p:txBody>
      </p:sp>
      <p:sp>
        <p:nvSpPr>
          <p:cNvPr id="1166" name="Google Shape;1166;p98"/>
          <p:cNvSpPr/>
          <p:nvPr/>
        </p:nvSpPr>
        <p:spPr>
          <a:xfrm>
            <a:off x="8247126" y="6470903"/>
            <a:ext cx="912494" cy="332740"/>
          </a:xfrm>
          <a:custGeom>
            <a:rect b="b" l="l" r="r" t="t"/>
            <a:pathLst>
              <a:path extrusionOk="0" h="332740" w="912495">
                <a:moveTo>
                  <a:pt x="0" y="0"/>
                </a:moveTo>
                <a:lnTo>
                  <a:pt x="912114" y="0"/>
                </a:lnTo>
                <a:lnTo>
                  <a:pt x="912114" y="332232"/>
                </a:lnTo>
                <a:lnTo>
                  <a:pt x="0" y="332232"/>
                </a:lnTo>
                <a:lnTo>
                  <a:pt x="0" y="0"/>
                </a:lnTo>
                <a:close/>
              </a:path>
            </a:pathLst>
          </a:custGeom>
          <a:solidFill>
            <a:srgbClr val="002E6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Avenir"/>
              <a:buNone/>
            </a:pPr>
            <a:r>
              <a:t/>
            </a:r>
            <a:endParaRPr b="0" i="0" sz="1800" u="none" cap="none" strike="noStrike">
              <a:solidFill>
                <a:srgbClr val="000000"/>
              </a:solidFill>
              <a:latin typeface="Calibri"/>
              <a:ea typeface="Calibri"/>
              <a:cs typeface="Calibri"/>
              <a:sym typeface="Calibri"/>
            </a:endParaRPr>
          </a:p>
        </p:txBody>
      </p:sp>
      <p:sp>
        <p:nvSpPr>
          <p:cNvPr id="1167" name="Google Shape;1167;p98"/>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USULI NA MBINU</a:t>
            </a:r>
            <a:endParaRPr/>
          </a:p>
        </p:txBody>
      </p:sp>
      <p:sp>
        <p:nvSpPr>
          <p:cNvPr id="1168" name="Google Shape;1168;p98"/>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2" name="Shape 1172"/>
        <p:cNvGrpSpPr/>
        <p:nvPr/>
      </p:nvGrpSpPr>
      <p:grpSpPr>
        <a:xfrm>
          <a:off x="0" y="0"/>
          <a:ext cx="0" cy="0"/>
          <a:chOff x="0" y="0"/>
          <a:chExt cx="0" cy="0"/>
        </a:xfrm>
      </p:grpSpPr>
      <p:sp>
        <p:nvSpPr>
          <p:cNvPr id="1173" name="Google Shape;1173;p99"/>
          <p:cNvSpPr/>
          <p:nvPr/>
        </p:nvSpPr>
        <p:spPr>
          <a:xfrm>
            <a:off x="0" y="0"/>
            <a:ext cx="12192000" cy="897603"/>
          </a:xfrm>
          <a:prstGeom prst="rect">
            <a:avLst/>
          </a:prstGeom>
          <a:solidFill>
            <a:srgbClr val="BA0C2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Arial"/>
                <a:ea typeface="Arial"/>
                <a:cs typeface="Arial"/>
                <a:sym typeface="Arial"/>
              </a:rPr>
              <a:t>CHATI YA NUPAS PLUS 2.0</a:t>
            </a:r>
            <a:endParaRPr b="1" sz="3200">
              <a:solidFill>
                <a:schemeClr val="lt1"/>
              </a:solidFill>
              <a:latin typeface="Arial"/>
              <a:ea typeface="Arial"/>
              <a:cs typeface="Arial"/>
              <a:sym typeface="Arial"/>
            </a:endParaRPr>
          </a:p>
        </p:txBody>
      </p:sp>
      <p:pic>
        <p:nvPicPr>
          <p:cNvPr descr="Chart  Description automatically generated" id="1174" name="Google Shape;1174;p99"/>
          <p:cNvPicPr preferRelativeResize="0"/>
          <p:nvPr/>
        </p:nvPicPr>
        <p:blipFill rotWithShape="1">
          <a:blip r:embed="rId3">
            <a:alphaModFix/>
          </a:blip>
          <a:srcRect b="2644" l="1603" r="3739" t="0"/>
          <a:stretch/>
        </p:blipFill>
        <p:spPr>
          <a:xfrm>
            <a:off x="1499616" y="923426"/>
            <a:ext cx="9180576" cy="5036124"/>
          </a:xfrm>
          <a:prstGeom prst="rect">
            <a:avLst/>
          </a:prstGeom>
          <a:noFill/>
          <a:ln>
            <a:noFill/>
          </a:ln>
        </p:spPr>
      </p:pic>
      <p:sp>
        <p:nvSpPr>
          <p:cNvPr id="1175" name="Google Shape;1175;p99"/>
          <p:cNvSpPr txBox="1"/>
          <p:nvPr/>
        </p:nvSpPr>
        <p:spPr>
          <a:xfrm>
            <a:off x="220722" y="6526925"/>
            <a:ext cx="5085042" cy="26160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1100">
                <a:solidFill>
                  <a:schemeClr val="lt1"/>
                </a:solidFill>
                <a:latin typeface="Avenir"/>
                <a:ea typeface="Avenir"/>
                <a:cs typeface="Avenir"/>
                <a:sym typeface="Avenir"/>
              </a:rPr>
              <a:t>Tafsiri kwa hisani ya NUPAS PLUS 2.1 Training_Presentation, iliyosasishwa 08-07-2024</a:t>
            </a:r>
            <a:endParaRPr/>
          </a:p>
        </p:txBody>
      </p:sp>
    </p:spTree>
  </p:cSld>
  <p:clrMapOvr>
    <a:masterClrMapping/>
  </p:clrMapOvr>
</p:sld>
</file>

<file path=ppt/theme/theme1.xml><?xml version="1.0" encoding="utf-8"?>
<a:theme xmlns:a="http://schemas.openxmlformats.org/drawingml/2006/main" xmlns:r="http://schemas.openxmlformats.org/officeDocument/2006/relationships" name="RetrospectVTI">
  <a:themeElements>
    <a:clrScheme name="AnalogousFromRegularSeedRightStep">
      <a:dk1>
        <a:srgbClr val="000000"/>
      </a:dk1>
      <a:lt1>
        <a:srgbClr val="FFFFFF"/>
      </a:lt1>
      <a:dk2>
        <a:srgbClr val="1A282F"/>
      </a:dk2>
      <a:lt2>
        <a:srgbClr val="F3F1F0"/>
      </a:lt2>
      <a:accent1>
        <a:srgbClr val="29A8E7"/>
      </a:accent1>
      <a:accent2>
        <a:srgbClr val="1747D5"/>
      </a:accent2>
      <a:accent3>
        <a:srgbClr val="4A2BE7"/>
      </a:accent3>
      <a:accent4>
        <a:srgbClr val="8517D5"/>
      </a:accent4>
      <a:accent5>
        <a:srgbClr val="E629E7"/>
      </a:accent5>
      <a:accent6>
        <a:srgbClr val="D51786"/>
      </a:accent6>
      <a:hlink>
        <a:srgbClr val="BF693F"/>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2024-01-09T15:49:38Z</dcterms:created>
  <dc:creator>-</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2021-09-27T00:00:00Z</vt:filetime>
  </property>
  <property fmtid="{D5CDD505-2E9C-101B-9397-08002B2CF9AE}" pid="3" name="Creator">
    <vt:lpwstr>Acrobat PDFMaker 21 for PowerPoint</vt:lpwstr>
  </property>
  <property fmtid="{D5CDD505-2E9C-101B-9397-08002B2CF9AE}" pid="4" name="LastSaved">
    <vt:filetime>2024-01-09T00:00:00Z</vt:filetime>
  </property>
  <property fmtid="{D5CDD505-2E9C-101B-9397-08002B2CF9AE}" pid="5" name="ContentTypeId">
    <vt:lpwstr>0x010100AD24C807AA5C8C419801C56381A712A9</vt:lpwstr>
  </property>
  <property fmtid="{D5CDD505-2E9C-101B-9397-08002B2CF9AE}" pid="6" name="MediaServiceImageTags">
    <vt:lpwstr/>
  </property>
</Properties>
</file>